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1"/>
  </p:notesMasterIdLst>
  <p:handoutMasterIdLst>
    <p:handoutMasterId r:id="rId72"/>
  </p:handoutMasterIdLst>
  <p:sldIdLst>
    <p:sldId id="257" r:id="rId2"/>
    <p:sldId id="317" r:id="rId3"/>
    <p:sldId id="316" r:id="rId4"/>
    <p:sldId id="282" r:id="rId5"/>
    <p:sldId id="283" r:id="rId6"/>
    <p:sldId id="290" r:id="rId7"/>
    <p:sldId id="314" r:id="rId8"/>
    <p:sldId id="284" r:id="rId9"/>
    <p:sldId id="285" r:id="rId10"/>
    <p:sldId id="286" r:id="rId11"/>
    <p:sldId id="287" r:id="rId12"/>
    <p:sldId id="291" r:id="rId13"/>
    <p:sldId id="331" r:id="rId14"/>
    <p:sldId id="262" r:id="rId15"/>
    <p:sldId id="343" r:id="rId16"/>
    <p:sldId id="344" r:id="rId17"/>
    <p:sldId id="263" r:id="rId18"/>
    <p:sldId id="345" r:id="rId19"/>
    <p:sldId id="346" r:id="rId20"/>
    <p:sldId id="350" r:id="rId21"/>
    <p:sldId id="351" r:id="rId22"/>
    <p:sldId id="352" r:id="rId23"/>
    <p:sldId id="364" r:id="rId24"/>
    <p:sldId id="363" r:id="rId25"/>
    <p:sldId id="365" r:id="rId26"/>
    <p:sldId id="265" r:id="rId27"/>
    <p:sldId id="367" r:id="rId28"/>
    <p:sldId id="369" r:id="rId29"/>
    <p:sldId id="370" r:id="rId30"/>
    <p:sldId id="267" r:id="rId31"/>
    <p:sldId id="268" r:id="rId32"/>
    <p:sldId id="269" r:id="rId33"/>
    <p:sldId id="270" r:id="rId34"/>
    <p:sldId id="371" r:id="rId35"/>
    <p:sldId id="372" r:id="rId36"/>
    <p:sldId id="373" r:id="rId37"/>
    <p:sldId id="374" r:id="rId38"/>
    <p:sldId id="348" r:id="rId39"/>
    <p:sldId id="318" r:id="rId40"/>
    <p:sldId id="319" r:id="rId41"/>
    <p:sldId id="320" r:id="rId42"/>
    <p:sldId id="321" r:id="rId43"/>
    <p:sldId id="322" r:id="rId44"/>
    <p:sldId id="328" r:id="rId45"/>
    <p:sldId id="333" r:id="rId46"/>
    <p:sldId id="323" r:id="rId47"/>
    <p:sldId id="327" r:id="rId48"/>
    <p:sldId id="324" r:id="rId49"/>
    <p:sldId id="325" r:id="rId50"/>
    <p:sldId id="329" r:id="rId51"/>
    <p:sldId id="332" r:id="rId52"/>
    <p:sldId id="293" r:id="rId53"/>
    <p:sldId id="303" r:id="rId54"/>
    <p:sldId id="339" r:id="rId55"/>
    <p:sldId id="340" r:id="rId56"/>
    <p:sldId id="342" r:id="rId57"/>
    <p:sldId id="341" r:id="rId58"/>
    <p:sldId id="334" r:id="rId59"/>
    <p:sldId id="335" r:id="rId60"/>
    <p:sldId id="336" r:id="rId61"/>
    <p:sldId id="337" r:id="rId62"/>
    <p:sldId id="326" r:id="rId63"/>
    <p:sldId id="338" r:id="rId64"/>
    <p:sldId id="296" r:id="rId65"/>
    <p:sldId id="294" r:id="rId66"/>
    <p:sldId id="304" r:id="rId67"/>
    <p:sldId id="330" r:id="rId68"/>
    <p:sldId id="295" r:id="rId69"/>
    <p:sldId id="315" r:id="rId7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5768" autoAdjust="0"/>
  </p:normalViewPr>
  <p:slideViewPr>
    <p:cSldViewPr snapToGrid="0">
      <p:cViewPr varScale="1">
        <p:scale>
          <a:sx n="86" d="100"/>
          <a:sy n="86" d="100"/>
        </p:scale>
        <p:origin x="557" y="5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9A52DD8-5ACD-CC33-401F-38ACEE9D599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endParaRPr lang="cs-CZ" altLang="cs-CZ"/>
          </a:p>
        </p:txBody>
      </p:sp>
      <p:sp>
        <p:nvSpPr>
          <p:cNvPr id="76803" name="Rectangle 3">
            <a:extLst>
              <a:ext uri="{FF2B5EF4-FFF2-40B4-BE49-F238E27FC236}">
                <a16:creationId xmlns:a16="http://schemas.microsoft.com/office/drawing/2014/main" id="{9057EDFC-11C1-444F-BB47-6578B4F23ACA}"/>
              </a:ext>
            </a:extLst>
          </p:cNvPr>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7A58E55-A02C-B48D-81AC-856B9BCBDD9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3" name="Rectangle 3">
            <a:extLst>
              <a:ext uri="{FF2B5EF4-FFF2-40B4-BE49-F238E27FC236}">
                <a16:creationId xmlns:a16="http://schemas.microsoft.com/office/drawing/2014/main" id="{930B295A-7317-67EF-AB62-00A628600873}"/>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tLang="cs-CZ"/>
              <a:t>Here is simple edema, or fluid collection within tissues. This is "pitting" edema because, on physical examination, you can press your finger into the skin and soft tissue and leave a depression.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3A56020-34D5-89A4-CC2B-D44BA9B06A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12E2E28-CD67-B901-0804-4CA69F2EB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88068" name="Slide Number Placeholder 3">
            <a:extLst>
              <a:ext uri="{FF2B5EF4-FFF2-40B4-BE49-F238E27FC236}">
                <a16:creationId xmlns:a16="http://schemas.microsoft.com/office/drawing/2014/main" id="{8CE8CCE3-5FEB-DC05-0E01-8F0D70D4BB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8A02C29A-FE92-4509-ABDC-773945824FF0}" type="slidenum">
              <a:rPr lang="en-US" altLang="cs-CZ">
                <a:latin typeface="Calibri" panose="020F0502020204030204" pitchFamily="34" charset="0"/>
              </a:rPr>
              <a:pPr/>
              <a:t>36</a:t>
            </a:fld>
            <a:endParaRPr lang="en-US" altLang="cs-CZ">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D564D51-23A2-0380-2449-45D39215292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endParaRPr lang="cs-CZ" altLang="cs-CZ"/>
          </a:p>
        </p:txBody>
      </p:sp>
      <p:sp>
        <p:nvSpPr>
          <p:cNvPr id="77827" name="Rectangle 3">
            <a:extLst>
              <a:ext uri="{FF2B5EF4-FFF2-40B4-BE49-F238E27FC236}">
                <a16:creationId xmlns:a16="http://schemas.microsoft.com/office/drawing/2014/main" id="{7AA7F31D-1C01-BBC5-F89F-D001A185A0C6}"/>
              </a:ext>
            </a:extLst>
          </p:cNvPr>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50">
            <a:extLst>
              <a:ext uri="{FF2B5EF4-FFF2-40B4-BE49-F238E27FC236}">
                <a16:creationId xmlns:a16="http://schemas.microsoft.com/office/drawing/2014/main" id="{0BA118D0-2C05-57D8-4077-5A346233B6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2051">
            <a:extLst>
              <a:ext uri="{FF2B5EF4-FFF2-40B4-BE49-F238E27FC236}">
                <a16:creationId xmlns:a16="http://schemas.microsoft.com/office/drawing/2014/main" id="{A0299A98-2070-86CC-AE40-A180B395E5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050">
            <a:extLst>
              <a:ext uri="{FF2B5EF4-FFF2-40B4-BE49-F238E27FC236}">
                <a16:creationId xmlns:a16="http://schemas.microsoft.com/office/drawing/2014/main" id="{57CA6DF1-B92F-4810-8D27-0709D1524E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2051">
            <a:extLst>
              <a:ext uri="{FF2B5EF4-FFF2-40B4-BE49-F238E27FC236}">
                <a16:creationId xmlns:a16="http://schemas.microsoft.com/office/drawing/2014/main" id="{BFD3D105-2365-41E5-C475-070AE31335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a:extLst>
              <a:ext uri="{FF2B5EF4-FFF2-40B4-BE49-F238E27FC236}">
                <a16:creationId xmlns:a16="http://schemas.microsoft.com/office/drawing/2014/main" id="{CA7F771D-118D-E53D-CA20-B2225347A0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1027">
            <a:extLst>
              <a:ext uri="{FF2B5EF4-FFF2-40B4-BE49-F238E27FC236}">
                <a16:creationId xmlns:a16="http://schemas.microsoft.com/office/drawing/2014/main" id="{74FA8EFF-9627-FC31-C913-573EAF748C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50">
            <a:extLst>
              <a:ext uri="{FF2B5EF4-FFF2-40B4-BE49-F238E27FC236}">
                <a16:creationId xmlns:a16="http://schemas.microsoft.com/office/drawing/2014/main" id="{58335658-5D5F-C777-5C1F-13F96FBC4C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2051">
            <a:extLst>
              <a:ext uri="{FF2B5EF4-FFF2-40B4-BE49-F238E27FC236}">
                <a16:creationId xmlns:a16="http://schemas.microsoft.com/office/drawing/2014/main" id="{0186B46A-C4B7-4549-87DB-B17AC794D7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585D519-9E61-C54A-2026-47FA5ED9CCB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endParaRPr lang="cs-CZ" altLang="cs-CZ"/>
          </a:p>
        </p:txBody>
      </p:sp>
      <p:sp>
        <p:nvSpPr>
          <p:cNvPr id="83971" name="Rectangle 3">
            <a:extLst>
              <a:ext uri="{FF2B5EF4-FFF2-40B4-BE49-F238E27FC236}">
                <a16:creationId xmlns:a16="http://schemas.microsoft.com/office/drawing/2014/main" id="{0393EF94-80DE-7D5C-A498-9CBE8C2377D1}"/>
              </a:ext>
            </a:extLst>
          </p:cNvPr>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a:extLst>
              <a:ext uri="{FF2B5EF4-FFF2-40B4-BE49-F238E27FC236}">
                <a16:creationId xmlns:a16="http://schemas.microsoft.com/office/drawing/2014/main" id="{A2C6C3DE-BA85-0617-A9FD-12C7A5EBA8C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a:extLst>
              <a:ext uri="{FF2B5EF4-FFF2-40B4-BE49-F238E27FC236}">
                <a16:creationId xmlns:a16="http://schemas.microsoft.com/office/drawing/2014/main" id="{CCBC9031-BE13-2855-1C3D-0585BE39FF1F}"/>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tLang="cs-CZ"/>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829F28E-3AED-DC82-3F8E-651A27409F43}"/>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a:extLst>
              <a:ext uri="{FF2B5EF4-FFF2-40B4-BE49-F238E27FC236}">
                <a16:creationId xmlns:a16="http://schemas.microsoft.com/office/drawing/2014/main" id="{64360626-2CF5-403F-65CE-6C62C560928B}"/>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tLang="cs-CZ"/>
              <a:t>The arm at the bottom is swollen (edematous) and reddened (erythematous) compared to the arm at the top. Click to determine which areas are painful to touch.</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653D5DE-AA39-EBA2-2DE7-FDC3810EC081}"/>
              </a:ext>
            </a:extLst>
          </p:cNvPr>
          <p:cNvSpPr>
            <a:spLocks noGrp="1"/>
          </p:cNvSpPr>
          <p:nvPr>
            <p:ph type="dt" sz="half" idx="10"/>
          </p:nvPr>
        </p:nvSpPr>
        <p:spPr/>
        <p:txBody>
          <a:bodyPr/>
          <a:lstStyle>
            <a:lvl1pPr>
              <a:defRPr/>
            </a:lvl1pPr>
          </a:lstStyle>
          <a:p>
            <a:pPr>
              <a:defRPr/>
            </a:pPr>
            <a:fld id="{6730A156-713C-45CE-8C23-64F1ED126614}" type="datetimeFigureOut">
              <a:rPr lang="en-US"/>
              <a:pPr>
                <a:defRPr/>
              </a:pPr>
              <a:t>12/13/2022</a:t>
            </a:fld>
            <a:endParaRPr lang="en-US"/>
          </a:p>
        </p:txBody>
      </p:sp>
      <p:sp>
        <p:nvSpPr>
          <p:cNvPr id="5" name="Footer Placeholder 2">
            <a:extLst>
              <a:ext uri="{FF2B5EF4-FFF2-40B4-BE49-F238E27FC236}">
                <a16:creationId xmlns:a16="http://schemas.microsoft.com/office/drawing/2014/main" id="{16F4094E-DD16-202C-CE5B-F21D52D99A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6CCCCBD-9EBD-D9DE-7281-43FC6BE37108}"/>
              </a:ext>
            </a:extLst>
          </p:cNvPr>
          <p:cNvSpPr>
            <a:spLocks noGrp="1"/>
          </p:cNvSpPr>
          <p:nvPr>
            <p:ph type="sldNum" sz="quarter" idx="12"/>
          </p:nvPr>
        </p:nvSpPr>
        <p:spPr/>
        <p:txBody>
          <a:bodyPr/>
          <a:lstStyle>
            <a:lvl1pPr>
              <a:defRPr/>
            </a:lvl1pPr>
          </a:lstStyle>
          <a:p>
            <a:fld id="{19B56A94-9B4A-4142-8EC3-81089F62E3B5}" type="slidenum">
              <a:rPr lang="en-US" altLang="cs-CZ"/>
              <a:pPr/>
              <a:t>‹#›</a:t>
            </a:fld>
            <a:endParaRPr lang="en-US" altLang="cs-CZ"/>
          </a:p>
        </p:txBody>
      </p:sp>
    </p:spTree>
    <p:extLst>
      <p:ext uri="{BB962C8B-B14F-4D97-AF65-F5344CB8AC3E}">
        <p14:creationId xmlns:p14="http://schemas.microsoft.com/office/powerpoint/2010/main" val="3800054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748B3A3-C370-D40E-ED4A-561E4E626279}"/>
              </a:ext>
            </a:extLst>
          </p:cNvPr>
          <p:cNvSpPr>
            <a:spLocks noGrp="1"/>
          </p:cNvSpPr>
          <p:nvPr>
            <p:ph type="dt" sz="half" idx="10"/>
          </p:nvPr>
        </p:nvSpPr>
        <p:spPr/>
        <p:txBody>
          <a:bodyPr/>
          <a:lstStyle>
            <a:lvl1pPr>
              <a:defRPr/>
            </a:lvl1pPr>
          </a:lstStyle>
          <a:p>
            <a:pPr>
              <a:defRPr/>
            </a:pPr>
            <a:fld id="{B66C4ACC-7F5A-445B-A588-F23F8243B4C4}" type="datetimeFigureOut">
              <a:rPr lang="en-US"/>
              <a:pPr>
                <a:defRPr/>
              </a:pPr>
              <a:t>12/13/2022</a:t>
            </a:fld>
            <a:endParaRPr lang="en-US"/>
          </a:p>
        </p:txBody>
      </p:sp>
      <p:sp>
        <p:nvSpPr>
          <p:cNvPr id="3" name="Footer Placeholder 2">
            <a:extLst>
              <a:ext uri="{FF2B5EF4-FFF2-40B4-BE49-F238E27FC236}">
                <a16:creationId xmlns:a16="http://schemas.microsoft.com/office/drawing/2014/main" id="{F770F025-EC6E-495A-C1DD-A58E87E660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AAEF55F-3175-0BB6-9D33-A4536AC2E918}"/>
              </a:ext>
            </a:extLst>
          </p:cNvPr>
          <p:cNvSpPr>
            <a:spLocks noGrp="1"/>
          </p:cNvSpPr>
          <p:nvPr>
            <p:ph type="sldNum" sz="quarter" idx="12"/>
          </p:nvPr>
        </p:nvSpPr>
        <p:spPr/>
        <p:txBody>
          <a:bodyPr/>
          <a:lstStyle>
            <a:lvl1pPr>
              <a:defRPr/>
            </a:lvl1pPr>
          </a:lstStyle>
          <a:p>
            <a:fld id="{EEC34C39-CE42-478E-AB75-75A16C2BB389}" type="slidenum">
              <a:rPr lang="en-US" altLang="cs-CZ"/>
              <a:pPr/>
              <a:t>‹#›</a:t>
            </a:fld>
            <a:endParaRPr lang="en-US" altLang="cs-CZ"/>
          </a:p>
        </p:txBody>
      </p:sp>
    </p:spTree>
    <p:extLst>
      <p:ext uri="{BB962C8B-B14F-4D97-AF65-F5344CB8AC3E}">
        <p14:creationId xmlns:p14="http://schemas.microsoft.com/office/powerpoint/2010/main" val="245062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43C53CE-1DCE-5FB0-D789-D6EDBFBC405C}"/>
              </a:ext>
            </a:extLst>
          </p:cNvPr>
          <p:cNvSpPr>
            <a:spLocks noGrp="1"/>
          </p:cNvSpPr>
          <p:nvPr>
            <p:ph type="dt" sz="half" idx="10"/>
          </p:nvPr>
        </p:nvSpPr>
        <p:spPr/>
        <p:txBody>
          <a:bodyPr/>
          <a:lstStyle>
            <a:lvl1pPr>
              <a:defRPr/>
            </a:lvl1pPr>
          </a:lstStyle>
          <a:p>
            <a:pPr>
              <a:defRPr/>
            </a:pPr>
            <a:fld id="{871DFB51-80D8-4256-8823-1C9E64E1C3EB}" type="datetimeFigureOut">
              <a:rPr lang="en-US"/>
              <a:pPr>
                <a:defRPr/>
              </a:pPr>
              <a:t>12/13/2022</a:t>
            </a:fld>
            <a:endParaRPr lang="en-US"/>
          </a:p>
        </p:txBody>
      </p:sp>
      <p:sp>
        <p:nvSpPr>
          <p:cNvPr id="6" name="Footer Placeholder 2">
            <a:extLst>
              <a:ext uri="{FF2B5EF4-FFF2-40B4-BE49-F238E27FC236}">
                <a16:creationId xmlns:a16="http://schemas.microsoft.com/office/drawing/2014/main" id="{F2F3E074-D407-DB4C-8CF0-0AE9C57966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5310E88-490C-F7BB-DEEE-1C39DF3CB4A7}"/>
              </a:ext>
            </a:extLst>
          </p:cNvPr>
          <p:cNvSpPr>
            <a:spLocks noGrp="1"/>
          </p:cNvSpPr>
          <p:nvPr>
            <p:ph type="sldNum" sz="quarter" idx="12"/>
          </p:nvPr>
        </p:nvSpPr>
        <p:spPr/>
        <p:txBody>
          <a:bodyPr/>
          <a:lstStyle>
            <a:lvl1pPr>
              <a:defRPr/>
            </a:lvl1pPr>
          </a:lstStyle>
          <a:p>
            <a:fld id="{3A686C60-162A-493E-BC00-6ED2E287A24F}" type="slidenum">
              <a:rPr lang="en-US" altLang="cs-CZ"/>
              <a:pPr/>
              <a:t>‹#›</a:t>
            </a:fld>
            <a:endParaRPr lang="en-US" altLang="cs-CZ"/>
          </a:p>
        </p:txBody>
      </p:sp>
    </p:spTree>
    <p:extLst>
      <p:ext uri="{BB962C8B-B14F-4D97-AF65-F5344CB8AC3E}">
        <p14:creationId xmlns:p14="http://schemas.microsoft.com/office/powerpoint/2010/main" val="1260678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E2AA363A-CFEF-A654-73CD-C5BFD84AE46A}"/>
              </a:ext>
            </a:extLst>
          </p:cNvPr>
          <p:cNvSpPr>
            <a:spLocks noGrp="1"/>
          </p:cNvSpPr>
          <p:nvPr>
            <p:ph type="dt" sz="half" idx="10"/>
          </p:nvPr>
        </p:nvSpPr>
        <p:spPr/>
        <p:txBody>
          <a:bodyPr/>
          <a:lstStyle>
            <a:lvl1pPr>
              <a:defRPr/>
            </a:lvl1pPr>
          </a:lstStyle>
          <a:p>
            <a:pPr>
              <a:defRPr/>
            </a:pPr>
            <a:fld id="{6C037AA6-109F-4BBF-8ECC-51C4510544E5}" type="datetimeFigureOut">
              <a:rPr lang="en-US"/>
              <a:pPr>
                <a:defRPr/>
              </a:pPr>
              <a:t>12/13/2022</a:t>
            </a:fld>
            <a:endParaRPr lang="en-US"/>
          </a:p>
        </p:txBody>
      </p:sp>
      <p:sp>
        <p:nvSpPr>
          <p:cNvPr id="8" name="Footer Placeholder 2">
            <a:extLst>
              <a:ext uri="{FF2B5EF4-FFF2-40B4-BE49-F238E27FC236}">
                <a16:creationId xmlns:a16="http://schemas.microsoft.com/office/drawing/2014/main" id="{9FC621A9-BD00-FF19-CF02-D2CB45DEA4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51770F88-924D-3232-8C06-41FBF20CC01C}"/>
              </a:ext>
            </a:extLst>
          </p:cNvPr>
          <p:cNvSpPr>
            <a:spLocks noGrp="1"/>
          </p:cNvSpPr>
          <p:nvPr>
            <p:ph type="sldNum" sz="quarter" idx="12"/>
          </p:nvPr>
        </p:nvSpPr>
        <p:spPr/>
        <p:txBody>
          <a:bodyPr/>
          <a:lstStyle>
            <a:lvl1pPr>
              <a:defRPr/>
            </a:lvl1pPr>
          </a:lstStyle>
          <a:p>
            <a:fld id="{BD9DE38A-423A-4698-AE9D-9DAA78F7D0D0}" type="slidenum">
              <a:rPr lang="en-US" altLang="cs-CZ"/>
              <a:pPr/>
              <a:t>‹#›</a:t>
            </a:fld>
            <a:endParaRPr lang="en-US" altLang="cs-CZ"/>
          </a:p>
        </p:txBody>
      </p:sp>
    </p:spTree>
    <p:extLst>
      <p:ext uri="{BB962C8B-B14F-4D97-AF65-F5344CB8AC3E}">
        <p14:creationId xmlns:p14="http://schemas.microsoft.com/office/powerpoint/2010/main" val="208669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8A7A28-F683-41E3-B98F-511D18A995F0}"/>
              </a:ext>
            </a:extLst>
          </p:cNvPr>
          <p:cNvSpPr>
            <a:spLocks noGrp="1"/>
          </p:cNvSpPr>
          <p:nvPr>
            <p:ph type="ctrTitle"/>
          </p:nvPr>
        </p:nvSpPr>
        <p:spPr>
          <a:xfrm>
            <a:off x="415200" y="2155808"/>
            <a:ext cx="11361600" cy="1171580"/>
          </a:xfrm>
        </p:spPr>
        <p:txBody>
          <a:bodyPr/>
          <a:lstStyle/>
          <a:p>
            <a:r>
              <a:rPr lang="cs-CZ" dirty="0" err="1"/>
              <a:t>Pathophysiology</a:t>
            </a:r>
            <a:r>
              <a:rPr lang="cs-CZ" dirty="0"/>
              <a:t> </a:t>
            </a:r>
            <a:r>
              <a:rPr lang="cs-CZ" dirty="0" err="1"/>
              <a:t>of</a:t>
            </a:r>
            <a:r>
              <a:rPr lang="cs-CZ" dirty="0"/>
              <a:t> </a:t>
            </a:r>
            <a:r>
              <a:rPr lang="cs-CZ" dirty="0" err="1"/>
              <a:t>chronic</a:t>
            </a:r>
            <a:r>
              <a:rPr lang="cs-CZ" dirty="0"/>
              <a:t> </a:t>
            </a:r>
            <a:r>
              <a:rPr lang="cs-CZ" dirty="0" err="1"/>
              <a:t>inflammation</a:t>
            </a:r>
            <a:r>
              <a:rPr lang="cs-CZ" dirty="0"/>
              <a:t>, </a:t>
            </a:r>
            <a:r>
              <a:rPr lang="cs-CZ" dirty="0" err="1"/>
              <a:t>ethiopathogenesis</a:t>
            </a:r>
            <a:r>
              <a:rPr lang="cs-CZ" dirty="0"/>
              <a:t>, </a:t>
            </a:r>
            <a:r>
              <a:rPr lang="cs-CZ" dirty="0" err="1"/>
              <a:t>consequences</a:t>
            </a:r>
            <a:r>
              <a:rPr lang="cs-CZ" dirty="0"/>
              <a:t>, </a:t>
            </a:r>
            <a:r>
              <a:rPr lang="cs-CZ" dirty="0" err="1"/>
              <a:t>systemic</a:t>
            </a:r>
            <a:r>
              <a:rPr lang="cs-CZ" dirty="0"/>
              <a:t> </a:t>
            </a:r>
            <a:r>
              <a:rPr lang="cs-CZ" dirty="0" err="1"/>
              <a:t>inflammation</a:t>
            </a:r>
            <a:r>
              <a:rPr lang="cs-CZ" dirty="0"/>
              <a:t>, SIRS, MODS</a:t>
            </a:r>
          </a:p>
        </p:txBody>
      </p:sp>
      <p:sp>
        <p:nvSpPr>
          <p:cNvPr id="3" name="Podnadpis 2">
            <a:extLst>
              <a:ext uri="{FF2B5EF4-FFF2-40B4-BE49-F238E27FC236}">
                <a16:creationId xmlns:a16="http://schemas.microsoft.com/office/drawing/2014/main" id="{C9A729C3-9C17-4F94-9462-0408899FD9DA}"/>
              </a:ext>
            </a:extLst>
          </p:cNvPr>
          <p:cNvSpPr>
            <a:spLocks noGrp="1"/>
          </p:cNvSpPr>
          <p:nvPr>
            <p:ph type="subTitle" idx="1"/>
          </p:nvPr>
        </p:nvSpPr>
        <p:spPr/>
        <p:txBody>
          <a:bodyPr/>
          <a:lstStyle/>
          <a:p>
            <a:r>
              <a:rPr lang="cs-CZ" dirty="0"/>
              <a:t>Julie Dobrovolná</a:t>
            </a:r>
          </a:p>
        </p:txBody>
      </p:sp>
    </p:spTree>
    <p:extLst>
      <p:ext uri="{BB962C8B-B14F-4D97-AF65-F5344CB8AC3E}">
        <p14:creationId xmlns:p14="http://schemas.microsoft.com/office/powerpoint/2010/main" val="19268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2E7CC9-A4E3-4DA2-BF8A-ABEED6D96BCA}"/>
              </a:ext>
            </a:extLst>
          </p:cNvPr>
          <p:cNvSpPr>
            <a:spLocks noGrp="1"/>
          </p:cNvSpPr>
          <p:nvPr>
            <p:ph type="title"/>
          </p:nvPr>
        </p:nvSpPr>
        <p:spPr/>
        <p:txBody>
          <a:bodyPr/>
          <a:lstStyle/>
          <a:p>
            <a:r>
              <a:rPr lang="cs-CZ" dirty="0" err="1"/>
              <a:t>Adaptive</a:t>
            </a:r>
            <a:r>
              <a:rPr lang="cs-CZ" dirty="0"/>
              <a:t> </a:t>
            </a:r>
            <a:r>
              <a:rPr lang="cs-CZ" dirty="0" err="1"/>
              <a:t>immunity</a:t>
            </a:r>
            <a:endParaRPr lang="cs-CZ" dirty="0"/>
          </a:p>
        </p:txBody>
      </p:sp>
      <p:sp>
        <p:nvSpPr>
          <p:cNvPr id="3" name="Zástupný obsah 2">
            <a:extLst>
              <a:ext uri="{FF2B5EF4-FFF2-40B4-BE49-F238E27FC236}">
                <a16:creationId xmlns:a16="http://schemas.microsoft.com/office/drawing/2014/main" id="{180966A8-98CA-4E43-86A0-52259770462F}"/>
              </a:ext>
            </a:extLst>
          </p:cNvPr>
          <p:cNvSpPr>
            <a:spLocks noGrp="1"/>
          </p:cNvSpPr>
          <p:nvPr>
            <p:ph idx="1"/>
          </p:nvPr>
        </p:nvSpPr>
        <p:spPr>
          <a:xfrm>
            <a:off x="1399674" y="1641141"/>
            <a:ext cx="8771021" cy="4351338"/>
          </a:xfrm>
        </p:spPr>
        <p:txBody>
          <a:bodyPr/>
          <a:lstStyle/>
          <a:p>
            <a:r>
              <a:rPr lang="en-US" dirty="0">
                <a:effectLst/>
              </a:rPr>
              <a:t>Based on resistance acquired during life </a:t>
            </a:r>
            <a:endParaRPr lang="cs-CZ" dirty="0">
              <a:effectLst/>
            </a:endParaRPr>
          </a:p>
          <a:p>
            <a:r>
              <a:rPr lang="en-US" dirty="0">
                <a:effectLst/>
              </a:rPr>
              <a:t>Relies on the genetic background of the individual and cell growth </a:t>
            </a:r>
            <a:endParaRPr lang="cs-CZ" dirty="0">
              <a:effectLst/>
            </a:endParaRPr>
          </a:p>
          <a:p>
            <a:r>
              <a:rPr lang="en-US" dirty="0">
                <a:effectLst/>
              </a:rPr>
              <a:t>The reaction is slower, in a number of days </a:t>
            </a:r>
            <a:endParaRPr lang="cs-CZ" dirty="0">
              <a:effectLst/>
            </a:endParaRPr>
          </a:p>
          <a:p>
            <a:r>
              <a:rPr lang="en-US" dirty="0">
                <a:effectLst/>
              </a:rPr>
              <a:t>It is specific </a:t>
            </a:r>
            <a:endParaRPr lang="cs-CZ" dirty="0">
              <a:effectLst/>
            </a:endParaRPr>
          </a:p>
          <a:p>
            <a:r>
              <a:rPr lang="en-US" dirty="0">
                <a:effectLst/>
              </a:rPr>
              <a:t>Each cell responds to one epitope on the antigen </a:t>
            </a:r>
            <a:endParaRPr lang="cs-CZ" dirty="0">
              <a:effectLst/>
            </a:endParaRPr>
          </a:p>
          <a:p>
            <a:r>
              <a:rPr lang="cs-CZ" dirty="0"/>
              <a:t>It h</a:t>
            </a:r>
            <a:r>
              <a:rPr lang="en-US" dirty="0">
                <a:effectLst/>
              </a:rPr>
              <a:t>as anamnestic memory </a:t>
            </a:r>
            <a:endParaRPr lang="cs-CZ" dirty="0">
              <a:effectLst/>
            </a:endParaRPr>
          </a:p>
          <a:p>
            <a:r>
              <a:rPr lang="en-US" dirty="0">
                <a:effectLst/>
              </a:rPr>
              <a:t>Repeated exposure leads to a faster and stronger reaction </a:t>
            </a:r>
            <a:endParaRPr lang="cs-CZ" dirty="0">
              <a:effectLst/>
            </a:endParaRPr>
          </a:p>
          <a:p>
            <a:r>
              <a:rPr lang="cs-CZ" dirty="0">
                <a:effectLst/>
              </a:rPr>
              <a:t>It l</a:t>
            </a:r>
            <a:r>
              <a:rPr lang="en-US" dirty="0" err="1">
                <a:effectLst/>
              </a:rPr>
              <a:t>eads</a:t>
            </a:r>
            <a:r>
              <a:rPr lang="en-US" dirty="0">
                <a:effectLst/>
              </a:rPr>
              <a:t> to clonal expansion</a:t>
            </a:r>
            <a:endParaRPr lang="cs-CZ" dirty="0"/>
          </a:p>
        </p:txBody>
      </p:sp>
    </p:spTree>
    <p:extLst>
      <p:ext uri="{BB962C8B-B14F-4D97-AF65-F5344CB8AC3E}">
        <p14:creationId xmlns:p14="http://schemas.microsoft.com/office/powerpoint/2010/main" val="338541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98715-F54A-4487-A241-5502CD245CA0}"/>
              </a:ext>
            </a:extLst>
          </p:cNvPr>
          <p:cNvSpPr>
            <a:spLocks noGrp="1"/>
          </p:cNvSpPr>
          <p:nvPr>
            <p:ph type="title"/>
          </p:nvPr>
        </p:nvSpPr>
        <p:spPr/>
        <p:txBody>
          <a:bodyPr/>
          <a:lstStyle/>
          <a:p>
            <a:r>
              <a:rPr lang="cs-CZ" dirty="0" err="1"/>
              <a:t>Adaptive</a:t>
            </a:r>
            <a:r>
              <a:rPr lang="cs-CZ" dirty="0"/>
              <a:t> </a:t>
            </a:r>
            <a:r>
              <a:rPr lang="cs-CZ" dirty="0" err="1"/>
              <a:t>immunity</a:t>
            </a:r>
            <a:r>
              <a:rPr lang="cs-CZ" dirty="0"/>
              <a:t> </a:t>
            </a:r>
            <a:r>
              <a:rPr lang="cs-CZ" dirty="0" err="1"/>
              <a:t>mechanisms</a:t>
            </a:r>
            <a:endParaRPr lang="cs-CZ" dirty="0"/>
          </a:p>
        </p:txBody>
      </p:sp>
      <p:sp>
        <p:nvSpPr>
          <p:cNvPr id="3" name="Zástupný obsah 2">
            <a:extLst>
              <a:ext uri="{FF2B5EF4-FFF2-40B4-BE49-F238E27FC236}">
                <a16:creationId xmlns:a16="http://schemas.microsoft.com/office/drawing/2014/main" id="{B5E11793-F213-4364-845E-443CE988A792}"/>
              </a:ext>
            </a:extLst>
          </p:cNvPr>
          <p:cNvSpPr>
            <a:spLocks noGrp="1"/>
          </p:cNvSpPr>
          <p:nvPr>
            <p:ph idx="1"/>
          </p:nvPr>
        </p:nvSpPr>
        <p:spPr>
          <a:xfrm>
            <a:off x="838200" y="1825625"/>
            <a:ext cx="4618703" cy="4351338"/>
          </a:xfrm>
        </p:spPr>
        <p:txBody>
          <a:bodyPr>
            <a:normAutofit fontScale="55000" lnSpcReduction="20000"/>
          </a:bodyPr>
          <a:lstStyle/>
          <a:p>
            <a:pPr>
              <a:buFont typeface="Arial" panose="020B0604020202020204" pitchFamily="34" charset="0"/>
              <a:buChar char="•"/>
            </a:pPr>
            <a:r>
              <a:rPr lang="cs-CZ" b="1" dirty="0">
                <a:effectLst/>
              </a:rPr>
              <a:t>Cell-</a:t>
            </a:r>
            <a:r>
              <a:rPr lang="cs-CZ" b="1" dirty="0" err="1">
                <a:effectLst/>
              </a:rPr>
              <a:t>mediated</a:t>
            </a:r>
            <a:r>
              <a:rPr lang="cs-CZ" b="1" dirty="0">
                <a:effectLst/>
              </a:rPr>
              <a:t> </a:t>
            </a:r>
            <a:r>
              <a:rPr lang="cs-CZ" b="1" dirty="0" err="1">
                <a:effectLst/>
              </a:rPr>
              <a:t>immune</a:t>
            </a:r>
            <a:r>
              <a:rPr lang="cs-CZ" b="1" dirty="0">
                <a:effectLst/>
              </a:rPr>
              <a:t> response</a:t>
            </a:r>
            <a:r>
              <a:rPr lang="cs-CZ" dirty="0">
                <a:effectLst/>
              </a:rPr>
              <a:t> (CMIR) </a:t>
            </a:r>
          </a:p>
          <a:p>
            <a:pPr>
              <a:buFont typeface="Arial" panose="020B0604020202020204" pitchFamily="34" charset="0"/>
              <a:buChar char="•"/>
            </a:pPr>
            <a:r>
              <a:rPr lang="cs-CZ" dirty="0">
                <a:effectLst/>
              </a:rPr>
              <a:t>T-</a:t>
            </a:r>
            <a:r>
              <a:rPr lang="cs-CZ" dirty="0" err="1">
                <a:effectLst/>
              </a:rPr>
              <a:t>lymphocytes</a:t>
            </a:r>
            <a:r>
              <a:rPr lang="cs-CZ" dirty="0">
                <a:effectLst/>
              </a:rPr>
              <a:t> </a:t>
            </a:r>
          </a:p>
          <a:p>
            <a:pPr>
              <a:buFont typeface="Arial" panose="020B0604020202020204" pitchFamily="34" charset="0"/>
              <a:buChar char="•"/>
            </a:pPr>
            <a:r>
              <a:rPr lang="cs-CZ" dirty="0" err="1">
                <a:effectLst/>
              </a:rPr>
              <a:t>Elimination</a:t>
            </a:r>
            <a:r>
              <a:rPr lang="cs-CZ" dirty="0">
                <a:effectLst/>
              </a:rPr>
              <a:t> </a:t>
            </a:r>
            <a:r>
              <a:rPr lang="cs-CZ" dirty="0" err="1">
                <a:effectLst/>
              </a:rPr>
              <a:t>of</a:t>
            </a:r>
            <a:r>
              <a:rPr lang="cs-CZ" dirty="0">
                <a:effectLst/>
              </a:rPr>
              <a:t> </a:t>
            </a:r>
            <a:r>
              <a:rPr lang="cs-CZ" dirty="0" err="1">
                <a:effectLst/>
              </a:rPr>
              <a:t>intracellular</a:t>
            </a:r>
            <a:r>
              <a:rPr lang="cs-CZ" dirty="0">
                <a:effectLst/>
              </a:rPr>
              <a:t> </a:t>
            </a:r>
            <a:r>
              <a:rPr lang="cs-CZ" dirty="0" err="1">
                <a:effectLst/>
              </a:rPr>
              <a:t>microbes</a:t>
            </a:r>
            <a:r>
              <a:rPr lang="cs-CZ" dirty="0">
                <a:effectLst/>
              </a:rPr>
              <a:t> </a:t>
            </a:r>
            <a:r>
              <a:rPr lang="cs-CZ" dirty="0" err="1">
                <a:effectLst/>
              </a:rPr>
              <a:t>that</a:t>
            </a:r>
            <a:r>
              <a:rPr lang="cs-CZ" dirty="0">
                <a:effectLst/>
              </a:rPr>
              <a:t> </a:t>
            </a:r>
            <a:r>
              <a:rPr lang="cs-CZ" dirty="0" err="1">
                <a:effectLst/>
              </a:rPr>
              <a:t>survive</a:t>
            </a:r>
            <a:r>
              <a:rPr lang="cs-CZ" dirty="0">
                <a:effectLst/>
              </a:rPr>
              <a:t> </a:t>
            </a:r>
            <a:r>
              <a:rPr lang="cs-CZ" dirty="0" err="1">
                <a:effectLst/>
              </a:rPr>
              <a:t>inside</a:t>
            </a:r>
            <a:r>
              <a:rPr lang="cs-CZ" dirty="0">
                <a:effectLst/>
              </a:rPr>
              <a:t> </a:t>
            </a:r>
            <a:r>
              <a:rPr lang="cs-CZ" dirty="0" err="1">
                <a:effectLst/>
              </a:rPr>
              <a:t>phagocytes</a:t>
            </a:r>
            <a:r>
              <a:rPr lang="cs-CZ" dirty="0">
                <a:effectLst/>
              </a:rPr>
              <a:t> </a:t>
            </a:r>
            <a:r>
              <a:rPr lang="cs-CZ" dirty="0" err="1">
                <a:effectLst/>
              </a:rPr>
              <a:t>or</a:t>
            </a:r>
            <a:r>
              <a:rPr lang="cs-CZ" dirty="0">
                <a:effectLst/>
              </a:rPr>
              <a:t> </a:t>
            </a:r>
            <a:r>
              <a:rPr lang="cs-CZ" dirty="0" err="1">
                <a:effectLst/>
              </a:rPr>
              <a:t>other</a:t>
            </a:r>
            <a:r>
              <a:rPr lang="cs-CZ" dirty="0">
                <a:effectLst/>
              </a:rPr>
              <a:t> </a:t>
            </a:r>
            <a:r>
              <a:rPr lang="cs-CZ" dirty="0" err="1">
                <a:effectLst/>
              </a:rPr>
              <a:t>infected</a:t>
            </a:r>
            <a:r>
              <a:rPr lang="cs-CZ" dirty="0">
                <a:effectLst/>
              </a:rPr>
              <a:t> </a:t>
            </a:r>
            <a:r>
              <a:rPr lang="cs-CZ" dirty="0" err="1">
                <a:effectLst/>
              </a:rPr>
              <a:t>cells</a:t>
            </a:r>
            <a:endParaRPr lang="cs-CZ" dirty="0">
              <a:effectLst/>
            </a:endParaRPr>
          </a:p>
          <a:p>
            <a:pPr>
              <a:buFont typeface="Arial" panose="020B0604020202020204" pitchFamily="34" charset="0"/>
              <a:buChar char="•"/>
            </a:pPr>
            <a:endParaRPr lang="cs-CZ" b="1" dirty="0">
              <a:effectLst/>
            </a:endParaRPr>
          </a:p>
          <a:p>
            <a:pPr>
              <a:buFont typeface="Arial" panose="020B0604020202020204" pitchFamily="34" charset="0"/>
              <a:buChar char="•"/>
            </a:pPr>
            <a:r>
              <a:rPr lang="cs-CZ" b="1" dirty="0" err="1">
                <a:effectLst/>
              </a:rPr>
              <a:t>Humoral</a:t>
            </a:r>
            <a:r>
              <a:rPr lang="cs-CZ" b="1" dirty="0">
                <a:effectLst/>
              </a:rPr>
              <a:t> </a:t>
            </a:r>
            <a:r>
              <a:rPr lang="cs-CZ" b="1" dirty="0" err="1">
                <a:effectLst/>
              </a:rPr>
              <a:t>immune</a:t>
            </a:r>
            <a:r>
              <a:rPr lang="cs-CZ" b="1" dirty="0">
                <a:effectLst/>
              </a:rPr>
              <a:t> response (HIR) </a:t>
            </a:r>
          </a:p>
          <a:p>
            <a:pPr>
              <a:buFont typeface="Arial" panose="020B0604020202020204" pitchFamily="34" charset="0"/>
              <a:buChar char="•"/>
            </a:pPr>
            <a:r>
              <a:rPr lang="cs-CZ" dirty="0">
                <a:effectLst/>
              </a:rPr>
              <a:t>B-</a:t>
            </a:r>
            <a:r>
              <a:rPr lang="cs-CZ" dirty="0" err="1">
                <a:effectLst/>
              </a:rPr>
              <a:t>lymphocytes</a:t>
            </a:r>
            <a:r>
              <a:rPr lang="cs-CZ" dirty="0">
                <a:effectLst/>
              </a:rPr>
              <a:t> </a:t>
            </a:r>
          </a:p>
          <a:p>
            <a:pPr>
              <a:buFont typeface="Arial" panose="020B0604020202020204" pitchFamily="34" charset="0"/>
              <a:buChar char="•"/>
            </a:pPr>
            <a:r>
              <a:rPr lang="cs-CZ" dirty="0" err="1">
                <a:effectLst/>
              </a:rPr>
              <a:t>antibody-mediated</a:t>
            </a:r>
            <a:r>
              <a:rPr lang="cs-CZ" dirty="0">
                <a:effectLst/>
              </a:rPr>
              <a:t> </a:t>
            </a:r>
          </a:p>
          <a:p>
            <a:pPr>
              <a:buFont typeface="Arial" panose="020B0604020202020204" pitchFamily="34" charset="0"/>
              <a:buChar char="•"/>
            </a:pPr>
            <a:r>
              <a:rPr lang="cs-CZ" dirty="0" err="1">
                <a:effectLst/>
              </a:rPr>
              <a:t>Elimination</a:t>
            </a:r>
            <a:r>
              <a:rPr lang="cs-CZ" dirty="0">
                <a:effectLst/>
              </a:rPr>
              <a:t> </a:t>
            </a:r>
            <a:r>
              <a:rPr lang="cs-CZ" dirty="0" err="1">
                <a:effectLst/>
              </a:rPr>
              <a:t>of</a:t>
            </a:r>
            <a:r>
              <a:rPr lang="cs-CZ" dirty="0">
                <a:effectLst/>
              </a:rPr>
              <a:t> </a:t>
            </a:r>
            <a:r>
              <a:rPr lang="cs-CZ" dirty="0" err="1">
                <a:effectLst/>
              </a:rPr>
              <a:t>intracellular</a:t>
            </a:r>
            <a:r>
              <a:rPr lang="cs-CZ" dirty="0">
                <a:effectLst/>
              </a:rPr>
              <a:t> </a:t>
            </a:r>
            <a:r>
              <a:rPr lang="cs-CZ" dirty="0" err="1">
                <a:effectLst/>
              </a:rPr>
              <a:t>microbes</a:t>
            </a:r>
            <a:r>
              <a:rPr lang="cs-CZ" dirty="0">
                <a:effectLst/>
              </a:rPr>
              <a:t> </a:t>
            </a:r>
            <a:r>
              <a:rPr lang="cs-CZ" dirty="0" err="1">
                <a:effectLst/>
              </a:rPr>
              <a:t>or</a:t>
            </a:r>
            <a:r>
              <a:rPr lang="cs-CZ" dirty="0">
                <a:effectLst/>
              </a:rPr>
              <a:t> </a:t>
            </a:r>
            <a:r>
              <a:rPr lang="cs-CZ" dirty="0" err="1">
                <a:effectLst/>
              </a:rPr>
              <a:t>their</a:t>
            </a:r>
            <a:r>
              <a:rPr lang="cs-CZ" dirty="0">
                <a:effectLst/>
              </a:rPr>
              <a:t> </a:t>
            </a:r>
            <a:r>
              <a:rPr lang="cs-CZ" dirty="0" err="1">
                <a:effectLst/>
              </a:rPr>
              <a:t>toxins</a:t>
            </a:r>
            <a:endParaRPr lang="cs-CZ" dirty="0"/>
          </a:p>
        </p:txBody>
      </p:sp>
      <p:pic>
        <p:nvPicPr>
          <p:cNvPr id="5" name="Obrázek 4">
            <a:extLst>
              <a:ext uri="{FF2B5EF4-FFF2-40B4-BE49-F238E27FC236}">
                <a16:creationId xmlns:a16="http://schemas.microsoft.com/office/drawing/2014/main" id="{D537EBD0-4E6D-4A17-AE3A-635CB9CE0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757" y="1744090"/>
            <a:ext cx="5398030" cy="4514407"/>
          </a:xfrm>
          <a:prstGeom prst="rect">
            <a:avLst/>
          </a:prstGeom>
        </p:spPr>
      </p:pic>
    </p:spTree>
    <p:extLst>
      <p:ext uri="{BB962C8B-B14F-4D97-AF65-F5344CB8AC3E}">
        <p14:creationId xmlns:p14="http://schemas.microsoft.com/office/powerpoint/2010/main" val="312815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CFA589-BE7A-495F-BD89-CA209FE9FC7E}"/>
              </a:ext>
            </a:extLst>
          </p:cNvPr>
          <p:cNvSpPr>
            <a:spLocks noGrp="1"/>
          </p:cNvSpPr>
          <p:nvPr>
            <p:ph type="title"/>
          </p:nvPr>
        </p:nvSpPr>
        <p:spPr>
          <a:xfrm>
            <a:off x="178153" y="0"/>
            <a:ext cx="10515600" cy="1325563"/>
          </a:xfrm>
        </p:spPr>
        <p:txBody>
          <a:bodyPr/>
          <a:lstStyle/>
          <a:p>
            <a:r>
              <a:rPr lang="cs-CZ" dirty="0" err="1"/>
              <a:t>Adaptive</a:t>
            </a:r>
            <a:r>
              <a:rPr lang="cs-CZ" dirty="0"/>
              <a:t> </a:t>
            </a:r>
            <a:r>
              <a:rPr lang="cs-CZ" dirty="0" err="1"/>
              <a:t>immunity</a:t>
            </a:r>
            <a:r>
              <a:rPr lang="cs-CZ" dirty="0"/>
              <a:t>: </a:t>
            </a:r>
            <a:r>
              <a:rPr lang="cs-CZ" dirty="0" err="1"/>
              <a:t>mechanisms</a:t>
            </a:r>
            <a:endParaRPr lang="cs-CZ" dirty="0"/>
          </a:p>
        </p:txBody>
      </p:sp>
      <p:pic>
        <p:nvPicPr>
          <p:cNvPr id="5" name="Zástupný obsah 4">
            <a:extLst>
              <a:ext uri="{FF2B5EF4-FFF2-40B4-BE49-F238E27FC236}">
                <a16:creationId xmlns:a16="http://schemas.microsoft.com/office/drawing/2014/main" id="{61F53AF7-53A1-4A11-8175-75E94F98A0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53" y="1253331"/>
            <a:ext cx="5536493" cy="4351338"/>
          </a:xfrm>
        </p:spPr>
      </p:pic>
      <p:pic>
        <p:nvPicPr>
          <p:cNvPr id="7" name="Obrázek 6">
            <a:extLst>
              <a:ext uri="{FF2B5EF4-FFF2-40B4-BE49-F238E27FC236}">
                <a16:creationId xmlns:a16="http://schemas.microsoft.com/office/drawing/2014/main" id="{30FB103C-EFD7-4596-9D1F-27A70FAA9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73" y="1644769"/>
            <a:ext cx="5346700" cy="3959900"/>
          </a:xfrm>
          <a:prstGeom prst="rect">
            <a:avLst/>
          </a:prstGeom>
        </p:spPr>
      </p:pic>
    </p:spTree>
    <p:extLst>
      <p:ext uri="{BB962C8B-B14F-4D97-AF65-F5344CB8AC3E}">
        <p14:creationId xmlns:p14="http://schemas.microsoft.com/office/powerpoint/2010/main" val="27915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E28E0EE-DA39-4DCB-993B-EECB4F4D362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BA31D84-1BFD-4CBE-9472-15C55530404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BD2F8262-B936-4D47-9509-169BC43A0A1D}"/>
              </a:ext>
            </a:extLst>
          </p:cNvPr>
          <p:cNvSpPr>
            <a:spLocks noGrp="1"/>
          </p:cNvSpPr>
          <p:nvPr>
            <p:ph type="title"/>
          </p:nvPr>
        </p:nvSpPr>
        <p:spPr/>
        <p:txBody>
          <a:bodyPr/>
          <a:lstStyle/>
          <a:p>
            <a:r>
              <a:rPr lang="cs-CZ" dirty="0" err="1"/>
              <a:t>Inflammation</a:t>
            </a:r>
            <a:endParaRPr lang="cs-CZ" dirty="0"/>
          </a:p>
        </p:txBody>
      </p:sp>
      <p:pic>
        <p:nvPicPr>
          <p:cNvPr id="7" name="Zástupný obsah 6">
            <a:extLst>
              <a:ext uri="{FF2B5EF4-FFF2-40B4-BE49-F238E27FC236}">
                <a16:creationId xmlns:a16="http://schemas.microsoft.com/office/drawing/2014/main" id="{9F723EF4-BB52-4C06-8B04-F2645A21C5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3570" y="1396270"/>
            <a:ext cx="6455945" cy="4957730"/>
          </a:xfrm>
        </p:spPr>
      </p:pic>
    </p:spTree>
    <p:extLst>
      <p:ext uri="{BB962C8B-B14F-4D97-AF65-F5344CB8AC3E}">
        <p14:creationId xmlns:p14="http://schemas.microsoft.com/office/powerpoint/2010/main" val="287290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10468EF-99E3-342F-7231-250DA9206D15}"/>
              </a:ext>
            </a:extLst>
          </p:cNvPr>
          <p:cNvSpPr>
            <a:spLocks noGrp="1" noChangeArrowheads="1"/>
          </p:cNvSpPr>
          <p:nvPr>
            <p:ph type="title"/>
          </p:nvPr>
        </p:nvSpPr>
        <p:spPr>
          <a:xfrm>
            <a:off x="478654" y="281866"/>
            <a:ext cx="7772400" cy="1143000"/>
          </a:xfrm>
        </p:spPr>
        <p:txBody>
          <a:bodyPr vert="horz" lIns="90488" tIns="44450" rIns="90488" bIns="44450" rtlCol="0" anchor="t" anchorCtr="0">
            <a:normAutofit/>
          </a:bodyPr>
          <a:lstStyle/>
          <a:p>
            <a:pPr fontAlgn="auto">
              <a:spcAft>
                <a:spcPts val="0"/>
              </a:spcAft>
              <a:defRPr/>
            </a:pPr>
            <a:r>
              <a:rPr lang="en-US" sz="4800" dirty="0">
                <a:solidFill>
                  <a:schemeClr val="tx2">
                    <a:lumMod val="90000"/>
                  </a:schemeClr>
                </a:solidFill>
                <a:latin typeface="Arial" pitchFamily="34" charset="0"/>
                <a:cs typeface="Arial" pitchFamily="34" charset="0"/>
              </a:rPr>
              <a:t>Inflammation</a:t>
            </a:r>
          </a:p>
        </p:txBody>
      </p:sp>
      <p:sp>
        <p:nvSpPr>
          <p:cNvPr id="6147" name="Rectangle 3">
            <a:extLst>
              <a:ext uri="{FF2B5EF4-FFF2-40B4-BE49-F238E27FC236}">
                <a16:creationId xmlns:a16="http://schemas.microsoft.com/office/drawing/2014/main" id="{B8C222A1-81F7-5558-EDCF-28704322786A}"/>
              </a:ext>
            </a:extLst>
          </p:cNvPr>
          <p:cNvSpPr>
            <a:spLocks noGrp="1" noChangeArrowheads="1"/>
          </p:cNvSpPr>
          <p:nvPr>
            <p:ph idx="1"/>
          </p:nvPr>
        </p:nvSpPr>
        <p:spPr>
          <a:xfrm>
            <a:off x="1828800" y="1295400"/>
            <a:ext cx="8839200" cy="5105400"/>
          </a:xfrm>
        </p:spPr>
        <p:txBody>
          <a:bodyPr vert="horz" lIns="90488" tIns="44450" rIns="90488" bIns="44450" rtlCol="0">
            <a:noAutofit/>
          </a:bodyPr>
          <a:lstStyle/>
          <a:p>
            <a:pPr>
              <a:buClr>
                <a:srgbClr val="FF3300"/>
              </a:buClr>
              <a:buFont typeface="Wingdings 2" panose="05020102010507070707" pitchFamily="82" charset="2"/>
              <a:buNone/>
            </a:pPr>
            <a:endParaRPr lang="en-US" altLang="cs-CZ" sz="2400" dirty="0">
              <a:latin typeface="Tahoma" panose="020B0604030504040204" pitchFamily="34" charset="0"/>
              <a:cs typeface="Tahoma" panose="020B0604030504040204" pitchFamily="34" charset="0"/>
            </a:endParaRPr>
          </a:p>
          <a:p>
            <a:pPr>
              <a:buClr>
                <a:srgbClr val="FF3300"/>
              </a:buClr>
            </a:pPr>
            <a:r>
              <a:rPr lang="en-US" altLang="cs-CZ" sz="3200" i="1" dirty="0"/>
              <a:t>Inflammation is a protective response intended to eliminate the initial cause of cell injury as well as the necrotic cells and tissues resulting from the original insult</a:t>
            </a:r>
            <a:endParaRPr lang="cs-CZ" altLang="cs-CZ" sz="3200" i="1" dirty="0"/>
          </a:p>
          <a:p>
            <a:pPr>
              <a:buClr>
                <a:srgbClr val="FF3300"/>
              </a:buClr>
            </a:pPr>
            <a:endParaRPr lang="en-US" altLang="cs-CZ" sz="3200" i="1" dirty="0"/>
          </a:p>
          <a:p>
            <a:pPr>
              <a:buClr>
                <a:srgbClr val="FF3300"/>
              </a:buClr>
            </a:pPr>
            <a:r>
              <a:rPr lang="en-US" altLang="cs-CZ" dirty="0">
                <a:latin typeface="Tahoma" panose="020B0604030504040204" pitchFamily="34" charset="0"/>
                <a:cs typeface="Tahoma" panose="020B0604030504040204" pitchFamily="34" charset="0"/>
              </a:rPr>
              <a:t>The reaction of vascularized living tissue to local injury.</a:t>
            </a:r>
          </a:p>
          <a:p>
            <a:pPr>
              <a:buClr>
                <a:srgbClr val="FF3300"/>
              </a:buClr>
            </a:pPr>
            <a:endParaRPr lang="en-US" altLang="cs-CZ" sz="3200" dirty="0">
              <a:latin typeface="Tahoma" panose="020B0604030504040204" pitchFamily="34" charset="0"/>
              <a:cs typeface="Tahoma" panose="020B0604030504040204" pitchFamily="34" charset="0"/>
            </a:endParaRPr>
          </a:p>
          <a:p>
            <a:pPr>
              <a:buClr>
                <a:srgbClr val="FF3300"/>
              </a:buClr>
              <a:buFont typeface="Wingdings 2" panose="05020102010507070707" pitchFamily="82" charset="2"/>
              <a:buNone/>
            </a:pPr>
            <a:endParaRPr lang="en-US" altLang="cs-CZ" sz="3200" dirty="0">
              <a:latin typeface="Tahoma" panose="020B0604030504040204" pitchFamily="34" charset="0"/>
              <a:cs typeface="Tahoma" panose="020B060403050404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88AD-1CD4-2F03-3E3A-A3D38C2DC226}"/>
              </a:ext>
            </a:extLst>
          </p:cNvPr>
          <p:cNvSpPr>
            <a:spLocks noGrp="1"/>
          </p:cNvSpPr>
          <p:nvPr>
            <p:ph type="title"/>
          </p:nvPr>
        </p:nvSpPr>
        <p:spPr>
          <a:xfrm>
            <a:off x="2057400" y="2209800"/>
            <a:ext cx="8229600" cy="1143000"/>
          </a:xfrm>
        </p:spPr>
        <p:txBody>
          <a:bodyPr>
            <a:normAutofit fontScale="90000"/>
          </a:bodyPr>
          <a:lstStyle/>
          <a:p>
            <a:pPr fontAlgn="auto">
              <a:spcAft>
                <a:spcPts val="0"/>
              </a:spcAft>
              <a:defRPr/>
            </a:pPr>
            <a:r>
              <a:rPr lang="en-US" dirty="0">
                <a:solidFill>
                  <a:schemeClr val="tx2">
                    <a:lumMod val="90000"/>
                  </a:schemeClr>
                </a:solidFill>
              </a:rPr>
              <a:t>How </a:t>
            </a:r>
            <a:r>
              <a:rPr lang="cs-CZ" dirty="0">
                <a:solidFill>
                  <a:schemeClr val="tx2">
                    <a:lumMod val="90000"/>
                  </a:schemeClr>
                </a:solidFill>
              </a:rPr>
              <a:t>i</a:t>
            </a:r>
            <a:r>
              <a:rPr lang="en-US" dirty="0" err="1">
                <a:solidFill>
                  <a:schemeClr val="tx2">
                    <a:lumMod val="90000"/>
                  </a:schemeClr>
                </a:solidFill>
              </a:rPr>
              <a:t>nflammation</a:t>
            </a:r>
            <a:r>
              <a:rPr lang="en-US" dirty="0">
                <a:solidFill>
                  <a:schemeClr val="tx2">
                    <a:lumMod val="90000"/>
                  </a:schemeClr>
                </a:solidFill>
              </a:rPr>
              <a:t> accomplishes its protective mission?</a:t>
            </a:r>
            <a:br>
              <a:rPr lang="en-US" dirty="0">
                <a:solidFill>
                  <a:schemeClr val="tx2">
                    <a:lumMod val="90000"/>
                  </a:schemeClr>
                </a:solidFill>
              </a:rPr>
            </a:br>
            <a:endParaRPr lang="en-US" dirty="0">
              <a:solidFill>
                <a:schemeClr val="tx2">
                  <a:lumMod val="9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78CB-E60A-7AA6-3699-C2EC5CF5641D}"/>
              </a:ext>
            </a:extLst>
          </p:cNvPr>
          <p:cNvSpPr>
            <a:spLocks noGrp="1"/>
          </p:cNvSpPr>
          <p:nvPr>
            <p:ph type="title"/>
          </p:nvPr>
        </p:nvSpPr>
        <p:spPr>
          <a:xfrm>
            <a:off x="422429" y="226381"/>
            <a:ext cx="8229600" cy="1143000"/>
          </a:xfrm>
        </p:spPr>
        <p:txBody>
          <a:bodyPr>
            <a:normAutofit/>
          </a:bodyPr>
          <a:lstStyle/>
          <a:p>
            <a:pPr fontAlgn="auto">
              <a:spcAft>
                <a:spcPts val="0"/>
              </a:spcAft>
              <a:defRPr/>
            </a:pPr>
            <a:r>
              <a:rPr lang="en-US" sz="3100" dirty="0">
                <a:solidFill>
                  <a:schemeClr val="tx2">
                    <a:lumMod val="90000"/>
                  </a:schemeClr>
                </a:solidFill>
              </a:rPr>
              <a:t>How to accomplishes protective mission?</a:t>
            </a:r>
            <a:br>
              <a:rPr lang="en-US" dirty="0">
                <a:solidFill>
                  <a:schemeClr val="tx2">
                    <a:lumMod val="90000"/>
                  </a:schemeClr>
                </a:solidFill>
              </a:rPr>
            </a:br>
            <a:endParaRPr lang="en-US" dirty="0">
              <a:solidFill>
                <a:schemeClr val="tx2">
                  <a:lumMod val="90000"/>
                </a:schemeClr>
              </a:solidFill>
            </a:endParaRPr>
          </a:p>
        </p:txBody>
      </p:sp>
      <p:sp>
        <p:nvSpPr>
          <p:cNvPr id="8195" name="Content Placeholder 2">
            <a:extLst>
              <a:ext uri="{FF2B5EF4-FFF2-40B4-BE49-F238E27FC236}">
                <a16:creationId xmlns:a16="http://schemas.microsoft.com/office/drawing/2014/main" id="{81096898-8E1D-6D5D-943D-C4BC64C38CF7}"/>
              </a:ext>
            </a:extLst>
          </p:cNvPr>
          <p:cNvSpPr>
            <a:spLocks noGrp="1"/>
          </p:cNvSpPr>
          <p:nvPr>
            <p:ph idx="1"/>
          </p:nvPr>
        </p:nvSpPr>
        <p:spPr>
          <a:xfrm>
            <a:off x="1981200" y="1143001"/>
            <a:ext cx="8229600" cy="4708525"/>
          </a:xfrm>
        </p:spPr>
        <p:txBody>
          <a:bodyPr/>
          <a:lstStyle/>
          <a:p>
            <a:pPr>
              <a:buClr>
                <a:srgbClr val="FF3300"/>
              </a:buClr>
            </a:pPr>
            <a:r>
              <a:rPr lang="en-US" altLang="cs-CZ">
                <a:latin typeface="Tahoma" panose="020B0604030504040204" pitchFamily="34" charset="0"/>
                <a:cs typeface="Tahoma" panose="020B0604030504040204" pitchFamily="34" charset="0"/>
              </a:rPr>
              <a:t>Inflammation serves to destroy, dilute or isolate the injurious agent (microbes, toxins) and eliminate the necrotic cells and tissues.</a:t>
            </a:r>
          </a:p>
          <a:p>
            <a:pPr>
              <a:buClr>
                <a:srgbClr val="FF3300"/>
              </a:buClr>
            </a:pPr>
            <a:r>
              <a:rPr lang="en-US" altLang="cs-CZ"/>
              <a:t>Inflammation is part of a broader protective response (</a:t>
            </a:r>
            <a:r>
              <a:rPr lang="en-US" altLang="cs-CZ" i="1"/>
              <a:t>innate immunity</a:t>
            </a:r>
            <a:r>
              <a:rPr lang="en-US" altLang="cs-CZ"/>
              <a:t> ) </a:t>
            </a:r>
            <a:endParaRPr lang="en-US" altLang="cs-CZ">
              <a:latin typeface="Tahoma" panose="020B0604030504040204" pitchFamily="34" charset="0"/>
              <a:cs typeface="Tahoma" panose="020B0604030504040204" pitchFamily="34" charset="0"/>
            </a:endParaRPr>
          </a:p>
          <a:p>
            <a:pPr>
              <a:buClr>
                <a:srgbClr val="FF3300"/>
              </a:buClr>
            </a:pPr>
            <a:endParaRPr lang="en-US" altLang="cs-CZ">
              <a:latin typeface="Tahoma" panose="020B0604030504040204" pitchFamily="34" charset="0"/>
              <a:cs typeface="Tahoma" panose="020B0604030504040204" pitchFamily="34" charset="0"/>
            </a:endParaRPr>
          </a:p>
          <a:p>
            <a:pPr>
              <a:buClr>
                <a:srgbClr val="FF3300"/>
              </a:buClr>
            </a:pPr>
            <a:r>
              <a:rPr lang="en-US" altLang="cs-CZ">
                <a:latin typeface="Tahoma" panose="020B0604030504040204" pitchFamily="34" charset="0"/>
                <a:cs typeface="Tahoma" panose="020B0604030504040204" pitchFamily="34" charset="0"/>
              </a:rPr>
              <a:t>It starts a series of events which leads as far as possible to the healing and reconstitution of the damaged tissue.</a:t>
            </a:r>
          </a:p>
          <a:p>
            <a:pPr>
              <a:buClr>
                <a:srgbClr val="FF3300"/>
              </a:buClr>
              <a:buFont typeface="Wingdings 2" panose="05020102010507070707" pitchFamily="82" charset="2"/>
              <a:buNone/>
            </a:pPr>
            <a:endParaRPr lang="en-US" altLang="cs-CZ">
              <a:latin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1A76217-A65E-CB3C-CF8E-C72DCE1C08E7}"/>
              </a:ext>
            </a:extLst>
          </p:cNvPr>
          <p:cNvSpPr>
            <a:spLocks noGrp="1" noChangeArrowheads="1"/>
          </p:cNvSpPr>
          <p:nvPr>
            <p:ph type="title"/>
          </p:nvPr>
        </p:nvSpPr>
        <p:spPr>
          <a:xfrm>
            <a:off x="363245" y="304800"/>
            <a:ext cx="7772400" cy="1143000"/>
          </a:xfrm>
        </p:spPr>
        <p:txBody>
          <a:bodyPr vert="horz" lIns="90488" tIns="44450" rIns="90488" bIns="44450" rtlCol="0" anchor="t" anchorCtr="0">
            <a:noAutofit/>
          </a:bodyPr>
          <a:lstStyle/>
          <a:p>
            <a:pPr fontAlgn="auto">
              <a:spcAft>
                <a:spcPts val="0"/>
              </a:spcAft>
              <a:defRPr/>
            </a:pPr>
            <a:r>
              <a:rPr lang="en-US" dirty="0">
                <a:solidFill>
                  <a:schemeClr val="tx2">
                    <a:lumMod val="90000"/>
                  </a:schemeClr>
                </a:solidFill>
              </a:rPr>
              <a:t>Inflammation </a:t>
            </a:r>
          </a:p>
        </p:txBody>
      </p:sp>
      <p:sp>
        <p:nvSpPr>
          <p:cNvPr id="9219" name="Rectangle 3">
            <a:extLst>
              <a:ext uri="{FF2B5EF4-FFF2-40B4-BE49-F238E27FC236}">
                <a16:creationId xmlns:a16="http://schemas.microsoft.com/office/drawing/2014/main" id="{866343E3-A46F-7418-58E9-6EE56E4C99DD}"/>
              </a:ext>
            </a:extLst>
          </p:cNvPr>
          <p:cNvSpPr>
            <a:spLocks noGrp="1" noChangeArrowheads="1"/>
          </p:cNvSpPr>
          <p:nvPr>
            <p:ph idx="1"/>
          </p:nvPr>
        </p:nvSpPr>
        <p:spPr>
          <a:xfrm>
            <a:off x="2133600" y="1447800"/>
            <a:ext cx="7772400" cy="4114800"/>
          </a:xfrm>
        </p:spPr>
        <p:txBody>
          <a:bodyPr vert="horz" lIns="90488" tIns="44450" rIns="90488" bIns="44450" rtlCol="0">
            <a:noAutofit/>
          </a:bodyPr>
          <a:lstStyle/>
          <a:p>
            <a:pPr>
              <a:buClr>
                <a:srgbClr val="FF3300"/>
              </a:buClr>
            </a:pPr>
            <a:r>
              <a:rPr lang="en-US" altLang="cs-CZ" sz="2400" dirty="0">
                <a:latin typeface="Tahoma" panose="020B0604030504040204" pitchFamily="34" charset="0"/>
                <a:cs typeface="Tahoma" panose="020B0604030504040204" pitchFamily="34" charset="0"/>
              </a:rPr>
              <a:t>During repair, the injured tissue is replaced by :</a:t>
            </a:r>
          </a:p>
          <a:p>
            <a:pPr marL="342900" indent="-342900">
              <a:buClr>
                <a:schemeClr val="accent2"/>
              </a:buClr>
              <a:buFont typeface="Arial" panose="020B0604020202020204" pitchFamily="34" charset="0"/>
              <a:buChar char="•"/>
            </a:pPr>
            <a:r>
              <a:rPr lang="en-US" altLang="cs-CZ" sz="2400" dirty="0">
                <a:latin typeface="Tahoma" panose="020B0604030504040204" pitchFamily="34" charset="0"/>
                <a:cs typeface="Tahoma" panose="020B0604030504040204" pitchFamily="34" charset="0"/>
              </a:rPr>
              <a:t>Regeneration of native parenchyma cells</a:t>
            </a:r>
          </a:p>
          <a:p>
            <a:pPr marL="342900" indent="-342900">
              <a:buClr>
                <a:schemeClr val="accent2"/>
              </a:buClr>
              <a:buFont typeface="Arial" panose="020B0604020202020204" pitchFamily="34" charset="0"/>
              <a:buChar char="•"/>
            </a:pPr>
            <a:r>
              <a:rPr lang="en-US" altLang="cs-CZ" sz="2400" dirty="0">
                <a:latin typeface="Tahoma" panose="020B0604030504040204" pitchFamily="34" charset="0"/>
                <a:cs typeface="Tahoma" panose="020B0604030504040204" pitchFamily="34" charset="0"/>
              </a:rPr>
              <a:t>Filling of the defect by fibroblastic tissue or both</a:t>
            </a:r>
          </a:p>
          <a:p>
            <a:pPr>
              <a:buClr>
                <a:schemeClr val="accent2"/>
              </a:buClr>
              <a:buFont typeface="Monotype Sorts"/>
              <a:buNone/>
            </a:pPr>
            <a:endParaRPr lang="en-US" altLang="cs-CZ" sz="2400" dirty="0">
              <a:latin typeface="Tahoma" panose="020B0604030504040204" pitchFamily="34" charset="0"/>
              <a:cs typeface="Tahoma" panose="020B0604030504040204" pitchFamily="34" charset="0"/>
            </a:endParaRPr>
          </a:p>
          <a:p>
            <a:pPr>
              <a:buClr>
                <a:srgbClr val="FF3300"/>
              </a:buClr>
            </a:pPr>
            <a:r>
              <a:rPr lang="en-US" altLang="cs-CZ" sz="2400" dirty="0">
                <a:latin typeface="Tahoma" panose="020B0604030504040204" pitchFamily="34" charset="0"/>
                <a:cs typeface="Tahoma" panose="020B0604030504040204" pitchFamily="34" charset="0"/>
              </a:rPr>
              <a:t>Inflammation and repair are protective response</a:t>
            </a:r>
          </a:p>
          <a:p>
            <a:pPr>
              <a:buClr>
                <a:srgbClr val="FF3300"/>
              </a:buClr>
            </a:pPr>
            <a:endParaRPr lang="en-US" altLang="cs-CZ" sz="2400" dirty="0">
              <a:latin typeface="Tahoma" panose="020B0604030504040204" pitchFamily="34" charset="0"/>
              <a:cs typeface="Tahoma" panose="020B0604030504040204" pitchFamily="34" charset="0"/>
            </a:endParaRPr>
          </a:p>
          <a:p>
            <a:pPr>
              <a:buClr>
                <a:schemeClr val="accent2"/>
              </a:buClr>
              <a:buFont typeface="Monotype Sorts"/>
              <a:buChar char="u"/>
            </a:pPr>
            <a:endParaRPr lang="en-US" altLang="cs-CZ" sz="2400" dirty="0">
              <a:latin typeface="Traditional Arabic" panose="020B0604020202020204" pitchFamily="18" charset="-78"/>
              <a:cs typeface="Traditional Arabic" panose="020B0604020202020204" pitchFamily="18" charset="-7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8418-BE3F-2584-FD2B-0A00B39F8A24}"/>
              </a:ext>
            </a:extLst>
          </p:cNvPr>
          <p:cNvSpPr>
            <a:spLocks noGrp="1"/>
          </p:cNvSpPr>
          <p:nvPr>
            <p:ph type="title"/>
          </p:nvPr>
        </p:nvSpPr>
        <p:spPr>
          <a:xfrm>
            <a:off x="475695" y="328474"/>
            <a:ext cx="8229600" cy="1143000"/>
          </a:xfrm>
        </p:spPr>
        <p:txBody>
          <a:bodyPr/>
          <a:lstStyle/>
          <a:p>
            <a:pPr fontAlgn="auto">
              <a:spcAft>
                <a:spcPts val="0"/>
              </a:spcAft>
              <a:defRPr/>
            </a:pPr>
            <a:r>
              <a:rPr lang="en-US" dirty="0">
                <a:solidFill>
                  <a:schemeClr val="tx2">
                    <a:lumMod val="90000"/>
                  </a:schemeClr>
                </a:solidFill>
              </a:rPr>
              <a:t>Can Inflammation cause considerable harm to the body?</a:t>
            </a:r>
            <a:br>
              <a:rPr lang="en-US" dirty="0">
                <a:solidFill>
                  <a:schemeClr val="tx2">
                    <a:lumMod val="90000"/>
                  </a:schemeClr>
                </a:solidFill>
              </a:rPr>
            </a:br>
            <a:endParaRPr lang="en-US" dirty="0">
              <a:solidFill>
                <a:schemeClr val="tx2">
                  <a:lumMod val="90000"/>
                </a:schemeClr>
              </a:solidFill>
            </a:endParaRPr>
          </a:p>
        </p:txBody>
      </p:sp>
      <p:sp>
        <p:nvSpPr>
          <p:cNvPr id="10243" name="TextBox 3">
            <a:extLst>
              <a:ext uri="{FF2B5EF4-FFF2-40B4-BE49-F238E27FC236}">
                <a16:creationId xmlns:a16="http://schemas.microsoft.com/office/drawing/2014/main" id="{CF90C998-F7D0-D38A-DB28-B03B00BCBF14}"/>
              </a:ext>
            </a:extLst>
          </p:cNvPr>
          <p:cNvSpPr txBox="1">
            <a:spLocks noChangeArrowheads="1"/>
          </p:cNvSpPr>
          <p:nvPr/>
        </p:nvSpPr>
        <p:spPr bwMode="auto">
          <a:xfrm>
            <a:off x="2133600" y="3352801"/>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r>
              <a:rPr lang="en-US" altLang="cs-CZ" sz="2800" dirty="0">
                <a:latin typeface="Tahoma" panose="020B0604030504040204" pitchFamily="34" charset="0"/>
                <a:cs typeface="Tahoma" panose="020B0604030504040204" pitchFamily="34" charset="0"/>
              </a:rPr>
              <a:t>They may induce harm </a:t>
            </a:r>
          </a:p>
          <a:p>
            <a:r>
              <a:rPr lang="en-US" altLang="cs-CZ" sz="2800" dirty="0">
                <a:latin typeface="Tahoma" panose="020B0604030504040204" pitchFamily="34" charset="0"/>
                <a:cs typeface="Tahoma" panose="020B0604030504040204" pitchFamily="34" charset="0"/>
              </a:rPr>
              <a:t>e.g.    anaphylactic reaction</a:t>
            </a:r>
          </a:p>
          <a:p>
            <a:r>
              <a:rPr lang="en-US" altLang="cs-CZ" sz="2800" dirty="0">
                <a:latin typeface="Tahoma" panose="020B0604030504040204" pitchFamily="34" charset="0"/>
                <a:cs typeface="Tahoma" panose="020B0604030504040204" pitchFamily="34" charset="0"/>
              </a:rPr>
              <a:t>	 rheumatoid arthritis</a:t>
            </a:r>
          </a:p>
          <a:p>
            <a:r>
              <a:rPr lang="en-US" altLang="cs-CZ" sz="2800" dirty="0">
                <a:latin typeface="Tahoma" panose="020B0604030504040204" pitchFamily="34" charset="0"/>
                <a:cs typeface="Tahoma" panose="020B0604030504040204" pitchFamily="34" charset="0"/>
              </a:rPr>
              <a:t>	 atherosclerosis </a:t>
            </a:r>
          </a:p>
          <a:p>
            <a:r>
              <a:rPr lang="en-US" altLang="cs-CZ" sz="2800" dirty="0">
                <a:latin typeface="Tahoma" panose="020B0604030504040204" pitchFamily="34" charset="0"/>
                <a:cs typeface="Tahoma" panose="020B0604030504040204" pitchFamily="34" charset="0"/>
              </a:rPr>
              <a:t>	 pericarditis</a:t>
            </a:r>
          </a:p>
          <a:p>
            <a:endParaRPr lang="en-US" altLang="cs-CZ"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8F7E-E56A-53AB-7754-935278B720F6}"/>
              </a:ext>
            </a:extLst>
          </p:cNvPr>
          <p:cNvSpPr>
            <a:spLocks noGrp="1"/>
          </p:cNvSpPr>
          <p:nvPr>
            <p:ph type="title"/>
          </p:nvPr>
        </p:nvSpPr>
        <p:spPr>
          <a:xfrm>
            <a:off x="431306" y="285565"/>
            <a:ext cx="8229600" cy="1143000"/>
          </a:xfrm>
        </p:spPr>
        <p:txBody>
          <a:bodyPr/>
          <a:lstStyle/>
          <a:p>
            <a:pPr fontAlgn="auto">
              <a:spcAft>
                <a:spcPts val="0"/>
              </a:spcAft>
              <a:defRPr/>
            </a:pPr>
            <a:r>
              <a:rPr lang="en-US" dirty="0">
                <a:solidFill>
                  <a:schemeClr val="tx2">
                    <a:lumMod val="90000"/>
                  </a:schemeClr>
                </a:solidFill>
              </a:rPr>
              <a:t>H</a:t>
            </a:r>
            <a:r>
              <a:rPr lang="cs-CZ" dirty="0" err="1">
                <a:solidFill>
                  <a:schemeClr val="tx2">
                    <a:lumMod val="90000"/>
                  </a:schemeClr>
                </a:solidFill>
              </a:rPr>
              <a:t>ow</a:t>
            </a:r>
            <a:r>
              <a:rPr lang="en-US" dirty="0">
                <a:solidFill>
                  <a:schemeClr val="tx2">
                    <a:lumMod val="90000"/>
                  </a:schemeClr>
                </a:solidFill>
              </a:rPr>
              <a:t>?</a:t>
            </a:r>
          </a:p>
        </p:txBody>
      </p:sp>
      <p:sp>
        <p:nvSpPr>
          <p:cNvPr id="3" name="Content Placeholder 2">
            <a:extLst>
              <a:ext uri="{FF2B5EF4-FFF2-40B4-BE49-F238E27FC236}">
                <a16:creationId xmlns:a16="http://schemas.microsoft.com/office/drawing/2014/main" id="{41451CF9-DA51-9DAD-D758-FA4C3C0192E4}"/>
              </a:ext>
            </a:extLst>
          </p:cNvPr>
          <p:cNvSpPr>
            <a:spLocks noGrp="1"/>
          </p:cNvSpPr>
          <p:nvPr>
            <p:ph idx="1"/>
          </p:nvPr>
        </p:nvSpPr>
        <p:spPr>
          <a:xfrm>
            <a:off x="431306" y="1600200"/>
            <a:ext cx="8458200" cy="5257800"/>
          </a:xfrm>
        </p:spPr>
        <p:txBody>
          <a:bodyPr>
            <a:normAutofit/>
          </a:bodyPr>
          <a:lstStyle/>
          <a:p>
            <a:pPr marL="548640" indent="-411480" fontAlgn="auto">
              <a:spcAft>
                <a:spcPts val="0"/>
              </a:spcAft>
              <a:buFont typeface="Wingdings 2"/>
              <a:buChar char=""/>
              <a:defRPr/>
            </a:pPr>
            <a:r>
              <a:rPr lang="en-US" sz="2000" dirty="0">
                <a:latin typeface="Calibri" panose="020F0502020204030204" pitchFamily="34" charset="0"/>
                <a:cs typeface="Calibri" panose="020F0502020204030204" pitchFamily="34" charset="0"/>
              </a:rPr>
              <a:t>The components of the inflammatory reaction that destroy and eliminate microbes and dead tissues are capable of also injuring normal tissues. </a:t>
            </a:r>
          </a:p>
          <a:p>
            <a:pPr marL="548640" indent="-411480" fontAlgn="auto">
              <a:spcAft>
                <a:spcPts val="0"/>
              </a:spcAft>
              <a:defRPr/>
            </a:pPr>
            <a:endParaRPr lang="en-US" sz="2000" dirty="0">
              <a:latin typeface="Calibri" panose="020F0502020204030204" pitchFamily="34" charset="0"/>
              <a:cs typeface="Calibri" panose="020F0502020204030204" pitchFamily="34" charset="0"/>
            </a:endParaRPr>
          </a:p>
          <a:p>
            <a:pPr marL="868680" lvl="1" indent="-283464" fontAlgn="auto">
              <a:spcAft>
                <a:spcPts val="0"/>
              </a:spcAft>
              <a:buFont typeface="Wingdings 2"/>
              <a:buChar char=""/>
              <a:defRPr/>
            </a:pPr>
            <a:r>
              <a:rPr lang="en-US" sz="2000" dirty="0">
                <a:latin typeface="Calibri" panose="020F0502020204030204" pitchFamily="34" charset="0"/>
                <a:cs typeface="Calibri" panose="020F0502020204030204" pitchFamily="34" charset="0"/>
              </a:rPr>
              <a:t>This may accompany</a:t>
            </a:r>
          </a:p>
          <a:p>
            <a:pPr marL="1133856" lvl="2" fontAlgn="auto">
              <a:spcAft>
                <a:spcPts val="0"/>
              </a:spcAft>
              <a:defRPr/>
            </a:pPr>
            <a:r>
              <a:rPr lang="en-US" sz="2000" dirty="0">
                <a:latin typeface="Calibri" panose="020F0502020204030204" pitchFamily="34" charset="0"/>
                <a:cs typeface="Calibri" panose="020F0502020204030204" pitchFamily="34" charset="0"/>
              </a:rPr>
              <a:t>entirely normal, beneficial inflammatory reactions, (e.g., when the infection is severe), </a:t>
            </a:r>
          </a:p>
          <a:p>
            <a:pPr marL="1133856" lvl="2" fontAlgn="auto">
              <a:spcAft>
                <a:spcPts val="0"/>
              </a:spcAft>
              <a:defRPr/>
            </a:pPr>
            <a:r>
              <a:rPr lang="en-US" sz="2000" dirty="0">
                <a:latin typeface="Calibri" panose="020F0502020204030204" pitchFamily="34" charset="0"/>
                <a:cs typeface="Calibri" panose="020F0502020204030204" pitchFamily="34" charset="0"/>
              </a:rPr>
              <a:t>prolonged (e.g., when the eliciting agent resists eradication)</a:t>
            </a:r>
          </a:p>
          <a:p>
            <a:pPr marL="1133856" lvl="2" fontAlgn="auto">
              <a:spcAft>
                <a:spcPts val="0"/>
              </a:spcAft>
              <a:defRPr/>
            </a:pPr>
            <a:r>
              <a:rPr lang="en-US" sz="2000" dirty="0">
                <a:latin typeface="Calibri" panose="020F0502020204030204" pitchFamily="34" charset="0"/>
                <a:cs typeface="Calibri" panose="020F0502020204030204" pitchFamily="34" charset="0"/>
              </a:rPr>
              <a:t>inappropriate (e.g., when it is directed against self-antigens in autoimmune diseases)</a:t>
            </a:r>
          </a:p>
          <a:p>
            <a:pPr marL="1133856" lvl="2" fontAlgn="auto">
              <a:spcAft>
                <a:spcPts val="0"/>
              </a:spcAft>
              <a:defRPr/>
            </a:pPr>
            <a:r>
              <a:rPr lang="en-US" sz="2000" dirty="0">
                <a:latin typeface="Calibri" panose="020F0502020204030204" pitchFamily="34" charset="0"/>
                <a:cs typeface="Calibri" panose="020F0502020204030204" pitchFamily="34" charset="0"/>
              </a:rPr>
              <a:t>against usually harmless environmental antigens (allergic disorders)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20714-133E-4A98-9813-AC62ED7889FE}"/>
              </a:ext>
            </a:extLst>
          </p:cNvPr>
          <p:cNvSpPr>
            <a:spLocks noGrp="1"/>
          </p:cNvSpPr>
          <p:nvPr>
            <p:ph type="title"/>
          </p:nvPr>
        </p:nvSpPr>
        <p:spPr/>
        <p:txBody>
          <a:bodyPr/>
          <a:lstStyle/>
          <a:p>
            <a:r>
              <a:rPr lang="cs-CZ" dirty="0" err="1"/>
              <a:t>Immune</a:t>
            </a:r>
            <a:r>
              <a:rPr lang="cs-CZ" dirty="0"/>
              <a:t> </a:t>
            </a:r>
            <a:r>
              <a:rPr lang="cs-CZ" dirty="0" err="1"/>
              <a:t>system</a:t>
            </a:r>
            <a:endParaRPr lang="cs-CZ" dirty="0"/>
          </a:p>
        </p:txBody>
      </p:sp>
      <p:sp>
        <p:nvSpPr>
          <p:cNvPr id="3" name="Zástupný obsah 2">
            <a:extLst>
              <a:ext uri="{FF2B5EF4-FFF2-40B4-BE49-F238E27FC236}">
                <a16:creationId xmlns:a16="http://schemas.microsoft.com/office/drawing/2014/main" id="{FB90340F-70CC-462F-BED2-E5DCEF8348C0}"/>
              </a:ext>
            </a:extLst>
          </p:cNvPr>
          <p:cNvSpPr>
            <a:spLocks noGrp="1"/>
          </p:cNvSpPr>
          <p:nvPr>
            <p:ph idx="1"/>
          </p:nvPr>
        </p:nvSpPr>
        <p:spPr>
          <a:xfrm>
            <a:off x="806116" y="1480720"/>
            <a:ext cx="6880123" cy="4351338"/>
          </a:xfrm>
        </p:spPr>
        <p:txBody>
          <a:bodyPr/>
          <a:lstStyle/>
          <a:p>
            <a:pPr>
              <a:buFont typeface="Arial" panose="020B0604020202020204" pitchFamily="34" charset="0"/>
              <a:buChar char="•"/>
            </a:pPr>
            <a:r>
              <a:rPr lang="en-US" sz="2000" b="1" dirty="0">
                <a:effectLst/>
              </a:rPr>
              <a:t>Immune system</a:t>
            </a:r>
            <a:r>
              <a:rPr lang="en-US" sz="2000" dirty="0">
                <a:effectLst/>
              </a:rPr>
              <a:t> = cells, tissues and molecules that mediate resistance to infections </a:t>
            </a:r>
            <a:endParaRPr lang="cs-CZ" sz="2000" dirty="0">
              <a:effectLst/>
            </a:endParaRPr>
          </a:p>
          <a:p>
            <a:pPr>
              <a:buFont typeface="Arial" panose="020B0604020202020204" pitchFamily="34" charset="0"/>
              <a:buChar char="•"/>
            </a:pPr>
            <a:r>
              <a:rPr lang="en-US" sz="2000" b="1" dirty="0">
                <a:effectLst/>
              </a:rPr>
              <a:t>Immunology</a:t>
            </a:r>
            <a:r>
              <a:rPr lang="en-US" sz="2000" dirty="0">
                <a:effectLst/>
              </a:rPr>
              <a:t> = study of the structure and function of the immune system </a:t>
            </a:r>
            <a:r>
              <a:rPr lang="en-US" sz="2000" b="1" dirty="0">
                <a:effectLst/>
              </a:rPr>
              <a:t>Immunity</a:t>
            </a:r>
            <a:r>
              <a:rPr lang="en-US" sz="2000" dirty="0">
                <a:effectLst/>
              </a:rPr>
              <a:t> = host resistance to pathogens and their toxic effects </a:t>
            </a:r>
            <a:endParaRPr lang="cs-CZ" sz="2000" dirty="0">
              <a:effectLst/>
            </a:endParaRPr>
          </a:p>
          <a:p>
            <a:pPr>
              <a:buFont typeface="Arial" panose="020B0604020202020204" pitchFamily="34" charset="0"/>
              <a:buChar char="•"/>
            </a:pPr>
            <a:r>
              <a:rPr lang="en-US" sz="2000" b="1" dirty="0">
                <a:effectLst/>
              </a:rPr>
              <a:t>Immune response</a:t>
            </a:r>
            <a:r>
              <a:rPr lang="en-US" sz="2000" dirty="0">
                <a:effectLst/>
              </a:rPr>
              <a:t> = collective and coordinated response to the introduction of foreign substances into an individual mediated by cells and immune molecules system</a:t>
            </a:r>
            <a:endParaRPr lang="en-US" sz="2000" dirty="0"/>
          </a:p>
          <a:p>
            <a:endParaRPr lang="cs-CZ" sz="2400" dirty="0"/>
          </a:p>
        </p:txBody>
      </p:sp>
    </p:spTree>
    <p:extLst>
      <p:ext uri="{BB962C8B-B14F-4D97-AF65-F5344CB8AC3E}">
        <p14:creationId xmlns:p14="http://schemas.microsoft.com/office/powerpoint/2010/main" val="28990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F668306-C6A9-38C2-366C-549A3D6E59A6}"/>
              </a:ext>
            </a:extLst>
          </p:cNvPr>
          <p:cNvSpPr>
            <a:spLocks noGrp="1" noChangeArrowheads="1"/>
          </p:cNvSpPr>
          <p:nvPr>
            <p:ph type="title"/>
          </p:nvPr>
        </p:nvSpPr>
        <p:spPr/>
        <p:txBody>
          <a:bodyPr/>
          <a:lstStyle/>
          <a:p>
            <a:pPr fontAlgn="auto">
              <a:spcAft>
                <a:spcPts val="0"/>
              </a:spcAft>
              <a:defRPr/>
            </a:pPr>
            <a:r>
              <a:rPr lang="en-US" dirty="0">
                <a:solidFill>
                  <a:schemeClr val="tx2">
                    <a:lumMod val="90000"/>
                  </a:schemeClr>
                </a:solidFill>
              </a:rPr>
              <a:t>Then what happen</a:t>
            </a:r>
            <a:r>
              <a:rPr lang="cs-CZ" dirty="0">
                <a:solidFill>
                  <a:schemeClr val="tx2">
                    <a:lumMod val="90000"/>
                  </a:schemeClr>
                </a:solidFill>
              </a:rPr>
              <a:t>s</a:t>
            </a:r>
            <a:r>
              <a:rPr lang="en-US" dirty="0">
                <a:solidFill>
                  <a:schemeClr val="tx2">
                    <a:lumMod val="90000"/>
                  </a:schemeClr>
                </a:solidFill>
              </a:rPr>
              <a:t>?</a:t>
            </a:r>
          </a:p>
        </p:txBody>
      </p:sp>
      <p:sp>
        <p:nvSpPr>
          <p:cNvPr id="12291" name="Rectangle 3">
            <a:extLst>
              <a:ext uri="{FF2B5EF4-FFF2-40B4-BE49-F238E27FC236}">
                <a16:creationId xmlns:a16="http://schemas.microsoft.com/office/drawing/2014/main" id="{7E390EBD-AEA8-1066-4A47-C4A88CA06446}"/>
              </a:ext>
            </a:extLst>
          </p:cNvPr>
          <p:cNvSpPr>
            <a:spLocks noGrp="1" noChangeArrowheads="1"/>
          </p:cNvSpPr>
          <p:nvPr>
            <p:ph idx="1"/>
          </p:nvPr>
        </p:nvSpPr>
        <p:spPr/>
        <p:txBody>
          <a:bodyPr/>
          <a:lstStyle/>
          <a:p>
            <a:r>
              <a:rPr lang="en-US" altLang="cs-CZ" sz="2400" dirty="0">
                <a:latin typeface="Arial" panose="020B0604020202020204" pitchFamily="34" charset="0"/>
                <a:cs typeface="Arial" panose="020B0604020202020204" pitchFamily="34" charset="0"/>
              </a:rPr>
              <a:t>Inflammation is terminated when the offending agent is eliminated and the secreted mediators are broken down or dissipated. </a:t>
            </a:r>
          </a:p>
          <a:p>
            <a:endParaRPr lang="en-US" altLang="cs-CZ" sz="2400" dirty="0">
              <a:latin typeface="Arial" panose="020B0604020202020204" pitchFamily="34" charset="0"/>
              <a:cs typeface="Arial" panose="020B0604020202020204" pitchFamily="34" charset="0"/>
            </a:endParaRPr>
          </a:p>
          <a:p>
            <a:r>
              <a:rPr lang="en-US" altLang="cs-CZ" sz="2400" dirty="0">
                <a:latin typeface="Arial" panose="020B0604020202020204" pitchFamily="34" charset="0"/>
                <a:cs typeface="Arial" panose="020B0604020202020204" pitchFamily="34" charset="0"/>
              </a:rPr>
              <a:t>There are active anti-inflammatory mechanisms that serve to control the response and prevent it from causing excessive damage to the host.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4D6C-A18E-9953-26CC-94781BE9CE36}"/>
              </a:ext>
            </a:extLst>
          </p:cNvPr>
          <p:cNvSpPr>
            <a:spLocks noGrp="1"/>
          </p:cNvSpPr>
          <p:nvPr>
            <p:ph type="title"/>
          </p:nvPr>
        </p:nvSpPr>
        <p:spPr>
          <a:xfrm>
            <a:off x="392097" y="142043"/>
            <a:ext cx="8229600" cy="1143000"/>
          </a:xfrm>
        </p:spPr>
        <p:txBody>
          <a:bodyPr>
            <a:normAutofit fontScale="90000"/>
          </a:bodyPr>
          <a:lstStyle/>
          <a:p>
            <a:pPr fontAlgn="auto">
              <a:spcAft>
                <a:spcPts val="0"/>
              </a:spcAft>
              <a:defRPr/>
            </a:pPr>
            <a:r>
              <a:rPr lang="en-US" dirty="0">
                <a:solidFill>
                  <a:schemeClr val="tx2">
                    <a:lumMod val="90000"/>
                  </a:schemeClr>
                </a:solidFill>
              </a:rPr>
              <a:t>What are the cells and molecules that play important roles in inflammation?</a:t>
            </a:r>
            <a:br>
              <a:rPr lang="en-US" dirty="0">
                <a:solidFill>
                  <a:schemeClr val="tx2">
                    <a:lumMod val="90000"/>
                  </a:schemeClr>
                </a:solidFill>
              </a:rPr>
            </a:br>
            <a:endParaRPr lang="en-US" dirty="0">
              <a:solidFill>
                <a:schemeClr val="tx2">
                  <a:lumMod val="90000"/>
                </a:schemeClr>
              </a:solidFill>
            </a:endParaRPr>
          </a:p>
        </p:txBody>
      </p:sp>
      <p:sp>
        <p:nvSpPr>
          <p:cNvPr id="13315" name="Content Placeholder 2">
            <a:extLst>
              <a:ext uri="{FF2B5EF4-FFF2-40B4-BE49-F238E27FC236}">
                <a16:creationId xmlns:a16="http://schemas.microsoft.com/office/drawing/2014/main" id="{5C6B9079-4946-9B9A-056F-D1987ABEFC15}"/>
              </a:ext>
            </a:extLst>
          </p:cNvPr>
          <p:cNvSpPr>
            <a:spLocks noGrp="1"/>
          </p:cNvSpPr>
          <p:nvPr>
            <p:ph idx="1"/>
          </p:nvPr>
        </p:nvSpPr>
        <p:spPr>
          <a:xfrm>
            <a:off x="1981200" y="2149476"/>
            <a:ext cx="8229600" cy="4708525"/>
          </a:xfrm>
        </p:spPr>
        <p:txBody>
          <a:bodyPr/>
          <a:lstStyle/>
          <a:p>
            <a:r>
              <a:rPr lang="en-US" altLang="cs-CZ"/>
              <a:t>blood leukocytes </a:t>
            </a:r>
          </a:p>
          <a:p>
            <a:r>
              <a:rPr lang="en-US" altLang="cs-CZ"/>
              <a:t>plasma proteins</a:t>
            </a:r>
          </a:p>
          <a:p>
            <a:r>
              <a:rPr lang="en-US" altLang="cs-CZ"/>
              <a:t>cells of vascular walls</a:t>
            </a:r>
          </a:p>
          <a:p>
            <a:r>
              <a:rPr lang="en-US" altLang="cs-CZ"/>
              <a:t>cells of the surrounding connective tissue </a:t>
            </a:r>
          </a:p>
          <a:p>
            <a:r>
              <a:rPr lang="en-US" altLang="cs-CZ"/>
              <a:t>extracellular matrix (ECM) of the surrounding connective tissue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9">
            <a:extLst>
              <a:ext uri="{FF2B5EF4-FFF2-40B4-BE49-F238E27FC236}">
                <a16:creationId xmlns:a16="http://schemas.microsoft.com/office/drawing/2014/main" id="{ECB31DFC-1081-5476-3210-D67B40471EFD}"/>
              </a:ext>
            </a:extLst>
          </p:cNvPr>
          <p:cNvGrpSpPr>
            <a:grpSpLocks/>
          </p:cNvGrpSpPr>
          <p:nvPr/>
        </p:nvGrpSpPr>
        <p:grpSpPr bwMode="auto">
          <a:xfrm>
            <a:off x="1524000" y="0"/>
            <a:ext cx="9144000" cy="6858000"/>
            <a:chOff x="0" y="0"/>
            <a:chExt cx="5760" cy="4320"/>
          </a:xfrm>
        </p:grpSpPr>
        <p:grpSp>
          <p:nvGrpSpPr>
            <p:cNvPr id="14339" name="Group 7">
              <a:extLst>
                <a:ext uri="{FF2B5EF4-FFF2-40B4-BE49-F238E27FC236}">
                  <a16:creationId xmlns:a16="http://schemas.microsoft.com/office/drawing/2014/main" id="{0C9E64D9-03E1-10AA-44D2-0BE01570B33E}"/>
                </a:ext>
              </a:extLst>
            </p:cNvPr>
            <p:cNvGrpSpPr>
              <a:grpSpLocks/>
            </p:cNvGrpSpPr>
            <p:nvPr/>
          </p:nvGrpSpPr>
          <p:grpSpPr bwMode="auto">
            <a:xfrm>
              <a:off x="0" y="0"/>
              <a:ext cx="5760" cy="4320"/>
              <a:chOff x="0" y="0"/>
              <a:chExt cx="5760" cy="4320"/>
            </a:xfrm>
          </p:grpSpPr>
          <p:grpSp>
            <p:nvGrpSpPr>
              <p:cNvPr id="14341" name="Group 6">
                <a:extLst>
                  <a:ext uri="{FF2B5EF4-FFF2-40B4-BE49-F238E27FC236}">
                    <a16:creationId xmlns:a16="http://schemas.microsoft.com/office/drawing/2014/main" id="{4F6BC37A-0F77-0533-5081-5A432BCF35B8}"/>
                  </a:ext>
                </a:extLst>
              </p:cNvPr>
              <p:cNvGrpSpPr>
                <a:grpSpLocks/>
              </p:cNvGrpSpPr>
              <p:nvPr/>
            </p:nvGrpSpPr>
            <p:grpSpPr bwMode="auto">
              <a:xfrm>
                <a:off x="0" y="0"/>
                <a:ext cx="5760" cy="4320"/>
                <a:chOff x="0" y="0"/>
                <a:chExt cx="5760" cy="4320"/>
              </a:xfrm>
            </p:grpSpPr>
            <p:pic>
              <p:nvPicPr>
                <p:cNvPr id="14343" name="Picture 2" descr="f003001">
                  <a:extLst>
                    <a:ext uri="{FF2B5EF4-FFF2-40B4-BE49-F238E27FC236}">
                      <a16:creationId xmlns:a16="http://schemas.microsoft.com/office/drawing/2014/main" id="{E7B2BF54-ACD9-B7F0-21A7-05C7791EF3C5}"/>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a:extLst>
                    <a:ext uri="{FF2B5EF4-FFF2-40B4-BE49-F238E27FC236}">
                      <a16:creationId xmlns:a16="http://schemas.microsoft.com/office/drawing/2014/main" id="{C9A15566-7270-AB29-4317-9E21B6013E6D}"/>
                    </a:ext>
                  </a:extLst>
                </p:cNvPr>
                <p:cNvSpPr txBox="1">
                  <a:spLocks noChangeArrowheads="1"/>
                </p:cNvSpPr>
                <p:nvPr/>
              </p:nvSpPr>
              <p:spPr bwMode="auto">
                <a:xfrm>
                  <a:off x="0" y="336"/>
                  <a:ext cx="912" cy="98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r>
                    <a:rPr lang="en-US" altLang="cs-CZ">
                      <a:solidFill>
                        <a:schemeClr val="bg2"/>
                      </a:solidFill>
                      <a:latin typeface="Arial" panose="020B0604020202020204" pitchFamily="34" charset="0"/>
                    </a:rPr>
                    <a:t>The connective tissue cells</a:t>
                  </a:r>
                </a:p>
              </p:txBody>
            </p:sp>
          </p:grpSp>
          <p:sp>
            <p:nvSpPr>
              <p:cNvPr id="14342" name="Rectangle 4">
                <a:extLst>
                  <a:ext uri="{FF2B5EF4-FFF2-40B4-BE49-F238E27FC236}">
                    <a16:creationId xmlns:a16="http://schemas.microsoft.com/office/drawing/2014/main" id="{E90DABED-ACFF-9E77-7D68-24D3991EA367}"/>
                  </a:ext>
                </a:extLst>
              </p:cNvPr>
              <p:cNvSpPr>
                <a:spLocks noChangeArrowheads="1"/>
              </p:cNvSpPr>
              <p:nvPr/>
            </p:nvSpPr>
            <p:spPr bwMode="auto">
              <a:xfrm>
                <a:off x="96" y="1680"/>
                <a:ext cx="220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lvl="2">
                  <a:spcBef>
                    <a:spcPct val="20000"/>
                  </a:spcBef>
                </a:pPr>
                <a:r>
                  <a:rPr lang="en-US" altLang="cs-CZ">
                    <a:solidFill>
                      <a:srgbClr val="CCFF99"/>
                    </a:solidFill>
                    <a:latin typeface="Arial" panose="020B0604020202020204" pitchFamily="34" charset="0"/>
                  </a:rPr>
                  <a:t>The circulating cells:</a:t>
                </a:r>
              </a:p>
            </p:txBody>
          </p:sp>
        </p:grpSp>
        <p:sp>
          <p:nvSpPr>
            <p:cNvPr id="14340" name="Rectangle 8">
              <a:extLst>
                <a:ext uri="{FF2B5EF4-FFF2-40B4-BE49-F238E27FC236}">
                  <a16:creationId xmlns:a16="http://schemas.microsoft.com/office/drawing/2014/main" id="{169BBA34-3D4A-3FC0-552E-185A794847B2}"/>
                </a:ext>
              </a:extLst>
            </p:cNvPr>
            <p:cNvSpPr>
              <a:spLocks noChangeArrowheads="1"/>
            </p:cNvSpPr>
            <p:nvPr/>
          </p:nvSpPr>
          <p:spPr bwMode="auto">
            <a:xfrm>
              <a:off x="0" y="3504"/>
              <a:ext cx="1008" cy="75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r>
                <a:rPr lang="en-US" altLang="cs-CZ">
                  <a:solidFill>
                    <a:schemeClr val="bg2"/>
                  </a:solidFill>
                  <a:latin typeface="Arial" panose="020B0604020202020204" pitchFamily="34" charset="0"/>
                </a:rPr>
                <a:t>The extracellular matrix</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D:\SCContent\9781416029731\graphics\fullsize\S9781416029731-002-f001.jpg">
            <a:extLst>
              <a:ext uri="{FF2B5EF4-FFF2-40B4-BE49-F238E27FC236}">
                <a16:creationId xmlns:a16="http://schemas.microsoft.com/office/drawing/2014/main" id="{586D9CEC-0CE7-3B7C-B04B-C0FA15784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44"/>
          <a:stretch>
            <a:fillRect/>
          </a:stretch>
        </p:blipFill>
        <p:spPr bwMode="auto">
          <a:xfrm>
            <a:off x="1524000" y="685800"/>
            <a:ext cx="9150350" cy="586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A52C74-4A24-D354-6BE5-4E7F2F2D33AB}"/>
              </a:ext>
            </a:extLst>
          </p:cNvPr>
          <p:cNvSpPr txBox="1"/>
          <p:nvPr/>
        </p:nvSpPr>
        <p:spPr>
          <a:xfrm>
            <a:off x="328474" y="73967"/>
            <a:ext cx="9172704" cy="461665"/>
          </a:xfrm>
          <a:prstGeom prst="rect">
            <a:avLst/>
          </a:prstGeom>
          <a:noFill/>
          <a:ln>
            <a:solidFill>
              <a:schemeClr val="accent1"/>
            </a:solidFill>
          </a:ln>
        </p:spPr>
        <p:txBody>
          <a:bodyPr wrap="none">
            <a:spAutoFit/>
          </a:bodyPr>
          <a:lstStyle/>
          <a:p>
            <a:pPr fontAlgn="auto">
              <a:spcBef>
                <a:spcPts val="0"/>
              </a:spcBef>
              <a:spcAft>
                <a:spcPts val="0"/>
              </a:spcAft>
              <a:defRPr/>
            </a:pPr>
            <a:r>
              <a:rPr lang="en-US" b="1" dirty="0">
                <a:solidFill>
                  <a:schemeClr val="tx2"/>
                </a:solidFill>
                <a:effectLst>
                  <a:outerShdw blurRad="38100" dist="38100" dir="2700000" algn="tl">
                    <a:srgbClr val="000000">
                      <a:alpha val="43137"/>
                    </a:srgbClr>
                  </a:outerShdw>
                </a:effectLst>
                <a:latin typeface="+mn-lt"/>
              </a:rPr>
              <a:t>Cells and molecules that play important roles in inflammation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a:extLst>
              <a:ext uri="{FF2B5EF4-FFF2-40B4-BE49-F238E27FC236}">
                <a16:creationId xmlns:a16="http://schemas.microsoft.com/office/drawing/2014/main" id="{EE589D90-B9EA-4527-D70F-3B41C39F6254}"/>
              </a:ext>
            </a:extLst>
          </p:cNvPr>
          <p:cNvSpPr>
            <a:spLocks noChangeArrowheads="1"/>
          </p:cNvSpPr>
          <p:nvPr/>
        </p:nvSpPr>
        <p:spPr bwMode="auto">
          <a:xfrm>
            <a:off x="326994" y="385090"/>
            <a:ext cx="8686800" cy="6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Book Antiqua" panose="02040602050305030304" pitchFamily="18" charset="0"/>
              </a:defRPr>
            </a:lvl1pPr>
            <a:lvl2pPr>
              <a:defRPr>
                <a:solidFill>
                  <a:schemeClr val="tx1"/>
                </a:solidFill>
                <a:latin typeface="Book Antiqua" panose="02040602050305030304" pitchFamily="18" charset="0"/>
              </a:defRPr>
            </a:lvl2pPr>
            <a:lvl3pPr>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lvl="1">
              <a:lnSpc>
                <a:spcPct val="90000"/>
              </a:lnSpc>
              <a:spcBef>
                <a:spcPct val="50000"/>
              </a:spcBef>
            </a:pPr>
            <a:r>
              <a:rPr lang="en-US" altLang="cs-CZ" sz="2800" b="1" dirty="0">
                <a:solidFill>
                  <a:schemeClr val="tx2"/>
                </a:solidFill>
                <a:latin typeface="Arial" panose="020B0604020202020204" pitchFamily="34" charset="0"/>
              </a:rPr>
              <a:t>Tissues and cells involved in inflammatory response : </a:t>
            </a:r>
            <a:br>
              <a:rPr lang="en-US" altLang="cs-CZ" sz="2800" b="1" dirty="0">
                <a:solidFill>
                  <a:schemeClr val="tx2"/>
                </a:solidFill>
                <a:latin typeface="Arial" panose="020B0604020202020204" pitchFamily="34" charset="0"/>
              </a:rPr>
            </a:br>
            <a:endParaRPr lang="en-US" altLang="cs-CZ" sz="2800" dirty="0">
              <a:solidFill>
                <a:schemeClr val="tx2"/>
              </a:solidFill>
              <a:latin typeface="Arial" panose="020B0604020202020204" pitchFamily="34" charset="0"/>
            </a:endParaRPr>
          </a:p>
          <a:p>
            <a:pPr lvl="1">
              <a:lnSpc>
                <a:spcPct val="90000"/>
              </a:lnSpc>
              <a:spcBef>
                <a:spcPct val="50000"/>
              </a:spcBef>
            </a:pPr>
            <a:r>
              <a:rPr lang="en-US" altLang="cs-CZ" sz="2000" dirty="0">
                <a:latin typeface="Arial" panose="020B0604020202020204" pitchFamily="34" charset="0"/>
              </a:rPr>
              <a:t>The fluid and proteins of plasma, circulating cells, blood vessels and connective tissue</a:t>
            </a:r>
          </a:p>
          <a:p>
            <a:pPr lvl="1">
              <a:lnSpc>
                <a:spcPct val="90000"/>
              </a:lnSpc>
              <a:spcBef>
                <a:spcPct val="50000"/>
              </a:spcBef>
            </a:pPr>
            <a:endParaRPr lang="en-US" altLang="cs-CZ" sz="2000" dirty="0">
              <a:latin typeface="Arial" panose="020B0604020202020204" pitchFamily="34" charset="0"/>
            </a:endParaRPr>
          </a:p>
          <a:p>
            <a:pPr lvl="2">
              <a:lnSpc>
                <a:spcPct val="90000"/>
              </a:lnSpc>
              <a:spcBef>
                <a:spcPct val="50000"/>
              </a:spcBef>
              <a:buFontTx/>
              <a:buChar char="•"/>
            </a:pPr>
            <a:r>
              <a:rPr lang="en-US" altLang="cs-CZ" sz="2000" dirty="0">
                <a:latin typeface="Arial" panose="020B0604020202020204" pitchFamily="34" charset="0"/>
              </a:rPr>
              <a:t>The circulating cells: </a:t>
            </a:r>
            <a:r>
              <a:rPr lang="en-US" altLang="cs-CZ" sz="2000" i="1" dirty="0">
                <a:latin typeface="Arial" panose="020B0604020202020204" pitchFamily="34" charset="0"/>
              </a:rPr>
              <a:t>neutrophils, monocytes, eosinophils, lymphocytes</a:t>
            </a:r>
            <a:r>
              <a:rPr lang="en-US" altLang="cs-CZ" sz="2000" dirty="0">
                <a:latin typeface="Arial" panose="020B0604020202020204" pitchFamily="34" charset="0"/>
              </a:rPr>
              <a:t>, </a:t>
            </a:r>
            <a:r>
              <a:rPr lang="en-US" altLang="cs-CZ" sz="2000" i="1" dirty="0">
                <a:latin typeface="Arial" panose="020B0604020202020204" pitchFamily="34" charset="0"/>
              </a:rPr>
              <a:t>basophils</a:t>
            </a:r>
            <a:r>
              <a:rPr lang="en-US" altLang="cs-CZ" sz="2000" dirty="0">
                <a:latin typeface="Arial" panose="020B0604020202020204" pitchFamily="34" charset="0"/>
              </a:rPr>
              <a:t>, and </a:t>
            </a:r>
            <a:r>
              <a:rPr lang="en-US" altLang="cs-CZ" sz="2000" i="1" dirty="0">
                <a:latin typeface="Arial" panose="020B0604020202020204" pitchFamily="34" charset="0"/>
              </a:rPr>
              <a:t>platelets</a:t>
            </a:r>
            <a:r>
              <a:rPr lang="en-US" altLang="cs-CZ" sz="2000" dirty="0">
                <a:latin typeface="Arial" panose="020B0604020202020204" pitchFamily="34" charset="0"/>
              </a:rPr>
              <a:t>.</a:t>
            </a:r>
          </a:p>
          <a:p>
            <a:pPr lvl="2">
              <a:lnSpc>
                <a:spcPct val="90000"/>
              </a:lnSpc>
              <a:spcBef>
                <a:spcPct val="50000"/>
              </a:spcBef>
              <a:buFontTx/>
              <a:buChar char="•"/>
            </a:pPr>
            <a:endParaRPr lang="en-US" altLang="cs-CZ" sz="2000" dirty="0">
              <a:latin typeface="Arial" panose="020B0604020202020204" pitchFamily="34" charset="0"/>
            </a:endParaRPr>
          </a:p>
          <a:p>
            <a:pPr lvl="2">
              <a:lnSpc>
                <a:spcPct val="90000"/>
              </a:lnSpc>
              <a:spcBef>
                <a:spcPct val="50000"/>
              </a:spcBef>
              <a:buFontTx/>
              <a:buChar char="•"/>
            </a:pPr>
            <a:r>
              <a:rPr lang="en-US" altLang="cs-CZ" sz="2000" dirty="0">
                <a:latin typeface="Arial" panose="020B0604020202020204" pitchFamily="34" charset="0"/>
              </a:rPr>
              <a:t> The connective tissue cells are the </a:t>
            </a:r>
            <a:r>
              <a:rPr lang="en-US" altLang="cs-CZ" sz="2000" i="1" dirty="0">
                <a:latin typeface="Arial" panose="020B0604020202020204" pitchFamily="34" charset="0"/>
              </a:rPr>
              <a:t>mast cells, </a:t>
            </a:r>
            <a:r>
              <a:rPr lang="en-US" altLang="cs-CZ" sz="2000" dirty="0">
                <a:latin typeface="Arial" panose="020B0604020202020204" pitchFamily="34" charset="0"/>
              </a:rPr>
              <a:t>the connective tissue </a:t>
            </a:r>
            <a:r>
              <a:rPr lang="en-US" altLang="cs-CZ" sz="2000" i="1" dirty="0">
                <a:latin typeface="Arial" panose="020B0604020202020204" pitchFamily="34" charset="0"/>
              </a:rPr>
              <a:t>fibroblasts</a:t>
            </a:r>
            <a:r>
              <a:rPr lang="en-US" altLang="cs-CZ" sz="2000" dirty="0">
                <a:latin typeface="Arial" panose="020B0604020202020204" pitchFamily="34" charset="0"/>
              </a:rPr>
              <a:t>, resident </a:t>
            </a:r>
            <a:r>
              <a:rPr lang="en-US" altLang="cs-CZ" sz="2000" i="1" dirty="0">
                <a:latin typeface="Arial" panose="020B0604020202020204" pitchFamily="34" charset="0"/>
              </a:rPr>
              <a:t>macrophages</a:t>
            </a:r>
            <a:r>
              <a:rPr lang="en-US" altLang="cs-CZ" sz="2000" dirty="0">
                <a:latin typeface="Arial" panose="020B0604020202020204" pitchFamily="34" charset="0"/>
              </a:rPr>
              <a:t> and </a:t>
            </a:r>
            <a:r>
              <a:rPr lang="en-US" altLang="cs-CZ" sz="2000" i="1" dirty="0">
                <a:latin typeface="Arial" panose="020B0604020202020204" pitchFamily="34" charset="0"/>
              </a:rPr>
              <a:t>lymphocytes</a:t>
            </a:r>
            <a:r>
              <a:rPr lang="en-US" altLang="cs-CZ" sz="2000" dirty="0">
                <a:latin typeface="Arial" panose="020B0604020202020204" pitchFamily="34" charset="0"/>
              </a:rPr>
              <a:t>. </a:t>
            </a:r>
          </a:p>
          <a:p>
            <a:pPr lvl="2">
              <a:lnSpc>
                <a:spcPct val="90000"/>
              </a:lnSpc>
              <a:spcBef>
                <a:spcPct val="50000"/>
              </a:spcBef>
              <a:buFontTx/>
              <a:buChar char="•"/>
            </a:pPr>
            <a:endParaRPr lang="en-US" altLang="cs-CZ" sz="2000" dirty="0">
              <a:latin typeface="Arial" panose="020B0604020202020204" pitchFamily="34" charset="0"/>
            </a:endParaRPr>
          </a:p>
          <a:p>
            <a:pPr lvl="2">
              <a:lnSpc>
                <a:spcPct val="90000"/>
              </a:lnSpc>
              <a:spcBef>
                <a:spcPct val="50000"/>
              </a:spcBef>
              <a:buFontTx/>
              <a:buChar char="•"/>
            </a:pPr>
            <a:r>
              <a:rPr lang="en-US" altLang="cs-CZ" sz="2000" dirty="0">
                <a:latin typeface="Arial" panose="020B0604020202020204" pitchFamily="34" charset="0"/>
              </a:rPr>
              <a:t>The extracellular matrix, consists of the structural fibrous proteins </a:t>
            </a:r>
            <a:r>
              <a:rPr lang="en-US" altLang="cs-CZ" sz="2000" i="1" dirty="0">
                <a:latin typeface="Arial" panose="020B0604020202020204" pitchFamily="34" charset="0"/>
              </a:rPr>
              <a:t>(collagen</a:t>
            </a:r>
            <a:r>
              <a:rPr lang="en-US" altLang="cs-CZ" sz="2000" dirty="0">
                <a:latin typeface="Arial" panose="020B0604020202020204" pitchFamily="34" charset="0"/>
              </a:rPr>
              <a:t>, </a:t>
            </a:r>
            <a:r>
              <a:rPr lang="en-US" altLang="cs-CZ" sz="2000" i="1" dirty="0">
                <a:latin typeface="Arial" panose="020B0604020202020204" pitchFamily="34" charset="0"/>
              </a:rPr>
              <a:t>elastin)</a:t>
            </a:r>
            <a:r>
              <a:rPr lang="en-US" altLang="cs-CZ" sz="2000" dirty="0">
                <a:latin typeface="Arial" panose="020B0604020202020204" pitchFamily="34" charset="0"/>
              </a:rPr>
              <a:t>, adhesive glycoproteins (</a:t>
            </a:r>
            <a:r>
              <a:rPr lang="en-US" altLang="cs-CZ" sz="2000" i="1" dirty="0">
                <a:latin typeface="Arial" panose="020B0604020202020204" pitchFamily="34" charset="0"/>
              </a:rPr>
              <a:t>fibronectin, laminin</a:t>
            </a:r>
            <a:r>
              <a:rPr lang="en-US" altLang="cs-CZ" sz="2000" dirty="0">
                <a:latin typeface="Arial" panose="020B0604020202020204" pitchFamily="34" charset="0"/>
              </a:rPr>
              <a:t>, </a:t>
            </a:r>
            <a:r>
              <a:rPr lang="en-US" altLang="cs-CZ" sz="2000" i="1" dirty="0">
                <a:latin typeface="Arial" panose="020B0604020202020204" pitchFamily="34" charset="0"/>
              </a:rPr>
              <a:t>nonfibrillar collagen, tenascin,</a:t>
            </a:r>
            <a:r>
              <a:rPr lang="en-US" altLang="cs-CZ" sz="2000" dirty="0">
                <a:latin typeface="Arial" panose="020B0604020202020204" pitchFamily="34" charset="0"/>
              </a:rPr>
              <a:t> and others), and proteoglycans</a:t>
            </a:r>
          </a:p>
          <a:p>
            <a:pPr lvl="1">
              <a:lnSpc>
                <a:spcPct val="90000"/>
              </a:lnSpc>
              <a:spcBef>
                <a:spcPct val="50000"/>
              </a:spcBef>
            </a:pPr>
            <a:endParaRPr lang="en-US" altLang="cs-CZ" sz="20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EE2A-15E4-2036-6476-5F864CE412FA}"/>
              </a:ext>
            </a:extLst>
          </p:cNvPr>
          <p:cNvSpPr>
            <a:spLocks noGrp="1"/>
          </p:cNvSpPr>
          <p:nvPr>
            <p:ph type="title"/>
          </p:nvPr>
        </p:nvSpPr>
        <p:spPr>
          <a:xfrm>
            <a:off x="1524000" y="2209800"/>
            <a:ext cx="8991600" cy="1143000"/>
          </a:xfrm>
        </p:spPr>
        <p:txBody>
          <a:bodyPr/>
          <a:lstStyle/>
          <a:p>
            <a:pPr fontAlgn="auto">
              <a:spcAft>
                <a:spcPts val="0"/>
              </a:spcAft>
              <a:defRPr/>
            </a:pPr>
            <a:r>
              <a:rPr lang="en-US" dirty="0">
                <a:solidFill>
                  <a:schemeClr val="tx2">
                    <a:lumMod val="90000"/>
                  </a:schemeClr>
                </a:solidFill>
              </a:rPr>
              <a:t>What are types of inflammation?</a:t>
            </a:r>
            <a:br>
              <a:rPr lang="en-US" dirty="0">
                <a:solidFill>
                  <a:schemeClr val="tx2">
                    <a:lumMod val="90000"/>
                  </a:schemeClr>
                </a:solidFill>
              </a:rPr>
            </a:br>
            <a:endParaRPr lang="en-US" dirty="0">
              <a:solidFill>
                <a:schemeClr val="tx2">
                  <a:lumMod val="90000"/>
                </a:schemeClr>
              </a:solidFill>
            </a:endParaRPr>
          </a:p>
        </p:txBody>
      </p:sp>
      <p:sp>
        <p:nvSpPr>
          <p:cNvPr id="3" name="Title 1">
            <a:extLst>
              <a:ext uri="{FF2B5EF4-FFF2-40B4-BE49-F238E27FC236}">
                <a16:creationId xmlns:a16="http://schemas.microsoft.com/office/drawing/2014/main" id="{73CE245B-22A7-C371-EB2C-2E65C731BEA6}"/>
              </a:ext>
            </a:extLst>
          </p:cNvPr>
          <p:cNvSpPr txBox="1">
            <a:spLocks/>
          </p:cNvSpPr>
          <p:nvPr/>
        </p:nvSpPr>
        <p:spPr>
          <a:xfrm>
            <a:off x="1524000" y="3107924"/>
            <a:ext cx="8229600" cy="19050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en-US" kern="0">
                <a:solidFill>
                  <a:schemeClr val="tx2">
                    <a:lumMod val="90000"/>
                  </a:schemeClr>
                </a:solidFill>
              </a:rPr>
              <a:t>What is the difference between these types of inflammation?</a:t>
            </a:r>
            <a:br>
              <a:rPr lang="en-US" kern="0">
                <a:solidFill>
                  <a:schemeClr val="tx2">
                    <a:lumMod val="90000"/>
                  </a:schemeClr>
                </a:solidFill>
              </a:rPr>
            </a:br>
            <a:endParaRPr lang="en-US" kern="0" dirty="0">
              <a:solidFill>
                <a:schemeClr val="tx2">
                  <a:lumMod val="9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28BF9D4-01B1-46CE-7976-C898777DFC2E}"/>
              </a:ext>
            </a:extLst>
          </p:cNvPr>
          <p:cNvSpPr>
            <a:spLocks noGrp="1" noChangeArrowheads="1"/>
          </p:cNvSpPr>
          <p:nvPr>
            <p:ph type="title"/>
          </p:nvPr>
        </p:nvSpPr>
        <p:spPr>
          <a:xfrm>
            <a:off x="1905000" y="1447800"/>
            <a:ext cx="3886200" cy="762000"/>
          </a:xfrm>
        </p:spPr>
        <p:txBody>
          <a:bodyPr>
            <a:normAutofit fontScale="90000"/>
          </a:bodyPr>
          <a:lstStyle/>
          <a:p>
            <a:pPr fontAlgn="auto">
              <a:spcAft>
                <a:spcPts val="0"/>
              </a:spcAft>
              <a:defRPr/>
            </a:pPr>
            <a:r>
              <a:rPr lang="en-US" sz="3200" i="1" dirty="0">
                <a:solidFill>
                  <a:schemeClr val="tx2">
                    <a:lumMod val="90000"/>
                  </a:schemeClr>
                </a:solidFill>
                <a:latin typeface="Arial" pitchFamily="34" charset="0"/>
                <a:cs typeface="Arial" pitchFamily="34" charset="0"/>
              </a:rPr>
              <a:t>Acute inflammation</a:t>
            </a:r>
            <a:br>
              <a:rPr lang="en-US" i="1" dirty="0">
                <a:solidFill>
                  <a:schemeClr val="tx2">
                    <a:lumMod val="90000"/>
                  </a:schemeClr>
                </a:solidFill>
                <a:latin typeface="Arial" pitchFamily="34" charset="0"/>
                <a:cs typeface="Arial" pitchFamily="34" charset="0"/>
              </a:rPr>
            </a:br>
            <a:endParaRPr lang="en-US" i="1" dirty="0">
              <a:solidFill>
                <a:schemeClr val="tx2">
                  <a:lumMod val="90000"/>
                </a:schemeClr>
              </a:solidFill>
              <a:latin typeface="Arial" pitchFamily="34" charset="0"/>
              <a:cs typeface="Arial" pitchFamily="34" charset="0"/>
            </a:endParaRPr>
          </a:p>
        </p:txBody>
      </p:sp>
      <p:sp>
        <p:nvSpPr>
          <p:cNvPr id="200707" name="Rectangle 3">
            <a:extLst>
              <a:ext uri="{FF2B5EF4-FFF2-40B4-BE49-F238E27FC236}">
                <a16:creationId xmlns:a16="http://schemas.microsoft.com/office/drawing/2014/main" id="{40897D21-638F-FAB6-F638-005C505A3318}"/>
              </a:ext>
            </a:extLst>
          </p:cNvPr>
          <p:cNvSpPr>
            <a:spLocks noGrp="1" noChangeArrowheads="1"/>
          </p:cNvSpPr>
          <p:nvPr>
            <p:ph sz="half" idx="1"/>
          </p:nvPr>
        </p:nvSpPr>
        <p:spPr>
          <a:xfrm>
            <a:off x="1905000" y="1295400"/>
            <a:ext cx="3810000" cy="4114800"/>
          </a:xfrm>
          <a:noFill/>
          <a:ln>
            <a:solidFill>
              <a:srgbClr val="FFC000"/>
            </a:solidFill>
          </a:ln>
          <a:effectLst>
            <a:glow rad="101600">
              <a:schemeClr val="accent6">
                <a:satMod val="175000"/>
                <a:alpha val="40000"/>
              </a:schemeClr>
            </a:glow>
          </a:effectLst>
        </p:spPr>
        <p:txBody>
          <a:bodyPr>
            <a:normAutofit/>
          </a:bodyPr>
          <a:lstStyle/>
          <a:p>
            <a:pPr marL="548640" indent="-411480" fontAlgn="auto">
              <a:lnSpc>
                <a:spcPct val="90000"/>
              </a:lnSpc>
              <a:spcAft>
                <a:spcPts val="0"/>
              </a:spcAft>
              <a:defRPr/>
            </a:pPr>
            <a:endParaRPr lang="en-US" sz="2000" dirty="0">
              <a:latin typeface="Arial" pitchFamily="34" charset="0"/>
              <a:cs typeface="Arial" pitchFamily="34" charset="0"/>
            </a:endParaRPr>
          </a:p>
          <a:p>
            <a:pPr marL="548640" indent="-411480" fontAlgn="auto">
              <a:lnSpc>
                <a:spcPct val="90000"/>
              </a:lnSpc>
              <a:spcAft>
                <a:spcPts val="0"/>
              </a:spcAft>
              <a:defRPr/>
            </a:pPr>
            <a:endParaRPr lang="en-US" sz="2000" dirty="0">
              <a:latin typeface="Arial" pitchFamily="34" charset="0"/>
              <a:cs typeface="Arial" pitchFamily="34" charset="0"/>
            </a:endParaRPr>
          </a:p>
          <a:p>
            <a:pPr marL="548640" indent="-411480" fontAlgn="auto">
              <a:lnSpc>
                <a:spcPct val="90000"/>
              </a:lnSpc>
              <a:spcAft>
                <a:spcPts val="0"/>
              </a:spcAft>
              <a:buFont typeface="Wingdings 2"/>
              <a:buChar char=""/>
              <a:defRPr/>
            </a:pPr>
            <a:r>
              <a:rPr lang="en-US" sz="2000" dirty="0">
                <a:latin typeface="Arial" pitchFamily="34" charset="0"/>
                <a:cs typeface="Arial" pitchFamily="34" charset="0"/>
              </a:rPr>
              <a:t>rapid in onset (seconds or minutes) </a:t>
            </a:r>
          </a:p>
          <a:p>
            <a:pPr marL="548640" indent="-411480" fontAlgn="auto">
              <a:lnSpc>
                <a:spcPct val="90000"/>
              </a:lnSpc>
              <a:spcAft>
                <a:spcPts val="0"/>
              </a:spcAft>
              <a:buFont typeface="Wingdings 2"/>
              <a:buChar char=""/>
              <a:defRPr/>
            </a:pPr>
            <a:r>
              <a:rPr lang="en-US" sz="2000" dirty="0">
                <a:latin typeface="Arial" pitchFamily="34" charset="0"/>
                <a:cs typeface="Arial" pitchFamily="34" charset="0"/>
              </a:rPr>
              <a:t>relatively short duration, lasting for minutes, several hours, or a few days</a:t>
            </a:r>
          </a:p>
          <a:p>
            <a:pPr marL="548640" indent="-411480" fontAlgn="auto">
              <a:lnSpc>
                <a:spcPct val="90000"/>
              </a:lnSpc>
              <a:spcAft>
                <a:spcPts val="0"/>
              </a:spcAft>
              <a:buFont typeface="Wingdings 2"/>
              <a:buChar char=""/>
              <a:defRPr/>
            </a:pPr>
            <a:r>
              <a:rPr lang="en-US" sz="2000" dirty="0">
                <a:latin typeface="Arial" pitchFamily="34" charset="0"/>
                <a:cs typeface="Arial" pitchFamily="34" charset="0"/>
              </a:rPr>
              <a:t> its main characteristics:</a:t>
            </a:r>
          </a:p>
          <a:p>
            <a:pPr marL="868680" lvl="1" indent="-283464" fontAlgn="auto">
              <a:lnSpc>
                <a:spcPct val="90000"/>
              </a:lnSpc>
              <a:spcAft>
                <a:spcPts val="0"/>
              </a:spcAft>
              <a:buFont typeface="Wingdings 2"/>
              <a:buChar char=""/>
              <a:defRPr/>
            </a:pPr>
            <a:r>
              <a:rPr lang="en-US" sz="1800" dirty="0">
                <a:latin typeface="Arial" pitchFamily="34" charset="0"/>
                <a:cs typeface="Arial" pitchFamily="34" charset="0"/>
              </a:rPr>
              <a:t> the exudation of fluid and plasma proteins (edema) </a:t>
            </a:r>
          </a:p>
          <a:p>
            <a:pPr marL="868680" lvl="1" indent="-283464" fontAlgn="auto">
              <a:lnSpc>
                <a:spcPct val="90000"/>
              </a:lnSpc>
              <a:spcAft>
                <a:spcPts val="0"/>
              </a:spcAft>
              <a:buFont typeface="Wingdings 2"/>
              <a:buChar char=""/>
              <a:defRPr/>
            </a:pPr>
            <a:r>
              <a:rPr lang="en-US" sz="1800" dirty="0">
                <a:latin typeface="Arial" pitchFamily="34" charset="0"/>
                <a:cs typeface="Arial" pitchFamily="34" charset="0"/>
              </a:rPr>
              <a:t> the emigration of leukocytes, predominantly </a:t>
            </a:r>
            <a:r>
              <a:rPr lang="en-US" sz="1800" dirty="0" err="1">
                <a:latin typeface="Arial" pitchFamily="34" charset="0"/>
                <a:cs typeface="Arial" pitchFamily="34" charset="0"/>
              </a:rPr>
              <a:t>neutrophils</a:t>
            </a:r>
            <a:r>
              <a:rPr lang="en-US" sz="1800" dirty="0">
                <a:latin typeface="Arial" pitchFamily="34" charset="0"/>
                <a:cs typeface="Arial" pitchFamily="34" charset="0"/>
              </a:rPr>
              <a:t>.</a:t>
            </a:r>
          </a:p>
          <a:p>
            <a:pPr marL="548640" indent="-411480" fontAlgn="auto">
              <a:lnSpc>
                <a:spcPct val="90000"/>
              </a:lnSpc>
              <a:spcAft>
                <a:spcPts val="0"/>
              </a:spcAft>
              <a:buFont typeface="Wingdings 2"/>
              <a:buChar char=""/>
              <a:defRPr/>
            </a:pPr>
            <a:endParaRPr lang="en-US" sz="2000" dirty="0">
              <a:latin typeface="Arial" pitchFamily="34" charset="0"/>
              <a:cs typeface="Arial" pitchFamily="34" charset="0"/>
            </a:endParaRPr>
          </a:p>
        </p:txBody>
      </p:sp>
      <p:sp>
        <p:nvSpPr>
          <p:cNvPr id="200708" name="Rectangle 4">
            <a:extLst>
              <a:ext uri="{FF2B5EF4-FFF2-40B4-BE49-F238E27FC236}">
                <a16:creationId xmlns:a16="http://schemas.microsoft.com/office/drawing/2014/main" id="{65852F42-AC70-452A-611D-50336C086390}"/>
              </a:ext>
            </a:extLst>
          </p:cNvPr>
          <p:cNvSpPr>
            <a:spLocks noGrp="1" noChangeArrowheads="1"/>
          </p:cNvSpPr>
          <p:nvPr>
            <p:ph sz="half" idx="2"/>
          </p:nvPr>
        </p:nvSpPr>
        <p:spPr>
          <a:xfrm>
            <a:off x="6172200" y="1295401"/>
            <a:ext cx="4038600" cy="4114799"/>
          </a:xfrm>
          <a:noFill/>
          <a:ln>
            <a:solidFill>
              <a:schemeClr val="accent1"/>
            </a:solidFill>
          </a:ln>
          <a:effectLst>
            <a:glow rad="101600">
              <a:schemeClr val="accent6">
                <a:satMod val="175000"/>
                <a:alpha val="40000"/>
              </a:schemeClr>
            </a:glow>
          </a:effectLst>
        </p:spPr>
        <p:txBody>
          <a:bodyPr>
            <a:normAutofit/>
          </a:bodyPr>
          <a:lstStyle/>
          <a:p>
            <a:pPr marL="548640" indent="-411480" fontAlgn="auto">
              <a:spcAft>
                <a:spcPts val="0"/>
              </a:spcAft>
              <a:buFont typeface="Wingdings 2"/>
              <a:buChar char=""/>
              <a:defRPr/>
            </a:pPr>
            <a:endParaRPr lang="en-US" sz="2000" dirty="0">
              <a:latin typeface="Arial" pitchFamily="34" charset="0"/>
              <a:cs typeface="Arial" pitchFamily="34" charset="0"/>
            </a:endParaRPr>
          </a:p>
          <a:p>
            <a:pPr marL="548640" indent="-411480" fontAlgn="auto">
              <a:spcAft>
                <a:spcPts val="0"/>
              </a:spcAft>
              <a:buFont typeface="Wingdings 2"/>
              <a:buChar char=""/>
              <a:defRPr/>
            </a:pPr>
            <a:endParaRPr lang="en-US" sz="2000" dirty="0">
              <a:latin typeface="Arial" pitchFamily="34" charset="0"/>
              <a:cs typeface="Arial" pitchFamily="34" charset="0"/>
            </a:endParaRPr>
          </a:p>
          <a:p>
            <a:pPr marL="548640" indent="-411480" fontAlgn="auto">
              <a:spcAft>
                <a:spcPts val="0"/>
              </a:spcAft>
              <a:buFont typeface="Wingdings 2"/>
              <a:buChar char=""/>
              <a:defRPr/>
            </a:pPr>
            <a:r>
              <a:rPr lang="en-US" sz="2000" dirty="0">
                <a:latin typeface="Arial" pitchFamily="34" charset="0"/>
                <a:cs typeface="Arial" pitchFamily="34" charset="0"/>
              </a:rPr>
              <a:t>is of longer duration </a:t>
            </a:r>
          </a:p>
          <a:p>
            <a:pPr marL="548640" indent="-411480" fontAlgn="auto">
              <a:spcAft>
                <a:spcPts val="0"/>
              </a:spcAft>
              <a:buFont typeface="Wingdings 2"/>
              <a:buChar char=""/>
              <a:defRPr/>
            </a:pPr>
            <a:r>
              <a:rPr lang="en-US" sz="2000" dirty="0">
                <a:latin typeface="Arial" pitchFamily="34" charset="0"/>
                <a:cs typeface="Arial" pitchFamily="34" charset="0"/>
              </a:rPr>
              <a:t>associated </a:t>
            </a:r>
            <a:r>
              <a:rPr lang="en-US" sz="2000" dirty="0" err="1">
                <a:latin typeface="Arial" pitchFamily="34" charset="0"/>
                <a:cs typeface="Arial" pitchFamily="34" charset="0"/>
              </a:rPr>
              <a:t>histologically</a:t>
            </a:r>
            <a:r>
              <a:rPr lang="en-US" sz="2000" dirty="0">
                <a:latin typeface="Arial" pitchFamily="34" charset="0"/>
                <a:cs typeface="Arial" pitchFamily="34" charset="0"/>
              </a:rPr>
              <a:t> with the presence of lymphocytes and macrophages, the proliferation of blood vessels, fibrosis, and tissue necrosis.</a:t>
            </a:r>
          </a:p>
          <a:p>
            <a:pPr marL="548640" indent="-411480" fontAlgn="auto">
              <a:spcAft>
                <a:spcPts val="0"/>
              </a:spcAft>
              <a:buFont typeface="Wingdings 2"/>
              <a:buChar char=""/>
              <a:defRPr/>
            </a:pPr>
            <a:r>
              <a:rPr lang="en-US" sz="2000" dirty="0">
                <a:latin typeface="Arial" pitchFamily="34" charset="0"/>
                <a:cs typeface="Arial" pitchFamily="34" charset="0"/>
              </a:rPr>
              <a:t>Less uniform.</a:t>
            </a:r>
          </a:p>
        </p:txBody>
      </p:sp>
      <p:sp>
        <p:nvSpPr>
          <p:cNvPr id="200709" name="Text Box 5">
            <a:extLst>
              <a:ext uri="{FF2B5EF4-FFF2-40B4-BE49-F238E27FC236}">
                <a16:creationId xmlns:a16="http://schemas.microsoft.com/office/drawing/2014/main" id="{4F244E5F-CD95-9A1D-78DE-F1C3C7B03867}"/>
              </a:ext>
            </a:extLst>
          </p:cNvPr>
          <p:cNvSpPr txBox="1">
            <a:spLocks noChangeArrowheads="1"/>
          </p:cNvSpPr>
          <p:nvPr/>
        </p:nvSpPr>
        <p:spPr bwMode="auto">
          <a:xfrm>
            <a:off x="6172201" y="1295401"/>
            <a:ext cx="4213013" cy="538609"/>
          </a:xfrm>
          <a:prstGeom prst="rect">
            <a:avLst/>
          </a:prstGeom>
          <a:noFill/>
          <a:ln w="9525">
            <a:noFill/>
            <a:miter lim="800000"/>
            <a:headEnd/>
            <a:tailEnd/>
          </a:ln>
          <a:effectLst/>
        </p:spPr>
        <p:txBody>
          <a:bodyPr wrap="none">
            <a:spAutoFit/>
          </a:bodyPr>
          <a:lstStyle/>
          <a:p>
            <a:pPr fontAlgn="auto">
              <a:spcAft>
                <a:spcPts val="0"/>
              </a:spcAft>
              <a:defRPr/>
            </a:pPr>
            <a:r>
              <a:rPr lang="en-US" sz="2900" b="1" i="1" dirty="0">
                <a:solidFill>
                  <a:schemeClr val="tx2"/>
                </a:solidFill>
                <a:ea typeface="+mj-ea"/>
              </a:rPr>
              <a:t>Chronic inflammation</a:t>
            </a:r>
          </a:p>
        </p:txBody>
      </p:sp>
      <p:sp>
        <p:nvSpPr>
          <p:cNvPr id="20490" name="Text Box 7">
            <a:extLst>
              <a:ext uri="{FF2B5EF4-FFF2-40B4-BE49-F238E27FC236}">
                <a16:creationId xmlns:a16="http://schemas.microsoft.com/office/drawing/2014/main" id="{040F9E77-33F6-B451-B85D-84364B6D2D46}"/>
              </a:ext>
            </a:extLst>
          </p:cNvPr>
          <p:cNvSpPr txBox="1">
            <a:spLocks noChangeArrowheads="1"/>
          </p:cNvSpPr>
          <p:nvPr/>
        </p:nvSpPr>
        <p:spPr bwMode="auto">
          <a:xfrm>
            <a:off x="2003426" y="838200"/>
            <a:ext cx="378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a:spcBef>
                <a:spcPct val="50000"/>
              </a:spcBef>
            </a:pPr>
            <a:endParaRPr lang="cs-CZ" alt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8EA3-C5FB-F3D8-E169-3F5F74DF38B4}"/>
              </a:ext>
            </a:extLst>
          </p:cNvPr>
          <p:cNvSpPr>
            <a:spLocks noGrp="1"/>
          </p:cNvSpPr>
          <p:nvPr>
            <p:ph type="title"/>
          </p:nvPr>
        </p:nvSpPr>
        <p:spPr>
          <a:xfrm>
            <a:off x="1828800" y="1752600"/>
            <a:ext cx="8229600" cy="1143000"/>
          </a:xfrm>
        </p:spPr>
        <p:txBody>
          <a:bodyPr/>
          <a:lstStyle/>
          <a:p>
            <a:pPr fontAlgn="auto">
              <a:spcAft>
                <a:spcPts val="0"/>
              </a:spcAft>
              <a:defRPr/>
            </a:pPr>
            <a:r>
              <a:rPr lang="en-US" dirty="0">
                <a:solidFill>
                  <a:schemeClr val="tx2">
                    <a:lumMod val="90000"/>
                  </a:schemeClr>
                </a:solidFill>
              </a:rPr>
              <a:t>What is the source of chemical mediators in inflammation?</a:t>
            </a:r>
            <a:br>
              <a:rPr lang="en-US" dirty="0">
                <a:solidFill>
                  <a:schemeClr val="tx2">
                    <a:lumMod val="90000"/>
                  </a:schemeClr>
                </a:solidFill>
              </a:rPr>
            </a:br>
            <a:endParaRPr lang="en-US" dirty="0">
              <a:solidFill>
                <a:schemeClr val="tx2">
                  <a:lumMod val="9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A3B1B2-0654-58D4-AE4A-3BBCA66E4715}"/>
              </a:ext>
            </a:extLst>
          </p:cNvPr>
          <p:cNvSpPr>
            <a:spLocks noGrp="1"/>
          </p:cNvSpPr>
          <p:nvPr>
            <p:ph type="title"/>
          </p:nvPr>
        </p:nvSpPr>
        <p:spPr>
          <a:xfrm>
            <a:off x="1981200" y="1143000"/>
            <a:ext cx="8229600" cy="1143000"/>
          </a:xfrm>
        </p:spPr>
        <p:txBody>
          <a:bodyPr/>
          <a:lstStyle/>
          <a:p>
            <a:pPr fontAlgn="auto">
              <a:spcAft>
                <a:spcPts val="0"/>
              </a:spcAft>
              <a:defRPr/>
            </a:pPr>
            <a:r>
              <a:rPr lang="en-US" dirty="0">
                <a:solidFill>
                  <a:schemeClr val="tx2">
                    <a:lumMod val="90000"/>
                  </a:schemeClr>
                </a:solidFill>
              </a:rPr>
              <a:t>What is the action of chemical mediators in inflammation?</a:t>
            </a:r>
            <a:br>
              <a:rPr lang="en-US" dirty="0">
                <a:solidFill>
                  <a:schemeClr val="tx2">
                    <a:lumMod val="90000"/>
                  </a:schemeClr>
                </a:solidFill>
              </a:rPr>
            </a:br>
            <a:endParaRPr lang="en-US" dirty="0">
              <a:solidFill>
                <a:schemeClr val="tx2">
                  <a:lumMod val="90000"/>
                </a:schemeClr>
              </a:solidFill>
            </a:endParaRPr>
          </a:p>
        </p:txBody>
      </p:sp>
      <p:sp>
        <p:nvSpPr>
          <p:cNvPr id="23555" name="Content Placeholder 5">
            <a:extLst>
              <a:ext uri="{FF2B5EF4-FFF2-40B4-BE49-F238E27FC236}">
                <a16:creationId xmlns:a16="http://schemas.microsoft.com/office/drawing/2014/main" id="{4DE48712-50AD-CA95-9ADA-EAD5BFB75406}"/>
              </a:ext>
            </a:extLst>
          </p:cNvPr>
          <p:cNvSpPr>
            <a:spLocks noGrp="1"/>
          </p:cNvSpPr>
          <p:nvPr>
            <p:ph idx="1"/>
          </p:nvPr>
        </p:nvSpPr>
        <p:spPr>
          <a:xfrm>
            <a:off x="2362200" y="2667001"/>
            <a:ext cx="7848600" cy="3641725"/>
          </a:xfrm>
        </p:spPr>
        <p:txBody>
          <a:bodyPr/>
          <a:lstStyle/>
          <a:p>
            <a:r>
              <a:rPr lang="en-US" altLang="cs-CZ"/>
              <a:t>Some of mediators act on small blood vessels  </a:t>
            </a:r>
          </a:p>
          <a:p>
            <a:r>
              <a:rPr lang="en-US" altLang="cs-CZ"/>
              <a:t>Promote the efflux of plasma </a:t>
            </a:r>
          </a:p>
          <a:p>
            <a:r>
              <a:rPr lang="en-US" altLang="cs-CZ"/>
              <a:t>Recruitment of circulating leukocytes to the site where the offending agent is located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9FA3-24B8-947E-6929-8110B49774DA}"/>
              </a:ext>
            </a:extLst>
          </p:cNvPr>
          <p:cNvSpPr>
            <a:spLocks noGrp="1"/>
          </p:cNvSpPr>
          <p:nvPr>
            <p:ph type="title"/>
          </p:nvPr>
        </p:nvSpPr>
        <p:spPr>
          <a:xfrm>
            <a:off x="2057400" y="1981200"/>
            <a:ext cx="8229600" cy="1143000"/>
          </a:xfrm>
        </p:spPr>
        <p:txBody>
          <a:bodyPr/>
          <a:lstStyle/>
          <a:p>
            <a:pPr fontAlgn="auto">
              <a:spcAft>
                <a:spcPts val="0"/>
              </a:spcAft>
              <a:defRPr/>
            </a:pPr>
            <a:r>
              <a:rPr lang="en-US" dirty="0">
                <a:solidFill>
                  <a:schemeClr val="tx2">
                    <a:lumMod val="90000"/>
                  </a:schemeClr>
                </a:solidFill>
              </a:rPr>
              <a:t>What are the cardinal signs of inflammation?</a:t>
            </a:r>
            <a:br>
              <a:rPr lang="en-US" dirty="0">
                <a:solidFill>
                  <a:schemeClr val="tx2">
                    <a:lumMod val="90000"/>
                  </a:schemeClr>
                </a:solidFill>
              </a:rPr>
            </a:br>
            <a:endParaRPr lang="en-US" dirty="0">
              <a:solidFill>
                <a:schemeClr val="tx2">
                  <a:lumMod val="9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A5F1EE-2C96-420F-8CD2-357DEA2EF93C}"/>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the</a:t>
            </a:r>
            <a:r>
              <a:rPr lang="cs-CZ" dirty="0"/>
              <a:t> </a:t>
            </a:r>
            <a:r>
              <a:rPr lang="cs-CZ" dirty="0" err="1"/>
              <a:t>immune</a:t>
            </a:r>
            <a:r>
              <a:rPr lang="cs-CZ" dirty="0"/>
              <a:t> </a:t>
            </a:r>
            <a:r>
              <a:rPr lang="cs-CZ" dirty="0" err="1"/>
              <a:t>system</a:t>
            </a:r>
            <a:endParaRPr lang="cs-CZ" dirty="0"/>
          </a:p>
        </p:txBody>
      </p:sp>
      <p:sp>
        <p:nvSpPr>
          <p:cNvPr id="3" name="Zástupný obsah 2">
            <a:extLst>
              <a:ext uri="{FF2B5EF4-FFF2-40B4-BE49-F238E27FC236}">
                <a16:creationId xmlns:a16="http://schemas.microsoft.com/office/drawing/2014/main" id="{BECD506B-687F-42F3-978A-5610809C60A3}"/>
              </a:ext>
            </a:extLst>
          </p:cNvPr>
          <p:cNvSpPr>
            <a:spLocks noGrp="1"/>
          </p:cNvSpPr>
          <p:nvPr>
            <p:ph idx="1"/>
          </p:nvPr>
        </p:nvSpPr>
        <p:spPr/>
        <p:txBody>
          <a:bodyPr/>
          <a:lstStyle/>
          <a:p>
            <a:r>
              <a:rPr lang="en-US" dirty="0">
                <a:effectLst/>
              </a:rPr>
              <a:t>Defense against microbes </a:t>
            </a:r>
            <a:endParaRPr lang="cs-CZ" dirty="0">
              <a:effectLst/>
            </a:endParaRPr>
          </a:p>
          <a:p>
            <a:r>
              <a:rPr lang="en-US" dirty="0">
                <a:effectLst/>
              </a:rPr>
              <a:t>Defense against tumor cell growth kills tumor cell growth</a:t>
            </a:r>
            <a:endParaRPr lang="cs-CZ" dirty="0">
              <a:effectLst/>
            </a:endParaRPr>
          </a:p>
          <a:p>
            <a:r>
              <a:rPr lang="en-US" dirty="0">
                <a:effectLst/>
              </a:rPr>
              <a:t>Homeostasis of destruction of abnormal or dead cells (e</a:t>
            </a:r>
            <a:r>
              <a:rPr lang="cs-CZ" dirty="0">
                <a:effectLst/>
              </a:rPr>
              <a:t>.</a:t>
            </a:r>
            <a:r>
              <a:rPr lang="en-US" dirty="0">
                <a:effectLst/>
              </a:rPr>
              <a:t>g</a:t>
            </a:r>
            <a:r>
              <a:rPr lang="cs-CZ" dirty="0">
                <a:effectLst/>
              </a:rPr>
              <a:t>.</a:t>
            </a:r>
            <a:r>
              <a:rPr lang="en-US" dirty="0">
                <a:effectLst/>
              </a:rPr>
              <a:t> dead red or white blood cells, antigen-antibody complex)</a:t>
            </a:r>
            <a:endParaRPr lang="cs-CZ" dirty="0"/>
          </a:p>
        </p:txBody>
      </p:sp>
    </p:spTree>
    <p:extLst>
      <p:ext uri="{BB962C8B-B14F-4D97-AF65-F5344CB8AC3E}">
        <p14:creationId xmlns:p14="http://schemas.microsoft.com/office/powerpoint/2010/main" val="273009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488D0A9-F097-2796-EF15-CAB40BABA5A1}"/>
              </a:ext>
            </a:extLst>
          </p:cNvPr>
          <p:cNvSpPr>
            <a:spLocks noGrp="1" noChangeArrowheads="1"/>
          </p:cNvSpPr>
          <p:nvPr>
            <p:ph type="title"/>
          </p:nvPr>
        </p:nvSpPr>
        <p:spPr/>
        <p:txBody>
          <a:bodyPr vert="horz" lIns="90488" tIns="44450" rIns="90488" bIns="44450" rtlCol="0" anchor="t" anchorCtr="0">
            <a:noAutofit/>
          </a:bodyPr>
          <a:lstStyle/>
          <a:p>
            <a:pPr fontAlgn="auto">
              <a:spcAft>
                <a:spcPts val="0"/>
              </a:spcAft>
              <a:defRPr/>
            </a:pPr>
            <a:r>
              <a:rPr lang="en-US">
                <a:solidFill>
                  <a:schemeClr val="tx2">
                    <a:lumMod val="90000"/>
                  </a:schemeClr>
                </a:solidFill>
              </a:rPr>
              <a:t>Acute Inflammation   </a:t>
            </a:r>
          </a:p>
        </p:txBody>
      </p:sp>
      <p:sp>
        <p:nvSpPr>
          <p:cNvPr id="25603" name="Rectangle 3">
            <a:extLst>
              <a:ext uri="{FF2B5EF4-FFF2-40B4-BE49-F238E27FC236}">
                <a16:creationId xmlns:a16="http://schemas.microsoft.com/office/drawing/2014/main" id="{E5ED2898-6788-2A25-642D-40FE8B72C00E}"/>
              </a:ext>
            </a:extLst>
          </p:cNvPr>
          <p:cNvSpPr>
            <a:spLocks noGrp="1" noChangeArrowheads="1"/>
          </p:cNvSpPr>
          <p:nvPr>
            <p:ph idx="1"/>
          </p:nvPr>
        </p:nvSpPr>
        <p:spPr/>
        <p:txBody>
          <a:bodyPr vert="horz" lIns="90488" tIns="44450" rIns="90488" bIns="44450" rtlCol="0">
            <a:noAutofit/>
          </a:bodyPr>
          <a:lstStyle/>
          <a:p>
            <a:pPr>
              <a:buClr>
                <a:srgbClr val="FF3300"/>
              </a:buClr>
            </a:pPr>
            <a:r>
              <a:rPr lang="en-US" altLang="cs-CZ" sz="3200" dirty="0">
                <a:solidFill>
                  <a:schemeClr val="accent1"/>
                </a:solidFill>
                <a:latin typeface="Calibri" panose="020F0502020204030204" pitchFamily="34" charset="0"/>
                <a:cs typeface="Calibri" panose="020F0502020204030204" pitchFamily="34" charset="0"/>
              </a:rPr>
              <a:t>Local clinical signs of acute inflammation:</a:t>
            </a:r>
          </a:p>
          <a:p>
            <a:pPr lvl="1">
              <a:buClr>
                <a:schemeClr val="accent2"/>
              </a:buClr>
              <a:buFont typeface="Wingdings" panose="05000000000000000000" pitchFamily="2" charset="2"/>
              <a:buChar char="Ø"/>
            </a:pPr>
            <a:r>
              <a:rPr lang="en-US" altLang="cs-CZ" sz="3200" dirty="0">
                <a:latin typeface="Calibri" panose="020F0502020204030204" pitchFamily="34" charset="0"/>
                <a:cs typeface="Calibri" panose="020F0502020204030204" pitchFamily="34" charset="0"/>
              </a:rPr>
              <a:t>Heat</a:t>
            </a:r>
            <a:endParaRPr lang="cs-CZ" altLang="cs-CZ" sz="32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Ø"/>
            </a:pPr>
            <a:endParaRPr lang="en-US" altLang="cs-CZ" sz="3200" dirty="0">
              <a:latin typeface="Calibri" panose="020F0502020204030204" pitchFamily="34" charset="0"/>
              <a:cs typeface="Calibri" panose="020F0502020204030204" pitchFamily="34" charset="0"/>
            </a:endParaRPr>
          </a:p>
          <a:p>
            <a:pPr lvl="1">
              <a:buClr>
                <a:schemeClr val="accent2"/>
              </a:buClr>
              <a:buFont typeface="Wingdings" panose="05000000000000000000" pitchFamily="2" charset="2"/>
              <a:buChar char="Ø"/>
            </a:pPr>
            <a:r>
              <a:rPr lang="en-US" altLang="cs-CZ" sz="3200" dirty="0">
                <a:latin typeface="Calibri" panose="020F0502020204030204" pitchFamily="34" charset="0"/>
                <a:cs typeface="Calibri" panose="020F0502020204030204" pitchFamily="34" charset="0"/>
              </a:rPr>
              <a:t>Redness</a:t>
            </a:r>
            <a:endParaRPr lang="cs-CZ" altLang="cs-CZ" sz="3200" dirty="0">
              <a:latin typeface="Calibri" panose="020F0502020204030204" pitchFamily="34" charset="0"/>
              <a:cs typeface="Calibri" panose="020F0502020204030204" pitchFamily="34" charset="0"/>
            </a:endParaRPr>
          </a:p>
          <a:p>
            <a:pPr lvl="1">
              <a:buClr>
                <a:schemeClr val="accent2"/>
              </a:buClr>
            </a:pPr>
            <a:r>
              <a:rPr lang="en-US" altLang="cs-CZ" sz="3200" dirty="0">
                <a:latin typeface="Calibri" panose="020F0502020204030204" pitchFamily="34" charset="0"/>
                <a:cs typeface="Calibri" panose="020F0502020204030204" pitchFamily="34" charset="0"/>
              </a:rPr>
              <a:t>                               </a:t>
            </a:r>
          </a:p>
          <a:p>
            <a:pPr lvl="1">
              <a:buClr>
                <a:schemeClr val="accent2"/>
              </a:buClr>
              <a:buFont typeface="Wingdings" panose="05000000000000000000" pitchFamily="2" charset="2"/>
              <a:buChar char="Ø"/>
            </a:pPr>
            <a:r>
              <a:rPr lang="en-US" altLang="cs-CZ" sz="3200" dirty="0">
                <a:latin typeface="Calibri" panose="020F0502020204030204" pitchFamily="34" charset="0"/>
                <a:cs typeface="Calibri" panose="020F0502020204030204" pitchFamily="34" charset="0"/>
              </a:rPr>
              <a:t>Swelling      </a:t>
            </a:r>
            <a:endParaRPr lang="cs-CZ" altLang="cs-CZ" sz="3200" dirty="0">
              <a:latin typeface="Calibri" panose="020F0502020204030204" pitchFamily="34" charset="0"/>
              <a:cs typeface="Calibri" panose="020F0502020204030204" pitchFamily="34" charset="0"/>
            </a:endParaRPr>
          </a:p>
          <a:p>
            <a:pPr lvl="1">
              <a:buClr>
                <a:schemeClr val="accent2"/>
              </a:buClr>
            </a:pPr>
            <a:r>
              <a:rPr lang="en-US" altLang="cs-CZ" sz="3200" dirty="0">
                <a:latin typeface="Calibri" panose="020F0502020204030204" pitchFamily="34" charset="0"/>
                <a:cs typeface="Calibri" panose="020F0502020204030204" pitchFamily="34" charset="0"/>
              </a:rPr>
              <a:t>                            </a:t>
            </a:r>
          </a:p>
          <a:p>
            <a:pPr lvl="1">
              <a:buClr>
                <a:schemeClr val="accent2"/>
              </a:buClr>
              <a:buFont typeface="Wingdings" panose="05000000000000000000" pitchFamily="2" charset="2"/>
              <a:buChar char="Ø"/>
            </a:pPr>
            <a:r>
              <a:rPr lang="en-US" altLang="cs-CZ" sz="3200" dirty="0">
                <a:latin typeface="Calibri" panose="020F0502020204030204" pitchFamily="34" charset="0"/>
                <a:cs typeface="Calibri" panose="020F0502020204030204" pitchFamily="34" charset="0"/>
              </a:rPr>
              <a:t>Pain </a:t>
            </a:r>
            <a:endParaRPr lang="cs-CZ" altLang="cs-CZ" sz="3200" dirty="0">
              <a:latin typeface="Calibri" panose="020F0502020204030204" pitchFamily="34" charset="0"/>
              <a:cs typeface="Calibri" panose="020F0502020204030204" pitchFamily="34" charset="0"/>
            </a:endParaRPr>
          </a:p>
          <a:p>
            <a:pPr lvl="1">
              <a:buClr>
                <a:schemeClr val="accent2"/>
              </a:buClr>
            </a:pPr>
            <a:r>
              <a:rPr lang="en-US" altLang="cs-CZ" sz="3200" dirty="0">
                <a:latin typeface="Calibri" panose="020F0502020204030204" pitchFamily="34" charset="0"/>
                <a:cs typeface="Calibri" panose="020F0502020204030204" pitchFamily="34" charset="0"/>
              </a:rPr>
              <a:t>                                        </a:t>
            </a:r>
          </a:p>
          <a:p>
            <a:pPr lvl="1">
              <a:buClr>
                <a:schemeClr val="accent2"/>
              </a:buClr>
              <a:buFont typeface="Wingdings" panose="05000000000000000000" pitchFamily="2" charset="2"/>
              <a:buChar char="Ø"/>
            </a:pPr>
            <a:r>
              <a:rPr lang="en-US" altLang="cs-CZ" sz="3200" dirty="0">
                <a:latin typeface="Calibri" panose="020F0502020204030204" pitchFamily="34" charset="0"/>
                <a:cs typeface="Calibri" panose="020F0502020204030204" pitchFamily="34" charset="0"/>
              </a:rPr>
              <a:t>Loss of function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a:extLst>
              <a:ext uri="{FF2B5EF4-FFF2-40B4-BE49-F238E27FC236}">
                <a16:creationId xmlns:a16="http://schemas.microsoft.com/office/drawing/2014/main" id="{1CD63681-F438-68CB-E438-60B10D6FC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538288"/>
            <a:ext cx="57610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5863C3A4-44F4-CD81-3CF6-CA76326D8633}"/>
              </a:ext>
            </a:extLst>
          </p:cNvPr>
          <p:cNvSpPr>
            <a:spLocks noChangeArrowheads="1"/>
          </p:cNvSpPr>
          <p:nvPr/>
        </p:nvSpPr>
        <p:spPr bwMode="auto">
          <a:xfrm>
            <a:off x="7239000" y="4648201"/>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r>
              <a:rPr lang="en-US" altLang="cs-CZ" sz="3200">
                <a:latin typeface="Traditional Arabic" panose="020B0604020202020204" pitchFamily="18" charset="-78"/>
                <a:cs typeface="Traditional Arabic" panose="020B0604020202020204" pitchFamily="18" charset="-78"/>
              </a:rPr>
              <a:t>Redness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KIN167">
            <a:extLst>
              <a:ext uri="{FF2B5EF4-FFF2-40B4-BE49-F238E27FC236}">
                <a16:creationId xmlns:a16="http://schemas.microsoft.com/office/drawing/2014/main" id="{4BB63A24-9EAF-F398-D7FF-25DB9358E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538288"/>
            <a:ext cx="57610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E31AA36B-CDE6-A4D7-3D63-4D4BD4C76138}"/>
              </a:ext>
            </a:extLst>
          </p:cNvPr>
          <p:cNvSpPr>
            <a:spLocks noChangeArrowheads="1"/>
          </p:cNvSpPr>
          <p:nvPr/>
        </p:nvSpPr>
        <p:spPr bwMode="auto">
          <a:xfrm>
            <a:off x="3429000" y="3124201"/>
            <a:ext cx="1712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r>
              <a:rPr lang="en-US" altLang="cs-CZ" sz="3200">
                <a:latin typeface="Traditional Arabic" panose="020B0604020202020204" pitchFamily="18" charset="-78"/>
                <a:cs typeface="Traditional Arabic" panose="020B0604020202020204" pitchFamily="18" charset="-78"/>
              </a:rPr>
              <a:t>Swelling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SKIN072">
            <a:extLst>
              <a:ext uri="{FF2B5EF4-FFF2-40B4-BE49-F238E27FC236}">
                <a16:creationId xmlns:a16="http://schemas.microsoft.com/office/drawing/2014/main" id="{DAD22BDC-69D2-9031-A59F-744D18167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903288"/>
            <a:ext cx="64293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027">
            <a:extLst>
              <a:ext uri="{FF2B5EF4-FFF2-40B4-BE49-F238E27FC236}">
                <a16:creationId xmlns:a16="http://schemas.microsoft.com/office/drawing/2014/main" id="{D5C7DD00-8FFB-A016-F107-A19AF748AFD8}"/>
              </a:ext>
            </a:extLst>
          </p:cNvPr>
          <p:cNvSpPr>
            <a:spLocks noChangeArrowheads="1"/>
          </p:cNvSpPr>
          <p:nvPr/>
        </p:nvSpPr>
        <p:spPr bwMode="auto">
          <a:xfrm>
            <a:off x="4267200" y="4419601"/>
            <a:ext cx="1712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r>
              <a:rPr lang="en-US" altLang="cs-CZ" sz="3200">
                <a:latin typeface="Traditional Arabic" panose="020B0604020202020204" pitchFamily="18" charset="-78"/>
                <a:cs typeface="Traditional Arabic" panose="020B0604020202020204" pitchFamily="18" charset="-78"/>
              </a:rPr>
              <a:t>Swelling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A5BD46-8533-7CF6-ECA4-6AAC88765C31}"/>
              </a:ext>
            </a:extLst>
          </p:cNvPr>
          <p:cNvSpPr>
            <a:spLocks noGrp="1"/>
          </p:cNvSpPr>
          <p:nvPr>
            <p:ph type="title"/>
          </p:nvPr>
        </p:nvSpPr>
        <p:spPr>
          <a:xfrm>
            <a:off x="1828800" y="2133600"/>
            <a:ext cx="8229600" cy="1143000"/>
          </a:xfrm>
        </p:spPr>
        <p:txBody>
          <a:bodyPr/>
          <a:lstStyle/>
          <a:p>
            <a:pPr fontAlgn="auto">
              <a:spcAft>
                <a:spcPts val="0"/>
              </a:spcAft>
              <a:defRPr/>
            </a:pPr>
            <a:r>
              <a:rPr lang="en-US" dirty="0">
                <a:solidFill>
                  <a:schemeClr val="tx2">
                    <a:lumMod val="90000"/>
                  </a:schemeClr>
                </a:solidFill>
              </a:rPr>
              <a:t>What are the steps of the inflammatory response which can be remembered as the five Rs?</a:t>
            </a:r>
            <a:br>
              <a:rPr lang="en-US" dirty="0">
                <a:solidFill>
                  <a:schemeClr val="tx2">
                    <a:lumMod val="90000"/>
                  </a:schemeClr>
                </a:solidFill>
              </a:rPr>
            </a:br>
            <a:endParaRPr lang="en-US" dirty="0">
              <a:solidFill>
                <a:schemeClr val="tx2">
                  <a:lumMod val="9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3171-1EC1-964D-C168-C31A1D5FFA9B}"/>
              </a:ext>
            </a:extLst>
          </p:cNvPr>
          <p:cNvSpPr>
            <a:spLocks noGrp="1"/>
          </p:cNvSpPr>
          <p:nvPr>
            <p:ph type="title"/>
          </p:nvPr>
        </p:nvSpPr>
        <p:spPr>
          <a:xfrm>
            <a:off x="1981200" y="609600"/>
            <a:ext cx="8229600" cy="1143000"/>
          </a:xfrm>
        </p:spPr>
        <p:txBody>
          <a:bodyPr/>
          <a:lstStyle/>
          <a:p>
            <a:pPr fontAlgn="auto">
              <a:spcAft>
                <a:spcPts val="0"/>
              </a:spcAft>
              <a:defRPr/>
            </a:pPr>
            <a:r>
              <a:rPr lang="en-US" dirty="0">
                <a:solidFill>
                  <a:schemeClr val="tx2">
                    <a:lumMod val="90000"/>
                  </a:schemeClr>
                </a:solidFill>
              </a:rPr>
              <a:t>Steps of the inflammatory response</a:t>
            </a:r>
          </a:p>
        </p:txBody>
      </p:sp>
      <p:sp>
        <p:nvSpPr>
          <p:cNvPr id="30723" name="Content Placeholder 2">
            <a:extLst>
              <a:ext uri="{FF2B5EF4-FFF2-40B4-BE49-F238E27FC236}">
                <a16:creationId xmlns:a16="http://schemas.microsoft.com/office/drawing/2014/main" id="{6372EA88-2E17-55FC-8044-C5F70122DB1D}"/>
              </a:ext>
            </a:extLst>
          </p:cNvPr>
          <p:cNvSpPr>
            <a:spLocks noGrp="1"/>
          </p:cNvSpPr>
          <p:nvPr>
            <p:ph idx="1"/>
          </p:nvPr>
        </p:nvSpPr>
        <p:spPr>
          <a:xfrm>
            <a:off x="1981200" y="1905001"/>
            <a:ext cx="8229600" cy="4708525"/>
          </a:xfrm>
        </p:spPr>
        <p:txBody>
          <a:bodyPr/>
          <a:lstStyle/>
          <a:p>
            <a:pPr>
              <a:buFont typeface="Wingdings 2" panose="05020102010507070707" pitchFamily="82" charset="2"/>
              <a:buNone/>
            </a:pPr>
            <a:r>
              <a:rPr lang="en-US" altLang="cs-CZ"/>
              <a:t>(1) Recognition of the injurious agent</a:t>
            </a:r>
          </a:p>
          <a:p>
            <a:pPr>
              <a:buFont typeface="Wingdings 2" panose="05020102010507070707" pitchFamily="82" charset="2"/>
              <a:buNone/>
            </a:pPr>
            <a:r>
              <a:rPr lang="en-US" altLang="cs-CZ"/>
              <a:t>(2) Recruitment of leukocytes</a:t>
            </a:r>
          </a:p>
          <a:p>
            <a:pPr>
              <a:buFont typeface="Wingdings 2" panose="05020102010507070707" pitchFamily="82" charset="2"/>
              <a:buNone/>
            </a:pPr>
            <a:r>
              <a:rPr lang="en-US" altLang="cs-CZ"/>
              <a:t>(3) Removal of the agent</a:t>
            </a:r>
          </a:p>
          <a:p>
            <a:pPr>
              <a:buFont typeface="Wingdings 2" panose="05020102010507070707" pitchFamily="82" charset="2"/>
              <a:buNone/>
            </a:pPr>
            <a:r>
              <a:rPr lang="en-US" altLang="cs-CZ"/>
              <a:t>(4) Regulation (control) of the response</a:t>
            </a:r>
          </a:p>
          <a:p>
            <a:pPr>
              <a:buFont typeface="Wingdings 2" panose="05020102010507070707" pitchFamily="82" charset="2"/>
              <a:buNone/>
            </a:pPr>
            <a:r>
              <a:rPr lang="en-US" altLang="cs-CZ"/>
              <a:t> (5) Resolution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71E8-FFB1-2C42-2458-600290F73819}"/>
              </a:ext>
            </a:extLst>
          </p:cNvPr>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a:extLst>
              <a:ext uri="{FF2B5EF4-FFF2-40B4-BE49-F238E27FC236}">
                <a16:creationId xmlns:a16="http://schemas.microsoft.com/office/drawing/2014/main" id="{2FE9C15D-96FD-B34D-A29C-6239BC5A35A9}"/>
              </a:ext>
            </a:extLst>
          </p:cNvPr>
          <p:cNvSpPr>
            <a:spLocks noGrp="1"/>
          </p:cNvSpPr>
          <p:nvPr>
            <p:ph idx="1"/>
          </p:nvPr>
        </p:nvSpPr>
        <p:spPr/>
        <p:txBody>
          <a:bodyPr>
            <a:normAutofit/>
          </a:bodyPr>
          <a:lstStyle/>
          <a:p>
            <a:pPr marL="457200" indent="-457200" fontAlgn="auto">
              <a:lnSpc>
                <a:spcPct val="90000"/>
              </a:lnSpc>
              <a:spcAft>
                <a:spcPts val="0"/>
              </a:spcAft>
              <a:buFont typeface="+mj-lt"/>
              <a:buAutoNum type="arabicPeriod"/>
              <a:defRPr/>
            </a:pPr>
            <a:r>
              <a:rPr lang="en-US" sz="2400" dirty="0">
                <a:solidFill>
                  <a:schemeClr val="tx1">
                    <a:lumMod val="50000"/>
                  </a:schemeClr>
                </a:solidFill>
                <a:latin typeface="Arial" pitchFamily="34" charset="0"/>
                <a:cs typeface="Arial" pitchFamily="34" charset="0"/>
              </a:rPr>
              <a:t> Define inflammation, its causes and clinical appearance.</a:t>
            </a:r>
          </a:p>
          <a:p>
            <a:pPr marL="457200" indent="-457200" fontAlgn="auto">
              <a:lnSpc>
                <a:spcPct val="90000"/>
              </a:lnSpc>
              <a:spcAft>
                <a:spcPts val="0"/>
              </a:spcAft>
              <a:buFont typeface="+mj-lt"/>
              <a:buAutoNum type="arabicPeriod"/>
              <a:defRPr/>
            </a:pPr>
            <a:endParaRPr lang="en-US" sz="2400" dirty="0">
              <a:latin typeface="Arial" pitchFamily="34" charset="0"/>
              <a:cs typeface="Arial" pitchFamily="34" charset="0"/>
            </a:endParaRPr>
          </a:p>
          <a:p>
            <a:pPr marL="457200" indent="-457200" fontAlgn="auto">
              <a:lnSpc>
                <a:spcPct val="90000"/>
              </a:lnSpc>
              <a:spcAft>
                <a:spcPts val="0"/>
              </a:spcAft>
              <a:buFont typeface="+mj-lt"/>
              <a:buAutoNum type="arabicPeriod"/>
              <a:defRPr/>
            </a:pPr>
            <a:r>
              <a:rPr lang="en-US" sz="3200" dirty="0">
                <a:latin typeface="Arial" pitchFamily="34" charset="0"/>
                <a:cs typeface="Arial" pitchFamily="34" charset="0"/>
              </a:rPr>
              <a:t>Describe the sequence of vascular changes in acute inflammation (</a:t>
            </a:r>
            <a:r>
              <a:rPr lang="en-US" sz="3200" dirty="0" err="1">
                <a:latin typeface="Arial" pitchFamily="34" charset="0"/>
                <a:cs typeface="Arial" pitchFamily="34" charset="0"/>
              </a:rPr>
              <a:t>vasodilation</a:t>
            </a:r>
            <a:r>
              <a:rPr lang="en-US" sz="3200" dirty="0">
                <a:latin typeface="Arial" pitchFamily="34" charset="0"/>
                <a:cs typeface="Arial" pitchFamily="34" charset="0"/>
              </a:rPr>
              <a:t>, increased permeability) and their purpose.</a:t>
            </a:r>
          </a:p>
          <a:p>
            <a:pPr marL="457200" indent="-457200" fontAlgn="auto">
              <a:lnSpc>
                <a:spcPct val="90000"/>
              </a:lnSpc>
              <a:spcAft>
                <a:spcPts val="0"/>
              </a:spcAft>
              <a:buFont typeface="+mj-lt"/>
              <a:buAutoNum type="arabicPeriod"/>
              <a:defRPr/>
            </a:pPr>
            <a:endParaRPr lang="en-US" sz="2400" dirty="0">
              <a:latin typeface="Arial Unicode MS" pitchFamily="34" charset="-128"/>
              <a:ea typeface="Arial Unicode MS" pitchFamily="34" charset="-128"/>
              <a:cs typeface="Arial Unicode MS" pitchFamily="34" charset="-128"/>
            </a:endParaRPr>
          </a:p>
          <a:p>
            <a:pPr marL="457200" indent="-457200" fontAlgn="auto">
              <a:lnSpc>
                <a:spcPct val="90000"/>
              </a:lnSpc>
              <a:spcAft>
                <a:spcPts val="0"/>
              </a:spcAft>
              <a:buFont typeface="+mj-lt"/>
              <a:buAutoNum type="arabicPeriod"/>
              <a:defRPr/>
            </a:pPr>
            <a:r>
              <a:rPr lang="en-US" sz="2400" dirty="0">
                <a:latin typeface="Arial" pitchFamily="34" charset="0"/>
                <a:cs typeface="Arial" pitchFamily="34" charset="0"/>
              </a:rPr>
              <a:t> </a:t>
            </a:r>
            <a:r>
              <a:rPr lang="en-US" sz="2400" dirty="0">
                <a:solidFill>
                  <a:schemeClr val="tx1">
                    <a:lumMod val="50000"/>
                  </a:schemeClr>
                </a:solidFill>
                <a:latin typeface="Arial" pitchFamily="34" charset="0"/>
                <a:cs typeface="Arial" pitchFamily="34" charset="0"/>
              </a:rPr>
              <a:t>Know the mechanisms of increased vascular permeability. </a:t>
            </a:r>
          </a:p>
          <a:p>
            <a:pPr marL="457200" indent="-457200" fontAlgn="auto">
              <a:lnSpc>
                <a:spcPct val="90000"/>
              </a:lnSpc>
              <a:spcAft>
                <a:spcPts val="0"/>
              </a:spcAft>
              <a:buFont typeface="+mj-lt"/>
              <a:buAutoNum type="arabicPeriod"/>
              <a:defRPr/>
            </a:pPr>
            <a:endParaRPr lang="en-US" sz="2400" dirty="0">
              <a:solidFill>
                <a:schemeClr val="tx1">
                  <a:lumMod val="50000"/>
                </a:schemeClr>
              </a:solidFill>
              <a:latin typeface="Arial Unicode MS" pitchFamily="34" charset="-128"/>
              <a:ea typeface="Arial Unicode MS" pitchFamily="34" charset="-128"/>
              <a:cs typeface="Arial Unicode MS" pitchFamily="34" charset="-128"/>
            </a:endParaRPr>
          </a:p>
          <a:p>
            <a:pPr marL="457200" indent="-457200" fontAlgn="auto">
              <a:lnSpc>
                <a:spcPct val="90000"/>
              </a:lnSpc>
              <a:spcAft>
                <a:spcPts val="0"/>
              </a:spcAft>
              <a:buFont typeface="+mj-lt"/>
              <a:buAutoNum type="arabicPeriod"/>
              <a:defRPr/>
            </a:pPr>
            <a:r>
              <a:rPr lang="en-US" sz="2400" dirty="0">
                <a:solidFill>
                  <a:schemeClr val="tx1">
                    <a:lumMod val="50000"/>
                  </a:schemeClr>
                </a:solidFill>
                <a:latin typeface="Arial" pitchFamily="34" charset="0"/>
                <a:cs typeface="Arial" pitchFamily="34" charset="0"/>
              </a:rPr>
              <a:t> Define the terms edema, </a:t>
            </a:r>
            <a:r>
              <a:rPr lang="en-US" sz="2400" dirty="0" err="1">
                <a:solidFill>
                  <a:schemeClr val="tx1">
                    <a:lumMod val="50000"/>
                  </a:schemeClr>
                </a:solidFill>
                <a:latin typeface="Arial" pitchFamily="34" charset="0"/>
                <a:cs typeface="Arial" pitchFamily="34" charset="0"/>
              </a:rPr>
              <a:t>transudate</a:t>
            </a:r>
            <a:r>
              <a:rPr lang="en-US" sz="2400" dirty="0">
                <a:solidFill>
                  <a:schemeClr val="tx1">
                    <a:lumMod val="50000"/>
                  </a:schemeClr>
                </a:solidFill>
                <a:latin typeface="Arial" pitchFamily="34" charset="0"/>
                <a:cs typeface="Arial" pitchFamily="34" charset="0"/>
              </a:rPr>
              <a:t>, and </a:t>
            </a:r>
            <a:r>
              <a:rPr lang="en-US" sz="2400" dirty="0" err="1">
                <a:solidFill>
                  <a:schemeClr val="tx1">
                    <a:lumMod val="50000"/>
                  </a:schemeClr>
                </a:solidFill>
                <a:latin typeface="Arial" pitchFamily="34" charset="0"/>
                <a:cs typeface="Arial" pitchFamily="34" charset="0"/>
              </a:rPr>
              <a:t>exudate</a:t>
            </a:r>
            <a:r>
              <a:rPr lang="en-US" sz="2400" dirty="0">
                <a:solidFill>
                  <a:schemeClr val="tx1">
                    <a:lumMod val="50000"/>
                  </a:schemeClr>
                </a:solidFill>
                <a:latin typeface="Arial" pitchFamily="34" charset="0"/>
                <a:cs typeface="Arial" pitchFamily="34" charset="0"/>
              </a:rPr>
              <a:t>.</a:t>
            </a:r>
          </a:p>
          <a:p>
            <a:pPr marL="548640" indent="-411480" fontAlgn="auto">
              <a:spcAft>
                <a:spcPts val="0"/>
              </a:spcAft>
              <a:buFont typeface="Wingdings 2"/>
              <a:buChar char=""/>
              <a:defRPr/>
            </a:pP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D57D-55B0-2F34-3DC2-BC9ED27C5926}"/>
              </a:ext>
            </a:extLst>
          </p:cNvPr>
          <p:cNvSpPr>
            <a:spLocks noGrp="1"/>
          </p:cNvSpPr>
          <p:nvPr>
            <p:ph type="title"/>
          </p:nvPr>
        </p:nvSpPr>
        <p:spPr>
          <a:xfrm>
            <a:off x="1828800" y="2057400"/>
            <a:ext cx="8534400" cy="1143000"/>
          </a:xfrm>
        </p:spPr>
        <p:txBody>
          <a:bodyPr/>
          <a:lstStyle/>
          <a:p>
            <a:pPr fontAlgn="auto">
              <a:spcAft>
                <a:spcPts val="0"/>
              </a:spcAft>
              <a:defRPr/>
            </a:pPr>
            <a:r>
              <a:rPr lang="en-US" dirty="0">
                <a:solidFill>
                  <a:schemeClr val="tx2">
                    <a:lumMod val="90000"/>
                  </a:schemeClr>
                </a:solidFill>
              </a:rPr>
              <a:t>What are the two major components of acute inflammation?</a:t>
            </a:r>
            <a:br>
              <a:rPr lang="en-US" dirty="0">
                <a:solidFill>
                  <a:schemeClr val="tx2">
                    <a:lumMod val="90000"/>
                  </a:schemeClr>
                </a:solidFill>
              </a:rPr>
            </a:br>
            <a:endParaRPr lang="en-US" dirty="0">
              <a:solidFill>
                <a:schemeClr val="tx2">
                  <a:lumMod val="9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C6DD6-43DB-C14C-12DB-A4D85B8F8D2D}"/>
              </a:ext>
            </a:extLst>
          </p:cNvPr>
          <p:cNvSpPr>
            <a:spLocks noGrp="1"/>
          </p:cNvSpPr>
          <p:nvPr>
            <p:ph type="title"/>
          </p:nvPr>
        </p:nvSpPr>
        <p:spPr/>
        <p:txBody>
          <a:bodyPr/>
          <a:lstStyle/>
          <a:p>
            <a:pPr fontAlgn="auto">
              <a:spcAft>
                <a:spcPts val="0"/>
              </a:spcAft>
              <a:defRPr/>
            </a:pPr>
            <a:r>
              <a:rPr lang="en-US" dirty="0">
                <a:solidFill>
                  <a:schemeClr val="tx2">
                    <a:lumMod val="90000"/>
                  </a:schemeClr>
                </a:solidFill>
              </a:rPr>
              <a:t>Components of acute inflammation</a:t>
            </a:r>
          </a:p>
        </p:txBody>
      </p:sp>
      <p:sp>
        <p:nvSpPr>
          <p:cNvPr id="5" name="Text Placeholder 4">
            <a:extLst>
              <a:ext uri="{FF2B5EF4-FFF2-40B4-BE49-F238E27FC236}">
                <a16:creationId xmlns:a16="http://schemas.microsoft.com/office/drawing/2014/main" id="{2F43AA49-E979-38DF-2701-9F992E41FE8E}"/>
              </a:ext>
            </a:extLst>
          </p:cNvPr>
          <p:cNvSpPr>
            <a:spLocks noGrp="1"/>
          </p:cNvSpPr>
          <p:nvPr>
            <p:ph type="body" idx="1"/>
          </p:nvPr>
        </p:nvSpPr>
        <p:spPr>
          <a:xfrm>
            <a:off x="2286000" y="1524001"/>
            <a:ext cx="3429000" cy="750887"/>
          </a:xfrm>
          <a:solidFill>
            <a:schemeClr val="accent4">
              <a:lumMod val="20000"/>
              <a:lumOff val="8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algn="ctr" fontAlgn="auto">
              <a:spcAft>
                <a:spcPts val="0"/>
              </a:spcAft>
              <a:defRPr/>
            </a:pPr>
            <a:endParaRPr lang="en-US" sz="2200" i="1" dirty="0"/>
          </a:p>
          <a:p>
            <a:pPr algn="ctr" fontAlgn="auto">
              <a:spcAft>
                <a:spcPts val="0"/>
              </a:spcAft>
              <a:defRPr/>
            </a:pPr>
            <a:r>
              <a:rPr lang="en-US" sz="2200" i="1" dirty="0"/>
              <a:t>Vascular changes</a:t>
            </a:r>
          </a:p>
          <a:p>
            <a:pPr algn="ctr" fontAlgn="auto">
              <a:spcAft>
                <a:spcPts val="0"/>
              </a:spcAft>
              <a:defRPr/>
            </a:pPr>
            <a:endParaRPr lang="en-US" sz="2200" i="1" dirty="0"/>
          </a:p>
        </p:txBody>
      </p:sp>
      <p:sp>
        <p:nvSpPr>
          <p:cNvPr id="7" name="Text Placeholder 6">
            <a:extLst>
              <a:ext uri="{FF2B5EF4-FFF2-40B4-BE49-F238E27FC236}">
                <a16:creationId xmlns:a16="http://schemas.microsoft.com/office/drawing/2014/main" id="{C87543FD-C4F9-77A1-6523-2D86A6192C7B}"/>
              </a:ext>
            </a:extLst>
          </p:cNvPr>
          <p:cNvSpPr>
            <a:spLocks noGrp="1"/>
          </p:cNvSpPr>
          <p:nvPr>
            <p:ph type="body" sz="half" idx="3"/>
          </p:nvPr>
        </p:nvSpPr>
        <p:spPr>
          <a:xfrm>
            <a:off x="6553201" y="1524001"/>
            <a:ext cx="3127375" cy="750887"/>
          </a:xfrm>
          <a:solidFill>
            <a:schemeClr val="accent4">
              <a:lumMod val="20000"/>
              <a:lumOff val="8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algn="ctr" fontAlgn="auto">
              <a:spcAft>
                <a:spcPts val="0"/>
              </a:spcAft>
              <a:defRPr/>
            </a:pPr>
            <a:endParaRPr lang="en-US" i="1" dirty="0"/>
          </a:p>
          <a:p>
            <a:pPr algn="ctr" fontAlgn="auto">
              <a:spcAft>
                <a:spcPts val="0"/>
              </a:spcAft>
              <a:defRPr/>
            </a:pPr>
            <a:r>
              <a:rPr lang="en-US" i="1" dirty="0"/>
              <a:t>Cellular events</a:t>
            </a:r>
            <a:r>
              <a:rPr lang="en-US" dirty="0"/>
              <a:t> </a:t>
            </a:r>
          </a:p>
          <a:p>
            <a:pPr algn="ctr" fontAlgn="auto">
              <a:spcAft>
                <a:spcPts val="0"/>
              </a:spcAft>
              <a:defRPr/>
            </a:pPr>
            <a:endParaRPr lang="en-US" dirty="0"/>
          </a:p>
        </p:txBody>
      </p:sp>
      <p:sp>
        <p:nvSpPr>
          <p:cNvPr id="6" name="Content Placeholder 5">
            <a:extLst>
              <a:ext uri="{FF2B5EF4-FFF2-40B4-BE49-F238E27FC236}">
                <a16:creationId xmlns:a16="http://schemas.microsoft.com/office/drawing/2014/main" id="{EF35DED7-8D09-FE6F-7E13-991C38962434}"/>
              </a:ext>
            </a:extLst>
          </p:cNvPr>
          <p:cNvSpPr>
            <a:spLocks noGrp="1"/>
          </p:cNvSpPr>
          <p:nvPr>
            <p:ph sz="quarter" idx="2"/>
          </p:nvPr>
        </p:nvSpPr>
        <p:spPr>
          <a:xfrm>
            <a:off x="1981200" y="2438401"/>
            <a:ext cx="3963988" cy="3763963"/>
          </a:xfrm>
          <a:solidFill>
            <a:schemeClr val="accent4">
              <a:lumMod val="20000"/>
              <a:lumOff val="8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marL="868680" lvl="1" indent="-283464" fontAlgn="auto">
              <a:spcAft>
                <a:spcPts val="0"/>
              </a:spcAft>
              <a:defRPr/>
            </a:pPr>
            <a:endParaRPr lang="en-US" i="1" dirty="0"/>
          </a:p>
          <a:p>
            <a:pPr marL="548640" indent="-411480" fontAlgn="auto">
              <a:spcAft>
                <a:spcPts val="0"/>
              </a:spcAft>
              <a:buFont typeface="Wingdings 2"/>
              <a:buChar char=""/>
              <a:defRPr/>
            </a:pPr>
            <a:r>
              <a:rPr lang="en-US" i="1" dirty="0" err="1"/>
              <a:t>Vasodilation</a:t>
            </a:r>
            <a:r>
              <a:rPr lang="en-US" i="1" dirty="0"/>
              <a:t>: </a:t>
            </a:r>
            <a:r>
              <a:rPr lang="en-US" dirty="0"/>
              <a:t>alterations in vessel caliber resulting in increased blood flow </a:t>
            </a:r>
          </a:p>
          <a:p>
            <a:pPr marL="548640" indent="-411480" fontAlgn="auto">
              <a:spcAft>
                <a:spcPts val="0"/>
              </a:spcAft>
              <a:defRPr/>
            </a:pPr>
            <a:endParaRPr lang="en-US" dirty="0"/>
          </a:p>
          <a:p>
            <a:pPr marL="548640" indent="-411480" fontAlgn="auto">
              <a:spcAft>
                <a:spcPts val="0"/>
              </a:spcAft>
              <a:buFont typeface="Wingdings 2"/>
              <a:buChar char=""/>
              <a:defRPr/>
            </a:pPr>
            <a:r>
              <a:rPr lang="en-US" i="1" dirty="0"/>
              <a:t>Increased vascular permeability:</a:t>
            </a:r>
            <a:r>
              <a:rPr lang="en-US" dirty="0"/>
              <a:t>  permit plasma proteins to leave the circulation </a:t>
            </a:r>
          </a:p>
          <a:p>
            <a:pPr marL="548640" indent="-411480" fontAlgn="auto">
              <a:spcAft>
                <a:spcPts val="0"/>
              </a:spcAft>
              <a:buFont typeface="Wingdings 2"/>
              <a:buChar char=""/>
              <a:defRPr/>
            </a:pPr>
            <a:endParaRPr lang="en-US" dirty="0"/>
          </a:p>
        </p:txBody>
      </p:sp>
      <p:sp>
        <p:nvSpPr>
          <p:cNvPr id="8" name="Content Placeholder 7">
            <a:extLst>
              <a:ext uri="{FF2B5EF4-FFF2-40B4-BE49-F238E27FC236}">
                <a16:creationId xmlns:a16="http://schemas.microsoft.com/office/drawing/2014/main" id="{16C65E43-95B7-0C87-5A5A-951B79C7673A}"/>
              </a:ext>
            </a:extLst>
          </p:cNvPr>
          <p:cNvSpPr>
            <a:spLocks noGrp="1"/>
          </p:cNvSpPr>
          <p:nvPr>
            <p:ph sz="quarter" idx="4"/>
          </p:nvPr>
        </p:nvSpPr>
        <p:spPr>
          <a:xfrm>
            <a:off x="6172200" y="2438401"/>
            <a:ext cx="4191000" cy="3687763"/>
          </a:xfrm>
          <a:solidFill>
            <a:schemeClr val="accent4">
              <a:lumMod val="20000"/>
              <a:lumOff val="8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marL="868680" lvl="1" indent="-283464" fontAlgn="auto">
              <a:spcAft>
                <a:spcPts val="0"/>
              </a:spcAft>
              <a:buFont typeface="Wingdings 2"/>
              <a:buChar char=""/>
              <a:defRPr/>
            </a:pPr>
            <a:endParaRPr lang="en-US" dirty="0"/>
          </a:p>
          <a:p>
            <a:pPr marL="548640" indent="-411480" fontAlgn="auto">
              <a:spcAft>
                <a:spcPts val="0"/>
              </a:spcAft>
              <a:buFont typeface="Wingdings 2"/>
              <a:buChar char=""/>
              <a:defRPr/>
            </a:pPr>
            <a:r>
              <a:rPr lang="en-US" dirty="0"/>
              <a:t>Emigration of the leukocytes from the microcirculation and accumulation in the focus of injury</a:t>
            </a:r>
          </a:p>
          <a:p>
            <a:pPr marL="548640" indent="-411480" fontAlgn="auto">
              <a:spcAft>
                <a:spcPts val="0"/>
              </a:spcAft>
              <a:buFont typeface="Wingdings 2"/>
              <a:buChar char=""/>
              <a:defRPr/>
            </a:pPr>
            <a:r>
              <a:rPr lang="en-US" dirty="0"/>
              <a:t>Principal leukocytes in acute inflammation are </a:t>
            </a:r>
            <a:r>
              <a:rPr lang="en-US" dirty="0" err="1"/>
              <a:t>neutrophils</a:t>
            </a:r>
            <a:r>
              <a:rPr lang="en-US" dirty="0"/>
              <a:t> (</a:t>
            </a:r>
            <a:r>
              <a:rPr lang="en-US" dirty="0" err="1"/>
              <a:t>polymorphonuclear</a:t>
            </a:r>
            <a:r>
              <a:rPr lang="en-US" dirty="0"/>
              <a:t> leukocytes). </a:t>
            </a:r>
          </a:p>
          <a:p>
            <a:pPr marL="548640" indent="-411480" fontAlgn="auto">
              <a:spcAft>
                <a:spcPts val="0"/>
              </a:spcAft>
              <a:buFont typeface="Wingdings 2"/>
              <a:buChar char=""/>
              <a:defRPr/>
            </a:pPr>
            <a:endParaRPr lang="en-US" sz="20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91DDE4-A126-423A-81B0-B6941973024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4ED7790-1B1F-444D-92AB-4A38FACBE86D}"/>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05058155-B41F-403F-9B81-B0C03E50800B}"/>
              </a:ext>
            </a:extLst>
          </p:cNvPr>
          <p:cNvSpPr>
            <a:spLocks noGrp="1"/>
          </p:cNvSpPr>
          <p:nvPr>
            <p:ph type="title"/>
          </p:nvPr>
        </p:nvSpPr>
        <p:spPr/>
        <p:txBody>
          <a:bodyPr/>
          <a:lstStyle/>
          <a:p>
            <a:r>
              <a:rPr lang="cs-CZ" dirty="0" err="1"/>
              <a:t>Chronic</a:t>
            </a:r>
            <a:r>
              <a:rPr lang="cs-CZ" dirty="0"/>
              <a:t> </a:t>
            </a:r>
            <a:r>
              <a:rPr lang="cs-CZ" dirty="0" err="1"/>
              <a:t>inflammation</a:t>
            </a:r>
            <a:endParaRPr lang="cs-CZ" dirty="0"/>
          </a:p>
        </p:txBody>
      </p:sp>
      <p:sp>
        <p:nvSpPr>
          <p:cNvPr id="5" name="Zástupný obsah 4">
            <a:extLst>
              <a:ext uri="{FF2B5EF4-FFF2-40B4-BE49-F238E27FC236}">
                <a16:creationId xmlns:a16="http://schemas.microsoft.com/office/drawing/2014/main" id="{0C268D7A-DD47-4085-9A4A-7861222D8ED3}"/>
              </a:ext>
            </a:extLst>
          </p:cNvPr>
          <p:cNvSpPr>
            <a:spLocks noGrp="1"/>
          </p:cNvSpPr>
          <p:nvPr>
            <p:ph idx="1"/>
          </p:nvPr>
        </p:nvSpPr>
        <p:spPr/>
        <p:txBody>
          <a:bodyPr/>
          <a:lstStyle/>
          <a:p>
            <a:r>
              <a:rPr lang="cs-CZ" dirty="0" err="1"/>
              <a:t>Is</a:t>
            </a:r>
            <a:r>
              <a:rPr lang="cs-CZ" dirty="0"/>
              <a:t> a </a:t>
            </a:r>
            <a:r>
              <a:rPr lang="cs-CZ" dirty="0" err="1"/>
              <a:t>pathogenic</a:t>
            </a:r>
            <a:r>
              <a:rPr lang="cs-CZ" dirty="0"/>
              <a:t> </a:t>
            </a:r>
            <a:r>
              <a:rPr lang="cs-CZ" dirty="0" err="1"/>
              <a:t>process</a:t>
            </a:r>
            <a:r>
              <a:rPr lang="cs-CZ" dirty="0"/>
              <a:t> </a:t>
            </a:r>
            <a:r>
              <a:rPr lang="cs-CZ" dirty="0" err="1"/>
              <a:t>of</a:t>
            </a:r>
            <a:r>
              <a:rPr lang="cs-CZ" dirty="0"/>
              <a:t> </a:t>
            </a:r>
            <a:r>
              <a:rPr lang="cs-CZ" dirty="0" err="1"/>
              <a:t>chronic</a:t>
            </a:r>
            <a:r>
              <a:rPr lang="cs-CZ" dirty="0"/>
              <a:t> </a:t>
            </a:r>
            <a:r>
              <a:rPr lang="cs-CZ" dirty="0" err="1"/>
              <a:t>duration</a:t>
            </a:r>
            <a:r>
              <a:rPr lang="cs-CZ" dirty="0"/>
              <a:t> (</a:t>
            </a:r>
            <a:r>
              <a:rPr lang="cs-CZ" dirty="0" err="1"/>
              <a:t>weeks</a:t>
            </a:r>
            <a:r>
              <a:rPr lang="cs-CZ" dirty="0"/>
              <a:t>, </a:t>
            </a:r>
            <a:r>
              <a:rPr lang="cs-CZ" dirty="0" err="1"/>
              <a:t>months</a:t>
            </a:r>
            <a:r>
              <a:rPr lang="cs-CZ" dirty="0"/>
              <a:t>, </a:t>
            </a:r>
            <a:r>
              <a:rPr lang="cs-CZ" dirty="0" err="1"/>
              <a:t>years</a:t>
            </a:r>
            <a:r>
              <a:rPr lang="cs-CZ" dirty="0"/>
              <a:t>)</a:t>
            </a:r>
          </a:p>
          <a:p>
            <a:r>
              <a:rPr lang="cs-CZ" dirty="0" err="1"/>
              <a:t>Where</a:t>
            </a:r>
            <a:r>
              <a:rPr lang="cs-CZ" dirty="0"/>
              <a:t> </a:t>
            </a:r>
            <a:r>
              <a:rPr lang="cs-CZ" dirty="0" err="1"/>
              <a:t>attempts</a:t>
            </a:r>
            <a:r>
              <a:rPr lang="cs-CZ" dirty="0"/>
              <a:t> </a:t>
            </a:r>
            <a:r>
              <a:rPr lang="cs-CZ" dirty="0" err="1"/>
              <a:t>at</a:t>
            </a:r>
            <a:r>
              <a:rPr lang="cs-CZ" dirty="0"/>
              <a:t> </a:t>
            </a:r>
            <a:r>
              <a:rPr lang="cs-CZ" dirty="0" err="1"/>
              <a:t>healing</a:t>
            </a:r>
            <a:r>
              <a:rPr lang="cs-CZ" dirty="0"/>
              <a:t>, </a:t>
            </a:r>
            <a:r>
              <a:rPr lang="cs-CZ" dirty="0" err="1"/>
              <a:t>inflammation</a:t>
            </a:r>
            <a:r>
              <a:rPr lang="cs-CZ" dirty="0"/>
              <a:t> and </a:t>
            </a:r>
            <a:r>
              <a:rPr lang="cs-CZ" dirty="0" err="1"/>
              <a:t>persistent</a:t>
            </a:r>
            <a:r>
              <a:rPr lang="cs-CZ" dirty="0"/>
              <a:t> </a:t>
            </a:r>
            <a:r>
              <a:rPr lang="cs-CZ" dirty="0" err="1"/>
              <a:t>tissue</a:t>
            </a:r>
            <a:r>
              <a:rPr lang="cs-CZ" dirty="0"/>
              <a:t> </a:t>
            </a:r>
            <a:r>
              <a:rPr lang="cs-CZ" dirty="0" err="1"/>
              <a:t>damage</a:t>
            </a:r>
            <a:r>
              <a:rPr lang="cs-CZ" dirty="0"/>
              <a:t> </a:t>
            </a:r>
            <a:r>
              <a:rPr lang="cs-CZ" dirty="0" err="1"/>
              <a:t>occur</a:t>
            </a:r>
            <a:r>
              <a:rPr lang="cs-CZ" dirty="0"/>
              <a:t> in </a:t>
            </a:r>
            <a:r>
              <a:rPr lang="cs-CZ" dirty="0" err="1"/>
              <a:t>different</a:t>
            </a:r>
            <a:r>
              <a:rPr lang="cs-CZ" dirty="0"/>
              <a:t> </a:t>
            </a:r>
            <a:r>
              <a:rPr lang="cs-CZ" dirty="0" err="1"/>
              <a:t>proportions</a:t>
            </a:r>
            <a:endParaRPr lang="cs-CZ" dirty="0"/>
          </a:p>
        </p:txBody>
      </p:sp>
    </p:spTree>
    <p:extLst>
      <p:ext uri="{BB962C8B-B14F-4D97-AF65-F5344CB8AC3E}">
        <p14:creationId xmlns:p14="http://schemas.microsoft.com/office/powerpoint/2010/main" val="134693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9B9AF-8E52-4B34-B04C-94FC2E0622DF}"/>
              </a:ext>
            </a:extLst>
          </p:cNvPr>
          <p:cNvSpPr>
            <a:spLocks noGrp="1"/>
          </p:cNvSpPr>
          <p:nvPr>
            <p:ph type="title"/>
          </p:nvPr>
        </p:nvSpPr>
        <p:spPr/>
        <p:txBody>
          <a:bodyPr/>
          <a:lstStyle/>
          <a:p>
            <a:r>
              <a:rPr lang="cs-CZ" dirty="0" err="1"/>
              <a:t>The</a:t>
            </a:r>
            <a:r>
              <a:rPr lang="cs-CZ" dirty="0"/>
              <a:t> </a:t>
            </a:r>
            <a:r>
              <a:rPr lang="cs-CZ" dirty="0" err="1"/>
              <a:t>components</a:t>
            </a:r>
            <a:r>
              <a:rPr lang="cs-CZ" dirty="0"/>
              <a:t> </a:t>
            </a:r>
            <a:r>
              <a:rPr lang="cs-CZ" dirty="0" err="1"/>
              <a:t>of</a:t>
            </a:r>
            <a:r>
              <a:rPr lang="cs-CZ" dirty="0"/>
              <a:t> </a:t>
            </a:r>
            <a:r>
              <a:rPr lang="cs-CZ" dirty="0" err="1"/>
              <a:t>the</a:t>
            </a:r>
            <a:r>
              <a:rPr lang="cs-CZ" dirty="0"/>
              <a:t> </a:t>
            </a:r>
            <a:r>
              <a:rPr lang="cs-CZ" dirty="0" err="1"/>
              <a:t>immune</a:t>
            </a:r>
            <a:r>
              <a:rPr lang="cs-CZ" dirty="0"/>
              <a:t> </a:t>
            </a:r>
            <a:r>
              <a:rPr lang="cs-CZ" dirty="0" err="1"/>
              <a:t>system</a:t>
            </a:r>
            <a:endParaRPr lang="cs-CZ" dirty="0"/>
          </a:p>
        </p:txBody>
      </p:sp>
      <p:pic>
        <p:nvPicPr>
          <p:cNvPr id="9" name="Obrázek 8">
            <a:extLst>
              <a:ext uri="{FF2B5EF4-FFF2-40B4-BE49-F238E27FC236}">
                <a16:creationId xmlns:a16="http://schemas.microsoft.com/office/drawing/2014/main" id="{E58A797D-0542-4872-89A5-0C31C09D1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67" y="1470609"/>
            <a:ext cx="8581022" cy="4828506"/>
          </a:xfrm>
          <a:prstGeom prst="rect">
            <a:avLst/>
          </a:prstGeom>
        </p:spPr>
      </p:pic>
    </p:spTree>
    <p:extLst>
      <p:ext uri="{BB962C8B-B14F-4D97-AF65-F5344CB8AC3E}">
        <p14:creationId xmlns:p14="http://schemas.microsoft.com/office/powerpoint/2010/main" val="3039056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4169EB-1666-41EA-A491-F2A0820798C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99DA595-D563-40B1-AD14-D6D242E7EF6C}"/>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3DECB560-AA26-4495-A732-12C83373C6F2}"/>
              </a:ext>
            </a:extLst>
          </p:cNvPr>
          <p:cNvSpPr>
            <a:spLocks noGrp="1"/>
          </p:cNvSpPr>
          <p:nvPr>
            <p:ph type="title"/>
          </p:nvPr>
        </p:nvSpPr>
        <p:spPr/>
        <p:txBody>
          <a:bodyPr/>
          <a:lstStyle/>
          <a:p>
            <a:r>
              <a:rPr lang="cs-CZ" dirty="0" err="1"/>
              <a:t>Causes</a:t>
            </a:r>
            <a:r>
              <a:rPr lang="cs-CZ" dirty="0"/>
              <a:t> </a:t>
            </a:r>
            <a:r>
              <a:rPr lang="cs-CZ" dirty="0" err="1"/>
              <a:t>of</a:t>
            </a:r>
            <a:r>
              <a:rPr lang="cs-CZ" dirty="0"/>
              <a:t> </a:t>
            </a:r>
            <a:r>
              <a:rPr lang="cs-CZ" dirty="0" err="1"/>
              <a:t>chronic</a:t>
            </a:r>
            <a:r>
              <a:rPr lang="cs-CZ" dirty="0"/>
              <a:t> </a:t>
            </a:r>
            <a:r>
              <a:rPr lang="cs-CZ" dirty="0" err="1"/>
              <a:t>inflammation</a:t>
            </a:r>
            <a:endParaRPr lang="cs-CZ" dirty="0"/>
          </a:p>
        </p:txBody>
      </p:sp>
      <p:sp>
        <p:nvSpPr>
          <p:cNvPr id="5" name="Zástupný obsah 4">
            <a:extLst>
              <a:ext uri="{FF2B5EF4-FFF2-40B4-BE49-F238E27FC236}">
                <a16:creationId xmlns:a16="http://schemas.microsoft.com/office/drawing/2014/main" id="{AE6DD8BB-6995-47DD-9EF5-CAF82CF93799}"/>
              </a:ext>
            </a:extLst>
          </p:cNvPr>
          <p:cNvSpPr>
            <a:spLocks noGrp="1"/>
          </p:cNvSpPr>
          <p:nvPr>
            <p:ph idx="1"/>
          </p:nvPr>
        </p:nvSpPr>
        <p:spPr/>
        <p:txBody>
          <a:bodyPr/>
          <a:lstStyle/>
          <a:p>
            <a:r>
              <a:rPr lang="cs-CZ" dirty="0" err="1"/>
              <a:t>Persistent</a:t>
            </a:r>
            <a:r>
              <a:rPr lang="cs-CZ" dirty="0"/>
              <a:t> </a:t>
            </a:r>
            <a:r>
              <a:rPr lang="cs-CZ" dirty="0" err="1"/>
              <a:t>infection</a:t>
            </a:r>
            <a:endParaRPr lang="cs-CZ" dirty="0"/>
          </a:p>
          <a:p>
            <a:r>
              <a:rPr lang="cs-CZ" dirty="0" err="1"/>
              <a:t>Toxic</a:t>
            </a:r>
            <a:r>
              <a:rPr lang="cs-CZ" dirty="0"/>
              <a:t> </a:t>
            </a:r>
            <a:r>
              <a:rPr lang="cs-CZ" dirty="0" err="1"/>
              <a:t>agents</a:t>
            </a:r>
            <a:r>
              <a:rPr lang="cs-CZ" dirty="0"/>
              <a:t> (</a:t>
            </a:r>
            <a:r>
              <a:rPr lang="cs-CZ" dirty="0" err="1"/>
              <a:t>pollutants</a:t>
            </a:r>
            <a:r>
              <a:rPr lang="cs-CZ" dirty="0"/>
              <a:t>, </a:t>
            </a:r>
            <a:r>
              <a:rPr lang="cs-CZ" dirty="0" err="1"/>
              <a:t>etc</a:t>
            </a:r>
            <a:r>
              <a:rPr lang="cs-CZ" dirty="0"/>
              <a:t>)</a:t>
            </a:r>
          </a:p>
          <a:p>
            <a:r>
              <a:rPr lang="cs-CZ" dirty="0" err="1"/>
              <a:t>Immune-mediated</a:t>
            </a:r>
            <a:r>
              <a:rPr lang="cs-CZ" dirty="0"/>
              <a:t> </a:t>
            </a:r>
            <a:r>
              <a:rPr lang="cs-CZ" dirty="0" err="1"/>
              <a:t>inflammatory</a:t>
            </a:r>
            <a:r>
              <a:rPr lang="cs-CZ" dirty="0"/>
              <a:t> </a:t>
            </a:r>
            <a:r>
              <a:rPr lang="cs-CZ" dirty="0" err="1"/>
              <a:t>diseases</a:t>
            </a:r>
            <a:endParaRPr lang="cs-CZ" dirty="0"/>
          </a:p>
        </p:txBody>
      </p:sp>
    </p:spTree>
    <p:extLst>
      <p:ext uri="{BB962C8B-B14F-4D97-AF65-F5344CB8AC3E}">
        <p14:creationId xmlns:p14="http://schemas.microsoft.com/office/powerpoint/2010/main" val="3735198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FBC8AF-7AC7-41DB-9A3E-53CF36BA0AB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ABF5B8D-3A9C-4D5A-ADAF-14D1A1273572}"/>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F3E2A89A-A241-41BB-8988-EB43F36C990A}"/>
              </a:ext>
            </a:extLst>
          </p:cNvPr>
          <p:cNvSpPr>
            <a:spLocks noGrp="1"/>
          </p:cNvSpPr>
          <p:nvPr>
            <p:ph type="title"/>
          </p:nvPr>
        </p:nvSpPr>
        <p:spPr/>
        <p:txBody>
          <a:bodyPr/>
          <a:lstStyle/>
          <a:p>
            <a:r>
              <a:rPr lang="cs-CZ" dirty="0" err="1"/>
              <a:t>Primary</a:t>
            </a:r>
            <a:r>
              <a:rPr lang="cs-CZ" dirty="0"/>
              <a:t> </a:t>
            </a:r>
            <a:r>
              <a:rPr lang="cs-CZ" dirty="0" err="1"/>
              <a:t>chronic</a:t>
            </a:r>
            <a:r>
              <a:rPr lang="cs-CZ" dirty="0"/>
              <a:t> </a:t>
            </a:r>
            <a:r>
              <a:rPr lang="cs-CZ" dirty="0" err="1"/>
              <a:t>inflammation</a:t>
            </a:r>
            <a:endParaRPr lang="cs-CZ" dirty="0"/>
          </a:p>
        </p:txBody>
      </p:sp>
      <p:sp>
        <p:nvSpPr>
          <p:cNvPr id="5" name="Zástupný obsah 4">
            <a:extLst>
              <a:ext uri="{FF2B5EF4-FFF2-40B4-BE49-F238E27FC236}">
                <a16:creationId xmlns:a16="http://schemas.microsoft.com/office/drawing/2014/main" id="{4ED39C56-398F-4AA5-9F2A-033BAA39846C}"/>
              </a:ext>
            </a:extLst>
          </p:cNvPr>
          <p:cNvSpPr>
            <a:spLocks noGrp="1"/>
          </p:cNvSpPr>
          <p:nvPr>
            <p:ph idx="1"/>
          </p:nvPr>
        </p:nvSpPr>
        <p:spPr/>
        <p:txBody>
          <a:bodyPr/>
          <a:lstStyle/>
          <a:p>
            <a:r>
              <a:rPr lang="cs-CZ" dirty="0" err="1"/>
              <a:t>Is</a:t>
            </a:r>
            <a:r>
              <a:rPr lang="cs-CZ" dirty="0"/>
              <a:t> </a:t>
            </a:r>
            <a:r>
              <a:rPr lang="cs-CZ" dirty="0" err="1"/>
              <a:t>the</a:t>
            </a:r>
            <a:r>
              <a:rPr lang="cs-CZ" dirty="0"/>
              <a:t> cause </a:t>
            </a:r>
            <a:r>
              <a:rPr lang="cs-CZ" dirty="0" err="1"/>
              <a:t>of</a:t>
            </a:r>
            <a:r>
              <a:rPr lang="cs-CZ" dirty="0"/>
              <a:t> </a:t>
            </a:r>
            <a:r>
              <a:rPr lang="cs-CZ" dirty="0" err="1"/>
              <a:t>tissue</a:t>
            </a:r>
            <a:r>
              <a:rPr lang="cs-CZ" dirty="0"/>
              <a:t> </a:t>
            </a:r>
            <a:r>
              <a:rPr lang="cs-CZ" dirty="0" err="1"/>
              <a:t>damage</a:t>
            </a:r>
            <a:r>
              <a:rPr lang="cs-CZ" dirty="0"/>
              <a:t> in </a:t>
            </a:r>
            <a:r>
              <a:rPr lang="cs-CZ" dirty="0" err="1"/>
              <a:t>some</a:t>
            </a:r>
            <a:r>
              <a:rPr lang="cs-CZ" dirty="0"/>
              <a:t> </a:t>
            </a:r>
            <a:r>
              <a:rPr lang="cs-CZ" dirty="0" err="1"/>
              <a:t>of</a:t>
            </a:r>
            <a:r>
              <a:rPr lang="cs-CZ" dirty="0"/>
              <a:t> </a:t>
            </a:r>
            <a:r>
              <a:rPr lang="cs-CZ" dirty="0" err="1"/>
              <a:t>the</a:t>
            </a:r>
            <a:r>
              <a:rPr lang="cs-CZ" dirty="0"/>
              <a:t> most </a:t>
            </a:r>
            <a:r>
              <a:rPr lang="cs-CZ" dirty="0" err="1"/>
              <a:t>common</a:t>
            </a:r>
            <a:r>
              <a:rPr lang="cs-CZ" dirty="0"/>
              <a:t> and </a:t>
            </a:r>
            <a:r>
              <a:rPr lang="cs-CZ" dirty="0" err="1"/>
              <a:t>disabling</a:t>
            </a:r>
            <a:r>
              <a:rPr lang="cs-CZ" dirty="0"/>
              <a:t> </a:t>
            </a:r>
            <a:r>
              <a:rPr lang="cs-CZ" dirty="0" err="1"/>
              <a:t>human</a:t>
            </a:r>
            <a:r>
              <a:rPr lang="cs-CZ" dirty="0"/>
              <a:t> </a:t>
            </a:r>
            <a:r>
              <a:rPr lang="cs-CZ" dirty="0" err="1"/>
              <a:t>diseases</a:t>
            </a:r>
            <a:endParaRPr lang="cs-CZ" dirty="0"/>
          </a:p>
          <a:p>
            <a:endParaRPr lang="cs-CZ" dirty="0"/>
          </a:p>
          <a:p>
            <a:r>
              <a:rPr lang="cs-CZ" dirty="0" err="1"/>
              <a:t>Rheumatoid</a:t>
            </a:r>
            <a:r>
              <a:rPr lang="cs-CZ" dirty="0"/>
              <a:t> arthritis</a:t>
            </a:r>
          </a:p>
          <a:p>
            <a:r>
              <a:rPr lang="cs-CZ" dirty="0" err="1"/>
              <a:t>Atherosclerosis</a:t>
            </a:r>
            <a:endParaRPr lang="cs-CZ" dirty="0"/>
          </a:p>
          <a:p>
            <a:r>
              <a:rPr lang="cs-CZ" dirty="0" err="1"/>
              <a:t>Primary</a:t>
            </a:r>
            <a:r>
              <a:rPr lang="cs-CZ" dirty="0"/>
              <a:t> </a:t>
            </a:r>
            <a:r>
              <a:rPr lang="cs-CZ" dirty="0" err="1"/>
              <a:t>pulmonary</a:t>
            </a:r>
            <a:r>
              <a:rPr lang="cs-CZ" dirty="0"/>
              <a:t> </a:t>
            </a:r>
            <a:r>
              <a:rPr lang="cs-CZ" dirty="0" err="1"/>
              <a:t>fibrosis</a:t>
            </a:r>
            <a:endParaRPr lang="cs-CZ" dirty="0"/>
          </a:p>
          <a:p>
            <a:r>
              <a:rPr lang="cs-CZ" dirty="0" err="1"/>
              <a:t>Tuberculosis</a:t>
            </a:r>
            <a:endParaRPr lang="cs-CZ" dirty="0"/>
          </a:p>
          <a:p>
            <a:endParaRPr lang="cs-CZ" dirty="0"/>
          </a:p>
          <a:p>
            <a:r>
              <a:rPr lang="cs-CZ" dirty="0" err="1"/>
              <a:t>Also</a:t>
            </a:r>
            <a:r>
              <a:rPr lang="cs-CZ" dirty="0"/>
              <a:t>, </a:t>
            </a:r>
            <a:r>
              <a:rPr lang="cs-CZ" dirty="0" err="1"/>
              <a:t>the</a:t>
            </a:r>
            <a:r>
              <a:rPr lang="cs-CZ" dirty="0"/>
              <a:t> </a:t>
            </a:r>
            <a:r>
              <a:rPr lang="cs-CZ" dirty="0" err="1"/>
              <a:t>chronic</a:t>
            </a:r>
            <a:r>
              <a:rPr lang="cs-CZ" dirty="0"/>
              <a:t> </a:t>
            </a:r>
            <a:r>
              <a:rPr lang="cs-CZ" dirty="0" err="1"/>
              <a:t>inflammation</a:t>
            </a:r>
            <a:r>
              <a:rPr lang="cs-CZ" dirty="0"/>
              <a:t> has </a:t>
            </a:r>
            <a:r>
              <a:rPr lang="cs-CZ" dirty="0" err="1"/>
              <a:t>been</a:t>
            </a:r>
            <a:r>
              <a:rPr lang="cs-CZ" dirty="0"/>
              <a:t> </a:t>
            </a:r>
            <a:r>
              <a:rPr lang="cs-CZ" dirty="0" err="1"/>
              <a:t>implicated</a:t>
            </a:r>
            <a:r>
              <a:rPr lang="cs-CZ" dirty="0"/>
              <a:t> in </a:t>
            </a:r>
            <a:r>
              <a:rPr lang="cs-CZ" dirty="0" err="1"/>
              <a:t>progression</a:t>
            </a:r>
            <a:r>
              <a:rPr lang="cs-CZ" dirty="0"/>
              <a:t> </a:t>
            </a:r>
            <a:r>
              <a:rPr lang="cs-CZ" dirty="0" err="1"/>
              <a:t>of</a:t>
            </a:r>
            <a:r>
              <a:rPr lang="cs-CZ" dirty="0"/>
              <a:t> </a:t>
            </a:r>
            <a:r>
              <a:rPr lang="cs-CZ" dirty="0" err="1"/>
              <a:t>cancerous</a:t>
            </a:r>
            <a:r>
              <a:rPr lang="cs-CZ" dirty="0"/>
              <a:t> </a:t>
            </a:r>
            <a:r>
              <a:rPr lang="cs-CZ" dirty="0" err="1"/>
              <a:t>lesions</a:t>
            </a:r>
            <a:endParaRPr lang="cs-CZ" dirty="0"/>
          </a:p>
        </p:txBody>
      </p:sp>
    </p:spTree>
    <p:extLst>
      <p:ext uri="{BB962C8B-B14F-4D97-AF65-F5344CB8AC3E}">
        <p14:creationId xmlns:p14="http://schemas.microsoft.com/office/powerpoint/2010/main" val="4252513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3DD4A9E-E07B-46E1-BD22-7C7DDD11F18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CE94761-CCED-4DF8-A687-22ACA3A35FF3}"/>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8FC45A2D-D26B-4957-A3DE-65802E6A130B}"/>
              </a:ext>
            </a:extLst>
          </p:cNvPr>
          <p:cNvSpPr>
            <a:spLocks noGrp="1"/>
          </p:cNvSpPr>
          <p:nvPr>
            <p:ph type="title"/>
          </p:nvPr>
        </p:nvSpPr>
        <p:spPr>
          <a:xfrm>
            <a:off x="720000" y="816638"/>
            <a:ext cx="10753200" cy="451576"/>
          </a:xfrm>
        </p:spPr>
        <p:txBody>
          <a:bodyPr/>
          <a:lstStyle/>
          <a:p>
            <a:r>
              <a:rPr lang="cs-CZ" dirty="0" err="1"/>
              <a:t>Mechanisms</a:t>
            </a:r>
            <a:r>
              <a:rPr lang="cs-CZ" dirty="0"/>
              <a:t> </a:t>
            </a:r>
            <a:r>
              <a:rPr lang="cs-CZ" dirty="0" err="1"/>
              <a:t>of</a:t>
            </a:r>
            <a:r>
              <a:rPr lang="cs-CZ" dirty="0"/>
              <a:t> </a:t>
            </a:r>
            <a:r>
              <a:rPr lang="cs-CZ" dirty="0" err="1"/>
              <a:t>chronic</a:t>
            </a:r>
            <a:r>
              <a:rPr lang="cs-CZ" dirty="0"/>
              <a:t> </a:t>
            </a:r>
            <a:r>
              <a:rPr lang="cs-CZ" dirty="0" err="1"/>
              <a:t>inflammation</a:t>
            </a:r>
            <a:endParaRPr lang="cs-CZ" dirty="0"/>
          </a:p>
        </p:txBody>
      </p:sp>
      <p:pic>
        <p:nvPicPr>
          <p:cNvPr id="7" name="Zástupný obsah 6">
            <a:extLst>
              <a:ext uri="{FF2B5EF4-FFF2-40B4-BE49-F238E27FC236}">
                <a16:creationId xmlns:a16="http://schemas.microsoft.com/office/drawing/2014/main" id="{46FB3F4D-5989-48C2-BE2A-9CBEA8B1BB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563" y="1288107"/>
            <a:ext cx="5791448" cy="5191893"/>
          </a:xfrm>
        </p:spPr>
      </p:pic>
    </p:spTree>
    <p:extLst>
      <p:ext uri="{BB962C8B-B14F-4D97-AF65-F5344CB8AC3E}">
        <p14:creationId xmlns:p14="http://schemas.microsoft.com/office/powerpoint/2010/main" val="432092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F9E1F0A-965A-4866-9A98-E8CE3588F79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8222F93-F3BF-47C3-8F39-0D56E0CD8A58}"/>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8FF3A603-87E9-442B-93D0-68CB639692D0}"/>
              </a:ext>
            </a:extLst>
          </p:cNvPr>
          <p:cNvSpPr>
            <a:spLocks noGrp="1"/>
          </p:cNvSpPr>
          <p:nvPr>
            <p:ph type="title"/>
          </p:nvPr>
        </p:nvSpPr>
        <p:spPr/>
        <p:txBody>
          <a:bodyPr/>
          <a:lstStyle/>
          <a:p>
            <a:r>
              <a:rPr lang="cs-CZ" dirty="0" err="1"/>
              <a:t>Morphological</a:t>
            </a:r>
            <a:r>
              <a:rPr lang="cs-CZ" dirty="0"/>
              <a:t> </a:t>
            </a:r>
            <a:r>
              <a:rPr lang="cs-CZ" dirty="0" err="1"/>
              <a:t>features</a:t>
            </a:r>
            <a:r>
              <a:rPr lang="cs-CZ" dirty="0"/>
              <a:t> </a:t>
            </a:r>
            <a:r>
              <a:rPr lang="cs-CZ" dirty="0" err="1"/>
              <a:t>of</a:t>
            </a:r>
            <a:r>
              <a:rPr lang="cs-CZ" dirty="0"/>
              <a:t> </a:t>
            </a:r>
            <a:r>
              <a:rPr lang="cs-CZ" dirty="0" err="1"/>
              <a:t>chronic</a:t>
            </a:r>
            <a:r>
              <a:rPr lang="cs-CZ" dirty="0"/>
              <a:t> </a:t>
            </a:r>
            <a:r>
              <a:rPr lang="cs-CZ" dirty="0" err="1"/>
              <a:t>inflammation</a:t>
            </a:r>
            <a:endParaRPr lang="cs-CZ" dirty="0"/>
          </a:p>
        </p:txBody>
      </p:sp>
      <p:sp>
        <p:nvSpPr>
          <p:cNvPr id="5" name="Zástupný obsah 4">
            <a:extLst>
              <a:ext uri="{FF2B5EF4-FFF2-40B4-BE49-F238E27FC236}">
                <a16:creationId xmlns:a16="http://schemas.microsoft.com/office/drawing/2014/main" id="{DA522BF4-DF4C-4A51-9ED3-1F8C3920862E}"/>
              </a:ext>
            </a:extLst>
          </p:cNvPr>
          <p:cNvSpPr>
            <a:spLocks noGrp="1"/>
          </p:cNvSpPr>
          <p:nvPr>
            <p:ph idx="1"/>
          </p:nvPr>
        </p:nvSpPr>
        <p:spPr/>
        <p:txBody>
          <a:bodyPr/>
          <a:lstStyle/>
          <a:p>
            <a:endParaRPr lang="cs-CZ"/>
          </a:p>
        </p:txBody>
      </p:sp>
      <p:pic>
        <p:nvPicPr>
          <p:cNvPr id="6" name="Zástupný obsah 10">
            <a:extLst>
              <a:ext uri="{FF2B5EF4-FFF2-40B4-BE49-F238E27FC236}">
                <a16:creationId xmlns:a16="http://schemas.microsoft.com/office/drawing/2014/main" id="{756C4681-9EA1-41C9-89D0-9D83A9771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005" y="1692002"/>
            <a:ext cx="6557376" cy="4592464"/>
          </a:xfrm>
          <a:prstGeom prst="rect">
            <a:avLst/>
          </a:prstGeom>
        </p:spPr>
      </p:pic>
    </p:spTree>
    <p:extLst>
      <p:ext uri="{BB962C8B-B14F-4D97-AF65-F5344CB8AC3E}">
        <p14:creationId xmlns:p14="http://schemas.microsoft.com/office/powerpoint/2010/main" val="999632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8593BC-7E80-4FD3-AFF8-F5F72688160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B622FED-A950-455F-A359-5AE0EB23596C}"/>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382B56CF-48CF-4008-9AB9-52A8E5DB9360}"/>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macrophages</a:t>
            </a:r>
            <a:r>
              <a:rPr lang="cs-CZ" dirty="0"/>
              <a:t> in </a:t>
            </a:r>
            <a:r>
              <a:rPr lang="cs-CZ" dirty="0" err="1"/>
              <a:t>chronic</a:t>
            </a:r>
            <a:r>
              <a:rPr lang="cs-CZ" dirty="0"/>
              <a:t> </a:t>
            </a:r>
            <a:r>
              <a:rPr lang="cs-CZ" dirty="0" err="1"/>
              <a:t>inflammation</a:t>
            </a:r>
            <a:r>
              <a:rPr lang="cs-CZ" dirty="0"/>
              <a:t> </a:t>
            </a:r>
          </a:p>
        </p:txBody>
      </p:sp>
      <p:pic>
        <p:nvPicPr>
          <p:cNvPr id="7" name="Zástupný obsah 6">
            <a:extLst>
              <a:ext uri="{FF2B5EF4-FFF2-40B4-BE49-F238E27FC236}">
                <a16:creationId xmlns:a16="http://schemas.microsoft.com/office/drawing/2014/main" id="{AC719F9E-C627-4DE5-A4C6-95508CC81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8208" y="1648822"/>
            <a:ext cx="7535584" cy="5150793"/>
          </a:xfrm>
        </p:spPr>
      </p:pic>
    </p:spTree>
    <p:extLst>
      <p:ext uri="{BB962C8B-B14F-4D97-AF65-F5344CB8AC3E}">
        <p14:creationId xmlns:p14="http://schemas.microsoft.com/office/powerpoint/2010/main" val="3162242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14902D7-DAA9-4C57-820F-B76BEEE898C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CDA61B6-5466-4B59-AD22-44437A64ACCA}"/>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B04158DC-7CE3-4EBA-86DC-41A934F2BF0C}"/>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macrophages</a:t>
            </a:r>
            <a:r>
              <a:rPr lang="cs-CZ" dirty="0"/>
              <a:t> in </a:t>
            </a:r>
            <a:r>
              <a:rPr lang="cs-CZ" dirty="0" err="1"/>
              <a:t>chronic</a:t>
            </a:r>
            <a:r>
              <a:rPr lang="cs-CZ" dirty="0"/>
              <a:t> </a:t>
            </a:r>
            <a:r>
              <a:rPr lang="cs-CZ" dirty="0" err="1"/>
              <a:t>inflammation</a:t>
            </a:r>
            <a:endParaRPr lang="cs-CZ" dirty="0"/>
          </a:p>
        </p:txBody>
      </p:sp>
      <p:pic>
        <p:nvPicPr>
          <p:cNvPr id="7" name="Zástupný obsah 6" descr="Obsah obrázku mapa&#10;&#10;Popis byl vytvořen automaticky">
            <a:extLst>
              <a:ext uri="{FF2B5EF4-FFF2-40B4-BE49-F238E27FC236}">
                <a16:creationId xmlns:a16="http://schemas.microsoft.com/office/drawing/2014/main" id="{96EE05D3-6720-4C51-A497-759D06146B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5304" y="1706255"/>
            <a:ext cx="7294760" cy="4773745"/>
          </a:xfrm>
        </p:spPr>
      </p:pic>
    </p:spTree>
    <p:extLst>
      <p:ext uri="{BB962C8B-B14F-4D97-AF65-F5344CB8AC3E}">
        <p14:creationId xmlns:p14="http://schemas.microsoft.com/office/powerpoint/2010/main" val="17228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D85FF7-D332-438F-A258-8B020F2DE1C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D4937E7-0164-4E31-A897-B029A15CD635}"/>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137D55E7-FEF8-4023-9BFC-1122160087BE}"/>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macrophages</a:t>
            </a:r>
            <a:r>
              <a:rPr lang="cs-CZ" dirty="0"/>
              <a:t> in </a:t>
            </a:r>
            <a:r>
              <a:rPr lang="cs-CZ" dirty="0" err="1"/>
              <a:t>chronic</a:t>
            </a:r>
            <a:r>
              <a:rPr lang="cs-CZ" dirty="0"/>
              <a:t> </a:t>
            </a:r>
            <a:r>
              <a:rPr lang="cs-CZ" dirty="0" err="1"/>
              <a:t>inflammation</a:t>
            </a:r>
            <a:endParaRPr lang="cs-CZ" dirty="0"/>
          </a:p>
        </p:txBody>
      </p:sp>
      <p:pic>
        <p:nvPicPr>
          <p:cNvPr id="11" name="Zástupný obsah 10">
            <a:extLst>
              <a:ext uri="{FF2B5EF4-FFF2-40B4-BE49-F238E27FC236}">
                <a16:creationId xmlns:a16="http://schemas.microsoft.com/office/drawing/2014/main" id="{4C6BAAB0-F927-4BC2-B739-2E6C98D64A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595" y="1857638"/>
            <a:ext cx="8467689" cy="4622362"/>
          </a:xfrm>
        </p:spPr>
      </p:pic>
    </p:spTree>
    <p:extLst>
      <p:ext uri="{BB962C8B-B14F-4D97-AF65-F5344CB8AC3E}">
        <p14:creationId xmlns:p14="http://schemas.microsoft.com/office/powerpoint/2010/main" val="1185978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4ACD74-4106-4B16-A3BF-D51675A630F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F7B43DF-0DA8-4EA3-ADC8-62A7A780FA0F}"/>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pic>
        <p:nvPicPr>
          <p:cNvPr id="8" name="Zástupný obsah 7">
            <a:extLst>
              <a:ext uri="{FF2B5EF4-FFF2-40B4-BE49-F238E27FC236}">
                <a16:creationId xmlns:a16="http://schemas.microsoft.com/office/drawing/2014/main" id="{C2ADAF41-04EE-4389-BBAB-81AB77CE54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3500" y="1550474"/>
            <a:ext cx="6398016" cy="4803526"/>
          </a:xfrm>
        </p:spPr>
      </p:pic>
      <p:sp>
        <p:nvSpPr>
          <p:cNvPr id="6" name="Nadpis 3">
            <a:extLst>
              <a:ext uri="{FF2B5EF4-FFF2-40B4-BE49-F238E27FC236}">
                <a16:creationId xmlns:a16="http://schemas.microsoft.com/office/drawing/2014/main" id="{C38F87E6-6BC8-48DC-978A-29AA8D313DCF}"/>
              </a:ext>
            </a:extLst>
          </p:cNvPr>
          <p:cNvSpPr txBox="1">
            <a:spLocks/>
          </p:cNvSpPr>
          <p:nvPr/>
        </p:nvSpPr>
        <p:spPr>
          <a:xfrm>
            <a:off x="872400" y="87240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a:t>The role of macrophages in chronic inflammation</a:t>
            </a:r>
            <a:endParaRPr lang="cs-CZ" kern="0" dirty="0"/>
          </a:p>
        </p:txBody>
      </p:sp>
    </p:spTree>
    <p:extLst>
      <p:ext uri="{BB962C8B-B14F-4D97-AF65-F5344CB8AC3E}">
        <p14:creationId xmlns:p14="http://schemas.microsoft.com/office/powerpoint/2010/main" val="2186973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D9C54E-1A8C-405D-AF35-E2302B6DAAD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DCD9361-FEC4-4064-B2EE-81A816AB3C8E}"/>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5476DE4E-625D-4F8D-928A-DD508969647A}"/>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neutrophils</a:t>
            </a:r>
            <a:r>
              <a:rPr lang="cs-CZ" dirty="0"/>
              <a:t> in </a:t>
            </a:r>
            <a:r>
              <a:rPr lang="cs-CZ" dirty="0" err="1"/>
              <a:t>chronic</a:t>
            </a:r>
            <a:r>
              <a:rPr lang="cs-CZ" dirty="0"/>
              <a:t> </a:t>
            </a:r>
            <a:r>
              <a:rPr lang="cs-CZ" dirty="0" err="1"/>
              <a:t>inflammation</a:t>
            </a:r>
            <a:endParaRPr lang="cs-CZ" dirty="0"/>
          </a:p>
        </p:txBody>
      </p:sp>
      <p:pic>
        <p:nvPicPr>
          <p:cNvPr id="15" name="Zástupný obsah 14">
            <a:extLst>
              <a:ext uri="{FF2B5EF4-FFF2-40B4-BE49-F238E27FC236}">
                <a16:creationId xmlns:a16="http://schemas.microsoft.com/office/drawing/2014/main" id="{580B7B56-06D5-4E18-B531-82A00D9350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1951" y="1746649"/>
            <a:ext cx="6823523" cy="4733351"/>
          </a:xfrm>
        </p:spPr>
      </p:pic>
    </p:spTree>
    <p:extLst>
      <p:ext uri="{BB962C8B-B14F-4D97-AF65-F5344CB8AC3E}">
        <p14:creationId xmlns:p14="http://schemas.microsoft.com/office/powerpoint/2010/main" val="274022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B7BC227-E7A5-47A8-A4B4-6626DB88F80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9BA0753-F55A-4DEA-9C94-A87C0170B4C2}"/>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9FC13EB2-A120-4DE0-9A1F-49EF46E72AD5}"/>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neutrophils</a:t>
            </a:r>
            <a:r>
              <a:rPr lang="cs-CZ" dirty="0"/>
              <a:t> in </a:t>
            </a:r>
            <a:r>
              <a:rPr lang="cs-CZ" dirty="0" err="1"/>
              <a:t>chronic</a:t>
            </a:r>
            <a:r>
              <a:rPr lang="cs-CZ" dirty="0"/>
              <a:t> </a:t>
            </a:r>
            <a:r>
              <a:rPr lang="cs-CZ" dirty="0" err="1"/>
              <a:t>inflammation</a:t>
            </a:r>
            <a:endParaRPr lang="cs-CZ" dirty="0"/>
          </a:p>
        </p:txBody>
      </p:sp>
      <p:pic>
        <p:nvPicPr>
          <p:cNvPr id="7" name="Zástupný obsah 6">
            <a:extLst>
              <a:ext uri="{FF2B5EF4-FFF2-40B4-BE49-F238E27FC236}">
                <a16:creationId xmlns:a16="http://schemas.microsoft.com/office/drawing/2014/main" id="{ADE7DDE0-3E6D-4C05-A24F-CDD6401870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4882" y="1985150"/>
            <a:ext cx="5548170" cy="4299832"/>
          </a:xfrm>
        </p:spPr>
      </p:pic>
    </p:spTree>
    <p:extLst>
      <p:ext uri="{BB962C8B-B14F-4D97-AF65-F5344CB8AC3E}">
        <p14:creationId xmlns:p14="http://schemas.microsoft.com/office/powerpoint/2010/main" val="216964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A47081-A988-4A47-98F2-113ECBE15737}"/>
              </a:ext>
            </a:extLst>
          </p:cNvPr>
          <p:cNvSpPr>
            <a:spLocks noGrp="1"/>
          </p:cNvSpPr>
          <p:nvPr>
            <p:ph type="title"/>
          </p:nvPr>
        </p:nvSpPr>
        <p:spPr/>
        <p:txBody>
          <a:bodyPr/>
          <a:lstStyle/>
          <a:p>
            <a:r>
              <a:rPr lang="cs-CZ" dirty="0" err="1"/>
              <a:t>The</a:t>
            </a:r>
            <a:r>
              <a:rPr lang="cs-CZ" dirty="0"/>
              <a:t> type </a:t>
            </a:r>
            <a:r>
              <a:rPr lang="cs-CZ" dirty="0" err="1"/>
              <a:t>of</a:t>
            </a:r>
            <a:r>
              <a:rPr lang="cs-CZ" dirty="0"/>
              <a:t> </a:t>
            </a:r>
            <a:r>
              <a:rPr lang="cs-CZ" dirty="0" err="1"/>
              <a:t>immune</a:t>
            </a:r>
            <a:r>
              <a:rPr lang="cs-CZ" dirty="0"/>
              <a:t> response</a:t>
            </a:r>
          </a:p>
        </p:txBody>
      </p:sp>
      <p:sp>
        <p:nvSpPr>
          <p:cNvPr id="3" name="Zástupný obsah 2">
            <a:extLst>
              <a:ext uri="{FF2B5EF4-FFF2-40B4-BE49-F238E27FC236}">
                <a16:creationId xmlns:a16="http://schemas.microsoft.com/office/drawing/2014/main" id="{A6E3B33E-A96C-4475-AD27-31B55645375E}"/>
              </a:ext>
            </a:extLst>
          </p:cNvPr>
          <p:cNvSpPr>
            <a:spLocks noGrp="1"/>
          </p:cNvSpPr>
          <p:nvPr>
            <p:ph idx="1"/>
          </p:nvPr>
        </p:nvSpPr>
        <p:spPr/>
        <p:txBody>
          <a:bodyPr/>
          <a:lstStyle/>
          <a:p>
            <a:r>
              <a:rPr lang="en-US" b="1" dirty="0"/>
              <a:t>Innate (non-adaptive)</a:t>
            </a:r>
            <a:r>
              <a:rPr lang="cs-CZ" b="1" dirty="0"/>
              <a:t>: </a:t>
            </a:r>
            <a:r>
              <a:rPr lang="cs-CZ" dirty="0" err="1"/>
              <a:t>the</a:t>
            </a:r>
            <a:r>
              <a:rPr lang="cs-CZ" dirty="0"/>
              <a:t> </a:t>
            </a:r>
            <a:r>
              <a:rPr lang="en-US" dirty="0"/>
              <a:t>first-line immune response</a:t>
            </a:r>
            <a:r>
              <a:rPr lang="cs-CZ" dirty="0"/>
              <a:t> </a:t>
            </a:r>
            <a:r>
              <a:rPr lang="cs-CZ" dirty="0" err="1"/>
              <a:t>relies</a:t>
            </a:r>
            <a:r>
              <a:rPr lang="en-US" dirty="0"/>
              <a:t> on mechanisms that exist</a:t>
            </a:r>
            <a:r>
              <a:rPr lang="cs-CZ" dirty="0" err="1"/>
              <a:t>ed</a:t>
            </a:r>
            <a:r>
              <a:rPr lang="en-US" dirty="0"/>
              <a:t> before infection </a:t>
            </a:r>
            <a:br>
              <a:rPr lang="cs-CZ" dirty="0"/>
            </a:br>
            <a:endParaRPr lang="cs-CZ" dirty="0"/>
          </a:p>
          <a:p>
            <a:r>
              <a:rPr lang="en-US" b="1" dirty="0"/>
              <a:t>Acquired (adaptive) immunity</a:t>
            </a:r>
            <a:r>
              <a:rPr lang="cs-CZ" b="1" dirty="0"/>
              <a:t>: </a:t>
            </a:r>
            <a:r>
              <a:rPr lang="en-US" dirty="0"/>
              <a:t>The second line of response (if innate immunity fails) relies on mechanisms involving cellular memory of key T- and B-lymphocytes </a:t>
            </a:r>
            <a:br>
              <a:rPr lang="cs-CZ" dirty="0"/>
            </a:br>
            <a:endParaRPr lang="cs-CZ" dirty="0"/>
          </a:p>
        </p:txBody>
      </p:sp>
    </p:spTree>
    <p:extLst>
      <p:ext uri="{BB962C8B-B14F-4D97-AF65-F5344CB8AC3E}">
        <p14:creationId xmlns:p14="http://schemas.microsoft.com/office/powerpoint/2010/main" val="1038735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50F993-E436-4B1C-B7A7-25D0BBF0805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3591DB6-3DEB-4414-8EAE-F1B5DFCF0362}"/>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F525AD3C-C16D-4498-B3DE-37E6221E933B}"/>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neutrophils</a:t>
            </a:r>
            <a:r>
              <a:rPr lang="cs-CZ" dirty="0"/>
              <a:t> in </a:t>
            </a:r>
            <a:r>
              <a:rPr lang="cs-CZ" dirty="0" err="1"/>
              <a:t>chronic</a:t>
            </a:r>
            <a:r>
              <a:rPr lang="cs-CZ" dirty="0"/>
              <a:t> </a:t>
            </a:r>
            <a:r>
              <a:rPr lang="cs-CZ" dirty="0" err="1"/>
              <a:t>inflammation</a:t>
            </a:r>
            <a:endParaRPr lang="cs-CZ" dirty="0"/>
          </a:p>
        </p:txBody>
      </p:sp>
      <p:pic>
        <p:nvPicPr>
          <p:cNvPr id="7" name="Zástupný obsah 6">
            <a:extLst>
              <a:ext uri="{FF2B5EF4-FFF2-40B4-BE49-F238E27FC236}">
                <a16:creationId xmlns:a16="http://schemas.microsoft.com/office/drawing/2014/main" id="{2C90C742-69FA-4109-90F2-A913C4149E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6017" y="1924886"/>
            <a:ext cx="6640922" cy="4140200"/>
          </a:xfrm>
        </p:spPr>
      </p:pic>
    </p:spTree>
    <p:extLst>
      <p:ext uri="{BB962C8B-B14F-4D97-AF65-F5344CB8AC3E}">
        <p14:creationId xmlns:p14="http://schemas.microsoft.com/office/powerpoint/2010/main" val="1014683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A59779-7314-4C5D-854A-C818C092DD3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4E2B66C-AFA4-4F66-B08F-307322831041}"/>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E313C9B3-66C8-4E4F-904F-A3A31D30C695}"/>
              </a:ext>
            </a:extLst>
          </p:cNvPr>
          <p:cNvSpPr>
            <a:spLocks noGrp="1"/>
          </p:cNvSpPr>
          <p:nvPr>
            <p:ph type="title"/>
          </p:nvPr>
        </p:nvSpPr>
        <p:spPr/>
        <p:txBody>
          <a:bodyPr/>
          <a:lstStyle/>
          <a:p>
            <a:r>
              <a:rPr lang="cs-CZ" dirty="0"/>
              <a:t>Age-</a:t>
            </a:r>
            <a:r>
              <a:rPr lang="cs-CZ" dirty="0" err="1"/>
              <a:t>dependent</a:t>
            </a:r>
            <a:r>
              <a:rPr lang="cs-CZ" dirty="0"/>
              <a:t> </a:t>
            </a:r>
            <a:r>
              <a:rPr lang="cs-CZ" dirty="0" err="1"/>
              <a:t>consequences</a:t>
            </a:r>
            <a:endParaRPr lang="cs-CZ" dirty="0"/>
          </a:p>
        </p:txBody>
      </p:sp>
      <p:pic>
        <p:nvPicPr>
          <p:cNvPr id="11" name="Zástupný obsah 10">
            <a:extLst>
              <a:ext uri="{FF2B5EF4-FFF2-40B4-BE49-F238E27FC236}">
                <a16:creationId xmlns:a16="http://schemas.microsoft.com/office/drawing/2014/main" id="{44C1D42C-2C1E-4AAD-A142-7C3680D9ED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708" y="1570072"/>
            <a:ext cx="9015650" cy="4557728"/>
          </a:xfrm>
        </p:spPr>
      </p:pic>
    </p:spTree>
    <p:extLst>
      <p:ext uri="{BB962C8B-B14F-4D97-AF65-F5344CB8AC3E}">
        <p14:creationId xmlns:p14="http://schemas.microsoft.com/office/powerpoint/2010/main" val="659714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610663-60D0-4A20-A123-5BE84333F684}"/>
              </a:ext>
            </a:extLst>
          </p:cNvPr>
          <p:cNvSpPr>
            <a:spLocks noGrp="1"/>
          </p:cNvSpPr>
          <p:nvPr>
            <p:ph type="title"/>
          </p:nvPr>
        </p:nvSpPr>
        <p:spPr/>
        <p:txBody>
          <a:bodyPr/>
          <a:lstStyle/>
          <a:p>
            <a:r>
              <a:rPr lang="cs-CZ" dirty="0"/>
              <a:t>SIRS – </a:t>
            </a:r>
            <a:r>
              <a:rPr lang="cs-CZ" b="1" dirty="0" err="1">
                <a:effectLst/>
              </a:rPr>
              <a:t>systemic</a:t>
            </a:r>
            <a:r>
              <a:rPr lang="cs-CZ" b="1" dirty="0">
                <a:effectLst/>
              </a:rPr>
              <a:t> </a:t>
            </a:r>
            <a:r>
              <a:rPr lang="cs-CZ" b="1" dirty="0" err="1">
                <a:effectLst/>
              </a:rPr>
              <a:t>inflammatory</a:t>
            </a:r>
            <a:r>
              <a:rPr lang="cs-CZ" b="1" dirty="0">
                <a:effectLst/>
              </a:rPr>
              <a:t> response syndrome</a:t>
            </a:r>
            <a:br>
              <a:rPr lang="cs-CZ" b="1" dirty="0">
                <a:effectLst/>
              </a:rPr>
            </a:br>
            <a:endParaRPr lang="cs-CZ" dirty="0"/>
          </a:p>
        </p:txBody>
      </p:sp>
      <p:sp>
        <p:nvSpPr>
          <p:cNvPr id="3" name="Zástupný obsah 2">
            <a:extLst>
              <a:ext uri="{FF2B5EF4-FFF2-40B4-BE49-F238E27FC236}">
                <a16:creationId xmlns:a16="http://schemas.microsoft.com/office/drawing/2014/main" id="{5359751D-0E3E-4178-A0E4-856B5B7ACF14}"/>
              </a:ext>
            </a:extLst>
          </p:cNvPr>
          <p:cNvSpPr>
            <a:spLocks noGrp="1"/>
          </p:cNvSpPr>
          <p:nvPr>
            <p:ph idx="1"/>
          </p:nvPr>
        </p:nvSpPr>
        <p:spPr>
          <a:xfrm>
            <a:off x="720000" y="2125139"/>
            <a:ext cx="10753200" cy="4139998"/>
          </a:xfrm>
        </p:spPr>
        <p:txBody>
          <a:bodyPr/>
          <a:lstStyle/>
          <a:p>
            <a:pPr>
              <a:buFont typeface="Arial" panose="020B0604020202020204" pitchFamily="34" charset="0"/>
              <a:buChar char="•"/>
            </a:pPr>
            <a:r>
              <a:rPr lang="en-US" dirty="0">
                <a:effectLst/>
              </a:rPr>
              <a:t>Generalized acute inflammatory reaction that spreads throughout the body</a:t>
            </a:r>
            <a:endParaRPr lang="en-US" dirty="0"/>
          </a:p>
          <a:p>
            <a:pPr>
              <a:buFont typeface="Arial" panose="020B0604020202020204" pitchFamily="34" charset="0"/>
              <a:buChar char="•"/>
            </a:pPr>
            <a:r>
              <a:rPr lang="en-US" dirty="0">
                <a:effectLst/>
              </a:rPr>
              <a:t>Intense inflammatory response to primary local, multiple or otherwise complex damage</a:t>
            </a:r>
            <a:endParaRPr lang="en-US" dirty="0"/>
          </a:p>
          <a:p>
            <a:pPr>
              <a:buFont typeface="Arial" panose="020B0604020202020204" pitchFamily="34" charset="0"/>
              <a:buChar char="•"/>
            </a:pPr>
            <a:r>
              <a:rPr lang="en-US" dirty="0">
                <a:effectLst/>
              </a:rPr>
              <a:t>In SIRS, subsequent inflammation is not limited to the area where the inflammation occurred, but spreads throughout the body</a:t>
            </a:r>
            <a:endParaRPr lang="en-US" dirty="0"/>
          </a:p>
          <a:p>
            <a:pPr>
              <a:buFont typeface="Arial" panose="020B0604020202020204" pitchFamily="34" charset="0"/>
              <a:buChar char="•"/>
            </a:pPr>
            <a:r>
              <a:rPr lang="en-US" dirty="0">
                <a:effectLst/>
              </a:rPr>
              <a:t>Even common inflammation spreads throughout the body - the difference from SIRS is that in SIRS, the mechanisms of inflammation control stop working</a:t>
            </a:r>
            <a:endParaRPr lang="en-US" dirty="0"/>
          </a:p>
        </p:txBody>
      </p:sp>
    </p:spTree>
    <p:extLst>
      <p:ext uri="{BB962C8B-B14F-4D97-AF65-F5344CB8AC3E}">
        <p14:creationId xmlns:p14="http://schemas.microsoft.com/office/powerpoint/2010/main" val="3611723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0877C-8F7B-48BD-9E9B-4A366C224C86}"/>
              </a:ext>
            </a:extLst>
          </p:cNvPr>
          <p:cNvSpPr>
            <a:spLocks noGrp="1"/>
          </p:cNvSpPr>
          <p:nvPr>
            <p:ph type="title"/>
          </p:nvPr>
        </p:nvSpPr>
        <p:spPr/>
        <p:txBody>
          <a:bodyPr/>
          <a:lstStyle/>
          <a:p>
            <a:endParaRPr lang="cs-CZ"/>
          </a:p>
        </p:txBody>
      </p:sp>
      <p:pic>
        <p:nvPicPr>
          <p:cNvPr id="7" name="Zástupný obsah 6">
            <a:extLst>
              <a:ext uri="{FF2B5EF4-FFF2-40B4-BE49-F238E27FC236}">
                <a16:creationId xmlns:a16="http://schemas.microsoft.com/office/drawing/2014/main" id="{FA4BE2FC-B581-4E9A-81F7-29E826D7D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212" y="535515"/>
            <a:ext cx="9539763" cy="5263705"/>
          </a:xfrm>
        </p:spPr>
      </p:pic>
    </p:spTree>
    <p:extLst>
      <p:ext uri="{BB962C8B-B14F-4D97-AF65-F5344CB8AC3E}">
        <p14:creationId xmlns:p14="http://schemas.microsoft.com/office/powerpoint/2010/main" val="115790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1C1B33-91DC-4283-A587-6F97CF31B94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3E5A201-502E-4D14-AAC5-483C3566D08C}"/>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349742A1-31FD-4537-B9A3-DCC5BF03BE7C}"/>
              </a:ext>
            </a:extLst>
          </p:cNvPr>
          <p:cNvSpPr>
            <a:spLocks noGrp="1"/>
          </p:cNvSpPr>
          <p:nvPr>
            <p:ph type="title"/>
          </p:nvPr>
        </p:nvSpPr>
        <p:spPr/>
        <p:txBody>
          <a:bodyPr/>
          <a:lstStyle/>
          <a:p>
            <a:r>
              <a:rPr lang="cs-CZ" dirty="0" err="1"/>
              <a:t>Pathogenesis</a:t>
            </a:r>
            <a:r>
              <a:rPr lang="cs-CZ" dirty="0"/>
              <a:t> </a:t>
            </a:r>
            <a:r>
              <a:rPr lang="cs-CZ" dirty="0" err="1"/>
              <a:t>of</a:t>
            </a:r>
            <a:r>
              <a:rPr lang="cs-CZ" dirty="0"/>
              <a:t> Covid-19 </a:t>
            </a:r>
            <a:r>
              <a:rPr lang="cs-CZ" dirty="0" err="1"/>
              <a:t>disease</a:t>
            </a:r>
            <a:endParaRPr lang="cs-CZ" dirty="0"/>
          </a:p>
        </p:txBody>
      </p:sp>
      <p:sp>
        <p:nvSpPr>
          <p:cNvPr id="6" name="Content Placeholder 3">
            <a:extLst>
              <a:ext uri="{FF2B5EF4-FFF2-40B4-BE49-F238E27FC236}">
                <a16:creationId xmlns:a16="http://schemas.microsoft.com/office/drawing/2014/main" id="{7DE4DE32-09B0-4A12-903F-520D39118008}"/>
              </a:ext>
            </a:extLst>
          </p:cNvPr>
          <p:cNvSpPr>
            <a:spLocks noGrp="1"/>
          </p:cNvSpPr>
          <p:nvPr>
            <p:ph idx="1"/>
          </p:nvPr>
        </p:nvSpPr>
        <p:spPr>
          <a:xfrm>
            <a:off x="720725" y="1692275"/>
            <a:ext cx="10752138" cy="4140200"/>
          </a:xfrm>
        </p:spPr>
        <p:txBody>
          <a:bodyPr/>
          <a:lstStyle/>
          <a:p>
            <a:r>
              <a:rPr lang="en-AU" sz="2400" dirty="0"/>
              <a:t>Coronaviruses belong to the </a:t>
            </a:r>
            <a:r>
              <a:rPr lang="en-AU" sz="2400" dirty="0" err="1"/>
              <a:t>Coronaviridae</a:t>
            </a:r>
            <a:r>
              <a:rPr lang="en-AU" sz="2400" dirty="0"/>
              <a:t> family in the </a:t>
            </a:r>
            <a:r>
              <a:rPr lang="en-AU" sz="2400" dirty="0" err="1"/>
              <a:t>Nidovirales</a:t>
            </a:r>
            <a:r>
              <a:rPr lang="en-AU" sz="2400" dirty="0"/>
              <a:t> order</a:t>
            </a:r>
          </a:p>
          <a:p>
            <a:r>
              <a:rPr lang="en-AU" sz="2400" dirty="0"/>
              <a:t>Corona represents crown-like spikes on the outer surface of the virus; thus, it was named as a coronavirus</a:t>
            </a:r>
          </a:p>
          <a:p>
            <a:r>
              <a:rPr lang="en-AU" sz="2400" dirty="0"/>
              <a:t>Coronaviruses are enveloped viruses, minute in size (65–125 nm in diameter) and contain a single-stranded RNA as a nucleic material, size ranging from 26 to 32kbs in length</a:t>
            </a:r>
          </a:p>
        </p:txBody>
      </p:sp>
    </p:spTree>
    <p:extLst>
      <p:ext uri="{BB962C8B-B14F-4D97-AF65-F5344CB8AC3E}">
        <p14:creationId xmlns:p14="http://schemas.microsoft.com/office/powerpoint/2010/main" val="1016573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761681-0E2A-4579-AC70-637CB5E18A3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9E85D7E-6D75-4DC3-B273-3742F817C30C}"/>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98F12B42-C164-4BCE-8172-67A3477FD6D2}"/>
              </a:ext>
            </a:extLst>
          </p:cNvPr>
          <p:cNvSpPr>
            <a:spLocks noGrp="1"/>
          </p:cNvSpPr>
          <p:nvPr>
            <p:ph type="title"/>
          </p:nvPr>
        </p:nvSpPr>
        <p:spPr/>
        <p:txBody>
          <a:bodyPr/>
          <a:lstStyle/>
          <a:p>
            <a:r>
              <a:rPr lang="cs-CZ" dirty="0"/>
              <a:t>Covid-19</a:t>
            </a:r>
          </a:p>
        </p:txBody>
      </p:sp>
      <p:sp>
        <p:nvSpPr>
          <p:cNvPr id="6" name="Content Placeholder 3">
            <a:extLst>
              <a:ext uri="{FF2B5EF4-FFF2-40B4-BE49-F238E27FC236}">
                <a16:creationId xmlns:a16="http://schemas.microsoft.com/office/drawing/2014/main" id="{32C2BBB4-6630-4894-A37A-338FCED3848D}"/>
              </a:ext>
            </a:extLst>
          </p:cNvPr>
          <p:cNvSpPr>
            <a:spLocks noGrp="1"/>
          </p:cNvSpPr>
          <p:nvPr>
            <p:ph idx="1"/>
          </p:nvPr>
        </p:nvSpPr>
        <p:spPr>
          <a:xfrm>
            <a:off x="720725" y="1692275"/>
            <a:ext cx="10752138" cy="4140200"/>
          </a:xfrm>
        </p:spPr>
        <p:txBody>
          <a:bodyPr/>
          <a:lstStyle/>
          <a:p>
            <a:r>
              <a:rPr lang="en-AU" sz="2000" dirty="0"/>
              <a:t>The virus that causes COVID-19 is known as SARS-CoV-2</a:t>
            </a:r>
            <a:br>
              <a:rPr lang="en-AU" sz="2000" dirty="0"/>
            </a:br>
            <a:r>
              <a:rPr lang="en-AU" sz="2000" dirty="0"/>
              <a:t>It appears to have first emerged in Wuhan, China, in late 2019.</a:t>
            </a:r>
          </a:p>
          <a:p>
            <a:r>
              <a:rPr lang="en-AU" sz="2000" dirty="0"/>
              <a:t>The outbreak has since spread across China to other countries around the world. By the end of January, the new coronavirus had been declared a public health emergency of international concern by the WHO.</a:t>
            </a:r>
          </a:p>
          <a:p>
            <a:r>
              <a:rPr lang="en-AU" sz="2000" dirty="0"/>
              <a:t>The most commonly reported symptoms include a fever, dry cough and tiredness, and in mild cases people may get just a runny nose or a sore throat.</a:t>
            </a:r>
          </a:p>
          <a:p>
            <a:r>
              <a:rPr lang="en-AU" sz="2000" dirty="0"/>
              <a:t> In the most severe cases, people with the virus can develop difficulty breathing, and may ultimately experience organ failure. Some cases are fatal.</a:t>
            </a:r>
          </a:p>
          <a:p>
            <a:endParaRPr lang="en-AU" dirty="0"/>
          </a:p>
          <a:p>
            <a:br>
              <a:rPr lang="en-AU" dirty="0"/>
            </a:br>
            <a:endParaRPr lang="en-AU" dirty="0"/>
          </a:p>
        </p:txBody>
      </p:sp>
    </p:spTree>
    <p:extLst>
      <p:ext uri="{BB962C8B-B14F-4D97-AF65-F5344CB8AC3E}">
        <p14:creationId xmlns:p14="http://schemas.microsoft.com/office/powerpoint/2010/main" val="218127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AA35592-59F2-467F-BB92-53D862D5EFB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D481A0F-79A0-422E-8400-0E0E9952F1C4}"/>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53D2E3A3-B8A4-4051-96EF-0C918F42F70F}"/>
              </a:ext>
            </a:extLst>
          </p:cNvPr>
          <p:cNvSpPr>
            <a:spLocks noGrp="1"/>
          </p:cNvSpPr>
          <p:nvPr>
            <p:ph type="title"/>
          </p:nvPr>
        </p:nvSpPr>
        <p:spPr/>
        <p:txBody>
          <a:bodyPr/>
          <a:lstStyle/>
          <a:p>
            <a:r>
              <a:rPr lang="cs-CZ" dirty="0" err="1"/>
              <a:t>Human</a:t>
            </a:r>
            <a:r>
              <a:rPr lang="cs-CZ" dirty="0"/>
              <a:t> </a:t>
            </a:r>
            <a:r>
              <a:rPr lang="cs-CZ" dirty="0" err="1"/>
              <a:t>coronaviruses</a:t>
            </a:r>
            <a:endParaRPr lang="cs-CZ" dirty="0"/>
          </a:p>
        </p:txBody>
      </p:sp>
      <p:sp>
        <p:nvSpPr>
          <p:cNvPr id="6" name="Content Placeholder 3">
            <a:extLst>
              <a:ext uri="{FF2B5EF4-FFF2-40B4-BE49-F238E27FC236}">
                <a16:creationId xmlns:a16="http://schemas.microsoft.com/office/drawing/2014/main" id="{1623CF5F-932E-4D77-869C-06E13CEE5248}"/>
              </a:ext>
            </a:extLst>
          </p:cNvPr>
          <p:cNvSpPr>
            <a:spLocks noGrp="1"/>
          </p:cNvSpPr>
          <p:nvPr>
            <p:ph idx="1"/>
          </p:nvPr>
        </p:nvSpPr>
        <p:spPr>
          <a:xfrm>
            <a:off x="720725" y="1692275"/>
            <a:ext cx="5888622" cy="4140200"/>
          </a:xfrm>
        </p:spPr>
        <p:txBody>
          <a:bodyPr/>
          <a:lstStyle/>
          <a:p>
            <a:r>
              <a:rPr lang="en-AU" sz="2400" dirty="0"/>
              <a:t>The most likely ecological reservoirs for coronaviruses are bats, but it is believed that the virus jumped the species barrier to humans from another intermediate animal host. </a:t>
            </a:r>
          </a:p>
          <a:p>
            <a:r>
              <a:rPr lang="en-AU" sz="2400" dirty="0"/>
              <a:t>This intermediate animal host could be a domestic food animal, a wild animal, or a domesticated wild animal which has not yet been identified. </a:t>
            </a:r>
          </a:p>
          <a:p>
            <a:endParaRPr lang="en-AU" dirty="0"/>
          </a:p>
        </p:txBody>
      </p:sp>
      <p:pic>
        <p:nvPicPr>
          <p:cNvPr id="7" name="Picture 2" descr="Comet Supercomputer, TSCC Made Available for COVID-19 Research ...">
            <a:extLst>
              <a:ext uri="{FF2B5EF4-FFF2-40B4-BE49-F238E27FC236}">
                <a16:creationId xmlns:a16="http://schemas.microsoft.com/office/drawing/2014/main" id="{1956783F-6E7B-40D3-9C95-3057845C6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691" y="2281848"/>
            <a:ext cx="4976983" cy="335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22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6E5D105-6E6C-4823-997F-AD6BB6CE8E8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1C11BD7-7BCE-430B-AFA9-72D0C90FBE81}"/>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a:extLst>
              <a:ext uri="{FF2B5EF4-FFF2-40B4-BE49-F238E27FC236}">
                <a16:creationId xmlns:a16="http://schemas.microsoft.com/office/drawing/2014/main" id="{60F541F9-0102-4D45-8B7E-AE5A980E346E}"/>
              </a:ext>
            </a:extLst>
          </p:cNvPr>
          <p:cNvSpPr>
            <a:spLocks noGrp="1"/>
          </p:cNvSpPr>
          <p:nvPr>
            <p:ph type="title"/>
          </p:nvPr>
        </p:nvSpPr>
        <p:spPr/>
        <p:txBody>
          <a:bodyPr/>
          <a:lstStyle/>
          <a:p>
            <a:r>
              <a:rPr lang="cs-CZ" dirty="0"/>
              <a:t>Covid-19 </a:t>
            </a:r>
            <a:r>
              <a:rPr lang="cs-CZ" dirty="0" err="1"/>
              <a:t>timeline</a:t>
            </a:r>
            <a:endParaRPr lang="cs-CZ" dirty="0"/>
          </a:p>
        </p:txBody>
      </p:sp>
      <p:pic>
        <p:nvPicPr>
          <p:cNvPr id="6" name="Content Placeholder 6">
            <a:extLst>
              <a:ext uri="{FF2B5EF4-FFF2-40B4-BE49-F238E27FC236}">
                <a16:creationId xmlns:a16="http://schemas.microsoft.com/office/drawing/2014/main" id="{2F65E932-ADD4-4E50-948F-802B06A61CB4}"/>
              </a:ext>
            </a:extLst>
          </p:cNvPr>
          <p:cNvPicPr>
            <a:picLocks noGrp="1" noChangeAspect="1"/>
          </p:cNvPicPr>
          <p:nvPr>
            <p:ph idx="1"/>
          </p:nvPr>
        </p:nvPicPr>
        <p:blipFill rotWithShape="1">
          <a:blip r:embed="rId2"/>
          <a:srcRect l="7335" t="2863" b="4572"/>
          <a:stretch/>
        </p:blipFill>
        <p:spPr>
          <a:xfrm>
            <a:off x="1815353" y="1692275"/>
            <a:ext cx="8562881" cy="4140200"/>
          </a:xfrm>
          <a:prstGeom prst="rect">
            <a:avLst/>
          </a:prstGeom>
        </p:spPr>
      </p:pic>
    </p:spTree>
    <p:extLst>
      <p:ext uri="{BB962C8B-B14F-4D97-AF65-F5344CB8AC3E}">
        <p14:creationId xmlns:p14="http://schemas.microsoft.com/office/powerpoint/2010/main" val="2467078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8480FC-EBAF-4A69-AD52-F4D1EC2BF17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C5264C5-0B4C-4D75-AEED-B7CD5CFEBCAC}"/>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EBB1EE1F-D919-458C-B351-D78D2909F9D1}"/>
              </a:ext>
            </a:extLst>
          </p:cNvPr>
          <p:cNvSpPr>
            <a:spLocks noGrp="1"/>
          </p:cNvSpPr>
          <p:nvPr>
            <p:ph type="title"/>
          </p:nvPr>
        </p:nvSpPr>
        <p:spPr/>
        <p:txBody>
          <a:bodyPr/>
          <a:lstStyle/>
          <a:p>
            <a:r>
              <a:rPr lang="cs-CZ" dirty="0" err="1"/>
              <a:t>Pathogenesis</a:t>
            </a:r>
            <a:r>
              <a:rPr lang="cs-CZ" dirty="0"/>
              <a:t> </a:t>
            </a:r>
            <a:r>
              <a:rPr lang="cs-CZ" dirty="0" err="1"/>
              <a:t>of</a:t>
            </a:r>
            <a:r>
              <a:rPr lang="cs-CZ" dirty="0"/>
              <a:t> Covid-19 </a:t>
            </a:r>
            <a:r>
              <a:rPr lang="cs-CZ" dirty="0" err="1"/>
              <a:t>disease</a:t>
            </a:r>
            <a:endParaRPr lang="cs-CZ" dirty="0"/>
          </a:p>
        </p:txBody>
      </p:sp>
      <p:pic>
        <p:nvPicPr>
          <p:cNvPr id="7" name="Zástupný obsah 6">
            <a:extLst>
              <a:ext uri="{FF2B5EF4-FFF2-40B4-BE49-F238E27FC236}">
                <a16:creationId xmlns:a16="http://schemas.microsoft.com/office/drawing/2014/main" id="{DFD83591-580E-44E1-8D2F-40358EF1F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268" y="1499770"/>
            <a:ext cx="8901090" cy="5006864"/>
          </a:xfrm>
        </p:spPr>
      </p:pic>
    </p:spTree>
    <p:extLst>
      <p:ext uri="{BB962C8B-B14F-4D97-AF65-F5344CB8AC3E}">
        <p14:creationId xmlns:p14="http://schemas.microsoft.com/office/powerpoint/2010/main" val="210307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602501-9D0F-4768-9F67-2039B04441D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54A1C9B-4480-416A-95EA-F9501A400889}"/>
              </a:ext>
            </a:extLst>
          </p:cNvPr>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a:extLst>
              <a:ext uri="{FF2B5EF4-FFF2-40B4-BE49-F238E27FC236}">
                <a16:creationId xmlns:a16="http://schemas.microsoft.com/office/drawing/2014/main" id="{D8F3D077-4EF6-4881-99C8-53840EF62524}"/>
              </a:ext>
            </a:extLst>
          </p:cNvPr>
          <p:cNvSpPr>
            <a:spLocks noGrp="1"/>
          </p:cNvSpPr>
          <p:nvPr>
            <p:ph type="title"/>
          </p:nvPr>
        </p:nvSpPr>
        <p:spPr/>
        <p:txBody>
          <a:bodyPr/>
          <a:lstStyle/>
          <a:p>
            <a:r>
              <a:rPr lang="cs-CZ" dirty="0" err="1"/>
              <a:t>Pathogenesis</a:t>
            </a:r>
            <a:r>
              <a:rPr lang="cs-CZ" dirty="0"/>
              <a:t> </a:t>
            </a:r>
            <a:r>
              <a:rPr lang="cs-CZ" dirty="0" err="1"/>
              <a:t>of</a:t>
            </a:r>
            <a:r>
              <a:rPr lang="cs-CZ" dirty="0"/>
              <a:t> Covid-19 </a:t>
            </a:r>
            <a:r>
              <a:rPr lang="cs-CZ" dirty="0" err="1"/>
              <a:t>disease</a:t>
            </a:r>
            <a:endParaRPr lang="cs-CZ" dirty="0"/>
          </a:p>
        </p:txBody>
      </p:sp>
      <p:pic>
        <p:nvPicPr>
          <p:cNvPr id="7" name="Zástupný obsah 6">
            <a:extLst>
              <a:ext uri="{FF2B5EF4-FFF2-40B4-BE49-F238E27FC236}">
                <a16:creationId xmlns:a16="http://schemas.microsoft.com/office/drawing/2014/main" id="{21AD515D-2D58-4A07-8C08-0B3D3A714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906" y="1475308"/>
            <a:ext cx="7320632" cy="4752692"/>
          </a:xfrm>
        </p:spPr>
      </p:pic>
    </p:spTree>
    <p:extLst>
      <p:ext uri="{BB962C8B-B14F-4D97-AF65-F5344CB8AC3E}">
        <p14:creationId xmlns:p14="http://schemas.microsoft.com/office/powerpoint/2010/main" val="353359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17451-A098-4561-AAB1-5DD331261531}"/>
              </a:ext>
            </a:extLst>
          </p:cNvPr>
          <p:cNvSpPr>
            <a:spLocks noGrp="1"/>
          </p:cNvSpPr>
          <p:nvPr>
            <p:ph type="title"/>
          </p:nvPr>
        </p:nvSpPr>
        <p:spPr/>
        <p:txBody>
          <a:bodyPr/>
          <a:lstStyle/>
          <a:p>
            <a:r>
              <a:rPr lang="cs-CZ" dirty="0" err="1"/>
              <a:t>Timeline</a:t>
            </a:r>
            <a:endParaRPr lang="cs-CZ" dirty="0"/>
          </a:p>
        </p:txBody>
      </p:sp>
      <p:pic>
        <p:nvPicPr>
          <p:cNvPr id="9" name="Zástupný obsah 8">
            <a:extLst>
              <a:ext uri="{FF2B5EF4-FFF2-40B4-BE49-F238E27FC236}">
                <a16:creationId xmlns:a16="http://schemas.microsoft.com/office/drawing/2014/main" id="{68931A31-9B43-43C7-BBD4-0866C997C7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479" y="1813275"/>
            <a:ext cx="5535331" cy="3597965"/>
          </a:xfrm>
        </p:spPr>
      </p:pic>
      <p:pic>
        <p:nvPicPr>
          <p:cNvPr id="11" name="Obrázek 10">
            <a:extLst>
              <a:ext uri="{FF2B5EF4-FFF2-40B4-BE49-F238E27FC236}">
                <a16:creationId xmlns:a16="http://schemas.microsoft.com/office/drawing/2014/main" id="{56053731-00D6-4E3A-BC4E-25E4E3574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359" y="1656515"/>
            <a:ext cx="5511841" cy="4257368"/>
          </a:xfrm>
          <a:prstGeom prst="rect">
            <a:avLst/>
          </a:prstGeom>
        </p:spPr>
      </p:pic>
    </p:spTree>
    <p:extLst>
      <p:ext uri="{BB962C8B-B14F-4D97-AF65-F5344CB8AC3E}">
        <p14:creationId xmlns:p14="http://schemas.microsoft.com/office/powerpoint/2010/main" val="2421700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B72656-FEDE-46D8-920E-CE9F0119439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DCBF2A7-1261-45B7-8862-8FEF1F72A24D}"/>
              </a:ext>
            </a:extLst>
          </p:cNvPr>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a:extLst>
              <a:ext uri="{FF2B5EF4-FFF2-40B4-BE49-F238E27FC236}">
                <a16:creationId xmlns:a16="http://schemas.microsoft.com/office/drawing/2014/main" id="{0F689DA4-86D3-4FAC-840B-FE41533D5DBE}"/>
              </a:ext>
            </a:extLst>
          </p:cNvPr>
          <p:cNvSpPr>
            <a:spLocks noGrp="1"/>
          </p:cNvSpPr>
          <p:nvPr>
            <p:ph type="title"/>
          </p:nvPr>
        </p:nvSpPr>
        <p:spPr/>
        <p:txBody>
          <a:bodyPr/>
          <a:lstStyle/>
          <a:p>
            <a:r>
              <a:rPr lang="cs-CZ" dirty="0" err="1"/>
              <a:t>Pathogenesis</a:t>
            </a:r>
            <a:r>
              <a:rPr lang="cs-CZ" dirty="0"/>
              <a:t> </a:t>
            </a:r>
            <a:r>
              <a:rPr lang="cs-CZ" dirty="0" err="1"/>
              <a:t>of</a:t>
            </a:r>
            <a:r>
              <a:rPr lang="cs-CZ" dirty="0"/>
              <a:t> Covid-19 </a:t>
            </a:r>
            <a:r>
              <a:rPr lang="cs-CZ" dirty="0" err="1"/>
              <a:t>disease</a:t>
            </a:r>
            <a:endParaRPr lang="cs-CZ" dirty="0"/>
          </a:p>
        </p:txBody>
      </p:sp>
      <p:sp>
        <p:nvSpPr>
          <p:cNvPr id="5" name="Zástupný obsah 4">
            <a:extLst>
              <a:ext uri="{FF2B5EF4-FFF2-40B4-BE49-F238E27FC236}">
                <a16:creationId xmlns:a16="http://schemas.microsoft.com/office/drawing/2014/main" id="{0F64C238-DEAD-4899-8D46-2C64214658E7}"/>
              </a:ext>
            </a:extLst>
          </p:cNvPr>
          <p:cNvSpPr>
            <a:spLocks noGrp="1"/>
          </p:cNvSpPr>
          <p:nvPr>
            <p:ph idx="1"/>
          </p:nvPr>
        </p:nvSpPr>
        <p:spPr/>
        <p:txBody>
          <a:bodyPr/>
          <a:lstStyle/>
          <a:p>
            <a:r>
              <a:rPr lang="en-US" dirty="0"/>
              <a:t>Coronavirus is one of the major pathogens that primarily targets the human respiratory system. Previous outbreaks of coronaviruses (</a:t>
            </a:r>
            <a:r>
              <a:rPr lang="en-US" dirty="0" err="1"/>
              <a:t>CoVs</a:t>
            </a:r>
            <a:r>
              <a:rPr lang="en-US" dirty="0"/>
              <a:t>) include the severe acute respiratory syndrome (SARS)-</a:t>
            </a:r>
            <a:r>
              <a:rPr lang="en-US" dirty="0" err="1"/>
              <a:t>CoV</a:t>
            </a:r>
            <a:r>
              <a:rPr lang="en-US" dirty="0"/>
              <a:t> and the Middle East respiratory syndrome (MERS)-</a:t>
            </a:r>
            <a:r>
              <a:rPr lang="en-US" dirty="0" err="1"/>
              <a:t>CoV</a:t>
            </a:r>
            <a:r>
              <a:rPr lang="en-US" dirty="0"/>
              <a:t> which have been previously characterized as agents that are a great public health threat. In late December 2019, a cluster of patients was admitted to hospitals with an initial diagnosis of pneumonia of an unknown etiology.</a:t>
            </a:r>
            <a:endParaRPr lang="cs-CZ" dirty="0"/>
          </a:p>
        </p:txBody>
      </p:sp>
    </p:spTree>
    <p:extLst>
      <p:ext uri="{BB962C8B-B14F-4D97-AF65-F5344CB8AC3E}">
        <p14:creationId xmlns:p14="http://schemas.microsoft.com/office/powerpoint/2010/main" val="4249209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33E679-FD5B-4518-BFC9-DE38EA6EDD5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7373E5B-1451-4A2D-A6C9-E3368EC12855}"/>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a:extLst>
              <a:ext uri="{FF2B5EF4-FFF2-40B4-BE49-F238E27FC236}">
                <a16:creationId xmlns:a16="http://schemas.microsoft.com/office/drawing/2014/main" id="{933BF8A8-63EE-45C8-A06E-8996D0558EFD}"/>
              </a:ext>
            </a:extLst>
          </p:cNvPr>
          <p:cNvSpPr>
            <a:spLocks noGrp="1"/>
          </p:cNvSpPr>
          <p:nvPr>
            <p:ph type="title"/>
          </p:nvPr>
        </p:nvSpPr>
        <p:spPr/>
        <p:txBody>
          <a:bodyPr/>
          <a:lstStyle/>
          <a:p>
            <a:r>
              <a:rPr lang="cs-CZ" dirty="0" err="1"/>
              <a:t>Pathogenesis</a:t>
            </a:r>
            <a:r>
              <a:rPr lang="cs-CZ" dirty="0"/>
              <a:t> </a:t>
            </a:r>
            <a:r>
              <a:rPr lang="cs-CZ" dirty="0" err="1"/>
              <a:t>of</a:t>
            </a:r>
            <a:r>
              <a:rPr lang="cs-CZ" dirty="0"/>
              <a:t> Covid-19 </a:t>
            </a:r>
            <a:r>
              <a:rPr lang="cs-CZ" dirty="0" err="1"/>
              <a:t>disease</a:t>
            </a:r>
            <a:endParaRPr lang="cs-CZ" dirty="0"/>
          </a:p>
        </p:txBody>
      </p:sp>
      <p:pic>
        <p:nvPicPr>
          <p:cNvPr id="7" name="Zástupný obsah 6">
            <a:extLst>
              <a:ext uri="{FF2B5EF4-FFF2-40B4-BE49-F238E27FC236}">
                <a16:creationId xmlns:a16="http://schemas.microsoft.com/office/drawing/2014/main" id="{266CC5E3-0BBD-41BF-BE12-B233408BAE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576" y="1171576"/>
            <a:ext cx="7580539" cy="5462099"/>
          </a:xfrm>
        </p:spPr>
      </p:pic>
    </p:spTree>
    <p:extLst>
      <p:ext uri="{BB962C8B-B14F-4D97-AF65-F5344CB8AC3E}">
        <p14:creationId xmlns:p14="http://schemas.microsoft.com/office/powerpoint/2010/main" val="159802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A8FEC4B-43F1-48E2-8B95-243C9AB426B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6551B75-CC66-498B-91BF-CF748550FE54}"/>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a:extLst>
              <a:ext uri="{FF2B5EF4-FFF2-40B4-BE49-F238E27FC236}">
                <a16:creationId xmlns:a16="http://schemas.microsoft.com/office/drawing/2014/main" id="{C07009E9-6B4B-4C75-BCAB-01F35E5B8466}"/>
              </a:ext>
            </a:extLst>
          </p:cNvPr>
          <p:cNvSpPr>
            <a:spLocks noGrp="1"/>
          </p:cNvSpPr>
          <p:nvPr>
            <p:ph type="title"/>
          </p:nvPr>
        </p:nvSpPr>
        <p:spPr/>
        <p:txBody>
          <a:bodyPr/>
          <a:lstStyle/>
          <a:p>
            <a:r>
              <a:rPr lang="cs-CZ" dirty="0"/>
              <a:t>SIRS and Covid-19</a:t>
            </a:r>
          </a:p>
        </p:txBody>
      </p:sp>
      <p:pic>
        <p:nvPicPr>
          <p:cNvPr id="7" name="Zástupný obsah 6">
            <a:extLst>
              <a:ext uri="{FF2B5EF4-FFF2-40B4-BE49-F238E27FC236}">
                <a16:creationId xmlns:a16="http://schemas.microsoft.com/office/drawing/2014/main" id="{636E15EF-B9E7-432C-B9D4-473E93ADA6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975" y="1527760"/>
            <a:ext cx="9354744" cy="4383756"/>
          </a:xfrm>
        </p:spPr>
      </p:pic>
    </p:spTree>
    <p:extLst>
      <p:ext uri="{BB962C8B-B14F-4D97-AF65-F5344CB8AC3E}">
        <p14:creationId xmlns:p14="http://schemas.microsoft.com/office/powerpoint/2010/main" val="2763677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01F38E-0DDB-4F54-BCEE-C40AC0A3145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EA1AAF7-871D-413E-AD73-9736309E9FD9}"/>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a:extLst>
              <a:ext uri="{FF2B5EF4-FFF2-40B4-BE49-F238E27FC236}">
                <a16:creationId xmlns:a16="http://schemas.microsoft.com/office/drawing/2014/main" id="{AC8AF33B-EE5F-4651-90B2-A4C92C298041}"/>
              </a:ext>
            </a:extLst>
          </p:cNvPr>
          <p:cNvSpPr>
            <a:spLocks noGrp="1"/>
          </p:cNvSpPr>
          <p:nvPr>
            <p:ph type="title"/>
          </p:nvPr>
        </p:nvSpPr>
        <p:spPr/>
        <p:txBody>
          <a:bodyPr/>
          <a:lstStyle/>
          <a:p>
            <a:r>
              <a:rPr lang="cs-CZ" dirty="0" err="1"/>
              <a:t>Pathogenesis</a:t>
            </a:r>
            <a:r>
              <a:rPr lang="cs-CZ" dirty="0"/>
              <a:t> </a:t>
            </a:r>
            <a:r>
              <a:rPr lang="cs-CZ" dirty="0" err="1"/>
              <a:t>of</a:t>
            </a:r>
            <a:r>
              <a:rPr lang="cs-CZ" dirty="0"/>
              <a:t> Covid-19 </a:t>
            </a:r>
            <a:r>
              <a:rPr lang="cs-CZ" dirty="0" err="1"/>
              <a:t>disease</a:t>
            </a:r>
            <a:r>
              <a:rPr lang="cs-CZ" dirty="0"/>
              <a:t> – </a:t>
            </a:r>
            <a:r>
              <a:rPr lang="cs-CZ" dirty="0" err="1"/>
              <a:t>key</a:t>
            </a:r>
            <a:r>
              <a:rPr lang="cs-CZ" dirty="0"/>
              <a:t> </a:t>
            </a:r>
            <a:r>
              <a:rPr lang="cs-CZ" dirty="0" err="1"/>
              <a:t>steps</a:t>
            </a:r>
            <a:endParaRPr lang="cs-CZ" dirty="0"/>
          </a:p>
        </p:txBody>
      </p:sp>
      <p:pic>
        <p:nvPicPr>
          <p:cNvPr id="7" name="Zástupný obsah 6">
            <a:extLst>
              <a:ext uri="{FF2B5EF4-FFF2-40B4-BE49-F238E27FC236}">
                <a16:creationId xmlns:a16="http://schemas.microsoft.com/office/drawing/2014/main" id="{3D64DEA6-0283-46CF-9804-6B2C22DDBA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031" y="1672640"/>
            <a:ext cx="8428330" cy="5040141"/>
          </a:xfrm>
        </p:spPr>
      </p:pic>
    </p:spTree>
    <p:extLst>
      <p:ext uri="{BB962C8B-B14F-4D97-AF65-F5344CB8AC3E}">
        <p14:creationId xmlns:p14="http://schemas.microsoft.com/office/powerpoint/2010/main" val="158845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9DA406-BD59-4538-BF93-F22AC3082593}"/>
              </a:ext>
            </a:extLst>
          </p:cNvPr>
          <p:cNvSpPr>
            <a:spLocks noGrp="1"/>
          </p:cNvSpPr>
          <p:nvPr>
            <p:ph type="title"/>
          </p:nvPr>
        </p:nvSpPr>
        <p:spPr/>
        <p:txBody>
          <a:bodyPr/>
          <a:lstStyle/>
          <a:p>
            <a:r>
              <a:rPr lang="cs-CZ" dirty="0"/>
              <a:t>SIRS</a:t>
            </a:r>
          </a:p>
        </p:txBody>
      </p:sp>
      <p:sp>
        <p:nvSpPr>
          <p:cNvPr id="3" name="Zástupný obsah 2">
            <a:extLst>
              <a:ext uri="{FF2B5EF4-FFF2-40B4-BE49-F238E27FC236}">
                <a16:creationId xmlns:a16="http://schemas.microsoft.com/office/drawing/2014/main" id="{5C188CCF-E0CD-4743-A475-B73A35CAFB44}"/>
              </a:ext>
            </a:extLst>
          </p:cNvPr>
          <p:cNvSpPr>
            <a:spLocks noGrp="1"/>
          </p:cNvSpPr>
          <p:nvPr>
            <p:ph idx="1"/>
          </p:nvPr>
        </p:nvSpPr>
        <p:spPr/>
        <p:txBody>
          <a:bodyPr/>
          <a:lstStyle/>
          <a:p>
            <a:pPr>
              <a:buFont typeface="Arial" panose="020B0604020202020204" pitchFamily="34" charset="0"/>
              <a:buChar char="•"/>
            </a:pPr>
            <a:r>
              <a:rPr lang="en-US" dirty="0">
                <a:effectLst/>
              </a:rPr>
              <a:t>Generalized deregulated destructive process </a:t>
            </a:r>
            <a:endParaRPr lang="en-US" dirty="0"/>
          </a:p>
          <a:p>
            <a:pPr>
              <a:buFont typeface="Arial" panose="020B0604020202020204" pitchFamily="34" charset="0"/>
              <a:buChar char="•"/>
            </a:pPr>
            <a:r>
              <a:rPr lang="en-US" dirty="0">
                <a:effectLst/>
              </a:rPr>
              <a:t>Often associated with the devastation of distant organs</a:t>
            </a:r>
            <a:endParaRPr lang="en-US" dirty="0"/>
          </a:p>
          <a:p>
            <a:pPr>
              <a:buFont typeface="Arial" panose="020B0604020202020204" pitchFamily="34" charset="0"/>
              <a:buChar char="•"/>
            </a:pPr>
            <a:r>
              <a:rPr lang="en-US" dirty="0">
                <a:effectLst/>
              </a:rPr>
              <a:t>In hypersensitivity individuals, SIRS may occur even with very small amounts of antigen</a:t>
            </a:r>
            <a:endParaRPr lang="en-US" dirty="0"/>
          </a:p>
          <a:p>
            <a:pPr>
              <a:buFont typeface="Arial" panose="020B0604020202020204" pitchFamily="34" charset="0"/>
              <a:buChar char="•"/>
            </a:pPr>
            <a:r>
              <a:rPr lang="en-US" dirty="0">
                <a:effectLst/>
              </a:rPr>
              <a:t>Classification:</a:t>
            </a:r>
            <a:endParaRPr lang="en-US" dirty="0"/>
          </a:p>
          <a:p>
            <a:pPr>
              <a:buFont typeface="Arial" panose="020B0604020202020204" pitchFamily="34" charset="0"/>
              <a:buChar char="•"/>
            </a:pPr>
            <a:r>
              <a:rPr lang="en-US" dirty="0">
                <a:effectLst/>
              </a:rPr>
              <a:t>1) septic SIRS - associated with infection</a:t>
            </a:r>
            <a:endParaRPr lang="en-US" dirty="0"/>
          </a:p>
          <a:p>
            <a:pPr>
              <a:buFont typeface="Arial" panose="020B0604020202020204" pitchFamily="34" charset="0"/>
              <a:buChar char="•"/>
            </a:pPr>
            <a:r>
              <a:rPr lang="en-US" dirty="0">
                <a:effectLst/>
              </a:rPr>
              <a:t>2) </a:t>
            </a:r>
            <a:r>
              <a:rPr lang="en-US" dirty="0" err="1">
                <a:effectLst/>
              </a:rPr>
              <a:t>unseptic</a:t>
            </a:r>
            <a:r>
              <a:rPr lang="en-US" dirty="0">
                <a:effectLst/>
              </a:rPr>
              <a:t> SIRS - after severe trauma, hypoxemia, burns, poisoning, incompatible transfusion</a:t>
            </a:r>
            <a:endParaRPr lang="en-US" dirty="0"/>
          </a:p>
        </p:txBody>
      </p:sp>
    </p:spTree>
    <p:extLst>
      <p:ext uri="{BB962C8B-B14F-4D97-AF65-F5344CB8AC3E}">
        <p14:creationId xmlns:p14="http://schemas.microsoft.com/office/powerpoint/2010/main" val="2416901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1C868-C873-4F84-A7D6-152130D97454}"/>
              </a:ext>
            </a:extLst>
          </p:cNvPr>
          <p:cNvSpPr>
            <a:spLocks noGrp="1"/>
          </p:cNvSpPr>
          <p:nvPr>
            <p:ph type="title"/>
          </p:nvPr>
        </p:nvSpPr>
        <p:spPr/>
        <p:txBody>
          <a:bodyPr/>
          <a:lstStyle/>
          <a:p>
            <a:r>
              <a:rPr lang="cs-CZ" dirty="0" err="1"/>
              <a:t>Septic</a:t>
            </a:r>
            <a:r>
              <a:rPr lang="cs-CZ" dirty="0"/>
              <a:t> SIRS</a:t>
            </a:r>
          </a:p>
        </p:txBody>
      </p:sp>
      <p:sp>
        <p:nvSpPr>
          <p:cNvPr id="3" name="Zástupný obsah 2">
            <a:extLst>
              <a:ext uri="{FF2B5EF4-FFF2-40B4-BE49-F238E27FC236}">
                <a16:creationId xmlns:a16="http://schemas.microsoft.com/office/drawing/2014/main" id="{DCA2D20F-54D2-4387-8752-65700636949D}"/>
              </a:ext>
            </a:extLst>
          </p:cNvPr>
          <p:cNvSpPr>
            <a:spLocks noGrp="1"/>
          </p:cNvSpPr>
          <p:nvPr>
            <p:ph idx="1"/>
          </p:nvPr>
        </p:nvSpPr>
        <p:spPr/>
        <p:txBody>
          <a:bodyPr/>
          <a:lstStyle/>
          <a:p>
            <a:r>
              <a:rPr lang="en-US" dirty="0"/>
              <a:t>Disseminated microbial infection</a:t>
            </a:r>
          </a:p>
          <a:p>
            <a:r>
              <a:rPr lang="en-US" dirty="0"/>
              <a:t>50% - gram-positive bacteria, 30% - gram-negative bacteria, 5% - polymicrobial infections, 5% yeasts and fungi and 1% anaerobes</a:t>
            </a:r>
          </a:p>
          <a:p>
            <a:r>
              <a:rPr lang="en-US" dirty="0"/>
              <a:t>1/3 of those affected die</a:t>
            </a:r>
            <a:endParaRPr lang="cs-CZ" dirty="0"/>
          </a:p>
          <a:p>
            <a:endParaRPr lang="cs-CZ" dirty="0"/>
          </a:p>
          <a:p>
            <a:pPr marL="0" indent="0">
              <a:buNone/>
            </a:pPr>
            <a:r>
              <a:rPr lang="cs-CZ" dirty="0" err="1"/>
              <a:t>Primary</a:t>
            </a:r>
            <a:r>
              <a:rPr lang="cs-CZ" dirty="0"/>
              <a:t> SIRS</a:t>
            </a:r>
          </a:p>
          <a:p>
            <a:pPr marL="0" indent="0">
              <a:buNone/>
            </a:pPr>
            <a:r>
              <a:rPr lang="cs-CZ" dirty="0" err="1"/>
              <a:t>Secondary</a:t>
            </a:r>
            <a:r>
              <a:rPr lang="cs-CZ" dirty="0"/>
              <a:t> SIRS</a:t>
            </a:r>
          </a:p>
        </p:txBody>
      </p:sp>
    </p:spTree>
    <p:extLst>
      <p:ext uri="{BB962C8B-B14F-4D97-AF65-F5344CB8AC3E}">
        <p14:creationId xmlns:p14="http://schemas.microsoft.com/office/powerpoint/2010/main" val="980726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050FD-B944-45BF-90E5-A674FAE2C6DB}"/>
              </a:ext>
            </a:extLst>
          </p:cNvPr>
          <p:cNvSpPr>
            <a:spLocks noGrp="1"/>
          </p:cNvSpPr>
          <p:nvPr>
            <p:ph type="title"/>
          </p:nvPr>
        </p:nvSpPr>
        <p:spPr/>
        <p:txBody>
          <a:bodyPr/>
          <a:lstStyle/>
          <a:p>
            <a:r>
              <a:rPr lang="cs-CZ" dirty="0"/>
              <a:t>MODS</a:t>
            </a:r>
          </a:p>
        </p:txBody>
      </p:sp>
      <p:pic>
        <p:nvPicPr>
          <p:cNvPr id="7" name="Obrázek 6">
            <a:extLst>
              <a:ext uri="{FF2B5EF4-FFF2-40B4-BE49-F238E27FC236}">
                <a16:creationId xmlns:a16="http://schemas.microsoft.com/office/drawing/2014/main" id="{BCF9743F-CADA-4195-9F48-793896EE1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599" y="1807368"/>
            <a:ext cx="4120515" cy="4414838"/>
          </a:xfrm>
          <a:prstGeom prst="rect">
            <a:avLst/>
          </a:prstGeom>
        </p:spPr>
      </p:pic>
      <p:pic>
        <p:nvPicPr>
          <p:cNvPr id="8" name="Zástupný obsah 7">
            <a:extLst>
              <a:ext uri="{FF2B5EF4-FFF2-40B4-BE49-F238E27FC236}">
                <a16:creationId xmlns:a16="http://schemas.microsoft.com/office/drawing/2014/main" id="{88C11505-4708-4B75-993F-1053638888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161" y="1531854"/>
            <a:ext cx="6627438" cy="4140200"/>
          </a:xfrm>
        </p:spPr>
      </p:pic>
    </p:spTree>
    <p:extLst>
      <p:ext uri="{BB962C8B-B14F-4D97-AF65-F5344CB8AC3E}">
        <p14:creationId xmlns:p14="http://schemas.microsoft.com/office/powerpoint/2010/main" val="520396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8B0980B-8775-491C-A4B8-F9DD1768D83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4902673-D929-441B-9A00-D4397B23C580}"/>
              </a:ext>
            </a:extLst>
          </p:cNvPr>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a:extLst>
              <a:ext uri="{FF2B5EF4-FFF2-40B4-BE49-F238E27FC236}">
                <a16:creationId xmlns:a16="http://schemas.microsoft.com/office/drawing/2014/main" id="{8909CF3C-F60E-4092-AC0F-7F28196A2265}"/>
              </a:ext>
            </a:extLst>
          </p:cNvPr>
          <p:cNvSpPr>
            <a:spLocks noGrp="1"/>
          </p:cNvSpPr>
          <p:nvPr>
            <p:ph type="title"/>
          </p:nvPr>
        </p:nvSpPr>
        <p:spPr/>
        <p:txBody>
          <a:bodyPr/>
          <a:lstStyle/>
          <a:p>
            <a:r>
              <a:rPr lang="cs-CZ" dirty="0"/>
              <a:t>SIRS, MODS and Covid-19</a:t>
            </a:r>
          </a:p>
        </p:txBody>
      </p:sp>
      <p:pic>
        <p:nvPicPr>
          <p:cNvPr id="7" name="Zástupný obsah 6">
            <a:extLst>
              <a:ext uri="{FF2B5EF4-FFF2-40B4-BE49-F238E27FC236}">
                <a16:creationId xmlns:a16="http://schemas.microsoft.com/office/drawing/2014/main" id="{DE2EDD6E-4483-425A-9E62-BD0B2C0E9B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6000" y="1534064"/>
            <a:ext cx="7920000" cy="4824715"/>
          </a:xfrm>
        </p:spPr>
      </p:pic>
    </p:spTree>
    <p:extLst>
      <p:ext uri="{BB962C8B-B14F-4D97-AF65-F5344CB8AC3E}">
        <p14:creationId xmlns:p14="http://schemas.microsoft.com/office/powerpoint/2010/main" val="1211333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77F614-4CBD-45AA-B4C2-CB38A174D647}"/>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DBE4FFE-08D2-42C6-8A97-BBFFCFCAE9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305" y="1066103"/>
            <a:ext cx="8224796" cy="5699340"/>
          </a:xfrm>
        </p:spPr>
      </p:pic>
    </p:spTree>
    <p:extLst>
      <p:ext uri="{BB962C8B-B14F-4D97-AF65-F5344CB8AC3E}">
        <p14:creationId xmlns:p14="http://schemas.microsoft.com/office/powerpoint/2010/main" val="58578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8E40F90-EC17-458A-8729-140F1779615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CD8D406-341B-4AB3-ADB5-AB2809A5D1DB}"/>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
        <p:nvSpPr>
          <p:cNvPr id="4" name="Nadpis 3">
            <a:extLst>
              <a:ext uri="{FF2B5EF4-FFF2-40B4-BE49-F238E27FC236}">
                <a16:creationId xmlns:a16="http://schemas.microsoft.com/office/drawing/2014/main" id="{C73EC89E-57C4-4E2F-BBBB-514D18F6DC18}"/>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a:t>
            </a:r>
            <a:r>
              <a:rPr lang="cs-CZ" dirty="0"/>
              <a:t> </a:t>
            </a:r>
            <a:r>
              <a:rPr lang="cs-CZ" dirty="0" err="1"/>
              <a:t>attention</a:t>
            </a:r>
            <a:endParaRPr lang="cs-CZ" dirty="0"/>
          </a:p>
        </p:txBody>
      </p:sp>
      <p:pic>
        <p:nvPicPr>
          <p:cNvPr id="7" name="Zástupný obsah 6" descr="Obsah obrázku text&#10;&#10;Popis byl vytvořen automaticky">
            <a:extLst>
              <a:ext uri="{FF2B5EF4-FFF2-40B4-BE49-F238E27FC236}">
                <a16:creationId xmlns:a16="http://schemas.microsoft.com/office/drawing/2014/main" id="{699C79E6-DF6A-4440-913B-836624909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792" y="2178378"/>
            <a:ext cx="5189830" cy="3479451"/>
          </a:xfrm>
        </p:spPr>
      </p:pic>
    </p:spTree>
    <p:extLst>
      <p:ext uri="{BB962C8B-B14F-4D97-AF65-F5344CB8AC3E}">
        <p14:creationId xmlns:p14="http://schemas.microsoft.com/office/powerpoint/2010/main" val="157490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4FE818-3499-4766-A621-5C660792B8DA}"/>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FE846065-E2E2-4EC9-B4DE-88CA8F44B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986" y="242632"/>
            <a:ext cx="9687879" cy="6010684"/>
          </a:xfrm>
        </p:spPr>
      </p:pic>
    </p:spTree>
    <p:extLst>
      <p:ext uri="{BB962C8B-B14F-4D97-AF65-F5344CB8AC3E}">
        <p14:creationId xmlns:p14="http://schemas.microsoft.com/office/powerpoint/2010/main" val="413789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93A32-159D-458F-A243-A46223388FF8}"/>
              </a:ext>
            </a:extLst>
          </p:cNvPr>
          <p:cNvSpPr>
            <a:spLocks noGrp="1"/>
          </p:cNvSpPr>
          <p:nvPr>
            <p:ph type="title"/>
          </p:nvPr>
        </p:nvSpPr>
        <p:spPr/>
        <p:txBody>
          <a:bodyPr/>
          <a:lstStyle/>
          <a:p>
            <a:r>
              <a:rPr lang="cs-CZ" dirty="0" err="1"/>
              <a:t>Innate</a:t>
            </a:r>
            <a:r>
              <a:rPr lang="cs-CZ" dirty="0"/>
              <a:t> </a:t>
            </a:r>
            <a:r>
              <a:rPr lang="cs-CZ" dirty="0" err="1"/>
              <a:t>immunity</a:t>
            </a:r>
            <a:endParaRPr lang="cs-CZ" dirty="0"/>
          </a:p>
        </p:txBody>
      </p:sp>
      <p:sp>
        <p:nvSpPr>
          <p:cNvPr id="3" name="Zástupný obsah 2">
            <a:extLst>
              <a:ext uri="{FF2B5EF4-FFF2-40B4-BE49-F238E27FC236}">
                <a16:creationId xmlns:a16="http://schemas.microsoft.com/office/drawing/2014/main" id="{197004DB-859D-451D-A34A-FD1FAE042320}"/>
              </a:ext>
            </a:extLst>
          </p:cNvPr>
          <p:cNvSpPr>
            <a:spLocks noGrp="1"/>
          </p:cNvSpPr>
          <p:nvPr>
            <p:ph idx="1"/>
          </p:nvPr>
        </p:nvSpPr>
        <p:spPr>
          <a:xfrm>
            <a:off x="907026" y="1593014"/>
            <a:ext cx="5188974" cy="4351338"/>
          </a:xfrm>
        </p:spPr>
        <p:txBody>
          <a:bodyPr>
            <a:normAutofit fontScale="77500" lnSpcReduction="20000"/>
          </a:bodyPr>
          <a:lstStyle/>
          <a:p>
            <a:r>
              <a:rPr lang="en-US" dirty="0">
                <a:effectLst/>
              </a:rPr>
              <a:t>Based on genetic </a:t>
            </a:r>
            <a:r>
              <a:rPr lang="cs-CZ" dirty="0">
                <a:effectLst/>
              </a:rPr>
              <a:t>background</a:t>
            </a:r>
          </a:p>
          <a:p>
            <a:r>
              <a:rPr lang="en-US" dirty="0">
                <a:effectLst/>
              </a:rPr>
              <a:t>Rel</a:t>
            </a:r>
            <a:r>
              <a:rPr lang="cs-CZ" dirty="0" err="1">
                <a:effectLst/>
              </a:rPr>
              <a:t>ies</a:t>
            </a:r>
            <a:r>
              <a:rPr lang="en-US" dirty="0">
                <a:effectLst/>
              </a:rPr>
              <a:t> on existing system components </a:t>
            </a:r>
            <a:endParaRPr lang="cs-CZ" dirty="0">
              <a:effectLst/>
            </a:endParaRPr>
          </a:p>
          <a:p>
            <a:r>
              <a:rPr lang="en-US" dirty="0">
                <a:effectLst/>
              </a:rPr>
              <a:t>Rapid response: within minutes of infection </a:t>
            </a:r>
            <a:endParaRPr lang="cs-CZ" dirty="0">
              <a:effectLst/>
            </a:endParaRPr>
          </a:p>
          <a:p>
            <a:r>
              <a:rPr lang="en-US" dirty="0">
                <a:effectLst/>
              </a:rPr>
              <a:t>Not specific</a:t>
            </a:r>
            <a:r>
              <a:rPr lang="cs-CZ" dirty="0">
                <a:effectLst/>
              </a:rPr>
              <a:t>: </a:t>
            </a:r>
            <a:r>
              <a:rPr lang="cs-CZ" dirty="0" err="1">
                <a:effectLst/>
              </a:rPr>
              <a:t>the</a:t>
            </a:r>
            <a:r>
              <a:rPr lang="cs-CZ" dirty="0">
                <a:effectLst/>
              </a:rPr>
              <a:t> s</a:t>
            </a:r>
            <a:r>
              <a:rPr lang="en-US" dirty="0" err="1">
                <a:effectLst/>
              </a:rPr>
              <a:t>ame</a:t>
            </a:r>
            <a:r>
              <a:rPr lang="en-US" dirty="0">
                <a:effectLst/>
              </a:rPr>
              <a:t> molecules / cells respond to many pathogens </a:t>
            </a:r>
            <a:endParaRPr lang="cs-CZ" dirty="0">
              <a:effectLst/>
            </a:endParaRPr>
          </a:p>
          <a:p>
            <a:r>
              <a:rPr lang="en-US" dirty="0">
                <a:effectLst/>
              </a:rPr>
              <a:t>No memory</a:t>
            </a:r>
            <a:r>
              <a:rPr lang="cs-CZ" dirty="0">
                <a:effectLst/>
              </a:rPr>
              <a:t>: </a:t>
            </a:r>
            <a:r>
              <a:rPr lang="cs-CZ" dirty="0" err="1">
                <a:effectLst/>
              </a:rPr>
              <a:t>the</a:t>
            </a:r>
            <a:r>
              <a:rPr lang="cs-CZ" dirty="0">
                <a:effectLst/>
              </a:rPr>
              <a:t> s</a:t>
            </a:r>
            <a:r>
              <a:rPr lang="en-US" dirty="0" err="1">
                <a:effectLst/>
              </a:rPr>
              <a:t>ame</a:t>
            </a:r>
            <a:r>
              <a:rPr lang="en-US" dirty="0">
                <a:effectLst/>
              </a:rPr>
              <a:t> response after repeated exposure </a:t>
            </a:r>
            <a:endParaRPr lang="cs-CZ" dirty="0">
              <a:effectLst/>
            </a:endParaRPr>
          </a:p>
          <a:p>
            <a:r>
              <a:rPr lang="en-US" dirty="0">
                <a:effectLst/>
              </a:rPr>
              <a:t>Does not lead to clonal expansion</a:t>
            </a:r>
            <a:endParaRPr lang="cs-CZ" dirty="0"/>
          </a:p>
        </p:txBody>
      </p:sp>
      <p:pic>
        <p:nvPicPr>
          <p:cNvPr id="5" name="Obrázek 4">
            <a:extLst>
              <a:ext uri="{FF2B5EF4-FFF2-40B4-BE49-F238E27FC236}">
                <a16:creationId xmlns:a16="http://schemas.microsoft.com/office/drawing/2014/main" id="{A00FC886-1E8C-4666-B6E5-E8D8AEDFC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175" y="1493940"/>
            <a:ext cx="4312121" cy="4351338"/>
          </a:xfrm>
          <a:prstGeom prst="rect">
            <a:avLst/>
          </a:prstGeom>
        </p:spPr>
      </p:pic>
    </p:spTree>
    <p:extLst>
      <p:ext uri="{BB962C8B-B14F-4D97-AF65-F5344CB8AC3E}">
        <p14:creationId xmlns:p14="http://schemas.microsoft.com/office/powerpoint/2010/main" val="342057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F0C6C-D87A-490C-B57A-C1BA924497FA}"/>
              </a:ext>
            </a:extLst>
          </p:cNvPr>
          <p:cNvSpPr>
            <a:spLocks noGrp="1"/>
          </p:cNvSpPr>
          <p:nvPr>
            <p:ph type="title"/>
          </p:nvPr>
        </p:nvSpPr>
        <p:spPr/>
        <p:txBody>
          <a:bodyPr/>
          <a:lstStyle/>
          <a:p>
            <a:r>
              <a:rPr lang="cs-CZ" dirty="0" err="1"/>
              <a:t>Innate</a:t>
            </a:r>
            <a:r>
              <a:rPr lang="cs-CZ" dirty="0"/>
              <a:t> </a:t>
            </a:r>
            <a:r>
              <a:rPr lang="cs-CZ" dirty="0" err="1"/>
              <a:t>immunity</a:t>
            </a:r>
            <a:r>
              <a:rPr lang="cs-CZ" dirty="0"/>
              <a:t> </a:t>
            </a:r>
            <a:r>
              <a:rPr lang="cs-CZ" dirty="0" err="1"/>
              <a:t>mechanisms</a:t>
            </a:r>
            <a:endParaRPr lang="cs-CZ" dirty="0"/>
          </a:p>
        </p:txBody>
      </p:sp>
      <p:sp>
        <p:nvSpPr>
          <p:cNvPr id="3" name="Zástupný obsah 2">
            <a:extLst>
              <a:ext uri="{FF2B5EF4-FFF2-40B4-BE49-F238E27FC236}">
                <a16:creationId xmlns:a16="http://schemas.microsoft.com/office/drawing/2014/main" id="{122BF6BC-6003-405B-9475-EE816042E19E}"/>
              </a:ext>
            </a:extLst>
          </p:cNvPr>
          <p:cNvSpPr>
            <a:spLocks noGrp="1"/>
          </p:cNvSpPr>
          <p:nvPr>
            <p:ph idx="1"/>
          </p:nvPr>
        </p:nvSpPr>
        <p:spPr/>
        <p:txBody>
          <a:bodyPr/>
          <a:lstStyle/>
          <a:p>
            <a:r>
              <a:rPr lang="cs-CZ" dirty="0" err="1">
                <a:effectLst/>
              </a:rPr>
              <a:t>Mechanical</a:t>
            </a:r>
            <a:r>
              <a:rPr lang="cs-CZ" dirty="0">
                <a:effectLst/>
              </a:rPr>
              <a:t> </a:t>
            </a:r>
            <a:r>
              <a:rPr lang="cs-CZ" dirty="0" err="1">
                <a:effectLst/>
              </a:rPr>
              <a:t>barriers</a:t>
            </a:r>
            <a:r>
              <a:rPr lang="cs-CZ" dirty="0">
                <a:effectLst/>
              </a:rPr>
              <a:t> / </a:t>
            </a:r>
            <a:r>
              <a:rPr lang="cs-CZ" dirty="0" err="1">
                <a:effectLst/>
              </a:rPr>
              <a:t>excretion</a:t>
            </a:r>
            <a:r>
              <a:rPr lang="cs-CZ" dirty="0">
                <a:effectLst/>
              </a:rPr>
              <a:t> on </a:t>
            </a:r>
            <a:r>
              <a:rPr lang="cs-CZ" dirty="0" err="1">
                <a:effectLst/>
              </a:rPr>
              <a:t>the</a:t>
            </a:r>
            <a:r>
              <a:rPr lang="cs-CZ" dirty="0">
                <a:effectLst/>
              </a:rPr>
              <a:t> skin </a:t>
            </a:r>
            <a:r>
              <a:rPr lang="cs-CZ" dirty="0" err="1">
                <a:effectLst/>
              </a:rPr>
              <a:t>surface</a:t>
            </a:r>
            <a:r>
              <a:rPr lang="cs-CZ" dirty="0">
                <a:effectLst/>
              </a:rPr>
              <a:t>, </a:t>
            </a:r>
            <a:r>
              <a:rPr lang="cs-CZ" dirty="0" err="1">
                <a:effectLst/>
              </a:rPr>
              <a:t>acidic</a:t>
            </a:r>
            <a:r>
              <a:rPr lang="cs-CZ" dirty="0">
                <a:effectLst/>
              </a:rPr>
              <a:t> pH in </a:t>
            </a:r>
            <a:r>
              <a:rPr lang="cs-CZ" dirty="0" err="1">
                <a:effectLst/>
              </a:rPr>
              <a:t>the</a:t>
            </a:r>
            <a:r>
              <a:rPr lang="cs-CZ" dirty="0">
                <a:effectLst/>
              </a:rPr>
              <a:t> </a:t>
            </a:r>
            <a:r>
              <a:rPr lang="cs-CZ" dirty="0" err="1">
                <a:effectLst/>
              </a:rPr>
              <a:t>stomach</a:t>
            </a:r>
            <a:r>
              <a:rPr lang="cs-CZ" dirty="0">
                <a:effectLst/>
              </a:rPr>
              <a:t>, </a:t>
            </a:r>
            <a:r>
              <a:rPr lang="cs-CZ" dirty="0" err="1">
                <a:effectLst/>
              </a:rPr>
              <a:t>cilia</a:t>
            </a:r>
            <a:r>
              <a:rPr lang="cs-CZ" dirty="0">
                <a:effectLst/>
              </a:rPr>
              <a:t> </a:t>
            </a:r>
          </a:p>
          <a:p>
            <a:r>
              <a:rPr lang="cs-CZ" dirty="0" err="1">
                <a:effectLst/>
              </a:rPr>
              <a:t>Humoral</a:t>
            </a:r>
            <a:r>
              <a:rPr lang="cs-CZ" dirty="0">
                <a:effectLst/>
              </a:rPr>
              <a:t> </a:t>
            </a:r>
            <a:r>
              <a:rPr lang="cs-CZ" dirty="0" err="1">
                <a:effectLst/>
              </a:rPr>
              <a:t>mechanisms</a:t>
            </a:r>
            <a:r>
              <a:rPr lang="cs-CZ" dirty="0">
                <a:effectLst/>
              </a:rPr>
              <a:t> </a:t>
            </a:r>
          </a:p>
          <a:p>
            <a:r>
              <a:rPr lang="cs-CZ" dirty="0" err="1">
                <a:effectLst/>
              </a:rPr>
              <a:t>Lysozymes</a:t>
            </a:r>
            <a:r>
              <a:rPr lang="cs-CZ" dirty="0">
                <a:effectLst/>
              </a:rPr>
              <a:t>, basic </a:t>
            </a:r>
            <a:r>
              <a:rPr lang="cs-CZ" dirty="0" err="1">
                <a:effectLst/>
              </a:rPr>
              <a:t>proteins</a:t>
            </a:r>
            <a:r>
              <a:rPr lang="cs-CZ" dirty="0">
                <a:effectLst/>
              </a:rPr>
              <a:t>, </a:t>
            </a:r>
            <a:r>
              <a:rPr lang="cs-CZ" dirty="0" err="1">
                <a:effectLst/>
              </a:rPr>
              <a:t>complement</a:t>
            </a:r>
            <a:r>
              <a:rPr lang="cs-CZ" dirty="0">
                <a:effectLst/>
              </a:rPr>
              <a:t>, </a:t>
            </a:r>
            <a:r>
              <a:rPr lang="cs-CZ" dirty="0" err="1">
                <a:effectLst/>
              </a:rPr>
              <a:t>interferons</a:t>
            </a:r>
            <a:r>
              <a:rPr lang="cs-CZ" dirty="0">
                <a:effectLst/>
              </a:rPr>
              <a:t> </a:t>
            </a:r>
          </a:p>
          <a:p>
            <a:r>
              <a:rPr lang="cs-CZ" dirty="0" err="1">
                <a:effectLst/>
              </a:rPr>
              <a:t>Mechanisms</a:t>
            </a:r>
            <a:r>
              <a:rPr lang="cs-CZ" dirty="0">
                <a:effectLst/>
              </a:rPr>
              <a:t> </a:t>
            </a:r>
            <a:r>
              <a:rPr lang="cs-CZ" dirty="0" err="1">
                <a:effectLst/>
              </a:rPr>
              <a:t>of</a:t>
            </a:r>
            <a:r>
              <a:rPr lang="cs-CZ" dirty="0">
                <a:effectLst/>
              </a:rPr>
              <a:t> cell defense by natural </a:t>
            </a:r>
            <a:r>
              <a:rPr lang="cs-CZ" dirty="0" err="1">
                <a:effectLst/>
              </a:rPr>
              <a:t>killers</a:t>
            </a:r>
            <a:r>
              <a:rPr lang="cs-CZ" dirty="0">
                <a:effectLst/>
              </a:rPr>
              <a:t> (NK </a:t>
            </a:r>
            <a:r>
              <a:rPr lang="cs-CZ" dirty="0" err="1">
                <a:effectLst/>
              </a:rPr>
              <a:t>cells</a:t>
            </a:r>
            <a:r>
              <a:rPr lang="cs-CZ" dirty="0">
                <a:effectLst/>
              </a:rPr>
              <a:t>) </a:t>
            </a:r>
            <a:r>
              <a:rPr lang="cs-CZ" dirty="0" err="1">
                <a:effectLst/>
              </a:rPr>
              <a:t>neutrophils</a:t>
            </a:r>
            <a:r>
              <a:rPr lang="cs-CZ" dirty="0">
                <a:effectLst/>
              </a:rPr>
              <a:t>, </a:t>
            </a:r>
            <a:r>
              <a:rPr lang="cs-CZ" dirty="0" err="1">
                <a:effectLst/>
              </a:rPr>
              <a:t>macrophages</a:t>
            </a:r>
            <a:r>
              <a:rPr lang="cs-CZ" dirty="0">
                <a:effectLst/>
              </a:rPr>
              <a:t>, mast </a:t>
            </a:r>
            <a:r>
              <a:rPr lang="cs-CZ" dirty="0" err="1">
                <a:effectLst/>
              </a:rPr>
              <a:t>cells</a:t>
            </a:r>
            <a:r>
              <a:rPr lang="cs-CZ" dirty="0">
                <a:effectLst/>
              </a:rPr>
              <a:t>, </a:t>
            </a:r>
            <a:r>
              <a:rPr lang="cs-CZ" dirty="0" err="1">
                <a:effectLst/>
              </a:rPr>
              <a:t>basophils</a:t>
            </a:r>
            <a:r>
              <a:rPr lang="cs-CZ" dirty="0">
                <a:effectLst/>
              </a:rPr>
              <a:t>, </a:t>
            </a:r>
            <a:r>
              <a:rPr lang="cs-CZ" dirty="0" err="1">
                <a:effectLst/>
              </a:rPr>
              <a:t>eosinophils</a:t>
            </a:r>
            <a:endParaRPr lang="cs-CZ" dirty="0"/>
          </a:p>
        </p:txBody>
      </p:sp>
    </p:spTree>
    <p:extLst>
      <p:ext uri="{BB962C8B-B14F-4D97-AF65-F5344CB8AC3E}">
        <p14:creationId xmlns:p14="http://schemas.microsoft.com/office/powerpoint/2010/main" val="71253040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muni-med-prezentace-16-9-cz-v11</Template>
  <TotalTime>1312</TotalTime>
  <Words>2063</Words>
  <Application>Microsoft Office PowerPoint</Application>
  <PresentationFormat>Širokoúhlá obrazovka</PresentationFormat>
  <Paragraphs>290</Paragraphs>
  <Slides>69</Slides>
  <Notes>11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69</vt:i4>
      </vt:variant>
    </vt:vector>
  </HeadingPairs>
  <TitlesOfParts>
    <vt:vector size="79" baseType="lpstr">
      <vt:lpstr>Arial</vt:lpstr>
      <vt:lpstr>Arial Unicode MS</vt:lpstr>
      <vt:lpstr>Book Antiqua</vt:lpstr>
      <vt:lpstr>Calibri</vt:lpstr>
      <vt:lpstr>Monotype Sorts</vt:lpstr>
      <vt:lpstr>Tahoma</vt:lpstr>
      <vt:lpstr>Traditional Arabic</vt:lpstr>
      <vt:lpstr>Wingdings</vt:lpstr>
      <vt:lpstr>Wingdings 2</vt:lpstr>
      <vt:lpstr>Prezentace_MU_CZ</vt:lpstr>
      <vt:lpstr>Pathophysiology of chronic inflammation, ethiopathogenesis, consequences, systemic inflammation, SIRS, MODS</vt:lpstr>
      <vt:lpstr>Immune system</vt:lpstr>
      <vt:lpstr>The role of the immune system</vt:lpstr>
      <vt:lpstr>The components of the immune system</vt:lpstr>
      <vt:lpstr>The type of immune response</vt:lpstr>
      <vt:lpstr>Timeline</vt:lpstr>
      <vt:lpstr>Prezentace aplikace PowerPoint</vt:lpstr>
      <vt:lpstr>Innate immunity</vt:lpstr>
      <vt:lpstr>Innate immunity mechanisms</vt:lpstr>
      <vt:lpstr>Adaptive immunity</vt:lpstr>
      <vt:lpstr>Adaptive immunity mechanisms</vt:lpstr>
      <vt:lpstr>Adaptive immunity: mechanisms</vt:lpstr>
      <vt:lpstr>Inflammation</vt:lpstr>
      <vt:lpstr>Inflammation</vt:lpstr>
      <vt:lpstr>How inflammation accomplishes its protective mission? </vt:lpstr>
      <vt:lpstr>How to accomplishes protective mission? </vt:lpstr>
      <vt:lpstr>Inflammation </vt:lpstr>
      <vt:lpstr>Can Inflammation cause considerable harm to the body? </vt:lpstr>
      <vt:lpstr>How?</vt:lpstr>
      <vt:lpstr>Then what happens?</vt:lpstr>
      <vt:lpstr>What are the cells and molecules that play important roles in inflammation? </vt:lpstr>
      <vt:lpstr>Prezentace aplikace PowerPoint</vt:lpstr>
      <vt:lpstr>Prezentace aplikace PowerPoint</vt:lpstr>
      <vt:lpstr>Prezentace aplikace PowerPoint</vt:lpstr>
      <vt:lpstr>What are types of inflammation? </vt:lpstr>
      <vt:lpstr>Acute inflammation </vt:lpstr>
      <vt:lpstr>What is the source of chemical mediators in inflammation? </vt:lpstr>
      <vt:lpstr>What is the action of chemical mediators in inflammation? </vt:lpstr>
      <vt:lpstr>What are the cardinal signs of inflammation? </vt:lpstr>
      <vt:lpstr>Acute Inflammation   </vt:lpstr>
      <vt:lpstr>Prezentace aplikace PowerPoint</vt:lpstr>
      <vt:lpstr>Prezentace aplikace PowerPoint</vt:lpstr>
      <vt:lpstr>Prezentace aplikace PowerPoint</vt:lpstr>
      <vt:lpstr>What are the steps of the inflammatory response which can be remembered as the five Rs? </vt:lpstr>
      <vt:lpstr>Steps of the inflammatory response</vt:lpstr>
      <vt:lpstr>Learning Objectives:</vt:lpstr>
      <vt:lpstr>What are the two major components of acute inflammation? </vt:lpstr>
      <vt:lpstr>Components of acute inflammation</vt:lpstr>
      <vt:lpstr>Chronic inflammation</vt:lpstr>
      <vt:lpstr>Causes of chronic inflammation</vt:lpstr>
      <vt:lpstr>Primary chronic inflammation</vt:lpstr>
      <vt:lpstr>Mechanisms of chronic inflammation</vt:lpstr>
      <vt:lpstr>Morphological features of chronic inflammation</vt:lpstr>
      <vt:lpstr>The role of macrophages in chronic inflammation </vt:lpstr>
      <vt:lpstr>The role of macrophages in chronic inflammation</vt:lpstr>
      <vt:lpstr>The role of macrophages in chronic inflammation</vt:lpstr>
      <vt:lpstr>Prezentace aplikace PowerPoint</vt:lpstr>
      <vt:lpstr>The role of neutrophils in chronic inflammation</vt:lpstr>
      <vt:lpstr>The role of neutrophils in chronic inflammation</vt:lpstr>
      <vt:lpstr>The role of neutrophils in chronic inflammation</vt:lpstr>
      <vt:lpstr>Age-dependent consequences</vt:lpstr>
      <vt:lpstr>SIRS – systemic inflammatory response syndrome </vt:lpstr>
      <vt:lpstr>Prezentace aplikace PowerPoint</vt:lpstr>
      <vt:lpstr>Pathogenesis of Covid-19 disease</vt:lpstr>
      <vt:lpstr>Covid-19</vt:lpstr>
      <vt:lpstr>Human coronaviruses</vt:lpstr>
      <vt:lpstr>Covid-19 timeline</vt:lpstr>
      <vt:lpstr>Pathogenesis of Covid-19 disease</vt:lpstr>
      <vt:lpstr>Pathogenesis of Covid-19 disease</vt:lpstr>
      <vt:lpstr>Pathogenesis of Covid-19 disease</vt:lpstr>
      <vt:lpstr>Pathogenesis of Covid-19 disease</vt:lpstr>
      <vt:lpstr>SIRS and Covid-19</vt:lpstr>
      <vt:lpstr>Pathogenesis of Covid-19 disease – key steps</vt:lpstr>
      <vt:lpstr>SIRS</vt:lpstr>
      <vt:lpstr>Septic SIRS</vt:lpstr>
      <vt:lpstr>MODS</vt:lpstr>
      <vt:lpstr>SIRS, MODS and Covid-19</vt:lpstr>
      <vt:lpstr>Prezentace aplikace PowerPoint</vt:lpstr>
      <vt:lpstr>Thank you for you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Julie Dobrovolná</dc:creator>
  <cp:lastModifiedBy>Julie</cp:lastModifiedBy>
  <cp:revision>12</cp:revision>
  <cp:lastPrinted>1601-01-01T00:00:00Z</cp:lastPrinted>
  <dcterms:created xsi:type="dcterms:W3CDTF">2020-12-14T19:06:15Z</dcterms:created>
  <dcterms:modified xsi:type="dcterms:W3CDTF">2022-12-13T12:01:45Z</dcterms:modified>
</cp:coreProperties>
</file>