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18"/>
  </p:notesMasterIdLst>
  <p:handoutMasterIdLst>
    <p:handoutMasterId r:id="rId19"/>
  </p:handoutMasterIdLst>
  <p:sldIdLst>
    <p:sldId id="274" r:id="rId2"/>
    <p:sldId id="269" r:id="rId3"/>
    <p:sldId id="275" r:id="rId4"/>
    <p:sldId id="276" r:id="rId5"/>
    <p:sldId id="277" r:id="rId6"/>
    <p:sldId id="278" r:id="rId7"/>
    <p:sldId id="279" r:id="rId8"/>
    <p:sldId id="280" r:id="rId9"/>
    <p:sldId id="281" r:id="rId10"/>
    <p:sldId id="282" r:id="rId11"/>
    <p:sldId id="283" r:id="rId12"/>
    <p:sldId id="284" r:id="rId13"/>
    <p:sldId id="285" r:id="rId14"/>
    <p:sldId id="286" r:id="rId15"/>
    <p:sldId id="273" r:id="rId16"/>
    <p:sldId id="272" r:id="rId17"/>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F01928"/>
    <a:srgbClr val="9100DC"/>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39" autoAdjust="0"/>
    <p:restoredTop sz="96327" autoAdjust="0"/>
  </p:normalViewPr>
  <p:slideViewPr>
    <p:cSldViewPr snapToGrid="0">
      <p:cViewPr varScale="1">
        <p:scale>
          <a:sx n="105" d="100"/>
          <a:sy n="105" d="100"/>
        </p:scale>
        <p:origin x="132" y="690"/>
      </p:cViewPr>
      <p:guideLst>
        <p:guide orient="horz" pos="1120"/>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cs-CZ"/>
              <a:t>Název předmětu (kód předmětu) (např. První pomoc - cvičení (VLPO011c))</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noProof="0"/>
              <a:t>Kliknutím lze upravit styl.</a:t>
            </a:r>
            <a:endParaRPr lang="cs-CZ" noProof="0"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noProof="0"/>
              <a:t>Kliknutím můžete upravit styl předlohy.</a:t>
            </a:r>
            <a:endParaRPr lang="cs-CZ" noProof="0" dirty="0"/>
          </a:p>
        </p:txBody>
      </p:sp>
      <p:pic>
        <p:nvPicPr>
          <p:cNvPr id="9" name="Obrázek 8">
            <a:extLst>
              <a:ext uri="{FF2B5EF4-FFF2-40B4-BE49-F238E27FC236}">
                <a16:creationId xmlns:a16="http://schemas.microsoft.com/office/drawing/2014/main" id="{9D65A7D6-4EB3-4E67-B358-56DDA6BFDE4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0"/>
          </a:xfrm>
          <a:prstGeom prst="rect">
            <a:avLst/>
          </a:prstGeom>
        </p:spPr>
      </p:pic>
    </p:spTree>
    <p:extLst>
      <p:ext uri="{BB962C8B-B14F-4D97-AF65-F5344CB8AC3E}">
        <p14:creationId xmlns:p14="http://schemas.microsoft.com/office/powerpoint/2010/main" val="935384140"/>
      </p:ext>
    </p:extLst>
  </p:cSld>
  <p:clrMapOvr>
    <a:masterClrMapping/>
  </p:clrMapOvr>
  <p:extLst mod="1">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MUNI MED slide">
    <p:bg>
      <p:bgPr>
        <a:solidFill>
          <a:srgbClr val="F01928"/>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2" y="2014647"/>
            <a:ext cx="4106255" cy="2828705"/>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Video – závěrečný snímek">
    <p:bg>
      <p:bgPr>
        <a:solidFill>
          <a:srgbClr val="F01928"/>
        </a:solidFill>
        <a:effectLst/>
      </p:bgPr>
    </p:bg>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716521B6-6164-7649-9BB9-98A3FC15AE46}"/>
              </a:ext>
            </a:extLst>
          </p:cNvPr>
          <p:cNvSpPr txBox="1"/>
          <p:nvPr userDrawn="1"/>
        </p:nvSpPr>
        <p:spPr>
          <a:xfrm>
            <a:off x="307497" y="5837678"/>
            <a:ext cx="6069027" cy="461665"/>
          </a:xfrm>
          <a:prstGeom prst="rect">
            <a:avLst/>
          </a:prstGeom>
          <a:noFill/>
        </p:spPr>
        <p:txBody>
          <a:bodyPr wrap="square" rtlCol="0" anchor="ctr">
            <a:spAutoFit/>
          </a:bodyPr>
          <a:lstStyle/>
          <a:p>
            <a:pPr lvl="0"/>
            <a:r>
              <a:rPr lang="cs-CZ" sz="1200" dirty="0">
                <a:solidFill>
                  <a:schemeClr val="bg1"/>
                </a:solidFill>
                <a:latin typeface="Arial" panose="020B0604020202020204" pitchFamily="34" charset="0"/>
                <a:cs typeface="Arial" panose="020B0604020202020204" pitchFamily="34" charset="0"/>
              </a:rPr>
              <a:t>Lékařská fakulta Masarykovy univerzity</a:t>
            </a:r>
          </a:p>
          <a:p>
            <a:pPr lvl="0"/>
            <a:r>
              <a:rPr lang="cs-CZ" sz="1200" dirty="0">
                <a:solidFill>
                  <a:schemeClr val="bg1"/>
                </a:solidFill>
                <a:latin typeface="Arial" panose="020B0604020202020204" pitchFamily="34" charset="0"/>
                <a:cs typeface="Arial" panose="020B0604020202020204" pitchFamily="34" charset="0"/>
              </a:rPr>
              <a:t>2021</a:t>
            </a:r>
          </a:p>
        </p:txBody>
      </p:sp>
      <p:pic>
        <p:nvPicPr>
          <p:cNvPr id="4" name="Obrázek 3">
            <a:extLst>
              <a:ext uri="{FF2B5EF4-FFF2-40B4-BE49-F238E27FC236}">
                <a16:creationId xmlns:a16="http://schemas.microsoft.com/office/drawing/2014/main" id="{9CBF481B-8B94-4C57-A2B8-0B7D7AFAE59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Tree>
    <p:extLst>
      <p:ext uri="{BB962C8B-B14F-4D97-AF65-F5344CB8AC3E}">
        <p14:creationId xmlns:p14="http://schemas.microsoft.com/office/powerpoint/2010/main" val="1931322405"/>
      </p:ext>
    </p:extLst>
  </p:cSld>
  <p:clrMapOvr>
    <a:masterClrMapping/>
  </p:clrMapOvr>
  <p:extLst mod="1">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Název předmětu (kód předmětu) (např. První pomoc - cvičení (VLPO011c))</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a:p>
            <a:pPr lvl="1"/>
            <a:r>
              <a:rPr lang="cs-CZ" noProof="0" dirty="0"/>
              <a:t>Druhá úroveň</a:t>
            </a:r>
            <a:endParaRPr lang="en-GB" noProof="0" dirty="0"/>
          </a:p>
          <a:p>
            <a:pPr lvl="2"/>
            <a:r>
              <a:rPr lang="cs-CZ" noProof="0" dirty="0"/>
              <a:t>Třetí úroveň</a:t>
            </a:r>
            <a:endParaRPr lang="en-GB" noProof="0" dirty="0"/>
          </a:p>
        </p:txBody>
      </p:sp>
      <p:pic>
        <p:nvPicPr>
          <p:cNvPr id="7" name="Obrázek 6">
            <a:extLst>
              <a:ext uri="{FF2B5EF4-FFF2-40B4-BE49-F238E27FC236}">
                <a16:creationId xmlns:a16="http://schemas.microsoft.com/office/drawing/2014/main" id="{820552E7-48CC-40F3-B391-087BD87902C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1691229579"/>
      </p:ext>
    </p:extLst>
  </p:cSld>
  <p:clrMapOvr>
    <a:masterClrMapping/>
  </p:clrMapOvr>
  <p:extLst mod="1">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cs-CZ"/>
              <a:t>Název předmětu (kód předmětu) (např. První pomoc - cvičení (VLPO011c))</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a:p>
            <a:pPr lvl="1"/>
            <a:r>
              <a:rPr lang="cs-CZ" noProof="0" dirty="0"/>
              <a:t>Druhá úroveň</a:t>
            </a:r>
            <a:endParaRPr lang="en-GB" noProof="0" dirty="0"/>
          </a:p>
          <a:p>
            <a:pPr lvl="2"/>
            <a:r>
              <a:rPr lang="cs-CZ" noProof="0" dirty="0"/>
              <a:t>Třetí úroveň</a:t>
            </a:r>
            <a:endParaRPr lang="en-GB" noProof="0" dirty="0"/>
          </a:p>
        </p:txBody>
      </p:sp>
      <p:pic>
        <p:nvPicPr>
          <p:cNvPr id="8" name="Obrázek 7">
            <a:extLst>
              <a:ext uri="{FF2B5EF4-FFF2-40B4-BE49-F238E27FC236}">
                <a16:creationId xmlns:a16="http://schemas.microsoft.com/office/drawing/2014/main" id="{D656F7E9-5E47-41D0-9CA9-DE4A31EE090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Název předmětu (kód předmětu) (např. První pomoc - cvičení (VLPO011c))</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Kliknutím lze upravit styl.</a:t>
            </a:r>
            <a:endParaRPr lang="cs-CZ" dirty="0"/>
          </a:p>
        </p:txBody>
      </p:sp>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a:p>
            <a:pPr lvl="1"/>
            <a:r>
              <a:rPr lang="cs-CZ" noProof="0" dirty="0"/>
              <a:t>Druhá úroveň</a:t>
            </a:r>
            <a:endParaRPr lang="en-GB" noProof="0" dirty="0"/>
          </a:p>
          <a:p>
            <a:pPr lvl="2"/>
            <a:r>
              <a:rPr lang="cs-CZ" noProof="0" dirty="0"/>
              <a:t>Třetí úroveň</a:t>
            </a:r>
            <a:endParaRPr lang="en-GB" noProof="0" dirty="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a:p>
            <a:pPr lvl="1"/>
            <a:r>
              <a:rPr lang="cs-CZ" noProof="0" dirty="0"/>
              <a:t>Druhá úroveň</a:t>
            </a:r>
            <a:endParaRPr lang="en-GB" noProof="0" dirty="0"/>
          </a:p>
          <a:p>
            <a:pPr lvl="2"/>
            <a:r>
              <a:rPr lang="cs-CZ" noProof="0" dirty="0"/>
              <a:t>Třetí úroveň</a:t>
            </a:r>
            <a:endParaRPr lang="en-GB" noProof="0" dirty="0"/>
          </a:p>
        </p:txBody>
      </p:sp>
      <p:pic>
        <p:nvPicPr>
          <p:cNvPr id="10" name="Obrázek 9">
            <a:extLst>
              <a:ext uri="{FF2B5EF4-FFF2-40B4-BE49-F238E27FC236}">
                <a16:creationId xmlns:a16="http://schemas.microsoft.com/office/drawing/2014/main" id="{9E805697-F6B9-4F6A-9C5B-5AAFE54A076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2966739591"/>
      </p:ext>
    </p:extLst>
  </p:cSld>
  <p:clrMapOvr>
    <a:masterClrMapping/>
  </p:clrMapOvr>
  <p:extLst mod="1">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Název předmětu (kód předmětu) (např. První pomoc - cvičení (VLPO011c))</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endParaRPr lang="cs-CZ"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a:p>
            <a:pPr lvl="1"/>
            <a:r>
              <a:rPr lang="cs-CZ" noProof="0" dirty="0"/>
              <a:t>Druhá úroveň</a:t>
            </a:r>
            <a:endParaRPr lang="en-GB" noProof="0" dirty="0"/>
          </a:p>
          <a:p>
            <a:pPr lvl="2"/>
            <a:r>
              <a:rPr lang="cs-CZ" noProof="0" dirty="0"/>
              <a:t>Třetí úroveň</a:t>
            </a:r>
            <a:endParaRPr lang="en-GB" noProof="0" dirty="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a:p>
            <a:pPr lvl="1"/>
            <a:r>
              <a:rPr lang="cs-CZ" noProof="0" dirty="0"/>
              <a:t>Druhá úroveň</a:t>
            </a:r>
            <a:endParaRPr lang="en-GB" noProof="0" dirty="0"/>
          </a:p>
          <a:p>
            <a:pPr lvl="2"/>
            <a:r>
              <a:rPr lang="cs-CZ" noProof="0" dirty="0"/>
              <a:t>Třetí úroveň</a:t>
            </a:r>
            <a:endParaRPr lang="en-GB" noProof="0" dirty="0"/>
          </a:p>
        </p:txBody>
      </p:sp>
      <p:pic>
        <p:nvPicPr>
          <p:cNvPr id="10" name="Obrázek 9">
            <a:extLst>
              <a:ext uri="{FF2B5EF4-FFF2-40B4-BE49-F238E27FC236}">
                <a16:creationId xmlns:a16="http://schemas.microsoft.com/office/drawing/2014/main" id="{A5354773-248E-4956-8633-6A496534A54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3317168426"/>
      </p:ext>
    </p:extLst>
  </p:cSld>
  <p:clrMapOvr>
    <a:masterClrMapping/>
  </p:clrMapOvr>
  <p:extLst mod="1">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Název předmětu (kód předmětu) (např. První pomoc - cvičení (VLPO011c))</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p:txBody>
      </p:sp>
      <p:pic>
        <p:nvPicPr>
          <p:cNvPr id="6" name="Obrázek 5">
            <a:extLst>
              <a:ext uri="{FF2B5EF4-FFF2-40B4-BE49-F238E27FC236}">
                <a16:creationId xmlns:a16="http://schemas.microsoft.com/office/drawing/2014/main" id="{89BA260D-C952-48F5-9BCF-8EDB00FA2E1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234975528"/>
      </p:ext>
    </p:extLst>
  </p:cSld>
  <p:clrMapOvr>
    <a:masterClrMapping/>
  </p:clrMapOvr>
  <p:extLst mod="1">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Název předmětu (kód předmětu) (např. První pomoc - cvičení (VLPO011c))</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Nadpis 12">
            <a:extLst>
              <a:ext uri="{FF2B5EF4-FFF2-40B4-BE49-F238E27FC236}">
                <a16:creationId xmlns:a16="http://schemas.microsoft.com/office/drawing/2014/main" id="{C80D1D37-E5CA-42AD-BE6B-219FAFB54670}"/>
              </a:ext>
            </a:extLst>
          </p:cNvPr>
          <p:cNvSpPr>
            <a:spLocks noGrp="1"/>
          </p:cNvSpPr>
          <p:nvPr>
            <p:ph type="title"/>
          </p:nvPr>
        </p:nvSpPr>
        <p:spPr>
          <a:xfrm>
            <a:off x="720000" y="720000"/>
            <a:ext cx="10753200" cy="451576"/>
          </a:xfrm>
        </p:spPr>
        <p:txBody>
          <a:bodyPr/>
          <a:lstStyle/>
          <a:p>
            <a:r>
              <a:rPr lang="cs-CZ"/>
              <a:t>Kliknutím lze upravit styl.</a:t>
            </a:r>
            <a:endParaRPr lang="cs-CZ" dirty="0"/>
          </a:p>
        </p:txBody>
      </p:sp>
      <p:pic>
        <p:nvPicPr>
          <p:cNvPr id="8" name="Obrázek 7">
            <a:extLst>
              <a:ext uri="{FF2B5EF4-FFF2-40B4-BE49-F238E27FC236}">
                <a16:creationId xmlns:a16="http://schemas.microsoft.com/office/drawing/2014/main" id="{A5E2D3A7-3660-4B54-93F1-E2F006CF228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38455407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Název předmětu (kód předmětu) (např. První pomoc - cvičení (VLPO011c))</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a16="http://schemas.microsoft.com/office/drawing/2014/main" id="{92A1E796-F773-4049-A027-E6B6CD75307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F01928"/>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a:xfrm>
            <a:off x="373771" y="6228000"/>
            <a:ext cx="7920000" cy="252000"/>
          </a:xfrm>
        </p:spPr>
        <p:txBody>
          <a:bodyPr/>
          <a:lstStyle>
            <a:lvl1pPr>
              <a:defRPr>
                <a:solidFill>
                  <a:schemeClr val="bg1"/>
                </a:solidFill>
              </a:defRPr>
            </a:lvl1pPr>
          </a:lstStyle>
          <a:p>
            <a:r>
              <a:rPr lang="cs-CZ"/>
              <a:t>Název předmětu (kód předmětu) (např. První pomoc - cvičení (VLPO011c))</a:t>
            </a:r>
            <a:endParaRPr 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cs-CZ" dirty="0"/>
              <a:t>Vložte název přednášky</a:t>
            </a:r>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noProof="0" dirty="0"/>
              <a:t>Jméno Příjmení (bez titulů)</a:t>
            </a:r>
          </a:p>
        </p:txBody>
      </p:sp>
      <p:pic>
        <p:nvPicPr>
          <p:cNvPr id="9" name="Obrázek 8">
            <a:extLst>
              <a:ext uri="{FF2B5EF4-FFF2-40B4-BE49-F238E27FC236}">
                <a16:creationId xmlns:a16="http://schemas.microsoft.com/office/drawing/2014/main" id="{8FC17CBE-6747-4FB3-910C-F34D0CC6F38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Tree>
    <p:extLst>
      <p:ext uri="{BB962C8B-B14F-4D97-AF65-F5344CB8AC3E}">
        <p14:creationId xmlns:p14="http://schemas.microsoft.com/office/powerpoint/2010/main" val="39481167"/>
      </p:ext>
    </p:extLst>
  </p:cSld>
  <p:clrMapOvr>
    <a:masterClrMapping/>
  </p:clrMapOvr>
  <p:extLst mod="1">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Název předmětu (kód předmětu) (např. První pomoc - cvičení (VLPO011c))</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endParaRPr lang="cs-CZ" dirty="0"/>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endParaRPr lang="cs-CZ" noProof="0" dirty="0"/>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75" r:id="rId6"/>
    <p:sldLayoutId id="2147483695" r:id="rId7"/>
    <p:sldLayoutId id="2147483686" r:id="rId8"/>
    <p:sldLayoutId id="2147483690" r:id="rId9"/>
    <p:sldLayoutId id="2147483692" r:id="rId10"/>
    <p:sldLayoutId id="2147483700" r:id="rId11"/>
  </p:sldLayoutIdLst>
  <p:hf sldNum="0"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14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3"/>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DE5DD285-E00D-4C54-A6D0-EEAA922CE8F3}"/>
              </a:ext>
            </a:extLst>
          </p:cNvPr>
          <p:cNvSpPr>
            <a:spLocks noGrp="1"/>
          </p:cNvSpPr>
          <p:nvPr>
            <p:ph type="title"/>
          </p:nvPr>
        </p:nvSpPr>
        <p:spPr/>
        <p:txBody>
          <a:bodyPr/>
          <a:lstStyle/>
          <a:p>
            <a:r>
              <a:rPr lang="cs-CZ" dirty="0" err="1" smtClean="0"/>
              <a:t>Psychotherapy</a:t>
            </a:r>
            <a:endParaRPr lang="cs-CZ" dirty="0"/>
          </a:p>
        </p:txBody>
      </p:sp>
      <p:sp>
        <p:nvSpPr>
          <p:cNvPr id="4" name="Podnadpis 3">
            <a:extLst>
              <a:ext uri="{FF2B5EF4-FFF2-40B4-BE49-F238E27FC236}">
                <a16:creationId xmlns:a16="http://schemas.microsoft.com/office/drawing/2014/main" id="{CFB37652-23F2-4193-BD4D-BBC6A754C353}"/>
              </a:ext>
            </a:extLst>
          </p:cNvPr>
          <p:cNvSpPr>
            <a:spLocks noGrp="1"/>
          </p:cNvSpPr>
          <p:nvPr>
            <p:ph type="subTitle" idx="1"/>
          </p:nvPr>
        </p:nvSpPr>
        <p:spPr/>
        <p:txBody>
          <a:bodyPr/>
          <a:lstStyle/>
          <a:p>
            <a:r>
              <a:rPr lang="cs-CZ" dirty="0" smtClean="0"/>
              <a:t>Pavel Theiner</a:t>
            </a:r>
            <a:endParaRPr lang="cs-CZ" dirty="0"/>
          </a:p>
        </p:txBody>
      </p:sp>
      <p:sp>
        <p:nvSpPr>
          <p:cNvPr id="5" name="Zástupný symbol pro zápatí 4">
            <a:extLst>
              <a:ext uri="{FF2B5EF4-FFF2-40B4-BE49-F238E27FC236}">
                <a16:creationId xmlns:a16="http://schemas.microsoft.com/office/drawing/2014/main" id="{25A9858B-2B4A-46CB-84A6-A14EFB53B1F6}"/>
              </a:ext>
            </a:extLst>
          </p:cNvPr>
          <p:cNvSpPr>
            <a:spLocks noGrp="1"/>
          </p:cNvSpPr>
          <p:nvPr>
            <p:ph type="ftr" sz="quarter" idx="10"/>
          </p:nvPr>
        </p:nvSpPr>
        <p:spPr/>
        <p:txBody>
          <a:bodyPr/>
          <a:lstStyle/>
          <a:p>
            <a:r>
              <a:rPr lang="cs-CZ" dirty="0" smtClean="0"/>
              <a:t>Psychiatry – </a:t>
            </a:r>
            <a:r>
              <a:rPr lang="cs-CZ" dirty="0" err="1" smtClean="0"/>
              <a:t>lecture</a:t>
            </a:r>
            <a:r>
              <a:rPr lang="cs-CZ" dirty="0" smtClean="0"/>
              <a:t> </a:t>
            </a:r>
            <a:r>
              <a:rPr lang="pt-BR" dirty="0" smtClean="0"/>
              <a:t>(</a:t>
            </a:r>
            <a:r>
              <a:rPr lang="cs-CZ" dirty="0" smtClean="0"/>
              <a:t>a</a:t>
            </a:r>
            <a:r>
              <a:rPr lang="cs-CZ" altLang="cs-CZ" dirty="0" smtClean="0"/>
              <a:t>VLPY9X1p</a:t>
            </a:r>
            <a:r>
              <a:rPr lang="pt-BR" dirty="0" smtClean="0"/>
              <a:t>)</a:t>
            </a:r>
            <a:endParaRPr lang="pt-BR" dirty="0"/>
          </a:p>
        </p:txBody>
      </p:sp>
    </p:spTree>
    <p:extLst>
      <p:ext uri="{BB962C8B-B14F-4D97-AF65-F5344CB8AC3E}">
        <p14:creationId xmlns:p14="http://schemas.microsoft.com/office/powerpoint/2010/main" val="6675161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Psychiatry – </a:t>
            </a:r>
            <a:r>
              <a:rPr lang="cs-CZ" dirty="0" err="1"/>
              <a:t>lecture</a:t>
            </a:r>
            <a:r>
              <a:rPr lang="cs-CZ" dirty="0"/>
              <a:t> </a:t>
            </a:r>
            <a:r>
              <a:rPr lang="pt-BR" dirty="0"/>
              <a:t>(</a:t>
            </a:r>
            <a:r>
              <a:rPr lang="cs-CZ" dirty="0"/>
              <a:t>a</a:t>
            </a:r>
            <a:r>
              <a:rPr lang="cs-CZ" altLang="cs-CZ" dirty="0"/>
              <a:t>VLPY9X1p</a:t>
            </a:r>
            <a:r>
              <a:rPr lang="pt-BR" dirty="0"/>
              <a:t>)</a:t>
            </a:r>
            <a:endParaRPr lang="cs-CZ" dirty="0"/>
          </a:p>
        </p:txBody>
      </p:sp>
      <p:sp>
        <p:nvSpPr>
          <p:cNvPr id="3" name="Nadpis 2"/>
          <p:cNvSpPr>
            <a:spLocks noGrp="1"/>
          </p:cNvSpPr>
          <p:nvPr>
            <p:ph type="title"/>
          </p:nvPr>
        </p:nvSpPr>
        <p:spPr/>
        <p:txBody>
          <a:bodyPr/>
          <a:lstStyle/>
          <a:p>
            <a:r>
              <a:rPr lang="en-GB" dirty="0" smtClean="0"/>
              <a:t>Types</a:t>
            </a:r>
            <a:r>
              <a:rPr lang="cs-CZ" dirty="0" smtClean="0"/>
              <a:t> psychoterapie</a:t>
            </a:r>
            <a:endParaRPr lang="cs-CZ" dirty="0"/>
          </a:p>
        </p:txBody>
      </p:sp>
      <p:sp>
        <p:nvSpPr>
          <p:cNvPr id="4" name="Zástupný symbol pro obsah 3"/>
          <p:cNvSpPr>
            <a:spLocks noGrp="1"/>
          </p:cNvSpPr>
          <p:nvPr>
            <p:ph idx="1"/>
          </p:nvPr>
        </p:nvSpPr>
        <p:spPr/>
        <p:txBody>
          <a:bodyPr/>
          <a:lstStyle/>
          <a:p>
            <a:pPr>
              <a:defRPr/>
            </a:pPr>
            <a:endParaRPr lang="cs-CZ" dirty="0" smtClean="0"/>
          </a:p>
          <a:p>
            <a:pPr>
              <a:defRPr/>
            </a:pPr>
            <a:r>
              <a:rPr lang="en-GB" dirty="0" smtClean="0"/>
              <a:t>Crisis intervention</a:t>
            </a:r>
            <a:endParaRPr lang="cs-CZ" dirty="0" smtClean="0"/>
          </a:p>
          <a:p>
            <a:pPr>
              <a:defRPr/>
            </a:pPr>
            <a:endParaRPr lang="cs-CZ" dirty="0"/>
          </a:p>
          <a:p>
            <a:pPr>
              <a:defRPr/>
            </a:pPr>
            <a:r>
              <a:rPr lang="en-GB" dirty="0" smtClean="0"/>
              <a:t>Support psychotherapy</a:t>
            </a:r>
            <a:endParaRPr lang="cs-CZ" dirty="0" smtClean="0"/>
          </a:p>
          <a:p>
            <a:pPr>
              <a:defRPr/>
            </a:pPr>
            <a:endParaRPr lang="cs-CZ" dirty="0" smtClean="0"/>
          </a:p>
          <a:p>
            <a:pPr>
              <a:defRPr/>
            </a:pPr>
            <a:r>
              <a:rPr lang="cs-CZ" dirty="0" err="1" smtClean="0"/>
              <a:t>Systematic</a:t>
            </a:r>
            <a:r>
              <a:rPr lang="cs-CZ" dirty="0" smtClean="0"/>
              <a:t> </a:t>
            </a:r>
            <a:r>
              <a:rPr lang="cs-CZ" dirty="0" err="1" smtClean="0"/>
              <a:t>psychotherapy</a:t>
            </a:r>
            <a:endParaRPr lang="cs-CZ" dirty="0"/>
          </a:p>
          <a:p>
            <a:pPr lvl="1">
              <a:defRPr/>
            </a:pPr>
            <a:r>
              <a:rPr lang="cs-CZ" dirty="0" err="1" smtClean="0"/>
              <a:t>Short</a:t>
            </a:r>
            <a:r>
              <a:rPr lang="cs-CZ" dirty="0" smtClean="0"/>
              <a:t>-term</a:t>
            </a:r>
            <a:endParaRPr lang="cs-CZ" dirty="0"/>
          </a:p>
          <a:p>
            <a:pPr lvl="1">
              <a:defRPr/>
            </a:pPr>
            <a:r>
              <a:rPr lang="cs-CZ" dirty="0" smtClean="0"/>
              <a:t>Long-term</a:t>
            </a:r>
            <a:endParaRPr lang="cs-CZ" dirty="0"/>
          </a:p>
          <a:p>
            <a:endParaRPr lang="cs-CZ" dirty="0"/>
          </a:p>
        </p:txBody>
      </p:sp>
    </p:spTree>
    <p:extLst>
      <p:ext uri="{BB962C8B-B14F-4D97-AF65-F5344CB8AC3E}">
        <p14:creationId xmlns:p14="http://schemas.microsoft.com/office/powerpoint/2010/main" val="14144708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Psychiatry – </a:t>
            </a:r>
            <a:r>
              <a:rPr lang="cs-CZ" dirty="0" err="1"/>
              <a:t>lecture</a:t>
            </a:r>
            <a:r>
              <a:rPr lang="cs-CZ" dirty="0"/>
              <a:t> </a:t>
            </a:r>
            <a:r>
              <a:rPr lang="pt-BR" dirty="0"/>
              <a:t>(</a:t>
            </a:r>
            <a:r>
              <a:rPr lang="cs-CZ" dirty="0"/>
              <a:t>a</a:t>
            </a:r>
            <a:r>
              <a:rPr lang="cs-CZ" altLang="cs-CZ" dirty="0"/>
              <a:t>VLPY9X1p</a:t>
            </a:r>
            <a:r>
              <a:rPr lang="pt-BR" dirty="0"/>
              <a:t>)</a:t>
            </a:r>
            <a:endParaRPr lang="cs-CZ" dirty="0"/>
          </a:p>
        </p:txBody>
      </p:sp>
      <p:sp>
        <p:nvSpPr>
          <p:cNvPr id="3" name="Nadpis 2"/>
          <p:cNvSpPr>
            <a:spLocks noGrp="1"/>
          </p:cNvSpPr>
          <p:nvPr>
            <p:ph type="title"/>
          </p:nvPr>
        </p:nvSpPr>
        <p:spPr/>
        <p:txBody>
          <a:bodyPr/>
          <a:lstStyle/>
          <a:p>
            <a:r>
              <a:rPr lang="cs-CZ" dirty="0" err="1" smtClean="0"/>
              <a:t>Effectiveness</a:t>
            </a:r>
            <a:r>
              <a:rPr lang="cs-CZ" dirty="0" smtClean="0"/>
              <a:t> </a:t>
            </a:r>
            <a:r>
              <a:rPr lang="cs-CZ" dirty="0" err="1" smtClean="0"/>
              <a:t>of</a:t>
            </a:r>
            <a:r>
              <a:rPr lang="cs-CZ" dirty="0" smtClean="0"/>
              <a:t> </a:t>
            </a:r>
            <a:r>
              <a:rPr lang="cs-CZ" dirty="0" err="1" smtClean="0"/>
              <a:t>psychotherapy</a:t>
            </a:r>
            <a:endParaRPr lang="cs-CZ" dirty="0"/>
          </a:p>
        </p:txBody>
      </p:sp>
      <p:sp>
        <p:nvSpPr>
          <p:cNvPr id="4" name="Zástupný symbol pro obsah 3"/>
          <p:cNvSpPr>
            <a:spLocks noGrp="1"/>
          </p:cNvSpPr>
          <p:nvPr>
            <p:ph idx="1"/>
          </p:nvPr>
        </p:nvSpPr>
        <p:spPr/>
        <p:txBody>
          <a:bodyPr/>
          <a:lstStyle/>
          <a:p>
            <a:pPr>
              <a:defRPr/>
            </a:pPr>
            <a:r>
              <a:rPr lang="cs-CZ" altLang="cs-CZ" dirty="0" err="1" smtClean="0"/>
              <a:t>Psychotherapy</a:t>
            </a:r>
            <a:r>
              <a:rPr lang="cs-CZ" altLang="cs-CZ" dirty="0" smtClean="0"/>
              <a:t> </a:t>
            </a:r>
            <a:r>
              <a:rPr lang="cs-CZ" altLang="cs-CZ" dirty="0" err="1" smtClean="0"/>
              <a:t>is</a:t>
            </a:r>
            <a:r>
              <a:rPr lang="cs-CZ" altLang="cs-CZ" dirty="0" smtClean="0"/>
              <a:t> very </a:t>
            </a:r>
            <a:r>
              <a:rPr lang="cs-CZ" altLang="cs-CZ" dirty="0" err="1" smtClean="0"/>
              <a:t>effective</a:t>
            </a:r>
            <a:endParaRPr lang="cs-CZ" altLang="cs-CZ" dirty="0" smtClean="0"/>
          </a:p>
          <a:p>
            <a:pPr>
              <a:defRPr/>
            </a:pPr>
            <a:endParaRPr lang="cs-CZ" altLang="cs-CZ" dirty="0"/>
          </a:p>
          <a:p>
            <a:pPr>
              <a:defRPr/>
            </a:pPr>
            <a:r>
              <a:rPr lang="cs-CZ" altLang="cs-CZ" dirty="0" err="1" smtClean="0"/>
              <a:t>Based</a:t>
            </a:r>
            <a:r>
              <a:rPr lang="cs-CZ" altLang="cs-CZ" dirty="0" smtClean="0"/>
              <a:t> on </a:t>
            </a:r>
            <a:r>
              <a:rPr lang="cs-CZ" altLang="cs-CZ" dirty="0" err="1" smtClean="0"/>
              <a:t>various</a:t>
            </a:r>
            <a:r>
              <a:rPr lang="cs-CZ" altLang="cs-CZ" dirty="0" smtClean="0"/>
              <a:t> </a:t>
            </a:r>
            <a:r>
              <a:rPr lang="cs-CZ" altLang="cs-CZ" dirty="0" err="1" smtClean="0"/>
              <a:t>studies</a:t>
            </a:r>
            <a:r>
              <a:rPr lang="cs-CZ" altLang="cs-CZ" dirty="0" smtClean="0"/>
              <a:t>, positive </a:t>
            </a:r>
            <a:r>
              <a:rPr lang="cs-CZ" altLang="cs-CZ" dirty="0" err="1" smtClean="0"/>
              <a:t>outcome</a:t>
            </a:r>
            <a:r>
              <a:rPr lang="cs-CZ" altLang="cs-CZ" dirty="0" smtClean="0"/>
              <a:t> </a:t>
            </a:r>
            <a:r>
              <a:rPr lang="cs-CZ" altLang="cs-CZ" dirty="0" err="1" smtClean="0"/>
              <a:t>is</a:t>
            </a:r>
            <a:r>
              <a:rPr lang="cs-CZ" altLang="cs-CZ" dirty="0" smtClean="0"/>
              <a:t> </a:t>
            </a:r>
            <a:r>
              <a:rPr lang="cs-CZ" altLang="cs-CZ" dirty="0" err="1" smtClean="0"/>
              <a:t>seen</a:t>
            </a:r>
            <a:r>
              <a:rPr lang="cs-CZ" altLang="cs-CZ" dirty="0" smtClean="0"/>
              <a:t> in 66-90% </a:t>
            </a:r>
            <a:r>
              <a:rPr lang="cs-CZ" altLang="cs-CZ" dirty="0" err="1" smtClean="0"/>
              <a:t>patients</a:t>
            </a:r>
            <a:r>
              <a:rPr lang="cs-CZ" altLang="cs-CZ" dirty="0" smtClean="0"/>
              <a:t> </a:t>
            </a:r>
            <a:r>
              <a:rPr lang="cs-CZ" altLang="cs-CZ" dirty="0" err="1" smtClean="0"/>
              <a:t>treated</a:t>
            </a:r>
            <a:endParaRPr lang="cs-CZ" altLang="cs-CZ" dirty="0" smtClean="0"/>
          </a:p>
          <a:p>
            <a:pPr>
              <a:defRPr/>
            </a:pPr>
            <a:endParaRPr lang="cs-CZ" altLang="cs-CZ" dirty="0"/>
          </a:p>
          <a:p>
            <a:pPr>
              <a:defRPr/>
            </a:pPr>
            <a:r>
              <a:rPr lang="cs-CZ" altLang="cs-CZ" dirty="0" err="1" smtClean="0"/>
              <a:t>Rarely</a:t>
            </a:r>
            <a:r>
              <a:rPr lang="cs-CZ" altLang="cs-CZ" dirty="0" smtClean="0"/>
              <a:t> </a:t>
            </a:r>
            <a:r>
              <a:rPr lang="cs-CZ" altLang="cs-CZ" dirty="0" err="1" smtClean="0"/>
              <a:t>worsening</a:t>
            </a:r>
            <a:r>
              <a:rPr lang="cs-CZ" altLang="cs-CZ" dirty="0" smtClean="0"/>
              <a:t> </a:t>
            </a:r>
            <a:r>
              <a:rPr lang="cs-CZ" altLang="cs-CZ" dirty="0" err="1" smtClean="0"/>
              <a:t>of</a:t>
            </a:r>
            <a:r>
              <a:rPr lang="cs-CZ" altLang="cs-CZ" dirty="0" smtClean="0"/>
              <a:t> </a:t>
            </a:r>
            <a:r>
              <a:rPr lang="cs-CZ" altLang="cs-CZ" dirty="0" err="1" smtClean="0"/>
              <a:t>mental</a:t>
            </a:r>
            <a:r>
              <a:rPr lang="cs-CZ" altLang="cs-CZ" dirty="0" smtClean="0"/>
              <a:t> </a:t>
            </a:r>
            <a:r>
              <a:rPr lang="cs-CZ" altLang="cs-CZ" dirty="0" err="1" smtClean="0"/>
              <a:t>state</a:t>
            </a:r>
            <a:r>
              <a:rPr lang="cs-CZ" altLang="cs-CZ" dirty="0" smtClean="0"/>
              <a:t> (5</a:t>
            </a:r>
            <a:r>
              <a:rPr lang="cs-CZ" altLang="cs-CZ" dirty="0"/>
              <a:t>%)</a:t>
            </a:r>
            <a:endParaRPr lang="cs-CZ" dirty="0"/>
          </a:p>
        </p:txBody>
      </p:sp>
    </p:spTree>
    <p:extLst>
      <p:ext uri="{BB962C8B-B14F-4D97-AF65-F5344CB8AC3E}">
        <p14:creationId xmlns:p14="http://schemas.microsoft.com/office/powerpoint/2010/main" val="27446399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Psychiatry – </a:t>
            </a:r>
            <a:r>
              <a:rPr lang="cs-CZ" dirty="0" err="1"/>
              <a:t>lecture</a:t>
            </a:r>
            <a:r>
              <a:rPr lang="cs-CZ" dirty="0"/>
              <a:t> </a:t>
            </a:r>
            <a:r>
              <a:rPr lang="pt-BR" dirty="0"/>
              <a:t>(</a:t>
            </a:r>
            <a:r>
              <a:rPr lang="cs-CZ" dirty="0"/>
              <a:t>a</a:t>
            </a:r>
            <a:r>
              <a:rPr lang="cs-CZ" altLang="cs-CZ" dirty="0"/>
              <a:t>VLPY9X1p</a:t>
            </a:r>
            <a:r>
              <a:rPr lang="pt-BR" dirty="0"/>
              <a:t>)</a:t>
            </a:r>
            <a:endParaRPr lang="cs-CZ" dirty="0"/>
          </a:p>
        </p:txBody>
      </p:sp>
      <p:sp>
        <p:nvSpPr>
          <p:cNvPr id="3" name="Nadpis 2"/>
          <p:cNvSpPr>
            <a:spLocks noGrp="1"/>
          </p:cNvSpPr>
          <p:nvPr>
            <p:ph type="title"/>
          </p:nvPr>
        </p:nvSpPr>
        <p:spPr/>
        <p:txBody>
          <a:bodyPr/>
          <a:lstStyle/>
          <a:p>
            <a:r>
              <a:rPr lang="cs-CZ" dirty="0" err="1" smtClean="0"/>
              <a:t>What</a:t>
            </a:r>
            <a:r>
              <a:rPr lang="cs-CZ" dirty="0" smtClean="0"/>
              <a:t> </a:t>
            </a:r>
            <a:r>
              <a:rPr lang="cs-CZ" dirty="0" err="1" smtClean="0"/>
              <a:t>helps</a:t>
            </a:r>
            <a:r>
              <a:rPr lang="cs-CZ" dirty="0" smtClean="0"/>
              <a:t> in </a:t>
            </a:r>
            <a:r>
              <a:rPr lang="cs-CZ" dirty="0" err="1" smtClean="0"/>
              <a:t>psychotherapy</a:t>
            </a:r>
            <a:endParaRPr lang="cs-CZ" dirty="0"/>
          </a:p>
        </p:txBody>
      </p:sp>
      <p:sp>
        <p:nvSpPr>
          <p:cNvPr id="4" name="Zástupný symbol pro obsah 3"/>
          <p:cNvSpPr>
            <a:spLocks noGrp="1"/>
          </p:cNvSpPr>
          <p:nvPr>
            <p:ph idx="1"/>
          </p:nvPr>
        </p:nvSpPr>
        <p:spPr/>
        <p:txBody>
          <a:bodyPr/>
          <a:lstStyle/>
          <a:p>
            <a:pPr>
              <a:defRPr/>
            </a:pPr>
            <a:r>
              <a:rPr lang="cs-CZ" altLang="cs-CZ" dirty="0" err="1" smtClean="0"/>
              <a:t>Patient</a:t>
            </a:r>
            <a:r>
              <a:rPr lang="en-GB" altLang="cs-CZ" dirty="0" smtClean="0"/>
              <a:t>’s m</a:t>
            </a:r>
            <a:r>
              <a:rPr lang="cs-CZ" altLang="cs-CZ" dirty="0" err="1" smtClean="0"/>
              <a:t>otivation</a:t>
            </a:r>
            <a:r>
              <a:rPr lang="cs-CZ" altLang="cs-CZ" dirty="0" smtClean="0"/>
              <a:t> to </a:t>
            </a:r>
            <a:r>
              <a:rPr lang="cs-CZ" altLang="cs-CZ" dirty="0" err="1" smtClean="0"/>
              <a:t>change</a:t>
            </a:r>
            <a:r>
              <a:rPr lang="en-GB" altLang="cs-CZ" dirty="0" smtClean="0"/>
              <a:t> something in their life</a:t>
            </a:r>
          </a:p>
          <a:p>
            <a:pPr>
              <a:defRPr/>
            </a:pPr>
            <a:endParaRPr lang="cs-CZ" altLang="cs-CZ" dirty="0"/>
          </a:p>
          <a:p>
            <a:pPr>
              <a:defRPr/>
            </a:pPr>
            <a:r>
              <a:rPr lang="en-GB" altLang="cs-CZ" dirty="0" smtClean="0"/>
              <a:t>Therapeutic relationship</a:t>
            </a:r>
            <a:endParaRPr lang="cs-CZ" altLang="cs-CZ" dirty="0" smtClean="0"/>
          </a:p>
          <a:p>
            <a:pPr>
              <a:defRPr/>
            </a:pPr>
            <a:endParaRPr lang="cs-CZ" altLang="cs-CZ" dirty="0"/>
          </a:p>
          <a:p>
            <a:pPr>
              <a:defRPr/>
            </a:pPr>
            <a:r>
              <a:rPr lang="en-GB" altLang="cs-CZ" dirty="0" smtClean="0"/>
              <a:t>Therapist’s personality</a:t>
            </a:r>
            <a:endParaRPr lang="cs-CZ" altLang="cs-CZ" dirty="0" smtClean="0"/>
          </a:p>
          <a:p>
            <a:pPr>
              <a:defRPr/>
            </a:pPr>
            <a:endParaRPr lang="cs-CZ" altLang="cs-CZ" dirty="0"/>
          </a:p>
          <a:p>
            <a:pPr>
              <a:defRPr/>
            </a:pPr>
            <a:r>
              <a:rPr lang="en-GB" altLang="cs-CZ" dirty="0" smtClean="0"/>
              <a:t>Therapeutic interventions</a:t>
            </a:r>
            <a:endParaRPr lang="cs-CZ" altLang="cs-CZ" dirty="0" smtClean="0"/>
          </a:p>
          <a:p>
            <a:pPr>
              <a:defRPr/>
            </a:pPr>
            <a:endParaRPr lang="cs-CZ" altLang="cs-CZ" dirty="0"/>
          </a:p>
          <a:p>
            <a:pPr>
              <a:defRPr/>
            </a:pPr>
            <a:r>
              <a:rPr lang="en-GB" altLang="cs-CZ" dirty="0" smtClean="0"/>
              <a:t>Setting </a:t>
            </a:r>
            <a:endParaRPr lang="cs-CZ" altLang="cs-CZ" dirty="0"/>
          </a:p>
          <a:p>
            <a:endParaRPr lang="cs-CZ" dirty="0"/>
          </a:p>
        </p:txBody>
      </p:sp>
    </p:spTree>
    <p:extLst>
      <p:ext uri="{BB962C8B-B14F-4D97-AF65-F5344CB8AC3E}">
        <p14:creationId xmlns:p14="http://schemas.microsoft.com/office/powerpoint/2010/main" val="6039808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Psychiatry – </a:t>
            </a:r>
            <a:r>
              <a:rPr lang="cs-CZ" dirty="0" err="1"/>
              <a:t>lecture</a:t>
            </a:r>
            <a:r>
              <a:rPr lang="cs-CZ" dirty="0"/>
              <a:t> </a:t>
            </a:r>
            <a:r>
              <a:rPr lang="pt-BR" dirty="0"/>
              <a:t>(</a:t>
            </a:r>
            <a:r>
              <a:rPr lang="cs-CZ" dirty="0"/>
              <a:t>a</a:t>
            </a:r>
            <a:r>
              <a:rPr lang="cs-CZ" altLang="cs-CZ" dirty="0"/>
              <a:t>VLPY9X1p</a:t>
            </a:r>
            <a:r>
              <a:rPr lang="pt-BR" dirty="0"/>
              <a:t>)</a:t>
            </a:r>
            <a:endParaRPr lang="cs-CZ" dirty="0"/>
          </a:p>
        </p:txBody>
      </p:sp>
      <p:sp>
        <p:nvSpPr>
          <p:cNvPr id="3" name="Nadpis 2"/>
          <p:cNvSpPr>
            <a:spLocks noGrp="1"/>
          </p:cNvSpPr>
          <p:nvPr>
            <p:ph type="title"/>
          </p:nvPr>
        </p:nvSpPr>
        <p:spPr/>
        <p:txBody>
          <a:bodyPr/>
          <a:lstStyle/>
          <a:p>
            <a:r>
              <a:rPr lang="cs-CZ" dirty="0" err="1" smtClean="0"/>
              <a:t>How</a:t>
            </a:r>
            <a:r>
              <a:rPr lang="cs-CZ" dirty="0" smtClean="0"/>
              <a:t> much </a:t>
            </a:r>
            <a:r>
              <a:rPr lang="cs-CZ" dirty="0" err="1" smtClean="0"/>
              <a:t>psychotherapy</a:t>
            </a:r>
            <a:r>
              <a:rPr lang="cs-CZ" dirty="0" smtClean="0"/>
              <a:t> </a:t>
            </a:r>
            <a:r>
              <a:rPr lang="cs-CZ" dirty="0" err="1" smtClean="0"/>
              <a:t>is</a:t>
            </a:r>
            <a:r>
              <a:rPr lang="cs-CZ" dirty="0" smtClean="0"/>
              <a:t> </a:t>
            </a:r>
            <a:r>
              <a:rPr lang="cs-CZ" dirty="0" err="1" smtClean="0"/>
              <a:t>needed</a:t>
            </a:r>
            <a:r>
              <a:rPr lang="cs-CZ" dirty="0" smtClean="0"/>
              <a:t>?</a:t>
            </a:r>
            <a:endParaRPr lang="cs-CZ" dirty="0"/>
          </a:p>
        </p:txBody>
      </p:sp>
      <p:sp>
        <p:nvSpPr>
          <p:cNvPr id="4" name="Zástupný symbol pro obsah 3"/>
          <p:cNvSpPr>
            <a:spLocks noGrp="1"/>
          </p:cNvSpPr>
          <p:nvPr>
            <p:ph idx="1"/>
          </p:nvPr>
        </p:nvSpPr>
        <p:spPr/>
        <p:txBody>
          <a:bodyPr/>
          <a:lstStyle/>
          <a:p>
            <a:pPr>
              <a:defRPr/>
            </a:pPr>
            <a:r>
              <a:rPr lang="en-GB" altLang="cs-CZ" dirty="0" smtClean="0"/>
              <a:t>An average patient attends four sessions</a:t>
            </a:r>
            <a:endParaRPr lang="cs-CZ" altLang="cs-CZ" dirty="0" smtClean="0"/>
          </a:p>
          <a:p>
            <a:pPr>
              <a:defRPr/>
            </a:pPr>
            <a:endParaRPr lang="cs-CZ" altLang="cs-CZ" dirty="0"/>
          </a:p>
          <a:p>
            <a:pPr>
              <a:defRPr/>
            </a:pPr>
            <a:r>
              <a:rPr lang="en-GB" altLang="cs-CZ" dirty="0" smtClean="0"/>
              <a:t>An effect is usually seen after 9</a:t>
            </a:r>
            <a:r>
              <a:rPr lang="en-GB" altLang="cs-CZ" baseline="30000" dirty="0" smtClean="0"/>
              <a:t>th</a:t>
            </a:r>
            <a:r>
              <a:rPr lang="en-GB" altLang="cs-CZ" dirty="0" smtClean="0"/>
              <a:t> session</a:t>
            </a:r>
            <a:endParaRPr lang="cs-CZ" altLang="cs-CZ" dirty="0" smtClean="0"/>
          </a:p>
          <a:p>
            <a:pPr>
              <a:defRPr/>
            </a:pPr>
            <a:endParaRPr lang="cs-CZ" altLang="cs-CZ" dirty="0"/>
          </a:p>
          <a:p>
            <a:pPr>
              <a:defRPr/>
            </a:pPr>
            <a:r>
              <a:rPr lang="en-GB" altLang="cs-CZ" dirty="0" smtClean="0"/>
              <a:t>50</a:t>
            </a:r>
            <a:r>
              <a:rPr lang="cs-CZ" altLang="cs-CZ" dirty="0" smtClean="0"/>
              <a:t>% </a:t>
            </a:r>
            <a:r>
              <a:rPr lang="cs-CZ" altLang="cs-CZ" dirty="0" err="1" smtClean="0"/>
              <a:t>of</a:t>
            </a:r>
            <a:r>
              <a:rPr lang="cs-CZ" altLang="cs-CZ" dirty="0" smtClean="0"/>
              <a:t> </a:t>
            </a:r>
            <a:r>
              <a:rPr lang="cs-CZ" altLang="cs-CZ" dirty="0" err="1" smtClean="0"/>
              <a:t>patients</a:t>
            </a:r>
            <a:r>
              <a:rPr lang="cs-CZ" altLang="cs-CZ" dirty="0" smtClean="0"/>
              <a:t> </a:t>
            </a:r>
            <a:r>
              <a:rPr lang="cs-CZ" altLang="cs-CZ" dirty="0" err="1" smtClean="0"/>
              <a:t>recover</a:t>
            </a:r>
            <a:r>
              <a:rPr lang="cs-CZ" altLang="cs-CZ" dirty="0" smtClean="0"/>
              <a:t> </a:t>
            </a:r>
            <a:r>
              <a:rPr lang="cs-CZ" altLang="cs-CZ" dirty="0" err="1" smtClean="0"/>
              <a:t>between</a:t>
            </a:r>
            <a:r>
              <a:rPr lang="cs-CZ" altLang="cs-CZ" dirty="0" smtClean="0"/>
              <a:t> 11th-21st session</a:t>
            </a:r>
            <a:endParaRPr lang="cs-CZ" altLang="cs-CZ" dirty="0"/>
          </a:p>
          <a:p>
            <a:endParaRPr lang="cs-CZ" dirty="0"/>
          </a:p>
        </p:txBody>
      </p:sp>
    </p:spTree>
    <p:extLst>
      <p:ext uri="{BB962C8B-B14F-4D97-AF65-F5344CB8AC3E}">
        <p14:creationId xmlns:p14="http://schemas.microsoft.com/office/powerpoint/2010/main" val="39735035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Psychiatry – </a:t>
            </a:r>
            <a:r>
              <a:rPr lang="cs-CZ" dirty="0" err="1"/>
              <a:t>lecture</a:t>
            </a:r>
            <a:r>
              <a:rPr lang="cs-CZ" dirty="0"/>
              <a:t> </a:t>
            </a:r>
            <a:r>
              <a:rPr lang="pt-BR" dirty="0"/>
              <a:t>(</a:t>
            </a:r>
            <a:r>
              <a:rPr lang="cs-CZ" dirty="0"/>
              <a:t>a</a:t>
            </a:r>
            <a:r>
              <a:rPr lang="cs-CZ" altLang="cs-CZ" dirty="0"/>
              <a:t>VLPY9X1p</a:t>
            </a:r>
            <a:r>
              <a:rPr lang="pt-BR" dirty="0"/>
              <a:t>)</a:t>
            </a:r>
            <a:endParaRPr lang="cs-CZ" dirty="0"/>
          </a:p>
        </p:txBody>
      </p:sp>
      <p:sp>
        <p:nvSpPr>
          <p:cNvPr id="3" name="Nadpis 2"/>
          <p:cNvSpPr>
            <a:spLocks noGrp="1"/>
          </p:cNvSpPr>
          <p:nvPr>
            <p:ph type="title"/>
          </p:nvPr>
        </p:nvSpPr>
        <p:spPr/>
        <p:txBody>
          <a:bodyPr/>
          <a:lstStyle/>
          <a:p>
            <a:r>
              <a:rPr lang="cs-CZ" dirty="0" err="1" smtClean="0"/>
              <a:t>Important</a:t>
            </a:r>
            <a:r>
              <a:rPr lang="en-GB" dirty="0" smtClean="0"/>
              <a:t> psychotherapeutic schools</a:t>
            </a:r>
            <a:endParaRPr lang="en-GB" dirty="0"/>
          </a:p>
        </p:txBody>
      </p:sp>
      <p:sp>
        <p:nvSpPr>
          <p:cNvPr id="4" name="Zástupný symbol pro obsah 3"/>
          <p:cNvSpPr>
            <a:spLocks noGrp="1"/>
          </p:cNvSpPr>
          <p:nvPr>
            <p:ph idx="1"/>
          </p:nvPr>
        </p:nvSpPr>
        <p:spPr/>
        <p:txBody>
          <a:bodyPr/>
          <a:lstStyle/>
          <a:p>
            <a:pPr>
              <a:defRPr/>
            </a:pPr>
            <a:r>
              <a:rPr lang="cs-CZ" altLang="cs-CZ" dirty="0" err="1" smtClean="0"/>
              <a:t>Psychoanalysis</a:t>
            </a:r>
            <a:endParaRPr lang="cs-CZ" altLang="cs-CZ" dirty="0" smtClean="0"/>
          </a:p>
          <a:p>
            <a:pPr>
              <a:defRPr/>
            </a:pPr>
            <a:r>
              <a:rPr lang="cs-CZ" altLang="cs-CZ" dirty="0" err="1" smtClean="0"/>
              <a:t>Dynamic</a:t>
            </a:r>
            <a:r>
              <a:rPr lang="cs-CZ" altLang="cs-CZ" dirty="0" smtClean="0"/>
              <a:t> </a:t>
            </a:r>
            <a:r>
              <a:rPr lang="cs-CZ" altLang="cs-CZ" dirty="0" err="1" smtClean="0"/>
              <a:t>therapies</a:t>
            </a:r>
            <a:endParaRPr lang="cs-CZ" altLang="cs-CZ" dirty="0" smtClean="0"/>
          </a:p>
          <a:p>
            <a:pPr>
              <a:defRPr/>
            </a:pPr>
            <a:r>
              <a:rPr lang="cs-CZ" altLang="cs-CZ" dirty="0" err="1" smtClean="0"/>
              <a:t>Cognitive-behavioral</a:t>
            </a:r>
            <a:r>
              <a:rPr lang="cs-CZ" altLang="cs-CZ" dirty="0" smtClean="0"/>
              <a:t> </a:t>
            </a:r>
            <a:r>
              <a:rPr lang="cs-CZ" altLang="cs-CZ" dirty="0" err="1" smtClean="0"/>
              <a:t>therapy</a:t>
            </a:r>
            <a:r>
              <a:rPr lang="cs-CZ" altLang="cs-CZ" dirty="0" smtClean="0"/>
              <a:t> (CBT)</a:t>
            </a:r>
            <a:endParaRPr lang="cs-CZ" altLang="cs-CZ" dirty="0" smtClean="0"/>
          </a:p>
          <a:p>
            <a:pPr>
              <a:defRPr/>
            </a:pPr>
            <a:r>
              <a:rPr lang="cs-CZ" altLang="cs-CZ" dirty="0" err="1" smtClean="0"/>
              <a:t>Systemic</a:t>
            </a:r>
            <a:r>
              <a:rPr lang="cs-CZ" altLang="cs-CZ" dirty="0" smtClean="0"/>
              <a:t> </a:t>
            </a:r>
            <a:r>
              <a:rPr lang="cs-CZ" altLang="cs-CZ" dirty="0" err="1" smtClean="0"/>
              <a:t>therapy</a:t>
            </a:r>
            <a:endParaRPr lang="cs-CZ" altLang="cs-CZ" dirty="0" smtClean="0"/>
          </a:p>
          <a:p>
            <a:pPr>
              <a:defRPr/>
            </a:pPr>
            <a:r>
              <a:rPr lang="cs-CZ" altLang="cs-CZ" dirty="0" err="1" smtClean="0"/>
              <a:t>Gestalt</a:t>
            </a:r>
            <a:r>
              <a:rPr lang="cs-CZ" altLang="cs-CZ" dirty="0" smtClean="0"/>
              <a:t> </a:t>
            </a:r>
            <a:r>
              <a:rPr lang="cs-CZ" altLang="cs-CZ" dirty="0" err="1" smtClean="0"/>
              <a:t>therapy</a:t>
            </a:r>
            <a:endParaRPr lang="cs-CZ" altLang="cs-CZ" dirty="0" smtClean="0"/>
          </a:p>
          <a:p>
            <a:pPr>
              <a:defRPr/>
            </a:pPr>
            <a:endParaRPr lang="cs-CZ" altLang="cs-CZ" dirty="0"/>
          </a:p>
          <a:p>
            <a:pPr>
              <a:defRPr/>
            </a:pPr>
            <a:r>
              <a:rPr lang="cs-CZ" altLang="cs-CZ" dirty="0" smtClean="0"/>
              <a:t>And </a:t>
            </a:r>
            <a:r>
              <a:rPr lang="cs-CZ" altLang="cs-CZ" dirty="0" smtClean="0"/>
              <a:t>many </a:t>
            </a:r>
            <a:r>
              <a:rPr lang="cs-CZ" altLang="cs-CZ" dirty="0" err="1" smtClean="0"/>
              <a:t>others</a:t>
            </a:r>
            <a:endParaRPr lang="cs-CZ" altLang="cs-CZ" dirty="0"/>
          </a:p>
          <a:p>
            <a:endParaRPr lang="cs-CZ" dirty="0"/>
          </a:p>
        </p:txBody>
      </p:sp>
    </p:spTree>
    <p:extLst>
      <p:ext uri="{BB962C8B-B14F-4D97-AF65-F5344CB8AC3E}">
        <p14:creationId xmlns:p14="http://schemas.microsoft.com/office/powerpoint/2010/main" val="21066442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6B334AF7-3A89-46AF-ACB9-0FB959BB843A}"/>
              </a:ext>
            </a:extLst>
          </p:cNvPr>
          <p:cNvSpPr>
            <a:spLocks noGrp="1"/>
          </p:cNvSpPr>
          <p:nvPr>
            <p:ph type="title"/>
          </p:nvPr>
        </p:nvSpPr>
        <p:spPr/>
        <p:txBody>
          <a:bodyPr/>
          <a:lstStyle/>
          <a:p>
            <a:r>
              <a:rPr lang="cs-CZ" dirty="0" err="1"/>
              <a:t>Take</a:t>
            </a:r>
            <a:r>
              <a:rPr lang="cs-CZ" dirty="0"/>
              <a:t> </a:t>
            </a:r>
            <a:r>
              <a:rPr lang="cs-CZ" dirty="0" err="1"/>
              <a:t>home</a:t>
            </a:r>
            <a:r>
              <a:rPr lang="cs-CZ" dirty="0"/>
              <a:t> </a:t>
            </a:r>
            <a:r>
              <a:rPr lang="cs-CZ" dirty="0" err="1"/>
              <a:t>message</a:t>
            </a:r>
            <a:r>
              <a:rPr lang="cs-CZ" dirty="0"/>
              <a:t/>
            </a:r>
            <a:br>
              <a:rPr lang="cs-CZ" dirty="0"/>
            </a:br>
            <a:r>
              <a:rPr lang="cs-CZ" dirty="0"/>
              <a:t/>
            </a:r>
            <a:br>
              <a:rPr lang="cs-CZ" dirty="0"/>
            </a:br>
            <a:endParaRPr lang="cs-CZ" dirty="0"/>
          </a:p>
        </p:txBody>
      </p:sp>
      <p:sp>
        <p:nvSpPr>
          <p:cNvPr id="4" name="Zástupný symbol pro obsah 3">
            <a:extLst>
              <a:ext uri="{FF2B5EF4-FFF2-40B4-BE49-F238E27FC236}">
                <a16:creationId xmlns:a16="http://schemas.microsoft.com/office/drawing/2014/main" id="{C4255489-41DF-4A97-A677-D36437EEF464}"/>
              </a:ext>
            </a:extLst>
          </p:cNvPr>
          <p:cNvSpPr>
            <a:spLocks noGrp="1"/>
          </p:cNvSpPr>
          <p:nvPr>
            <p:ph idx="1"/>
          </p:nvPr>
        </p:nvSpPr>
        <p:spPr>
          <a:xfrm>
            <a:off x="720000" y="1420721"/>
            <a:ext cx="10753200" cy="4685355"/>
          </a:xfrm>
        </p:spPr>
        <p:txBody>
          <a:bodyPr/>
          <a:lstStyle/>
          <a:p>
            <a:r>
              <a:rPr lang="en-GB" dirty="0" smtClean="0"/>
              <a:t>Psychotherapy is a treatment approach used in mental disorders</a:t>
            </a:r>
          </a:p>
          <a:p>
            <a:endParaRPr lang="cs-CZ" dirty="0"/>
          </a:p>
          <a:p>
            <a:r>
              <a:rPr lang="en-GB" dirty="0" smtClean="0"/>
              <a:t>Psychotherapy is effective if administered appropriately, but it can also have negative side effects as any treatment method </a:t>
            </a:r>
          </a:p>
          <a:p>
            <a:endParaRPr lang="cs-CZ" dirty="0"/>
          </a:p>
          <a:p>
            <a:r>
              <a:rPr lang="en-GB" dirty="0" smtClean="0"/>
              <a:t>Psychotherapists have to be appropriate</a:t>
            </a:r>
            <a:r>
              <a:rPr lang="cs-CZ" dirty="0" err="1" smtClean="0"/>
              <a:t>ly</a:t>
            </a:r>
            <a:r>
              <a:rPr lang="cs-CZ" dirty="0" smtClean="0"/>
              <a:t> </a:t>
            </a:r>
            <a:r>
              <a:rPr lang="en-GB" dirty="0" smtClean="0"/>
              <a:t>trained and experienced</a:t>
            </a:r>
          </a:p>
          <a:p>
            <a:endParaRPr lang="cs-CZ" dirty="0"/>
          </a:p>
          <a:p>
            <a:r>
              <a:rPr lang="en-GB" dirty="0" smtClean="0"/>
              <a:t>Therapeutic </a:t>
            </a:r>
            <a:r>
              <a:rPr lang="en-GB" dirty="0" err="1" smtClean="0"/>
              <a:t>relatio</a:t>
            </a:r>
            <a:r>
              <a:rPr lang="cs-CZ" dirty="0" smtClean="0"/>
              <a:t>n</a:t>
            </a:r>
            <a:r>
              <a:rPr lang="en-GB" dirty="0" smtClean="0"/>
              <a:t>ship is the main factor determining the outcome of psychotherapy</a:t>
            </a:r>
            <a:endParaRPr lang="en-GB" dirty="0"/>
          </a:p>
        </p:txBody>
      </p:sp>
      <p:sp>
        <p:nvSpPr>
          <p:cNvPr id="5" name="Zástupný symbol pro zápatí 4">
            <a:extLst>
              <a:ext uri="{FF2B5EF4-FFF2-40B4-BE49-F238E27FC236}">
                <a16:creationId xmlns:a16="http://schemas.microsoft.com/office/drawing/2014/main" id="{1AD163C5-9CCF-417B-AC79-253F381F1E68}"/>
              </a:ext>
            </a:extLst>
          </p:cNvPr>
          <p:cNvSpPr>
            <a:spLocks noGrp="1"/>
          </p:cNvSpPr>
          <p:nvPr>
            <p:ph type="ftr" sz="quarter" idx="10"/>
          </p:nvPr>
        </p:nvSpPr>
        <p:spPr/>
        <p:txBody>
          <a:bodyPr/>
          <a:lstStyle/>
          <a:p>
            <a:r>
              <a:rPr lang="cs-CZ" dirty="0"/>
              <a:t>Psychiatry – </a:t>
            </a:r>
            <a:r>
              <a:rPr lang="cs-CZ" dirty="0" err="1"/>
              <a:t>lecture</a:t>
            </a:r>
            <a:r>
              <a:rPr lang="cs-CZ" dirty="0"/>
              <a:t> </a:t>
            </a:r>
            <a:r>
              <a:rPr lang="pt-BR" dirty="0"/>
              <a:t>(</a:t>
            </a:r>
            <a:r>
              <a:rPr lang="cs-CZ" dirty="0"/>
              <a:t>a</a:t>
            </a:r>
            <a:r>
              <a:rPr lang="cs-CZ" altLang="cs-CZ" dirty="0"/>
              <a:t>VLPY9X1p</a:t>
            </a:r>
            <a:r>
              <a:rPr lang="pt-BR" dirty="0"/>
              <a:t>)</a:t>
            </a:r>
            <a:endParaRPr lang="cs-CZ" dirty="0"/>
          </a:p>
        </p:txBody>
      </p:sp>
    </p:spTree>
    <p:extLst>
      <p:ext uri="{BB962C8B-B14F-4D97-AF65-F5344CB8AC3E}">
        <p14:creationId xmlns:p14="http://schemas.microsoft.com/office/powerpoint/2010/main" val="15251557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864444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78A7F6BB-CC1D-458C-8371-311D59E97D91}"/>
              </a:ext>
            </a:extLst>
          </p:cNvPr>
          <p:cNvSpPr>
            <a:spLocks noGrp="1"/>
          </p:cNvSpPr>
          <p:nvPr>
            <p:ph type="ftr" sz="quarter" idx="10"/>
          </p:nvPr>
        </p:nvSpPr>
        <p:spPr>
          <a:xfrm>
            <a:off x="729640" y="6226426"/>
            <a:ext cx="7920000" cy="252000"/>
          </a:xfrm>
        </p:spPr>
        <p:txBody>
          <a:bodyPr/>
          <a:lstStyle/>
          <a:p>
            <a:r>
              <a:rPr lang="cs-CZ" dirty="0" smtClean="0"/>
              <a:t>Psychiatry </a:t>
            </a:r>
            <a:r>
              <a:rPr lang="cs-CZ" dirty="0"/>
              <a:t>– </a:t>
            </a:r>
            <a:r>
              <a:rPr lang="cs-CZ" dirty="0" err="1" smtClean="0"/>
              <a:t>lecture</a:t>
            </a:r>
            <a:r>
              <a:rPr lang="cs-CZ" dirty="0" smtClean="0"/>
              <a:t> </a:t>
            </a:r>
            <a:r>
              <a:rPr lang="pt-BR" dirty="0" smtClean="0"/>
              <a:t>(</a:t>
            </a:r>
            <a:r>
              <a:rPr lang="cs-CZ" dirty="0" smtClean="0"/>
              <a:t>a</a:t>
            </a:r>
            <a:r>
              <a:rPr lang="cs-CZ" altLang="cs-CZ" dirty="0" smtClean="0"/>
              <a:t>VLPY9X1p</a:t>
            </a:r>
            <a:r>
              <a:rPr lang="pt-BR" dirty="0"/>
              <a:t>)</a:t>
            </a:r>
            <a:endParaRPr lang="cs-CZ" dirty="0"/>
          </a:p>
        </p:txBody>
      </p:sp>
      <p:sp>
        <p:nvSpPr>
          <p:cNvPr id="4" name="Nadpis 3">
            <a:extLst>
              <a:ext uri="{FF2B5EF4-FFF2-40B4-BE49-F238E27FC236}">
                <a16:creationId xmlns:a16="http://schemas.microsoft.com/office/drawing/2014/main" id="{BB6984E3-726E-4C47-8739-CFFC986F98B7}"/>
              </a:ext>
            </a:extLst>
          </p:cNvPr>
          <p:cNvSpPr>
            <a:spLocks noGrp="1"/>
          </p:cNvSpPr>
          <p:nvPr>
            <p:ph type="title"/>
          </p:nvPr>
        </p:nvSpPr>
        <p:spPr/>
        <p:txBody>
          <a:bodyPr/>
          <a:lstStyle/>
          <a:p>
            <a:r>
              <a:rPr lang="cs-CZ" dirty="0" err="1" smtClean="0"/>
              <a:t>Learning</a:t>
            </a:r>
            <a:r>
              <a:rPr lang="cs-CZ" dirty="0" smtClean="0"/>
              <a:t> </a:t>
            </a:r>
            <a:r>
              <a:rPr lang="cs-CZ" dirty="0" err="1" smtClean="0"/>
              <a:t>outcomes</a:t>
            </a:r>
            <a:endParaRPr lang="cs-CZ" dirty="0"/>
          </a:p>
        </p:txBody>
      </p:sp>
      <p:sp>
        <p:nvSpPr>
          <p:cNvPr id="5" name="Zástupný obsah 4">
            <a:extLst>
              <a:ext uri="{FF2B5EF4-FFF2-40B4-BE49-F238E27FC236}">
                <a16:creationId xmlns:a16="http://schemas.microsoft.com/office/drawing/2014/main" id="{542E706C-BBA7-9247-8105-68B5DD4C93A5}"/>
              </a:ext>
            </a:extLst>
          </p:cNvPr>
          <p:cNvSpPr>
            <a:spLocks noGrp="1"/>
          </p:cNvSpPr>
          <p:nvPr>
            <p:ph idx="1"/>
          </p:nvPr>
        </p:nvSpPr>
        <p:spPr/>
        <p:txBody>
          <a:bodyPr/>
          <a:lstStyle/>
          <a:p>
            <a:r>
              <a:rPr lang="en-GB" dirty="0" smtClean="0"/>
              <a:t>Student is able to define psychotherapy as a treatment method</a:t>
            </a:r>
          </a:p>
          <a:p>
            <a:endParaRPr lang="cs-CZ" dirty="0"/>
          </a:p>
          <a:p>
            <a:r>
              <a:rPr lang="en-GB" dirty="0" smtClean="0"/>
              <a:t>Student knows variables affecting the effectivity of psychotherapy</a:t>
            </a:r>
          </a:p>
          <a:p>
            <a:endParaRPr lang="cs-CZ" dirty="0"/>
          </a:p>
          <a:p>
            <a:r>
              <a:rPr lang="en-GB" dirty="0" smtClean="0"/>
              <a:t>Student lists various </a:t>
            </a:r>
            <a:r>
              <a:rPr lang="cs-CZ" dirty="0" err="1" smtClean="0"/>
              <a:t>types</a:t>
            </a:r>
            <a:r>
              <a:rPr lang="en-GB" dirty="0" smtClean="0"/>
              <a:t> of psychotherapy based on therapist approach and psychotherapy setting</a:t>
            </a:r>
          </a:p>
          <a:p>
            <a:endParaRPr lang="cs-CZ" dirty="0"/>
          </a:p>
          <a:p>
            <a:r>
              <a:rPr lang="en-GB" dirty="0" smtClean="0"/>
              <a:t>Student knows the foundations of important psychotherapeutic schools </a:t>
            </a:r>
          </a:p>
          <a:p>
            <a:pPr marL="72000" indent="0">
              <a:buNone/>
            </a:pPr>
            <a:endParaRPr lang="cs-CZ" dirty="0"/>
          </a:p>
        </p:txBody>
      </p:sp>
    </p:spTree>
    <p:extLst>
      <p:ext uri="{BB962C8B-B14F-4D97-AF65-F5344CB8AC3E}">
        <p14:creationId xmlns:p14="http://schemas.microsoft.com/office/powerpoint/2010/main" val="2488070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Psychiatry – </a:t>
            </a:r>
            <a:r>
              <a:rPr lang="cs-CZ" dirty="0" err="1"/>
              <a:t>lecture</a:t>
            </a:r>
            <a:r>
              <a:rPr lang="cs-CZ" dirty="0"/>
              <a:t> </a:t>
            </a:r>
            <a:r>
              <a:rPr lang="pt-BR" dirty="0"/>
              <a:t>(</a:t>
            </a:r>
            <a:r>
              <a:rPr lang="cs-CZ" dirty="0"/>
              <a:t>a</a:t>
            </a:r>
            <a:r>
              <a:rPr lang="cs-CZ" altLang="cs-CZ" dirty="0"/>
              <a:t>VLPY9X1p</a:t>
            </a:r>
            <a:r>
              <a:rPr lang="pt-BR" dirty="0"/>
              <a:t>)</a:t>
            </a:r>
            <a:endParaRPr lang="cs-CZ" dirty="0"/>
          </a:p>
        </p:txBody>
      </p:sp>
      <p:sp>
        <p:nvSpPr>
          <p:cNvPr id="3" name="Nadpis 2"/>
          <p:cNvSpPr>
            <a:spLocks noGrp="1"/>
          </p:cNvSpPr>
          <p:nvPr>
            <p:ph type="title"/>
          </p:nvPr>
        </p:nvSpPr>
        <p:spPr/>
        <p:txBody>
          <a:bodyPr/>
          <a:lstStyle/>
          <a:p>
            <a:r>
              <a:rPr lang="en-GB" altLang="cs-CZ" dirty="0" smtClean="0"/>
              <a:t>What is psychotherapy?</a:t>
            </a:r>
            <a:endParaRPr lang="cs-CZ" dirty="0"/>
          </a:p>
        </p:txBody>
      </p:sp>
      <p:sp>
        <p:nvSpPr>
          <p:cNvPr id="4" name="Zástupný symbol pro obsah 3"/>
          <p:cNvSpPr>
            <a:spLocks noGrp="1"/>
          </p:cNvSpPr>
          <p:nvPr>
            <p:ph idx="1"/>
          </p:nvPr>
        </p:nvSpPr>
        <p:spPr/>
        <p:txBody>
          <a:bodyPr/>
          <a:lstStyle/>
          <a:p>
            <a:pPr>
              <a:lnSpc>
                <a:spcPct val="80000"/>
              </a:lnSpc>
              <a:spcBef>
                <a:spcPts val="500"/>
              </a:spcBef>
              <a:buFontTx/>
              <a:buChar char="-"/>
              <a:defRPr/>
            </a:pPr>
            <a:endParaRPr lang="cs-CZ" altLang="cs-CZ" dirty="0" smtClean="0"/>
          </a:p>
          <a:p>
            <a:pPr>
              <a:lnSpc>
                <a:spcPct val="80000"/>
              </a:lnSpc>
              <a:spcBef>
                <a:spcPts val="500"/>
              </a:spcBef>
              <a:buFontTx/>
              <a:buChar char="-"/>
              <a:defRPr/>
            </a:pPr>
            <a:r>
              <a:rPr lang="en-GB" altLang="cs-CZ" dirty="0" err="1" smtClean="0"/>
              <a:t>Therapeutical</a:t>
            </a:r>
            <a:r>
              <a:rPr lang="en-GB" altLang="cs-CZ" dirty="0" smtClean="0"/>
              <a:t> approach to a disease, disorder or anomaly using psychological methods, i.e. communication and relationship tools</a:t>
            </a:r>
          </a:p>
          <a:p>
            <a:pPr>
              <a:lnSpc>
                <a:spcPct val="80000"/>
              </a:lnSpc>
              <a:spcBef>
                <a:spcPts val="500"/>
              </a:spcBef>
              <a:buFontTx/>
              <a:buChar char="-"/>
              <a:defRPr/>
            </a:pPr>
            <a:endParaRPr lang="en-GB" altLang="cs-CZ" dirty="0" smtClean="0"/>
          </a:p>
          <a:p>
            <a:pPr>
              <a:lnSpc>
                <a:spcPct val="80000"/>
              </a:lnSpc>
              <a:spcBef>
                <a:spcPts val="500"/>
              </a:spcBef>
              <a:buFontTx/>
              <a:buChar char="-"/>
              <a:defRPr/>
            </a:pPr>
            <a:r>
              <a:rPr lang="en-GB" altLang="cs-CZ" b="1" dirty="0" smtClean="0"/>
              <a:t>Psychological methods</a:t>
            </a:r>
            <a:r>
              <a:rPr lang="en-GB" altLang="cs-CZ" dirty="0" smtClean="0"/>
              <a:t>:</a:t>
            </a:r>
            <a:r>
              <a:rPr lang="en-GB" altLang="cs-CZ" i="1" dirty="0" smtClean="0"/>
              <a:t> </a:t>
            </a:r>
            <a:r>
              <a:rPr lang="en-GB" altLang="cs-CZ" dirty="0" smtClean="0"/>
              <a:t>words, dialogue as well as silence, </a:t>
            </a:r>
            <a:r>
              <a:rPr lang="en-GB" altLang="cs-CZ" dirty="0" err="1" smtClean="0"/>
              <a:t>sug</a:t>
            </a:r>
            <a:r>
              <a:rPr lang="cs-CZ" altLang="cs-CZ" dirty="0" smtClean="0"/>
              <a:t>g</a:t>
            </a:r>
            <a:r>
              <a:rPr lang="en-GB" altLang="cs-CZ" dirty="0" err="1" smtClean="0"/>
              <a:t>estions</a:t>
            </a:r>
            <a:r>
              <a:rPr lang="en-GB" altLang="cs-CZ" dirty="0" smtClean="0"/>
              <a:t>, triggering of emotional reactions, learning, non-verbal behaviour, but first and foremost </a:t>
            </a:r>
            <a:r>
              <a:rPr lang="en-GB" altLang="cs-CZ" b="1" dirty="0" smtClean="0"/>
              <a:t>therapeutic relationship</a:t>
            </a:r>
          </a:p>
          <a:p>
            <a:endParaRPr lang="cs-CZ" dirty="0"/>
          </a:p>
        </p:txBody>
      </p:sp>
    </p:spTree>
    <p:extLst>
      <p:ext uri="{BB962C8B-B14F-4D97-AF65-F5344CB8AC3E}">
        <p14:creationId xmlns:p14="http://schemas.microsoft.com/office/powerpoint/2010/main" val="4728779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Psychiatry – </a:t>
            </a:r>
            <a:r>
              <a:rPr lang="cs-CZ" dirty="0" err="1"/>
              <a:t>lecture</a:t>
            </a:r>
            <a:r>
              <a:rPr lang="cs-CZ" dirty="0"/>
              <a:t> </a:t>
            </a:r>
            <a:r>
              <a:rPr lang="pt-BR" dirty="0"/>
              <a:t>(</a:t>
            </a:r>
            <a:r>
              <a:rPr lang="cs-CZ" dirty="0"/>
              <a:t>a</a:t>
            </a:r>
            <a:r>
              <a:rPr lang="cs-CZ" altLang="cs-CZ" dirty="0"/>
              <a:t>VLPY9X1p</a:t>
            </a:r>
            <a:r>
              <a:rPr lang="pt-BR" dirty="0"/>
              <a:t>)</a:t>
            </a:r>
            <a:endParaRPr lang="cs-CZ" dirty="0"/>
          </a:p>
        </p:txBody>
      </p:sp>
      <p:sp>
        <p:nvSpPr>
          <p:cNvPr id="3" name="Nadpis 2"/>
          <p:cNvSpPr>
            <a:spLocks noGrp="1"/>
          </p:cNvSpPr>
          <p:nvPr>
            <p:ph type="title"/>
          </p:nvPr>
        </p:nvSpPr>
        <p:spPr/>
        <p:txBody>
          <a:bodyPr/>
          <a:lstStyle/>
          <a:p>
            <a:r>
              <a:rPr lang="en-GB" dirty="0" smtClean="0"/>
              <a:t>Who does psychotherapy</a:t>
            </a:r>
            <a:r>
              <a:rPr lang="cs-CZ" dirty="0" smtClean="0"/>
              <a:t>?</a:t>
            </a:r>
            <a:endParaRPr lang="cs-CZ" dirty="0"/>
          </a:p>
        </p:txBody>
      </p:sp>
      <p:sp>
        <p:nvSpPr>
          <p:cNvPr id="4" name="Zástupný symbol pro obsah 3"/>
          <p:cNvSpPr>
            <a:spLocks noGrp="1"/>
          </p:cNvSpPr>
          <p:nvPr>
            <p:ph idx="1"/>
          </p:nvPr>
        </p:nvSpPr>
        <p:spPr/>
        <p:txBody>
          <a:bodyPr/>
          <a:lstStyle/>
          <a:p>
            <a:pPr>
              <a:defRPr/>
            </a:pPr>
            <a:r>
              <a:rPr lang="en-GB" dirty="0" smtClean="0"/>
              <a:t>Psychotherapist</a:t>
            </a:r>
          </a:p>
          <a:p>
            <a:pPr>
              <a:defRPr/>
            </a:pPr>
            <a:endParaRPr lang="cs-CZ" dirty="0"/>
          </a:p>
          <a:p>
            <a:pPr lvl="1">
              <a:defRPr/>
            </a:pPr>
            <a:r>
              <a:rPr lang="en-GB" dirty="0" smtClean="0"/>
              <a:t>Originally a physician or a psychologist in the course and after completion of their specialized and certified education (</a:t>
            </a:r>
            <a:r>
              <a:rPr lang="en-GB" b="1" dirty="0" smtClean="0"/>
              <a:t>training</a:t>
            </a:r>
            <a:r>
              <a:rPr lang="en-GB" dirty="0" smtClean="0"/>
              <a:t>), </a:t>
            </a:r>
            <a:r>
              <a:rPr lang="cs-CZ" dirty="0" err="1" smtClean="0"/>
              <a:t>of</a:t>
            </a:r>
            <a:r>
              <a:rPr lang="cs-CZ" dirty="0" smtClean="0"/>
              <a:t> </a:t>
            </a:r>
            <a:r>
              <a:rPr lang="cs-CZ" dirty="0" err="1" smtClean="0"/>
              <a:t>at</a:t>
            </a:r>
            <a:r>
              <a:rPr lang="cs-CZ" dirty="0" smtClean="0"/>
              <a:t> least 5 </a:t>
            </a:r>
            <a:r>
              <a:rPr lang="cs-CZ" dirty="0" err="1" smtClean="0"/>
              <a:t>years</a:t>
            </a:r>
            <a:r>
              <a:rPr lang="en-GB" dirty="0" smtClean="0"/>
              <a:t>’ duration with </a:t>
            </a:r>
            <a:r>
              <a:rPr lang="cs-CZ" dirty="0" smtClean="0"/>
              <a:t>a </a:t>
            </a:r>
            <a:r>
              <a:rPr lang="en-GB" dirty="0" smtClean="0"/>
              <a:t>required number of hours of theory, practice and supervision.</a:t>
            </a:r>
          </a:p>
          <a:p>
            <a:pPr lvl="1">
              <a:defRPr/>
            </a:pPr>
            <a:endParaRPr lang="cs-CZ" dirty="0"/>
          </a:p>
          <a:p>
            <a:pPr lvl="1">
              <a:defRPr/>
            </a:pPr>
            <a:r>
              <a:rPr lang="en-GB" dirty="0" smtClean="0"/>
              <a:t>Presently other specialists as well</a:t>
            </a:r>
            <a:endParaRPr lang="cs-CZ" dirty="0"/>
          </a:p>
          <a:p>
            <a:pPr marL="1200150" lvl="2" indent="-285750">
              <a:buFont typeface="Arial" panose="020B0604020202020204" pitchFamily="34" charset="0"/>
              <a:buChar char="•"/>
              <a:defRPr/>
            </a:pPr>
            <a:r>
              <a:rPr lang="en-GB" dirty="0" smtClean="0"/>
              <a:t>nurses</a:t>
            </a:r>
            <a:r>
              <a:rPr lang="cs-CZ" dirty="0" smtClean="0"/>
              <a:t>, </a:t>
            </a:r>
            <a:r>
              <a:rPr lang="en-GB" dirty="0" smtClean="0"/>
              <a:t>teachers, social workers</a:t>
            </a:r>
            <a:r>
              <a:rPr lang="cs-CZ" dirty="0" smtClean="0"/>
              <a:t>, </a:t>
            </a:r>
            <a:r>
              <a:rPr lang="cs-CZ" dirty="0" err="1" smtClean="0"/>
              <a:t>etc</a:t>
            </a:r>
            <a:r>
              <a:rPr lang="cs-CZ" dirty="0" smtClean="0"/>
              <a:t>.</a:t>
            </a:r>
            <a:endParaRPr lang="cs-CZ" dirty="0"/>
          </a:p>
          <a:p>
            <a:pPr marL="1200150" lvl="2" indent="-285750">
              <a:buFont typeface="Arial" panose="020B0604020202020204" pitchFamily="34" charset="0"/>
              <a:buChar char="•"/>
              <a:defRPr/>
            </a:pPr>
            <a:r>
              <a:rPr lang="en-GB" dirty="0"/>
              <a:t>s</a:t>
            </a:r>
            <a:r>
              <a:rPr lang="en-GB" dirty="0" smtClean="0"/>
              <a:t>ome training institutes do not require university education</a:t>
            </a:r>
            <a:endParaRPr lang="cs-CZ" dirty="0"/>
          </a:p>
          <a:p>
            <a:endParaRPr lang="cs-CZ" dirty="0"/>
          </a:p>
        </p:txBody>
      </p:sp>
    </p:spTree>
    <p:extLst>
      <p:ext uri="{BB962C8B-B14F-4D97-AF65-F5344CB8AC3E}">
        <p14:creationId xmlns:p14="http://schemas.microsoft.com/office/powerpoint/2010/main" val="35798839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Psychiatry – </a:t>
            </a:r>
            <a:r>
              <a:rPr lang="cs-CZ" dirty="0" err="1"/>
              <a:t>lecture</a:t>
            </a:r>
            <a:r>
              <a:rPr lang="cs-CZ" dirty="0"/>
              <a:t> </a:t>
            </a:r>
            <a:r>
              <a:rPr lang="pt-BR" dirty="0"/>
              <a:t>(</a:t>
            </a:r>
            <a:r>
              <a:rPr lang="cs-CZ" dirty="0"/>
              <a:t>a</a:t>
            </a:r>
            <a:r>
              <a:rPr lang="cs-CZ" altLang="cs-CZ" dirty="0"/>
              <a:t>VLPY9X1p</a:t>
            </a:r>
            <a:r>
              <a:rPr lang="pt-BR" dirty="0"/>
              <a:t>)</a:t>
            </a:r>
            <a:endParaRPr lang="cs-CZ" dirty="0"/>
          </a:p>
        </p:txBody>
      </p:sp>
      <p:sp>
        <p:nvSpPr>
          <p:cNvPr id="3" name="Nadpis 2"/>
          <p:cNvSpPr>
            <a:spLocks noGrp="1"/>
          </p:cNvSpPr>
          <p:nvPr>
            <p:ph type="title"/>
          </p:nvPr>
        </p:nvSpPr>
        <p:spPr/>
        <p:txBody>
          <a:bodyPr/>
          <a:lstStyle/>
          <a:p>
            <a:r>
              <a:rPr lang="cs-CZ" altLang="cs-CZ" dirty="0" err="1" smtClean="0"/>
              <a:t>Histor</a:t>
            </a:r>
            <a:r>
              <a:rPr lang="en-GB" altLang="cs-CZ" dirty="0" smtClean="0"/>
              <a:t>y</a:t>
            </a:r>
            <a:r>
              <a:rPr lang="cs-CZ" altLang="cs-CZ" dirty="0" smtClean="0"/>
              <a:t> </a:t>
            </a:r>
            <a:r>
              <a:rPr lang="en-GB" altLang="cs-CZ" dirty="0" smtClean="0"/>
              <a:t>of </a:t>
            </a:r>
            <a:r>
              <a:rPr lang="cs-CZ" altLang="cs-CZ" dirty="0" err="1" smtClean="0"/>
              <a:t>psychot</a:t>
            </a:r>
            <a:r>
              <a:rPr lang="en-GB" altLang="cs-CZ" dirty="0" smtClean="0"/>
              <a:t>h</a:t>
            </a:r>
            <a:r>
              <a:rPr lang="cs-CZ" altLang="cs-CZ" dirty="0" err="1" smtClean="0"/>
              <a:t>erap</a:t>
            </a:r>
            <a:r>
              <a:rPr lang="en-GB" altLang="cs-CZ" dirty="0"/>
              <a:t>y</a:t>
            </a:r>
            <a:endParaRPr lang="cs-CZ" dirty="0"/>
          </a:p>
        </p:txBody>
      </p:sp>
      <p:sp>
        <p:nvSpPr>
          <p:cNvPr id="4" name="Zástupný symbol pro obsah 3"/>
          <p:cNvSpPr>
            <a:spLocks noGrp="1"/>
          </p:cNvSpPr>
          <p:nvPr>
            <p:ph idx="1"/>
          </p:nvPr>
        </p:nvSpPr>
        <p:spPr/>
        <p:txBody>
          <a:bodyPr/>
          <a:lstStyle/>
          <a:p>
            <a:pPr>
              <a:spcBef>
                <a:spcPts val="500"/>
              </a:spcBef>
              <a:defRPr/>
            </a:pPr>
            <a:r>
              <a:rPr lang="en-GB" altLang="cs-CZ" dirty="0" smtClean="0"/>
              <a:t>Psychotherapy develop</a:t>
            </a:r>
            <a:r>
              <a:rPr lang="cs-CZ" altLang="cs-CZ" dirty="0" err="1" smtClean="0"/>
              <a:t>ed</a:t>
            </a:r>
            <a:r>
              <a:rPr lang="en-GB" altLang="cs-CZ" dirty="0" smtClean="0"/>
              <a:t> with the development of </a:t>
            </a:r>
            <a:r>
              <a:rPr lang="en-GB" altLang="cs-CZ" b="1" dirty="0" smtClean="0"/>
              <a:t>psychology</a:t>
            </a:r>
            <a:r>
              <a:rPr lang="en-GB" altLang="cs-CZ" dirty="0" smtClean="0"/>
              <a:t> </a:t>
            </a:r>
            <a:r>
              <a:rPr lang="cs-CZ" altLang="cs-CZ" dirty="0" err="1" smtClean="0"/>
              <a:t>starting</a:t>
            </a:r>
            <a:r>
              <a:rPr lang="cs-CZ" altLang="cs-CZ" dirty="0" smtClean="0"/>
              <a:t> </a:t>
            </a:r>
            <a:r>
              <a:rPr lang="cs-CZ" altLang="cs-CZ" dirty="0" err="1" smtClean="0"/>
              <a:t>at</a:t>
            </a:r>
            <a:r>
              <a:rPr lang="en-GB" altLang="cs-CZ" dirty="0" smtClean="0"/>
              <a:t> the beginning of the 20th century</a:t>
            </a:r>
          </a:p>
          <a:p>
            <a:pPr>
              <a:spcBef>
                <a:spcPts val="500"/>
              </a:spcBef>
              <a:defRPr/>
            </a:pPr>
            <a:endParaRPr lang="en-GB" altLang="cs-CZ" dirty="0"/>
          </a:p>
          <a:p>
            <a:pPr>
              <a:spcBef>
                <a:spcPts val="500"/>
              </a:spcBef>
              <a:defRPr/>
            </a:pPr>
            <a:r>
              <a:rPr lang="en-GB" altLang="cs-CZ" dirty="0" smtClean="0"/>
              <a:t>Psychotherapy was initially linked to medical</a:t>
            </a:r>
            <a:r>
              <a:rPr lang="cs-CZ" altLang="cs-CZ" dirty="0" smtClean="0"/>
              <a:t>/</a:t>
            </a:r>
            <a:r>
              <a:rPr lang="en-GB" altLang="cs-CZ" dirty="0" smtClean="0"/>
              <a:t>psychiatric practice, becoming later an independent specialization</a:t>
            </a:r>
          </a:p>
          <a:p>
            <a:pPr>
              <a:spcBef>
                <a:spcPts val="500"/>
              </a:spcBef>
              <a:defRPr/>
            </a:pPr>
            <a:endParaRPr lang="cs-CZ" altLang="cs-CZ" dirty="0" smtClean="0"/>
          </a:p>
          <a:p>
            <a:pPr>
              <a:spcBef>
                <a:spcPts val="500"/>
              </a:spcBef>
              <a:defRPr/>
            </a:pPr>
            <a:r>
              <a:rPr lang="en-GB" altLang="cs-CZ" dirty="0" smtClean="0"/>
              <a:t>Psychotherapy has thrive</a:t>
            </a:r>
            <a:r>
              <a:rPr lang="cs-CZ" altLang="cs-CZ" dirty="0"/>
              <a:t>n</a:t>
            </a:r>
            <a:r>
              <a:rPr lang="en-GB" altLang="cs-CZ" dirty="0" smtClean="0"/>
              <a:t> chiefly in Europe and the US </a:t>
            </a:r>
          </a:p>
          <a:p>
            <a:endParaRPr lang="cs-CZ" dirty="0"/>
          </a:p>
        </p:txBody>
      </p:sp>
    </p:spTree>
    <p:extLst>
      <p:ext uri="{BB962C8B-B14F-4D97-AF65-F5344CB8AC3E}">
        <p14:creationId xmlns:p14="http://schemas.microsoft.com/office/powerpoint/2010/main" val="42147975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Psychiatry – </a:t>
            </a:r>
            <a:r>
              <a:rPr lang="cs-CZ" dirty="0" err="1"/>
              <a:t>lecture</a:t>
            </a:r>
            <a:r>
              <a:rPr lang="cs-CZ" dirty="0"/>
              <a:t> </a:t>
            </a:r>
            <a:r>
              <a:rPr lang="pt-BR" dirty="0"/>
              <a:t>(</a:t>
            </a:r>
            <a:r>
              <a:rPr lang="cs-CZ" dirty="0"/>
              <a:t>a</a:t>
            </a:r>
            <a:r>
              <a:rPr lang="cs-CZ" altLang="cs-CZ" dirty="0"/>
              <a:t>VLPY9X1p</a:t>
            </a:r>
            <a:r>
              <a:rPr lang="pt-BR" dirty="0"/>
              <a:t>)</a:t>
            </a:r>
            <a:endParaRPr lang="cs-CZ" dirty="0"/>
          </a:p>
        </p:txBody>
      </p:sp>
      <p:sp>
        <p:nvSpPr>
          <p:cNvPr id="3" name="Nadpis 2"/>
          <p:cNvSpPr>
            <a:spLocks noGrp="1"/>
          </p:cNvSpPr>
          <p:nvPr>
            <p:ph type="title"/>
          </p:nvPr>
        </p:nvSpPr>
        <p:spPr/>
        <p:txBody>
          <a:bodyPr/>
          <a:lstStyle/>
          <a:p>
            <a:r>
              <a:rPr lang="cs-CZ" altLang="cs-CZ" dirty="0" err="1"/>
              <a:t>Histor</a:t>
            </a:r>
            <a:r>
              <a:rPr lang="en-GB" altLang="cs-CZ" dirty="0"/>
              <a:t>y</a:t>
            </a:r>
            <a:r>
              <a:rPr lang="cs-CZ" altLang="cs-CZ" dirty="0"/>
              <a:t> </a:t>
            </a:r>
            <a:r>
              <a:rPr lang="en-GB" altLang="cs-CZ" dirty="0"/>
              <a:t>of </a:t>
            </a:r>
            <a:r>
              <a:rPr lang="cs-CZ" altLang="cs-CZ" dirty="0" err="1"/>
              <a:t>psychot</a:t>
            </a:r>
            <a:r>
              <a:rPr lang="en-GB" altLang="cs-CZ" dirty="0"/>
              <a:t>h</a:t>
            </a:r>
            <a:r>
              <a:rPr lang="cs-CZ" altLang="cs-CZ" dirty="0" err="1"/>
              <a:t>erap</a:t>
            </a:r>
            <a:r>
              <a:rPr lang="en-GB" altLang="cs-CZ" dirty="0"/>
              <a:t>y</a:t>
            </a:r>
            <a:endParaRPr lang="cs-CZ" dirty="0"/>
          </a:p>
        </p:txBody>
      </p:sp>
      <p:sp>
        <p:nvSpPr>
          <p:cNvPr id="4" name="Zástupný symbol pro obsah 3"/>
          <p:cNvSpPr>
            <a:spLocks noGrp="1"/>
          </p:cNvSpPr>
          <p:nvPr>
            <p:ph idx="1"/>
          </p:nvPr>
        </p:nvSpPr>
        <p:spPr/>
        <p:txBody>
          <a:bodyPr/>
          <a:lstStyle/>
          <a:p>
            <a:r>
              <a:rPr lang="en-GB" altLang="cs-CZ" dirty="0" smtClean="0"/>
              <a:t>Psychologists were influenced by a variety of cultures and religions, thus different psychologists stressed different aspects of human thinking and behaviour and devised new theories and methods on how to deal with patients suffering from different</a:t>
            </a:r>
            <a:r>
              <a:rPr lang="cs-CZ" altLang="cs-CZ" dirty="0" smtClean="0"/>
              <a:t> </a:t>
            </a:r>
            <a:r>
              <a:rPr lang="cs-CZ" altLang="cs-CZ" dirty="0" err="1" smtClean="0"/>
              <a:t>mental</a:t>
            </a:r>
            <a:r>
              <a:rPr lang="cs-CZ" altLang="cs-CZ" dirty="0" smtClean="0"/>
              <a:t> </a:t>
            </a:r>
            <a:r>
              <a:rPr lang="cs-CZ" altLang="cs-CZ" dirty="0" err="1" smtClean="0"/>
              <a:t>conditions</a:t>
            </a:r>
            <a:endParaRPr lang="cs-CZ" altLang="cs-CZ" dirty="0" smtClean="0"/>
          </a:p>
          <a:p>
            <a:endParaRPr lang="cs-CZ" altLang="cs-CZ" dirty="0"/>
          </a:p>
          <a:p>
            <a:r>
              <a:rPr lang="cs-CZ" altLang="cs-CZ" dirty="0" err="1" smtClean="0"/>
              <a:t>Within</a:t>
            </a:r>
            <a:r>
              <a:rPr lang="cs-CZ" altLang="cs-CZ" dirty="0" smtClean="0"/>
              <a:t> </a:t>
            </a:r>
            <a:r>
              <a:rPr lang="cs-CZ" altLang="cs-CZ" dirty="0" err="1" smtClean="0"/>
              <a:t>the</a:t>
            </a:r>
            <a:r>
              <a:rPr lang="cs-CZ" altLang="cs-CZ" dirty="0" smtClean="0"/>
              <a:t> </a:t>
            </a:r>
            <a:r>
              <a:rPr lang="cs-CZ" altLang="cs-CZ" dirty="0" err="1" smtClean="0"/>
              <a:t>next</a:t>
            </a:r>
            <a:r>
              <a:rPr lang="cs-CZ" altLang="cs-CZ" dirty="0" smtClean="0"/>
              <a:t> 100 </a:t>
            </a:r>
            <a:r>
              <a:rPr lang="cs-CZ" altLang="cs-CZ" dirty="0" err="1" smtClean="0"/>
              <a:t>years</a:t>
            </a:r>
            <a:r>
              <a:rPr lang="cs-CZ" altLang="cs-CZ" dirty="0" smtClean="0"/>
              <a:t> a </a:t>
            </a:r>
            <a:r>
              <a:rPr lang="cs-CZ" altLang="cs-CZ" dirty="0" err="1" smtClean="0"/>
              <a:t>number</a:t>
            </a:r>
            <a:r>
              <a:rPr lang="cs-CZ" altLang="cs-CZ" dirty="0" smtClean="0"/>
              <a:t> </a:t>
            </a:r>
            <a:r>
              <a:rPr lang="cs-CZ" altLang="cs-CZ" dirty="0" err="1" smtClean="0"/>
              <a:t>of</a:t>
            </a:r>
            <a:r>
              <a:rPr lang="cs-CZ" altLang="cs-CZ" dirty="0" smtClean="0"/>
              <a:t> </a:t>
            </a:r>
            <a:r>
              <a:rPr lang="cs-CZ" altLang="cs-CZ" dirty="0" err="1" smtClean="0"/>
              <a:t>different</a:t>
            </a:r>
            <a:r>
              <a:rPr lang="cs-CZ" altLang="cs-CZ" dirty="0" smtClean="0"/>
              <a:t> </a:t>
            </a:r>
            <a:r>
              <a:rPr lang="cs-CZ" altLang="cs-CZ" dirty="0" err="1" smtClean="0"/>
              <a:t>psychotherapetic</a:t>
            </a:r>
            <a:r>
              <a:rPr lang="cs-CZ" altLang="cs-CZ" dirty="0" smtClean="0"/>
              <a:t> </a:t>
            </a:r>
            <a:r>
              <a:rPr lang="cs-CZ" altLang="cs-CZ" dirty="0" err="1" smtClean="0"/>
              <a:t>approches</a:t>
            </a:r>
            <a:r>
              <a:rPr lang="cs-CZ" altLang="cs-CZ" dirty="0" smtClean="0"/>
              <a:t> (</a:t>
            </a:r>
            <a:r>
              <a:rPr lang="cs-CZ" altLang="cs-CZ" dirty="0" err="1" smtClean="0"/>
              <a:t>or</a:t>
            </a:r>
            <a:r>
              <a:rPr lang="cs-CZ" altLang="cs-CZ" dirty="0" smtClean="0"/>
              <a:t> </a:t>
            </a:r>
            <a:r>
              <a:rPr lang="cs-CZ" altLang="cs-CZ" dirty="0" err="1" smtClean="0"/>
              <a:t>schools</a:t>
            </a:r>
            <a:r>
              <a:rPr lang="cs-CZ" altLang="cs-CZ" dirty="0" smtClean="0"/>
              <a:t>) </a:t>
            </a:r>
            <a:r>
              <a:rPr lang="cs-CZ" altLang="cs-CZ" dirty="0" err="1" smtClean="0"/>
              <a:t>were</a:t>
            </a:r>
            <a:r>
              <a:rPr lang="cs-CZ" altLang="cs-CZ" dirty="0" smtClean="0"/>
              <a:t> </a:t>
            </a:r>
            <a:r>
              <a:rPr lang="cs-CZ" altLang="cs-CZ" dirty="0" err="1" smtClean="0"/>
              <a:t>born</a:t>
            </a:r>
            <a:r>
              <a:rPr lang="en-GB" altLang="cs-CZ" dirty="0" smtClean="0"/>
              <a:t>, </a:t>
            </a:r>
            <a:r>
              <a:rPr lang="cs-CZ" altLang="cs-CZ" dirty="0" err="1" smtClean="0"/>
              <a:t>often</a:t>
            </a:r>
            <a:r>
              <a:rPr lang="cs-CZ" altLang="cs-CZ" dirty="0" smtClean="0"/>
              <a:t> very </a:t>
            </a:r>
            <a:r>
              <a:rPr lang="cs-CZ" altLang="cs-CZ" dirty="0" err="1" smtClean="0"/>
              <a:t>versatile</a:t>
            </a:r>
            <a:r>
              <a:rPr lang="cs-CZ" altLang="cs-CZ" dirty="0" smtClean="0"/>
              <a:t> in </a:t>
            </a:r>
            <a:r>
              <a:rPr lang="cs-CZ" altLang="cs-CZ" dirty="0" err="1" smtClean="0"/>
              <a:t>nature</a:t>
            </a:r>
            <a:r>
              <a:rPr lang="cs-CZ" altLang="cs-CZ" dirty="0" smtClean="0"/>
              <a:t> as </a:t>
            </a:r>
            <a:r>
              <a:rPr lang="cs-CZ" altLang="cs-CZ" dirty="0" err="1" smtClean="0"/>
              <a:t>well</a:t>
            </a:r>
            <a:r>
              <a:rPr lang="cs-CZ" altLang="cs-CZ" dirty="0" smtClean="0"/>
              <a:t> as in </a:t>
            </a:r>
            <a:r>
              <a:rPr lang="cs-CZ" altLang="cs-CZ" dirty="0" err="1" smtClean="0"/>
              <a:t>effectiveness</a:t>
            </a:r>
            <a:r>
              <a:rPr lang="cs-CZ" altLang="cs-CZ" dirty="0" smtClean="0"/>
              <a:t> </a:t>
            </a:r>
            <a:r>
              <a:rPr lang="cs-CZ" altLang="cs-CZ" dirty="0" err="1" smtClean="0"/>
              <a:t>when</a:t>
            </a:r>
            <a:r>
              <a:rPr lang="cs-CZ" altLang="cs-CZ" dirty="0" smtClean="0"/>
              <a:t> </a:t>
            </a:r>
            <a:r>
              <a:rPr lang="cs-CZ" altLang="cs-CZ" dirty="0" err="1" smtClean="0"/>
              <a:t>it</a:t>
            </a:r>
            <a:r>
              <a:rPr lang="cs-CZ" altLang="cs-CZ" dirty="0" smtClean="0"/>
              <a:t> </a:t>
            </a:r>
            <a:r>
              <a:rPr lang="cs-CZ" altLang="cs-CZ" dirty="0" err="1" smtClean="0"/>
              <a:t>comes</a:t>
            </a:r>
            <a:r>
              <a:rPr lang="cs-CZ" altLang="cs-CZ" dirty="0" smtClean="0"/>
              <a:t> to </a:t>
            </a:r>
            <a:r>
              <a:rPr lang="cs-CZ" altLang="cs-CZ" dirty="0" err="1" smtClean="0"/>
              <a:t>solving</a:t>
            </a:r>
            <a:r>
              <a:rPr lang="cs-CZ" altLang="cs-CZ" dirty="0" smtClean="0"/>
              <a:t> </a:t>
            </a:r>
            <a:r>
              <a:rPr lang="cs-CZ" altLang="cs-CZ" dirty="0" err="1" smtClean="0"/>
              <a:t>mental</a:t>
            </a:r>
            <a:r>
              <a:rPr lang="cs-CZ" altLang="cs-CZ" dirty="0" smtClean="0"/>
              <a:t> </a:t>
            </a:r>
            <a:r>
              <a:rPr lang="cs-CZ" altLang="cs-CZ" dirty="0" err="1" smtClean="0"/>
              <a:t>conditions</a:t>
            </a:r>
            <a:endParaRPr lang="cs-CZ" altLang="cs-CZ" dirty="0"/>
          </a:p>
        </p:txBody>
      </p:sp>
    </p:spTree>
    <p:extLst>
      <p:ext uri="{BB962C8B-B14F-4D97-AF65-F5344CB8AC3E}">
        <p14:creationId xmlns:p14="http://schemas.microsoft.com/office/powerpoint/2010/main" val="11732368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Psychiatry – </a:t>
            </a:r>
            <a:r>
              <a:rPr lang="cs-CZ" dirty="0" err="1"/>
              <a:t>lecture</a:t>
            </a:r>
            <a:r>
              <a:rPr lang="cs-CZ" dirty="0"/>
              <a:t> </a:t>
            </a:r>
            <a:r>
              <a:rPr lang="pt-BR" dirty="0"/>
              <a:t>(</a:t>
            </a:r>
            <a:r>
              <a:rPr lang="cs-CZ" dirty="0"/>
              <a:t>a</a:t>
            </a:r>
            <a:r>
              <a:rPr lang="cs-CZ" altLang="cs-CZ" dirty="0"/>
              <a:t>VLPY9X1p</a:t>
            </a:r>
            <a:r>
              <a:rPr lang="pt-BR" dirty="0"/>
              <a:t>)</a:t>
            </a:r>
            <a:endParaRPr lang="cs-CZ" dirty="0"/>
          </a:p>
        </p:txBody>
      </p:sp>
      <p:sp>
        <p:nvSpPr>
          <p:cNvPr id="3" name="Nadpis 2"/>
          <p:cNvSpPr>
            <a:spLocks noGrp="1"/>
          </p:cNvSpPr>
          <p:nvPr>
            <p:ph type="title"/>
          </p:nvPr>
        </p:nvSpPr>
        <p:spPr/>
        <p:txBody>
          <a:bodyPr/>
          <a:lstStyle/>
          <a:p>
            <a:r>
              <a:rPr lang="cs-CZ" dirty="0" err="1" smtClean="0"/>
              <a:t>Goals</a:t>
            </a:r>
            <a:r>
              <a:rPr lang="cs-CZ" dirty="0" smtClean="0"/>
              <a:t> </a:t>
            </a:r>
            <a:r>
              <a:rPr lang="cs-CZ" dirty="0" err="1" smtClean="0"/>
              <a:t>of</a:t>
            </a:r>
            <a:r>
              <a:rPr lang="cs-CZ" dirty="0" smtClean="0"/>
              <a:t> </a:t>
            </a:r>
            <a:r>
              <a:rPr lang="cs-CZ" dirty="0" err="1" smtClean="0"/>
              <a:t>psychotherapy</a:t>
            </a:r>
            <a:endParaRPr lang="cs-CZ" dirty="0"/>
          </a:p>
        </p:txBody>
      </p:sp>
      <p:sp>
        <p:nvSpPr>
          <p:cNvPr id="4" name="Zástupný symbol pro obsah 3"/>
          <p:cNvSpPr>
            <a:spLocks noGrp="1"/>
          </p:cNvSpPr>
          <p:nvPr>
            <p:ph idx="1"/>
          </p:nvPr>
        </p:nvSpPr>
        <p:spPr/>
        <p:txBody>
          <a:bodyPr/>
          <a:lstStyle/>
          <a:p>
            <a:pPr>
              <a:defRPr/>
            </a:pPr>
            <a:r>
              <a:rPr lang="cs-CZ" dirty="0" smtClean="0"/>
              <a:t>Symptom </a:t>
            </a:r>
            <a:r>
              <a:rPr lang="cs-CZ" dirty="0" err="1" smtClean="0"/>
              <a:t>relief</a:t>
            </a:r>
            <a:endParaRPr lang="cs-CZ" dirty="0" smtClean="0"/>
          </a:p>
          <a:p>
            <a:pPr>
              <a:defRPr/>
            </a:pPr>
            <a:endParaRPr lang="cs-CZ" dirty="0"/>
          </a:p>
          <a:p>
            <a:pPr>
              <a:defRPr/>
            </a:pPr>
            <a:r>
              <a:rPr lang="cs-CZ" dirty="0" err="1" smtClean="0"/>
              <a:t>Restructuralization</a:t>
            </a:r>
            <a:r>
              <a:rPr lang="cs-CZ" dirty="0" smtClean="0"/>
              <a:t> </a:t>
            </a:r>
            <a:r>
              <a:rPr lang="cs-CZ" dirty="0" err="1" smtClean="0"/>
              <a:t>therapy</a:t>
            </a:r>
            <a:r>
              <a:rPr lang="cs-CZ" dirty="0" smtClean="0"/>
              <a:t> (</a:t>
            </a:r>
            <a:r>
              <a:rPr lang="cs-CZ" dirty="0" err="1" smtClean="0"/>
              <a:t>focused</a:t>
            </a:r>
            <a:r>
              <a:rPr lang="cs-CZ" dirty="0" smtClean="0"/>
              <a:t> on personality </a:t>
            </a:r>
            <a:r>
              <a:rPr lang="cs-CZ" dirty="0" err="1" smtClean="0"/>
              <a:t>issues</a:t>
            </a:r>
            <a:r>
              <a:rPr lang="cs-CZ" dirty="0" smtClean="0"/>
              <a:t>)</a:t>
            </a:r>
          </a:p>
          <a:p>
            <a:pPr>
              <a:defRPr/>
            </a:pPr>
            <a:endParaRPr lang="cs-CZ" dirty="0"/>
          </a:p>
          <a:p>
            <a:pPr>
              <a:defRPr/>
            </a:pPr>
            <a:r>
              <a:rPr lang="cs-CZ" dirty="0" err="1" smtClean="0"/>
              <a:t>Well-being</a:t>
            </a:r>
            <a:endParaRPr lang="cs-CZ" dirty="0"/>
          </a:p>
          <a:p>
            <a:pPr lvl="1">
              <a:defRPr/>
            </a:pPr>
            <a:r>
              <a:rPr lang="cs-CZ" dirty="0" err="1" smtClean="0"/>
              <a:t>Comprehension</a:t>
            </a:r>
            <a:r>
              <a:rPr lang="cs-CZ" dirty="0" smtClean="0"/>
              <a:t> </a:t>
            </a:r>
            <a:r>
              <a:rPr lang="cs-CZ" dirty="0" err="1" smtClean="0"/>
              <a:t>of</a:t>
            </a:r>
            <a:r>
              <a:rPr lang="cs-CZ" dirty="0" smtClean="0"/>
              <a:t> reality</a:t>
            </a:r>
            <a:endParaRPr lang="cs-CZ" dirty="0"/>
          </a:p>
          <a:p>
            <a:pPr lvl="1">
              <a:defRPr/>
            </a:pPr>
            <a:r>
              <a:rPr lang="cs-CZ" dirty="0" err="1" smtClean="0"/>
              <a:t>Emotional</a:t>
            </a:r>
            <a:r>
              <a:rPr lang="cs-CZ" dirty="0" smtClean="0"/>
              <a:t> stability</a:t>
            </a:r>
            <a:endParaRPr lang="cs-CZ" dirty="0"/>
          </a:p>
          <a:p>
            <a:pPr lvl="1">
              <a:defRPr/>
            </a:pPr>
            <a:r>
              <a:rPr lang="cs-CZ" dirty="0" smtClean="0"/>
              <a:t>Performance </a:t>
            </a:r>
            <a:r>
              <a:rPr lang="cs-CZ" dirty="0" err="1" smtClean="0"/>
              <a:t>pertaining</a:t>
            </a:r>
            <a:r>
              <a:rPr lang="cs-CZ" dirty="0" smtClean="0"/>
              <a:t> to </a:t>
            </a:r>
            <a:r>
              <a:rPr lang="cs-CZ" dirty="0" err="1" smtClean="0"/>
              <a:t>capability</a:t>
            </a:r>
            <a:endParaRPr lang="cs-CZ" dirty="0"/>
          </a:p>
          <a:p>
            <a:pPr lvl="1">
              <a:defRPr/>
            </a:pPr>
            <a:r>
              <a:rPr lang="cs-CZ" dirty="0" err="1" smtClean="0"/>
              <a:t>Social</a:t>
            </a:r>
            <a:r>
              <a:rPr lang="cs-CZ" dirty="0" smtClean="0"/>
              <a:t> </a:t>
            </a:r>
            <a:r>
              <a:rPr lang="cs-CZ" dirty="0" err="1" smtClean="0"/>
              <a:t>adaptation</a:t>
            </a:r>
            <a:endParaRPr lang="cs-CZ" dirty="0"/>
          </a:p>
        </p:txBody>
      </p:sp>
    </p:spTree>
    <p:extLst>
      <p:ext uri="{BB962C8B-B14F-4D97-AF65-F5344CB8AC3E}">
        <p14:creationId xmlns:p14="http://schemas.microsoft.com/office/powerpoint/2010/main" val="39093046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Psychiatry – </a:t>
            </a:r>
            <a:r>
              <a:rPr lang="cs-CZ" dirty="0" err="1"/>
              <a:t>lecture</a:t>
            </a:r>
            <a:r>
              <a:rPr lang="cs-CZ" dirty="0"/>
              <a:t> </a:t>
            </a:r>
            <a:r>
              <a:rPr lang="pt-BR" dirty="0"/>
              <a:t>(</a:t>
            </a:r>
            <a:r>
              <a:rPr lang="cs-CZ" dirty="0"/>
              <a:t>a</a:t>
            </a:r>
            <a:r>
              <a:rPr lang="cs-CZ" altLang="cs-CZ" dirty="0"/>
              <a:t>VLPY9X1p</a:t>
            </a:r>
            <a:r>
              <a:rPr lang="pt-BR" dirty="0"/>
              <a:t>)</a:t>
            </a:r>
            <a:endParaRPr lang="cs-CZ" dirty="0"/>
          </a:p>
        </p:txBody>
      </p:sp>
      <p:sp>
        <p:nvSpPr>
          <p:cNvPr id="3" name="Nadpis 2"/>
          <p:cNvSpPr>
            <a:spLocks noGrp="1"/>
          </p:cNvSpPr>
          <p:nvPr>
            <p:ph type="title"/>
          </p:nvPr>
        </p:nvSpPr>
        <p:spPr/>
        <p:txBody>
          <a:bodyPr/>
          <a:lstStyle/>
          <a:p>
            <a:r>
              <a:rPr lang="cs-CZ" dirty="0" err="1" smtClean="0"/>
              <a:t>Focus</a:t>
            </a:r>
            <a:r>
              <a:rPr lang="cs-CZ" dirty="0" smtClean="0"/>
              <a:t> </a:t>
            </a:r>
            <a:r>
              <a:rPr lang="cs-CZ" dirty="0" err="1" smtClean="0"/>
              <a:t>of</a:t>
            </a:r>
            <a:r>
              <a:rPr lang="cs-CZ" dirty="0" smtClean="0"/>
              <a:t> </a:t>
            </a:r>
            <a:r>
              <a:rPr lang="cs-CZ" dirty="0" err="1" smtClean="0"/>
              <a:t>psychotherapy</a:t>
            </a:r>
            <a:endParaRPr lang="cs-CZ" dirty="0"/>
          </a:p>
        </p:txBody>
      </p:sp>
      <p:sp>
        <p:nvSpPr>
          <p:cNvPr id="4" name="Zástupný symbol pro obsah 3"/>
          <p:cNvSpPr>
            <a:spLocks noGrp="1"/>
          </p:cNvSpPr>
          <p:nvPr>
            <p:ph idx="1"/>
          </p:nvPr>
        </p:nvSpPr>
        <p:spPr/>
        <p:txBody>
          <a:bodyPr/>
          <a:lstStyle/>
          <a:p>
            <a:pPr>
              <a:defRPr/>
            </a:pPr>
            <a:r>
              <a:rPr lang="cs-CZ" dirty="0" err="1" smtClean="0"/>
              <a:t>Unconscious</a:t>
            </a:r>
            <a:r>
              <a:rPr lang="cs-CZ" dirty="0" smtClean="0"/>
              <a:t> </a:t>
            </a:r>
            <a:r>
              <a:rPr lang="cs-CZ" dirty="0" err="1" smtClean="0"/>
              <a:t>processes</a:t>
            </a:r>
            <a:endParaRPr lang="cs-CZ" dirty="0" smtClean="0"/>
          </a:p>
          <a:p>
            <a:pPr>
              <a:defRPr/>
            </a:pPr>
            <a:endParaRPr lang="cs-CZ" dirty="0"/>
          </a:p>
          <a:p>
            <a:pPr>
              <a:defRPr/>
            </a:pPr>
            <a:r>
              <a:rPr lang="cs-CZ" dirty="0" err="1" smtClean="0"/>
              <a:t>Conscious</a:t>
            </a:r>
            <a:r>
              <a:rPr lang="cs-CZ" dirty="0" smtClean="0"/>
              <a:t> </a:t>
            </a:r>
            <a:r>
              <a:rPr lang="cs-CZ" dirty="0" err="1" smtClean="0"/>
              <a:t>processes</a:t>
            </a:r>
            <a:endParaRPr lang="cs-CZ" dirty="0" smtClean="0"/>
          </a:p>
          <a:p>
            <a:pPr>
              <a:defRPr/>
            </a:pPr>
            <a:endParaRPr lang="cs-CZ" dirty="0"/>
          </a:p>
          <a:p>
            <a:pPr>
              <a:defRPr/>
            </a:pPr>
            <a:r>
              <a:rPr lang="cs-CZ" dirty="0" err="1"/>
              <a:t>B</a:t>
            </a:r>
            <a:r>
              <a:rPr lang="cs-CZ" dirty="0" err="1" smtClean="0"/>
              <a:t>ehaviour</a:t>
            </a:r>
            <a:endParaRPr lang="cs-CZ" dirty="0" smtClean="0"/>
          </a:p>
          <a:p>
            <a:pPr>
              <a:defRPr/>
            </a:pPr>
            <a:endParaRPr lang="cs-CZ" dirty="0"/>
          </a:p>
          <a:p>
            <a:pPr>
              <a:defRPr/>
            </a:pPr>
            <a:r>
              <a:rPr lang="cs-CZ" dirty="0" err="1" smtClean="0"/>
              <a:t>Interpersonal</a:t>
            </a:r>
            <a:r>
              <a:rPr lang="cs-CZ" dirty="0" smtClean="0"/>
              <a:t> </a:t>
            </a:r>
            <a:r>
              <a:rPr lang="cs-CZ" dirty="0" err="1" smtClean="0"/>
              <a:t>relationships</a:t>
            </a:r>
            <a:endParaRPr lang="cs-CZ" dirty="0" smtClean="0"/>
          </a:p>
          <a:p>
            <a:pPr>
              <a:defRPr/>
            </a:pPr>
            <a:endParaRPr lang="cs-CZ" dirty="0"/>
          </a:p>
          <a:p>
            <a:pPr>
              <a:defRPr/>
            </a:pPr>
            <a:r>
              <a:rPr lang="cs-CZ" dirty="0" err="1" smtClean="0"/>
              <a:t>Bodily</a:t>
            </a:r>
            <a:r>
              <a:rPr lang="cs-CZ" dirty="0" smtClean="0"/>
              <a:t> </a:t>
            </a:r>
            <a:r>
              <a:rPr lang="cs-CZ" dirty="0" err="1" smtClean="0"/>
              <a:t>functions</a:t>
            </a:r>
            <a:endParaRPr lang="cs-CZ" dirty="0"/>
          </a:p>
          <a:p>
            <a:endParaRPr lang="cs-CZ" dirty="0"/>
          </a:p>
        </p:txBody>
      </p:sp>
    </p:spTree>
    <p:extLst>
      <p:ext uri="{BB962C8B-B14F-4D97-AF65-F5344CB8AC3E}">
        <p14:creationId xmlns:p14="http://schemas.microsoft.com/office/powerpoint/2010/main" val="1320542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Psychiatry – </a:t>
            </a:r>
            <a:r>
              <a:rPr lang="cs-CZ" dirty="0" err="1"/>
              <a:t>lecture</a:t>
            </a:r>
            <a:r>
              <a:rPr lang="cs-CZ" dirty="0"/>
              <a:t> </a:t>
            </a:r>
            <a:r>
              <a:rPr lang="pt-BR" dirty="0"/>
              <a:t>(</a:t>
            </a:r>
            <a:r>
              <a:rPr lang="cs-CZ" dirty="0"/>
              <a:t>a</a:t>
            </a:r>
            <a:r>
              <a:rPr lang="cs-CZ" altLang="cs-CZ" dirty="0"/>
              <a:t>VLPY9X1p</a:t>
            </a:r>
            <a:r>
              <a:rPr lang="pt-BR" dirty="0"/>
              <a:t>)</a:t>
            </a:r>
            <a:endParaRPr lang="cs-CZ" dirty="0"/>
          </a:p>
        </p:txBody>
      </p:sp>
      <p:sp>
        <p:nvSpPr>
          <p:cNvPr id="3" name="Nadpis 2"/>
          <p:cNvSpPr>
            <a:spLocks noGrp="1"/>
          </p:cNvSpPr>
          <p:nvPr>
            <p:ph type="title"/>
          </p:nvPr>
        </p:nvSpPr>
        <p:spPr/>
        <p:txBody>
          <a:bodyPr/>
          <a:lstStyle/>
          <a:p>
            <a:r>
              <a:rPr lang="cs-CZ" dirty="0" err="1" smtClean="0"/>
              <a:t>How</a:t>
            </a:r>
            <a:r>
              <a:rPr lang="cs-CZ" dirty="0" smtClean="0"/>
              <a:t> </a:t>
            </a:r>
            <a:r>
              <a:rPr lang="cs-CZ" dirty="0" err="1" smtClean="0"/>
              <a:t>is</a:t>
            </a:r>
            <a:r>
              <a:rPr lang="cs-CZ" dirty="0" smtClean="0"/>
              <a:t> </a:t>
            </a:r>
            <a:r>
              <a:rPr lang="cs-CZ" dirty="0" err="1" smtClean="0"/>
              <a:t>psychotherapy</a:t>
            </a:r>
            <a:r>
              <a:rPr lang="cs-CZ" dirty="0" smtClean="0"/>
              <a:t> </a:t>
            </a:r>
            <a:r>
              <a:rPr lang="cs-CZ" dirty="0" err="1" smtClean="0"/>
              <a:t>divided</a:t>
            </a:r>
            <a:r>
              <a:rPr lang="cs-CZ" dirty="0" smtClean="0"/>
              <a:t>?</a:t>
            </a:r>
            <a:endParaRPr lang="cs-CZ" dirty="0"/>
          </a:p>
        </p:txBody>
      </p:sp>
      <p:sp>
        <p:nvSpPr>
          <p:cNvPr id="4" name="Zástupný symbol pro obsah 3"/>
          <p:cNvSpPr>
            <a:spLocks noGrp="1"/>
          </p:cNvSpPr>
          <p:nvPr>
            <p:ph idx="1"/>
          </p:nvPr>
        </p:nvSpPr>
        <p:spPr/>
        <p:txBody>
          <a:bodyPr/>
          <a:lstStyle/>
          <a:p>
            <a:pPr>
              <a:defRPr/>
            </a:pPr>
            <a:r>
              <a:rPr lang="cs-CZ" dirty="0" err="1" smtClean="0"/>
              <a:t>Based</a:t>
            </a:r>
            <a:r>
              <a:rPr lang="cs-CZ" dirty="0" smtClean="0"/>
              <a:t> on </a:t>
            </a:r>
            <a:r>
              <a:rPr lang="cs-CZ" dirty="0" err="1" smtClean="0"/>
              <a:t>therapist</a:t>
            </a:r>
            <a:r>
              <a:rPr lang="cs-CZ" dirty="0" smtClean="0"/>
              <a:t> </a:t>
            </a:r>
            <a:r>
              <a:rPr lang="cs-CZ" dirty="0" err="1" smtClean="0"/>
              <a:t>approach</a:t>
            </a:r>
            <a:endParaRPr lang="cs-CZ" dirty="0" smtClean="0"/>
          </a:p>
          <a:p>
            <a:pPr lvl="1">
              <a:defRPr/>
            </a:pPr>
            <a:r>
              <a:rPr lang="cs-CZ" dirty="0" err="1" smtClean="0"/>
              <a:t>directive</a:t>
            </a:r>
            <a:r>
              <a:rPr lang="cs-CZ" dirty="0" smtClean="0"/>
              <a:t> </a:t>
            </a:r>
            <a:r>
              <a:rPr lang="cs-CZ" dirty="0"/>
              <a:t>- </a:t>
            </a:r>
            <a:r>
              <a:rPr lang="cs-CZ" dirty="0" err="1" smtClean="0"/>
              <a:t>mentorship</a:t>
            </a:r>
            <a:endParaRPr lang="cs-CZ" dirty="0"/>
          </a:p>
          <a:p>
            <a:pPr lvl="1">
              <a:defRPr/>
            </a:pPr>
            <a:r>
              <a:rPr lang="cs-CZ" dirty="0"/>
              <a:t>n</a:t>
            </a:r>
            <a:r>
              <a:rPr lang="cs-CZ" dirty="0" smtClean="0"/>
              <a:t>on-</a:t>
            </a:r>
            <a:r>
              <a:rPr lang="cs-CZ" dirty="0" err="1" smtClean="0"/>
              <a:t>directive</a:t>
            </a:r>
            <a:r>
              <a:rPr lang="cs-CZ" dirty="0" smtClean="0"/>
              <a:t> </a:t>
            </a:r>
            <a:r>
              <a:rPr lang="cs-CZ" dirty="0" smtClean="0"/>
              <a:t>– </a:t>
            </a:r>
            <a:r>
              <a:rPr lang="cs-CZ" dirty="0" err="1" smtClean="0"/>
              <a:t>guidance</a:t>
            </a:r>
            <a:endParaRPr lang="cs-CZ" dirty="0" smtClean="0"/>
          </a:p>
          <a:p>
            <a:pPr lvl="1">
              <a:defRPr/>
            </a:pPr>
            <a:endParaRPr lang="cs-CZ" dirty="0"/>
          </a:p>
          <a:p>
            <a:pPr>
              <a:defRPr/>
            </a:pPr>
            <a:r>
              <a:rPr lang="cs-CZ" dirty="0" err="1" smtClean="0"/>
              <a:t>Based</a:t>
            </a:r>
            <a:r>
              <a:rPr lang="cs-CZ" dirty="0" smtClean="0"/>
              <a:t> on </a:t>
            </a:r>
            <a:r>
              <a:rPr lang="cs-CZ" dirty="0" err="1" smtClean="0"/>
              <a:t>setting</a:t>
            </a:r>
            <a:endParaRPr lang="cs-CZ" dirty="0" smtClean="0"/>
          </a:p>
          <a:p>
            <a:pPr lvl="1">
              <a:defRPr/>
            </a:pPr>
            <a:r>
              <a:rPr lang="cs-CZ" altLang="cs-CZ" dirty="0" err="1"/>
              <a:t>i</a:t>
            </a:r>
            <a:r>
              <a:rPr lang="cs-CZ" altLang="cs-CZ" dirty="0" err="1" smtClean="0"/>
              <a:t>ndividual</a:t>
            </a:r>
            <a:r>
              <a:rPr lang="cs-CZ" altLang="cs-CZ" dirty="0" smtClean="0"/>
              <a:t> </a:t>
            </a:r>
            <a:r>
              <a:rPr lang="cs-CZ" altLang="cs-CZ" dirty="0" err="1" smtClean="0"/>
              <a:t>psychotherapy</a:t>
            </a:r>
            <a:endParaRPr lang="cs-CZ" altLang="cs-CZ" dirty="0"/>
          </a:p>
          <a:p>
            <a:pPr lvl="1">
              <a:defRPr/>
            </a:pPr>
            <a:r>
              <a:rPr lang="cs-CZ" altLang="cs-CZ" dirty="0" err="1" smtClean="0"/>
              <a:t>group</a:t>
            </a:r>
            <a:r>
              <a:rPr lang="cs-CZ" altLang="cs-CZ" dirty="0" smtClean="0"/>
              <a:t> </a:t>
            </a:r>
            <a:r>
              <a:rPr lang="cs-CZ" altLang="cs-CZ" dirty="0" err="1" smtClean="0"/>
              <a:t>psychotherapy</a:t>
            </a:r>
            <a:endParaRPr lang="cs-CZ" altLang="cs-CZ" dirty="0"/>
          </a:p>
          <a:p>
            <a:pPr lvl="1">
              <a:defRPr/>
            </a:pPr>
            <a:r>
              <a:rPr lang="cs-CZ" altLang="cs-CZ" dirty="0" err="1"/>
              <a:t>f</a:t>
            </a:r>
            <a:r>
              <a:rPr lang="cs-CZ" altLang="cs-CZ" dirty="0" err="1" smtClean="0"/>
              <a:t>amily</a:t>
            </a:r>
            <a:r>
              <a:rPr lang="cs-CZ" altLang="cs-CZ" dirty="0" smtClean="0"/>
              <a:t> </a:t>
            </a:r>
            <a:r>
              <a:rPr lang="cs-CZ" altLang="cs-CZ" dirty="0" err="1" smtClean="0"/>
              <a:t>therapy</a:t>
            </a:r>
            <a:r>
              <a:rPr lang="cs-CZ" altLang="cs-CZ" dirty="0" smtClean="0"/>
              <a:t> </a:t>
            </a:r>
            <a:endParaRPr lang="cs-CZ" altLang="cs-CZ" dirty="0"/>
          </a:p>
          <a:p>
            <a:pPr lvl="1">
              <a:defRPr/>
            </a:pPr>
            <a:r>
              <a:rPr lang="en-GB" altLang="cs-CZ" dirty="0" smtClean="0"/>
              <a:t>marital</a:t>
            </a:r>
            <a:r>
              <a:rPr lang="cs-CZ" altLang="cs-CZ" dirty="0" smtClean="0"/>
              <a:t> (</a:t>
            </a:r>
            <a:r>
              <a:rPr lang="cs-CZ" altLang="cs-CZ" dirty="0" err="1" smtClean="0"/>
              <a:t>couples</a:t>
            </a:r>
            <a:r>
              <a:rPr lang="en-GB" altLang="cs-CZ" dirty="0" smtClean="0"/>
              <a:t>’</a:t>
            </a:r>
            <a:r>
              <a:rPr lang="cs-CZ" altLang="cs-CZ" dirty="0" smtClean="0"/>
              <a:t>) </a:t>
            </a:r>
            <a:r>
              <a:rPr lang="cs-CZ" altLang="cs-CZ" dirty="0" err="1" smtClean="0"/>
              <a:t>psychotherapy</a:t>
            </a:r>
            <a:endParaRPr lang="cs-CZ" altLang="cs-CZ" dirty="0"/>
          </a:p>
          <a:p>
            <a:pPr lvl="1">
              <a:defRPr/>
            </a:pPr>
            <a:r>
              <a:rPr lang="cs-CZ" altLang="cs-CZ" dirty="0" smtClean="0"/>
              <a:t>t</a:t>
            </a:r>
            <a:r>
              <a:rPr lang="en-GB" altLang="cs-CZ" dirty="0" smtClean="0"/>
              <a:t>h</a:t>
            </a:r>
            <a:r>
              <a:rPr lang="cs-CZ" altLang="cs-CZ" dirty="0" err="1" smtClean="0"/>
              <a:t>erapeutic</a:t>
            </a:r>
            <a:r>
              <a:rPr lang="cs-CZ" altLang="cs-CZ" dirty="0" smtClean="0"/>
              <a:t> </a:t>
            </a:r>
            <a:r>
              <a:rPr lang="en-GB" altLang="cs-CZ" dirty="0" smtClean="0"/>
              <a:t>community</a:t>
            </a:r>
            <a:endParaRPr lang="cs-CZ" altLang="cs-CZ" dirty="0"/>
          </a:p>
          <a:p>
            <a:pPr>
              <a:defRPr/>
            </a:pPr>
            <a:endParaRPr lang="cs-CZ" dirty="0"/>
          </a:p>
          <a:p>
            <a:endParaRPr lang="cs-CZ" dirty="0"/>
          </a:p>
        </p:txBody>
      </p:sp>
    </p:spTree>
    <p:extLst>
      <p:ext uri="{BB962C8B-B14F-4D97-AF65-F5344CB8AC3E}">
        <p14:creationId xmlns:p14="http://schemas.microsoft.com/office/powerpoint/2010/main" val="545290908"/>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sablona-video-simu-cz" id="{70E413AE-DF36-2240-8C7F-4EE22D6865F2}" vid="{D59A1AE0-0475-294C-904D-2C6C3702E6DB}"/>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Prezentace_MU_CZ</Template>
  <TotalTime>286</TotalTime>
  <Words>617</Words>
  <Application>Microsoft Office PowerPoint</Application>
  <PresentationFormat>Širokoúhlá obrazovka</PresentationFormat>
  <Paragraphs>126</Paragraphs>
  <Slides>16</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16</vt:i4>
      </vt:variant>
    </vt:vector>
  </HeadingPairs>
  <TitlesOfParts>
    <vt:vector size="20" baseType="lpstr">
      <vt:lpstr>Arial</vt:lpstr>
      <vt:lpstr>Tahoma</vt:lpstr>
      <vt:lpstr>Wingdings</vt:lpstr>
      <vt:lpstr>Prezentace_MU_CZ</vt:lpstr>
      <vt:lpstr>Psychotherapy</vt:lpstr>
      <vt:lpstr>Learning outcomes</vt:lpstr>
      <vt:lpstr>What is psychotherapy?</vt:lpstr>
      <vt:lpstr>Who does psychotherapy?</vt:lpstr>
      <vt:lpstr>History of psychotherapy</vt:lpstr>
      <vt:lpstr>History of psychotherapy</vt:lpstr>
      <vt:lpstr>Goals of psychotherapy</vt:lpstr>
      <vt:lpstr>Focus of psychotherapy</vt:lpstr>
      <vt:lpstr>How is psychotherapy divided?</vt:lpstr>
      <vt:lpstr>Types psychoterapie</vt:lpstr>
      <vt:lpstr>Effectiveness of psychotherapy</vt:lpstr>
      <vt:lpstr>What helps in psychotherapy</vt:lpstr>
      <vt:lpstr>How much psychotherapy is needed?</vt:lpstr>
      <vt:lpstr>Important psychotherapeutic schools</vt:lpstr>
      <vt:lpstr>Take home message  </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Život ohrožující stavy u diabetiků</dc:title>
  <dc:creator>Vojtěch Bulhart</dc:creator>
  <cp:lastModifiedBy>Theiner Pavel</cp:lastModifiedBy>
  <cp:revision>29</cp:revision>
  <cp:lastPrinted>1601-01-01T00:00:00Z</cp:lastPrinted>
  <dcterms:created xsi:type="dcterms:W3CDTF">2020-08-24T06:00:57Z</dcterms:created>
  <dcterms:modified xsi:type="dcterms:W3CDTF">2021-10-04T11:32:56Z</dcterms:modified>
</cp:coreProperties>
</file>