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3" r:id="rId4"/>
    <p:sldId id="265" r:id="rId5"/>
    <p:sldId id="266" r:id="rId6"/>
    <p:sldId id="267" r:id="rId7"/>
    <p:sldId id="268" r:id="rId8"/>
    <p:sldId id="287" r:id="rId9"/>
    <p:sldId id="269" r:id="rId10"/>
    <p:sldId id="270" r:id="rId11"/>
    <p:sldId id="258" r:id="rId12"/>
    <p:sldId id="259" r:id="rId13"/>
    <p:sldId id="273" r:id="rId14"/>
    <p:sldId id="282" r:id="rId15"/>
    <p:sldId id="271" r:id="rId16"/>
    <p:sldId id="260" r:id="rId17"/>
    <p:sldId id="274" r:id="rId18"/>
    <p:sldId id="261" r:id="rId19"/>
    <p:sldId id="262" r:id="rId20"/>
    <p:sldId id="263" r:id="rId21"/>
    <p:sldId id="275" r:id="rId22"/>
    <p:sldId id="277" r:id="rId23"/>
    <p:sldId id="278" r:id="rId24"/>
    <p:sldId id="279" r:id="rId25"/>
    <p:sldId id="280" r:id="rId26"/>
    <p:sldId id="264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C349B1F-F067-41E3-ADCC-368194C911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942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pn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main health problems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of </a:t>
            </a:r>
            <a:r>
              <a:rPr lang="en-US" dirty="0"/>
              <a:t>elders</a:t>
            </a:r>
            <a:r>
              <a:rPr lang="en-US" dirty="0" smtClean="0"/>
              <a:t>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Geriatric</a:t>
            </a:r>
            <a:r>
              <a:rPr lang="cs-CZ" dirty="0" smtClean="0"/>
              <a:t> </a:t>
            </a:r>
            <a:r>
              <a:rPr lang="cs-CZ" dirty="0" err="1" smtClean="0"/>
              <a:t>syndromes</a:t>
            </a:r>
            <a:r>
              <a:rPr lang="cs-CZ" dirty="0" smtClean="0"/>
              <a:t>.</a:t>
            </a:r>
            <a:r>
              <a:rPr lang="en-US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Frailty </a:t>
            </a:r>
            <a:r>
              <a:rPr lang="en-US" dirty="0"/>
              <a:t>and its prophylaxis.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15378" y="4382633"/>
            <a:ext cx="6987645" cy="1388534"/>
          </a:xfrm>
        </p:spPr>
        <p:txBody>
          <a:bodyPr/>
          <a:lstStyle/>
          <a:p>
            <a:r>
              <a:rPr lang="en-US" b="1" dirty="0"/>
              <a:t>The modern strategy of health support</a:t>
            </a:r>
            <a:endParaRPr lang="cs-CZ" dirty="0"/>
          </a:p>
          <a:p>
            <a:r>
              <a:rPr lang="en-US" b="1" dirty="0"/>
              <a:t>and increasing of independence of </a:t>
            </a:r>
            <a:r>
              <a:rPr lang="en-US" b="1" dirty="0" smtClean="0"/>
              <a:t>seniors</a:t>
            </a:r>
            <a:endParaRPr lang="cs-CZ" b="1" dirty="0" smtClean="0"/>
          </a:p>
          <a:p>
            <a:r>
              <a:rPr lang="cs-CZ" b="1" dirty="0" smtClean="0"/>
              <a:t>Brno, </a:t>
            </a:r>
            <a:r>
              <a:rPr lang="cs-CZ" b="1" dirty="0" err="1" smtClean="0"/>
              <a:t>October-November</a:t>
            </a:r>
            <a:r>
              <a:rPr lang="cs-CZ" b="1" dirty="0" smtClean="0"/>
              <a:t> 2017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70" y="5753091"/>
            <a:ext cx="2075770" cy="7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62785"/>
            <a:ext cx="10018713" cy="1405407"/>
          </a:xfrm>
        </p:spPr>
        <p:txBody>
          <a:bodyPr/>
          <a:lstStyle/>
          <a:p>
            <a:r>
              <a:rPr lang="cs-CZ" b="1" dirty="0" err="1" smtClean="0"/>
              <a:t>Valvular</a:t>
            </a:r>
            <a:r>
              <a:rPr lang="cs-CZ" b="1" dirty="0" smtClean="0"/>
              <a:t> disorders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2" y="1983347"/>
            <a:ext cx="5199823" cy="3807854"/>
          </a:xfrm>
        </p:spPr>
        <p:txBody>
          <a:bodyPr/>
          <a:lstStyle/>
          <a:p>
            <a:r>
              <a:rPr lang="cs-CZ" sz="2800" b="1" dirty="0" err="1" smtClean="0"/>
              <a:t>aortic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stenosis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short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unconsciousness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vertigo</a:t>
            </a:r>
            <a:endParaRPr lang="cs-CZ" sz="2800" b="1" dirty="0" smtClean="0"/>
          </a:p>
          <a:p>
            <a:r>
              <a:rPr lang="cs-CZ" sz="2800" b="1" dirty="0" err="1" smtClean="0"/>
              <a:t>mitral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insufficiency</a:t>
            </a:r>
            <a:r>
              <a:rPr lang="cs-CZ" sz="2800" b="1" dirty="0"/>
              <a:t> </a:t>
            </a:r>
            <a:r>
              <a:rPr lang="cs-CZ" sz="2800" b="1" dirty="0" smtClean="0"/>
              <a:t>– </a:t>
            </a:r>
            <a:r>
              <a:rPr lang="cs-CZ" sz="2800" b="1" dirty="0" err="1" smtClean="0"/>
              <a:t>dyspnea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tendency</a:t>
            </a:r>
            <a:r>
              <a:rPr lang="cs-CZ" sz="2800" b="1" dirty="0" smtClean="0"/>
              <a:t> to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oedema</a:t>
            </a:r>
            <a:endParaRPr lang="cs-CZ" sz="2800" b="1" dirty="0"/>
          </a:p>
          <a:p>
            <a:endParaRPr lang="cs-CZ" dirty="0"/>
          </a:p>
        </p:txBody>
      </p:sp>
      <p:pic>
        <p:nvPicPr>
          <p:cNvPr id="5" name="Picture 5" descr="senile_aortic_steno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715" y="1085044"/>
            <a:ext cx="4283344" cy="37300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345" y="4738162"/>
            <a:ext cx="3733680" cy="19798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895" y="82708"/>
            <a:ext cx="2063438" cy="74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09" y="196403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Gastrointestinal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08" y="1507900"/>
            <a:ext cx="10018713" cy="4493655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loss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teeth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xerostomia</a:t>
            </a:r>
            <a:endParaRPr lang="cs-CZ" sz="2800" b="1" dirty="0" smtClean="0"/>
          </a:p>
          <a:p>
            <a:r>
              <a:rPr lang="cs-CZ" sz="2800" b="1" dirty="0" err="1" smtClean="0"/>
              <a:t>swollowing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difficulties</a:t>
            </a:r>
            <a:endParaRPr lang="cs-CZ" sz="2800" b="1" dirty="0" smtClean="0"/>
          </a:p>
          <a:p>
            <a:r>
              <a:rPr lang="cs-CZ" sz="2800" b="1" dirty="0" err="1" smtClean="0"/>
              <a:t>gastroesophageal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rephlux</a:t>
            </a:r>
            <a:endParaRPr lang="cs-CZ" sz="2800" b="1" dirty="0" smtClean="0"/>
          </a:p>
          <a:p>
            <a:r>
              <a:rPr lang="cs-CZ" sz="2800" b="1" dirty="0" err="1" smtClean="0"/>
              <a:t>senile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gastric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ulcers</a:t>
            </a:r>
            <a:endParaRPr lang="cs-CZ" sz="2800" b="1" dirty="0" smtClean="0"/>
          </a:p>
          <a:p>
            <a:r>
              <a:rPr lang="cs-CZ" sz="2800" b="1" dirty="0" err="1" smtClean="0"/>
              <a:t>maldigestion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malabsorption</a:t>
            </a:r>
            <a:endParaRPr lang="cs-CZ" sz="2800" b="1" dirty="0" smtClean="0"/>
          </a:p>
          <a:p>
            <a:r>
              <a:rPr lang="cs-CZ" sz="2800" b="1" dirty="0" err="1" smtClean="0"/>
              <a:t>ischaemic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colitis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vascular</a:t>
            </a:r>
            <a:r>
              <a:rPr lang="cs-CZ" sz="2800" b="1" dirty="0" smtClean="0"/>
              <a:t> ileus</a:t>
            </a:r>
          </a:p>
          <a:p>
            <a:r>
              <a:rPr lang="cs-CZ" sz="2800" b="1" dirty="0" err="1" smtClean="0"/>
              <a:t>diverticulosis</a:t>
            </a:r>
            <a:endParaRPr lang="cs-CZ" sz="28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660525"/>
              </p:ext>
            </p:extLst>
          </p:nvPr>
        </p:nvGraphicFramePr>
        <p:xfrm>
          <a:off x="9530365" y="1507901"/>
          <a:ext cx="2327767" cy="219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Fotografie" r:id="rId3" imgW="4657143" imgH="4923810" progId="MSPhotoEd.3">
                  <p:embed/>
                </p:oleObj>
              </mc:Choice>
              <mc:Fallback>
                <p:oleObj name="Fotografie" r:id="rId3" imgW="4657143" imgH="49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0365" y="1507901"/>
                        <a:ext cx="2327767" cy="219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865239"/>
              </p:ext>
            </p:extLst>
          </p:nvPr>
        </p:nvGraphicFramePr>
        <p:xfrm>
          <a:off x="6772475" y="1520577"/>
          <a:ext cx="2402779" cy="2176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Fotografie" r:id="rId5" imgW="5458587" imgH="5001323" progId="MSPhotoEd.3">
                  <p:embed/>
                </p:oleObj>
              </mc:Choice>
              <mc:Fallback>
                <p:oleObj name="Fotografie" r:id="rId5" imgW="5458587" imgH="500132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475" y="1520577"/>
                        <a:ext cx="2402779" cy="2176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679982"/>
              </p:ext>
            </p:extLst>
          </p:nvPr>
        </p:nvGraphicFramePr>
        <p:xfrm>
          <a:off x="6883161" y="4060980"/>
          <a:ext cx="2292093" cy="230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Fotografie" r:id="rId7" imgW="6373115" imgH="6409524" progId="MSPhotoEd.3">
                  <p:embed/>
                </p:oleObj>
              </mc:Choice>
              <mc:Fallback>
                <p:oleObj name="Fotografie" r:id="rId7" imgW="6373115" imgH="6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161" y="4060980"/>
                        <a:ext cx="2292093" cy="2304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34383"/>
              </p:ext>
            </p:extLst>
          </p:nvPr>
        </p:nvGraphicFramePr>
        <p:xfrm>
          <a:off x="9530524" y="4074980"/>
          <a:ext cx="2327607" cy="22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Fotografie" r:id="rId9" imgW="8430802" imgH="6373115" progId="MSPhotoEd.3">
                  <p:embed/>
                </p:oleObj>
              </mc:Choice>
              <mc:Fallback>
                <p:oleObj name="Fotografie" r:id="rId9" imgW="8430802" imgH="6373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0524" y="4074980"/>
                        <a:ext cx="2327607" cy="22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2145" y="196403"/>
            <a:ext cx="2154938" cy="7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09" y="170645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Diseases</a:t>
            </a:r>
            <a:r>
              <a:rPr lang="cs-CZ" b="1" dirty="0" smtClean="0"/>
              <a:t> of </a:t>
            </a:r>
            <a:r>
              <a:rPr lang="cs-CZ" b="1" dirty="0" err="1" smtClean="0"/>
              <a:t>locomotor</a:t>
            </a:r>
            <a:r>
              <a:rPr lang="cs-CZ" b="1" dirty="0" smtClean="0"/>
              <a:t> </a:t>
            </a:r>
            <a:r>
              <a:rPr lang="cs-CZ" b="1" dirty="0" err="1" smtClean="0"/>
              <a:t>system</a:t>
            </a:r>
            <a:r>
              <a:rPr lang="cs-CZ" b="1" dirty="0" smtClean="0"/>
              <a:t> – </a:t>
            </a:r>
            <a:r>
              <a:rPr lang="cs-CZ" b="1" dirty="0" err="1" smtClean="0"/>
              <a:t>osteochondrosis</a:t>
            </a:r>
            <a:r>
              <a:rPr lang="cs-CZ" b="1" dirty="0" smtClean="0"/>
              <a:t>, </a:t>
            </a:r>
            <a:r>
              <a:rPr lang="cs-CZ" b="1" dirty="0" err="1" smtClean="0"/>
              <a:t>spondylarthrosis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cs-CZ" sz="2800" b="1" dirty="0" smtClean="0"/>
              <a:t>limited </a:t>
            </a:r>
            <a:r>
              <a:rPr lang="cs-CZ" sz="2800" b="1" dirty="0" err="1" smtClean="0"/>
              <a:t>reparation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cartilago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osteochondrosis</a:t>
            </a:r>
            <a:r>
              <a:rPr lang="cs-CZ" sz="2800" b="1" dirty="0" smtClean="0"/>
              <a:t> – Alzheimer </a:t>
            </a:r>
            <a:r>
              <a:rPr lang="cs-CZ" sz="2800" b="1" dirty="0" err="1" smtClean="0"/>
              <a:t>dementia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cartilago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coxarthrosis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gonarthrosis</a:t>
            </a:r>
            <a:r>
              <a:rPr lang="cs-CZ" sz="2800" b="1" dirty="0" smtClean="0"/>
              <a:t> – long </a:t>
            </a:r>
            <a:r>
              <a:rPr lang="cs-CZ" sz="2800" b="1" dirty="0" err="1" smtClean="0"/>
              <a:t>life</a:t>
            </a:r>
            <a:r>
              <a:rPr lang="cs-CZ" sz="2800" b="1" dirty="0" smtClean="0"/>
              <a:t> body </a:t>
            </a:r>
            <a:r>
              <a:rPr lang="cs-CZ" sz="2800" b="1" dirty="0" err="1" smtClean="0"/>
              <a:t>overweight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burden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spondylosis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spondylathrosis</a:t>
            </a:r>
            <a:endParaRPr lang="cs-CZ" sz="2800" b="1" dirty="0"/>
          </a:p>
          <a:p>
            <a:pPr>
              <a:buClr>
                <a:srgbClr val="C00000"/>
              </a:buClr>
            </a:pPr>
            <a:r>
              <a:rPr lang="cs-CZ" sz="2800" b="1" dirty="0" smtClean="0"/>
              <a:t>up to 70% of </a:t>
            </a:r>
            <a:r>
              <a:rPr lang="cs-CZ" sz="2800" b="1" dirty="0" err="1" smtClean="0"/>
              <a:t>seniors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NSAIDs</a:t>
            </a:r>
            <a:r>
              <a:rPr lang="cs-CZ" sz="2800" b="1" dirty="0" smtClean="0"/>
              <a:t> OTC</a:t>
            </a:r>
          </a:p>
          <a:p>
            <a:pPr>
              <a:buClr>
                <a:srgbClr val="C00000"/>
              </a:buClr>
            </a:pPr>
            <a:r>
              <a:rPr lang="cs-CZ" sz="2800" b="1" dirty="0" err="1"/>
              <a:t>p</a:t>
            </a:r>
            <a:r>
              <a:rPr lang="cs-CZ" sz="2800" b="1" dirty="0" err="1" smtClean="0"/>
              <a:t>ain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immobility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depression</a:t>
            </a:r>
            <a:endParaRPr lang="cs-CZ" sz="2800" b="1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195343"/>
              </p:ext>
            </p:extLst>
          </p:nvPr>
        </p:nvGraphicFramePr>
        <p:xfrm>
          <a:off x="8075054" y="4213318"/>
          <a:ext cx="3853286" cy="2444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Fotografie" r:id="rId3" imgW="11361905" imgH="7209524" progId="MSPhotoEd.3">
                  <p:embed/>
                </p:oleObj>
              </mc:Choice>
              <mc:Fallback>
                <p:oleObj name="Fotografie" r:id="rId3" imgW="11361905" imgH="7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054" y="4213318"/>
                        <a:ext cx="3853286" cy="2444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101" y="170646"/>
            <a:ext cx="1919239" cy="69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58119" y="-385763"/>
            <a:ext cx="10018713" cy="1752599"/>
          </a:xfrm>
        </p:spPr>
        <p:txBody>
          <a:bodyPr/>
          <a:lstStyle/>
          <a:p>
            <a:r>
              <a:rPr lang="cs-CZ" altLang="cs-CZ" b="1" dirty="0" smtClean="0"/>
              <a:t>Bone </a:t>
            </a:r>
            <a:r>
              <a:rPr lang="cs-CZ" altLang="cs-CZ" b="1" dirty="0" err="1" smtClean="0"/>
              <a:t>remodelation</a:t>
            </a:r>
            <a:endParaRPr lang="cs-CZ" altLang="cs-CZ" b="1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2581" y="1249252"/>
            <a:ext cx="10018713" cy="3759312"/>
          </a:xfrm>
        </p:spPr>
        <p:txBody>
          <a:bodyPr>
            <a:normAutofit/>
          </a:bodyPr>
          <a:lstStyle/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/>
              <a:t>peak</a:t>
            </a:r>
            <a:r>
              <a:rPr lang="cs-CZ" altLang="cs-CZ" sz="2800" b="1" dirty="0" smtClean="0"/>
              <a:t> bone </a:t>
            </a:r>
            <a:r>
              <a:rPr lang="cs-CZ" altLang="cs-CZ" sz="2800" b="1" dirty="0" err="1" smtClean="0"/>
              <a:t>mass</a:t>
            </a:r>
            <a:r>
              <a:rPr lang="cs-CZ" altLang="cs-CZ" sz="2800" b="1" dirty="0" smtClean="0"/>
              <a:t> – up to 30 </a:t>
            </a:r>
            <a:r>
              <a:rPr lang="cs-CZ" altLang="cs-CZ" sz="2800" b="1" dirty="0" err="1" smtClean="0"/>
              <a:t>years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age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only</a:t>
            </a:r>
            <a:endParaRPr lang="cs-CZ" altLang="cs-CZ" sz="2800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/>
              <a:t>permanent </a:t>
            </a:r>
            <a:r>
              <a:rPr lang="cs-CZ" altLang="cs-CZ" sz="2800" b="1" dirty="0" err="1" smtClean="0"/>
              <a:t>controlled</a:t>
            </a:r>
            <a:r>
              <a:rPr lang="cs-CZ" altLang="cs-CZ" sz="2800" b="1" dirty="0" smtClean="0"/>
              <a:t> bone </a:t>
            </a:r>
            <a:r>
              <a:rPr lang="cs-CZ" altLang="cs-CZ" sz="2800" b="1" dirty="0" err="1" smtClean="0"/>
              <a:t>osteoclasts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resorption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followed</a:t>
            </a:r>
            <a:r>
              <a:rPr lang="cs-CZ" altLang="cs-CZ" sz="2800" b="1" dirty="0" smtClean="0"/>
              <a:t> by </a:t>
            </a:r>
            <a:r>
              <a:rPr lang="cs-CZ" altLang="cs-CZ" sz="2800" b="1" dirty="0" err="1" smtClean="0"/>
              <a:t>creation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new</a:t>
            </a:r>
            <a:r>
              <a:rPr lang="cs-CZ" altLang="cs-CZ" sz="2800" b="1" dirty="0" smtClean="0"/>
              <a:t> bone by </a:t>
            </a:r>
            <a:r>
              <a:rPr lang="cs-CZ" altLang="cs-CZ" sz="2800" b="1" dirty="0" err="1" smtClean="0"/>
              <a:t>osteoblasts</a:t>
            </a:r>
            <a:r>
              <a:rPr lang="cs-CZ" altLang="cs-CZ" sz="2800" b="1" dirty="0" smtClean="0"/>
              <a:t>  </a:t>
            </a:r>
            <a:r>
              <a:rPr lang="cs-CZ" altLang="cs-CZ" sz="2800" b="1" dirty="0"/>
              <a:t>– </a:t>
            </a:r>
            <a:r>
              <a:rPr lang="cs-CZ" altLang="cs-CZ" sz="2800" b="1" dirty="0" err="1" smtClean="0"/>
              <a:t>cycle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duration</a:t>
            </a:r>
            <a:r>
              <a:rPr lang="cs-CZ" altLang="cs-CZ" sz="2800" b="1" dirty="0" smtClean="0"/>
              <a:t> </a:t>
            </a:r>
            <a:r>
              <a:rPr lang="cs-CZ" altLang="cs-CZ" sz="2800" b="1" dirty="0"/>
              <a:t>3-4 </a:t>
            </a:r>
            <a:r>
              <a:rPr lang="cs-CZ" altLang="cs-CZ" sz="2800" b="1" dirty="0" err="1" smtClean="0"/>
              <a:t>months</a:t>
            </a:r>
            <a:endParaRPr lang="cs-CZ" altLang="cs-CZ" sz="2800" b="1" dirty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/>
              <a:t>bone </a:t>
            </a:r>
            <a:r>
              <a:rPr lang="cs-CZ" altLang="cs-CZ" sz="2800" b="1" dirty="0" err="1" smtClean="0"/>
              <a:t>remodelation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units</a:t>
            </a:r>
            <a:endParaRPr lang="cs-CZ" altLang="cs-CZ" sz="2800" b="1" dirty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/>
              <a:t>30% </a:t>
            </a:r>
            <a:r>
              <a:rPr lang="cs-CZ" altLang="cs-CZ" sz="2800" b="1" dirty="0" smtClean="0"/>
              <a:t>of </a:t>
            </a:r>
            <a:r>
              <a:rPr lang="cs-CZ" altLang="cs-CZ" sz="2800" b="1" dirty="0" err="1" smtClean="0"/>
              <a:t>remodelation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runs</a:t>
            </a:r>
            <a:r>
              <a:rPr lang="cs-CZ" altLang="cs-CZ" sz="2800" b="1" dirty="0" smtClean="0"/>
              <a:t> in </a:t>
            </a:r>
            <a:r>
              <a:rPr lang="cs-CZ" altLang="cs-CZ" sz="2800" b="1" dirty="0" err="1" smtClean="0"/>
              <a:t>compact</a:t>
            </a:r>
            <a:r>
              <a:rPr lang="cs-CZ" altLang="cs-CZ" sz="2800" b="1" dirty="0" smtClean="0"/>
              <a:t> bone, 70</a:t>
            </a:r>
            <a:r>
              <a:rPr lang="cs-CZ" altLang="cs-CZ" sz="2800" b="1" dirty="0"/>
              <a:t>% </a:t>
            </a:r>
            <a:r>
              <a:rPr lang="cs-CZ" altLang="cs-CZ" sz="2800" b="1" dirty="0" smtClean="0"/>
              <a:t>in </a:t>
            </a:r>
            <a:r>
              <a:rPr lang="cs-CZ" altLang="cs-CZ" sz="2800" b="1" dirty="0" err="1" smtClean="0"/>
              <a:t>spongious</a:t>
            </a:r>
            <a:r>
              <a:rPr lang="cs-CZ" altLang="cs-CZ" sz="2800" b="1" dirty="0" smtClean="0"/>
              <a:t> bone  </a:t>
            </a:r>
            <a:endParaRPr lang="cs-CZ" altLang="cs-CZ" sz="2800" b="1" dirty="0"/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2010570" y="5263359"/>
            <a:ext cx="7897812" cy="1033462"/>
            <a:chOff x="390" y="2277"/>
            <a:chExt cx="4975" cy="651"/>
          </a:xfrm>
        </p:grpSpPr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390" y="2277"/>
              <a:ext cx="4975" cy="651"/>
              <a:chOff x="390" y="1837"/>
              <a:chExt cx="4975" cy="651"/>
            </a:xfrm>
          </p:grpSpPr>
          <p:sp>
            <p:nvSpPr>
              <p:cNvPr id="25606" name="Freeform 6"/>
              <p:cNvSpPr>
                <a:spLocks/>
              </p:cNvSpPr>
              <p:nvPr/>
            </p:nvSpPr>
            <p:spPr bwMode="auto">
              <a:xfrm>
                <a:off x="4457" y="2408"/>
                <a:ext cx="143" cy="80"/>
              </a:xfrm>
              <a:custGeom>
                <a:avLst/>
                <a:gdLst>
                  <a:gd name="T0" fmla="*/ 52 w 57"/>
                  <a:gd name="T1" fmla="*/ 20 h 30"/>
                  <a:gd name="T2" fmla="*/ 35 w 57"/>
                  <a:gd name="T3" fmla="*/ 10 h 30"/>
                  <a:gd name="T4" fmla="*/ 24 w 57"/>
                  <a:gd name="T5" fmla="*/ 1 h 30"/>
                  <a:gd name="T6" fmla="*/ 24 w 57"/>
                  <a:gd name="T7" fmla="*/ 1 h 30"/>
                  <a:gd name="T8" fmla="*/ 25 w 57"/>
                  <a:gd name="T9" fmla="*/ 1 h 30"/>
                  <a:gd name="T10" fmla="*/ 23 w 57"/>
                  <a:gd name="T11" fmla="*/ 1 h 30"/>
                  <a:gd name="T12" fmla="*/ 23 w 57"/>
                  <a:gd name="T13" fmla="*/ 1 h 30"/>
                  <a:gd name="T14" fmla="*/ 16 w 57"/>
                  <a:gd name="T15" fmla="*/ 2 h 30"/>
                  <a:gd name="T16" fmla="*/ 6 w 57"/>
                  <a:gd name="T17" fmla="*/ 8 h 30"/>
                  <a:gd name="T18" fmla="*/ 5 w 57"/>
                  <a:gd name="T19" fmla="*/ 9 h 30"/>
                  <a:gd name="T20" fmla="*/ 1 w 57"/>
                  <a:gd name="T21" fmla="*/ 15 h 30"/>
                  <a:gd name="T22" fmla="*/ 2 w 57"/>
                  <a:gd name="T23" fmla="*/ 30 h 30"/>
                  <a:gd name="T24" fmla="*/ 57 w 57"/>
                  <a:gd name="T25" fmla="*/ 30 h 30"/>
                  <a:gd name="T26" fmla="*/ 52 w 57"/>
                  <a:gd name="T27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30">
                    <a:moveTo>
                      <a:pt x="52" y="20"/>
                    </a:moveTo>
                    <a:cubicBezTo>
                      <a:pt x="46" y="14"/>
                      <a:pt x="40" y="12"/>
                      <a:pt x="35" y="10"/>
                    </a:cubicBezTo>
                    <a:cubicBezTo>
                      <a:pt x="33" y="6"/>
                      <a:pt x="28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1" y="0"/>
                      <a:pt x="18" y="1"/>
                      <a:pt x="16" y="2"/>
                    </a:cubicBezTo>
                    <a:cubicBezTo>
                      <a:pt x="11" y="3"/>
                      <a:pt x="8" y="6"/>
                      <a:pt x="6" y="8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3" y="11"/>
                      <a:pt x="2" y="14"/>
                      <a:pt x="1" y="15"/>
                    </a:cubicBezTo>
                    <a:cubicBezTo>
                      <a:pt x="0" y="20"/>
                      <a:pt x="0" y="25"/>
                      <a:pt x="2" y="30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26"/>
                      <a:pt x="55" y="23"/>
                      <a:pt x="52" y="20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7" name="Freeform 7"/>
              <p:cNvSpPr>
                <a:spLocks/>
              </p:cNvSpPr>
              <p:nvPr/>
            </p:nvSpPr>
            <p:spPr bwMode="auto">
              <a:xfrm>
                <a:off x="3010" y="1856"/>
                <a:ext cx="1040" cy="232"/>
              </a:xfrm>
              <a:custGeom>
                <a:avLst/>
                <a:gdLst>
                  <a:gd name="T0" fmla="*/ 391 w 416"/>
                  <a:gd name="T1" fmla="*/ 6 h 87"/>
                  <a:gd name="T2" fmla="*/ 345 w 416"/>
                  <a:gd name="T3" fmla="*/ 10 h 87"/>
                  <a:gd name="T4" fmla="*/ 317 w 416"/>
                  <a:gd name="T5" fmla="*/ 20 h 87"/>
                  <a:gd name="T6" fmla="*/ 272 w 416"/>
                  <a:gd name="T7" fmla="*/ 19 h 87"/>
                  <a:gd name="T8" fmla="*/ 196 w 416"/>
                  <a:gd name="T9" fmla="*/ 22 h 87"/>
                  <a:gd name="T10" fmla="*/ 163 w 416"/>
                  <a:gd name="T11" fmla="*/ 23 h 87"/>
                  <a:gd name="T12" fmla="*/ 130 w 416"/>
                  <a:gd name="T13" fmla="*/ 19 h 87"/>
                  <a:gd name="T14" fmla="*/ 77 w 416"/>
                  <a:gd name="T15" fmla="*/ 12 h 87"/>
                  <a:gd name="T16" fmla="*/ 0 w 416"/>
                  <a:gd name="T17" fmla="*/ 0 h 87"/>
                  <a:gd name="T18" fmla="*/ 0 w 416"/>
                  <a:gd name="T19" fmla="*/ 0 h 87"/>
                  <a:gd name="T20" fmla="*/ 87 w 416"/>
                  <a:gd name="T21" fmla="*/ 47 h 87"/>
                  <a:gd name="T22" fmla="*/ 168 w 416"/>
                  <a:gd name="T23" fmla="*/ 64 h 87"/>
                  <a:gd name="T24" fmla="*/ 254 w 416"/>
                  <a:gd name="T25" fmla="*/ 85 h 87"/>
                  <a:gd name="T26" fmla="*/ 308 w 416"/>
                  <a:gd name="T27" fmla="*/ 63 h 87"/>
                  <a:gd name="T28" fmla="*/ 363 w 416"/>
                  <a:gd name="T29" fmla="*/ 39 h 87"/>
                  <a:gd name="T30" fmla="*/ 391 w 416"/>
                  <a:gd name="T31" fmla="*/ 9 h 87"/>
                  <a:gd name="T32" fmla="*/ 416 w 416"/>
                  <a:gd name="T33" fmla="*/ 0 h 87"/>
                  <a:gd name="T34" fmla="*/ 391 w 416"/>
                  <a:gd name="T35" fmla="*/ 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6" h="87">
                    <a:moveTo>
                      <a:pt x="391" y="6"/>
                    </a:moveTo>
                    <a:cubicBezTo>
                      <a:pt x="373" y="13"/>
                      <a:pt x="350" y="9"/>
                      <a:pt x="345" y="10"/>
                    </a:cubicBezTo>
                    <a:cubicBezTo>
                      <a:pt x="335" y="13"/>
                      <a:pt x="327" y="19"/>
                      <a:pt x="317" y="20"/>
                    </a:cubicBezTo>
                    <a:cubicBezTo>
                      <a:pt x="306" y="22"/>
                      <a:pt x="301" y="23"/>
                      <a:pt x="272" y="19"/>
                    </a:cubicBezTo>
                    <a:cubicBezTo>
                      <a:pt x="243" y="14"/>
                      <a:pt x="218" y="23"/>
                      <a:pt x="196" y="22"/>
                    </a:cubicBezTo>
                    <a:cubicBezTo>
                      <a:pt x="174" y="21"/>
                      <a:pt x="178" y="23"/>
                      <a:pt x="163" y="23"/>
                    </a:cubicBezTo>
                    <a:cubicBezTo>
                      <a:pt x="149" y="24"/>
                      <a:pt x="149" y="19"/>
                      <a:pt x="130" y="19"/>
                    </a:cubicBezTo>
                    <a:cubicBezTo>
                      <a:pt x="112" y="19"/>
                      <a:pt x="99" y="17"/>
                      <a:pt x="77" y="12"/>
                    </a:cubicBezTo>
                    <a:cubicBezTo>
                      <a:pt x="62" y="8"/>
                      <a:pt x="20" y="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13"/>
                      <a:pt x="51" y="39"/>
                      <a:pt x="87" y="47"/>
                    </a:cubicBezTo>
                    <a:cubicBezTo>
                      <a:pt x="126" y="55"/>
                      <a:pt x="132" y="53"/>
                      <a:pt x="168" y="64"/>
                    </a:cubicBezTo>
                    <a:cubicBezTo>
                      <a:pt x="207" y="76"/>
                      <a:pt x="226" y="84"/>
                      <a:pt x="254" y="85"/>
                    </a:cubicBezTo>
                    <a:cubicBezTo>
                      <a:pt x="282" y="87"/>
                      <a:pt x="286" y="63"/>
                      <a:pt x="308" y="63"/>
                    </a:cubicBezTo>
                    <a:cubicBezTo>
                      <a:pt x="331" y="63"/>
                      <a:pt x="355" y="47"/>
                      <a:pt x="363" y="39"/>
                    </a:cubicBezTo>
                    <a:cubicBezTo>
                      <a:pt x="371" y="31"/>
                      <a:pt x="380" y="17"/>
                      <a:pt x="391" y="9"/>
                    </a:cubicBezTo>
                    <a:cubicBezTo>
                      <a:pt x="397" y="4"/>
                      <a:pt x="408" y="2"/>
                      <a:pt x="416" y="0"/>
                    </a:cubicBezTo>
                    <a:cubicBezTo>
                      <a:pt x="416" y="0"/>
                      <a:pt x="403" y="1"/>
                      <a:pt x="391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8" name="Freeform 8"/>
              <p:cNvSpPr>
                <a:spLocks/>
              </p:cNvSpPr>
              <p:nvPr/>
            </p:nvSpPr>
            <p:spPr bwMode="auto">
              <a:xfrm>
                <a:off x="390" y="1837"/>
                <a:ext cx="4975" cy="651"/>
              </a:xfrm>
              <a:custGeom>
                <a:avLst/>
                <a:gdLst>
                  <a:gd name="T0" fmla="*/ 1950 w 1990"/>
                  <a:gd name="T1" fmla="*/ 7 h 244"/>
                  <a:gd name="T2" fmla="*/ 1948 w 1990"/>
                  <a:gd name="T3" fmla="*/ 6 h 244"/>
                  <a:gd name="T4" fmla="*/ 1946 w 1990"/>
                  <a:gd name="T5" fmla="*/ 0 h 244"/>
                  <a:gd name="T6" fmla="*/ 1944 w 1990"/>
                  <a:gd name="T7" fmla="*/ 4 h 244"/>
                  <a:gd name="T8" fmla="*/ 1941 w 1990"/>
                  <a:gd name="T9" fmla="*/ 7 h 244"/>
                  <a:gd name="T10" fmla="*/ 1941 w 1990"/>
                  <a:gd name="T11" fmla="*/ 7 h 244"/>
                  <a:gd name="T12" fmla="*/ 1464 w 1990"/>
                  <a:gd name="T13" fmla="*/ 7 h 244"/>
                  <a:gd name="T14" fmla="*/ 1456 w 1990"/>
                  <a:gd name="T15" fmla="*/ 9 h 244"/>
                  <a:gd name="T16" fmla="*/ 1446 w 1990"/>
                  <a:gd name="T17" fmla="*/ 13 h 244"/>
                  <a:gd name="T18" fmla="*/ 1441 w 1990"/>
                  <a:gd name="T19" fmla="*/ 15 h 244"/>
                  <a:gd name="T20" fmla="*/ 1439 w 1990"/>
                  <a:gd name="T21" fmla="*/ 16 h 244"/>
                  <a:gd name="T22" fmla="*/ 1411 w 1990"/>
                  <a:gd name="T23" fmla="*/ 46 h 244"/>
                  <a:gd name="T24" fmla="*/ 1356 w 1990"/>
                  <a:gd name="T25" fmla="*/ 70 h 244"/>
                  <a:gd name="T26" fmla="*/ 1302 w 1990"/>
                  <a:gd name="T27" fmla="*/ 92 h 244"/>
                  <a:gd name="T28" fmla="*/ 1216 w 1990"/>
                  <a:gd name="T29" fmla="*/ 71 h 244"/>
                  <a:gd name="T30" fmla="*/ 1135 w 1990"/>
                  <a:gd name="T31" fmla="*/ 54 h 244"/>
                  <a:gd name="T32" fmla="*/ 1048 w 1990"/>
                  <a:gd name="T33" fmla="*/ 7 h 244"/>
                  <a:gd name="T34" fmla="*/ 984 w 1990"/>
                  <a:gd name="T35" fmla="*/ 7 h 244"/>
                  <a:gd name="T36" fmla="*/ 937 w 1990"/>
                  <a:gd name="T37" fmla="*/ 39 h 244"/>
                  <a:gd name="T38" fmla="*/ 844 w 1990"/>
                  <a:gd name="T39" fmla="*/ 79 h 244"/>
                  <a:gd name="T40" fmla="*/ 708 w 1990"/>
                  <a:gd name="T41" fmla="*/ 22 h 244"/>
                  <a:gd name="T42" fmla="*/ 671 w 1990"/>
                  <a:gd name="T43" fmla="*/ 7 h 244"/>
                  <a:gd name="T44" fmla="*/ 611 w 1990"/>
                  <a:gd name="T45" fmla="*/ 8 h 244"/>
                  <a:gd name="T46" fmla="*/ 611 w 1990"/>
                  <a:gd name="T47" fmla="*/ 8 h 244"/>
                  <a:gd name="T48" fmla="*/ 531 w 1990"/>
                  <a:gd name="T49" fmla="*/ 18 h 244"/>
                  <a:gd name="T50" fmla="*/ 476 w 1990"/>
                  <a:gd name="T51" fmla="*/ 32 h 244"/>
                  <a:gd name="T52" fmla="*/ 418 w 1990"/>
                  <a:gd name="T53" fmla="*/ 50 h 244"/>
                  <a:gd name="T54" fmla="*/ 357 w 1990"/>
                  <a:gd name="T55" fmla="*/ 56 h 244"/>
                  <a:gd name="T56" fmla="*/ 280 w 1990"/>
                  <a:gd name="T57" fmla="*/ 33 h 244"/>
                  <a:gd name="T58" fmla="*/ 219 w 1990"/>
                  <a:gd name="T59" fmla="*/ 7 h 244"/>
                  <a:gd name="T60" fmla="*/ 0 w 1990"/>
                  <a:gd name="T61" fmla="*/ 7 h 244"/>
                  <a:gd name="T62" fmla="*/ 0 w 1990"/>
                  <a:gd name="T63" fmla="*/ 244 h 244"/>
                  <a:gd name="T64" fmla="*/ 1990 w 1990"/>
                  <a:gd name="T65" fmla="*/ 244 h 244"/>
                  <a:gd name="T66" fmla="*/ 1990 w 1990"/>
                  <a:gd name="T67" fmla="*/ 7 h 244"/>
                  <a:gd name="T68" fmla="*/ 1950 w 1990"/>
                  <a:gd name="T69" fmla="*/ 7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90" h="244">
                    <a:moveTo>
                      <a:pt x="1950" y="7"/>
                    </a:moveTo>
                    <a:cubicBezTo>
                      <a:pt x="1949" y="7"/>
                      <a:pt x="1948" y="7"/>
                      <a:pt x="1948" y="6"/>
                    </a:cubicBezTo>
                    <a:cubicBezTo>
                      <a:pt x="1947" y="4"/>
                      <a:pt x="1946" y="3"/>
                      <a:pt x="1946" y="0"/>
                    </a:cubicBezTo>
                    <a:cubicBezTo>
                      <a:pt x="1946" y="2"/>
                      <a:pt x="1945" y="3"/>
                      <a:pt x="1944" y="4"/>
                    </a:cubicBezTo>
                    <a:cubicBezTo>
                      <a:pt x="1943" y="5"/>
                      <a:pt x="1942" y="6"/>
                      <a:pt x="1941" y="7"/>
                    </a:cubicBezTo>
                    <a:cubicBezTo>
                      <a:pt x="1941" y="7"/>
                      <a:pt x="1941" y="7"/>
                      <a:pt x="1941" y="7"/>
                    </a:cubicBezTo>
                    <a:cubicBezTo>
                      <a:pt x="1464" y="7"/>
                      <a:pt x="1464" y="7"/>
                      <a:pt x="1464" y="7"/>
                    </a:cubicBezTo>
                    <a:cubicBezTo>
                      <a:pt x="1461" y="8"/>
                      <a:pt x="1458" y="9"/>
                      <a:pt x="1456" y="9"/>
                    </a:cubicBezTo>
                    <a:cubicBezTo>
                      <a:pt x="1446" y="13"/>
                      <a:pt x="1446" y="13"/>
                      <a:pt x="1446" y="13"/>
                    </a:cubicBezTo>
                    <a:cubicBezTo>
                      <a:pt x="1441" y="15"/>
                      <a:pt x="1441" y="15"/>
                      <a:pt x="1441" y="15"/>
                    </a:cubicBezTo>
                    <a:cubicBezTo>
                      <a:pt x="1440" y="16"/>
                      <a:pt x="1440" y="16"/>
                      <a:pt x="1439" y="16"/>
                    </a:cubicBezTo>
                    <a:cubicBezTo>
                      <a:pt x="1428" y="24"/>
                      <a:pt x="1419" y="38"/>
                      <a:pt x="1411" y="46"/>
                    </a:cubicBezTo>
                    <a:cubicBezTo>
                      <a:pt x="1403" y="54"/>
                      <a:pt x="1379" y="70"/>
                      <a:pt x="1356" y="70"/>
                    </a:cubicBezTo>
                    <a:cubicBezTo>
                      <a:pt x="1334" y="70"/>
                      <a:pt x="1330" y="94"/>
                      <a:pt x="1302" y="92"/>
                    </a:cubicBezTo>
                    <a:cubicBezTo>
                      <a:pt x="1274" y="91"/>
                      <a:pt x="1255" y="83"/>
                      <a:pt x="1216" y="71"/>
                    </a:cubicBezTo>
                    <a:cubicBezTo>
                      <a:pt x="1180" y="60"/>
                      <a:pt x="1174" y="62"/>
                      <a:pt x="1135" y="54"/>
                    </a:cubicBezTo>
                    <a:cubicBezTo>
                      <a:pt x="1099" y="46"/>
                      <a:pt x="1076" y="20"/>
                      <a:pt x="1048" y="7"/>
                    </a:cubicBezTo>
                    <a:cubicBezTo>
                      <a:pt x="984" y="7"/>
                      <a:pt x="984" y="7"/>
                      <a:pt x="984" y="7"/>
                    </a:cubicBezTo>
                    <a:cubicBezTo>
                      <a:pt x="956" y="7"/>
                      <a:pt x="951" y="27"/>
                      <a:pt x="937" y="39"/>
                    </a:cubicBezTo>
                    <a:cubicBezTo>
                      <a:pt x="910" y="63"/>
                      <a:pt x="882" y="82"/>
                      <a:pt x="844" y="79"/>
                    </a:cubicBezTo>
                    <a:cubicBezTo>
                      <a:pt x="798" y="75"/>
                      <a:pt x="745" y="61"/>
                      <a:pt x="708" y="22"/>
                    </a:cubicBezTo>
                    <a:cubicBezTo>
                      <a:pt x="700" y="14"/>
                      <a:pt x="687" y="11"/>
                      <a:pt x="671" y="7"/>
                    </a:cubicBezTo>
                    <a:cubicBezTo>
                      <a:pt x="611" y="8"/>
                      <a:pt x="611" y="8"/>
                      <a:pt x="611" y="8"/>
                    </a:cubicBezTo>
                    <a:cubicBezTo>
                      <a:pt x="610" y="9"/>
                      <a:pt x="613" y="8"/>
                      <a:pt x="611" y="8"/>
                    </a:cubicBezTo>
                    <a:cubicBezTo>
                      <a:pt x="584" y="7"/>
                      <a:pt x="559" y="17"/>
                      <a:pt x="531" y="18"/>
                    </a:cubicBezTo>
                    <a:cubicBezTo>
                      <a:pt x="502" y="19"/>
                      <a:pt x="485" y="29"/>
                      <a:pt x="476" y="32"/>
                    </a:cubicBezTo>
                    <a:cubicBezTo>
                      <a:pt x="467" y="37"/>
                      <a:pt x="438" y="44"/>
                      <a:pt x="418" y="50"/>
                    </a:cubicBezTo>
                    <a:cubicBezTo>
                      <a:pt x="398" y="55"/>
                      <a:pt x="385" y="57"/>
                      <a:pt x="357" y="56"/>
                    </a:cubicBezTo>
                    <a:cubicBezTo>
                      <a:pt x="330" y="55"/>
                      <a:pt x="307" y="49"/>
                      <a:pt x="280" y="33"/>
                    </a:cubicBezTo>
                    <a:cubicBezTo>
                      <a:pt x="253" y="18"/>
                      <a:pt x="229" y="9"/>
                      <a:pt x="219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1990" y="244"/>
                      <a:pt x="1990" y="244"/>
                      <a:pt x="1990" y="244"/>
                    </a:cubicBezTo>
                    <a:cubicBezTo>
                      <a:pt x="1990" y="7"/>
                      <a:pt x="1990" y="7"/>
                      <a:pt x="1990" y="7"/>
                    </a:cubicBezTo>
                    <a:lnTo>
                      <a:pt x="1950" y="7"/>
                    </a:lnTo>
                    <a:close/>
                  </a:path>
                </a:pathLst>
              </a:custGeom>
              <a:solidFill>
                <a:srgbClr val="FFF1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9" name="Freeform 9"/>
              <p:cNvSpPr>
                <a:spLocks/>
              </p:cNvSpPr>
              <p:nvPr/>
            </p:nvSpPr>
            <p:spPr bwMode="auto">
              <a:xfrm>
                <a:off x="4205" y="1856"/>
                <a:ext cx="1040" cy="248"/>
              </a:xfrm>
              <a:custGeom>
                <a:avLst/>
                <a:gdLst>
                  <a:gd name="T0" fmla="*/ 43 w 416"/>
                  <a:gd name="T1" fmla="*/ 0 h 93"/>
                  <a:gd name="T2" fmla="*/ 0 w 416"/>
                  <a:gd name="T3" fmla="*/ 0 h 93"/>
                  <a:gd name="T4" fmla="*/ 71 w 416"/>
                  <a:gd name="T5" fmla="*/ 43 h 93"/>
                  <a:gd name="T6" fmla="*/ 98 w 416"/>
                  <a:gd name="T7" fmla="*/ 52 h 93"/>
                  <a:gd name="T8" fmla="*/ 143 w 416"/>
                  <a:gd name="T9" fmla="*/ 73 h 93"/>
                  <a:gd name="T10" fmla="*/ 166 w 416"/>
                  <a:gd name="T11" fmla="*/ 75 h 93"/>
                  <a:gd name="T12" fmla="*/ 232 w 416"/>
                  <a:gd name="T13" fmla="*/ 91 h 93"/>
                  <a:gd name="T14" fmla="*/ 288 w 416"/>
                  <a:gd name="T15" fmla="*/ 67 h 93"/>
                  <a:gd name="T16" fmla="*/ 339 w 416"/>
                  <a:gd name="T17" fmla="*/ 52 h 93"/>
                  <a:gd name="T18" fmla="*/ 391 w 416"/>
                  <a:gd name="T19" fmla="*/ 9 h 93"/>
                  <a:gd name="T20" fmla="*/ 416 w 416"/>
                  <a:gd name="T21" fmla="*/ 0 h 93"/>
                  <a:gd name="T22" fmla="*/ 350 w 416"/>
                  <a:gd name="T2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6" h="93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7" y="12"/>
                      <a:pt x="35" y="36"/>
                      <a:pt x="71" y="43"/>
                    </a:cubicBezTo>
                    <a:cubicBezTo>
                      <a:pt x="79" y="45"/>
                      <a:pt x="92" y="50"/>
                      <a:pt x="98" y="52"/>
                    </a:cubicBezTo>
                    <a:cubicBezTo>
                      <a:pt x="117" y="59"/>
                      <a:pt x="124" y="67"/>
                      <a:pt x="143" y="73"/>
                    </a:cubicBezTo>
                    <a:cubicBezTo>
                      <a:pt x="148" y="75"/>
                      <a:pt x="160" y="73"/>
                      <a:pt x="166" y="75"/>
                    </a:cubicBezTo>
                    <a:cubicBezTo>
                      <a:pt x="184" y="80"/>
                      <a:pt x="211" y="93"/>
                      <a:pt x="232" y="91"/>
                    </a:cubicBezTo>
                    <a:cubicBezTo>
                      <a:pt x="255" y="88"/>
                      <a:pt x="273" y="70"/>
                      <a:pt x="288" y="67"/>
                    </a:cubicBezTo>
                    <a:cubicBezTo>
                      <a:pt x="301" y="64"/>
                      <a:pt x="323" y="61"/>
                      <a:pt x="339" y="52"/>
                    </a:cubicBezTo>
                    <a:cubicBezTo>
                      <a:pt x="365" y="37"/>
                      <a:pt x="384" y="14"/>
                      <a:pt x="391" y="9"/>
                    </a:cubicBezTo>
                    <a:cubicBezTo>
                      <a:pt x="397" y="4"/>
                      <a:pt x="408" y="2"/>
                      <a:pt x="416" y="0"/>
                    </a:cubicBezTo>
                    <a:cubicBezTo>
                      <a:pt x="350" y="0"/>
                      <a:pt x="350" y="0"/>
                      <a:pt x="350" y="0"/>
                    </a:cubicBezTo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0" name="Freeform 10"/>
              <p:cNvSpPr>
                <a:spLocks/>
              </p:cNvSpPr>
              <p:nvPr/>
            </p:nvSpPr>
            <p:spPr bwMode="auto">
              <a:xfrm>
                <a:off x="4337" y="1856"/>
                <a:ext cx="163" cy="1"/>
              </a:xfrm>
              <a:custGeom>
                <a:avLst/>
                <a:gdLst>
                  <a:gd name="T0" fmla="*/ 163 w 163"/>
                  <a:gd name="T1" fmla="*/ 0 w 163"/>
                  <a:gd name="T2" fmla="*/ 163 w 1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3">
                    <a:moveTo>
                      <a:pt x="163" y="0"/>
                    </a:moveTo>
                    <a:lnTo>
                      <a:pt x="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1" name="Line 11"/>
              <p:cNvSpPr>
                <a:spLocks noChangeShapeType="1"/>
              </p:cNvSpPr>
              <p:nvPr/>
            </p:nvSpPr>
            <p:spPr bwMode="auto">
              <a:xfrm flipH="1">
                <a:off x="4337" y="1856"/>
                <a:ext cx="163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2" name="Freeform 12"/>
              <p:cNvSpPr>
                <a:spLocks/>
              </p:cNvSpPr>
              <p:nvPr/>
            </p:nvSpPr>
            <p:spPr bwMode="auto">
              <a:xfrm>
                <a:off x="4522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3" name="Line 13"/>
              <p:cNvSpPr>
                <a:spLocks noChangeShapeType="1"/>
              </p:cNvSpPr>
              <p:nvPr/>
            </p:nvSpPr>
            <p:spPr bwMode="auto">
              <a:xfrm flipH="1">
                <a:off x="4522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4" name="Freeform 14"/>
              <p:cNvSpPr>
                <a:spLocks/>
              </p:cNvSpPr>
              <p:nvPr/>
            </p:nvSpPr>
            <p:spPr bwMode="auto">
              <a:xfrm>
                <a:off x="4707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5" name="Line 15"/>
              <p:cNvSpPr>
                <a:spLocks noChangeShapeType="1"/>
              </p:cNvSpPr>
              <p:nvPr/>
            </p:nvSpPr>
            <p:spPr bwMode="auto">
              <a:xfrm flipH="1">
                <a:off x="4707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6" name="Freeform 16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  <a:gd name="T3" fmla="*/ 16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7" name="Freeform 17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8" name="Freeform 18"/>
              <p:cNvSpPr>
                <a:spLocks/>
              </p:cNvSpPr>
              <p:nvPr/>
            </p:nvSpPr>
            <p:spPr bwMode="auto">
              <a:xfrm>
                <a:off x="3010" y="1856"/>
                <a:ext cx="1040" cy="240"/>
              </a:xfrm>
              <a:custGeom>
                <a:avLst/>
                <a:gdLst>
                  <a:gd name="T0" fmla="*/ 0 w 416"/>
                  <a:gd name="T1" fmla="*/ 1 h 90"/>
                  <a:gd name="T2" fmla="*/ 31 w 416"/>
                  <a:gd name="T3" fmla="*/ 22 h 90"/>
                  <a:gd name="T4" fmla="*/ 86 w 416"/>
                  <a:gd name="T5" fmla="*/ 51 h 90"/>
                  <a:gd name="T6" fmla="*/ 118 w 416"/>
                  <a:gd name="T7" fmla="*/ 57 h 90"/>
                  <a:gd name="T8" fmla="*/ 167 w 416"/>
                  <a:gd name="T9" fmla="*/ 68 h 90"/>
                  <a:gd name="T10" fmla="*/ 188 w 416"/>
                  <a:gd name="T11" fmla="*/ 75 h 90"/>
                  <a:gd name="T12" fmla="*/ 253 w 416"/>
                  <a:gd name="T13" fmla="*/ 89 h 90"/>
                  <a:gd name="T14" fmla="*/ 287 w 416"/>
                  <a:gd name="T15" fmla="*/ 77 h 90"/>
                  <a:gd name="T16" fmla="*/ 308 w 416"/>
                  <a:gd name="T17" fmla="*/ 67 h 90"/>
                  <a:gd name="T18" fmla="*/ 366 w 416"/>
                  <a:gd name="T19" fmla="*/ 42 h 90"/>
                  <a:gd name="T20" fmla="*/ 375 w 416"/>
                  <a:gd name="T21" fmla="*/ 31 h 90"/>
                  <a:gd name="T22" fmla="*/ 392 w 416"/>
                  <a:gd name="T23" fmla="*/ 10 h 90"/>
                  <a:gd name="T24" fmla="*/ 416 w 416"/>
                  <a:gd name="T25" fmla="*/ 0 h 90"/>
                  <a:gd name="T26" fmla="*/ 416 w 416"/>
                  <a:gd name="T27" fmla="*/ 0 h 90"/>
                  <a:gd name="T28" fmla="*/ 391 w 416"/>
                  <a:gd name="T29" fmla="*/ 9 h 90"/>
                  <a:gd name="T30" fmla="*/ 363 w 416"/>
                  <a:gd name="T31" fmla="*/ 39 h 90"/>
                  <a:gd name="T32" fmla="*/ 308 w 416"/>
                  <a:gd name="T33" fmla="*/ 63 h 90"/>
                  <a:gd name="T34" fmla="*/ 254 w 416"/>
                  <a:gd name="T35" fmla="*/ 85 h 90"/>
                  <a:gd name="T36" fmla="*/ 168 w 416"/>
                  <a:gd name="T37" fmla="*/ 64 h 90"/>
                  <a:gd name="T38" fmla="*/ 87 w 416"/>
                  <a:gd name="T39" fmla="*/ 47 h 90"/>
                  <a:gd name="T40" fmla="*/ 0 w 416"/>
                  <a:gd name="T4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6" h="90">
                    <a:moveTo>
                      <a:pt x="0" y="1"/>
                    </a:moveTo>
                    <a:cubicBezTo>
                      <a:pt x="11" y="5"/>
                      <a:pt x="21" y="15"/>
                      <a:pt x="31" y="22"/>
                    </a:cubicBezTo>
                    <a:cubicBezTo>
                      <a:pt x="48" y="34"/>
                      <a:pt x="64" y="46"/>
                      <a:pt x="86" y="51"/>
                    </a:cubicBezTo>
                    <a:cubicBezTo>
                      <a:pt x="118" y="57"/>
                      <a:pt x="118" y="57"/>
                      <a:pt x="118" y="57"/>
                    </a:cubicBezTo>
                    <a:cubicBezTo>
                      <a:pt x="133" y="59"/>
                      <a:pt x="144" y="61"/>
                      <a:pt x="167" y="68"/>
                    </a:cubicBezTo>
                    <a:cubicBezTo>
                      <a:pt x="188" y="75"/>
                      <a:pt x="188" y="75"/>
                      <a:pt x="188" y="75"/>
                    </a:cubicBezTo>
                    <a:cubicBezTo>
                      <a:pt x="214" y="83"/>
                      <a:pt x="231" y="88"/>
                      <a:pt x="253" y="89"/>
                    </a:cubicBezTo>
                    <a:cubicBezTo>
                      <a:pt x="270" y="90"/>
                      <a:pt x="279" y="83"/>
                      <a:pt x="287" y="77"/>
                    </a:cubicBezTo>
                    <a:cubicBezTo>
                      <a:pt x="293" y="71"/>
                      <a:pt x="299" y="67"/>
                      <a:pt x="308" y="67"/>
                    </a:cubicBezTo>
                    <a:cubicBezTo>
                      <a:pt x="333" y="67"/>
                      <a:pt x="358" y="50"/>
                      <a:pt x="366" y="42"/>
                    </a:cubicBezTo>
                    <a:cubicBezTo>
                      <a:pt x="375" y="31"/>
                      <a:pt x="375" y="31"/>
                      <a:pt x="375" y="31"/>
                    </a:cubicBezTo>
                    <a:cubicBezTo>
                      <a:pt x="380" y="25"/>
                      <a:pt x="385" y="15"/>
                      <a:pt x="392" y="10"/>
                    </a:cubicBezTo>
                    <a:cubicBezTo>
                      <a:pt x="398" y="6"/>
                      <a:pt x="407" y="2"/>
                      <a:pt x="416" y="0"/>
                    </a:cubicBezTo>
                    <a:cubicBezTo>
                      <a:pt x="416" y="0"/>
                      <a:pt x="416" y="0"/>
                      <a:pt x="416" y="0"/>
                    </a:cubicBezTo>
                    <a:cubicBezTo>
                      <a:pt x="408" y="2"/>
                      <a:pt x="397" y="4"/>
                      <a:pt x="391" y="9"/>
                    </a:cubicBezTo>
                    <a:cubicBezTo>
                      <a:pt x="380" y="17"/>
                      <a:pt x="371" y="31"/>
                      <a:pt x="363" y="39"/>
                    </a:cubicBezTo>
                    <a:cubicBezTo>
                      <a:pt x="355" y="47"/>
                      <a:pt x="331" y="63"/>
                      <a:pt x="308" y="63"/>
                    </a:cubicBezTo>
                    <a:cubicBezTo>
                      <a:pt x="286" y="63"/>
                      <a:pt x="282" y="87"/>
                      <a:pt x="254" y="85"/>
                    </a:cubicBezTo>
                    <a:cubicBezTo>
                      <a:pt x="226" y="84"/>
                      <a:pt x="207" y="76"/>
                      <a:pt x="168" y="64"/>
                    </a:cubicBezTo>
                    <a:cubicBezTo>
                      <a:pt x="132" y="53"/>
                      <a:pt x="126" y="55"/>
                      <a:pt x="87" y="47"/>
                    </a:cubicBezTo>
                    <a:cubicBezTo>
                      <a:pt x="51" y="39"/>
                      <a:pt x="28" y="13"/>
                      <a:pt x="0" y="0"/>
                    </a:cubicBezTo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9" name="Freeform 19"/>
              <p:cNvSpPr>
                <a:spLocks/>
              </p:cNvSpPr>
              <p:nvPr/>
            </p:nvSpPr>
            <p:spPr bwMode="auto">
              <a:xfrm>
                <a:off x="4195" y="1856"/>
                <a:ext cx="1050" cy="259"/>
              </a:xfrm>
              <a:custGeom>
                <a:avLst/>
                <a:gdLst>
                  <a:gd name="T0" fmla="*/ 3 w 420"/>
                  <a:gd name="T1" fmla="*/ 1 h 97"/>
                  <a:gd name="T2" fmla="*/ 31 w 420"/>
                  <a:gd name="T3" fmla="*/ 22 h 97"/>
                  <a:gd name="T4" fmla="*/ 74 w 420"/>
                  <a:gd name="T5" fmla="*/ 47 h 97"/>
                  <a:gd name="T6" fmla="*/ 95 w 420"/>
                  <a:gd name="T7" fmla="*/ 54 h 97"/>
                  <a:gd name="T8" fmla="*/ 101 w 420"/>
                  <a:gd name="T9" fmla="*/ 56 h 97"/>
                  <a:gd name="T10" fmla="*/ 122 w 420"/>
                  <a:gd name="T11" fmla="*/ 66 h 97"/>
                  <a:gd name="T12" fmla="*/ 146 w 420"/>
                  <a:gd name="T13" fmla="*/ 77 h 97"/>
                  <a:gd name="T14" fmla="*/ 158 w 420"/>
                  <a:gd name="T15" fmla="*/ 78 h 97"/>
                  <a:gd name="T16" fmla="*/ 169 w 420"/>
                  <a:gd name="T17" fmla="*/ 79 h 97"/>
                  <a:gd name="T18" fmla="*/ 183 w 420"/>
                  <a:gd name="T19" fmla="*/ 84 h 97"/>
                  <a:gd name="T20" fmla="*/ 236 w 420"/>
                  <a:gd name="T21" fmla="*/ 95 h 97"/>
                  <a:gd name="T22" fmla="*/ 274 w 420"/>
                  <a:gd name="T23" fmla="*/ 80 h 97"/>
                  <a:gd name="T24" fmla="*/ 292 w 420"/>
                  <a:gd name="T25" fmla="*/ 71 h 97"/>
                  <a:gd name="T26" fmla="*/ 302 w 420"/>
                  <a:gd name="T27" fmla="*/ 69 h 97"/>
                  <a:gd name="T28" fmla="*/ 345 w 420"/>
                  <a:gd name="T29" fmla="*/ 56 h 97"/>
                  <a:gd name="T30" fmla="*/ 390 w 420"/>
                  <a:gd name="T31" fmla="*/ 20 h 97"/>
                  <a:gd name="T32" fmla="*/ 397 w 420"/>
                  <a:gd name="T33" fmla="*/ 13 h 97"/>
                  <a:gd name="T34" fmla="*/ 418 w 420"/>
                  <a:gd name="T35" fmla="*/ 1 h 97"/>
                  <a:gd name="T36" fmla="*/ 420 w 420"/>
                  <a:gd name="T37" fmla="*/ 0 h 97"/>
                  <a:gd name="T38" fmla="*/ 395 w 420"/>
                  <a:gd name="T39" fmla="*/ 9 h 97"/>
                  <a:gd name="T40" fmla="*/ 343 w 420"/>
                  <a:gd name="T41" fmla="*/ 52 h 97"/>
                  <a:gd name="T42" fmla="*/ 292 w 420"/>
                  <a:gd name="T43" fmla="*/ 67 h 97"/>
                  <a:gd name="T44" fmla="*/ 236 w 420"/>
                  <a:gd name="T45" fmla="*/ 91 h 97"/>
                  <a:gd name="T46" fmla="*/ 170 w 420"/>
                  <a:gd name="T47" fmla="*/ 75 h 97"/>
                  <a:gd name="T48" fmla="*/ 147 w 420"/>
                  <a:gd name="T49" fmla="*/ 73 h 97"/>
                  <a:gd name="T50" fmla="*/ 102 w 420"/>
                  <a:gd name="T51" fmla="*/ 52 h 97"/>
                  <a:gd name="T52" fmla="*/ 75 w 420"/>
                  <a:gd name="T53" fmla="*/ 43 h 97"/>
                  <a:gd name="T54" fmla="*/ 4 w 420"/>
                  <a:gd name="T55" fmla="*/ 0 h 97"/>
                  <a:gd name="T56" fmla="*/ 0 w 420"/>
                  <a:gd name="T57" fmla="*/ 0 h 97"/>
                  <a:gd name="T58" fmla="*/ 3 w 420"/>
                  <a:gd name="T59" fmla="*/ 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0" h="97">
                    <a:moveTo>
                      <a:pt x="3" y="1"/>
                    </a:moveTo>
                    <a:cubicBezTo>
                      <a:pt x="14" y="5"/>
                      <a:pt x="22" y="15"/>
                      <a:pt x="31" y="22"/>
                    </a:cubicBezTo>
                    <a:cubicBezTo>
                      <a:pt x="42" y="32"/>
                      <a:pt x="52" y="43"/>
                      <a:pt x="74" y="47"/>
                    </a:cubicBezTo>
                    <a:cubicBezTo>
                      <a:pt x="80" y="48"/>
                      <a:pt x="89" y="51"/>
                      <a:pt x="95" y="54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9" y="59"/>
                      <a:pt x="116" y="63"/>
                      <a:pt x="122" y="66"/>
                    </a:cubicBezTo>
                    <a:cubicBezTo>
                      <a:pt x="129" y="70"/>
                      <a:pt x="136" y="74"/>
                      <a:pt x="146" y="77"/>
                    </a:cubicBezTo>
                    <a:cubicBezTo>
                      <a:pt x="149" y="78"/>
                      <a:pt x="153" y="78"/>
                      <a:pt x="158" y="78"/>
                    </a:cubicBezTo>
                    <a:cubicBezTo>
                      <a:pt x="162" y="78"/>
                      <a:pt x="166" y="78"/>
                      <a:pt x="169" y="79"/>
                    </a:cubicBezTo>
                    <a:cubicBezTo>
                      <a:pt x="169" y="79"/>
                      <a:pt x="183" y="84"/>
                      <a:pt x="183" y="84"/>
                    </a:cubicBezTo>
                    <a:cubicBezTo>
                      <a:pt x="200" y="90"/>
                      <a:pt x="219" y="97"/>
                      <a:pt x="236" y="95"/>
                    </a:cubicBezTo>
                    <a:cubicBezTo>
                      <a:pt x="251" y="93"/>
                      <a:pt x="263" y="86"/>
                      <a:pt x="274" y="80"/>
                    </a:cubicBezTo>
                    <a:cubicBezTo>
                      <a:pt x="281" y="75"/>
                      <a:pt x="287" y="72"/>
                      <a:pt x="292" y="71"/>
                    </a:cubicBezTo>
                    <a:cubicBezTo>
                      <a:pt x="302" y="69"/>
                      <a:pt x="302" y="69"/>
                      <a:pt x="302" y="69"/>
                    </a:cubicBezTo>
                    <a:cubicBezTo>
                      <a:pt x="315" y="66"/>
                      <a:pt x="332" y="63"/>
                      <a:pt x="345" y="56"/>
                    </a:cubicBezTo>
                    <a:cubicBezTo>
                      <a:pt x="364" y="45"/>
                      <a:pt x="380" y="29"/>
                      <a:pt x="390" y="20"/>
                    </a:cubicBezTo>
                    <a:cubicBezTo>
                      <a:pt x="397" y="13"/>
                      <a:pt x="397" y="13"/>
                      <a:pt x="397" y="13"/>
                    </a:cubicBezTo>
                    <a:cubicBezTo>
                      <a:pt x="403" y="8"/>
                      <a:pt x="410" y="3"/>
                      <a:pt x="418" y="1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12" y="2"/>
                      <a:pt x="401" y="4"/>
                      <a:pt x="395" y="9"/>
                    </a:cubicBezTo>
                    <a:cubicBezTo>
                      <a:pt x="388" y="14"/>
                      <a:pt x="369" y="37"/>
                      <a:pt x="343" y="52"/>
                    </a:cubicBezTo>
                    <a:cubicBezTo>
                      <a:pt x="327" y="61"/>
                      <a:pt x="305" y="64"/>
                      <a:pt x="292" y="67"/>
                    </a:cubicBezTo>
                    <a:cubicBezTo>
                      <a:pt x="277" y="70"/>
                      <a:pt x="259" y="88"/>
                      <a:pt x="236" y="91"/>
                    </a:cubicBezTo>
                    <a:cubicBezTo>
                      <a:pt x="215" y="93"/>
                      <a:pt x="188" y="80"/>
                      <a:pt x="170" y="75"/>
                    </a:cubicBezTo>
                    <a:cubicBezTo>
                      <a:pt x="164" y="73"/>
                      <a:pt x="152" y="75"/>
                      <a:pt x="147" y="73"/>
                    </a:cubicBezTo>
                    <a:cubicBezTo>
                      <a:pt x="128" y="67"/>
                      <a:pt x="121" y="59"/>
                      <a:pt x="102" y="52"/>
                    </a:cubicBezTo>
                    <a:cubicBezTo>
                      <a:pt x="96" y="50"/>
                      <a:pt x="83" y="45"/>
                      <a:pt x="75" y="43"/>
                    </a:cubicBezTo>
                    <a:cubicBezTo>
                      <a:pt x="39" y="36"/>
                      <a:pt x="31" y="12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0" name="Freeform 20"/>
              <p:cNvSpPr>
                <a:spLocks/>
              </p:cNvSpPr>
              <p:nvPr/>
            </p:nvSpPr>
            <p:spPr bwMode="auto">
              <a:xfrm>
                <a:off x="2067" y="1856"/>
                <a:ext cx="783" cy="213"/>
              </a:xfrm>
              <a:custGeom>
                <a:avLst/>
                <a:gdLst>
                  <a:gd name="T0" fmla="*/ 0 w 313"/>
                  <a:gd name="T1" fmla="*/ 0 h 80"/>
                  <a:gd name="T2" fmla="*/ 36 w 313"/>
                  <a:gd name="T3" fmla="*/ 17 h 80"/>
                  <a:gd name="T4" fmla="*/ 173 w 313"/>
                  <a:gd name="T5" fmla="*/ 76 h 80"/>
                  <a:gd name="T6" fmla="*/ 269 w 313"/>
                  <a:gd name="T7" fmla="*/ 35 h 80"/>
                  <a:gd name="T8" fmla="*/ 279 w 313"/>
                  <a:gd name="T9" fmla="*/ 24 h 80"/>
                  <a:gd name="T10" fmla="*/ 313 w 313"/>
                  <a:gd name="T11" fmla="*/ 0 h 80"/>
                  <a:gd name="T12" fmla="*/ 313 w 313"/>
                  <a:gd name="T13" fmla="*/ 0 h 80"/>
                  <a:gd name="T14" fmla="*/ 266 w 313"/>
                  <a:gd name="T15" fmla="*/ 32 h 80"/>
                  <a:gd name="T16" fmla="*/ 173 w 313"/>
                  <a:gd name="T17" fmla="*/ 72 h 80"/>
                  <a:gd name="T18" fmla="*/ 37 w 313"/>
                  <a:gd name="T19" fmla="*/ 15 h 80"/>
                  <a:gd name="T20" fmla="*/ 0 w 313"/>
                  <a:gd name="T2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3" h="80">
                    <a:moveTo>
                      <a:pt x="0" y="0"/>
                    </a:moveTo>
                    <a:cubicBezTo>
                      <a:pt x="15" y="4"/>
                      <a:pt x="29" y="10"/>
                      <a:pt x="36" y="17"/>
                    </a:cubicBezTo>
                    <a:cubicBezTo>
                      <a:pt x="76" y="59"/>
                      <a:pt x="132" y="73"/>
                      <a:pt x="173" y="76"/>
                    </a:cubicBezTo>
                    <a:cubicBezTo>
                      <a:pt x="214" y="80"/>
                      <a:pt x="244" y="57"/>
                      <a:pt x="269" y="35"/>
                    </a:cubicBezTo>
                    <a:cubicBezTo>
                      <a:pt x="273" y="32"/>
                      <a:pt x="276" y="28"/>
                      <a:pt x="279" y="24"/>
                    </a:cubicBezTo>
                    <a:cubicBezTo>
                      <a:pt x="287" y="13"/>
                      <a:pt x="295" y="0"/>
                      <a:pt x="313" y="0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285" y="0"/>
                      <a:pt x="280" y="20"/>
                      <a:pt x="266" y="32"/>
                    </a:cubicBezTo>
                    <a:cubicBezTo>
                      <a:pt x="239" y="56"/>
                      <a:pt x="211" y="75"/>
                      <a:pt x="173" y="72"/>
                    </a:cubicBezTo>
                    <a:cubicBezTo>
                      <a:pt x="127" y="68"/>
                      <a:pt x="74" y="54"/>
                      <a:pt x="37" y="15"/>
                    </a:cubicBezTo>
                    <a:cubicBezTo>
                      <a:pt x="29" y="7"/>
                      <a:pt x="16" y="4"/>
                      <a:pt x="0" y="0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1" name="Freeform 21"/>
              <p:cNvSpPr>
                <a:spLocks/>
              </p:cNvSpPr>
              <p:nvPr/>
            </p:nvSpPr>
            <p:spPr bwMode="auto">
              <a:xfrm>
                <a:off x="925" y="1853"/>
                <a:ext cx="695" cy="150"/>
              </a:xfrm>
              <a:custGeom>
                <a:avLst/>
                <a:gdLst>
                  <a:gd name="T0" fmla="*/ 263 w 278"/>
                  <a:gd name="T1" fmla="*/ 27 h 56"/>
                  <a:gd name="T2" fmla="*/ 178 w 278"/>
                  <a:gd name="T3" fmla="*/ 50 h 56"/>
                  <a:gd name="T4" fmla="*/ 136 w 278"/>
                  <a:gd name="T5" fmla="*/ 50 h 56"/>
                  <a:gd name="T6" fmla="*/ 89 w 278"/>
                  <a:gd name="T7" fmla="*/ 40 h 56"/>
                  <a:gd name="T8" fmla="*/ 66 w 278"/>
                  <a:gd name="T9" fmla="*/ 25 h 56"/>
                  <a:gd name="T10" fmla="*/ 2 w 278"/>
                  <a:gd name="T11" fmla="*/ 0 h 56"/>
                  <a:gd name="T12" fmla="*/ 3 w 278"/>
                  <a:gd name="T13" fmla="*/ 1 h 56"/>
                  <a:gd name="T14" fmla="*/ 62 w 278"/>
                  <a:gd name="T15" fmla="*/ 29 h 56"/>
                  <a:gd name="T16" fmla="*/ 87 w 278"/>
                  <a:gd name="T17" fmla="*/ 44 h 56"/>
                  <a:gd name="T18" fmla="*/ 141 w 278"/>
                  <a:gd name="T19" fmla="*/ 56 h 56"/>
                  <a:gd name="T20" fmla="*/ 203 w 278"/>
                  <a:gd name="T21" fmla="*/ 49 h 56"/>
                  <a:gd name="T22" fmla="*/ 220 w 278"/>
                  <a:gd name="T23" fmla="*/ 45 h 56"/>
                  <a:gd name="T24" fmla="*/ 262 w 278"/>
                  <a:gd name="T25" fmla="*/ 31 h 56"/>
                  <a:gd name="T26" fmla="*/ 278 w 278"/>
                  <a:gd name="T27" fmla="*/ 19 h 56"/>
                  <a:gd name="T28" fmla="*/ 263 w 278"/>
                  <a:gd name="T29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8" h="56">
                    <a:moveTo>
                      <a:pt x="263" y="27"/>
                    </a:moveTo>
                    <a:cubicBezTo>
                      <a:pt x="256" y="30"/>
                      <a:pt x="200" y="47"/>
                      <a:pt x="178" y="50"/>
                    </a:cubicBezTo>
                    <a:cubicBezTo>
                      <a:pt x="157" y="53"/>
                      <a:pt x="152" y="50"/>
                      <a:pt x="136" y="50"/>
                    </a:cubicBezTo>
                    <a:cubicBezTo>
                      <a:pt x="118" y="49"/>
                      <a:pt x="106" y="46"/>
                      <a:pt x="89" y="40"/>
                    </a:cubicBezTo>
                    <a:cubicBezTo>
                      <a:pt x="81" y="36"/>
                      <a:pt x="75" y="30"/>
                      <a:pt x="66" y="25"/>
                    </a:cubicBezTo>
                    <a:cubicBezTo>
                      <a:pt x="38" y="9"/>
                      <a:pt x="11" y="2"/>
                      <a:pt x="2" y="0"/>
                    </a:cubicBezTo>
                    <a:cubicBezTo>
                      <a:pt x="0" y="0"/>
                      <a:pt x="1" y="1"/>
                      <a:pt x="3" y="1"/>
                    </a:cubicBezTo>
                    <a:cubicBezTo>
                      <a:pt x="12" y="3"/>
                      <a:pt x="34" y="13"/>
                      <a:pt x="62" y="29"/>
                    </a:cubicBezTo>
                    <a:cubicBezTo>
                      <a:pt x="70" y="34"/>
                      <a:pt x="79" y="40"/>
                      <a:pt x="87" y="44"/>
                    </a:cubicBezTo>
                    <a:cubicBezTo>
                      <a:pt x="106" y="53"/>
                      <a:pt x="122" y="55"/>
                      <a:pt x="141" y="56"/>
                    </a:cubicBezTo>
                    <a:cubicBezTo>
                      <a:pt x="170" y="56"/>
                      <a:pt x="184" y="55"/>
                      <a:pt x="203" y="49"/>
                    </a:cubicBezTo>
                    <a:cubicBezTo>
                      <a:pt x="220" y="45"/>
                      <a:pt x="220" y="45"/>
                      <a:pt x="220" y="45"/>
                    </a:cubicBezTo>
                    <a:cubicBezTo>
                      <a:pt x="237" y="40"/>
                      <a:pt x="255" y="35"/>
                      <a:pt x="262" y="31"/>
                    </a:cubicBezTo>
                    <a:cubicBezTo>
                      <a:pt x="262" y="31"/>
                      <a:pt x="273" y="22"/>
                      <a:pt x="278" y="19"/>
                    </a:cubicBezTo>
                    <a:cubicBezTo>
                      <a:pt x="267" y="26"/>
                      <a:pt x="263" y="27"/>
                      <a:pt x="263" y="27"/>
                    </a:cubicBezTo>
                    <a:close/>
                  </a:path>
                </a:pathLst>
              </a:custGeom>
              <a:solidFill>
                <a:srgbClr val="EAD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2" name="Freeform 22"/>
              <p:cNvSpPr>
                <a:spLocks/>
              </p:cNvSpPr>
              <p:nvPr/>
            </p:nvSpPr>
            <p:spPr bwMode="auto">
              <a:xfrm>
                <a:off x="4205" y="1856"/>
                <a:ext cx="1032" cy="19"/>
              </a:xfrm>
              <a:custGeom>
                <a:avLst/>
                <a:gdLst>
                  <a:gd name="T0" fmla="*/ 43 w 413"/>
                  <a:gd name="T1" fmla="*/ 0 h 7"/>
                  <a:gd name="T2" fmla="*/ 0 w 413"/>
                  <a:gd name="T3" fmla="*/ 0 h 7"/>
                  <a:gd name="T4" fmla="*/ 0 w 413"/>
                  <a:gd name="T5" fmla="*/ 1 h 7"/>
                  <a:gd name="T6" fmla="*/ 3 w 413"/>
                  <a:gd name="T7" fmla="*/ 2 h 7"/>
                  <a:gd name="T8" fmla="*/ 28 w 413"/>
                  <a:gd name="T9" fmla="*/ 4 h 7"/>
                  <a:gd name="T10" fmla="*/ 51 w 413"/>
                  <a:gd name="T11" fmla="*/ 4 h 7"/>
                  <a:gd name="T12" fmla="*/ 95 w 413"/>
                  <a:gd name="T13" fmla="*/ 4 h 7"/>
                  <a:gd name="T14" fmla="*/ 123 w 413"/>
                  <a:gd name="T15" fmla="*/ 3 h 7"/>
                  <a:gd name="T16" fmla="*/ 155 w 413"/>
                  <a:gd name="T17" fmla="*/ 4 h 7"/>
                  <a:gd name="T18" fmla="*/ 182 w 413"/>
                  <a:gd name="T19" fmla="*/ 4 h 7"/>
                  <a:gd name="T20" fmla="*/ 190 w 413"/>
                  <a:gd name="T21" fmla="*/ 4 h 7"/>
                  <a:gd name="T22" fmla="*/ 196 w 413"/>
                  <a:gd name="T23" fmla="*/ 2 h 7"/>
                  <a:gd name="T24" fmla="*/ 209 w 413"/>
                  <a:gd name="T25" fmla="*/ 3 h 7"/>
                  <a:gd name="T26" fmla="*/ 260 w 413"/>
                  <a:gd name="T27" fmla="*/ 4 h 7"/>
                  <a:gd name="T28" fmla="*/ 270 w 413"/>
                  <a:gd name="T29" fmla="*/ 3 h 7"/>
                  <a:gd name="T30" fmla="*/ 282 w 413"/>
                  <a:gd name="T31" fmla="*/ 5 h 7"/>
                  <a:gd name="T32" fmla="*/ 323 w 413"/>
                  <a:gd name="T33" fmla="*/ 7 h 7"/>
                  <a:gd name="T34" fmla="*/ 344 w 413"/>
                  <a:gd name="T35" fmla="*/ 5 h 7"/>
                  <a:gd name="T36" fmla="*/ 396 w 413"/>
                  <a:gd name="T37" fmla="*/ 4 h 7"/>
                  <a:gd name="T38" fmla="*/ 403 w 413"/>
                  <a:gd name="T39" fmla="*/ 4 h 7"/>
                  <a:gd name="T40" fmla="*/ 413 w 413"/>
                  <a:gd name="T41" fmla="*/ 1 h 7"/>
                  <a:gd name="T42" fmla="*/ 413 w 413"/>
                  <a:gd name="T43" fmla="*/ 0 h 7"/>
                  <a:gd name="T44" fmla="*/ 350 w 413"/>
                  <a:gd name="T4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13" h="7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11" y="2"/>
                      <a:pt x="20" y="4"/>
                      <a:pt x="28" y="4"/>
                    </a:cubicBezTo>
                    <a:cubicBezTo>
                      <a:pt x="36" y="5"/>
                      <a:pt x="43" y="4"/>
                      <a:pt x="51" y="4"/>
                    </a:cubicBezTo>
                    <a:cubicBezTo>
                      <a:pt x="67" y="6"/>
                      <a:pt x="78" y="3"/>
                      <a:pt x="95" y="4"/>
                    </a:cubicBezTo>
                    <a:cubicBezTo>
                      <a:pt x="98" y="4"/>
                      <a:pt x="119" y="3"/>
                      <a:pt x="123" y="3"/>
                    </a:cubicBezTo>
                    <a:cubicBezTo>
                      <a:pt x="134" y="2"/>
                      <a:pt x="144" y="3"/>
                      <a:pt x="155" y="4"/>
                    </a:cubicBezTo>
                    <a:cubicBezTo>
                      <a:pt x="165" y="4"/>
                      <a:pt x="172" y="4"/>
                      <a:pt x="182" y="4"/>
                    </a:cubicBezTo>
                    <a:cubicBezTo>
                      <a:pt x="183" y="4"/>
                      <a:pt x="189" y="4"/>
                      <a:pt x="190" y="4"/>
                    </a:cubicBezTo>
                    <a:cubicBezTo>
                      <a:pt x="192" y="3"/>
                      <a:pt x="194" y="3"/>
                      <a:pt x="196" y="2"/>
                    </a:cubicBezTo>
                    <a:cubicBezTo>
                      <a:pt x="199" y="1"/>
                      <a:pt x="205" y="3"/>
                      <a:pt x="209" y="3"/>
                    </a:cubicBezTo>
                    <a:cubicBezTo>
                      <a:pt x="220" y="4"/>
                      <a:pt x="255" y="5"/>
                      <a:pt x="260" y="4"/>
                    </a:cubicBezTo>
                    <a:cubicBezTo>
                      <a:pt x="264" y="4"/>
                      <a:pt x="266" y="3"/>
                      <a:pt x="270" y="3"/>
                    </a:cubicBezTo>
                    <a:cubicBezTo>
                      <a:pt x="273" y="3"/>
                      <a:pt x="278" y="4"/>
                      <a:pt x="282" y="5"/>
                    </a:cubicBezTo>
                    <a:cubicBezTo>
                      <a:pt x="289" y="6"/>
                      <a:pt x="316" y="7"/>
                      <a:pt x="323" y="7"/>
                    </a:cubicBezTo>
                    <a:cubicBezTo>
                      <a:pt x="329" y="6"/>
                      <a:pt x="338" y="4"/>
                      <a:pt x="344" y="5"/>
                    </a:cubicBezTo>
                    <a:cubicBezTo>
                      <a:pt x="353" y="5"/>
                      <a:pt x="386" y="4"/>
                      <a:pt x="396" y="4"/>
                    </a:cubicBezTo>
                    <a:cubicBezTo>
                      <a:pt x="398" y="4"/>
                      <a:pt x="400" y="4"/>
                      <a:pt x="403" y="4"/>
                    </a:cubicBezTo>
                    <a:cubicBezTo>
                      <a:pt x="406" y="3"/>
                      <a:pt x="410" y="2"/>
                      <a:pt x="413" y="1"/>
                    </a:cubicBezTo>
                    <a:cubicBezTo>
                      <a:pt x="413" y="1"/>
                      <a:pt x="413" y="1"/>
                      <a:pt x="413" y="0"/>
                    </a:cubicBezTo>
                    <a:cubicBezTo>
                      <a:pt x="350" y="0"/>
                      <a:pt x="350" y="0"/>
                      <a:pt x="350" y="0"/>
                    </a:cubicBezTo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3" name="Freeform 23"/>
              <p:cNvSpPr>
                <a:spLocks/>
              </p:cNvSpPr>
              <p:nvPr/>
            </p:nvSpPr>
            <p:spPr bwMode="auto">
              <a:xfrm>
                <a:off x="4337" y="1856"/>
                <a:ext cx="163" cy="1"/>
              </a:xfrm>
              <a:custGeom>
                <a:avLst/>
                <a:gdLst>
                  <a:gd name="T0" fmla="*/ 163 w 163"/>
                  <a:gd name="T1" fmla="*/ 0 w 163"/>
                  <a:gd name="T2" fmla="*/ 163 w 1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3">
                    <a:moveTo>
                      <a:pt x="163" y="0"/>
                    </a:moveTo>
                    <a:lnTo>
                      <a:pt x="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4" name="Line 24"/>
              <p:cNvSpPr>
                <a:spLocks noChangeShapeType="1"/>
              </p:cNvSpPr>
              <p:nvPr/>
            </p:nvSpPr>
            <p:spPr bwMode="auto">
              <a:xfrm flipH="1">
                <a:off x="4337" y="1856"/>
                <a:ext cx="163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5" name="Freeform 25"/>
              <p:cNvSpPr>
                <a:spLocks/>
              </p:cNvSpPr>
              <p:nvPr/>
            </p:nvSpPr>
            <p:spPr bwMode="auto">
              <a:xfrm>
                <a:off x="4522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 flipH="1">
                <a:off x="4522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7" name="Freeform 27"/>
              <p:cNvSpPr>
                <a:spLocks/>
              </p:cNvSpPr>
              <p:nvPr/>
            </p:nvSpPr>
            <p:spPr bwMode="auto">
              <a:xfrm>
                <a:off x="4707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8" name="Line 28"/>
              <p:cNvSpPr>
                <a:spLocks noChangeShapeType="1"/>
              </p:cNvSpPr>
              <p:nvPr/>
            </p:nvSpPr>
            <p:spPr bwMode="auto">
              <a:xfrm flipH="1">
                <a:off x="4707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9" name="Freeform 29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  <a:gd name="T3" fmla="*/ 16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0" name="Freeform 30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1" name="Freeform 31"/>
              <p:cNvSpPr>
                <a:spLocks/>
              </p:cNvSpPr>
              <p:nvPr/>
            </p:nvSpPr>
            <p:spPr bwMode="auto">
              <a:xfrm>
                <a:off x="692" y="1973"/>
                <a:ext cx="120" cy="120"/>
              </a:xfrm>
              <a:custGeom>
                <a:avLst/>
                <a:gdLst>
                  <a:gd name="T0" fmla="*/ 25 w 48"/>
                  <a:gd name="T1" fmla="*/ 24 h 45"/>
                  <a:gd name="T2" fmla="*/ 36 w 48"/>
                  <a:gd name="T3" fmla="*/ 44 h 45"/>
                  <a:gd name="T4" fmla="*/ 10 w 48"/>
                  <a:gd name="T5" fmla="*/ 18 h 45"/>
                  <a:gd name="T6" fmla="*/ 38 w 48"/>
                  <a:gd name="T7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5">
                    <a:moveTo>
                      <a:pt x="25" y="24"/>
                    </a:moveTo>
                    <a:cubicBezTo>
                      <a:pt x="21" y="33"/>
                      <a:pt x="25" y="45"/>
                      <a:pt x="36" y="44"/>
                    </a:cubicBezTo>
                    <a:cubicBezTo>
                      <a:pt x="48" y="27"/>
                      <a:pt x="21" y="0"/>
                      <a:pt x="10" y="18"/>
                    </a:cubicBezTo>
                    <a:cubicBezTo>
                      <a:pt x="0" y="34"/>
                      <a:pt x="27" y="41"/>
                      <a:pt x="38" y="3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2" name="Freeform 32"/>
              <p:cNvSpPr>
                <a:spLocks/>
              </p:cNvSpPr>
              <p:nvPr/>
            </p:nvSpPr>
            <p:spPr bwMode="auto">
              <a:xfrm>
                <a:off x="822" y="2024"/>
                <a:ext cx="25" cy="29"/>
              </a:xfrm>
              <a:custGeom>
                <a:avLst/>
                <a:gdLst>
                  <a:gd name="T0" fmla="*/ 1 w 10"/>
                  <a:gd name="T1" fmla="*/ 7 h 11"/>
                  <a:gd name="T2" fmla="*/ 4 w 10"/>
                  <a:gd name="T3" fmla="*/ 0 h 11"/>
                  <a:gd name="T4" fmla="*/ 7 w 10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1" y="7"/>
                    </a:moveTo>
                    <a:cubicBezTo>
                      <a:pt x="0" y="3"/>
                      <a:pt x="1" y="1"/>
                      <a:pt x="4" y="0"/>
                    </a:cubicBezTo>
                    <a:cubicBezTo>
                      <a:pt x="10" y="3"/>
                      <a:pt x="10" y="6"/>
                      <a:pt x="7" y="1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3" name="Freeform 33"/>
              <p:cNvSpPr>
                <a:spLocks/>
              </p:cNvSpPr>
              <p:nvPr/>
            </p:nvSpPr>
            <p:spPr bwMode="auto">
              <a:xfrm>
                <a:off x="932" y="2208"/>
                <a:ext cx="23" cy="21"/>
              </a:xfrm>
              <a:custGeom>
                <a:avLst/>
                <a:gdLst>
                  <a:gd name="T0" fmla="*/ 9 w 9"/>
                  <a:gd name="T1" fmla="*/ 5 h 8"/>
                  <a:gd name="T2" fmla="*/ 0 w 9"/>
                  <a:gd name="T3" fmla="*/ 5 h 8"/>
                  <a:gd name="T4" fmla="*/ 6 w 9"/>
                  <a:gd name="T5" fmla="*/ 0 h 8"/>
                  <a:gd name="T6" fmla="*/ 5 w 9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5"/>
                    </a:moveTo>
                    <a:cubicBezTo>
                      <a:pt x="5" y="6"/>
                      <a:pt x="3" y="8"/>
                      <a:pt x="0" y="5"/>
                    </a:cubicBezTo>
                    <a:cubicBezTo>
                      <a:pt x="2" y="2"/>
                      <a:pt x="4" y="2"/>
                      <a:pt x="6" y="0"/>
                    </a:cubicBezTo>
                    <a:cubicBezTo>
                      <a:pt x="6" y="1"/>
                      <a:pt x="6" y="3"/>
                      <a:pt x="5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4" name="Freeform 34"/>
              <p:cNvSpPr>
                <a:spLocks/>
              </p:cNvSpPr>
              <p:nvPr/>
            </p:nvSpPr>
            <p:spPr bwMode="auto">
              <a:xfrm>
                <a:off x="972" y="2016"/>
                <a:ext cx="80" cy="61"/>
              </a:xfrm>
              <a:custGeom>
                <a:avLst/>
                <a:gdLst>
                  <a:gd name="T0" fmla="*/ 15 w 32"/>
                  <a:gd name="T1" fmla="*/ 23 h 23"/>
                  <a:gd name="T2" fmla="*/ 0 w 32"/>
                  <a:gd name="T3" fmla="*/ 8 h 23"/>
                  <a:gd name="T4" fmla="*/ 32 w 32"/>
                  <a:gd name="T5" fmla="*/ 8 h 23"/>
                  <a:gd name="T6" fmla="*/ 15 w 32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3">
                    <a:moveTo>
                      <a:pt x="15" y="23"/>
                    </a:moveTo>
                    <a:cubicBezTo>
                      <a:pt x="7" y="22"/>
                      <a:pt x="1" y="16"/>
                      <a:pt x="0" y="8"/>
                    </a:cubicBezTo>
                    <a:cubicBezTo>
                      <a:pt x="8" y="7"/>
                      <a:pt x="26" y="0"/>
                      <a:pt x="32" y="8"/>
                    </a:cubicBezTo>
                    <a:cubicBezTo>
                      <a:pt x="29" y="14"/>
                      <a:pt x="22" y="16"/>
                      <a:pt x="15" y="1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5" name="Freeform 35"/>
              <p:cNvSpPr>
                <a:spLocks/>
              </p:cNvSpPr>
              <p:nvPr/>
            </p:nvSpPr>
            <p:spPr bwMode="auto">
              <a:xfrm>
                <a:off x="1217" y="2085"/>
                <a:ext cx="83" cy="75"/>
              </a:xfrm>
              <a:custGeom>
                <a:avLst/>
                <a:gdLst>
                  <a:gd name="T0" fmla="*/ 9 w 33"/>
                  <a:gd name="T1" fmla="*/ 6 h 28"/>
                  <a:gd name="T2" fmla="*/ 28 w 33"/>
                  <a:gd name="T3" fmla="*/ 18 h 28"/>
                  <a:gd name="T4" fmla="*/ 7 w 33"/>
                  <a:gd name="T5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8">
                    <a:moveTo>
                      <a:pt x="9" y="6"/>
                    </a:moveTo>
                    <a:cubicBezTo>
                      <a:pt x="0" y="18"/>
                      <a:pt x="22" y="28"/>
                      <a:pt x="28" y="18"/>
                    </a:cubicBezTo>
                    <a:cubicBezTo>
                      <a:pt x="33" y="9"/>
                      <a:pt x="7" y="0"/>
                      <a:pt x="7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6" name="Freeform 36"/>
              <p:cNvSpPr>
                <a:spLocks/>
              </p:cNvSpPr>
              <p:nvPr/>
            </p:nvSpPr>
            <p:spPr bwMode="auto">
              <a:xfrm>
                <a:off x="1327" y="2107"/>
                <a:ext cx="33" cy="42"/>
              </a:xfrm>
              <a:custGeom>
                <a:avLst/>
                <a:gdLst>
                  <a:gd name="T0" fmla="*/ 3 w 13"/>
                  <a:gd name="T1" fmla="*/ 10 h 16"/>
                  <a:gd name="T2" fmla="*/ 9 w 13"/>
                  <a:gd name="T3" fmla="*/ 0 h 16"/>
                  <a:gd name="T4" fmla="*/ 3 w 13"/>
                  <a:gd name="T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6">
                    <a:moveTo>
                      <a:pt x="3" y="10"/>
                    </a:moveTo>
                    <a:cubicBezTo>
                      <a:pt x="0" y="6"/>
                      <a:pt x="2" y="0"/>
                      <a:pt x="9" y="0"/>
                    </a:cubicBezTo>
                    <a:cubicBezTo>
                      <a:pt x="13" y="7"/>
                      <a:pt x="10" y="16"/>
                      <a:pt x="3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7" name="Freeform 37"/>
              <p:cNvSpPr>
                <a:spLocks/>
              </p:cNvSpPr>
              <p:nvPr/>
            </p:nvSpPr>
            <p:spPr bwMode="auto">
              <a:xfrm>
                <a:off x="1452" y="2093"/>
                <a:ext cx="45" cy="51"/>
              </a:xfrm>
              <a:custGeom>
                <a:avLst/>
                <a:gdLst>
                  <a:gd name="T0" fmla="*/ 13 w 18"/>
                  <a:gd name="T1" fmla="*/ 0 h 19"/>
                  <a:gd name="T2" fmla="*/ 18 w 18"/>
                  <a:gd name="T3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" h="19">
                    <a:moveTo>
                      <a:pt x="13" y="0"/>
                    </a:moveTo>
                    <a:cubicBezTo>
                      <a:pt x="0" y="9"/>
                      <a:pt x="11" y="19"/>
                      <a:pt x="18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8" name="Freeform 38"/>
              <p:cNvSpPr>
                <a:spLocks/>
              </p:cNvSpPr>
              <p:nvPr/>
            </p:nvSpPr>
            <p:spPr bwMode="auto">
              <a:xfrm>
                <a:off x="1077" y="2200"/>
                <a:ext cx="48" cy="40"/>
              </a:xfrm>
              <a:custGeom>
                <a:avLst/>
                <a:gdLst>
                  <a:gd name="T0" fmla="*/ 0 w 19"/>
                  <a:gd name="T1" fmla="*/ 0 h 15"/>
                  <a:gd name="T2" fmla="*/ 13 w 19"/>
                  <a:gd name="T3" fmla="*/ 15 h 15"/>
                  <a:gd name="T4" fmla="*/ 3 w 19"/>
                  <a:gd name="T5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5">
                    <a:moveTo>
                      <a:pt x="0" y="0"/>
                    </a:moveTo>
                    <a:cubicBezTo>
                      <a:pt x="4" y="7"/>
                      <a:pt x="6" y="13"/>
                      <a:pt x="13" y="15"/>
                    </a:cubicBezTo>
                    <a:cubicBezTo>
                      <a:pt x="19" y="6"/>
                      <a:pt x="2" y="1"/>
                      <a:pt x="3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9" name="Freeform 39"/>
              <p:cNvSpPr>
                <a:spLocks/>
              </p:cNvSpPr>
              <p:nvPr/>
            </p:nvSpPr>
            <p:spPr bwMode="auto">
              <a:xfrm>
                <a:off x="770" y="2261"/>
                <a:ext cx="10" cy="19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0" y="4"/>
                      <a:pt x="1" y="2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0" name="Freeform 40"/>
              <p:cNvSpPr>
                <a:spLocks/>
              </p:cNvSpPr>
              <p:nvPr/>
            </p:nvSpPr>
            <p:spPr bwMode="auto">
              <a:xfrm>
                <a:off x="1650" y="2040"/>
                <a:ext cx="107" cy="69"/>
              </a:xfrm>
              <a:custGeom>
                <a:avLst/>
                <a:gdLst>
                  <a:gd name="T0" fmla="*/ 22 w 43"/>
                  <a:gd name="T1" fmla="*/ 11 h 26"/>
                  <a:gd name="T2" fmla="*/ 23 w 43"/>
                  <a:gd name="T3" fmla="*/ 25 h 26"/>
                  <a:gd name="T4" fmla="*/ 26 w 43"/>
                  <a:gd name="T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6">
                    <a:moveTo>
                      <a:pt x="22" y="11"/>
                    </a:moveTo>
                    <a:cubicBezTo>
                      <a:pt x="12" y="0"/>
                      <a:pt x="0" y="26"/>
                      <a:pt x="23" y="25"/>
                    </a:cubicBezTo>
                    <a:cubicBezTo>
                      <a:pt x="43" y="25"/>
                      <a:pt x="35" y="6"/>
                      <a:pt x="26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1" name="Freeform 41"/>
              <p:cNvSpPr>
                <a:spLocks/>
              </p:cNvSpPr>
              <p:nvPr/>
            </p:nvSpPr>
            <p:spPr bwMode="auto">
              <a:xfrm>
                <a:off x="1765" y="2093"/>
                <a:ext cx="32" cy="27"/>
              </a:xfrm>
              <a:custGeom>
                <a:avLst/>
                <a:gdLst>
                  <a:gd name="T0" fmla="*/ 4 w 13"/>
                  <a:gd name="T1" fmla="*/ 7 h 10"/>
                  <a:gd name="T2" fmla="*/ 2 w 13"/>
                  <a:gd name="T3" fmla="*/ 2 h 10"/>
                  <a:gd name="T4" fmla="*/ 11 w 13"/>
                  <a:gd name="T5" fmla="*/ 1 h 10"/>
                  <a:gd name="T6" fmla="*/ 10 w 1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4" y="7"/>
                    </a:moveTo>
                    <a:cubicBezTo>
                      <a:pt x="1" y="6"/>
                      <a:pt x="0" y="4"/>
                      <a:pt x="2" y="2"/>
                    </a:cubicBezTo>
                    <a:cubicBezTo>
                      <a:pt x="6" y="0"/>
                      <a:pt x="7" y="0"/>
                      <a:pt x="11" y="1"/>
                    </a:cubicBezTo>
                    <a:cubicBezTo>
                      <a:pt x="13" y="4"/>
                      <a:pt x="12" y="7"/>
                      <a:pt x="10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2" name="Freeform 42"/>
              <p:cNvSpPr>
                <a:spLocks/>
              </p:cNvSpPr>
              <p:nvPr/>
            </p:nvSpPr>
            <p:spPr bwMode="auto">
              <a:xfrm>
                <a:off x="1930" y="2011"/>
                <a:ext cx="127" cy="122"/>
              </a:xfrm>
              <a:custGeom>
                <a:avLst/>
                <a:gdLst>
                  <a:gd name="T0" fmla="*/ 14 w 51"/>
                  <a:gd name="T1" fmla="*/ 33 h 46"/>
                  <a:gd name="T2" fmla="*/ 36 w 51"/>
                  <a:gd name="T3" fmla="*/ 34 h 46"/>
                  <a:gd name="T4" fmla="*/ 5 w 51"/>
                  <a:gd name="T5" fmla="*/ 22 h 46"/>
                  <a:gd name="T6" fmla="*/ 47 w 51"/>
                  <a:gd name="T7" fmla="*/ 3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46">
                    <a:moveTo>
                      <a:pt x="14" y="33"/>
                    </a:moveTo>
                    <a:cubicBezTo>
                      <a:pt x="21" y="13"/>
                      <a:pt x="51" y="19"/>
                      <a:pt x="36" y="34"/>
                    </a:cubicBezTo>
                    <a:cubicBezTo>
                      <a:pt x="31" y="26"/>
                      <a:pt x="10" y="0"/>
                      <a:pt x="5" y="22"/>
                    </a:cubicBezTo>
                    <a:cubicBezTo>
                      <a:pt x="0" y="46"/>
                      <a:pt x="35" y="41"/>
                      <a:pt x="47" y="3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3" name="Freeform 43"/>
              <p:cNvSpPr>
                <a:spLocks/>
              </p:cNvSpPr>
              <p:nvPr/>
            </p:nvSpPr>
            <p:spPr bwMode="auto">
              <a:xfrm>
                <a:off x="2170" y="2085"/>
                <a:ext cx="20" cy="22"/>
              </a:xfrm>
              <a:custGeom>
                <a:avLst/>
                <a:gdLst>
                  <a:gd name="T0" fmla="*/ 8 w 8"/>
                  <a:gd name="T1" fmla="*/ 7 h 8"/>
                  <a:gd name="T2" fmla="*/ 1 w 8"/>
                  <a:gd name="T3" fmla="*/ 0 h 8"/>
                  <a:gd name="T4" fmla="*/ 8 w 8"/>
                  <a:gd name="T5" fmla="*/ 4 h 8"/>
                  <a:gd name="T6" fmla="*/ 4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7"/>
                    </a:moveTo>
                    <a:cubicBezTo>
                      <a:pt x="4" y="5"/>
                      <a:pt x="0" y="7"/>
                      <a:pt x="1" y="0"/>
                    </a:cubicBezTo>
                    <a:cubicBezTo>
                      <a:pt x="3" y="1"/>
                      <a:pt x="5" y="3"/>
                      <a:pt x="8" y="4"/>
                    </a:cubicBezTo>
                    <a:cubicBezTo>
                      <a:pt x="7" y="8"/>
                      <a:pt x="4" y="5"/>
                      <a:pt x="4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4" name="Freeform 44"/>
              <p:cNvSpPr>
                <a:spLocks/>
              </p:cNvSpPr>
              <p:nvPr/>
            </p:nvSpPr>
            <p:spPr bwMode="auto">
              <a:xfrm>
                <a:off x="2210" y="2037"/>
                <a:ext cx="62" cy="70"/>
              </a:xfrm>
              <a:custGeom>
                <a:avLst/>
                <a:gdLst>
                  <a:gd name="T0" fmla="*/ 5 w 25"/>
                  <a:gd name="T1" fmla="*/ 20 h 26"/>
                  <a:gd name="T2" fmla="*/ 14 w 25"/>
                  <a:gd name="T3" fmla="*/ 5 h 26"/>
                  <a:gd name="T4" fmla="*/ 13 w 25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26">
                    <a:moveTo>
                      <a:pt x="5" y="20"/>
                    </a:moveTo>
                    <a:cubicBezTo>
                      <a:pt x="0" y="12"/>
                      <a:pt x="3" y="0"/>
                      <a:pt x="14" y="5"/>
                    </a:cubicBezTo>
                    <a:cubicBezTo>
                      <a:pt x="25" y="10"/>
                      <a:pt x="21" y="26"/>
                      <a:pt x="13" y="2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5" name="Freeform 45"/>
              <p:cNvSpPr>
                <a:spLocks/>
              </p:cNvSpPr>
              <p:nvPr/>
            </p:nvSpPr>
            <p:spPr bwMode="auto">
              <a:xfrm>
                <a:off x="2067" y="2240"/>
                <a:ext cx="33" cy="16"/>
              </a:xfrm>
              <a:custGeom>
                <a:avLst/>
                <a:gdLst>
                  <a:gd name="T0" fmla="*/ 13 w 13"/>
                  <a:gd name="T1" fmla="*/ 1 h 6"/>
                  <a:gd name="T2" fmla="*/ 0 w 13"/>
                  <a:gd name="T3" fmla="*/ 4 h 6"/>
                  <a:gd name="T4" fmla="*/ 5 w 13"/>
                  <a:gd name="T5" fmla="*/ 6 h 6"/>
                  <a:gd name="T6" fmla="*/ 2 w 13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6">
                    <a:moveTo>
                      <a:pt x="13" y="1"/>
                    </a:moveTo>
                    <a:cubicBezTo>
                      <a:pt x="8" y="0"/>
                      <a:pt x="3" y="0"/>
                      <a:pt x="0" y="4"/>
                    </a:cubicBezTo>
                    <a:cubicBezTo>
                      <a:pt x="2" y="5"/>
                      <a:pt x="3" y="5"/>
                      <a:pt x="5" y="6"/>
                    </a:cubicBezTo>
                    <a:cubicBezTo>
                      <a:pt x="5" y="3"/>
                      <a:pt x="3" y="3"/>
                      <a:pt x="2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6" name="Freeform 46"/>
              <p:cNvSpPr>
                <a:spLocks/>
              </p:cNvSpPr>
              <p:nvPr/>
            </p:nvSpPr>
            <p:spPr bwMode="auto">
              <a:xfrm>
                <a:off x="1820" y="2235"/>
                <a:ext cx="65" cy="53"/>
              </a:xfrm>
              <a:custGeom>
                <a:avLst/>
                <a:gdLst>
                  <a:gd name="T0" fmla="*/ 0 w 26"/>
                  <a:gd name="T1" fmla="*/ 6 h 20"/>
                  <a:gd name="T2" fmla="*/ 10 w 26"/>
                  <a:gd name="T3" fmla="*/ 0 h 20"/>
                  <a:gd name="T4" fmla="*/ 21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0" y="6"/>
                    </a:moveTo>
                    <a:cubicBezTo>
                      <a:pt x="7" y="14"/>
                      <a:pt x="19" y="5"/>
                      <a:pt x="10" y="0"/>
                    </a:cubicBezTo>
                    <a:cubicBezTo>
                      <a:pt x="10" y="10"/>
                      <a:pt x="26" y="8"/>
                      <a:pt x="21" y="2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7" name="Freeform 47"/>
              <p:cNvSpPr>
                <a:spLocks/>
              </p:cNvSpPr>
              <p:nvPr/>
            </p:nvSpPr>
            <p:spPr bwMode="auto">
              <a:xfrm>
                <a:off x="1580" y="2235"/>
                <a:ext cx="25" cy="26"/>
              </a:xfrm>
              <a:custGeom>
                <a:avLst/>
                <a:gdLst>
                  <a:gd name="T0" fmla="*/ 2 w 10"/>
                  <a:gd name="T1" fmla="*/ 0 h 10"/>
                  <a:gd name="T2" fmla="*/ 1 w 10"/>
                  <a:gd name="T3" fmla="*/ 10 h 10"/>
                  <a:gd name="T4" fmla="*/ 10 w 10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1" y="3"/>
                      <a:pt x="0" y="7"/>
                      <a:pt x="1" y="10"/>
                    </a:cubicBezTo>
                    <a:cubicBezTo>
                      <a:pt x="4" y="9"/>
                      <a:pt x="10" y="6"/>
                      <a:pt x="10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8" name="Freeform 48"/>
              <p:cNvSpPr>
                <a:spLocks/>
              </p:cNvSpPr>
              <p:nvPr/>
            </p:nvSpPr>
            <p:spPr bwMode="auto">
              <a:xfrm>
                <a:off x="1620" y="2304"/>
                <a:ext cx="15" cy="1"/>
              </a:xfrm>
              <a:custGeom>
                <a:avLst/>
                <a:gdLst>
                  <a:gd name="T0" fmla="*/ 0 w 6"/>
                  <a:gd name="T1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9" name="Freeform 49"/>
              <p:cNvSpPr>
                <a:spLocks/>
              </p:cNvSpPr>
              <p:nvPr/>
            </p:nvSpPr>
            <p:spPr bwMode="auto">
              <a:xfrm>
                <a:off x="1382" y="2293"/>
                <a:ext cx="45" cy="11"/>
              </a:xfrm>
              <a:custGeom>
                <a:avLst/>
                <a:gdLst>
                  <a:gd name="T0" fmla="*/ 0 w 18"/>
                  <a:gd name="T1" fmla="*/ 3 h 4"/>
                  <a:gd name="T2" fmla="*/ 11 w 18"/>
                  <a:gd name="T3" fmla="*/ 0 h 4"/>
                  <a:gd name="T4" fmla="*/ 15 w 18"/>
                  <a:gd name="T5" fmla="*/ 4 h 4"/>
                  <a:gd name="T6" fmla="*/ 18 w 18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">
                    <a:moveTo>
                      <a:pt x="0" y="3"/>
                    </a:moveTo>
                    <a:cubicBezTo>
                      <a:pt x="4" y="1"/>
                      <a:pt x="7" y="3"/>
                      <a:pt x="11" y="0"/>
                    </a:cubicBezTo>
                    <a:cubicBezTo>
                      <a:pt x="12" y="2"/>
                      <a:pt x="14" y="3"/>
                      <a:pt x="15" y="4"/>
                    </a:cubicBezTo>
                    <a:cubicBezTo>
                      <a:pt x="16" y="3"/>
                      <a:pt x="18" y="3"/>
                      <a:pt x="18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0" name="Freeform 50"/>
              <p:cNvSpPr>
                <a:spLocks/>
              </p:cNvSpPr>
              <p:nvPr/>
            </p:nvSpPr>
            <p:spPr bwMode="auto">
              <a:xfrm>
                <a:off x="1190" y="2285"/>
                <a:ext cx="127" cy="120"/>
              </a:xfrm>
              <a:custGeom>
                <a:avLst/>
                <a:gdLst>
                  <a:gd name="T0" fmla="*/ 3 w 51"/>
                  <a:gd name="T1" fmla="*/ 15 h 45"/>
                  <a:gd name="T2" fmla="*/ 16 w 51"/>
                  <a:gd name="T3" fmla="*/ 39 h 45"/>
                  <a:gd name="T4" fmla="*/ 21 w 51"/>
                  <a:gd name="T5" fmla="*/ 41 h 45"/>
                  <a:gd name="T6" fmla="*/ 46 w 51"/>
                  <a:gd name="T7" fmla="*/ 32 h 45"/>
                  <a:gd name="T8" fmla="*/ 38 w 51"/>
                  <a:gd name="T9" fmla="*/ 7 h 45"/>
                  <a:gd name="T10" fmla="*/ 27 w 51"/>
                  <a:gd name="T11" fmla="*/ 3 h 45"/>
                  <a:gd name="T12" fmla="*/ 3 w 51"/>
                  <a:gd name="T13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3" y="15"/>
                    </a:moveTo>
                    <a:cubicBezTo>
                      <a:pt x="0" y="25"/>
                      <a:pt x="6" y="36"/>
                      <a:pt x="16" y="39"/>
                    </a:cubicBezTo>
                    <a:cubicBezTo>
                      <a:pt x="18" y="39"/>
                      <a:pt x="19" y="40"/>
                      <a:pt x="21" y="41"/>
                    </a:cubicBezTo>
                    <a:cubicBezTo>
                      <a:pt x="30" y="45"/>
                      <a:pt x="41" y="41"/>
                      <a:pt x="46" y="32"/>
                    </a:cubicBezTo>
                    <a:cubicBezTo>
                      <a:pt x="51" y="23"/>
                      <a:pt x="47" y="12"/>
                      <a:pt x="38" y="7"/>
                    </a:cubicBezTo>
                    <a:cubicBezTo>
                      <a:pt x="34" y="5"/>
                      <a:pt x="31" y="4"/>
                      <a:pt x="27" y="3"/>
                    </a:cubicBezTo>
                    <a:cubicBezTo>
                      <a:pt x="17" y="0"/>
                      <a:pt x="7" y="5"/>
                      <a:pt x="3" y="1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1" name="Freeform 51"/>
              <p:cNvSpPr>
                <a:spLocks/>
              </p:cNvSpPr>
              <p:nvPr/>
            </p:nvSpPr>
            <p:spPr bwMode="auto">
              <a:xfrm>
                <a:off x="2300" y="2229"/>
                <a:ext cx="50" cy="62"/>
              </a:xfrm>
              <a:custGeom>
                <a:avLst/>
                <a:gdLst>
                  <a:gd name="T0" fmla="*/ 6 w 20"/>
                  <a:gd name="T1" fmla="*/ 11 h 23"/>
                  <a:gd name="T2" fmla="*/ 20 w 20"/>
                  <a:gd name="T3" fmla="*/ 7 h 23"/>
                  <a:gd name="T4" fmla="*/ 3 w 2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23">
                    <a:moveTo>
                      <a:pt x="6" y="11"/>
                    </a:moveTo>
                    <a:cubicBezTo>
                      <a:pt x="6" y="2"/>
                      <a:pt x="14" y="1"/>
                      <a:pt x="20" y="7"/>
                    </a:cubicBezTo>
                    <a:cubicBezTo>
                      <a:pt x="19" y="23"/>
                      <a:pt x="0" y="15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2" name="Freeform 52"/>
              <p:cNvSpPr>
                <a:spLocks/>
              </p:cNvSpPr>
              <p:nvPr/>
            </p:nvSpPr>
            <p:spPr bwMode="auto">
              <a:xfrm>
                <a:off x="2385" y="2213"/>
                <a:ext cx="22" cy="14"/>
              </a:xfrm>
              <a:custGeom>
                <a:avLst/>
                <a:gdLst>
                  <a:gd name="T0" fmla="*/ 0 w 9"/>
                  <a:gd name="T1" fmla="*/ 5 h 5"/>
                  <a:gd name="T2" fmla="*/ 9 w 9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2" y="2"/>
                      <a:pt x="6" y="0"/>
                      <a:pt x="9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3" name="Freeform 53"/>
              <p:cNvSpPr>
                <a:spLocks/>
              </p:cNvSpPr>
              <p:nvPr/>
            </p:nvSpPr>
            <p:spPr bwMode="auto">
              <a:xfrm>
                <a:off x="2515" y="2117"/>
                <a:ext cx="15" cy="24"/>
              </a:xfrm>
              <a:custGeom>
                <a:avLst/>
                <a:gdLst>
                  <a:gd name="T0" fmla="*/ 4 w 6"/>
                  <a:gd name="T1" fmla="*/ 0 h 9"/>
                  <a:gd name="T2" fmla="*/ 0 w 6"/>
                  <a:gd name="T3" fmla="*/ 6 h 9"/>
                  <a:gd name="T4" fmla="*/ 6 w 6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4" y="0"/>
                    </a:moveTo>
                    <a:cubicBezTo>
                      <a:pt x="2" y="3"/>
                      <a:pt x="0" y="2"/>
                      <a:pt x="0" y="6"/>
                    </a:cubicBezTo>
                    <a:cubicBezTo>
                      <a:pt x="3" y="9"/>
                      <a:pt x="3" y="6"/>
                      <a:pt x="6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4" name="Freeform 54"/>
              <p:cNvSpPr>
                <a:spLocks/>
              </p:cNvSpPr>
              <p:nvPr/>
            </p:nvSpPr>
            <p:spPr bwMode="auto">
              <a:xfrm>
                <a:off x="2580" y="2139"/>
                <a:ext cx="7" cy="1"/>
              </a:xfrm>
              <a:custGeom>
                <a:avLst/>
                <a:gdLst>
                  <a:gd name="T0" fmla="*/ 0 w 3"/>
                  <a:gd name="T1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5" name="Freeform 55"/>
              <p:cNvSpPr>
                <a:spLocks/>
              </p:cNvSpPr>
              <p:nvPr/>
            </p:nvSpPr>
            <p:spPr bwMode="auto">
              <a:xfrm>
                <a:off x="2542" y="2272"/>
                <a:ext cx="18" cy="19"/>
              </a:xfrm>
              <a:custGeom>
                <a:avLst/>
                <a:gdLst>
                  <a:gd name="T0" fmla="*/ 6 w 7"/>
                  <a:gd name="T1" fmla="*/ 1 h 7"/>
                  <a:gd name="T2" fmla="*/ 0 w 7"/>
                  <a:gd name="T3" fmla="*/ 3 h 7"/>
                  <a:gd name="T4" fmla="*/ 7 w 7"/>
                  <a:gd name="T5" fmla="*/ 5 h 7"/>
                  <a:gd name="T6" fmla="*/ 3 w 7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6" y="1"/>
                    </a:moveTo>
                    <a:cubicBezTo>
                      <a:pt x="3" y="0"/>
                      <a:pt x="1" y="1"/>
                      <a:pt x="0" y="3"/>
                    </a:cubicBezTo>
                    <a:cubicBezTo>
                      <a:pt x="4" y="7"/>
                      <a:pt x="0" y="6"/>
                      <a:pt x="7" y="5"/>
                    </a:cubicBezTo>
                    <a:cubicBezTo>
                      <a:pt x="7" y="3"/>
                      <a:pt x="5" y="1"/>
                      <a:pt x="3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6" name="Freeform 56"/>
              <p:cNvSpPr>
                <a:spLocks/>
              </p:cNvSpPr>
              <p:nvPr/>
            </p:nvSpPr>
            <p:spPr bwMode="auto">
              <a:xfrm>
                <a:off x="2515" y="2339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7" name="Freeform 57"/>
              <p:cNvSpPr>
                <a:spLocks/>
              </p:cNvSpPr>
              <p:nvPr/>
            </p:nvSpPr>
            <p:spPr bwMode="auto">
              <a:xfrm>
                <a:off x="2670" y="2160"/>
                <a:ext cx="60" cy="56"/>
              </a:xfrm>
              <a:custGeom>
                <a:avLst/>
                <a:gdLst>
                  <a:gd name="T0" fmla="*/ 23 w 24"/>
                  <a:gd name="T1" fmla="*/ 5 h 21"/>
                  <a:gd name="T2" fmla="*/ 11 w 24"/>
                  <a:gd name="T3" fmla="*/ 16 h 21"/>
                  <a:gd name="T4" fmla="*/ 15 w 24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1">
                    <a:moveTo>
                      <a:pt x="23" y="5"/>
                    </a:moveTo>
                    <a:cubicBezTo>
                      <a:pt x="15" y="2"/>
                      <a:pt x="0" y="11"/>
                      <a:pt x="11" y="16"/>
                    </a:cubicBezTo>
                    <a:cubicBezTo>
                      <a:pt x="21" y="21"/>
                      <a:pt x="24" y="5"/>
                      <a:pt x="1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8" name="Freeform 58"/>
              <p:cNvSpPr>
                <a:spLocks/>
              </p:cNvSpPr>
              <p:nvPr/>
            </p:nvSpPr>
            <p:spPr bwMode="auto">
              <a:xfrm>
                <a:off x="2757" y="2219"/>
                <a:ext cx="18" cy="13"/>
              </a:xfrm>
              <a:custGeom>
                <a:avLst/>
                <a:gdLst>
                  <a:gd name="T0" fmla="*/ 0 w 7"/>
                  <a:gd name="T1" fmla="*/ 1 h 5"/>
                  <a:gd name="T2" fmla="*/ 6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7" y="4"/>
                      <a:pt x="5" y="3"/>
                      <a:pt x="3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9" name="Freeform 59"/>
              <p:cNvSpPr>
                <a:spLocks/>
              </p:cNvSpPr>
              <p:nvPr/>
            </p:nvSpPr>
            <p:spPr bwMode="auto">
              <a:xfrm>
                <a:off x="1802" y="1928"/>
                <a:ext cx="43" cy="32"/>
              </a:xfrm>
              <a:custGeom>
                <a:avLst/>
                <a:gdLst>
                  <a:gd name="T0" fmla="*/ 9 w 17"/>
                  <a:gd name="T1" fmla="*/ 6 h 12"/>
                  <a:gd name="T2" fmla="*/ 2 w 17"/>
                  <a:gd name="T3" fmla="*/ 3 h 12"/>
                  <a:gd name="T4" fmla="*/ 1 w 17"/>
                  <a:gd name="T5" fmla="*/ 9 h 12"/>
                  <a:gd name="T6" fmla="*/ 16 w 17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2">
                    <a:moveTo>
                      <a:pt x="9" y="6"/>
                    </a:moveTo>
                    <a:cubicBezTo>
                      <a:pt x="6" y="4"/>
                      <a:pt x="7" y="0"/>
                      <a:pt x="2" y="3"/>
                    </a:cubicBezTo>
                    <a:cubicBezTo>
                      <a:pt x="0" y="5"/>
                      <a:pt x="0" y="6"/>
                      <a:pt x="1" y="9"/>
                    </a:cubicBezTo>
                    <a:cubicBezTo>
                      <a:pt x="4" y="9"/>
                      <a:pt x="17" y="12"/>
                      <a:pt x="16" y="1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0" name="Freeform 60"/>
              <p:cNvSpPr>
                <a:spLocks/>
              </p:cNvSpPr>
              <p:nvPr/>
            </p:nvSpPr>
            <p:spPr bwMode="auto">
              <a:xfrm>
                <a:off x="1587" y="2027"/>
                <a:ext cx="18" cy="13"/>
              </a:xfrm>
              <a:custGeom>
                <a:avLst/>
                <a:gdLst>
                  <a:gd name="T0" fmla="*/ 4 w 7"/>
                  <a:gd name="T1" fmla="*/ 0 h 5"/>
                  <a:gd name="T2" fmla="*/ 0 w 7"/>
                  <a:gd name="T3" fmla="*/ 3 h 5"/>
                  <a:gd name="T4" fmla="*/ 5 w 7"/>
                  <a:gd name="T5" fmla="*/ 3 h 5"/>
                  <a:gd name="T6" fmla="*/ 4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4" y="0"/>
                    </a:moveTo>
                    <a:cubicBezTo>
                      <a:pt x="2" y="0"/>
                      <a:pt x="0" y="1"/>
                      <a:pt x="0" y="3"/>
                    </a:cubicBezTo>
                    <a:cubicBezTo>
                      <a:pt x="2" y="5"/>
                      <a:pt x="4" y="4"/>
                      <a:pt x="5" y="3"/>
                    </a:cubicBezTo>
                    <a:cubicBezTo>
                      <a:pt x="7" y="1"/>
                      <a:pt x="7" y="0"/>
                      <a:pt x="4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1" name="Freeform 61"/>
              <p:cNvSpPr>
                <a:spLocks/>
              </p:cNvSpPr>
              <p:nvPr/>
            </p:nvSpPr>
            <p:spPr bwMode="auto">
              <a:xfrm>
                <a:off x="1550" y="2011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2" name="Freeform 62"/>
              <p:cNvSpPr>
                <a:spLocks/>
              </p:cNvSpPr>
              <p:nvPr/>
            </p:nvSpPr>
            <p:spPr bwMode="auto">
              <a:xfrm>
                <a:off x="897" y="1915"/>
                <a:ext cx="10" cy="1"/>
              </a:xfrm>
              <a:custGeom>
                <a:avLst/>
                <a:gdLst>
                  <a:gd name="T0" fmla="*/ 0 w 4"/>
                  <a:gd name="T1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3" name="Freeform 63"/>
              <p:cNvSpPr>
                <a:spLocks/>
              </p:cNvSpPr>
              <p:nvPr/>
            </p:nvSpPr>
            <p:spPr bwMode="auto">
              <a:xfrm>
                <a:off x="2057" y="1917"/>
                <a:ext cx="20" cy="27"/>
              </a:xfrm>
              <a:custGeom>
                <a:avLst/>
                <a:gdLst>
                  <a:gd name="T0" fmla="*/ 8 w 8"/>
                  <a:gd name="T1" fmla="*/ 0 h 10"/>
                  <a:gd name="T2" fmla="*/ 2 w 8"/>
                  <a:gd name="T3" fmla="*/ 10 h 10"/>
                  <a:gd name="T4" fmla="*/ 7 w 8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3" y="2"/>
                      <a:pt x="0" y="3"/>
                      <a:pt x="2" y="10"/>
                    </a:cubicBezTo>
                    <a:cubicBezTo>
                      <a:pt x="3" y="9"/>
                      <a:pt x="8" y="5"/>
                      <a:pt x="7" y="6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4" name="Freeform 64"/>
              <p:cNvSpPr>
                <a:spLocks/>
              </p:cNvSpPr>
              <p:nvPr/>
            </p:nvSpPr>
            <p:spPr bwMode="auto">
              <a:xfrm>
                <a:off x="2737" y="2048"/>
                <a:ext cx="10" cy="5"/>
              </a:xfrm>
              <a:custGeom>
                <a:avLst/>
                <a:gdLst>
                  <a:gd name="T0" fmla="*/ 1 w 4"/>
                  <a:gd name="T1" fmla="*/ 2 h 2"/>
                  <a:gd name="T2" fmla="*/ 4 w 4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0" y="0"/>
                      <a:pt x="2" y="1"/>
                      <a:pt x="4" y="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5" name="Freeform 65"/>
              <p:cNvSpPr>
                <a:spLocks/>
              </p:cNvSpPr>
              <p:nvPr/>
            </p:nvSpPr>
            <p:spPr bwMode="auto">
              <a:xfrm>
                <a:off x="2825" y="2027"/>
                <a:ext cx="192" cy="88"/>
              </a:xfrm>
              <a:custGeom>
                <a:avLst/>
                <a:gdLst>
                  <a:gd name="T0" fmla="*/ 36 w 77"/>
                  <a:gd name="T1" fmla="*/ 13 h 33"/>
                  <a:gd name="T2" fmla="*/ 21 w 77"/>
                  <a:gd name="T3" fmla="*/ 17 h 33"/>
                  <a:gd name="T4" fmla="*/ 33 w 77"/>
                  <a:gd name="T5" fmla="*/ 9 h 33"/>
                  <a:gd name="T6" fmla="*/ 23 w 77"/>
                  <a:gd name="T7" fmla="*/ 24 h 33"/>
                  <a:gd name="T8" fmla="*/ 52 w 77"/>
                  <a:gd name="T9" fmla="*/ 24 h 33"/>
                  <a:gd name="T10" fmla="*/ 64 w 77"/>
                  <a:gd name="T11" fmla="*/ 32 h 33"/>
                  <a:gd name="T12" fmla="*/ 53 w 77"/>
                  <a:gd name="T13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33">
                    <a:moveTo>
                      <a:pt x="36" y="13"/>
                    </a:moveTo>
                    <a:cubicBezTo>
                      <a:pt x="30" y="9"/>
                      <a:pt x="24" y="11"/>
                      <a:pt x="21" y="17"/>
                    </a:cubicBezTo>
                    <a:cubicBezTo>
                      <a:pt x="28" y="29"/>
                      <a:pt x="46" y="19"/>
                      <a:pt x="33" y="9"/>
                    </a:cubicBezTo>
                    <a:cubicBezTo>
                      <a:pt x="21" y="0"/>
                      <a:pt x="0" y="15"/>
                      <a:pt x="23" y="24"/>
                    </a:cubicBezTo>
                    <a:cubicBezTo>
                      <a:pt x="31" y="27"/>
                      <a:pt x="43" y="22"/>
                      <a:pt x="52" y="24"/>
                    </a:cubicBezTo>
                    <a:cubicBezTo>
                      <a:pt x="56" y="25"/>
                      <a:pt x="58" y="33"/>
                      <a:pt x="64" y="32"/>
                    </a:cubicBezTo>
                    <a:cubicBezTo>
                      <a:pt x="77" y="28"/>
                      <a:pt x="65" y="6"/>
                      <a:pt x="53" y="1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6" name="Freeform 66"/>
              <p:cNvSpPr>
                <a:spLocks/>
              </p:cNvSpPr>
              <p:nvPr/>
            </p:nvSpPr>
            <p:spPr bwMode="auto">
              <a:xfrm>
                <a:off x="2887" y="2243"/>
                <a:ext cx="33" cy="26"/>
              </a:xfrm>
              <a:custGeom>
                <a:avLst/>
                <a:gdLst>
                  <a:gd name="T0" fmla="*/ 6 w 13"/>
                  <a:gd name="T1" fmla="*/ 0 h 10"/>
                  <a:gd name="T2" fmla="*/ 12 w 13"/>
                  <a:gd name="T3" fmla="*/ 10 h 10"/>
                  <a:gd name="T4" fmla="*/ 6 w 13"/>
                  <a:gd name="T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6" y="0"/>
                    </a:moveTo>
                    <a:cubicBezTo>
                      <a:pt x="0" y="7"/>
                      <a:pt x="5" y="10"/>
                      <a:pt x="12" y="10"/>
                    </a:cubicBezTo>
                    <a:cubicBezTo>
                      <a:pt x="13" y="4"/>
                      <a:pt x="10" y="4"/>
                      <a:pt x="6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7" name="Freeform 67"/>
              <p:cNvSpPr>
                <a:spLocks/>
              </p:cNvSpPr>
              <p:nvPr/>
            </p:nvSpPr>
            <p:spPr bwMode="auto">
              <a:xfrm>
                <a:off x="3057" y="2248"/>
                <a:ext cx="23" cy="21"/>
              </a:xfrm>
              <a:custGeom>
                <a:avLst/>
                <a:gdLst>
                  <a:gd name="T0" fmla="*/ 0 w 9"/>
                  <a:gd name="T1" fmla="*/ 2 h 8"/>
                  <a:gd name="T2" fmla="*/ 9 w 9"/>
                  <a:gd name="T3" fmla="*/ 5 h 8"/>
                  <a:gd name="T4" fmla="*/ 7 w 9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2"/>
                    </a:moveTo>
                    <a:cubicBezTo>
                      <a:pt x="1" y="6"/>
                      <a:pt x="3" y="8"/>
                      <a:pt x="9" y="5"/>
                    </a:cubicBezTo>
                    <a:cubicBezTo>
                      <a:pt x="8" y="5"/>
                      <a:pt x="6" y="0"/>
                      <a:pt x="7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8" name="Freeform 68"/>
              <p:cNvSpPr>
                <a:spLocks/>
              </p:cNvSpPr>
              <p:nvPr/>
            </p:nvSpPr>
            <p:spPr bwMode="auto">
              <a:xfrm>
                <a:off x="3122" y="2245"/>
                <a:ext cx="13" cy="14"/>
              </a:xfrm>
              <a:custGeom>
                <a:avLst/>
                <a:gdLst>
                  <a:gd name="T0" fmla="*/ 1 w 5"/>
                  <a:gd name="T1" fmla="*/ 5 h 5"/>
                  <a:gd name="T2" fmla="*/ 5 w 5"/>
                  <a:gd name="T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5">
                    <a:moveTo>
                      <a:pt x="1" y="5"/>
                    </a:moveTo>
                    <a:cubicBezTo>
                      <a:pt x="0" y="1"/>
                      <a:pt x="1" y="0"/>
                      <a:pt x="5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9" name="Freeform 69"/>
              <p:cNvSpPr>
                <a:spLocks/>
              </p:cNvSpPr>
              <p:nvPr/>
            </p:nvSpPr>
            <p:spPr bwMode="auto">
              <a:xfrm>
                <a:off x="3122" y="2029"/>
                <a:ext cx="53" cy="78"/>
              </a:xfrm>
              <a:custGeom>
                <a:avLst/>
                <a:gdLst>
                  <a:gd name="T0" fmla="*/ 14 w 21"/>
                  <a:gd name="T1" fmla="*/ 15 h 29"/>
                  <a:gd name="T2" fmla="*/ 12 w 21"/>
                  <a:gd name="T3" fmla="*/ 0 h 29"/>
                  <a:gd name="T4" fmla="*/ 14 w 21"/>
                  <a:gd name="T5" fmla="*/ 28 h 29"/>
                  <a:gd name="T6" fmla="*/ 9 w 21"/>
                  <a:gd name="T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9">
                    <a:moveTo>
                      <a:pt x="14" y="15"/>
                    </a:moveTo>
                    <a:cubicBezTo>
                      <a:pt x="7" y="25"/>
                      <a:pt x="0" y="7"/>
                      <a:pt x="12" y="0"/>
                    </a:cubicBezTo>
                    <a:cubicBezTo>
                      <a:pt x="21" y="6"/>
                      <a:pt x="21" y="22"/>
                      <a:pt x="14" y="28"/>
                    </a:cubicBezTo>
                    <a:cubicBezTo>
                      <a:pt x="9" y="29"/>
                      <a:pt x="11" y="26"/>
                      <a:pt x="9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0" name="Freeform 70"/>
              <p:cNvSpPr>
                <a:spLocks/>
              </p:cNvSpPr>
              <p:nvPr/>
            </p:nvSpPr>
            <p:spPr bwMode="auto">
              <a:xfrm>
                <a:off x="3215" y="2091"/>
                <a:ext cx="27" cy="16"/>
              </a:xfrm>
              <a:custGeom>
                <a:avLst/>
                <a:gdLst>
                  <a:gd name="T0" fmla="*/ 0 w 11"/>
                  <a:gd name="T1" fmla="*/ 3 h 6"/>
                  <a:gd name="T2" fmla="*/ 9 w 11"/>
                  <a:gd name="T3" fmla="*/ 0 h 6"/>
                  <a:gd name="T4" fmla="*/ 6 w 11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3"/>
                    </a:moveTo>
                    <a:cubicBezTo>
                      <a:pt x="3" y="2"/>
                      <a:pt x="5" y="0"/>
                      <a:pt x="9" y="0"/>
                    </a:cubicBezTo>
                    <a:cubicBezTo>
                      <a:pt x="11" y="6"/>
                      <a:pt x="8" y="3"/>
                      <a:pt x="6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1" name="Freeform 71"/>
              <p:cNvSpPr>
                <a:spLocks/>
              </p:cNvSpPr>
              <p:nvPr/>
            </p:nvSpPr>
            <p:spPr bwMode="auto">
              <a:xfrm>
                <a:off x="587" y="2165"/>
                <a:ext cx="55" cy="48"/>
              </a:xfrm>
              <a:custGeom>
                <a:avLst/>
                <a:gdLst>
                  <a:gd name="T0" fmla="*/ 12 w 22"/>
                  <a:gd name="T1" fmla="*/ 1 h 18"/>
                  <a:gd name="T2" fmla="*/ 17 w 22"/>
                  <a:gd name="T3" fmla="*/ 10 h 18"/>
                  <a:gd name="T4" fmla="*/ 6 w 22"/>
                  <a:gd name="T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"/>
                    </a:moveTo>
                    <a:cubicBezTo>
                      <a:pt x="0" y="8"/>
                      <a:pt x="11" y="18"/>
                      <a:pt x="17" y="10"/>
                    </a:cubicBezTo>
                    <a:cubicBezTo>
                      <a:pt x="22" y="3"/>
                      <a:pt x="11" y="0"/>
                      <a:pt x="6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2" name="Freeform 72"/>
              <p:cNvSpPr>
                <a:spLocks/>
              </p:cNvSpPr>
              <p:nvPr/>
            </p:nvSpPr>
            <p:spPr bwMode="auto">
              <a:xfrm>
                <a:off x="537" y="2192"/>
                <a:ext cx="18" cy="27"/>
              </a:xfrm>
              <a:custGeom>
                <a:avLst/>
                <a:gdLst>
                  <a:gd name="T0" fmla="*/ 1 w 7"/>
                  <a:gd name="T1" fmla="*/ 10 h 10"/>
                  <a:gd name="T2" fmla="*/ 7 w 7"/>
                  <a:gd name="T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0">
                    <a:moveTo>
                      <a:pt x="1" y="10"/>
                    </a:moveTo>
                    <a:cubicBezTo>
                      <a:pt x="0" y="3"/>
                      <a:pt x="1" y="0"/>
                      <a:pt x="7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3" name="Freeform 73"/>
              <p:cNvSpPr>
                <a:spLocks/>
              </p:cNvSpPr>
              <p:nvPr/>
            </p:nvSpPr>
            <p:spPr bwMode="auto">
              <a:xfrm>
                <a:off x="515" y="2003"/>
                <a:ext cx="30" cy="29"/>
              </a:xfrm>
              <a:custGeom>
                <a:avLst/>
                <a:gdLst>
                  <a:gd name="T0" fmla="*/ 12 w 12"/>
                  <a:gd name="T1" fmla="*/ 7 h 11"/>
                  <a:gd name="T2" fmla="*/ 10 w 12"/>
                  <a:gd name="T3" fmla="*/ 11 h 11"/>
                  <a:gd name="T4" fmla="*/ 4 w 12"/>
                  <a:gd name="T5" fmla="*/ 1 h 11"/>
                  <a:gd name="T6" fmla="*/ 10 w 12"/>
                  <a:gd name="T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7"/>
                    </a:moveTo>
                    <a:cubicBezTo>
                      <a:pt x="12" y="9"/>
                      <a:pt x="12" y="10"/>
                      <a:pt x="10" y="11"/>
                    </a:cubicBezTo>
                    <a:cubicBezTo>
                      <a:pt x="3" y="11"/>
                      <a:pt x="0" y="7"/>
                      <a:pt x="4" y="1"/>
                    </a:cubicBezTo>
                    <a:cubicBezTo>
                      <a:pt x="9" y="0"/>
                      <a:pt x="9" y="3"/>
                      <a:pt x="10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4" name="Freeform 74"/>
              <p:cNvSpPr>
                <a:spLocks/>
              </p:cNvSpPr>
              <p:nvPr/>
            </p:nvSpPr>
            <p:spPr bwMode="auto">
              <a:xfrm>
                <a:off x="470" y="2037"/>
                <a:ext cx="10" cy="16"/>
              </a:xfrm>
              <a:custGeom>
                <a:avLst/>
                <a:gdLst>
                  <a:gd name="T0" fmla="*/ 1 w 4"/>
                  <a:gd name="T1" fmla="*/ 6 h 6"/>
                  <a:gd name="T2" fmla="*/ 4 w 4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cubicBezTo>
                      <a:pt x="0" y="3"/>
                      <a:pt x="1" y="1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5" name="Freeform 75"/>
              <p:cNvSpPr>
                <a:spLocks/>
              </p:cNvSpPr>
              <p:nvPr/>
            </p:nvSpPr>
            <p:spPr bwMode="auto">
              <a:xfrm>
                <a:off x="3215" y="2227"/>
                <a:ext cx="110" cy="85"/>
              </a:xfrm>
              <a:custGeom>
                <a:avLst/>
                <a:gdLst>
                  <a:gd name="T0" fmla="*/ 24 w 44"/>
                  <a:gd name="T1" fmla="*/ 0 h 32"/>
                  <a:gd name="T2" fmla="*/ 34 w 44"/>
                  <a:gd name="T3" fmla="*/ 13 h 32"/>
                  <a:gd name="T4" fmla="*/ 23 w 44"/>
                  <a:gd name="T5" fmla="*/ 4 h 32"/>
                  <a:gd name="T6" fmla="*/ 40 w 44"/>
                  <a:gd name="T7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2">
                    <a:moveTo>
                      <a:pt x="24" y="0"/>
                    </a:moveTo>
                    <a:cubicBezTo>
                      <a:pt x="19" y="7"/>
                      <a:pt x="23" y="18"/>
                      <a:pt x="34" y="13"/>
                    </a:cubicBezTo>
                    <a:cubicBezTo>
                      <a:pt x="42" y="10"/>
                      <a:pt x="30" y="2"/>
                      <a:pt x="23" y="4"/>
                    </a:cubicBezTo>
                    <a:cubicBezTo>
                      <a:pt x="0" y="14"/>
                      <a:pt x="44" y="32"/>
                      <a:pt x="40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6" name="Freeform 76"/>
              <p:cNvSpPr>
                <a:spLocks/>
              </p:cNvSpPr>
              <p:nvPr/>
            </p:nvSpPr>
            <p:spPr bwMode="auto">
              <a:xfrm>
                <a:off x="3417" y="2173"/>
                <a:ext cx="73" cy="32"/>
              </a:xfrm>
              <a:custGeom>
                <a:avLst/>
                <a:gdLst>
                  <a:gd name="T0" fmla="*/ 0 w 29"/>
                  <a:gd name="T1" fmla="*/ 1 h 12"/>
                  <a:gd name="T2" fmla="*/ 12 w 29"/>
                  <a:gd name="T3" fmla="*/ 4 h 12"/>
                  <a:gd name="T4" fmla="*/ 8 w 29"/>
                  <a:gd name="T5" fmla="*/ 0 h 12"/>
                  <a:gd name="T6" fmla="*/ 29 w 29"/>
                  <a:gd name="T7" fmla="*/ 6 h 12"/>
                  <a:gd name="T8" fmla="*/ 17 w 29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2">
                    <a:moveTo>
                      <a:pt x="0" y="1"/>
                    </a:moveTo>
                    <a:cubicBezTo>
                      <a:pt x="4" y="5"/>
                      <a:pt x="7" y="6"/>
                      <a:pt x="12" y="4"/>
                    </a:cubicBezTo>
                    <a:cubicBezTo>
                      <a:pt x="9" y="0"/>
                      <a:pt x="12" y="1"/>
                      <a:pt x="8" y="0"/>
                    </a:cubicBezTo>
                    <a:cubicBezTo>
                      <a:pt x="13" y="6"/>
                      <a:pt x="23" y="12"/>
                      <a:pt x="29" y="6"/>
                    </a:cubicBezTo>
                    <a:cubicBezTo>
                      <a:pt x="24" y="1"/>
                      <a:pt x="20" y="1"/>
                      <a:pt x="17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7" name="Freeform 77"/>
              <p:cNvSpPr>
                <a:spLocks/>
              </p:cNvSpPr>
              <p:nvPr/>
            </p:nvSpPr>
            <p:spPr bwMode="auto">
              <a:xfrm>
                <a:off x="3475" y="2139"/>
                <a:ext cx="37" cy="37"/>
              </a:xfrm>
              <a:custGeom>
                <a:avLst/>
                <a:gdLst>
                  <a:gd name="T0" fmla="*/ 8 w 15"/>
                  <a:gd name="T1" fmla="*/ 14 h 14"/>
                  <a:gd name="T2" fmla="*/ 13 w 15"/>
                  <a:gd name="T3" fmla="*/ 1 h 14"/>
                  <a:gd name="T4" fmla="*/ 14 w 15"/>
                  <a:gd name="T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0" y="8"/>
                      <a:pt x="3" y="0"/>
                      <a:pt x="13" y="1"/>
                    </a:cubicBezTo>
                    <a:cubicBezTo>
                      <a:pt x="14" y="2"/>
                      <a:pt x="15" y="4"/>
                      <a:pt x="14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8" name="Freeform 78"/>
              <p:cNvSpPr>
                <a:spLocks/>
              </p:cNvSpPr>
              <p:nvPr/>
            </p:nvSpPr>
            <p:spPr bwMode="auto">
              <a:xfrm>
                <a:off x="3607" y="2224"/>
                <a:ext cx="18" cy="19"/>
              </a:xfrm>
              <a:custGeom>
                <a:avLst/>
                <a:gdLst>
                  <a:gd name="T0" fmla="*/ 1 w 7"/>
                  <a:gd name="T1" fmla="*/ 7 h 7"/>
                  <a:gd name="T2" fmla="*/ 3 w 7"/>
                  <a:gd name="T3" fmla="*/ 1 h 7"/>
                  <a:gd name="T4" fmla="*/ 7 w 7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1" y="7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6" y="1"/>
                      <a:pt x="7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9" name="Freeform 79"/>
              <p:cNvSpPr>
                <a:spLocks/>
              </p:cNvSpPr>
              <p:nvPr/>
            </p:nvSpPr>
            <p:spPr bwMode="auto">
              <a:xfrm>
                <a:off x="3010" y="1928"/>
                <a:ext cx="20" cy="19"/>
              </a:xfrm>
              <a:custGeom>
                <a:avLst/>
                <a:gdLst>
                  <a:gd name="T0" fmla="*/ 0 w 8"/>
                  <a:gd name="T1" fmla="*/ 1 h 7"/>
                  <a:gd name="T2" fmla="*/ 6 w 8"/>
                  <a:gd name="T3" fmla="*/ 0 h 7"/>
                  <a:gd name="T4" fmla="*/ 7 w 8"/>
                  <a:gd name="T5" fmla="*/ 7 h 7"/>
                  <a:gd name="T6" fmla="*/ 8 w 8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0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2"/>
                      <a:pt x="8" y="4"/>
                      <a:pt x="7" y="7"/>
                    </a:cubicBezTo>
                    <a:cubicBezTo>
                      <a:pt x="5" y="4"/>
                      <a:pt x="8" y="3"/>
                      <a:pt x="8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0" name="Freeform 80"/>
              <p:cNvSpPr>
                <a:spLocks/>
              </p:cNvSpPr>
              <p:nvPr/>
            </p:nvSpPr>
            <p:spPr bwMode="auto">
              <a:xfrm>
                <a:off x="3337" y="2077"/>
                <a:ext cx="18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1" name="Freeform 81"/>
              <p:cNvSpPr>
                <a:spLocks/>
              </p:cNvSpPr>
              <p:nvPr/>
            </p:nvSpPr>
            <p:spPr bwMode="auto">
              <a:xfrm>
                <a:off x="625" y="1909"/>
                <a:ext cx="12" cy="16"/>
              </a:xfrm>
              <a:custGeom>
                <a:avLst/>
                <a:gdLst>
                  <a:gd name="T0" fmla="*/ 0 w 5"/>
                  <a:gd name="T1" fmla="*/ 6 h 6"/>
                  <a:gd name="T2" fmla="*/ 5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cubicBezTo>
                      <a:pt x="1" y="4"/>
                      <a:pt x="3" y="2"/>
                      <a:pt x="5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2" name="Freeform 82"/>
              <p:cNvSpPr>
                <a:spLocks/>
              </p:cNvSpPr>
              <p:nvPr/>
            </p:nvSpPr>
            <p:spPr bwMode="auto">
              <a:xfrm>
                <a:off x="1110" y="2283"/>
                <a:ext cx="150" cy="154"/>
              </a:xfrm>
              <a:custGeom>
                <a:avLst/>
                <a:gdLst>
                  <a:gd name="T0" fmla="*/ 12 w 60"/>
                  <a:gd name="T1" fmla="*/ 11 h 58"/>
                  <a:gd name="T2" fmla="*/ 2 w 60"/>
                  <a:gd name="T3" fmla="*/ 41 h 58"/>
                  <a:gd name="T4" fmla="*/ 13 w 60"/>
                  <a:gd name="T5" fmla="*/ 54 h 58"/>
                  <a:gd name="T6" fmla="*/ 43 w 60"/>
                  <a:gd name="T7" fmla="*/ 54 h 58"/>
                  <a:gd name="T8" fmla="*/ 59 w 60"/>
                  <a:gd name="T9" fmla="*/ 34 h 58"/>
                  <a:gd name="T10" fmla="*/ 60 w 60"/>
                  <a:gd name="T11" fmla="*/ 29 h 58"/>
                  <a:gd name="T12" fmla="*/ 58 w 60"/>
                  <a:gd name="T13" fmla="*/ 22 h 58"/>
                  <a:gd name="T14" fmla="*/ 58 w 60"/>
                  <a:gd name="T15" fmla="*/ 22 h 58"/>
                  <a:gd name="T16" fmla="*/ 45 w 60"/>
                  <a:gd name="T17" fmla="*/ 4 h 58"/>
                  <a:gd name="T18" fmla="*/ 12 w 60"/>
                  <a:gd name="T19" fmla="*/ 1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58">
                    <a:moveTo>
                      <a:pt x="12" y="11"/>
                    </a:moveTo>
                    <a:cubicBezTo>
                      <a:pt x="4" y="18"/>
                      <a:pt x="0" y="29"/>
                      <a:pt x="2" y="41"/>
                    </a:cubicBezTo>
                    <a:cubicBezTo>
                      <a:pt x="4" y="47"/>
                      <a:pt x="8" y="52"/>
                      <a:pt x="13" y="54"/>
                    </a:cubicBezTo>
                    <a:cubicBezTo>
                      <a:pt x="23" y="58"/>
                      <a:pt x="34" y="58"/>
                      <a:pt x="43" y="54"/>
                    </a:cubicBezTo>
                    <a:cubicBezTo>
                      <a:pt x="52" y="50"/>
                      <a:pt x="57" y="43"/>
                      <a:pt x="59" y="34"/>
                    </a:cubicBezTo>
                    <a:cubicBezTo>
                      <a:pt x="60" y="32"/>
                      <a:pt x="60" y="31"/>
                      <a:pt x="60" y="29"/>
                    </a:cubicBezTo>
                    <a:cubicBezTo>
                      <a:pt x="60" y="27"/>
                      <a:pt x="59" y="24"/>
                      <a:pt x="58" y="22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8" y="14"/>
                      <a:pt x="53" y="6"/>
                      <a:pt x="45" y="4"/>
                    </a:cubicBezTo>
                    <a:cubicBezTo>
                      <a:pt x="34" y="0"/>
                      <a:pt x="21" y="3"/>
                      <a:pt x="12" y="1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3" name="Freeform 83"/>
              <p:cNvSpPr>
                <a:spLocks/>
              </p:cNvSpPr>
              <p:nvPr/>
            </p:nvSpPr>
            <p:spPr bwMode="auto">
              <a:xfrm>
                <a:off x="935" y="2291"/>
                <a:ext cx="60" cy="90"/>
              </a:xfrm>
              <a:custGeom>
                <a:avLst/>
                <a:gdLst>
                  <a:gd name="T0" fmla="*/ 24 w 24"/>
                  <a:gd name="T1" fmla="*/ 20 h 34"/>
                  <a:gd name="T2" fmla="*/ 8 w 24"/>
                  <a:gd name="T3" fmla="*/ 23 h 34"/>
                  <a:gd name="T4" fmla="*/ 14 w 24"/>
                  <a:gd name="T5" fmla="*/ 29 h 34"/>
                  <a:gd name="T6" fmla="*/ 11 w 2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4">
                    <a:moveTo>
                      <a:pt x="24" y="20"/>
                    </a:moveTo>
                    <a:cubicBezTo>
                      <a:pt x="18" y="19"/>
                      <a:pt x="13" y="20"/>
                      <a:pt x="8" y="23"/>
                    </a:cubicBezTo>
                    <a:cubicBezTo>
                      <a:pt x="0" y="30"/>
                      <a:pt x="13" y="34"/>
                      <a:pt x="14" y="29"/>
                    </a:cubicBezTo>
                    <a:cubicBezTo>
                      <a:pt x="17" y="19"/>
                      <a:pt x="7" y="10"/>
                      <a:pt x="11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4" name="Freeform 84"/>
              <p:cNvSpPr>
                <a:spLocks/>
              </p:cNvSpPr>
              <p:nvPr/>
            </p:nvSpPr>
            <p:spPr bwMode="auto">
              <a:xfrm>
                <a:off x="695" y="2293"/>
                <a:ext cx="82" cy="107"/>
              </a:xfrm>
              <a:custGeom>
                <a:avLst/>
                <a:gdLst>
                  <a:gd name="T0" fmla="*/ 27 w 33"/>
                  <a:gd name="T1" fmla="*/ 15 h 40"/>
                  <a:gd name="T2" fmla="*/ 27 w 33"/>
                  <a:gd name="T3" fmla="*/ 21 h 40"/>
                  <a:gd name="T4" fmla="*/ 18 w 33"/>
                  <a:gd name="T5" fmla="*/ 1 h 40"/>
                  <a:gd name="T6" fmla="*/ 15 w 33"/>
                  <a:gd name="T7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0">
                    <a:moveTo>
                      <a:pt x="27" y="15"/>
                    </a:moveTo>
                    <a:cubicBezTo>
                      <a:pt x="0" y="0"/>
                      <a:pt x="12" y="40"/>
                      <a:pt x="27" y="21"/>
                    </a:cubicBezTo>
                    <a:cubicBezTo>
                      <a:pt x="33" y="14"/>
                      <a:pt x="28" y="1"/>
                      <a:pt x="18" y="1"/>
                    </a:cubicBezTo>
                    <a:cubicBezTo>
                      <a:pt x="7" y="0"/>
                      <a:pt x="1" y="19"/>
                      <a:pt x="15" y="2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5" name="Freeform 85"/>
              <p:cNvSpPr>
                <a:spLocks/>
              </p:cNvSpPr>
              <p:nvPr/>
            </p:nvSpPr>
            <p:spPr bwMode="auto">
              <a:xfrm>
                <a:off x="1372" y="2357"/>
                <a:ext cx="100" cy="62"/>
              </a:xfrm>
              <a:custGeom>
                <a:avLst/>
                <a:gdLst>
                  <a:gd name="T0" fmla="*/ 19 w 40"/>
                  <a:gd name="T1" fmla="*/ 5 h 23"/>
                  <a:gd name="T2" fmla="*/ 26 w 40"/>
                  <a:gd name="T3" fmla="*/ 2 h 23"/>
                  <a:gd name="T4" fmla="*/ 24 w 40"/>
                  <a:gd name="T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19" y="5"/>
                    </a:moveTo>
                    <a:cubicBezTo>
                      <a:pt x="0" y="16"/>
                      <a:pt x="40" y="23"/>
                      <a:pt x="26" y="2"/>
                    </a:cubicBezTo>
                    <a:cubicBezTo>
                      <a:pt x="25" y="0"/>
                      <a:pt x="24" y="1"/>
                      <a:pt x="24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6" name="Freeform 86"/>
              <p:cNvSpPr>
                <a:spLocks/>
              </p:cNvSpPr>
              <p:nvPr/>
            </p:nvSpPr>
            <p:spPr bwMode="auto">
              <a:xfrm>
                <a:off x="1567" y="2357"/>
                <a:ext cx="25" cy="6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cubicBezTo>
                      <a:pt x="3" y="1"/>
                      <a:pt x="7" y="2"/>
                      <a:pt x="10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7" name="Freeform 87"/>
              <p:cNvSpPr>
                <a:spLocks/>
              </p:cNvSpPr>
              <p:nvPr/>
            </p:nvSpPr>
            <p:spPr bwMode="auto">
              <a:xfrm>
                <a:off x="1817" y="2336"/>
                <a:ext cx="25" cy="29"/>
              </a:xfrm>
              <a:custGeom>
                <a:avLst/>
                <a:gdLst>
                  <a:gd name="T0" fmla="*/ 10 w 10"/>
                  <a:gd name="T1" fmla="*/ 11 h 11"/>
                  <a:gd name="T2" fmla="*/ 0 w 10"/>
                  <a:gd name="T3" fmla="*/ 4 h 11"/>
                  <a:gd name="T4" fmla="*/ 10 w 10"/>
                  <a:gd name="T5" fmla="*/ 2 h 11"/>
                  <a:gd name="T6" fmla="*/ 5 w 10"/>
                  <a:gd name="T7" fmla="*/ 8 h 11"/>
                  <a:gd name="T8" fmla="*/ 6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6" y="10"/>
                      <a:pt x="3" y="8"/>
                      <a:pt x="0" y="4"/>
                    </a:cubicBezTo>
                    <a:cubicBezTo>
                      <a:pt x="5" y="0"/>
                      <a:pt x="6" y="0"/>
                      <a:pt x="10" y="2"/>
                    </a:cubicBezTo>
                    <a:cubicBezTo>
                      <a:pt x="8" y="6"/>
                      <a:pt x="8" y="6"/>
                      <a:pt x="5" y="8"/>
                    </a:cubicBezTo>
                    <a:cubicBezTo>
                      <a:pt x="4" y="6"/>
                      <a:pt x="5" y="4"/>
                      <a:pt x="6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8" name="Freeform 88"/>
              <p:cNvSpPr>
                <a:spLocks/>
              </p:cNvSpPr>
              <p:nvPr/>
            </p:nvSpPr>
            <p:spPr bwMode="auto">
              <a:xfrm>
                <a:off x="1970" y="2283"/>
                <a:ext cx="137" cy="122"/>
              </a:xfrm>
              <a:custGeom>
                <a:avLst/>
                <a:gdLst>
                  <a:gd name="T0" fmla="*/ 40 w 55"/>
                  <a:gd name="T1" fmla="*/ 16 h 46"/>
                  <a:gd name="T2" fmla="*/ 33 w 55"/>
                  <a:gd name="T3" fmla="*/ 22 h 46"/>
                  <a:gd name="T4" fmla="*/ 55 w 55"/>
                  <a:gd name="T5" fmla="*/ 22 h 46"/>
                  <a:gd name="T6" fmla="*/ 49 w 55"/>
                  <a:gd name="T7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6">
                    <a:moveTo>
                      <a:pt x="40" y="16"/>
                    </a:moveTo>
                    <a:cubicBezTo>
                      <a:pt x="36" y="16"/>
                      <a:pt x="34" y="18"/>
                      <a:pt x="33" y="22"/>
                    </a:cubicBezTo>
                    <a:cubicBezTo>
                      <a:pt x="39" y="28"/>
                      <a:pt x="51" y="29"/>
                      <a:pt x="55" y="22"/>
                    </a:cubicBezTo>
                    <a:cubicBezTo>
                      <a:pt x="48" y="0"/>
                      <a:pt x="0" y="46"/>
                      <a:pt x="49" y="3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9" name="Freeform 89"/>
              <p:cNvSpPr>
                <a:spLocks/>
              </p:cNvSpPr>
              <p:nvPr/>
            </p:nvSpPr>
            <p:spPr bwMode="auto">
              <a:xfrm>
                <a:off x="2230" y="2360"/>
                <a:ext cx="32" cy="8"/>
              </a:xfrm>
              <a:custGeom>
                <a:avLst/>
                <a:gdLst>
                  <a:gd name="T0" fmla="*/ 13 w 13"/>
                  <a:gd name="T1" fmla="*/ 3 h 3"/>
                  <a:gd name="T2" fmla="*/ 0 w 13"/>
                  <a:gd name="T3" fmla="*/ 1 h 3"/>
                  <a:gd name="T4" fmla="*/ 3 w 1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cubicBezTo>
                      <a:pt x="8" y="2"/>
                      <a:pt x="4" y="3"/>
                      <a:pt x="0" y="1"/>
                    </a:cubicBezTo>
                    <a:cubicBezTo>
                      <a:pt x="1" y="0"/>
                      <a:pt x="2" y="0"/>
                      <a:pt x="3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0" name="Freeform 90"/>
              <p:cNvSpPr>
                <a:spLocks/>
              </p:cNvSpPr>
              <p:nvPr/>
            </p:nvSpPr>
            <p:spPr bwMode="auto">
              <a:xfrm>
                <a:off x="2650" y="2336"/>
                <a:ext cx="65" cy="112"/>
              </a:xfrm>
              <a:custGeom>
                <a:avLst/>
                <a:gdLst>
                  <a:gd name="T0" fmla="*/ 11 w 26"/>
                  <a:gd name="T1" fmla="*/ 18 h 42"/>
                  <a:gd name="T2" fmla="*/ 5 w 26"/>
                  <a:gd name="T3" fmla="*/ 12 h 42"/>
                  <a:gd name="T4" fmla="*/ 1 w 26"/>
                  <a:gd name="T5" fmla="*/ 19 h 42"/>
                  <a:gd name="T6" fmla="*/ 5 w 26"/>
                  <a:gd name="T7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42">
                    <a:moveTo>
                      <a:pt x="11" y="18"/>
                    </a:moveTo>
                    <a:cubicBezTo>
                      <a:pt x="7" y="17"/>
                      <a:pt x="4" y="18"/>
                      <a:pt x="5" y="12"/>
                    </a:cubicBezTo>
                    <a:cubicBezTo>
                      <a:pt x="26" y="0"/>
                      <a:pt x="14" y="42"/>
                      <a:pt x="1" y="19"/>
                    </a:cubicBezTo>
                    <a:cubicBezTo>
                      <a:pt x="0" y="15"/>
                      <a:pt x="3" y="18"/>
                      <a:pt x="5" y="1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1" name="Freeform 91"/>
              <p:cNvSpPr>
                <a:spLocks/>
              </p:cNvSpPr>
              <p:nvPr/>
            </p:nvSpPr>
            <p:spPr bwMode="auto">
              <a:xfrm>
                <a:off x="2732" y="2373"/>
                <a:ext cx="15" cy="19"/>
              </a:xfrm>
              <a:custGeom>
                <a:avLst/>
                <a:gdLst>
                  <a:gd name="T0" fmla="*/ 2 w 6"/>
                  <a:gd name="T1" fmla="*/ 4 h 7"/>
                  <a:gd name="T2" fmla="*/ 0 w 6"/>
                  <a:gd name="T3" fmla="*/ 0 h 7"/>
                  <a:gd name="T4" fmla="*/ 4 w 6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2" y="4"/>
                    </a:moveTo>
                    <a:cubicBezTo>
                      <a:pt x="2" y="3"/>
                      <a:pt x="1" y="2"/>
                      <a:pt x="0" y="0"/>
                    </a:cubicBezTo>
                    <a:cubicBezTo>
                      <a:pt x="6" y="1"/>
                      <a:pt x="3" y="4"/>
                      <a:pt x="4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2" name="Freeform 92"/>
              <p:cNvSpPr>
                <a:spLocks noEditPoints="1"/>
              </p:cNvSpPr>
              <p:nvPr/>
            </p:nvSpPr>
            <p:spPr bwMode="auto">
              <a:xfrm>
                <a:off x="2917" y="2331"/>
                <a:ext cx="138" cy="144"/>
              </a:xfrm>
              <a:custGeom>
                <a:avLst/>
                <a:gdLst>
                  <a:gd name="T0" fmla="*/ 17 w 55"/>
                  <a:gd name="T1" fmla="*/ 4 h 54"/>
                  <a:gd name="T2" fmla="*/ 11 w 55"/>
                  <a:gd name="T3" fmla="*/ 7 h 54"/>
                  <a:gd name="T4" fmla="*/ 2 w 55"/>
                  <a:gd name="T5" fmla="*/ 20 h 54"/>
                  <a:gd name="T6" fmla="*/ 1 w 55"/>
                  <a:gd name="T7" fmla="*/ 28 h 54"/>
                  <a:gd name="T8" fmla="*/ 1 w 55"/>
                  <a:gd name="T9" fmla="*/ 29 h 54"/>
                  <a:gd name="T10" fmla="*/ 0 w 55"/>
                  <a:gd name="T11" fmla="*/ 33 h 54"/>
                  <a:gd name="T12" fmla="*/ 1 w 55"/>
                  <a:gd name="T13" fmla="*/ 40 h 54"/>
                  <a:gd name="T14" fmla="*/ 26 w 55"/>
                  <a:gd name="T15" fmla="*/ 50 h 54"/>
                  <a:gd name="T16" fmla="*/ 33 w 55"/>
                  <a:gd name="T17" fmla="*/ 49 h 54"/>
                  <a:gd name="T18" fmla="*/ 39 w 55"/>
                  <a:gd name="T19" fmla="*/ 49 h 54"/>
                  <a:gd name="T20" fmla="*/ 55 w 55"/>
                  <a:gd name="T21" fmla="*/ 33 h 54"/>
                  <a:gd name="T22" fmla="*/ 55 w 55"/>
                  <a:gd name="T23" fmla="*/ 30 h 54"/>
                  <a:gd name="T24" fmla="*/ 47 w 55"/>
                  <a:gd name="T25" fmla="*/ 15 h 54"/>
                  <a:gd name="T26" fmla="*/ 42 w 55"/>
                  <a:gd name="T27" fmla="*/ 8 h 54"/>
                  <a:gd name="T28" fmla="*/ 17 w 55"/>
                  <a:gd name="T29" fmla="*/ 4 h 54"/>
                  <a:gd name="T30" fmla="*/ 26 w 55"/>
                  <a:gd name="T31" fmla="*/ 45 h 54"/>
                  <a:gd name="T32" fmla="*/ 26 w 55"/>
                  <a:gd name="T33" fmla="*/ 45 h 54"/>
                  <a:gd name="T34" fmla="*/ 26 w 55"/>
                  <a:gd name="T35" fmla="*/ 45 h 54"/>
                  <a:gd name="T36" fmla="*/ 26 w 55"/>
                  <a:gd name="T37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4">
                    <a:moveTo>
                      <a:pt x="17" y="4"/>
                    </a:moveTo>
                    <a:cubicBezTo>
                      <a:pt x="15" y="4"/>
                      <a:pt x="13" y="6"/>
                      <a:pt x="11" y="7"/>
                    </a:cubicBezTo>
                    <a:cubicBezTo>
                      <a:pt x="9" y="10"/>
                      <a:pt x="4" y="17"/>
                      <a:pt x="2" y="20"/>
                    </a:cubicBezTo>
                    <a:cubicBezTo>
                      <a:pt x="1" y="23"/>
                      <a:pt x="1" y="25"/>
                      <a:pt x="1" y="28"/>
                    </a:cubicBezTo>
                    <a:cubicBezTo>
                      <a:pt x="1" y="28"/>
                      <a:pt x="1" y="29"/>
                      <a:pt x="1" y="29"/>
                    </a:cubicBezTo>
                    <a:cubicBezTo>
                      <a:pt x="0" y="30"/>
                      <a:pt x="0" y="32"/>
                      <a:pt x="0" y="33"/>
                    </a:cubicBezTo>
                    <a:cubicBezTo>
                      <a:pt x="0" y="35"/>
                      <a:pt x="1" y="38"/>
                      <a:pt x="1" y="40"/>
                    </a:cubicBezTo>
                    <a:cubicBezTo>
                      <a:pt x="5" y="49"/>
                      <a:pt x="16" y="54"/>
                      <a:pt x="26" y="50"/>
                    </a:cubicBezTo>
                    <a:cubicBezTo>
                      <a:pt x="27" y="50"/>
                      <a:pt x="30" y="50"/>
                      <a:pt x="33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7" y="48"/>
                      <a:pt x="54" y="42"/>
                      <a:pt x="55" y="33"/>
                    </a:cubicBezTo>
                    <a:cubicBezTo>
                      <a:pt x="55" y="32"/>
                      <a:pt x="55" y="31"/>
                      <a:pt x="55" y="30"/>
                    </a:cubicBezTo>
                    <a:cubicBezTo>
                      <a:pt x="55" y="24"/>
                      <a:pt x="52" y="18"/>
                      <a:pt x="47" y="15"/>
                    </a:cubicBezTo>
                    <a:cubicBezTo>
                      <a:pt x="46" y="12"/>
                      <a:pt x="44" y="10"/>
                      <a:pt x="42" y="8"/>
                    </a:cubicBezTo>
                    <a:cubicBezTo>
                      <a:pt x="35" y="2"/>
                      <a:pt x="26" y="0"/>
                      <a:pt x="17" y="4"/>
                    </a:cubicBezTo>
                    <a:close/>
                    <a:moveTo>
                      <a:pt x="26" y="45"/>
                    </a:move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3" name="Freeform 93"/>
              <p:cNvSpPr>
                <a:spLocks/>
              </p:cNvSpPr>
              <p:nvPr/>
            </p:nvSpPr>
            <p:spPr bwMode="auto">
              <a:xfrm>
                <a:off x="3180" y="2413"/>
                <a:ext cx="22" cy="16"/>
              </a:xfrm>
              <a:custGeom>
                <a:avLst/>
                <a:gdLst>
                  <a:gd name="T0" fmla="*/ 0 w 9"/>
                  <a:gd name="T1" fmla="*/ 0 h 6"/>
                  <a:gd name="T2" fmla="*/ 9 w 9"/>
                  <a:gd name="T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cubicBezTo>
                      <a:pt x="2" y="6"/>
                      <a:pt x="6" y="6"/>
                      <a:pt x="9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4" name="Freeform 94"/>
              <p:cNvSpPr>
                <a:spLocks/>
              </p:cNvSpPr>
              <p:nvPr/>
            </p:nvSpPr>
            <p:spPr bwMode="auto">
              <a:xfrm>
                <a:off x="3252" y="2411"/>
                <a:ext cx="13" cy="10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1"/>
                      <a:pt x="2" y="0"/>
                      <a:pt x="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5" name="Freeform 95"/>
              <p:cNvSpPr>
                <a:spLocks/>
              </p:cNvSpPr>
              <p:nvPr/>
            </p:nvSpPr>
            <p:spPr bwMode="auto">
              <a:xfrm>
                <a:off x="3390" y="2296"/>
                <a:ext cx="167" cy="141"/>
              </a:xfrm>
              <a:custGeom>
                <a:avLst/>
                <a:gdLst>
                  <a:gd name="T0" fmla="*/ 37 w 67"/>
                  <a:gd name="T1" fmla="*/ 24 h 53"/>
                  <a:gd name="T2" fmla="*/ 30 w 67"/>
                  <a:gd name="T3" fmla="*/ 46 h 53"/>
                  <a:gd name="T4" fmla="*/ 27 w 67"/>
                  <a:gd name="T5" fmla="*/ 1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53">
                    <a:moveTo>
                      <a:pt x="37" y="24"/>
                    </a:moveTo>
                    <a:cubicBezTo>
                      <a:pt x="19" y="7"/>
                      <a:pt x="0" y="41"/>
                      <a:pt x="30" y="46"/>
                    </a:cubicBezTo>
                    <a:cubicBezTo>
                      <a:pt x="67" y="53"/>
                      <a:pt x="48" y="0"/>
                      <a:pt x="27" y="1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6" name="Freeform 96"/>
              <p:cNvSpPr>
                <a:spLocks/>
              </p:cNvSpPr>
              <p:nvPr/>
            </p:nvSpPr>
            <p:spPr bwMode="auto">
              <a:xfrm>
                <a:off x="3557" y="2379"/>
                <a:ext cx="40" cy="42"/>
              </a:xfrm>
              <a:custGeom>
                <a:avLst/>
                <a:gdLst>
                  <a:gd name="T0" fmla="*/ 3 w 16"/>
                  <a:gd name="T1" fmla="*/ 13 h 16"/>
                  <a:gd name="T2" fmla="*/ 3 w 16"/>
                  <a:gd name="T3" fmla="*/ 0 h 16"/>
                  <a:gd name="T4" fmla="*/ 4 w 16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6">
                    <a:moveTo>
                      <a:pt x="3" y="13"/>
                    </a:moveTo>
                    <a:cubicBezTo>
                      <a:pt x="0" y="9"/>
                      <a:pt x="0" y="4"/>
                      <a:pt x="3" y="0"/>
                    </a:cubicBezTo>
                    <a:cubicBezTo>
                      <a:pt x="13" y="1"/>
                      <a:pt x="16" y="15"/>
                      <a:pt x="4" y="1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7" name="Freeform 97"/>
              <p:cNvSpPr>
                <a:spLocks/>
              </p:cNvSpPr>
              <p:nvPr/>
            </p:nvSpPr>
            <p:spPr bwMode="auto">
              <a:xfrm>
                <a:off x="1847" y="2429"/>
                <a:ext cx="153" cy="59"/>
              </a:xfrm>
              <a:custGeom>
                <a:avLst/>
                <a:gdLst>
                  <a:gd name="T0" fmla="*/ 52 w 61"/>
                  <a:gd name="T1" fmla="*/ 15 h 22"/>
                  <a:gd name="T2" fmla="*/ 52 w 61"/>
                  <a:gd name="T3" fmla="*/ 15 h 22"/>
                  <a:gd name="T4" fmla="*/ 47 w 61"/>
                  <a:gd name="T5" fmla="*/ 13 h 22"/>
                  <a:gd name="T6" fmla="*/ 11 w 61"/>
                  <a:gd name="T7" fmla="*/ 8 h 22"/>
                  <a:gd name="T8" fmla="*/ 0 w 61"/>
                  <a:gd name="T9" fmla="*/ 22 h 22"/>
                  <a:gd name="T10" fmla="*/ 61 w 61"/>
                  <a:gd name="T11" fmla="*/ 22 h 22"/>
                  <a:gd name="T12" fmla="*/ 52 w 61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22">
                    <a:moveTo>
                      <a:pt x="52" y="15"/>
                    </a:moveTo>
                    <a:cubicBezTo>
                      <a:pt x="52" y="15"/>
                      <a:pt x="52" y="15"/>
                      <a:pt x="52" y="15"/>
                    </a:cubicBezTo>
                    <a:cubicBezTo>
                      <a:pt x="51" y="15"/>
                      <a:pt x="49" y="13"/>
                      <a:pt x="47" y="13"/>
                    </a:cubicBezTo>
                    <a:cubicBezTo>
                      <a:pt x="39" y="8"/>
                      <a:pt x="24" y="0"/>
                      <a:pt x="11" y="8"/>
                    </a:cubicBezTo>
                    <a:cubicBezTo>
                      <a:pt x="7" y="11"/>
                      <a:pt x="3" y="15"/>
                      <a:pt x="0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59" y="19"/>
                      <a:pt x="56" y="16"/>
                      <a:pt x="52" y="1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8" name="Freeform 98"/>
              <p:cNvSpPr>
                <a:spLocks/>
              </p:cNvSpPr>
              <p:nvPr/>
            </p:nvSpPr>
            <p:spPr bwMode="auto">
              <a:xfrm>
                <a:off x="2322" y="2371"/>
                <a:ext cx="168" cy="117"/>
              </a:xfrm>
              <a:custGeom>
                <a:avLst/>
                <a:gdLst>
                  <a:gd name="T0" fmla="*/ 57 w 67"/>
                  <a:gd name="T1" fmla="*/ 6 h 44"/>
                  <a:gd name="T2" fmla="*/ 40 w 67"/>
                  <a:gd name="T3" fmla="*/ 1 h 44"/>
                  <a:gd name="T4" fmla="*/ 26 w 67"/>
                  <a:gd name="T5" fmla="*/ 8 h 44"/>
                  <a:gd name="T6" fmla="*/ 0 w 67"/>
                  <a:gd name="T7" fmla="*/ 44 h 44"/>
                  <a:gd name="T8" fmla="*/ 67 w 67"/>
                  <a:gd name="T9" fmla="*/ 44 h 44"/>
                  <a:gd name="T10" fmla="*/ 64 w 67"/>
                  <a:gd name="T11" fmla="*/ 28 h 44"/>
                  <a:gd name="T12" fmla="*/ 65 w 67"/>
                  <a:gd name="T13" fmla="*/ 21 h 44"/>
                  <a:gd name="T14" fmla="*/ 57 w 67"/>
                  <a:gd name="T1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44">
                    <a:moveTo>
                      <a:pt x="57" y="6"/>
                    </a:moveTo>
                    <a:cubicBezTo>
                      <a:pt x="52" y="2"/>
                      <a:pt x="46" y="0"/>
                      <a:pt x="40" y="1"/>
                    </a:cubicBezTo>
                    <a:cubicBezTo>
                      <a:pt x="34" y="1"/>
                      <a:pt x="29" y="4"/>
                      <a:pt x="26" y="8"/>
                    </a:cubicBezTo>
                    <a:cubicBezTo>
                      <a:pt x="10" y="13"/>
                      <a:pt x="0" y="30"/>
                      <a:pt x="0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39"/>
                      <a:pt x="66" y="33"/>
                      <a:pt x="64" y="28"/>
                    </a:cubicBezTo>
                    <a:cubicBezTo>
                      <a:pt x="65" y="26"/>
                      <a:pt x="65" y="23"/>
                      <a:pt x="65" y="21"/>
                    </a:cubicBezTo>
                    <a:cubicBezTo>
                      <a:pt x="65" y="15"/>
                      <a:pt x="62" y="9"/>
                      <a:pt x="57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9" name="Freeform 99"/>
              <p:cNvSpPr>
                <a:spLocks/>
              </p:cNvSpPr>
              <p:nvPr/>
            </p:nvSpPr>
            <p:spPr bwMode="auto">
              <a:xfrm>
                <a:off x="2230" y="2416"/>
                <a:ext cx="20" cy="16"/>
              </a:xfrm>
              <a:custGeom>
                <a:avLst/>
                <a:gdLst>
                  <a:gd name="T0" fmla="*/ 3 w 8"/>
                  <a:gd name="T1" fmla="*/ 3 h 6"/>
                  <a:gd name="T2" fmla="*/ 0 w 8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6">
                    <a:moveTo>
                      <a:pt x="3" y="3"/>
                    </a:moveTo>
                    <a:cubicBezTo>
                      <a:pt x="8" y="0"/>
                      <a:pt x="1" y="5"/>
                      <a:pt x="0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0" name="Freeform 100"/>
              <p:cNvSpPr>
                <a:spLocks/>
              </p:cNvSpPr>
              <p:nvPr/>
            </p:nvSpPr>
            <p:spPr bwMode="auto">
              <a:xfrm>
                <a:off x="1637" y="2403"/>
                <a:ext cx="128" cy="85"/>
              </a:xfrm>
              <a:custGeom>
                <a:avLst/>
                <a:gdLst>
                  <a:gd name="T0" fmla="*/ 43 w 51"/>
                  <a:gd name="T1" fmla="*/ 7 h 32"/>
                  <a:gd name="T2" fmla="*/ 16 w 51"/>
                  <a:gd name="T3" fmla="*/ 5 h 32"/>
                  <a:gd name="T4" fmla="*/ 0 w 51"/>
                  <a:gd name="T5" fmla="*/ 32 h 32"/>
                  <a:gd name="T6" fmla="*/ 50 w 51"/>
                  <a:gd name="T7" fmla="*/ 32 h 32"/>
                  <a:gd name="T8" fmla="*/ 51 w 51"/>
                  <a:gd name="T9" fmla="*/ 25 h 32"/>
                  <a:gd name="T10" fmla="*/ 43 w 51"/>
                  <a:gd name="T11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32">
                    <a:moveTo>
                      <a:pt x="43" y="7"/>
                    </a:moveTo>
                    <a:cubicBezTo>
                      <a:pt x="36" y="0"/>
                      <a:pt x="25" y="0"/>
                      <a:pt x="16" y="5"/>
                    </a:cubicBezTo>
                    <a:cubicBezTo>
                      <a:pt x="6" y="10"/>
                      <a:pt x="1" y="21"/>
                      <a:pt x="0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1" y="29"/>
                      <a:pt x="51" y="27"/>
                      <a:pt x="51" y="25"/>
                    </a:cubicBezTo>
                    <a:cubicBezTo>
                      <a:pt x="51" y="14"/>
                      <a:pt x="45" y="8"/>
                      <a:pt x="43" y="7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1" name="Freeform 101"/>
              <p:cNvSpPr>
                <a:spLocks/>
              </p:cNvSpPr>
              <p:nvPr/>
            </p:nvSpPr>
            <p:spPr bwMode="auto">
              <a:xfrm>
                <a:off x="1070" y="2379"/>
                <a:ext cx="155" cy="109"/>
              </a:xfrm>
              <a:custGeom>
                <a:avLst/>
                <a:gdLst>
                  <a:gd name="T0" fmla="*/ 27 w 62"/>
                  <a:gd name="T1" fmla="*/ 6 h 41"/>
                  <a:gd name="T2" fmla="*/ 25 w 62"/>
                  <a:gd name="T3" fmla="*/ 8 h 41"/>
                  <a:gd name="T4" fmla="*/ 17 w 62"/>
                  <a:gd name="T5" fmla="*/ 8 h 41"/>
                  <a:gd name="T6" fmla="*/ 2 w 62"/>
                  <a:gd name="T7" fmla="*/ 28 h 41"/>
                  <a:gd name="T8" fmla="*/ 6 w 62"/>
                  <a:gd name="T9" fmla="*/ 41 h 41"/>
                  <a:gd name="T10" fmla="*/ 56 w 62"/>
                  <a:gd name="T11" fmla="*/ 41 h 41"/>
                  <a:gd name="T12" fmla="*/ 53 w 62"/>
                  <a:gd name="T13" fmla="*/ 9 h 41"/>
                  <a:gd name="T14" fmla="*/ 27 w 62"/>
                  <a:gd name="T15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41">
                    <a:moveTo>
                      <a:pt x="27" y="6"/>
                    </a:moveTo>
                    <a:cubicBezTo>
                      <a:pt x="26" y="7"/>
                      <a:pt x="26" y="8"/>
                      <a:pt x="25" y="8"/>
                    </a:cubicBezTo>
                    <a:cubicBezTo>
                      <a:pt x="23" y="8"/>
                      <a:pt x="20" y="7"/>
                      <a:pt x="17" y="8"/>
                    </a:cubicBezTo>
                    <a:cubicBezTo>
                      <a:pt x="7" y="9"/>
                      <a:pt x="0" y="18"/>
                      <a:pt x="2" y="28"/>
                    </a:cubicBezTo>
                    <a:cubicBezTo>
                      <a:pt x="2" y="33"/>
                      <a:pt x="4" y="37"/>
                      <a:pt x="6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62" y="31"/>
                      <a:pt x="61" y="19"/>
                      <a:pt x="53" y="9"/>
                    </a:cubicBezTo>
                    <a:cubicBezTo>
                      <a:pt x="47" y="1"/>
                      <a:pt x="35" y="0"/>
                      <a:pt x="27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2" name="Freeform 102"/>
              <p:cNvSpPr>
                <a:spLocks/>
              </p:cNvSpPr>
              <p:nvPr/>
            </p:nvSpPr>
            <p:spPr bwMode="auto">
              <a:xfrm>
                <a:off x="410" y="2371"/>
                <a:ext cx="190" cy="117"/>
              </a:xfrm>
              <a:custGeom>
                <a:avLst/>
                <a:gdLst>
                  <a:gd name="T0" fmla="*/ 44 w 76"/>
                  <a:gd name="T1" fmla="*/ 1 h 44"/>
                  <a:gd name="T2" fmla="*/ 32 w 76"/>
                  <a:gd name="T3" fmla="*/ 3 h 44"/>
                  <a:gd name="T4" fmla="*/ 28 w 76"/>
                  <a:gd name="T5" fmla="*/ 4 h 44"/>
                  <a:gd name="T6" fmla="*/ 0 w 76"/>
                  <a:gd name="T7" fmla="*/ 33 h 44"/>
                  <a:gd name="T8" fmla="*/ 0 w 76"/>
                  <a:gd name="T9" fmla="*/ 34 h 44"/>
                  <a:gd name="T10" fmla="*/ 2 w 76"/>
                  <a:gd name="T11" fmla="*/ 44 h 44"/>
                  <a:gd name="T12" fmla="*/ 70 w 76"/>
                  <a:gd name="T13" fmla="*/ 44 h 44"/>
                  <a:gd name="T14" fmla="*/ 73 w 76"/>
                  <a:gd name="T15" fmla="*/ 19 h 44"/>
                  <a:gd name="T16" fmla="*/ 44 w 76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44">
                    <a:moveTo>
                      <a:pt x="44" y="1"/>
                    </a:moveTo>
                    <a:cubicBezTo>
                      <a:pt x="39" y="0"/>
                      <a:pt x="35" y="1"/>
                      <a:pt x="32" y="3"/>
                    </a:cubicBezTo>
                    <a:cubicBezTo>
                      <a:pt x="31" y="3"/>
                      <a:pt x="29" y="3"/>
                      <a:pt x="28" y="4"/>
                    </a:cubicBezTo>
                    <a:cubicBezTo>
                      <a:pt x="12" y="6"/>
                      <a:pt x="0" y="19"/>
                      <a:pt x="0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1" y="41"/>
                      <a:pt x="2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75" y="36"/>
                      <a:pt x="76" y="27"/>
                      <a:pt x="73" y="19"/>
                    </a:cubicBezTo>
                    <a:cubicBezTo>
                      <a:pt x="70" y="12"/>
                      <a:pt x="63" y="3"/>
                      <a:pt x="44" y="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3" name="Freeform 103"/>
              <p:cNvSpPr>
                <a:spLocks noEditPoints="1"/>
              </p:cNvSpPr>
              <p:nvPr/>
            </p:nvSpPr>
            <p:spPr bwMode="auto">
              <a:xfrm>
                <a:off x="555" y="2392"/>
                <a:ext cx="107" cy="96"/>
              </a:xfrm>
              <a:custGeom>
                <a:avLst/>
                <a:gdLst>
                  <a:gd name="T0" fmla="*/ 34 w 43"/>
                  <a:gd name="T1" fmla="*/ 6 h 36"/>
                  <a:gd name="T2" fmla="*/ 13 w 43"/>
                  <a:gd name="T3" fmla="*/ 2 h 36"/>
                  <a:gd name="T4" fmla="*/ 0 w 43"/>
                  <a:gd name="T5" fmla="*/ 19 h 36"/>
                  <a:gd name="T6" fmla="*/ 0 w 43"/>
                  <a:gd name="T7" fmla="*/ 22 h 36"/>
                  <a:gd name="T8" fmla="*/ 2 w 43"/>
                  <a:gd name="T9" fmla="*/ 30 h 36"/>
                  <a:gd name="T10" fmla="*/ 2 w 43"/>
                  <a:gd name="T11" fmla="*/ 34 h 36"/>
                  <a:gd name="T12" fmla="*/ 2 w 43"/>
                  <a:gd name="T13" fmla="*/ 36 h 36"/>
                  <a:gd name="T14" fmla="*/ 41 w 43"/>
                  <a:gd name="T15" fmla="*/ 36 h 36"/>
                  <a:gd name="T16" fmla="*/ 39 w 43"/>
                  <a:gd name="T17" fmla="*/ 12 h 36"/>
                  <a:gd name="T18" fmla="*/ 34 w 43"/>
                  <a:gd name="T19" fmla="*/ 6 h 36"/>
                  <a:gd name="T20" fmla="*/ 36 w 43"/>
                  <a:gd name="T21" fmla="*/ 29 h 36"/>
                  <a:gd name="T22" fmla="*/ 37 w 43"/>
                  <a:gd name="T23" fmla="*/ 26 h 36"/>
                  <a:gd name="T24" fmla="*/ 36 w 43"/>
                  <a:gd name="T25" fmla="*/ 2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36">
                    <a:moveTo>
                      <a:pt x="34" y="6"/>
                    </a:moveTo>
                    <a:cubicBezTo>
                      <a:pt x="28" y="1"/>
                      <a:pt x="20" y="0"/>
                      <a:pt x="13" y="2"/>
                    </a:cubicBezTo>
                    <a:cubicBezTo>
                      <a:pt x="10" y="3"/>
                      <a:pt x="2" y="8"/>
                      <a:pt x="0" y="19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3"/>
                      <a:pt x="2" y="34"/>
                    </a:cubicBezTo>
                    <a:cubicBezTo>
                      <a:pt x="2" y="35"/>
                      <a:pt x="2" y="36"/>
                      <a:pt x="2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3" y="28"/>
                      <a:pt x="43" y="20"/>
                      <a:pt x="39" y="12"/>
                    </a:cubicBezTo>
                    <a:cubicBezTo>
                      <a:pt x="38" y="10"/>
                      <a:pt x="36" y="7"/>
                      <a:pt x="34" y="6"/>
                    </a:cubicBezTo>
                    <a:close/>
                    <a:moveTo>
                      <a:pt x="36" y="29"/>
                    </a:moveTo>
                    <a:cubicBezTo>
                      <a:pt x="36" y="28"/>
                      <a:pt x="37" y="27"/>
                      <a:pt x="37" y="26"/>
                    </a:cubicBezTo>
                    <a:cubicBezTo>
                      <a:pt x="37" y="27"/>
                      <a:pt x="37" y="28"/>
                      <a:pt x="36" y="29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4" name="Freeform 104"/>
              <p:cNvSpPr>
                <a:spLocks/>
              </p:cNvSpPr>
              <p:nvPr/>
            </p:nvSpPr>
            <p:spPr bwMode="auto">
              <a:xfrm>
                <a:off x="2825" y="2379"/>
                <a:ext cx="137" cy="109"/>
              </a:xfrm>
              <a:custGeom>
                <a:avLst/>
                <a:gdLst>
                  <a:gd name="T0" fmla="*/ 48 w 55"/>
                  <a:gd name="T1" fmla="*/ 9 h 41"/>
                  <a:gd name="T2" fmla="*/ 41 w 55"/>
                  <a:gd name="T3" fmla="*/ 5 h 41"/>
                  <a:gd name="T4" fmla="*/ 7 w 55"/>
                  <a:gd name="T5" fmla="*/ 13 h 41"/>
                  <a:gd name="T6" fmla="*/ 4 w 55"/>
                  <a:gd name="T7" fmla="*/ 41 h 41"/>
                  <a:gd name="T8" fmla="*/ 51 w 55"/>
                  <a:gd name="T9" fmla="*/ 41 h 41"/>
                  <a:gd name="T10" fmla="*/ 55 w 55"/>
                  <a:gd name="T11" fmla="*/ 25 h 41"/>
                  <a:gd name="T12" fmla="*/ 55 w 55"/>
                  <a:gd name="T13" fmla="*/ 22 h 41"/>
                  <a:gd name="T14" fmla="*/ 48 w 55"/>
                  <a:gd name="T15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41">
                    <a:moveTo>
                      <a:pt x="48" y="9"/>
                    </a:moveTo>
                    <a:cubicBezTo>
                      <a:pt x="46" y="8"/>
                      <a:pt x="44" y="6"/>
                      <a:pt x="41" y="5"/>
                    </a:cubicBezTo>
                    <a:cubicBezTo>
                      <a:pt x="29" y="0"/>
                      <a:pt x="15" y="4"/>
                      <a:pt x="7" y="13"/>
                    </a:cubicBezTo>
                    <a:cubicBezTo>
                      <a:pt x="1" y="21"/>
                      <a:pt x="0" y="32"/>
                      <a:pt x="4" y="41"/>
                    </a:cubicBezTo>
                    <a:cubicBezTo>
                      <a:pt x="51" y="41"/>
                      <a:pt x="51" y="41"/>
                      <a:pt x="51" y="41"/>
                    </a:cubicBezTo>
                    <a:cubicBezTo>
                      <a:pt x="53" y="36"/>
                      <a:pt x="55" y="31"/>
                      <a:pt x="55" y="25"/>
                    </a:cubicBezTo>
                    <a:cubicBezTo>
                      <a:pt x="55" y="24"/>
                      <a:pt x="55" y="23"/>
                      <a:pt x="55" y="22"/>
                    </a:cubicBezTo>
                    <a:cubicBezTo>
                      <a:pt x="54" y="17"/>
                      <a:pt x="51" y="13"/>
                      <a:pt x="48" y="9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5" name="Freeform 105"/>
              <p:cNvSpPr>
                <a:spLocks/>
              </p:cNvSpPr>
              <p:nvPr/>
            </p:nvSpPr>
            <p:spPr bwMode="auto">
              <a:xfrm>
                <a:off x="3667" y="2333"/>
                <a:ext cx="13" cy="1"/>
              </a:xfrm>
              <a:custGeom>
                <a:avLst/>
                <a:gdLst>
                  <a:gd name="T0" fmla="*/ 5 w 5"/>
                  <a:gd name="T1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cubicBezTo>
                      <a:pt x="3" y="0"/>
                      <a:pt x="2" y="0"/>
                      <a:pt x="0" y="0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6" name="Freeform 106"/>
              <p:cNvSpPr>
                <a:spLocks/>
              </p:cNvSpPr>
              <p:nvPr/>
            </p:nvSpPr>
            <p:spPr bwMode="auto">
              <a:xfrm>
                <a:off x="845" y="2427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0"/>
                      <a:pt x="2" y="1"/>
                      <a:pt x="1" y="3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7" name="Freeform 107"/>
              <p:cNvSpPr>
                <a:spLocks/>
              </p:cNvSpPr>
              <p:nvPr/>
            </p:nvSpPr>
            <p:spPr bwMode="auto">
              <a:xfrm>
                <a:off x="1132" y="2085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1" y="0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8" name="Freeform 108"/>
              <p:cNvSpPr>
                <a:spLocks/>
              </p:cNvSpPr>
              <p:nvPr/>
            </p:nvSpPr>
            <p:spPr bwMode="auto">
              <a:xfrm>
                <a:off x="1962" y="2227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9" name="Freeform 109"/>
              <p:cNvSpPr>
                <a:spLocks/>
              </p:cNvSpPr>
              <p:nvPr/>
            </p:nvSpPr>
            <p:spPr bwMode="auto">
              <a:xfrm>
                <a:off x="2847" y="2043"/>
                <a:ext cx="85" cy="48"/>
              </a:xfrm>
              <a:custGeom>
                <a:avLst/>
                <a:gdLst>
                  <a:gd name="T0" fmla="*/ 23 w 34"/>
                  <a:gd name="T1" fmla="*/ 6 h 18"/>
                  <a:gd name="T2" fmla="*/ 20 w 34"/>
                  <a:gd name="T3" fmla="*/ 14 h 18"/>
                  <a:gd name="T4" fmla="*/ 24 w 34"/>
                  <a:gd name="T5" fmla="*/ 4 h 18"/>
                  <a:gd name="T6" fmla="*/ 14 w 34"/>
                  <a:gd name="T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8">
                    <a:moveTo>
                      <a:pt x="23" y="6"/>
                    </a:moveTo>
                    <a:cubicBezTo>
                      <a:pt x="20" y="8"/>
                      <a:pt x="19" y="11"/>
                      <a:pt x="20" y="14"/>
                    </a:cubicBezTo>
                    <a:cubicBezTo>
                      <a:pt x="29" y="18"/>
                      <a:pt x="34" y="8"/>
                      <a:pt x="24" y="4"/>
                    </a:cubicBezTo>
                    <a:cubicBezTo>
                      <a:pt x="16" y="0"/>
                      <a:pt x="0" y="12"/>
                      <a:pt x="14" y="17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0" name="Freeform 110"/>
              <p:cNvSpPr>
                <a:spLocks/>
              </p:cNvSpPr>
              <p:nvPr/>
            </p:nvSpPr>
            <p:spPr bwMode="auto">
              <a:xfrm>
                <a:off x="2947" y="2093"/>
                <a:ext cx="10" cy="8"/>
              </a:xfrm>
              <a:custGeom>
                <a:avLst/>
                <a:gdLst>
                  <a:gd name="T0" fmla="*/ 0 w 4"/>
                  <a:gd name="T1" fmla="*/ 0 h 3"/>
                  <a:gd name="T2" fmla="*/ 2 w 4"/>
                  <a:gd name="T3" fmla="*/ 3 h 3"/>
                  <a:gd name="T4" fmla="*/ 4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2"/>
                      <a:pt x="2" y="3"/>
                    </a:cubicBezTo>
                    <a:cubicBezTo>
                      <a:pt x="4" y="3"/>
                      <a:pt x="3" y="2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1" name="Freeform 111"/>
              <p:cNvSpPr>
                <a:spLocks/>
              </p:cNvSpPr>
              <p:nvPr/>
            </p:nvSpPr>
            <p:spPr bwMode="auto">
              <a:xfrm>
                <a:off x="3130" y="2040"/>
                <a:ext cx="35" cy="40"/>
              </a:xfrm>
              <a:custGeom>
                <a:avLst/>
                <a:gdLst>
                  <a:gd name="T0" fmla="*/ 8 w 14"/>
                  <a:gd name="T1" fmla="*/ 6 h 15"/>
                  <a:gd name="T2" fmla="*/ 5 w 14"/>
                  <a:gd name="T3" fmla="*/ 3 h 15"/>
                  <a:gd name="T4" fmla="*/ 8 w 14"/>
                  <a:gd name="T5" fmla="*/ 12 h 15"/>
                  <a:gd name="T6" fmla="*/ 6 w 14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8" y="6"/>
                    </a:moveTo>
                    <a:cubicBezTo>
                      <a:pt x="8" y="4"/>
                      <a:pt x="7" y="4"/>
                      <a:pt x="5" y="3"/>
                    </a:cubicBezTo>
                    <a:cubicBezTo>
                      <a:pt x="0" y="6"/>
                      <a:pt x="2" y="15"/>
                      <a:pt x="8" y="12"/>
                    </a:cubicBezTo>
                    <a:cubicBezTo>
                      <a:pt x="14" y="10"/>
                      <a:pt x="12" y="0"/>
                      <a:pt x="6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2" name="Freeform 112"/>
              <p:cNvSpPr>
                <a:spLocks/>
              </p:cNvSpPr>
              <p:nvPr/>
            </p:nvSpPr>
            <p:spPr bwMode="auto">
              <a:xfrm>
                <a:off x="3182" y="2088"/>
                <a:ext cx="10" cy="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3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2"/>
                      <a:pt x="3" y="2"/>
                      <a:pt x="3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3" name="Freeform 113"/>
              <p:cNvSpPr>
                <a:spLocks/>
              </p:cNvSpPr>
              <p:nvPr/>
            </p:nvSpPr>
            <p:spPr bwMode="auto">
              <a:xfrm>
                <a:off x="3250" y="2251"/>
                <a:ext cx="27" cy="21"/>
              </a:xfrm>
              <a:custGeom>
                <a:avLst/>
                <a:gdLst>
                  <a:gd name="T0" fmla="*/ 3 w 11"/>
                  <a:gd name="T1" fmla="*/ 1 h 8"/>
                  <a:gd name="T2" fmla="*/ 0 w 11"/>
                  <a:gd name="T3" fmla="*/ 4 h 8"/>
                  <a:gd name="T4" fmla="*/ 8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5" y="8"/>
                      <a:pt x="11" y="2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4" name="Freeform 114"/>
              <p:cNvSpPr>
                <a:spLocks/>
              </p:cNvSpPr>
              <p:nvPr/>
            </p:nvSpPr>
            <p:spPr bwMode="auto">
              <a:xfrm>
                <a:off x="3305" y="2240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5" name="Freeform 115"/>
              <p:cNvSpPr>
                <a:spLocks/>
              </p:cNvSpPr>
              <p:nvPr/>
            </p:nvSpPr>
            <p:spPr bwMode="auto">
              <a:xfrm>
                <a:off x="3462" y="2363"/>
                <a:ext cx="60" cy="66"/>
              </a:xfrm>
              <a:custGeom>
                <a:avLst/>
                <a:gdLst>
                  <a:gd name="T0" fmla="*/ 13 w 24"/>
                  <a:gd name="T1" fmla="*/ 7 h 25"/>
                  <a:gd name="T2" fmla="*/ 17 w 24"/>
                  <a:gd name="T3" fmla="*/ 14 h 25"/>
                  <a:gd name="T4" fmla="*/ 9 w 24"/>
                  <a:gd name="T5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5">
                    <a:moveTo>
                      <a:pt x="13" y="7"/>
                    </a:moveTo>
                    <a:cubicBezTo>
                      <a:pt x="0" y="2"/>
                      <a:pt x="7" y="25"/>
                      <a:pt x="17" y="14"/>
                    </a:cubicBezTo>
                    <a:cubicBezTo>
                      <a:pt x="24" y="7"/>
                      <a:pt x="13" y="0"/>
                      <a:pt x="9" y="7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6" name="Freeform 116"/>
              <p:cNvSpPr>
                <a:spLocks/>
              </p:cNvSpPr>
              <p:nvPr/>
            </p:nvSpPr>
            <p:spPr bwMode="auto">
              <a:xfrm>
                <a:off x="3545" y="2381"/>
                <a:ext cx="12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0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7" name="Freeform 117"/>
              <p:cNvSpPr>
                <a:spLocks/>
              </p:cNvSpPr>
              <p:nvPr/>
            </p:nvSpPr>
            <p:spPr bwMode="auto">
              <a:xfrm>
                <a:off x="3492" y="2128"/>
                <a:ext cx="15" cy="21"/>
              </a:xfrm>
              <a:custGeom>
                <a:avLst/>
                <a:gdLst>
                  <a:gd name="T0" fmla="*/ 5 w 6"/>
                  <a:gd name="T1" fmla="*/ 6 h 8"/>
                  <a:gd name="T2" fmla="*/ 6 w 6"/>
                  <a:gd name="T3" fmla="*/ 2 h 8"/>
                  <a:gd name="T4" fmla="*/ 0 w 6"/>
                  <a:gd name="T5" fmla="*/ 6 h 8"/>
                  <a:gd name="T6" fmla="*/ 6 w 6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5" y="6"/>
                    </a:moveTo>
                    <a:cubicBezTo>
                      <a:pt x="6" y="5"/>
                      <a:pt x="6" y="3"/>
                      <a:pt x="6" y="2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3" y="8"/>
                      <a:pt x="4" y="7"/>
                      <a:pt x="6" y="5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8" name="Freeform 118"/>
              <p:cNvSpPr>
                <a:spLocks/>
              </p:cNvSpPr>
              <p:nvPr/>
            </p:nvSpPr>
            <p:spPr bwMode="auto">
              <a:xfrm>
                <a:off x="3465" y="2176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9" name="Freeform 119"/>
              <p:cNvSpPr>
                <a:spLocks/>
              </p:cNvSpPr>
              <p:nvPr/>
            </p:nvSpPr>
            <p:spPr bwMode="auto">
              <a:xfrm>
                <a:off x="3597" y="2211"/>
                <a:ext cx="15" cy="18"/>
              </a:xfrm>
              <a:custGeom>
                <a:avLst/>
                <a:gdLst>
                  <a:gd name="T0" fmla="*/ 4 w 6"/>
                  <a:gd name="T1" fmla="*/ 3 h 7"/>
                  <a:gd name="T2" fmla="*/ 0 w 6"/>
                  <a:gd name="T3" fmla="*/ 5 h 7"/>
                  <a:gd name="T4" fmla="*/ 6 w 6"/>
                  <a:gd name="T5" fmla="*/ 3 h 7"/>
                  <a:gd name="T6" fmla="*/ 1 w 6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3"/>
                    </a:moveTo>
                    <a:cubicBezTo>
                      <a:pt x="2" y="3"/>
                      <a:pt x="1" y="3"/>
                      <a:pt x="0" y="5"/>
                    </a:cubicBezTo>
                    <a:cubicBezTo>
                      <a:pt x="3" y="7"/>
                      <a:pt x="3" y="6"/>
                      <a:pt x="6" y="3"/>
                    </a:cubicBezTo>
                    <a:cubicBezTo>
                      <a:pt x="5" y="0"/>
                      <a:pt x="3" y="0"/>
                      <a:pt x="1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0" name="Freeform 120"/>
              <p:cNvSpPr>
                <a:spLocks/>
              </p:cNvSpPr>
              <p:nvPr/>
            </p:nvSpPr>
            <p:spPr bwMode="auto">
              <a:xfrm>
                <a:off x="2695" y="2168"/>
                <a:ext cx="30" cy="35"/>
              </a:xfrm>
              <a:custGeom>
                <a:avLst/>
                <a:gdLst>
                  <a:gd name="T0" fmla="*/ 7 w 12"/>
                  <a:gd name="T1" fmla="*/ 9 h 13"/>
                  <a:gd name="T2" fmla="*/ 8 w 12"/>
                  <a:gd name="T3" fmla="*/ 13 h 13"/>
                  <a:gd name="T4" fmla="*/ 0 w 12"/>
                  <a:gd name="T5" fmla="*/ 5 h 13"/>
                  <a:gd name="T6" fmla="*/ 3 w 12"/>
                  <a:gd name="T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7" y="9"/>
                    </a:moveTo>
                    <a:cubicBezTo>
                      <a:pt x="6" y="11"/>
                      <a:pt x="7" y="12"/>
                      <a:pt x="8" y="13"/>
                    </a:cubicBezTo>
                    <a:cubicBezTo>
                      <a:pt x="12" y="7"/>
                      <a:pt x="6" y="0"/>
                      <a:pt x="0" y="5"/>
                    </a:cubicBezTo>
                    <a:cubicBezTo>
                      <a:pt x="0" y="7"/>
                      <a:pt x="2" y="8"/>
                      <a:pt x="3" y="9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1" name="Freeform 121"/>
              <p:cNvSpPr>
                <a:spLocks/>
              </p:cNvSpPr>
              <p:nvPr/>
            </p:nvSpPr>
            <p:spPr bwMode="auto">
              <a:xfrm>
                <a:off x="2752" y="2197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2" name="Freeform 122"/>
              <p:cNvSpPr>
                <a:spLocks/>
              </p:cNvSpPr>
              <p:nvPr/>
            </p:nvSpPr>
            <p:spPr bwMode="auto">
              <a:xfrm>
                <a:off x="2885" y="2251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3" name="Freeform 123"/>
              <p:cNvSpPr>
                <a:spLocks/>
              </p:cNvSpPr>
              <p:nvPr/>
            </p:nvSpPr>
            <p:spPr bwMode="auto">
              <a:xfrm>
                <a:off x="3075" y="2248"/>
                <a:ext cx="5" cy="13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1 h 5"/>
                  <a:gd name="T4" fmla="*/ 2 w 2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2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4" name="Freeform 124"/>
              <p:cNvSpPr>
                <a:spLocks/>
              </p:cNvSpPr>
              <p:nvPr/>
            </p:nvSpPr>
            <p:spPr bwMode="auto">
              <a:xfrm>
                <a:off x="2927" y="2365"/>
                <a:ext cx="90" cy="88"/>
              </a:xfrm>
              <a:custGeom>
                <a:avLst/>
                <a:gdLst>
                  <a:gd name="T0" fmla="*/ 18 w 36"/>
                  <a:gd name="T1" fmla="*/ 1 h 33"/>
                  <a:gd name="T2" fmla="*/ 11 w 36"/>
                  <a:gd name="T3" fmla="*/ 2 h 33"/>
                  <a:gd name="T4" fmla="*/ 2 w 36"/>
                  <a:gd name="T5" fmla="*/ 10 h 33"/>
                  <a:gd name="T6" fmla="*/ 2 w 36"/>
                  <a:gd name="T7" fmla="*/ 10 h 33"/>
                  <a:gd name="T8" fmla="*/ 0 w 36"/>
                  <a:gd name="T9" fmla="*/ 17 h 33"/>
                  <a:gd name="T10" fmla="*/ 4 w 36"/>
                  <a:gd name="T11" fmla="*/ 27 h 33"/>
                  <a:gd name="T12" fmla="*/ 12 w 36"/>
                  <a:gd name="T13" fmla="*/ 32 h 33"/>
                  <a:gd name="T14" fmla="*/ 14 w 36"/>
                  <a:gd name="T15" fmla="*/ 32 h 33"/>
                  <a:gd name="T16" fmla="*/ 17 w 36"/>
                  <a:gd name="T17" fmla="*/ 33 h 33"/>
                  <a:gd name="T18" fmla="*/ 26 w 36"/>
                  <a:gd name="T19" fmla="*/ 31 h 33"/>
                  <a:gd name="T20" fmla="*/ 36 w 36"/>
                  <a:gd name="T21" fmla="*/ 14 h 33"/>
                  <a:gd name="T22" fmla="*/ 31 w 36"/>
                  <a:gd name="T23" fmla="*/ 5 h 33"/>
                  <a:gd name="T24" fmla="*/ 18 w 36"/>
                  <a:gd name="T2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3">
                    <a:moveTo>
                      <a:pt x="18" y="1"/>
                    </a:moveTo>
                    <a:cubicBezTo>
                      <a:pt x="16" y="1"/>
                      <a:pt x="13" y="1"/>
                      <a:pt x="11" y="2"/>
                    </a:cubicBezTo>
                    <a:cubicBezTo>
                      <a:pt x="6" y="4"/>
                      <a:pt x="4" y="6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12"/>
                      <a:pt x="0" y="15"/>
                      <a:pt x="0" y="17"/>
                    </a:cubicBezTo>
                    <a:cubicBezTo>
                      <a:pt x="0" y="21"/>
                      <a:pt x="1" y="25"/>
                      <a:pt x="4" y="27"/>
                    </a:cubicBezTo>
                    <a:cubicBezTo>
                      <a:pt x="6" y="30"/>
                      <a:pt x="9" y="31"/>
                      <a:pt x="12" y="32"/>
                    </a:cubicBezTo>
                    <a:cubicBezTo>
                      <a:pt x="13" y="32"/>
                      <a:pt x="13" y="32"/>
                      <a:pt x="14" y="32"/>
                    </a:cubicBezTo>
                    <a:cubicBezTo>
                      <a:pt x="15" y="33"/>
                      <a:pt x="16" y="33"/>
                      <a:pt x="17" y="33"/>
                    </a:cubicBezTo>
                    <a:cubicBezTo>
                      <a:pt x="20" y="33"/>
                      <a:pt x="23" y="33"/>
                      <a:pt x="26" y="31"/>
                    </a:cubicBezTo>
                    <a:cubicBezTo>
                      <a:pt x="32" y="28"/>
                      <a:pt x="36" y="22"/>
                      <a:pt x="36" y="14"/>
                    </a:cubicBezTo>
                    <a:cubicBezTo>
                      <a:pt x="36" y="11"/>
                      <a:pt x="34" y="7"/>
                      <a:pt x="31" y="5"/>
                    </a:cubicBezTo>
                    <a:cubicBezTo>
                      <a:pt x="28" y="1"/>
                      <a:pt x="23" y="0"/>
                      <a:pt x="18" y="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5" name="Freeform 125"/>
              <p:cNvSpPr>
                <a:spLocks/>
              </p:cNvSpPr>
              <p:nvPr/>
            </p:nvSpPr>
            <p:spPr bwMode="auto">
              <a:xfrm>
                <a:off x="2847" y="2400"/>
                <a:ext cx="75" cy="88"/>
              </a:xfrm>
              <a:custGeom>
                <a:avLst/>
                <a:gdLst>
                  <a:gd name="T0" fmla="*/ 11 w 30"/>
                  <a:gd name="T1" fmla="*/ 3 h 33"/>
                  <a:gd name="T2" fmla="*/ 3 w 30"/>
                  <a:gd name="T3" fmla="*/ 22 h 33"/>
                  <a:gd name="T4" fmla="*/ 20 w 30"/>
                  <a:gd name="T5" fmla="*/ 31 h 33"/>
                  <a:gd name="T6" fmla="*/ 28 w 30"/>
                  <a:gd name="T7" fmla="*/ 21 h 33"/>
                  <a:gd name="T8" fmla="*/ 30 w 30"/>
                  <a:gd name="T9" fmla="*/ 15 h 33"/>
                  <a:gd name="T10" fmla="*/ 29 w 30"/>
                  <a:gd name="T11" fmla="*/ 10 h 33"/>
                  <a:gd name="T12" fmla="*/ 11 w 30"/>
                  <a:gd name="T1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3">
                    <a:moveTo>
                      <a:pt x="11" y="3"/>
                    </a:moveTo>
                    <a:cubicBezTo>
                      <a:pt x="4" y="6"/>
                      <a:pt x="0" y="14"/>
                      <a:pt x="3" y="22"/>
                    </a:cubicBezTo>
                    <a:cubicBezTo>
                      <a:pt x="5" y="29"/>
                      <a:pt x="13" y="33"/>
                      <a:pt x="20" y="31"/>
                    </a:cubicBezTo>
                    <a:cubicBezTo>
                      <a:pt x="24" y="29"/>
                      <a:pt x="28" y="25"/>
                      <a:pt x="28" y="21"/>
                    </a:cubicBezTo>
                    <a:cubicBezTo>
                      <a:pt x="29" y="19"/>
                      <a:pt x="30" y="17"/>
                      <a:pt x="30" y="15"/>
                    </a:cubicBezTo>
                    <a:cubicBezTo>
                      <a:pt x="30" y="13"/>
                      <a:pt x="29" y="12"/>
                      <a:pt x="29" y="10"/>
                    </a:cubicBezTo>
                    <a:cubicBezTo>
                      <a:pt x="26" y="3"/>
                      <a:pt x="18" y="0"/>
                      <a:pt x="11" y="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6" name="Freeform 126"/>
              <p:cNvSpPr>
                <a:spLocks/>
              </p:cNvSpPr>
              <p:nvPr/>
            </p:nvSpPr>
            <p:spPr bwMode="auto">
              <a:xfrm>
                <a:off x="2647" y="2368"/>
                <a:ext cx="33" cy="29"/>
              </a:xfrm>
              <a:custGeom>
                <a:avLst/>
                <a:gdLst>
                  <a:gd name="T0" fmla="*/ 2 w 13"/>
                  <a:gd name="T1" fmla="*/ 2 h 11"/>
                  <a:gd name="T2" fmla="*/ 8 w 13"/>
                  <a:gd name="T3" fmla="*/ 0 h 11"/>
                  <a:gd name="T4" fmla="*/ 5 w 13"/>
                  <a:gd name="T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2" y="2"/>
                    </a:moveTo>
                    <a:cubicBezTo>
                      <a:pt x="0" y="11"/>
                      <a:pt x="13" y="8"/>
                      <a:pt x="8" y="0"/>
                    </a:cubicBezTo>
                    <a:cubicBezTo>
                      <a:pt x="7" y="0"/>
                      <a:pt x="6" y="1"/>
                      <a:pt x="5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7" name="Freeform 127"/>
              <p:cNvSpPr>
                <a:spLocks/>
              </p:cNvSpPr>
              <p:nvPr/>
            </p:nvSpPr>
            <p:spPr bwMode="auto">
              <a:xfrm>
                <a:off x="2727" y="2368"/>
                <a:ext cx="3" cy="1"/>
              </a:xfrm>
              <a:custGeom>
                <a:avLst/>
                <a:gdLst>
                  <a:gd name="T0" fmla="*/ 1 w 1"/>
                  <a:gd name="T1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8" name="Freeform 128"/>
              <p:cNvSpPr>
                <a:spLocks/>
              </p:cNvSpPr>
              <p:nvPr/>
            </p:nvSpPr>
            <p:spPr bwMode="auto">
              <a:xfrm>
                <a:off x="2535" y="2275"/>
                <a:ext cx="12" cy="13"/>
              </a:xfrm>
              <a:custGeom>
                <a:avLst/>
                <a:gdLst>
                  <a:gd name="T0" fmla="*/ 4 w 5"/>
                  <a:gd name="T1" fmla="*/ 0 h 5"/>
                  <a:gd name="T2" fmla="*/ 1 w 5"/>
                  <a:gd name="T3" fmla="*/ 4 h 5"/>
                  <a:gd name="T4" fmla="*/ 5 w 5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cubicBezTo>
                      <a:pt x="2" y="2"/>
                      <a:pt x="0" y="2"/>
                      <a:pt x="1" y="4"/>
                    </a:cubicBezTo>
                    <a:cubicBezTo>
                      <a:pt x="4" y="5"/>
                      <a:pt x="4" y="3"/>
                      <a:pt x="5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9" name="Freeform 129"/>
              <p:cNvSpPr>
                <a:spLocks/>
              </p:cNvSpPr>
              <p:nvPr/>
            </p:nvSpPr>
            <p:spPr bwMode="auto">
              <a:xfrm>
                <a:off x="2312" y="2235"/>
                <a:ext cx="28" cy="24"/>
              </a:xfrm>
              <a:custGeom>
                <a:avLst/>
                <a:gdLst>
                  <a:gd name="T0" fmla="*/ 2 w 11"/>
                  <a:gd name="T1" fmla="*/ 2 h 9"/>
                  <a:gd name="T2" fmla="*/ 0 w 11"/>
                  <a:gd name="T3" fmla="*/ 2 h 9"/>
                  <a:gd name="T4" fmla="*/ 9 w 11"/>
                  <a:gd name="T5" fmla="*/ 2 h 9"/>
                  <a:gd name="T6" fmla="*/ 6 w 11"/>
                  <a:gd name="T7" fmla="*/ 0 h 9"/>
                  <a:gd name="T8" fmla="*/ 11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2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0" y="9"/>
                      <a:pt x="7" y="7"/>
                      <a:pt x="9" y="2"/>
                    </a:cubicBezTo>
                    <a:cubicBezTo>
                      <a:pt x="8" y="2"/>
                      <a:pt x="8" y="0"/>
                      <a:pt x="6" y="0"/>
                    </a:cubicBezTo>
                    <a:cubicBezTo>
                      <a:pt x="8" y="1"/>
                      <a:pt x="10" y="0"/>
                      <a:pt x="11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0" name="Freeform 130"/>
              <p:cNvSpPr>
                <a:spLocks noEditPoints="1"/>
              </p:cNvSpPr>
              <p:nvPr/>
            </p:nvSpPr>
            <p:spPr bwMode="auto">
              <a:xfrm>
                <a:off x="2337" y="2403"/>
                <a:ext cx="103" cy="85"/>
              </a:xfrm>
              <a:custGeom>
                <a:avLst/>
                <a:gdLst>
                  <a:gd name="T0" fmla="*/ 41 w 41"/>
                  <a:gd name="T1" fmla="*/ 13 h 32"/>
                  <a:gd name="T2" fmla="*/ 41 w 41"/>
                  <a:gd name="T3" fmla="*/ 14 h 32"/>
                  <a:gd name="T4" fmla="*/ 41 w 41"/>
                  <a:gd name="T5" fmla="*/ 13 h 32"/>
                  <a:gd name="T6" fmla="*/ 41 w 41"/>
                  <a:gd name="T7" fmla="*/ 13 h 32"/>
                  <a:gd name="T8" fmla="*/ 41 w 41"/>
                  <a:gd name="T9" fmla="*/ 12 h 32"/>
                  <a:gd name="T10" fmla="*/ 41 w 41"/>
                  <a:gd name="T11" fmla="*/ 13 h 32"/>
                  <a:gd name="T12" fmla="*/ 41 w 41"/>
                  <a:gd name="T13" fmla="*/ 13 h 32"/>
                  <a:gd name="T14" fmla="*/ 41 w 41"/>
                  <a:gd name="T15" fmla="*/ 12 h 32"/>
                  <a:gd name="T16" fmla="*/ 40 w 41"/>
                  <a:gd name="T17" fmla="*/ 16 h 32"/>
                  <a:gd name="T18" fmla="*/ 41 w 41"/>
                  <a:gd name="T19" fmla="*/ 14 h 32"/>
                  <a:gd name="T20" fmla="*/ 40 w 41"/>
                  <a:gd name="T21" fmla="*/ 16 h 32"/>
                  <a:gd name="T22" fmla="*/ 33 w 41"/>
                  <a:gd name="T23" fmla="*/ 8 h 32"/>
                  <a:gd name="T24" fmla="*/ 35 w 41"/>
                  <a:gd name="T25" fmla="*/ 9 h 32"/>
                  <a:gd name="T26" fmla="*/ 35 w 41"/>
                  <a:gd name="T27" fmla="*/ 8 h 32"/>
                  <a:gd name="T28" fmla="*/ 31 w 41"/>
                  <a:gd name="T29" fmla="*/ 5 h 32"/>
                  <a:gd name="T30" fmla="*/ 37 w 41"/>
                  <a:gd name="T31" fmla="*/ 17 h 32"/>
                  <a:gd name="T32" fmla="*/ 37 w 41"/>
                  <a:gd name="T33" fmla="*/ 17 h 32"/>
                  <a:gd name="T34" fmla="*/ 35 w 41"/>
                  <a:gd name="T35" fmla="*/ 24 h 32"/>
                  <a:gd name="T36" fmla="*/ 33 w 41"/>
                  <a:gd name="T37" fmla="*/ 26 h 32"/>
                  <a:gd name="T38" fmla="*/ 26 w 41"/>
                  <a:gd name="T39" fmla="*/ 27 h 32"/>
                  <a:gd name="T40" fmla="*/ 32 w 41"/>
                  <a:gd name="T41" fmla="*/ 15 h 32"/>
                  <a:gd name="T42" fmla="*/ 32 w 41"/>
                  <a:gd name="T43" fmla="*/ 12 h 32"/>
                  <a:gd name="T44" fmla="*/ 15 w 41"/>
                  <a:gd name="T45" fmla="*/ 2 h 32"/>
                  <a:gd name="T46" fmla="*/ 2 w 41"/>
                  <a:gd name="T47" fmla="*/ 13 h 32"/>
                  <a:gd name="T48" fmla="*/ 3 w 41"/>
                  <a:gd name="T49" fmla="*/ 27 h 32"/>
                  <a:gd name="T50" fmla="*/ 9 w 41"/>
                  <a:gd name="T51" fmla="*/ 32 h 32"/>
                  <a:gd name="T52" fmla="*/ 35 w 41"/>
                  <a:gd name="T53" fmla="*/ 32 h 32"/>
                  <a:gd name="T54" fmla="*/ 41 w 41"/>
                  <a:gd name="T55" fmla="*/ 25 h 32"/>
                  <a:gd name="T56" fmla="*/ 41 w 41"/>
                  <a:gd name="T57" fmla="*/ 21 h 32"/>
                  <a:gd name="T58" fmla="*/ 40 w 41"/>
                  <a:gd name="T59" fmla="*/ 16 h 32"/>
                  <a:gd name="T60" fmla="*/ 16 w 41"/>
                  <a:gd name="T61" fmla="*/ 7 h 32"/>
                  <a:gd name="T62" fmla="*/ 17 w 41"/>
                  <a:gd name="T63" fmla="*/ 6 h 32"/>
                  <a:gd name="T64" fmla="*/ 15 w 41"/>
                  <a:gd name="T65" fmla="*/ 7 h 32"/>
                  <a:gd name="T66" fmla="*/ 16 w 41"/>
                  <a:gd name="T67" fmla="*/ 7 h 32"/>
                  <a:gd name="T68" fmla="*/ 18 w 41"/>
                  <a:gd name="T69" fmla="*/ 23 h 32"/>
                  <a:gd name="T70" fmla="*/ 15 w 41"/>
                  <a:gd name="T71" fmla="*/ 19 h 32"/>
                  <a:gd name="T72" fmla="*/ 15 w 41"/>
                  <a:gd name="T73" fmla="*/ 19 h 32"/>
                  <a:gd name="T74" fmla="*/ 16 w 41"/>
                  <a:gd name="T75" fmla="*/ 15 h 32"/>
                  <a:gd name="T76" fmla="*/ 24 w 41"/>
                  <a:gd name="T77" fmla="*/ 10 h 32"/>
                  <a:gd name="T78" fmla="*/ 25 w 41"/>
                  <a:gd name="T79" fmla="*/ 11 h 32"/>
                  <a:gd name="T80" fmla="*/ 27 w 41"/>
                  <a:gd name="T81" fmla="*/ 19 h 32"/>
                  <a:gd name="T82" fmla="*/ 26 w 41"/>
                  <a:gd name="T83" fmla="*/ 24 h 32"/>
                  <a:gd name="T84" fmla="*/ 25 w 41"/>
                  <a:gd name="T85" fmla="*/ 26 h 32"/>
                  <a:gd name="T86" fmla="*/ 18 w 41"/>
                  <a:gd name="T87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" h="32">
                    <a:moveTo>
                      <a:pt x="41" y="13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4"/>
                      <a:pt x="41" y="14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lose/>
                    <a:moveTo>
                      <a:pt x="41" y="12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3"/>
                      <a:pt x="41" y="12"/>
                    </a:cubicBezTo>
                    <a:close/>
                    <a:moveTo>
                      <a:pt x="40" y="16"/>
                    </a:moveTo>
                    <a:cubicBezTo>
                      <a:pt x="40" y="15"/>
                      <a:pt x="41" y="15"/>
                      <a:pt x="41" y="14"/>
                    </a:cubicBezTo>
                    <a:cubicBezTo>
                      <a:pt x="41" y="15"/>
                      <a:pt x="40" y="15"/>
                      <a:pt x="40" y="16"/>
                    </a:cubicBezTo>
                    <a:cubicBezTo>
                      <a:pt x="39" y="12"/>
                      <a:pt x="37" y="9"/>
                      <a:pt x="33" y="8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4" y="8"/>
                      <a:pt x="37" y="12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9"/>
                      <a:pt x="36" y="22"/>
                      <a:pt x="35" y="24"/>
                    </a:cubicBezTo>
                    <a:cubicBezTo>
                      <a:pt x="34" y="25"/>
                      <a:pt x="34" y="25"/>
                      <a:pt x="33" y="26"/>
                    </a:cubicBezTo>
                    <a:cubicBezTo>
                      <a:pt x="31" y="27"/>
                      <a:pt x="28" y="27"/>
                      <a:pt x="26" y="27"/>
                    </a:cubicBezTo>
                    <a:cubicBezTo>
                      <a:pt x="30" y="24"/>
                      <a:pt x="32" y="20"/>
                      <a:pt x="32" y="15"/>
                    </a:cubicBezTo>
                    <a:cubicBezTo>
                      <a:pt x="32" y="14"/>
                      <a:pt x="32" y="13"/>
                      <a:pt x="32" y="12"/>
                    </a:cubicBezTo>
                    <a:cubicBezTo>
                      <a:pt x="30" y="4"/>
                      <a:pt x="22" y="0"/>
                      <a:pt x="15" y="2"/>
                    </a:cubicBezTo>
                    <a:cubicBezTo>
                      <a:pt x="12" y="3"/>
                      <a:pt x="5" y="5"/>
                      <a:pt x="2" y="13"/>
                    </a:cubicBezTo>
                    <a:cubicBezTo>
                      <a:pt x="0" y="18"/>
                      <a:pt x="0" y="23"/>
                      <a:pt x="3" y="27"/>
                    </a:cubicBezTo>
                    <a:cubicBezTo>
                      <a:pt x="5" y="29"/>
                      <a:pt x="7" y="31"/>
                      <a:pt x="9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8" y="30"/>
                      <a:pt x="39" y="28"/>
                      <a:pt x="41" y="25"/>
                    </a:cubicBezTo>
                    <a:cubicBezTo>
                      <a:pt x="41" y="24"/>
                      <a:pt x="41" y="22"/>
                      <a:pt x="41" y="21"/>
                    </a:cubicBezTo>
                    <a:cubicBezTo>
                      <a:pt x="41" y="19"/>
                      <a:pt x="41" y="17"/>
                      <a:pt x="40" y="16"/>
                    </a:cubicBezTo>
                    <a:close/>
                    <a:moveTo>
                      <a:pt x="16" y="7"/>
                    </a:moveTo>
                    <a:cubicBezTo>
                      <a:pt x="16" y="6"/>
                      <a:pt x="17" y="6"/>
                      <a:pt x="17" y="6"/>
                    </a:cubicBezTo>
                    <a:cubicBezTo>
                      <a:pt x="16" y="6"/>
                      <a:pt x="16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lose/>
                    <a:moveTo>
                      <a:pt x="18" y="23"/>
                    </a:moveTo>
                    <a:cubicBezTo>
                      <a:pt x="17" y="22"/>
                      <a:pt x="16" y="20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7"/>
                      <a:pt x="15" y="16"/>
                      <a:pt x="16" y="15"/>
                    </a:cubicBezTo>
                    <a:cubicBezTo>
                      <a:pt x="17" y="11"/>
                      <a:pt x="22" y="9"/>
                      <a:pt x="24" y="10"/>
                    </a:cubicBezTo>
                    <a:cubicBezTo>
                      <a:pt x="24" y="10"/>
                      <a:pt x="24" y="10"/>
                      <a:pt x="25" y="11"/>
                    </a:cubicBezTo>
                    <a:cubicBezTo>
                      <a:pt x="27" y="13"/>
                      <a:pt x="27" y="16"/>
                      <a:pt x="27" y="19"/>
                    </a:cubicBezTo>
                    <a:cubicBezTo>
                      <a:pt x="27" y="21"/>
                      <a:pt x="27" y="22"/>
                      <a:pt x="26" y="24"/>
                    </a:cubicBezTo>
                    <a:cubicBezTo>
                      <a:pt x="26" y="25"/>
                      <a:pt x="25" y="26"/>
                      <a:pt x="25" y="26"/>
                    </a:cubicBezTo>
                    <a:cubicBezTo>
                      <a:pt x="22" y="26"/>
                      <a:pt x="20" y="25"/>
                      <a:pt x="18" y="2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1" name="Freeform 131"/>
              <p:cNvSpPr>
                <a:spLocks/>
              </p:cNvSpPr>
              <p:nvPr/>
            </p:nvSpPr>
            <p:spPr bwMode="auto">
              <a:xfrm>
                <a:off x="2405" y="2421"/>
                <a:ext cx="75" cy="67"/>
              </a:xfrm>
              <a:custGeom>
                <a:avLst/>
                <a:gdLst>
                  <a:gd name="T0" fmla="*/ 16 w 30"/>
                  <a:gd name="T1" fmla="*/ 0 h 25"/>
                  <a:gd name="T2" fmla="*/ 14 w 30"/>
                  <a:gd name="T3" fmla="*/ 0 h 25"/>
                  <a:gd name="T4" fmla="*/ 0 w 30"/>
                  <a:gd name="T5" fmla="*/ 14 h 25"/>
                  <a:gd name="T6" fmla="*/ 7 w 30"/>
                  <a:gd name="T7" fmla="*/ 25 h 25"/>
                  <a:gd name="T8" fmla="*/ 23 w 30"/>
                  <a:gd name="T9" fmla="*/ 25 h 25"/>
                  <a:gd name="T10" fmla="*/ 30 w 30"/>
                  <a:gd name="T11" fmla="*/ 14 h 25"/>
                  <a:gd name="T12" fmla="*/ 16 w 3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8"/>
                      <a:pt x="3" y="23"/>
                      <a:pt x="7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7" y="23"/>
                      <a:pt x="30" y="18"/>
                      <a:pt x="30" y="14"/>
                    </a:cubicBezTo>
                    <a:cubicBezTo>
                      <a:pt x="30" y="6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2" name="Freeform 132"/>
              <p:cNvSpPr>
                <a:spLocks/>
              </p:cNvSpPr>
              <p:nvPr/>
            </p:nvSpPr>
            <p:spPr bwMode="auto">
              <a:xfrm>
                <a:off x="2527" y="2123"/>
                <a:ext cx="5" cy="8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3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1"/>
                      <a:pt x="1" y="2"/>
                      <a:pt x="1" y="3"/>
                    </a:cubicBezTo>
                    <a:cubicBezTo>
                      <a:pt x="0" y="1"/>
                      <a:pt x="1" y="1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3" name="Freeform 133"/>
              <p:cNvSpPr>
                <a:spLocks/>
              </p:cNvSpPr>
              <p:nvPr/>
            </p:nvSpPr>
            <p:spPr bwMode="auto">
              <a:xfrm>
                <a:off x="2195" y="2059"/>
                <a:ext cx="42" cy="50"/>
              </a:xfrm>
              <a:custGeom>
                <a:avLst/>
                <a:gdLst>
                  <a:gd name="T0" fmla="*/ 4 w 17"/>
                  <a:gd name="T1" fmla="*/ 7 h 19"/>
                  <a:gd name="T2" fmla="*/ 0 w 17"/>
                  <a:gd name="T3" fmla="*/ 11 h 19"/>
                  <a:gd name="T4" fmla="*/ 11 w 17"/>
                  <a:gd name="T5" fmla="*/ 0 h 19"/>
                  <a:gd name="T6" fmla="*/ 7 w 17"/>
                  <a:gd name="T7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9">
                    <a:moveTo>
                      <a:pt x="4" y="7"/>
                    </a:moveTo>
                    <a:cubicBezTo>
                      <a:pt x="2" y="8"/>
                      <a:pt x="1" y="10"/>
                      <a:pt x="0" y="11"/>
                    </a:cubicBezTo>
                    <a:cubicBezTo>
                      <a:pt x="5" y="19"/>
                      <a:pt x="17" y="8"/>
                      <a:pt x="11" y="0"/>
                    </a:cubicBezTo>
                    <a:cubicBezTo>
                      <a:pt x="8" y="0"/>
                      <a:pt x="8" y="2"/>
                      <a:pt x="7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4" name="Freeform 134"/>
              <p:cNvSpPr>
                <a:spLocks/>
              </p:cNvSpPr>
              <p:nvPr/>
            </p:nvSpPr>
            <p:spPr bwMode="auto">
              <a:xfrm>
                <a:off x="2247" y="209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5" name="Freeform 135"/>
              <p:cNvSpPr>
                <a:spLocks/>
              </p:cNvSpPr>
              <p:nvPr/>
            </p:nvSpPr>
            <p:spPr bwMode="auto">
              <a:xfrm>
                <a:off x="1960" y="2069"/>
                <a:ext cx="20" cy="22"/>
              </a:xfrm>
              <a:custGeom>
                <a:avLst/>
                <a:gdLst>
                  <a:gd name="T0" fmla="*/ 8 w 8"/>
                  <a:gd name="T1" fmla="*/ 3 h 8"/>
                  <a:gd name="T2" fmla="*/ 0 w 8"/>
                  <a:gd name="T3" fmla="*/ 4 h 8"/>
                  <a:gd name="T4" fmla="*/ 7 w 8"/>
                  <a:gd name="T5" fmla="*/ 5 h 8"/>
                  <a:gd name="T6" fmla="*/ 2 w 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cubicBezTo>
                      <a:pt x="5" y="1"/>
                      <a:pt x="2" y="2"/>
                      <a:pt x="0" y="4"/>
                    </a:cubicBezTo>
                    <a:cubicBezTo>
                      <a:pt x="2" y="8"/>
                      <a:pt x="5" y="8"/>
                      <a:pt x="7" y="5"/>
                    </a:cubicBezTo>
                    <a:cubicBezTo>
                      <a:pt x="7" y="2"/>
                      <a:pt x="5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6" name="Freeform 136"/>
              <p:cNvSpPr>
                <a:spLocks/>
              </p:cNvSpPr>
              <p:nvPr/>
            </p:nvSpPr>
            <p:spPr bwMode="auto">
              <a:xfrm>
                <a:off x="2002" y="2104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2"/>
                      <a:pt x="3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7" name="Freeform 137"/>
              <p:cNvSpPr>
                <a:spLocks/>
              </p:cNvSpPr>
              <p:nvPr/>
            </p:nvSpPr>
            <p:spPr bwMode="auto">
              <a:xfrm>
                <a:off x="1692" y="2067"/>
                <a:ext cx="28" cy="45"/>
              </a:xfrm>
              <a:custGeom>
                <a:avLst/>
                <a:gdLst>
                  <a:gd name="T0" fmla="*/ 2 w 11"/>
                  <a:gd name="T1" fmla="*/ 9 h 17"/>
                  <a:gd name="T2" fmla="*/ 0 w 11"/>
                  <a:gd name="T3" fmla="*/ 10 h 17"/>
                  <a:gd name="T4" fmla="*/ 2 w 11"/>
                  <a:gd name="T5" fmla="*/ 0 h 17"/>
                  <a:gd name="T6" fmla="*/ 1 w 11"/>
                  <a:gd name="T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7">
                    <a:moveTo>
                      <a:pt x="2" y="9"/>
                    </a:moveTo>
                    <a:cubicBezTo>
                      <a:pt x="3" y="9"/>
                      <a:pt x="1" y="7"/>
                      <a:pt x="0" y="10"/>
                    </a:cubicBezTo>
                    <a:cubicBezTo>
                      <a:pt x="7" y="17"/>
                      <a:pt x="11" y="1"/>
                      <a:pt x="2" y="0"/>
                    </a:cubicBezTo>
                    <a:cubicBezTo>
                      <a:pt x="1" y="1"/>
                      <a:pt x="1" y="2"/>
                      <a:pt x="1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8" name="Freeform 138"/>
              <p:cNvSpPr>
                <a:spLocks/>
              </p:cNvSpPr>
              <p:nvPr/>
            </p:nvSpPr>
            <p:spPr bwMode="auto">
              <a:xfrm>
                <a:off x="1762" y="2109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1"/>
                      <a:pt x="2" y="0"/>
                      <a:pt x="3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9" name="Freeform 139"/>
              <p:cNvSpPr>
                <a:spLocks/>
              </p:cNvSpPr>
              <p:nvPr/>
            </p:nvSpPr>
            <p:spPr bwMode="auto">
              <a:xfrm>
                <a:off x="1810" y="2253"/>
                <a:ext cx="65" cy="24"/>
              </a:xfrm>
              <a:custGeom>
                <a:avLst/>
                <a:gdLst>
                  <a:gd name="T0" fmla="*/ 12 w 26"/>
                  <a:gd name="T1" fmla="*/ 1 h 9"/>
                  <a:gd name="T2" fmla="*/ 15 w 26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9">
                    <a:moveTo>
                      <a:pt x="12" y="1"/>
                    </a:moveTo>
                    <a:cubicBezTo>
                      <a:pt x="0" y="9"/>
                      <a:pt x="26" y="6"/>
                      <a:pt x="1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0" name="Freeform 140"/>
              <p:cNvSpPr>
                <a:spLocks/>
              </p:cNvSpPr>
              <p:nvPr/>
            </p:nvSpPr>
            <p:spPr bwMode="auto">
              <a:xfrm>
                <a:off x="1827" y="2347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1" name="Freeform 141"/>
              <p:cNvSpPr>
                <a:spLocks/>
              </p:cNvSpPr>
              <p:nvPr/>
            </p:nvSpPr>
            <p:spPr bwMode="auto">
              <a:xfrm>
                <a:off x="2037" y="2323"/>
                <a:ext cx="40" cy="40"/>
              </a:xfrm>
              <a:custGeom>
                <a:avLst/>
                <a:gdLst>
                  <a:gd name="T0" fmla="*/ 9 w 16"/>
                  <a:gd name="T1" fmla="*/ 0 h 15"/>
                  <a:gd name="T2" fmla="*/ 16 w 16"/>
                  <a:gd name="T3" fmla="*/ 7 h 15"/>
                  <a:gd name="T4" fmla="*/ 12 w 16"/>
                  <a:gd name="T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9" y="0"/>
                    </a:moveTo>
                    <a:cubicBezTo>
                      <a:pt x="0" y="9"/>
                      <a:pt x="12" y="15"/>
                      <a:pt x="16" y="7"/>
                    </a:cubicBezTo>
                    <a:cubicBezTo>
                      <a:pt x="15" y="5"/>
                      <a:pt x="14" y="5"/>
                      <a:pt x="12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2" name="Freeform 142"/>
              <p:cNvSpPr>
                <a:spLocks/>
              </p:cNvSpPr>
              <p:nvPr/>
            </p:nvSpPr>
            <p:spPr bwMode="auto">
              <a:xfrm>
                <a:off x="2070" y="2243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3" name="Freeform 143"/>
              <p:cNvSpPr>
                <a:spLocks/>
              </p:cNvSpPr>
              <p:nvPr/>
            </p:nvSpPr>
            <p:spPr bwMode="auto">
              <a:xfrm>
                <a:off x="2227" y="2360"/>
                <a:ext cx="10" cy="3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4" name="Freeform 144"/>
              <p:cNvSpPr>
                <a:spLocks/>
              </p:cNvSpPr>
              <p:nvPr/>
            </p:nvSpPr>
            <p:spPr bwMode="auto">
              <a:xfrm>
                <a:off x="1592" y="2248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3"/>
                      <a:pt x="1" y="2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5" name="Freeform 145"/>
              <p:cNvSpPr>
                <a:spLocks/>
              </p:cNvSpPr>
              <p:nvPr/>
            </p:nvSpPr>
            <p:spPr bwMode="auto">
              <a:xfrm>
                <a:off x="1570" y="2336"/>
                <a:ext cx="20" cy="11"/>
              </a:xfrm>
              <a:custGeom>
                <a:avLst/>
                <a:gdLst>
                  <a:gd name="T0" fmla="*/ 0 w 8"/>
                  <a:gd name="T1" fmla="*/ 4 h 4"/>
                  <a:gd name="T2" fmla="*/ 8 w 8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2" y="2"/>
                      <a:pt x="5" y="1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6" name="Freeform 146"/>
              <p:cNvSpPr>
                <a:spLocks/>
              </p:cNvSpPr>
              <p:nvPr/>
            </p:nvSpPr>
            <p:spPr bwMode="auto">
              <a:xfrm>
                <a:off x="1412" y="2355"/>
                <a:ext cx="15" cy="13"/>
              </a:xfrm>
              <a:custGeom>
                <a:avLst/>
                <a:gdLst>
                  <a:gd name="T0" fmla="*/ 1 w 6"/>
                  <a:gd name="T1" fmla="*/ 4 h 5"/>
                  <a:gd name="T2" fmla="*/ 1 w 6"/>
                  <a:gd name="T3" fmla="*/ 1 h 5"/>
                  <a:gd name="T4" fmla="*/ 6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1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5" y="0"/>
                      <a:pt x="6" y="1"/>
                      <a:pt x="6" y="5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7" name="Freeform 147"/>
              <p:cNvSpPr>
                <a:spLocks/>
              </p:cNvSpPr>
              <p:nvPr/>
            </p:nvSpPr>
            <p:spPr bwMode="auto">
              <a:xfrm>
                <a:off x="1390" y="2304"/>
                <a:ext cx="10" cy="3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cubicBezTo>
                      <a:pt x="0" y="1"/>
                      <a:pt x="2" y="0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8" name="Freeform 148"/>
              <p:cNvSpPr>
                <a:spLocks/>
              </p:cNvSpPr>
              <p:nvPr/>
            </p:nvSpPr>
            <p:spPr bwMode="auto">
              <a:xfrm>
                <a:off x="1250" y="2115"/>
                <a:ext cx="30" cy="32"/>
              </a:xfrm>
              <a:custGeom>
                <a:avLst/>
                <a:gdLst>
                  <a:gd name="T0" fmla="*/ 1 w 12"/>
                  <a:gd name="T1" fmla="*/ 2 h 12"/>
                  <a:gd name="T2" fmla="*/ 9 w 12"/>
                  <a:gd name="T3" fmla="*/ 8 h 12"/>
                  <a:gd name="T4" fmla="*/ 4 w 12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2">
                    <a:moveTo>
                      <a:pt x="1" y="2"/>
                    </a:moveTo>
                    <a:cubicBezTo>
                      <a:pt x="0" y="6"/>
                      <a:pt x="5" y="12"/>
                      <a:pt x="9" y="8"/>
                    </a:cubicBezTo>
                    <a:cubicBezTo>
                      <a:pt x="12" y="4"/>
                      <a:pt x="8" y="0"/>
                      <a:pt x="4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9" name="Freeform 149"/>
              <p:cNvSpPr>
                <a:spLocks/>
              </p:cNvSpPr>
              <p:nvPr/>
            </p:nvSpPr>
            <p:spPr bwMode="auto">
              <a:xfrm>
                <a:off x="1342" y="2115"/>
                <a:ext cx="5" cy="5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0" name="Freeform 150"/>
              <p:cNvSpPr>
                <a:spLocks/>
              </p:cNvSpPr>
              <p:nvPr/>
            </p:nvSpPr>
            <p:spPr bwMode="auto">
              <a:xfrm>
                <a:off x="1467" y="2104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2"/>
                      <a:pt x="2" y="2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1" name="Freeform 151"/>
              <p:cNvSpPr>
                <a:spLocks/>
              </p:cNvSpPr>
              <p:nvPr/>
            </p:nvSpPr>
            <p:spPr bwMode="auto">
              <a:xfrm>
                <a:off x="727" y="2016"/>
                <a:ext cx="48" cy="51"/>
              </a:xfrm>
              <a:custGeom>
                <a:avLst/>
                <a:gdLst>
                  <a:gd name="T0" fmla="*/ 10 w 19"/>
                  <a:gd name="T1" fmla="*/ 5 h 19"/>
                  <a:gd name="T2" fmla="*/ 18 w 19"/>
                  <a:gd name="T3" fmla="*/ 10 h 19"/>
                  <a:gd name="T4" fmla="*/ 7 w 19"/>
                  <a:gd name="T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9">
                    <a:moveTo>
                      <a:pt x="10" y="5"/>
                    </a:moveTo>
                    <a:cubicBezTo>
                      <a:pt x="0" y="11"/>
                      <a:pt x="15" y="19"/>
                      <a:pt x="18" y="10"/>
                    </a:cubicBezTo>
                    <a:cubicBezTo>
                      <a:pt x="19" y="5"/>
                      <a:pt x="9" y="0"/>
                      <a:pt x="7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2" name="Freeform 152"/>
              <p:cNvSpPr>
                <a:spLocks/>
              </p:cNvSpPr>
              <p:nvPr/>
            </p:nvSpPr>
            <p:spPr bwMode="auto">
              <a:xfrm>
                <a:off x="815" y="2037"/>
                <a:ext cx="10" cy="14"/>
              </a:xfrm>
              <a:custGeom>
                <a:avLst/>
                <a:gdLst>
                  <a:gd name="T0" fmla="*/ 0 w 4"/>
                  <a:gd name="T1" fmla="*/ 5 h 5"/>
                  <a:gd name="T2" fmla="*/ 2 w 4"/>
                  <a:gd name="T3" fmla="*/ 0 h 5"/>
                  <a:gd name="T4" fmla="*/ 4 w 4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3"/>
                      <a:pt x="1" y="1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3" name="Freeform 153"/>
              <p:cNvSpPr>
                <a:spLocks/>
              </p:cNvSpPr>
              <p:nvPr/>
            </p:nvSpPr>
            <p:spPr bwMode="auto">
              <a:xfrm>
                <a:off x="945" y="2219"/>
                <a:ext cx="7" cy="13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3"/>
                      <a:pt x="1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4" name="Freeform 154"/>
              <p:cNvSpPr>
                <a:spLocks/>
              </p:cNvSpPr>
              <p:nvPr/>
            </p:nvSpPr>
            <p:spPr bwMode="auto">
              <a:xfrm>
                <a:off x="1092" y="2403"/>
                <a:ext cx="88" cy="85"/>
              </a:xfrm>
              <a:custGeom>
                <a:avLst/>
                <a:gdLst>
                  <a:gd name="T0" fmla="*/ 7 w 35"/>
                  <a:gd name="T1" fmla="*/ 8 h 32"/>
                  <a:gd name="T2" fmla="*/ 2 w 35"/>
                  <a:gd name="T3" fmla="*/ 23 h 32"/>
                  <a:gd name="T4" fmla="*/ 7 w 35"/>
                  <a:gd name="T5" fmla="*/ 32 h 32"/>
                  <a:gd name="T6" fmla="*/ 27 w 35"/>
                  <a:gd name="T7" fmla="*/ 32 h 32"/>
                  <a:gd name="T8" fmla="*/ 30 w 35"/>
                  <a:gd name="T9" fmla="*/ 30 h 32"/>
                  <a:gd name="T10" fmla="*/ 30 w 35"/>
                  <a:gd name="T11" fmla="*/ 11 h 32"/>
                  <a:gd name="T12" fmla="*/ 7 w 35"/>
                  <a:gd name="T13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2">
                    <a:moveTo>
                      <a:pt x="7" y="8"/>
                    </a:moveTo>
                    <a:cubicBezTo>
                      <a:pt x="2" y="11"/>
                      <a:pt x="0" y="18"/>
                      <a:pt x="2" y="23"/>
                    </a:cubicBezTo>
                    <a:cubicBezTo>
                      <a:pt x="3" y="27"/>
                      <a:pt x="5" y="30"/>
                      <a:pt x="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1"/>
                      <a:pt x="29" y="31"/>
                      <a:pt x="30" y="30"/>
                    </a:cubicBezTo>
                    <a:cubicBezTo>
                      <a:pt x="35" y="25"/>
                      <a:pt x="35" y="16"/>
                      <a:pt x="30" y="11"/>
                    </a:cubicBezTo>
                    <a:cubicBezTo>
                      <a:pt x="20" y="0"/>
                      <a:pt x="10" y="6"/>
                      <a:pt x="7" y="8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5" name="Freeform 155"/>
              <p:cNvSpPr>
                <a:spLocks noEditPoints="1"/>
              </p:cNvSpPr>
              <p:nvPr/>
            </p:nvSpPr>
            <p:spPr bwMode="auto">
              <a:xfrm>
                <a:off x="1130" y="2309"/>
                <a:ext cx="95" cy="102"/>
              </a:xfrm>
              <a:custGeom>
                <a:avLst/>
                <a:gdLst>
                  <a:gd name="T0" fmla="*/ 10 w 38"/>
                  <a:gd name="T1" fmla="*/ 4 h 38"/>
                  <a:gd name="T2" fmla="*/ 1 w 38"/>
                  <a:gd name="T3" fmla="*/ 23 h 38"/>
                  <a:gd name="T4" fmla="*/ 13 w 38"/>
                  <a:gd name="T5" fmla="*/ 36 h 38"/>
                  <a:gd name="T6" fmla="*/ 29 w 38"/>
                  <a:gd name="T7" fmla="*/ 28 h 38"/>
                  <a:gd name="T8" fmla="*/ 36 w 38"/>
                  <a:gd name="T9" fmla="*/ 23 h 38"/>
                  <a:gd name="T10" fmla="*/ 38 w 38"/>
                  <a:gd name="T11" fmla="*/ 15 h 38"/>
                  <a:gd name="T12" fmla="*/ 32 w 38"/>
                  <a:gd name="T13" fmla="*/ 4 h 38"/>
                  <a:gd name="T14" fmla="*/ 10 w 38"/>
                  <a:gd name="T15" fmla="*/ 4 h 38"/>
                  <a:gd name="T16" fmla="*/ 20 w 38"/>
                  <a:gd name="T17" fmla="*/ 11 h 38"/>
                  <a:gd name="T18" fmla="*/ 22 w 38"/>
                  <a:gd name="T19" fmla="*/ 12 h 38"/>
                  <a:gd name="T20" fmla="*/ 20 w 38"/>
                  <a:gd name="T2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8">
                    <a:moveTo>
                      <a:pt x="10" y="4"/>
                    </a:moveTo>
                    <a:cubicBezTo>
                      <a:pt x="3" y="9"/>
                      <a:pt x="0" y="16"/>
                      <a:pt x="1" y="23"/>
                    </a:cubicBezTo>
                    <a:cubicBezTo>
                      <a:pt x="1" y="29"/>
                      <a:pt x="6" y="34"/>
                      <a:pt x="13" y="36"/>
                    </a:cubicBezTo>
                    <a:cubicBezTo>
                      <a:pt x="19" y="38"/>
                      <a:pt x="27" y="35"/>
                      <a:pt x="29" y="28"/>
                    </a:cubicBezTo>
                    <a:cubicBezTo>
                      <a:pt x="32" y="27"/>
                      <a:pt x="34" y="25"/>
                      <a:pt x="36" y="23"/>
                    </a:cubicBezTo>
                    <a:cubicBezTo>
                      <a:pt x="37" y="20"/>
                      <a:pt x="38" y="18"/>
                      <a:pt x="38" y="15"/>
                    </a:cubicBezTo>
                    <a:cubicBezTo>
                      <a:pt x="38" y="11"/>
                      <a:pt x="36" y="7"/>
                      <a:pt x="32" y="4"/>
                    </a:cubicBezTo>
                    <a:cubicBezTo>
                      <a:pt x="25" y="0"/>
                      <a:pt x="17" y="0"/>
                      <a:pt x="10" y="4"/>
                    </a:cubicBezTo>
                    <a:close/>
                    <a:moveTo>
                      <a:pt x="20" y="11"/>
                    </a:moveTo>
                    <a:cubicBezTo>
                      <a:pt x="21" y="11"/>
                      <a:pt x="22" y="11"/>
                      <a:pt x="22" y="12"/>
                    </a:cubicBezTo>
                    <a:cubicBezTo>
                      <a:pt x="22" y="11"/>
                      <a:pt x="21" y="11"/>
                      <a:pt x="20" y="1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6" name="Freeform 156"/>
              <p:cNvSpPr>
                <a:spLocks/>
              </p:cNvSpPr>
              <p:nvPr/>
            </p:nvSpPr>
            <p:spPr bwMode="auto">
              <a:xfrm>
                <a:off x="1080" y="2200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7" name="Freeform 157"/>
              <p:cNvSpPr>
                <a:spLocks/>
              </p:cNvSpPr>
              <p:nvPr/>
            </p:nvSpPr>
            <p:spPr bwMode="auto">
              <a:xfrm>
                <a:off x="987" y="2037"/>
                <a:ext cx="20" cy="22"/>
              </a:xfrm>
              <a:custGeom>
                <a:avLst/>
                <a:gdLst>
                  <a:gd name="T0" fmla="*/ 2 w 8"/>
                  <a:gd name="T1" fmla="*/ 5 h 8"/>
                  <a:gd name="T2" fmla="*/ 3 w 8"/>
                  <a:gd name="T3" fmla="*/ 0 h 8"/>
                  <a:gd name="T4" fmla="*/ 6 w 8"/>
                  <a:gd name="T5" fmla="*/ 8 h 8"/>
                  <a:gd name="T6" fmla="*/ 3 w 8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cubicBezTo>
                      <a:pt x="1" y="3"/>
                      <a:pt x="0" y="2"/>
                      <a:pt x="3" y="0"/>
                    </a:cubicBezTo>
                    <a:cubicBezTo>
                      <a:pt x="7" y="2"/>
                      <a:pt x="8" y="5"/>
                      <a:pt x="6" y="8"/>
                    </a:cubicBezTo>
                    <a:cubicBezTo>
                      <a:pt x="2" y="8"/>
                      <a:pt x="3" y="6"/>
                      <a:pt x="3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8" name="Freeform 158"/>
              <p:cNvSpPr>
                <a:spLocks/>
              </p:cNvSpPr>
              <p:nvPr/>
            </p:nvSpPr>
            <p:spPr bwMode="auto">
              <a:xfrm>
                <a:off x="1025" y="2029"/>
                <a:ext cx="10" cy="1"/>
              </a:xfrm>
              <a:custGeom>
                <a:avLst/>
                <a:gdLst>
                  <a:gd name="T0" fmla="*/ 0 w 4"/>
                  <a:gd name="T1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9" name="Freeform 159"/>
              <p:cNvSpPr>
                <a:spLocks/>
              </p:cNvSpPr>
              <p:nvPr/>
            </p:nvSpPr>
            <p:spPr bwMode="auto">
              <a:xfrm>
                <a:off x="505" y="2021"/>
                <a:ext cx="20" cy="14"/>
              </a:xfrm>
              <a:custGeom>
                <a:avLst/>
                <a:gdLst>
                  <a:gd name="T0" fmla="*/ 1 w 8"/>
                  <a:gd name="T1" fmla="*/ 1 h 5"/>
                  <a:gd name="T2" fmla="*/ 2 w 8"/>
                  <a:gd name="T3" fmla="*/ 4 h 5"/>
                  <a:gd name="T4" fmla="*/ 8 w 8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1" y="3"/>
                      <a:pt x="2" y="4"/>
                    </a:cubicBezTo>
                    <a:cubicBezTo>
                      <a:pt x="6" y="5"/>
                      <a:pt x="8" y="4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0" name="Freeform 160"/>
              <p:cNvSpPr>
                <a:spLocks/>
              </p:cNvSpPr>
              <p:nvPr/>
            </p:nvSpPr>
            <p:spPr bwMode="auto">
              <a:xfrm>
                <a:off x="467" y="2045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1" name="Freeform 161"/>
              <p:cNvSpPr>
                <a:spLocks/>
              </p:cNvSpPr>
              <p:nvPr/>
            </p:nvSpPr>
            <p:spPr bwMode="auto">
              <a:xfrm>
                <a:off x="595" y="2168"/>
                <a:ext cx="22" cy="21"/>
              </a:xfrm>
              <a:custGeom>
                <a:avLst/>
                <a:gdLst>
                  <a:gd name="T0" fmla="*/ 3 w 9"/>
                  <a:gd name="T1" fmla="*/ 7 h 8"/>
                  <a:gd name="T2" fmla="*/ 1 w 9"/>
                  <a:gd name="T3" fmla="*/ 7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3" y="7"/>
                    </a:moveTo>
                    <a:cubicBezTo>
                      <a:pt x="2" y="8"/>
                      <a:pt x="1" y="8"/>
                      <a:pt x="1" y="7"/>
                    </a:cubicBezTo>
                    <a:cubicBezTo>
                      <a:pt x="0" y="2"/>
                      <a:pt x="4" y="0"/>
                      <a:pt x="9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2" name="Freeform 162"/>
              <p:cNvSpPr>
                <a:spLocks/>
              </p:cNvSpPr>
              <p:nvPr/>
            </p:nvSpPr>
            <p:spPr bwMode="auto">
              <a:xfrm>
                <a:off x="532" y="2205"/>
                <a:ext cx="8" cy="6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3" name="Freeform 163"/>
              <p:cNvSpPr>
                <a:spLocks/>
              </p:cNvSpPr>
              <p:nvPr/>
            </p:nvSpPr>
            <p:spPr bwMode="auto">
              <a:xfrm>
                <a:off x="710" y="2309"/>
                <a:ext cx="20" cy="24"/>
              </a:xfrm>
              <a:custGeom>
                <a:avLst/>
                <a:gdLst>
                  <a:gd name="T0" fmla="*/ 8 w 8"/>
                  <a:gd name="T1" fmla="*/ 9 h 9"/>
                  <a:gd name="T2" fmla="*/ 0 w 8"/>
                  <a:gd name="T3" fmla="*/ 2 h 9"/>
                  <a:gd name="T4" fmla="*/ 6 w 8"/>
                  <a:gd name="T5" fmla="*/ 0 h 9"/>
                  <a:gd name="T6" fmla="*/ 6 w 8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8" y="9"/>
                    </a:moveTo>
                    <a:cubicBezTo>
                      <a:pt x="4" y="8"/>
                      <a:pt x="1" y="6"/>
                      <a:pt x="0" y="2"/>
                    </a:cubicBezTo>
                    <a:cubicBezTo>
                      <a:pt x="2" y="0"/>
                      <a:pt x="3" y="0"/>
                      <a:pt x="6" y="0"/>
                    </a:cubicBezTo>
                    <a:cubicBezTo>
                      <a:pt x="7" y="1"/>
                      <a:pt x="7" y="1"/>
                      <a:pt x="6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4" name="Freeform 164"/>
              <p:cNvSpPr>
                <a:spLocks/>
              </p:cNvSpPr>
              <p:nvPr/>
            </p:nvSpPr>
            <p:spPr bwMode="auto">
              <a:xfrm>
                <a:off x="770" y="2261"/>
                <a:ext cx="7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5" name="Freeform 165"/>
              <p:cNvSpPr>
                <a:spLocks/>
              </p:cNvSpPr>
              <p:nvPr/>
            </p:nvSpPr>
            <p:spPr bwMode="auto">
              <a:xfrm>
                <a:off x="420" y="2395"/>
                <a:ext cx="110" cy="93"/>
              </a:xfrm>
              <a:custGeom>
                <a:avLst/>
                <a:gdLst>
                  <a:gd name="T0" fmla="*/ 35 w 44"/>
                  <a:gd name="T1" fmla="*/ 5 h 35"/>
                  <a:gd name="T2" fmla="*/ 2 w 44"/>
                  <a:gd name="T3" fmla="*/ 17 h 35"/>
                  <a:gd name="T4" fmla="*/ 4 w 44"/>
                  <a:gd name="T5" fmla="*/ 32 h 35"/>
                  <a:gd name="T6" fmla="*/ 8 w 44"/>
                  <a:gd name="T7" fmla="*/ 35 h 35"/>
                  <a:gd name="T8" fmla="*/ 29 w 44"/>
                  <a:gd name="T9" fmla="*/ 35 h 35"/>
                  <a:gd name="T10" fmla="*/ 31 w 44"/>
                  <a:gd name="T11" fmla="*/ 34 h 35"/>
                  <a:gd name="T12" fmla="*/ 34 w 44"/>
                  <a:gd name="T13" fmla="*/ 30 h 35"/>
                  <a:gd name="T14" fmla="*/ 43 w 44"/>
                  <a:gd name="T15" fmla="*/ 22 h 35"/>
                  <a:gd name="T16" fmla="*/ 44 w 44"/>
                  <a:gd name="T17" fmla="*/ 17 h 35"/>
                  <a:gd name="T18" fmla="*/ 35 w 44"/>
                  <a:gd name="T1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35">
                    <a:moveTo>
                      <a:pt x="35" y="5"/>
                    </a:moveTo>
                    <a:cubicBezTo>
                      <a:pt x="21" y="0"/>
                      <a:pt x="7" y="6"/>
                      <a:pt x="2" y="17"/>
                    </a:cubicBezTo>
                    <a:cubicBezTo>
                      <a:pt x="0" y="22"/>
                      <a:pt x="1" y="28"/>
                      <a:pt x="4" y="32"/>
                    </a:cubicBezTo>
                    <a:cubicBezTo>
                      <a:pt x="5" y="33"/>
                      <a:pt x="7" y="34"/>
                      <a:pt x="8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30" y="34"/>
                      <a:pt x="31" y="34"/>
                    </a:cubicBezTo>
                    <a:cubicBezTo>
                      <a:pt x="32" y="33"/>
                      <a:pt x="33" y="31"/>
                      <a:pt x="34" y="30"/>
                    </a:cubicBezTo>
                    <a:cubicBezTo>
                      <a:pt x="38" y="29"/>
                      <a:pt x="41" y="26"/>
                      <a:pt x="43" y="22"/>
                    </a:cubicBezTo>
                    <a:cubicBezTo>
                      <a:pt x="43" y="20"/>
                      <a:pt x="44" y="19"/>
                      <a:pt x="44" y="17"/>
                    </a:cubicBezTo>
                    <a:cubicBezTo>
                      <a:pt x="44" y="12"/>
                      <a:pt x="40" y="7"/>
                      <a:pt x="35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6" name="Freeform 166"/>
              <p:cNvSpPr>
                <a:spLocks/>
              </p:cNvSpPr>
              <p:nvPr/>
            </p:nvSpPr>
            <p:spPr bwMode="auto">
              <a:xfrm>
                <a:off x="560" y="2403"/>
                <a:ext cx="77" cy="82"/>
              </a:xfrm>
              <a:custGeom>
                <a:avLst/>
                <a:gdLst>
                  <a:gd name="T0" fmla="*/ 7 w 31"/>
                  <a:gd name="T1" fmla="*/ 5 h 31"/>
                  <a:gd name="T2" fmla="*/ 5 w 31"/>
                  <a:gd name="T3" fmla="*/ 7 h 31"/>
                  <a:gd name="T4" fmla="*/ 5 w 31"/>
                  <a:gd name="T5" fmla="*/ 26 h 31"/>
                  <a:gd name="T6" fmla="*/ 24 w 31"/>
                  <a:gd name="T7" fmla="*/ 26 h 31"/>
                  <a:gd name="T8" fmla="*/ 26 w 31"/>
                  <a:gd name="T9" fmla="*/ 24 h 31"/>
                  <a:gd name="T10" fmla="*/ 26 w 31"/>
                  <a:gd name="T11" fmla="*/ 5 h 31"/>
                  <a:gd name="T12" fmla="*/ 7 w 31"/>
                  <a:gd name="T13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0" y="12"/>
                      <a:pt x="0" y="20"/>
                      <a:pt x="5" y="26"/>
                    </a:cubicBezTo>
                    <a:cubicBezTo>
                      <a:pt x="10" y="31"/>
                      <a:pt x="19" y="31"/>
                      <a:pt x="24" y="26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31" y="19"/>
                      <a:pt x="31" y="10"/>
                      <a:pt x="26" y="5"/>
                    </a:cubicBezTo>
                    <a:cubicBezTo>
                      <a:pt x="21" y="0"/>
                      <a:pt x="12" y="0"/>
                      <a:pt x="7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7" name="Freeform 167"/>
              <p:cNvSpPr>
                <a:spLocks/>
              </p:cNvSpPr>
              <p:nvPr/>
            </p:nvSpPr>
            <p:spPr bwMode="auto">
              <a:xfrm>
                <a:off x="955" y="2336"/>
                <a:ext cx="20" cy="16"/>
              </a:xfrm>
              <a:custGeom>
                <a:avLst/>
                <a:gdLst>
                  <a:gd name="T0" fmla="*/ 1 w 8"/>
                  <a:gd name="T1" fmla="*/ 6 h 6"/>
                  <a:gd name="T2" fmla="*/ 8 w 8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6">
                    <a:moveTo>
                      <a:pt x="1" y="6"/>
                    </a:moveTo>
                    <a:cubicBezTo>
                      <a:pt x="0" y="2"/>
                      <a:pt x="3" y="0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8" name="Freeform 168"/>
              <p:cNvSpPr>
                <a:spLocks/>
              </p:cNvSpPr>
              <p:nvPr/>
            </p:nvSpPr>
            <p:spPr bwMode="auto">
              <a:xfrm>
                <a:off x="1665" y="2413"/>
                <a:ext cx="77" cy="75"/>
              </a:xfrm>
              <a:custGeom>
                <a:avLst/>
                <a:gdLst>
                  <a:gd name="T0" fmla="*/ 24 w 31"/>
                  <a:gd name="T1" fmla="*/ 5 h 28"/>
                  <a:gd name="T2" fmla="*/ 5 w 31"/>
                  <a:gd name="T3" fmla="*/ 8 h 28"/>
                  <a:gd name="T4" fmla="*/ 3 w 31"/>
                  <a:gd name="T5" fmla="*/ 11 h 28"/>
                  <a:gd name="T6" fmla="*/ 5 w 31"/>
                  <a:gd name="T7" fmla="*/ 28 h 28"/>
                  <a:gd name="T8" fmla="*/ 24 w 31"/>
                  <a:gd name="T9" fmla="*/ 28 h 28"/>
                  <a:gd name="T10" fmla="*/ 26 w 31"/>
                  <a:gd name="T11" fmla="*/ 26 h 28"/>
                  <a:gd name="T12" fmla="*/ 27 w 31"/>
                  <a:gd name="T13" fmla="*/ 23 h 28"/>
                  <a:gd name="T14" fmla="*/ 24 w 31"/>
                  <a:gd name="T1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8">
                    <a:moveTo>
                      <a:pt x="24" y="5"/>
                    </a:moveTo>
                    <a:cubicBezTo>
                      <a:pt x="17" y="0"/>
                      <a:pt x="9" y="2"/>
                      <a:pt x="5" y="8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6"/>
                      <a:pt x="1" y="24"/>
                      <a:pt x="5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7"/>
                      <a:pt x="25" y="27"/>
                      <a:pt x="26" y="26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1" y="17"/>
                      <a:pt x="30" y="9"/>
                      <a:pt x="24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9" name="Freeform 169"/>
              <p:cNvSpPr>
                <a:spLocks/>
              </p:cNvSpPr>
              <p:nvPr/>
            </p:nvSpPr>
            <p:spPr bwMode="auto">
              <a:xfrm>
                <a:off x="3182" y="2411"/>
                <a:ext cx="18" cy="10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cubicBezTo>
                      <a:pt x="1" y="1"/>
                      <a:pt x="3" y="0"/>
                      <a:pt x="7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0" name="Freeform 170"/>
              <p:cNvSpPr>
                <a:spLocks/>
              </p:cNvSpPr>
              <p:nvPr/>
            </p:nvSpPr>
            <p:spPr bwMode="auto">
              <a:xfrm>
                <a:off x="3347" y="2077"/>
                <a:ext cx="10" cy="14"/>
              </a:xfrm>
              <a:custGeom>
                <a:avLst/>
                <a:gdLst>
                  <a:gd name="T0" fmla="*/ 4 w 4"/>
                  <a:gd name="T1" fmla="*/ 5 h 5"/>
                  <a:gd name="T2" fmla="*/ 0 w 4"/>
                  <a:gd name="T3" fmla="*/ 2 h 5"/>
                  <a:gd name="T4" fmla="*/ 1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cubicBezTo>
                      <a:pt x="2" y="4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1" name="Freeform 171"/>
              <p:cNvSpPr>
                <a:spLocks/>
              </p:cNvSpPr>
              <p:nvPr/>
            </p:nvSpPr>
            <p:spPr bwMode="auto">
              <a:xfrm>
                <a:off x="3020" y="1920"/>
                <a:ext cx="7" cy="11"/>
              </a:xfrm>
              <a:custGeom>
                <a:avLst/>
                <a:gdLst>
                  <a:gd name="T0" fmla="*/ 0 w 3"/>
                  <a:gd name="T1" fmla="*/ 1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3" y="2"/>
                      <a:pt x="2" y="3"/>
                      <a:pt x="1" y="4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2" name="Freeform 172"/>
              <p:cNvSpPr>
                <a:spLocks/>
              </p:cNvSpPr>
              <p:nvPr/>
            </p:nvSpPr>
            <p:spPr bwMode="auto">
              <a:xfrm>
                <a:off x="2745" y="2048"/>
                <a:ext cx="7" cy="5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0"/>
                      <a:pt x="2" y="0"/>
                      <a:pt x="3" y="2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3" name="Freeform 173"/>
              <p:cNvSpPr>
                <a:spLocks/>
              </p:cNvSpPr>
              <p:nvPr/>
            </p:nvSpPr>
            <p:spPr bwMode="auto">
              <a:xfrm>
                <a:off x="2067" y="1936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4" name="Freeform 174"/>
              <p:cNvSpPr>
                <a:spLocks/>
              </p:cNvSpPr>
              <p:nvPr/>
            </p:nvSpPr>
            <p:spPr bwMode="auto">
              <a:xfrm>
                <a:off x="1805" y="1925"/>
                <a:ext cx="10" cy="8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0 h 3"/>
                  <a:gd name="T4" fmla="*/ 4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5" name="Freeform 175"/>
              <p:cNvSpPr>
                <a:spLocks/>
              </p:cNvSpPr>
              <p:nvPr/>
            </p:nvSpPr>
            <p:spPr bwMode="auto">
              <a:xfrm>
                <a:off x="1562" y="2016"/>
                <a:ext cx="15" cy="16"/>
              </a:xfrm>
              <a:custGeom>
                <a:avLst/>
                <a:gdLst>
                  <a:gd name="T0" fmla="*/ 1 w 6"/>
                  <a:gd name="T1" fmla="*/ 0 h 6"/>
                  <a:gd name="T2" fmla="*/ 3 w 6"/>
                  <a:gd name="T3" fmla="*/ 6 h 6"/>
                  <a:gd name="T4" fmla="*/ 6 w 6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1" y="0"/>
                    </a:moveTo>
                    <a:cubicBezTo>
                      <a:pt x="0" y="2"/>
                      <a:pt x="1" y="4"/>
                      <a:pt x="3" y="6"/>
                    </a:cubicBezTo>
                    <a:cubicBezTo>
                      <a:pt x="6" y="5"/>
                      <a:pt x="6" y="4"/>
                      <a:pt x="6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6" name="Freeform 176"/>
              <p:cNvSpPr>
                <a:spLocks/>
              </p:cNvSpPr>
              <p:nvPr/>
            </p:nvSpPr>
            <p:spPr bwMode="auto">
              <a:xfrm>
                <a:off x="625" y="1909"/>
                <a:ext cx="5" cy="8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7" name="Freeform 177"/>
              <p:cNvSpPr>
                <a:spLocks/>
              </p:cNvSpPr>
              <p:nvPr/>
            </p:nvSpPr>
            <p:spPr bwMode="auto">
              <a:xfrm>
                <a:off x="890" y="1917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1"/>
                      <a:pt x="1" y="0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8" name="Freeform 178"/>
              <p:cNvSpPr>
                <a:spLocks/>
              </p:cNvSpPr>
              <p:nvPr/>
            </p:nvSpPr>
            <p:spPr bwMode="auto">
              <a:xfrm>
                <a:off x="1137" y="2075"/>
                <a:ext cx="3" cy="10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0" y="2"/>
                      <a:pt x="1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9" name="Freeform 179"/>
              <p:cNvSpPr>
                <a:spLocks/>
              </p:cNvSpPr>
              <p:nvPr/>
            </p:nvSpPr>
            <p:spPr bwMode="auto">
              <a:xfrm>
                <a:off x="850" y="2424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0"/>
                      <a:pt x="2" y="0"/>
                      <a:pt x="2" y="1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0" name="Freeform 180"/>
              <p:cNvSpPr>
                <a:spLocks/>
              </p:cNvSpPr>
              <p:nvPr/>
            </p:nvSpPr>
            <p:spPr bwMode="auto">
              <a:xfrm>
                <a:off x="1955" y="2211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2"/>
                      <a:pt x="3" y="1"/>
                      <a:pt x="3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1" name="Freeform 181"/>
              <p:cNvSpPr>
                <a:spLocks/>
              </p:cNvSpPr>
              <p:nvPr/>
            </p:nvSpPr>
            <p:spPr bwMode="auto">
              <a:xfrm>
                <a:off x="1867" y="2459"/>
                <a:ext cx="60" cy="29"/>
              </a:xfrm>
              <a:custGeom>
                <a:avLst/>
                <a:gdLst>
                  <a:gd name="T0" fmla="*/ 21 w 24"/>
                  <a:gd name="T1" fmla="*/ 4 h 11"/>
                  <a:gd name="T2" fmla="*/ 16 w 24"/>
                  <a:gd name="T3" fmla="*/ 1 h 11"/>
                  <a:gd name="T4" fmla="*/ 10 w 24"/>
                  <a:gd name="T5" fmla="*/ 2 h 11"/>
                  <a:gd name="T6" fmla="*/ 7 w 24"/>
                  <a:gd name="T7" fmla="*/ 3 h 11"/>
                  <a:gd name="T8" fmla="*/ 0 w 24"/>
                  <a:gd name="T9" fmla="*/ 11 h 11"/>
                  <a:gd name="T10" fmla="*/ 23 w 24"/>
                  <a:gd name="T11" fmla="*/ 11 h 11"/>
                  <a:gd name="T12" fmla="*/ 22 w 24"/>
                  <a:gd name="T13" fmla="*/ 5 h 11"/>
                  <a:gd name="T14" fmla="*/ 21 w 24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1">
                    <a:moveTo>
                      <a:pt x="21" y="4"/>
                    </a:moveTo>
                    <a:cubicBezTo>
                      <a:pt x="20" y="2"/>
                      <a:pt x="18" y="1"/>
                      <a:pt x="16" y="1"/>
                    </a:cubicBezTo>
                    <a:cubicBezTo>
                      <a:pt x="14" y="0"/>
                      <a:pt x="12" y="1"/>
                      <a:pt x="10" y="2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5" y="4"/>
                      <a:pt x="2" y="6"/>
                      <a:pt x="0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4" y="8"/>
                      <a:pt x="22" y="6"/>
                      <a:pt x="22" y="5"/>
                    </a:cubicBez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2" name="Freeform 182"/>
              <p:cNvSpPr>
                <a:spLocks/>
              </p:cNvSpPr>
              <p:nvPr/>
            </p:nvSpPr>
            <p:spPr bwMode="auto">
              <a:xfrm>
                <a:off x="3662" y="2331"/>
                <a:ext cx="8" cy="8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0" y="1"/>
                      <a:pt x="0" y="0"/>
                      <a:pt x="3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3" name="Freeform 183"/>
              <p:cNvSpPr>
                <a:spLocks/>
              </p:cNvSpPr>
              <p:nvPr/>
            </p:nvSpPr>
            <p:spPr bwMode="auto">
              <a:xfrm>
                <a:off x="2897" y="2064"/>
                <a:ext cx="20" cy="24"/>
              </a:xfrm>
              <a:custGeom>
                <a:avLst/>
                <a:gdLst>
                  <a:gd name="T0" fmla="*/ 1 w 8"/>
                  <a:gd name="T1" fmla="*/ 2 h 9"/>
                  <a:gd name="T2" fmla="*/ 1 w 8"/>
                  <a:gd name="T3" fmla="*/ 9 h 9"/>
                  <a:gd name="T4" fmla="*/ 7 w 8"/>
                  <a:gd name="T5" fmla="*/ 2 h 9"/>
                  <a:gd name="T6" fmla="*/ 2 w 8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0" y="4"/>
                      <a:pt x="0" y="7"/>
                      <a:pt x="1" y="9"/>
                    </a:cubicBezTo>
                    <a:cubicBezTo>
                      <a:pt x="5" y="9"/>
                      <a:pt x="8" y="6"/>
                      <a:pt x="7" y="2"/>
                    </a:cubicBezTo>
                    <a:cubicBezTo>
                      <a:pt x="4" y="0"/>
                      <a:pt x="4" y="2"/>
                      <a:pt x="2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4" name="Freeform 184"/>
              <p:cNvSpPr>
                <a:spLocks/>
              </p:cNvSpPr>
              <p:nvPr/>
            </p:nvSpPr>
            <p:spPr bwMode="auto">
              <a:xfrm>
                <a:off x="2977" y="2109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5" name="Freeform 185"/>
              <p:cNvSpPr>
                <a:spLocks/>
              </p:cNvSpPr>
              <p:nvPr/>
            </p:nvSpPr>
            <p:spPr bwMode="auto">
              <a:xfrm>
                <a:off x="3147" y="2048"/>
                <a:ext cx="10" cy="13"/>
              </a:xfrm>
              <a:custGeom>
                <a:avLst/>
                <a:gdLst>
                  <a:gd name="T0" fmla="*/ 3 w 4"/>
                  <a:gd name="T1" fmla="*/ 5 h 5"/>
                  <a:gd name="T2" fmla="*/ 2 w 4"/>
                  <a:gd name="T3" fmla="*/ 0 h 5"/>
                  <a:gd name="T4" fmla="*/ 0 w 4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3" y="3"/>
                      <a:pt x="4" y="1"/>
                      <a:pt x="2" y="0"/>
                    </a:cubicBezTo>
                    <a:cubicBezTo>
                      <a:pt x="0" y="1"/>
                      <a:pt x="1" y="2"/>
                      <a:pt x="0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6" name="Freeform 186"/>
              <p:cNvSpPr>
                <a:spLocks/>
              </p:cNvSpPr>
              <p:nvPr/>
            </p:nvSpPr>
            <p:spPr bwMode="auto">
              <a:xfrm>
                <a:off x="3202" y="2101"/>
                <a:ext cx="8" cy="6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2"/>
                      <a:pt x="3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7" name="Freeform 187"/>
              <p:cNvSpPr>
                <a:spLocks/>
              </p:cNvSpPr>
              <p:nvPr/>
            </p:nvSpPr>
            <p:spPr bwMode="auto">
              <a:xfrm>
                <a:off x="3462" y="2165"/>
                <a:ext cx="15" cy="16"/>
              </a:xfrm>
              <a:custGeom>
                <a:avLst/>
                <a:gdLst>
                  <a:gd name="T0" fmla="*/ 3 w 6"/>
                  <a:gd name="T1" fmla="*/ 0 h 6"/>
                  <a:gd name="T2" fmla="*/ 0 w 6"/>
                  <a:gd name="T3" fmla="*/ 6 h 6"/>
                  <a:gd name="T4" fmla="*/ 6 w 6"/>
                  <a:gd name="T5" fmla="*/ 3 h 6"/>
                  <a:gd name="T6" fmla="*/ 4 w 6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4" y="5"/>
                      <a:pt x="4" y="6"/>
                      <a:pt x="6" y="3"/>
                    </a:cubicBezTo>
                    <a:cubicBezTo>
                      <a:pt x="6" y="2"/>
                      <a:pt x="5" y="2"/>
                      <a:pt x="4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8" name="Freeform 188"/>
              <p:cNvSpPr>
                <a:spLocks/>
              </p:cNvSpPr>
              <p:nvPr/>
            </p:nvSpPr>
            <p:spPr bwMode="auto">
              <a:xfrm>
                <a:off x="3600" y="2208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9" name="Freeform 189"/>
              <p:cNvSpPr>
                <a:spLocks/>
              </p:cNvSpPr>
              <p:nvPr/>
            </p:nvSpPr>
            <p:spPr bwMode="auto">
              <a:xfrm>
                <a:off x="2712" y="2181"/>
                <a:ext cx="13" cy="14"/>
              </a:xfrm>
              <a:custGeom>
                <a:avLst/>
                <a:gdLst>
                  <a:gd name="T0" fmla="*/ 2 w 5"/>
                  <a:gd name="T1" fmla="*/ 1 h 5"/>
                  <a:gd name="T2" fmla="*/ 0 w 5"/>
                  <a:gd name="T3" fmla="*/ 5 h 5"/>
                  <a:gd name="T4" fmla="*/ 1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2" y="1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5" y="3"/>
                      <a:pt x="1" y="2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0" name="Freeform 190"/>
              <p:cNvSpPr>
                <a:spLocks/>
              </p:cNvSpPr>
              <p:nvPr/>
            </p:nvSpPr>
            <p:spPr bwMode="auto">
              <a:xfrm>
                <a:off x="2765" y="2213"/>
                <a:ext cx="15" cy="8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0" y="1"/>
                      <a:pt x="3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1" name="Freeform 191"/>
              <p:cNvSpPr>
                <a:spLocks/>
              </p:cNvSpPr>
              <p:nvPr/>
            </p:nvSpPr>
            <p:spPr bwMode="auto">
              <a:xfrm>
                <a:off x="2655" y="2371"/>
                <a:ext cx="12" cy="10"/>
              </a:xfrm>
              <a:custGeom>
                <a:avLst/>
                <a:gdLst>
                  <a:gd name="T0" fmla="*/ 4 w 5"/>
                  <a:gd name="T1" fmla="*/ 0 h 4"/>
                  <a:gd name="T2" fmla="*/ 1 w 5"/>
                  <a:gd name="T3" fmla="*/ 4 h 4"/>
                  <a:gd name="T4" fmla="*/ 4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cubicBezTo>
                      <a:pt x="2" y="2"/>
                      <a:pt x="0" y="1"/>
                      <a:pt x="1" y="4"/>
                    </a:cubicBezTo>
                    <a:cubicBezTo>
                      <a:pt x="5" y="4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2" name="Freeform 192"/>
              <p:cNvSpPr>
                <a:spLocks/>
              </p:cNvSpPr>
              <p:nvPr/>
            </p:nvSpPr>
            <p:spPr bwMode="auto">
              <a:xfrm>
                <a:off x="2707" y="2379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1"/>
                      <a:pt x="1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3" name="Freeform 193"/>
              <p:cNvSpPr>
                <a:spLocks/>
              </p:cNvSpPr>
              <p:nvPr/>
            </p:nvSpPr>
            <p:spPr bwMode="auto">
              <a:xfrm>
                <a:off x="2852" y="2405"/>
                <a:ext cx="55" cy="59"/>
              </a:xfrm>
              <a:custGeom>
                <a:avLst/>
                <a:gdLst>
                  <a:gd name="T0" fmla="*/ 5 w 22"/>
                  <a:gd name="T1" fmla="*/ 4 h 22"/>
                  <a:gd name="T2" fmla="*/ 0 w 22"/>
                  <a:gd name="T3" fmla="*/ 12 h 22"/>
                  <a:gd name="T4" fmla="*/ 0 w 22"/>
                  <a:gd name="T5" fmla="*/ 14 h 22"/>
                  <a:gd name="T6" fmla="*/ 10 w 22"/>
                  <a:gd name="T7" fmla="*/ 22 h 22"/>
                  <a:gd name="T8" fmla="*/ 20 w 22"/>
                  <a:gd name="T9" fmla="*/ 16 h 22"/>
                  <a:gd name="T10" fmla="*/ 17 w 22"/>
                  <a:gd name="T11" fmla="*/ 3 h 22"/>
                  <a:gd name="T12" fmla="*/ 5 w 22"/>
                  <a:gd name="T1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2">
                    <a:moveTo>
                      <a:pt x="5" y="4"/>
                    </a:moveTo>
                    <a:cubicBezTo>
                      <a:pt x="2" y="5"/>
                      <a:pt x="0" y="9"/>
                      <a:pt x="0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0" y="19"/>
                      <a:pt x="5" y="22"/>
                      <a:pt x="10" y="22"/>
                    </a:cubicBezTo>
                    <a:cubicBezTo>
                      <a:pt x="14" y="21"/>
                      <a:pt x="18" y="19"/>
                      <a:pt x="20" y="16"/>
                    </a:cubicBezTo>
                    <a:cubicBezTo>
                      <a:pt x="22" y="11"/>
                      <a:pt x="21" y="5"/>
                      <a:pt x="17" y="3"/>
                    </a:cubicBezTo>
                    <a:cubicBezTo>
                      <a:pt x="13" y="0"/>
                      <a:pt x="8" y="1"/>
                      <a:pt x="5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4" name="Freeform 194"/>
              <p:cNvSpPr>
                <a:spLocks/>
              </p:cNvSpPr>
              <p:nvPr/>
            </p:nvSpPr>
            <p:spPr bwMode="auto">
              <a:xfrm>
                <a:off x="2937" y="2403"/>
                <a:ext cx="68" cy="53"/>
              </a:xfrm>
              <a:custGeom>
                <a:avLst/>
                <a:gdLst>
                  <a:gd name="T0" fmla="*/ 13 w 27"/>
                  <a:gd name="T1" fmla="*/ 1 h 20"/>
                  <a:gd name="T2" fmla="*/ 2 w 27"/>
                  <a:gd name="T3" fmla="*/ 6 h 20"/>
                  <a:gd name="T4" fmla="*/ 7 w 27"/>
                  <a:gd name="T5" fmla="*/ 19 h 20"/>
                  <a:gd name="T6" fmla="*/ 20 w 27"/>
                  <a:gd name="T7" fmla="*/ 19 h 20"/>
                  <a:gd name="T8" fmla="*/ 25 w 27"/>
                  <a:gd name="T9" fmla="*/ 6 h 20"/>
                  <a:gd name="T10" fmla="*/ 13 w 27"/>
                  <a:gd name="T1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0">
                    <a:moveTo>
                      <a:pt x="13" y="1"/>
                    </a:moveTo>
                    <a:cubicBezTo>
                      <a:pt x="9" y="0"/>
                      <a:pt x="4" y="2"/>
                      <a:pt x="2" y="6"/>
                    </a:cubicBezTo>
                    <a:cubicBezTo>
                      <a:pt x="0" y="11"/>
                      <a:pt x="2" y="17"/>
                      <a:pt x="7" y="19"/>
                    </a:cubicBezTo>
                    <a:cubicBezTo>
                      <a:pt x="11" y="20"/>
                      <a:pt x="16" y="20"/>
                      <a:pt x="20" y="19"/>
                    </a:cubicBezTo>
                    <a:cubicBezTo>
                      <a:pt x="25" y="17"/>
                      <a:pt x="27" y="11"/>
                      <a:pt x="25" y="6"/>
                    </a:cubicBezTo>
                    <a:cubicBezTo>
                      <a:pt x="23" y="2"/>
                      <a:pt x="18" y="0"/>
                      <a:pt x="13" y="1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5" name="Freeform 195"/>
              <p:cNvSpPr>
                <a:spLocks/>
              </p:cNvSpPr>
              <p:nvPr/>
            </p:nvSpPr>
            <p:spPr bwMode="auto">
              <a:xfrm>
                <a:off x="3202" y="2419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3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6" name="Freeform 196"/>
              <p:cNvSpPr>
                <a:spLocks/>
              </p:cNvSpPr>
              <p:nvPr/>
            </p:nvSpPr>
            <p:spPr bwMode="auto">
              <a:xfrm>
                <a:off x="3497" y="2379"/>
                <a:ext cx="13" cy="18"/>
              </a:xfrm>
              <a:custGeom>
                <a:avLst/>
                <a:gdLst>
                  <a:gd name="T0" fmla="*/ 4 w 5"/>
                  <a:gd name="T1" fmla="*/ 7 h 7"/>
                  <a:gd name="T2" fmla="*/ 5 w 5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7">
                    <a:moveTo>
                      <a:pt x="4" y="7"/>
                    </a:moveTo>
                    <a:cubicBezTo>
                      <a:pt x="0" y="5"/>
                      <a:pt x="1" y="2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7" name="Freeform 197"/>
              <p:cNvSpPr>
                <a:spLocks/>
              </p:cNvSpPr>
              <p:nvPr/>
            </p:nvSpPr>
            <p:spPr bwMode="auto">
              <a:xfrm>
                <a:off x="3557" y="2371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8" name="Freeform 198"/>
              <p:cNvSpPr>
                <a:spLocks/>
              </p:cNvSpPr>
              <p:nvPr/>
            </p:nvSpPr>
            <p:spPr bwMode="auto">
              <a:xfrm>
                <a:off x="3275" y="2245"/>
                <a:ext cx="5" cy="16"/>
              </a:xfrm>
              <a:custGeom>
                <a:avLst/>
                <a:gdLst>
                  <a:gd name="T0" fmla="*/ 0 w 2"/>
                  <a:gd name="T1" fmla="*/ 0 h 6"/>
                  <a:gd name="T2" fmla="*/ 0 w 2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1" y="2"/>
                      <a:pt x="2" y="5"/>
                      <a:pt x="0" y="6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9" name="Freeform 199"/>
              <p:cNvSpPr>
                <a:spLocks/>
              </p:cNvSpPr>
              <p:nvPr/>
            </p:nvSpPr>
            <p:spPr bwMode="auto">
              <a:xfrm>
                <a:off x="3075" y="2240"/>
                <a:ext cx="2" cy="13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3"/>
                      <a:pt x="0" y="2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0" name="Freeform 200"/>
              <p:cNvSpPr>
                <a:spLocks/>
              </p:cNvSpPr>
              <p:nvPr/>
            </p:nvSpPr>
            <p:spPr bwMode="auto">
              <a:xfrm>
                <a:off x="2210" y="2056"/>
                <a:ext cx="12" cy="8"/>
              </a:xfrm>
              <a:custGeom>
                <a:avLst/>
                <a:gdLst>
                  <a:gd name="T0" fmla="*/ 2 w 5"/>
                  <a:gd name="T1" fmla="*/ 3 h 3"/>
                  <a:gd name="T2" fmla="*/ 5 w 5"/>
                  <a:gd name="T3" fmla="*/ 2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3" y="3"/>
                      <a:pt x="4" y="2"/>
                      <a:pt x="5" y="2"/>
                    </a:cubicBezTo>
                    <a:cubicBezTo>
                      <a:pt x="3" y="0"/>
                      <a:pt x="2" y="2"/>
                      <a:pt x="0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1" name="Freeform 201"/>
              <p:cNvSpPr>
                <a:spLocks/>
              </p:cNvSpPr>
              <p:nvPr/>
            </p:nvSpPr>
            <p:spPr bwMode="auto">
              <a:xfrm>
                <a:off x="2187" y="2096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2" name="Freeform 202"/>
              <p:cNvSpPr>
                <a:spLocks/>
              </p:cNvSpPr>
              <p:nvPr/>
            </p:nvSpPr>
            <p:spPr bwMode="auto">
              <a:xfrm>
                <a:off x="1967" y="2072"/>
                <a:ext cx="15" cy="13"/>
              </a:xfrm>
              <a:custGeom>
                <a:avLst/>
                <a:gdLst>
                  <a:gd name="T0" fmla="*/ 0 w 6"/>
                  <a:gd name="T1" fmla="*/ 0 h 5"/>
                  <a:gd name="T2" fmla="*/ 4 w 6"/>
                  <a:gd name="T3" fmla="*/ 4 h 5"/>
                  <a:gd name="T4" fmla="*/ 2 w 6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0" y="3"/>
                      <a:pt x="1" y="5"/>
                      <a:pt x="4" y="4"/>
                    </a:cubicBezTo>
                    <a:cubicBezTo>
                      <a:pt x="6" y="0"/>
                      <a:pt x="3" y="1"/>
                      <a:pt x="2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3" name="Freeform 203"/>
              <p:cNvSpPr>
                <a:spLocks/>
              </p:cNvSpPr>
              <p:nvPr/>
            </p:nvSpPr>
            <p:spPr bwMode="auto">
              <a:xfrm>
                <a:off x="2060" y="2245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4" name="Freeform 204"/>
              <p:cNvSpPr>
                <a:spLocks/>
              </p:cNvSpPr>
              <p:nvPr/>
            </p:nvSpPr>
            <p:spPr bwMode="auto">
              <a:xfrm>
                <a:off x="2055" y="2312"/>
                <a:ext cx="7" cy="13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0" y="3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5" name="Freeform 205"/>
              <p:cNvSpPr>
                <a:spLocks/>
              </p:cNvSpPr>
              <p:nvPr/>
            </p:nvSpPr>
            <p:spPr bwMode="auto">
              <a:xfrm>
                <a:off x="2215" y="2352"/>
                <a:ext cx="7" cy="3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5806" name="Group 206"/>
            <p:cNvGrpSpPr>
              <a:grpSpLocks/>
            </p:cNvGrpSpPr>
            <p:nvPr/>
          </p:nvGrpSpPr>
          <p:grpSpPr bwMode="auto">
            <a:xfrm>
              <a:off x="440" y="2333"/>
              <a:ext cx="4925" cy="595"/>
              <a:chOff x="440" y="1893"/>
              <a:chExt cx="4925" cy="595"/>
            </a:xfrm>
          </p:grpSpPr>
          <p:sp>
            <p:nvSpPr>
              <p:cNvPr id="25807" name="Freeform 207"/>
              <p:cNvSpPr>
                <a:spLocks/>
              </p:cNvSpPr>
              <p:nvPr/>
            </p:nvSpPr>
            <p:spPr bwMode="auto">
              <a:xfrm>
                <a:off x="2307" y="2237"/>
                <a:ext cx="10" cy="14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0" y="2"/>
                      <a:pt x="1" y="0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8" name="Freeform 208"/>
              <p:cNvSpPr>
                <a:spLocks/>
              </p:cNvSpPr>
              <p:nvPr/>
            </p:nvSpPr>
            <p:spPr bwMode="auto">
              <a:xfrm>
                <a:off x="2350" y="2400"/>
                <a:ext cx="67" cy="69"/>
              </a:xfrm>
              <a:custGeom>
                <a:avLst/>
                <a:gdLst>
                  <a:gd name="T0" fmla="*/ 7 w 27"/>
                  <a:gd name="T1" fmla="*/ 4 h 26"/>
                  <a:gd name="T2" fmla="*/ 6 w 27"/>
                  <a:gd name="T3" fmla="*/ 21 h 26"/>
                  <a:gd name="T4" fmla="*/ 22 w 27"/>
                  <a:gd name="T5" fmla="*/ 23 h 26"/>
                  <a:gd name="T6" fmla="*/ 27 w 27"/>
                  <a:gd name="T7" fmla="*/ 14 h 26"/>
                  <a:gd name="T8" fmla="*/ 26 w 27"/>
                  <a:gd name="T9" fmla="*/ 10 h 26"/>
                  <a:gd name="T10" fmla="*/ 22 w 27"/>
                  <a:gd name="T11" fmla="*/ 6 h 26"/>
                  <a:gd name="T12" fmla="*/ 20 w 27"/>
                  <a:gd name="T13" fmla="*/ 3 h 26"/>
                  <a:gd name="T14" fmla="*/ 7 w 27"/>
                  <a:gd name="T15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6">
                    <a:moveTo>
                      <a:pt x="7" y="4"/>
                    </a:moveTo>
                    <a:cubicBezTo>
                      <a:pt x="0" y="13"/>
                      <a:pt x="4" y="19"/>
                      <a:pt x="6" y="21"/>
                    </a:cubicBezTo>
                    <a:cubicBezTo>
                      <a:pt x="9" y="25"/>
                      <a:pt x="16" y="26"/>
                      <a:pt x="22" y="23"/>
                    </a:cubicBezTo>
                    <a:cubicBezTo>
                      <a:pt x="25" y="21"/>
                      <a:pt x="27" y="18"/>
                      <a:pt x="27" y="14"/>
                    </a:cubicBezTo>
                    <a:cubicBezTo>
                      <a:pt x="27" y="13"/>
                      <a:pt x="27" y="11"/>
                      <a:pt x="26" y="10"/>
                    </a:cubicBezTo>
                    <a:cubicBezTo>
                      <a:pt x="25" y="8"/>
                      <a:pt x="24" y="7"/>
                      <a:pt x="22" y="6"/>
                    </a:cubicBezTo>
                    <a:cubicBezTo>
                      <a:pt x="22" y="5"/>
                      <a:pt x="21" y="4"/>
                      <a:pt x="20" y="3"/>
                    </a:cubicBezTo>
                    <a:cubicBezTo>
                      <a:pt x="15" y="0"/>
                      <a:pt x="10" y="0"/>
                      <a:pt x="7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9" name="Freeform 209"/>
              <p:cNvSpPr>
                <a:spLocks/>
              </p:cNvSpPr>
              <p:nvPr/>
            </p:nvSpPr>
            <p:spPr bwMode="auto">
              <a:xfrm>
                <a:off x="2415" y="2435"/>
                <a:ext cx="55" cy="50"/>
              </a:xfrm>
              <a:custGeom>
                <a:avLst/>
                <a:gdLst>
                  <a:gd name="T0" fmla="*/ 10 w 22"/>
                  <a:gd name="T1" fmla="*/ 0 h 19"/>
                  <a:gd name="T2" fmla="*/ 0 w 22"/>
                  <a:gd name="T3" fmla="*/ 9 h 19"/>
                  <a:gd name="T4" fmla="*/ 10 w 22"/>
                  <a:gd name="T5" fmla="*/ 19 h 19"/>
                  <a:gd name="T6" fmla="*/ 12 w 22"/>
                  <a:gd name="T7" fmla="*/ 19 h 19"/>
                  <a:gd name="T8" fmla="*/ 22 w 22"/>
                  <a:gd name="T9" fmla="*/ 9 h 19"/>
                  <a:gd name="T10" fmla="*/ 12 w 22"/>
                  <a:gd name="T11" fmla="*/ 0 h 19"/>
                  <a:gd name="T12" fmla="*/ 10 w 2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9">
                    <a:moveTo>
                      <a:pt x="10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5"/>
                      <a:pt x="4" y="19"/>
                      <a:pt x="10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7" y="19"/>
                      <a:pt x="22" y="15"/>
                      <a:pt x="22" y="9"/>
                    </a:cubicBezTo>
                    <a:cubicBezTo>
                      <a:pt x="22" y="4"/>
                      <a:pt x="17" y="0"/>
                      <a:pt x="12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0" name="Freeform 210"/>
              <p:cNvSpPr>
                <a:spLocks/>
              </p:cNvSpPr>
              <p:nvPr/>
            </p:nvSpPr>
            <p:spPr bwMode="auto">
              <a:xfrm>
                <a:off x="2527" y="2301"/>
                <a:ext cx="13" cy="11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1" y="2"/>
                      <a:pt x="2" y="4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1" name="Freeform 211"/>
              <p:cNvSpPr>
                <a:spLocks/>
              </p:cNvSpPr>
              <p:nvPr/>
            </p:nvSpPr>
            <p:spPr bwMode="auto">
              <a:xfrm>
                <a:off x="2542" y="2123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2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2" name="Freeform 212"/>
              <p:cNvSpPr>
                <a:spLocks/>
              </p:cNvSpPr>
              <p:nvPr/>
            </p:nvSpPr>
            <p:spPr bwMode="auto">
              <a:xfrm>
                <a:off x="2892" y="2259"/>
                <a:ext cx="15" cy="18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1" y="3"/>
                      <a:pt x="2" y="0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3" name="Freeform 213"/>
              <p:cNvSpPr>
                <a:spLocks/>
              </p:cNvSpPr>
              <p:nvPr/>
            </p:nvSpPr>
            <p:spPr bwMode="auto">
              <a:xfrm>
                <a:off x="1477" y="2104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4" name="Freeform 214"/>
              <p:cNvSpPr>
                <a:spLocks/>
              </p:cNvSpPr>
              <p:nvPr/>
            </p:nvSpPr>
            <p:spPr bwMode="auto">
              <a:xfrm>
                <a:off x="1717" y="2085"/>
                <a:ext cx="3" cy="16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0" y="4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5" name="Freeform 215"/>
              <p:cNvSpPr>
                <a:spLocks/>
              </p:cNvSpPr>
              <p:nvPr/>
            </p:nvSpPr>
            <p:spPr bwMode="auto">
              <a:xfrm>
                <a:off x="1755" y="2112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6" name="Freeform 216"/>
              <p:cNvSpPr>
                <a:spLocks/>
              </p:cNvSpPr>
              <p:nvPr/>
            </p:nvSpPr>
            <p:spPr bwMode="auto">
              <a:xfrm>
                <a:off x="1585" y="226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2"/>
                      <a:pt x="3" y="2"/>
                      <a:pt x="5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7" name="Freeform 217"/>
              <p:cNvSpPr>
                <a:spLocks/>
              </p:cNvSpPr>
              <p:nvPr/>
            </p:nvSpPr>
            <p:spPr bwMode="auto">
              <a:xfrm>
                <a:off x="1585" y="2323"/>
                <a:ext cx="12" cy="8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3" y="0"/>
                      <a:pt x="5" y="0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8" name="Freeform 218"/>
              <p:cNvSpPr>
                <a:spLocks/>
              </p:cNvSpPr>
              <p:nvPr/>
            </p:nvSpPr>
            <p:spPr bwMode="auto">
              <a:xfrm>
                <a:off x="1395" y="2307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9" name="Freeform 219"/>
              <p:cNvSpPr>
                <a:spLocks/>
              </p:cNvSpPr>
              <p:nvPr/>
            </p:nvSpPr>
            <p:spPr bwMode="auto">
              <a:xfrm>
                <a:off x="1422" y="2368"/>
                <a:ext cx="13" cy="5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1"/>
                      <a:pt x="3" y="0"/>
                      <a:pt x="5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0" name="Freeform 220"/>
              <p:cNvSpPr>
                <a:spLocks/>
              </p:cNvSpPr>
              <p:nvPr/>
            </p:nvSpPr>
            <p:spPr bwMode="auto">
              <a:xfrm>
                <a:off x="1137" y="2325"/>
                <a:ext cx="63" cy="67"/>
              </a:xfrm>
              <a:custGeom>
                <a:avLst/>
                <a:gdLst>
                  <a:gd name="T0" fmla="*/ 1 w 25"/>
                  <a:gd name="T1" fmla="*/ 8 h 25"/>
                  <a:gd name="T2" fmla="*/ 3 w 25"/>
                  <a:gd name="T3" fmla="*/ 21 h 25"/>
                  <a:gd name="T4" fmla="*/ 10 w 25"/>
                  <a:gd name="T5" fmla="*/ 25 h 25"/>
                  <a:gd name="T6" fmla="*/ 21 w 25"/>
                  <a:gd name="T7" fmla="*/ 22 h 25"/>
                  <a:gd name="T8" fmla="*/ 25 w 25"/>
                  <a:gd name="T9" fmla="*/ 14 h 25"/>
                  <a:gd name="T10" fmla="*/ 24 w 25"/>
                  <a:gd name="T11" fmla="*/ 9 h 25"/>
                  <a:gd name="T12" fmla="*/ 17 w 25"/>
                  <a:gd name="T13" fmla="*/ 5 h 25"/>
                  <a:gd name="T14" fmla="*/ 12 w 25"/>
                  <a:gd name="T15" fmla="*/ 1 h 25"/>
                  <a:gd name="T16" fmla="*/ 1 w 25"/>
                  <a:gd name="T1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" y="8"/>
                    </a:moveTo>
                    <a:cubicBezTo>
                      <a:pt x="0" y="13"/>
                      <a:pt x="0" y="17"/>
                      <a:pt x="3" y="21"/>
                    </a:cubicBezTo>
                    <a:cubicBezTo>
                      <a:pt x="5" y="23"/>
                      <a:pt x="7" y="25"/>
                      <a:pt x="10" y="25"/>
                    </a:cubicBezTo>
                    <a:cubicBezTo>
                      <a:pt x="15" y="25"/>
                      <a:pt x="19" y="23"/>
                      <a:pt x="21" y="22"/>
                    </a:cubicBezTo>
                    <a:cubicBezTo>
                      <a:pt x="24" y="20"/>
                      <a:pt x="25" y="17"/>
                      <a:pt x="25" y="14"/>
                    </a:cubicBezTo>
                    <a:cubicBezTo>
                      <a:pt x="25" y="12"/>
                      <a:pt x="25" y="10"/>
                      <a:pt x="24" y="9"/>
                    </a:cubicBezTo>
                    <a:cubicBezTo>
                      <a:pt x="22" y="7"/>
                      <a:pt x="20" y="5"/>
                      <a:pt x="17" y="5"/>
                    </a:cubicBezTo>
                    <a:cubicBezTo>
                      <a:pt x="16" y="3"/>
                      <a:pt x="14" y="2"/>
                      <a:pt x="12" y="1"/>
                    </a:cubicBezTo>
                    <a:cubicBezTo>
                      <a:pt x="7" y="0"/>
                      <a:pt x="2" y="3"/>
                      <a:pt x="1" y="8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1" name="Freeform 221"/>
              <p:cNvSpPr>
                <a:spLocks/>
              </p:cNvSpPr>
              <p:nvPr/>
            </p:nvSpPr>
            <p:spPr bwMode="auto">
              <a:xfrm>
                <a:off x="1115" y="2413"/>
                <a:ext cx="65" cy="62"/>
              </a:xfrm>
              <a:custGeom>
                <a:avLst/>
                <a:gdLst>
                  <a:gd name="T0" fmla="*/ 2 w 26"/>
                  <a:gd name="T1" fmla="*/ 7 h 23"/>
                  <a:gd name="T2" fmla="*/ 7 w 26"/>
                  <a:gd name="T3" fmla="*/ 19 h 23"/>
                  <a:gd name="T4" fmla="*/ 9 w 26"/>
                  <a:gd name="T5" fmla="*/ 20 h 23"/>
                  <a:gd name="T6" fmla="*/ 22 w 26"/>
                  <a:gd name="T7" fmla="*/ 19 h 23"/>
                  <a:gd name="T8" fmla="*/ 21 w 26"/>
                  <a:gd name="T9" fmla="*/ 6 h 23"/>
                  <a:gd name="T10" fmla="*/ 14 w 26"/>
                  <a:gd name="T11" fmla="*/ 2 h 23"/>
                  <a:gd name="T12" fmla="*/ 2 w 26"/>
                  <a:gd name="T13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3">
                    <a:moveTo>
                      <a:pt x="2" y="7"/>
                    </a:moveTo>
                    <a:cubicBezTo>
                      <a:pt x="0" y="12"/>
                      <a:pt x="3" y="17"/>
                      <a:pt x="7" y="19"/>
                    </a:cubicBezTo>
                    <a:cubicBezTo>
                      <a:pt x="8" y="19"/>
                      <a:pt x="9" y="20"/>
                      <a:pt x="9" y="20"/>
                    </a:cubicBezTo>
                    <a:cubicBezTo>
                      <a:pt x="13" y="23"/>
                      <a:pt x="19" y="23"/>
                      <a:pt x="22" y="19"/>
                    </a:cubicBezTo>
                    <a:cubicBezTo>
                      <a:pt x="26" y="15"/>
                      <a:pt x="25" y="9"/>
                      <a:pt x="21" y="6"/>
                    </a:cubicBezTo>
                    <a:cubicBezTo>
                      <a:pt x="19" y="4"/>
                      <a:pt x="17" y="3"/>
                      <a:pt x="14" y="2"/>
                    </a:cubicBezTo>
                    <a:cubicBezTo>
                      <a:pt x="9" y="0"/>
                      <a:pt x="4" y="2"/>
                      <a:pt x="2" y="7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2" name="Freeform 222"/>
              <p:cNvSpPr>
                <a:spLocks/>
              </p:cNvSpPr>
              <p:nvPr/>
            </p:nvSpPr>
            <p:spPr bwMode="auto">
              <a:xfrm>
                <a:off x="1090" y="2195"/>
                <a:ext cx="10" cy="16"/>
              </a:xfrm>
              <a:custGeom>
                <a:avLst/>
                <a:gdLst>
                  <a:gd name="T0" fmla="*/ 0 w 4"/>
                  <a:gd name="T1" fmla="*/ 6 h 6"/>
                  <a:gd name="T2" fmla="*/ 4 w 4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1" y="3"/>
                      <a:pt x="2" y="2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3" name="Freeform 223"/>
              <p:cNvSpPr>
                <a:spLocks/>
              </p:cNvSpPr>
              <p:nvPr/>
            </p:nvSpPr>
            <p:spPr bwMode="auto">
              <a:xfrm>
                <a:off x="755" y="2024"/>
                <a:ext cx="30" cy="24"/>
              </a:xfrm>
              <a:custGeom>
                <a:avLst/>
                <a:gdLst>
                  <a:gd name="T0" fmla="*/ 6 w 12"/>
                  <a:gd name="T1" fmla="*/ 2 h 9"/>
                  <a:gd name="T2" fmla="*/ 5 w 12"/>
                  <a:gd name="T3" fmla="*/ 8 h 9"/>
                  <a:gd name="T4" fmla="*/ 6 w 12"/>
                  <a:gd name="T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6" y="2"/>
                    </a:moveTo>
                    <a:cubicBezTo>
                      <a:pt x="4" y="2"/>
                      <a:pt x="0" y="9"/>
                      <a:pt x="5" y="8"/>
                    </a:cubicBezTo>
                    <a:cubicBezTo>
                      <a:pt x="11" y="7"/>
                      <a:pt x="12" y="0"/>
                      <a:pt x="6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4" name="Freeform 224"/>
              <p:cNvSpPr>
                <a:spLocks/>
              </p:cNvSpPr>
              <p:nvPr/>
            </p:nvSpPr>
            <p:spPr bwMode="auto">
              <a:xfrm>
                <a:off x="825" y="2053"/>
                <a:ext cx="12" cy="8"/>
              </a:xfrm>
              <a:custGeom>
                <a:avLst/>
                <a:gdLst>
                  <a:gd name="T0" fmla="*/ 2 w 5"/>
                  <a:gd name="T1" fmla="*/ 0 h 3"/>
                  <a:gd name="T2" fmla="*/ 5 w 5"/>
                  <a:gd name="T3" fmla="*/ 2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cubicBezTo>
                      <a:pt x="4" y="0"/>
                      <a:pt x="5" y="0"/>
                      <a:pt x="5" y="2"/>
                    </a:cubicBezTo>
                    <a:cubicBezTo>
                      <a:pt x="3" y="3"/>
                      <a:pt x="2" y="2"/>
                      <a:pt x="0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5" name="Freeform 225"/>
              <p:cNvSpPr>
                <a:spLocks/>
              </p:cNvSpPr>
              <p:nvPr/>
            </p:nvSpPr>
            <p:spPr bwMode="auto">
              <a:xfrm>
                <a:off x="990" y="2037"/>
                <a:ext cx="5" cy="14"/>
              </a:xfrm>
              <a:custGeom>
                <a:avLst/>
                <a:gdLst>
                  <a:gd name="T0" fmla="*/ 0 w 2"/>
                  <a:gd name="T1" fmla="*/ 5 h 5"/>
                  <a:gd name="T2" fmla="*/ 2 w 2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3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6" name="Freeform 226"/>
              <p:cNvSpPr>
                <a:spLocks/>
              </p:cNvSpPr>
              <p:nvPr/>
            </p:nvSpPr>
            <p:spPr bwMode="auto">
              <a:xfrm>
                <a:off x="1250" y="2112"/>
                <a:ext cx="22" cy="21"/>
              </a:xfrm>
              <a:custGeom>
                <a:avLst/>
                <a:gdLst>
                  <a:gd name="T0" fmla="*/ 3 w 9"/>
                  <a:gd name="T1" fmla="*/ 4 h 8"/>
                  <a:gd name="T2" fmla="*/ 0 w 9"/>
                  <a:gd name="T3" fmla="*/ 5 h 8"/>
                  <a:gd name="T4" fmla="*/ 3 w 9"/>
                  <a:gd name="T5" fmla="*/ 0 h 8"/>
                  <a:gd name="T6" fmla="*/ 2 w 9"/>
                  <a:gd name="T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3" y="4"/>
                    </a:moveTo>
                    <a:cubicBezTo>
                      <a:pt x="2" y="3"/>
                      <a:pt x="1" y="4"/>
                      <a:pt x="0" y="5"/>
                    </a:cubicBezTo>
                    <a:cubicBezTo>
                      <a:pt x="6" y="8"/>
                      <a:pt x="9" y="4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7" name="Freeform 227"/>
              <p:cNvSpPr>
                <a:spLocks/>
              </p:cNvSpPr>
              <p:nvPr/>
            </p:nvSpPr>
            <p:spPr bwMode="auto">
              <a:xfrm>
                <a:off x="1342" y="2128"/>
                <a:ext cx="5" cy="13"/>
              </a:xfrm>
              <a:custGeom>
                <a:avLst/>
                <a:gdLst>
                  <a:gd name="T0" fmla="*/ 1 w 2"/>
                  <a:gd name="T1" fmla="*/ 5 h 5"/>
                  <a:gd name="T2" fmla="*/ 0 w 2"/>
                  <a:gd name="T3" fmla="*/ 0 h 5"/>
                  <a:gd name="T4" fmla="*/ 2 w 2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8" name="Freeform 228"/>
              <p:cNvSpPr>
                <a:spLocks/>
              </p:cNvSpPr>
              <p:nvPr/>
            </p:nvSpPr>
            <p:spPr bwMode="auto">
              <a:xfrm>
                <a:off x="955" y="2325"/>
                <a:ext cx="7" cy="14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2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9" name="Freeform 229"/>
              <p:cNvSpPr>
                <a:spLocks/>
              </p:cNvSpPr>
              <p:nvPr/>
            </p:nvSpPr>
            <p:spPr bwMode="auto">
              <a:xfrm>
                <a:off x="950" y="2229"/>
                <a:ext cx="7" cy="11"/>
              </a:xfrm>
              <a:custGeom>
                <a:avLst/>
                <a:gdLst>
                  <a:gd name="T0" fmla="*/ 2 w 3"/>
                  <a:gd name="T1" fmla="*/ 4 h 4"/>
                  <a:gd name="T2" fmla="*/ 1 w 3"/>
                  <a:gd name="T3" fmla="*/ 1 h 4"/>
                  <a:gd name="T4" fmla="*/ 3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0" name="Freeform 230"/>
              <p:cNvSpPr>
                <a:spLocks/>
              </p:cNvSpPr>
              <p:nvPr/>
            </p:nvSpPr>
            <p:spPr bwMode="auto">
              <a:xfrm>
                <a:off x="722" y="2301"/>
                <a:ext cx="10" cy="8"/>
              </a:xfrm>
              <a:custGeom>
                <a:avLst/>
                <a:gdLst>
                  <a:gd name="T0" fmla="*/ 4 w 4"/>
                  <a:gd name="T1" fmla="*/ 3 h 3"/>
                  <a:gd name="T2" fmla="*/ 2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2" y="2"/>
                      <a:pt x="0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1" name="Freeform 231"/>
              <p:cNvSpPr>
                <a:spLocks/>
              </p:cNvSpPr>
              <p:nvPr/>
            </p:nvSpPr>
            <p:spPr bwMode="auto">
              <a:xfrm>
                <a:off x="767" y="2277"/>
                <a:ext cx="13" cy="6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1" y="0"/>
                    </a:moveTo>
                    <a:cubicBezTo>
                      <a:pt x="0" y="2"/>
                      <a:pt x="2" y="2"/>
                      <a:pt x="5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2" name="Freeform 232"/>
              <p:cNvSpPr>
                <a:spLocks/>
              </p:cNvSpPr>
              <p:nvPr/>
            </p:nvSpPr>
            <p:spPr bwMode="auto">
              <a:xfrm>
                <a:off x="547" y="2203"/>
                <a:ext cx="10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3" name="Freeform 233"/>
              <p:cNvSpPr>
                <a:spLocks/>
              </p:cNvSpPr>
              <p:nvPr/>
            </p:nvSpPr>
            <p:spPr bwMode="auto">
              <a:xfrm>
                <a:off x="587" y="2168"/>
                <a:ext cx="8" cy="13"/>
              </a:xfrm>
              <a:custGeom>
                <a:avLst/>
                <a:gdLst>
                  <a:gd name="T0" fmla="*/ 3 w 3"/>
                  <a:gd name="T1" fmla="*/ 4 h 5"/>
                  <a:gd name="T2" fmla="*/ 1 w 3"/>
                  <a:gd name="T3" fmla="*/ 4 h 5"/>
                  <a:gd name="T4" fmla="*/ 3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2" y="5"/>
                      <a:pt x="2" y="5"/>
                      <a:pt x="1" y="4"/>
                    </a:cubicBezTo>
                    <a:cubicBezTo>
                      <a:pt x="0" y="1"/>
                      <a:pt x="2" y="2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4" name="Freeform 234"/>
              <p:cNvSpPr>
                <a:spLocks/>
              </p:cNvSpPr>
              <p:nvPr/>
            </p:nvSpPr>
            <p:spPr bwMode="auto">
              <a:xfrm>
                <a:off x="482" y="2032"/>
                <a:ext cx="13" cy="13"/>
              </a:xfrm>
              <a:custGeom>
                <a:avLst/>
                <a:gdLst>
                  <a:gd name="T0" fmla="*/ 5 w 5"/>
                  <a:gd name="T1" fmla="*/ 3 h 5"/>
                  <a:gd name="T2" fmla="*/ 1 w 5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2" y="5"/>
                      <a:pt x="0" y="4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5" name="Freeform 235"/>
              <p:cNvSpPr>
                <a:spLocks/>
              </p:cNvSpPr>
              <p:nvPr/>
            </p:nvSpPr>
            <p:spPr bwMode="auto">
              <a:xfrm>
                <a:off x="510" y="2011"/>
                <a:ext cx="10" cy="13"/>
              </a:xfrm>
              <a:custGeom>
                <a:avLst/>
                <a:gdLst>
                  <a:gd name="T0" fmla="*/ 0 w 4"/>
                  <a:gd name="T1" fmla="*/ 5 h 5"/>
                  <a:gd name="T2" fmla="*/ 4 w 4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6" name="Freeform 236"/>
              <p:cNvSpPr>
                <a:spLocks/>
              </p:cNvSpPr>
              <p:nvPr/>
            </p:nvSpPr>
            <p:spPr bwMode="auto">
              <a:xfrm>
                <a:off x="440" y="2403"/>
                <a:ext cx="65" cy="64"/>
              </a:xfrm>
              <a:custGeom>
                <a:avLst/>
                <a:gdLst>
                  <a:gd name="T0" fmla="*/ 2 w 26"/>
                  <a:gd name="T1" fmla="*/ 9 h 24"/>
                  <a:gd name="T2" fmla="*/ 6 w 26"/>
                  <a:gd name="T3" fmla="*/ 22 h 24"/>
                  <a:gd name="T4" fmla="*/ 18 w 26"/>
                  <a:gd name="T5" fmla="*/ 19 h 24"/>
                  <a:gd name="T6" fmla="*/ 26 w 26"/>
                  <a:gd name="T7" fmla="*/ 11 h 24"/>
                  <a:gd name="T8" fmla="*/ 26 w 26"/>
                  <a:gd name="T9" fmla="*/ 10 h 24"/>
                  <a:gd name="T10" fmla="*/ 18 w 26"/>
                  <a:gd name="T11" fmla="*/ 1 h 24"/>
                  <a:gd name="T12" fmla="*/ 2 w 26"/>
                  <a:gd name="T1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4">
                    <a:moveTo>
                      <a:pt x="2" y="9"/>
                    </a:moveTo>
                    <a:cubicBezTo>
                      <a:pt x="0" y="14"/>
                      <a:pt x="2" y="20"/>
                      <a:pt x="6" y="22"/>
                    </a:cubicBezTo>
                    <a:cubicBezTo>
                      <a:pt x="11" y="24"/>
                      <a:pt x="15" y="23"/>
                      <a:pt x="18" y="19"/>
                    </a:cubicBezTo>
                    <a:cubicBezTo>
                      <a:pt x="22" y="18"/>
                      <a:pt x="26" y="15"/>
                      <a:pt x="26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5"/>
                      <a:pt x="23" y="1"/>
                      <a:pt x="18" y="1"/>
                    </a:cubicBezTo>
                    <a:cubicBezTo>
                      <a:pt x="11" y="0"/>
                      <a:pt x="5" y="3"/>
                      <a:pt x="2" y="9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7" name="Freeform 237"/>
              <p:cNvSpPr>
                <a:spLocks/>
              </p:cNvSpPr>
              <p:nvPr/>
            </p:nvSpPr>
            <p:spPr bwMode="auto">
              <a:xfrm>
                <a:off x="552" y="2411"/>
                <a:ext cx="60" cy="58"/>
              </a:xfrm>
              <a:custGeom>
                <a:avLst/>
                <a:gdLst>
                  <a:gd name="T0" fmla="*/ 3 w 24"/>
                  <a:gd name="T1" fmla="*/ 6 h 22"/>
                  <a:gd name="T2" fmla="*/ 4 w 24"/>
                  <a:gd name="T3" fmla="*/ 20 h 22"/>
                  <a:gd name="T4" fmla="*/ 16 w 24"/>
                  <a:gd name="T5" fmla="*/ 20 h 22"/>
                  <a:gd name="T6" fmla="*/ 24 w 24"/>
                  <a:gd name="T7" fmla="*/ 12 h 22"/>
                  <a:gd name="T8" fmla="*/ 24 w 24"/>
                  <a:gd name="T9" fmla="*/ 10 h 22"/>
                  <a:gd name="T10" fmla="*/ 16 w 24"/>
                  <a:gd name="T11" fmla="*/ 1 h 22"/>
                  <a:gd name="T12" fmla="*/ 3 w 24"/>
                  <a:gd name="T1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2">
                    <a:moveTo>
                      <a:pt x="3" y="6"/>
                    </a:moveTo>
                    <a:cubicBezTo>
                      <a:pt x="0" y="10"/>
                      <a:pt x="0" y="16"/>
                      <a:pt x="4" y="20"/>
                    </a:cubicBezTo>
                    <a:cubicBezTo>
                      <a:pt x="8" y="22"/>
                      <a:pt x="12" y="22"/>
                      <a:pt x="16" y="20"/>
                    </a:cubicBezTo>
                    <a:cubicBezTo>
                      <a:pt x="20" y="19"/>
                      <a:pt x="23" y="16"/>
                      <a:pt x="24" y="12"/>
                    </a:cubicBezTo>
                    <a:cubicBezTo>
                      <a:pt x="24" y="12"/>
                      <a:pt x="24" y="11"/>
                      <a:pt x="24" y="10"/>
                    </a:cubicBezTo>
                    <a:cubicBezTo>
                      <a:pt x="24" y="6"/>
                      <a:pt x="21" y="2"/>
                      <a:pt x="16" y="1"/>
                    </a:cubicBezTo>
                    <a:cubicBezTo>
                      <a:pt x="11" y="0"/>
                      <a:pt x="6" y="2"/>
                      <a:pt x="3" y="6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8" name="Freeform 238"/>
              <p:cNvSpPr>
                <a:spLocks/>
              </p:cNvSpPr>
              <p:nvPr/>
            </p:nvSpPr>
            <p:spPr bwMode="auto">
              <a:xfrm>
                <a:off x="1675" y="2413"/>
                <a:ext cx="55" cy="64"/>
              </a:xfrm>
              <a:custGeom>
                <a:avLst/>
                <a:gdLst>
                  <a:gd name="T0" fmla="*/ 5 w 22"/>
                  <a:gd name="T1" fmla="*/ 4 h 24"/>
                  <a:gd name="T2" fmla="*/ 2 w 22"/>
                  <a:gd name="T3" fmla="*/ 9 h 24"/>
                  <a:gd name="T4" fmla="*/ 7 w 22"/>
                  <a:gd name="T5" fmla="*/ 22 h 24"/>
                  <a:gd name="T6" fmla="*/ 19 w 22"/>
                  <a:gd name="T7" fmla="*/ 17 h 24"/>
                  <a:gd name="T8" fmla="*/ 19 w 22"/>
                  <a:gd name="T9" fmla="*/ 17 h 24"/>
                  <a:gd name="T10" fmla="*/ 19 w 22"/>
                  <a:gd name="T11" fmla="*/ 4 h 24"/>
                  <a:gd name="T12" fmla="*/ 5 w 22"/>
                  <a:gd name="T1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4">
                    <a:moveTo>
                      <a:pt x="5" y="4"/>
                    </a:moveTo>
                    <a:cubicBezTo>
                      <a:pt x="4" y="5"/>
                      <a:pt x="3" y="7"/>
                      <a:pt x="2" y="9"/>
                    </a:cubicBezTo>
                    <a:cubicBezTo>
                      <a:pt x="0" y="14"/>
                      <a:pt x="2" y="20"/>
                      <a:pt x="7" y="22"/>
                    </a:cubicBezTo>
                    <a:cubicBezTo>
                      <a:pt x="12" y="24"/>
                      <a:pt x="17" y="21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3"/>
                      <a:pt x="22" y="7"/>
                      <a:pt x="19" y="4"/>
                    </a:cubicBezTo>
                    <a:cubicBezTo>
                      <a:pt x="15" y="0"/>
                      <a:pt x="9" y="0"/>
                      <a:pt x="5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9" name="Freeform 239"/>
              <p:cNvSpPr>
                <a:spLocks/>
              </p:cNvSpPr>
              <p:nvPr/>
            </p:nvSpPr>
            <p:spPr bwMode="auto">
              <a:xfrm>
                <a:off x="1840" y="2248"/>
                <a:ext cx="15" cy="16"/>
              </a:xfrm>
              <a:custGeom>
                <a:avLst/>
                <a:gdLst>
                  <a:gd name="T0" fmla="*/ 1 w 6"/>
                  <a:gd name="T1" fmla="*/ 3 h 6"/>
                  <a:gd name="T2" fmla="*/ 0 w 6"/>
                  <a:gd name="T3" fmla="*/ 5 h 6"/>
                  <a:gd name="T4" fmla="*/ 6 w 6"/>
                  <a:gd name="T5" fmla="*/ 2 h 6"/>
                  <a:gd name="T6" fmla="*/ 3 w 6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1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4" y="6"/>
                      <a:pt x="4" y="5"/>
                      <a:pt x="6" y="2"/>
                    </a:cubicBezTo>
                    <a:cubicBezTo>
                      <a:pt x="5" y="1"/>
                      <a:pt x="5" y="0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0" name="Freeform 240"/>
              <p:cNvSpPr>
                <a:spLocks/>
              </p:cNvSpPr>
              <p:nvPr/>
            </p:nvSpPr>
            <p:spPr bwMode="auto">
              <a:xfrm>
                <a:off x="1822" y="2333"/>
                <a:ext cx="13" cy="14"/>
              </a:xfrm>
              <a:custGeom>
                <a:avLst/>
                <a:gdLst>
                  <a:gd name="T0" fmla="*/ 1 w 5"/>
                  <a:gd name="T1" fmla="*/ 5 h 5"/>
                  <a:gd name="T2" fmla="*/ 0 w 5"/>
                  <a:gd name="T3" fmla="*/ 2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1" y="5"/>
                    </a:moveTo>
                    <a:cubicBezTo>
                      <a:pt x="1" y="4"/>
                      <a:pt x="0" y="3"/>
                      <a:pt x="0" y="2"/>
                    </a:cubicBezTo>
                    <a:cubicBezTo>
                      <a:pt x="1" y="0"/>
                      <a:pt x="3" y="0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1" name="Freeform 241"/>
              <p:cNvSpPr>
                <a:spLocks/>
              </p:cNvSpPr>
              <p:nvPr/>
            </p:nvSpPr>
            <p:spPr bwMode="auto">
              <a:xfrm>
                <a:off x="3350" y="2080"/>
                <a:ext cx="7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3" y="1"/>
                      <a:pt x="3" y="2"/>
                      <a:pt x="3" y="3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2" name="Freeform 242"/>
              <p:cNvSpPr>
                <a:spLocks/>
              </p:cNvSpPr>
              <p:nvPr/>
            </p:nvSpPr>
            <p:spPr bwMode="auto">
              <a:xfrm>
                <a:off x="3020" y="1901"/>
                <a:ext cx="10" cy="16"/>
              </a:xfrm>
              <a:custGeom>
                <a:avLst/>
                <a:gdLst>
                  <a:gd name="T0" fmla="*/ 2 w 4"/>
                  <a:gd name="T1" fmla="*/ 4 h 6"/>
                  <a:gd name="T2" fmla="*/ 3 w 4"/>
                  <a:gd name="T3" fmla="*/ 0 h 6"/>
                  <a:gd name="T4" fmla="*/ 0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cubicBezTo>
                      <a:pt x="1" y="2"/>
                      <a:pt x="1" y="0"/>
                      <a:pt x="3" y="0"/>
                    </a:cubicBezTo>
                    <a:cubicBezTo>
                      <a:pt x="4" y="5"/>
                      <a:pt x="1" y="4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3" name="Freeform 243"/>
              <p:cNvSpPr>
                <a:spLocks/>
              </p:cNvSpPr>
              <p:nvPr/>
            </p:nvSpPr>
            <p:spPr bwMode="auto">
              <a:xfrm>
                <a:off x="2737" y="2032"/>
                <a:ext cx="18" cy="13"/>
              </a:xfrm>
              <a:custGeom>
                <a:avLst/>
                <a:gdLst>
                  <a:gd name="T0" fmla="*/ 4 w 7"/>
                  <a:gd name="T1" fmla="*/ 1 h 5"/>
                  <a:gd name="T2" fmla="*/ 2 w 7"/>
                  <a:gd name="T3" fmla="*/ 4 h 5"/>
                  <a:gd name="T4" fmla="*/ 7 w 7"/>
                  <a:gd name="T5" fmla="*/ 1 h 5"/>
                  <a:gd name="T6" fmla="*/ 0 w 7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4" y="1"/>
                    </a:moveTo>
                    <a:cubicBezTo>
                      <a:pt x="3" y="2"/>
                      <a:pt x="2" y="3"/>
                      <a:pt x="2" y="4"/>
                    </a:cubicBezTo>
                    <a:cubicBezTo>
                      <a:pt x="4" y="4"/>
                      <a:pt x="4" y="5"/>
                      <a:pt x="7" y="1"/>
                    </a:cubicBezTo>
                    <a:cubicBezTo>
                      <a:pt x="4" y="0"/>
                      <a:pt x="2" y="1"/>
                      <a:pt x="0" y="4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4" name="Freeform 244"/>
              <p:cNvSpPr>
                <a:spLocks/>
              </p:cNvSpPr>
              <p:nvPr/>
            </p:nvSpPr>
            <p:spPr bwMode="auto">
              <a:xfrm>
                <a:off x="2067" y="1933"/>
                <a:ext cx="15" cy="14"/>
              </a:xfrm>
              <a:custGeom>
                <a:avLst/>
                <a:gdLst>
                  <a:gd name="T0" fmla="*/ 1 w 6"/>
                  <a:gd name="T1" fmla="*/ 3 h 5"/>
                  <a:gd name="T2" fmla="*/ 5 w 6"/>
                  <a:gd name="T3" fmla="*/ 0 h 5"/>
                  <a:gd name="T4" fmla="*/ 6 w 6"/>
                  <a:gd name="T5" fmla="*/ 3 h 5"/>
                  <a:gd name="T6" fmla="*/ 2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0" y="5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3"/>
                    </a:cubicBezTo>
                    <a:cubicBezTo>
                      <a:pt x="5" y="5"/>
                      <a:pt x="4" y="4"/>
                      <a:pt x="2" y="5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5" name="Freeform 245"/>
              <p:cNvSpPr>
                <a:spLocks/>
              </p:cNvSpPr>
              <p:nvPr/>
            </p:nvSpPr>
            <p:spPr bwMode="auto">
              <a:xfrm>
                <a:off x="3670" y="2339"/>
                <a:ext cx="12" cy="8"/>
              </a:xfrm>
              <a:custGeom>
                <a:avLst/>
                <a:gdLst>
                  <a:gd name="T0" fmla="*/ 2 w 5"/>
                  <a:gd name="T1" fmla="*/ 2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2" y="2"/>
                    </a:moveTo>
                    <a:cubicBezTo>
                      <a:pt x="0" y="3"/>
                      <a:pt x="5" y="0"/>
                      <a:pt x="5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6" name="Freeform 246"/>
              <p:cNvSpPr>
                <a:spLocks/>
              </p:cNvSpPr>
              <p:nvPr/>
            </p:nvSpPr>
            <p:spPr bwMode="auto">
              <a:xfrm>
                <a:off x="1955" y="2224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1"/>
                      <a:pt x="1" y="0"/>
                      <a:pt x="3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7" name="Freeform 247"/>
              <p:cNvSpPr>
                <a:spLocks noEditPoints="1"/>
              </p:cNvSpPr>
              <p:nvPr/>
            </p:nvSpPr>
            <p:spPr bwMode="auto">
              <a:xfrm>
                <a:off x="1895" y="2464"/>
                <a:ext cx="42" cy="24"/>
              </a:xfrm>
              <a:custGeom>
                <a:avLst/>
                <a:gdLst>
                  <a:gd name="T0" fmla="*/ 15 w 17"/>
                  <a:gd name="T1" fmla="*/ 9 h 9"/>
                  <a:gd name="T2" fmla="*/ 16 w 17"/>
                  <a:gd name="T3" fmla="*/ 9 h 9"/>
                  <a:gd name="T4" fmla="*/ 17 w 17"/>
                  <a:gd name="T5" fmla="*/ 8 h 9"/>
                  <a:gd name="T6" fmla="*/ 15 w 17"/>
                  <a:gd name="T7" fmla="*/ 9 h 9"/>
                  <a:gd name="T8" fmla="*/ 15 w 17"/>
                  <a:gd name="T9" fmla="*/ 6 h 9"/>
                  <a:gd name="T10" fmla="*/ 14 w 17"/>
                  <a:gd name="T11" fmla="*/ 2 h 9"/>
                  <a:gd name="T12" fmla="*/ 10 w 17"/>
                  <a:gd name="T13" fmla="*/ 0 h 9"/>
                  <a:gd name="T14" fmla="*/ 2 w 17"/>
                  <a:gd name="T15" fmla="*/ 4 h 9"/>
                  <a:gd name="T16" fmla="*/ 0 w 17"/>
                  <a:gd name="T17" fmla="*/ 9 h 9"/>
                  <a:gd name="T18" fmla="*/ 8 w 17"/>
                  <a:gd name="T19" fmla="*/ 9 h 9"/>
                  <a:gd name="T20" fmla="*/ 6 w 17"/>
                  <a:gd name="T21" fmla="*/ 6 h 9"/>
                  <a:gd name="T22" fmla="*/ 10 w 17"/>
                  <a:gd name="T23" fmla="*/ 4 h 9"/>
                  <a:gd name="T24" fmla="*/ 15 w 17"/>
                  <a:gd name="T25" fmla="*/ 8 h 9"/>
                  <a:gd name="T26" fmla="*/ 15 w 17"/>
                  <a:gd name="T27" fmla="*/ 9 h 9"/>
                  <a:gd name="T28" fmla="*/ 15 w 17"/>
                  <a:gd name="T29" fmla="*/ 9 h 9"/>
                  <a:gd name="T30" fmla="*/ 15 w 17"/>
                  <a:gd name="T31" fmla="*/ 9 h 9"/>
                  <a:gd name="T32" fmla="*/ 15 w 17"/>
                  <a:gd name="T33" fmla="*/ 7 h 9"/>
                  <a:gd name="T34" fmla="*/ 15 w 17"/>
                  <a:gd name="T3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9">
                    <a:moveTo>
                      <a:pt x="15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7" y="8"/>
                      <a:pt x="17" y="8"/>
                    </a:cubicBezTo>
                    <a:cubicBezTo>
                      <a:pt x="16" y="8"/>
                      <a:pt x="16" y="9"/>
                      <a:pt x="15" y="9"/>
                    </a:cubicBezTo>
                    <a:close/>
                    <a:moveTo>
                      <a:pt x="15" y="6"/>
                    </a:moveTo>
                    <a:cubicBezTo>
                      <a:pt x="15" y="5"/>
                      <a:pt x="15" y="3"/>
                      <a:pt x="14" y="2"/>
                    </a:cubicBezTo>
                    <a:cubicBezTo>
                      <a:pt x="13" y="1"/>
                      <a:pt x="11" y="0"/>
                      <a:pt x="10" y="0"/>
                    </a:cubicBezTo>
                    <a:cubicBezTo>
                      <a:pt x="5" y="0"/>
                      <a:pt x="3" y="2"/>
                      <a:pt x="2" y="4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2" y="4"/>
                      <a:pt x="14" y="6"/>
                      <a:pt x="15" y="8"/>
                    </a:cubicBezTo>
                    <a:cubicBezTo>
                      <a:pt x="15" y="8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7"/>
                      <a:pt x="15" y="7"/>
                    </a:cubicBezTo>
                    <a:cubicBezTo>
                      <a:pt x="15" y="7"/>
                      <a:pt x="15" y="6"/>
                      <a:pt x="15" y="6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8" name="Freeform 248"/>
              <p:cNvSpPr>
                <a:spLocks/>
              </p:cNvSpPr>
              <p:nvPr/>
            </p:nvSpPr>
            <p:spPr bwMode="auto">
              <a:xfrm>
                <a:off x="1810" y="1928"/>
                <a:ext cx="15" cy="13"/>
              </a:xfrm>
              <a:custGeom>
                <a:avLst/>
                <a:gdLst>
                  <a:gd name="T0" fmla="*/ 0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0" y="3"/>
                      <a:pt x="0" y="1"/>
                      <a:pt x="3" y="0"/>
                    </a:cubicBezTo>
                    <a:cubicBezTo>
                      <a:pt x="6" y="2"/>
                      <a:pt x="4" y="3"/>
                      <a:pt x="3" y="5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9" name="Freeform 249"/>
              <p:cNvSpPr>
                <a:spLocks/>
              </p:cNvSpPr>
              <p:nvPr/>
            </p:nvSpPr>
            <p:spPr bwMode="auto">
              <a:xfrm>
                <a:off x="1570" y="2013"/>
                <a:ext cx="12" cy="16"/>
              </a:xfrm>
              <a:custGeom>
                <a:avLst/>
                <a:gdLst>
                  <a:gd name="T0" fmla="*/ 4 w 5"/>
                  <a:gd name="T1" fmla="*/ 4 h 6"/>
                  <a:gd name="T2" fmla="*/ 3 w 5"/>
                  <a:gd name="T3" fmla="*/ 0 h 6"/>
                  <a:gd name="T4" fmla="*/ 5 w 5"/>
                  <a:gd name="T5" fmla="*/ 4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cubicBezTo>
                      <a:pt x="3" y="3"/>
                      <a:pt x="1" y="4"/>
                      <a:pt x="3" y="0"/>
                    </a:cubicBezTo>
                    <a:cubicBezTo>
                      <a:pt x="5" y="2"/>
                      <a:pt x="4" y="2"/>
                      <a:pt x="5" y="4"/>
                    </a:cubicBezTo>
                    <a:cubicBezTo>
                      <a:pt x="4" y="5"/>
                      <a:pt x="3" y="6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0" name="Freeform 250"/>
              <p:cNvSpPr>
                <a:spLocks/>
              </p:cNvSpPr>
              <p:nvPr/>
            </p:nvSpPr>
            <p:spPr bwMode="auto">
              <a:xfrm>
                <a:off x="1142" y="2093"/>
                <a:ext cx="5" cy="1"/>
              </a:xfrm>
              <a:custGeom>
                <a:avLst/>
                <a:gdLst>
                  <a:gd name="T0" fmla="*/ 0 w 2"/>
                  <a:gd name="T1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1" name="Freeform 251"/>
              <p:cNvSpPr>
                <a:spLocks/>
              </p:cNvSpPr>
              <p:nvPr/>
            </p:nvSpPr>
            <p:spPr bwMode="auto">
              <a:xfrm>
                <a:off x="857" y="2437"/>
                <a:ext cx="8" cy="6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0"/>
                      <a:pt x="2" y="1"/>
                      <a:pt x="3" y="2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2" name="Freeform 252"/>
              <p:cNvSpPr>
                <a:spLocks/>
              </p:cNvSpPr>
              <p:nvPr/>
            </p:nvSpPr>
            <p:spPr bwMode="auto">
              <a:xfrm>
                <a:off x="632" y="1909"/>
                <a:ext cx="13" cy="16"/>
              </a:xfrm>
              <a:custGeom>
                <a:avLst/>
                <a:gdLst>
                  <a:gd name="T0" fmla="*/ 5 w 5"/>
                  <a:gd name="T1" fmla="*/ 0 h 6"/>
                  <a:gd name="T2" fmla="*/ 2 w 5"/>
                  <a:gd name="T3" fmla="*/ 6 h 6"/>
                  <a:gd name="T4" fmla="*/ 4 w 5"/>
                  <a:gd name="T5" fmla="*/ 0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4" y="2"/>
                      <a:pt x="3" y="4"/>
                      <a:pt x="2" y="6"/>
                    </a:cubicBezTo>
                    <a:cubicBezTo>
                      <a:pt x="5" y="4"/>
                      <a:pt x="4" y="4"/>
                      <a:pt x="4" y="0"/>
                    </a:cubicBezTo>
                    <a:cubicBezTo>
                      <a:pt x="1" y="0"/>
                      <a:pt x="0" y="3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3" name="Freeform 253"/>
              <p:cNvSpPr>
                <a:spLocks/>
              </p:cNvSpPr>
              <p:nvPr/>
            </p:nvSpPr>
            <p:spPr bwMode="auto">
              <a:xfrm>
                <a:off x="897" y="1904"/>
                <a:ext cx="13" cy="11"/>
              </a:xfrm>
              <a:custGeom>
                <a:avLst/>
                <a:gdLst>
                  <a:gd name="T0" fmla="*/ 0 w 5"/>
                  <a:gd name="T1" fmla="*/ 4 h 4"/>
                  <a:gd name="T2" fmla="*/ 2 w 5"/>
                  <a:gd name="T3" fmla="*/ 0 h 4"/>
                  <a:gd name="T4" fmla="*/ 5 w 5"/>
                  <a:gd name="T5" fmla="*/ 4 h 4"/>
                  <a:gd name="T6" fmla="*/ 2 w 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2" y="1"/>
                      <a:pt x="2" y="0"/>
                    </a:cubicBezTo>
                    <a:cubicBezTo>
                      <a:pt x="5" y="2"/>
                      <a:pt x="5" y="1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4" name="Freeform 254"/>
              <p:cNvSpPr>
                <a:spLocks/>
              </p:cNvSpPr>
              <p:nvPr/>
            </p:nvSpPr>
            <p:spPr bwMode="auto">
              <a:xfrm>
                <a:off x="1032" y="2027"/>
                <a:ext cx="13" cy="8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0 h 3"/>
                  <a:gd name="T4" fmla="*/ 5 w 5"/>
                  <a:gd name="T5" fmla="*/ 2 h 3"/>
                  <a:gd name="T6" fmla="*/ 2 w 5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3" y="3"/>
                      <a:pt x="1" y="2"/>
                      <a:pt x="2" y="2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5" name="Freeform 255"/>
              <p:cNvSpPr>
                <a:spLocks/>
              </p:cNvSpPr>
              <p:nvPr/>
            </p:nvSpPr>
            <p:spPr bwMode="auto">
              <a:xfrm>
                <a:off x="1797" y="1947"/>
                <a:ext cx="98" cy="61"/>
              </a:xfrm>
              <a:custGeom>
                <a:avLst/>
                <a:gdLst>
                  <a:gd name="T0" fmla="*/ 0 w 39"/>
                  <a:gd name="T1" fmla="*/ 18 h 23"/>
                  <a:gd name="T2" fmla="*/ 38 w 39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23">
                    <a:moveTo>
                      <a:pt x="0" y="18"/>
                    </a:moveTo>
                    <a:cubicBezTo>
                      <a:pt x="16" y="21"/>
                      <a:pt x="39" y="23"/>
                      <a:pt x="3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6" name="Freeform 256"/>
              <p:cNvSpPr>
                <a:spLocks/>
              </p:cNvSpPr>
              <p:nvPr/>
            </p:nvSpPr>
            <p:spPr bwMode="auto">
              <a:xfrm>
                <a:off x="1687" y="2131"/>
                <a:ext cx="158" cy="48"/>
              </a:xfrm>
              <a:custGeom>
                <a:avLst/>
                <a:gdLst>
                  <a:gd name="T0" fmla="*/ 0 w 63"/>
                  <a:gd name="T1" fmla="*/ 13 h 18"/>
                  <a:gd name="T2" fmla="*/ 16 w 63"/>
                  <a:gd name="T3" fmla="*/ 11 h 18"/>
                  <a:gd name="T4" fmla="*/ 31 w 63"/>
                  <a:gd name="T5" fmla="*/ 15 h 18"/>
                  <a:gd name="T6" fmla="*/ 63 w 63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8">
                    <a:moveTo>
                      <a:pt x="0" y="13"/>
                    </a:moveTo>
                    <a:cubicBezTo>
                      <a:pt x="6" y="15"/>
                      <a:pt x="10" y="11"/>
                      <a:pt x="16" y="11"/>
                    </a:cubicBezTo>
                    <a:cubicBezTo>
                      <a:pt x="21" y="11"/>
                      <a:pt x="26" y="14"/>
                      <a:pt x="31" y="15"/>
                    </a:cubicBezTo>
                    <a:cubicBezTo>
                      <a:pt x="43" y="18"/>
                      <a:pt x="60" y="15"/>
                      <a:pt x="6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7" name="Freeform 257"/>
              <p:cNvSpPr>
                <a:spLocks/>
              </p:cNvSpPr>
              <p:nvPr/>
            </p:nvSpPr>
            <p:spPr bwMode="auto">
              <a:xfrm>
                <a:off x="1982" y="2091"/>
                <a:ext cx="133" cy="98"/>
              </a:xfrm>
              <a:custGeom>
                <a:avLst/>
                <a:gdLst>
                  <a:gd name="T0" fmla="*/ 0 w 53"/>
                  <a:gd name="T1" fmla="*/ 28 h 37"/>
                  <a:gd name="T2" fmla="*/ 47 w 53"/>
                  <a:gd name="T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3" h="37">
                    <a:moveTo>
                      <a:pt x="0" y="28"/>
                    </a:moveTo>
                    <a:cubicBezTo>
                      <a:pt x="17" y="37"/>
                      <a:pt x="53" y="21"/>
                      <a:pt x="47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8" name="Freeform 258"/>
              <p:cNvSpPr>
                <a:spLocks/>
              </p:cNvSpPr>
              <p:nvPr/>
            </p:nvSpPr>
            <p:spPr bwMode="auto">
              <a:xfrm>
                <a:off x="2197" y="2056"/>
                <a:ext cx="118" cy="112"/>
              </a:xfrm>
              <a:custGeom>
                <a:avLst/>
                <a:gdLst>
                  <a:gd name="T0" fmla="*/ 0 w 47"/>
                  <a:gd name="T1" fmla="*/ 36 h 42"/>
                  <a:gd name="T2" fmla="*/ 34 w 47"/>
                  <a:gd name="T3" fmla="*/ 34 h 42"/>
                  <a:gd name="T4" fmla="*/ 46 w 47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42">
                    <a:moveTo>
                      <a:pt x="0" y="36"/>
                    </a:moveTo>
                    <a:cubicBezTo>
                      <a:pt x="11" y="32"/>
                      <a:pt x="22" y="42"/>
                      <a:pt x="34" y="34"/>
                    </a:cubicBezTo>
                    <a:cubicBezTo>
                      <a:pt x="47" y="25"/>
                      <a:pt x="45" y="14"/>
                      <a:pt x="4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9" name="Freeform 259"/>
              <p:cNvSpPr>
                <a:spLocks/>
              </p:cNvSpPr>
              <p:nvPr/>
            </p:nvSpPr>
            <p:spPr bwMode="auto">
              <a:xfrm>
                <a:off x="1850" y="2277"/>
                <a:ext cx="77" cy="139"/>
              </a:xfrm>
              <a:custGeom>
                <a:avLst/>
                <a:gdLst>
                  <a:gd name="T0" fmla="*/ 31 w 31"/>
                  <a:gd name="T1" fmla="*/ 0 h 52"/>
                  <a:gd name="T2" fmla="*/ 24 w 31"/>
                  <a:gd name="T3" fmla="*/ 14 h 52"/>
                  <a:gd name="T4" fmla="*/ 16 w 31"/>
                  <a:gd name="T5" fmla="*/ 26 h 52"/>
                  <a:gd name="T6" fmla="*/ 0 w 31"/>
                  <a:gd name="T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52">
                    <a:moveTo>
                      <a:pt x="31" y="0"/>
                    </a:moveTo>
                    <a:cubicBezTo>
                      <a:pt x="31" y="5"/>
                      <a:pt x="27" y="11"/>
                      <a:pt x="24" y="14"/>
                    </a:cubicBezTo>
                    <a:cubicBezTo>
                      <a:pt x="18" y="20"/>
                      <a:pt x="18" y="18"/>
                      <a:pt x="16" y="26"/>
                    </a:cubicBezTo>
                    <a:cubicBezTo>
                      <a:pt x="14" y="38"/>
                      <a:pt x="16" y="51"/>
                      <a:pt x="0" y="52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0" name="Freeform 260"/>
              <p:cNvSpPr>
                <a:spLocks/>
              </p:cNvSpPr>
              <p:nvPr/>
            </p:nvSpPr>
            <p:spPr bwMode="auto">
              <a:xfrm>
                <a:off x="1477" y="2101"/>
                <a:ext cx="75" cy="99"/>
              </a:xfrm>
              <a:custGeom>
                <a:avLst/>
                <a:gdLst>
                  <a:gd name="T0" fmla="*/ 0 w 30"/>
                  <a:gd name="T1" fmla="*/ 34 h 37"/>
                  <a:gd name="T2" fmla="*/ 24 w 30"/>
                  <a:gd name="T3" fmla="*/ 24 h 37"/>
                  <a:gd name="T4" fmla="*/ 26 w 30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7">
                    <a:moveTo>
                      <a:pt x="0" y="34"/>
                    </a:moveTo>
                    <a:cubicBezTo>
                      <a:pt x="8" y="37"/>
                      <a:pt x="19" y="30"/>
                      <a:pt x="24" y="24"/>
                    </a:cubicBezTo>
                    <a:cubicBezTo>
                      <a:pt x="30" y="16"/>
                      <a:pt x="28" y="9"/>
                      <a:pt x="2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1" name="Freeform 261"/>
              <p:cNvSpPr>
                <a:spLocks/>
              </p:cNvSpPr>
              <p:nvPr/>
            </p:nvSpPr>
            <p:spPr bwMode="auto">
              <a:xfrm>
                <a:off x="1435" y="2299"/>
                <a:ext cx="52" cy="154"/>
              </a:xfrm>
              <a:custGeom>
                <a:avLst/>
                <a:gdLst>
                  <a:gd name="T0" fmla="*/ 18 w 21"/>
                  <a:gd name="T1" fmla="*/ 0 h 58"/>
                  <a:gd name="T2" fmla="*/ 21 w 21"/>
                  <a:gd name="T3" fmla="*/ 34 h 58"/>
                  <a:gd name="T4" fmla="*/ 0 w 21"/>
                  <a:gd name="T5" fmla="*/ 5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58">
                    <a:moveTo>
                      <a:pt x="18" y="0"/>
                    </a:moveTo>
                    <a:cubicBezTo>
                      <a:pt x="12" y="10"/>
                      <a:pt x="21" y="22"/>
                      <a:pt x="21" y="34"/>
                    </a:cubicBezTo>
                    <a:cubicBezTo>
                      <a:pt x="20" y="44"/>
                      <a:pt x="13" y="58"/>
                      <a:pt x="0" y="56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2" name="Freeform 262"/>
              <p:cNvSpPr>
                <a:spLocks/>
              </p:cNvSpPr>
              <p:nvPr/>
            </p:nvSpPr>
            <p:spPr bwMode="auto">
              <a:xfrm>
                <a:off x="1252" y="2147"/>
                <a:ext cx="153" cy="58"/>
              </a:xfrm>
              <a:custGeom>
                <a:avLst/>
                <a:gdLst>
                  <a:gd name="T0" fmla="*/ 0 w 61"/>
                  <a:gd name="T1" fmla="*/ 20 h 22"/>
                  <a:gd name="T2" fmla="*/ 16 w 61"/>
                  <a:gd name="T3" fmla="*/ 18 h 22"/>
                  <a:gd name="T4" fmla="*/ 33 w 61"/>
                  <a:gd name="T5" fmla="*/ 21 h 22"/>
                  <a:gd name="T6" fmla="*/ 61 w 61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22">
                    <a:moveTo>
                      <a:pt x="0" y="20"/>
                    </a:moveTo>
                    <a:cubicBezTo>
                      <a:pt x="8" y="22"/>
                      <a:pt x="10" y="18"/>
                      <a:pt x="16" y="18"/>
                    </a:cubicBezTo>
                    <a:cubicBezTo>
                      <a:pt x="21" y="17"/>
                      <a:pt x="27" y="21"/>
                      <a:pt x="33" y="21"/>
                    </a:cubicBezTo>
                    <a:cubicBezTo>
                      <a:pt x="50" y="22"/>
                      <a:pt x="55" y="15"/>
                      <a:pt x="6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3" name="Freeform 263"/>
              <p:cNvSpPr>
                <a:spLocks/>
              </p:cNvSpPr>
              <p:nvPr/>
            </p:nvSpPr>
            <p:spPr bwMode="auto">
              <a:xfrm>
                <a:off x="997" y="2051"/>
                <a:ext cx="108" cy="98"/>
              </a:xfrm>
              <a:custGeom>
                <a:avLst/>
                <a:gdLst>
                  <a:gd name="T0" fmla="*/ 0 w 43"/>
                  <a:gd name="T1" fmla="*/ 32 h 37"/>
                  <a:gd name="T2" fmla="*/ 23 w 43"/>
                  <a:gd name="T3" fmla="*/ 22 h 37"/>
                  <a:gd name="T4" fmla="*/ 43 w 43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7">
                    <a:moveTo>
                      <a:pt x="0" y="32"/>
                    </a:moveTo>
                    <a:cubicBezTo>
                      <a:pt x="9" y="37"/>
                      <a:pt x="17" y="27"/>
                      <a:pt x="23" y="22"/>
                    </a:cubicBezTo>
                    <a:cubicBezTo>
                      <a:pt x="30" y="15"/>
                      <a:pt x="39" y="10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4" name="Freeform 264"/>
              <p:cNvSpPr>
                <a:spLocks/>
              </p:cNvSpPr>
              <p:nvPr/>
            </p:nvSpPr>
            <p:spPr bwMode="auto">
              <a:xfrm>
                <a:off x="1617" y="2043"/>
                <a:ext cx="28" cy="34"/>
              </a:xfrm>
              <a:custGeom>
                <a:avLst/>
                <a:gdLst>
                  <a:gd name="T0" fmla="*/ 0 w 11"/>
                  <a:gd name="T1" fmla="*/ 13 h 13"/>
                  <a:gd name="T2" fmla="*/ 11 w 11"/>
                  <a:gd name="T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cubicBezTo>
                      <a:pt x="6" y="11"/>
                      <a:pt x="10" y="6"/>
                      <a:pt x="1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5" name="Freeform 265"/>
              <p:cNvSpPr>
                <a:spLocks/>
              </p:cNvSpPr>
              <p:nvPr/>
            </p:nvSpPr>
            <p:spPr bwMode="auto">
              <a:xfrm>
                <a:off x="1582" y="2077"/>
                <a:ext cx="35" cy="6"/>
              </a:xfrm>
              <a:custGeom>
                <a:avLst/>
                <a:gdLst>
                  <a:gd name="T0" fmla="*/ 0 w 14"/>
                  <a:gd name="T1" fmla="*/ 0 h 2"/>
                  <a:gd name="T2" fmla="*/ 14 w 1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4" y="2"/>
                      <a:pt x="9" y="2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6" name="Freeform 266"/>
              <p:cNvSpPr>
                <a:spLocks/>
              </p:cNvSpPr>
              <p:nvPr/>
            </p:nvSpPr>
            <p:spPr bwMode="auto">
              <a:xfrm>
                <a:off x="1577" y="2333"/>
                <a:ext cx="103" cy="86"/>
              </a:xfrm>
              <a:custGeom>
                <a:avLst/>
                <a:gdLst>
                  <a:gd name="T0" fmla="*/ 0 w 41"/>
                  <a:gd name="T1" fmla="*/ 30 h 32"/>
                  <a:gd name="T2" fmla="*/ 26 w 41"/>
                  <a:gd name="T3" fmla="*/ 10 h 32"/>
                  <a:gd name="T4" fmla="*/ 41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0" y="30"/>
                    </a:moveTo>
                    <a:cubicBezTo>
                      <a:pt x="14" y="32"/>
                      <a:pt x="25" y="25"/>
                      <a:pt x="26" y="10"/>
                    </a:cubicBezTo>
                    <a:cubicBezTo>
                      <a:pt x="33" y="12"/>
                      <a:pt x="40" y="7"/>
                      <a:pt x="4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7" name="Freeform 267"/>
              <p:cNvSpPr>
                <a:spLocks/>
              </p:cNvSpPr>
              <p:nvPr/>
            </p:nvSpPr>
            <p:spPr bwMode="auto">
              <a:xfrm>
                <a:off x="1220" y="2379"/>
                <a:ext cx="85" cy="80"/>
              </a:xfrm>
              <a:custGeom>
                <a:avLst/>
                <a:gdLst>
                  <a:gd name="T0" fmla="*/ 2 w 34"/>
                  <a:gd name="T1" fmla="*/ 30 h 30"/>
                  <a:gd name="T2" fmla="*/ 11 w 34"/>
                  <a:gd name="T3" fmla="*/ 12 h 30"/>
                  <a:gd name="T4" fmla="*/ 34 w 34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0">
                    <a:moveTo>
                      <a:pt x="2" y="30"/>
                    </a:moveTo>
                    <a:cubicBezTo>
                      <a:pt x="0" y="17"/>
                      <a:pt x="6" y="22"/>
                      <a:pt x="11" y="12"/>
                    </a:cubicBezTo>
                    <a:cubicBezTo>
                      <a:pt x="18" y="16"/>
                      <a:pt x="34" y="10"/>
                      <a:pt x="3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8" name="Freeform 268"/>
              <p:cNvSpPr>
                <a:spLocks/>
              </p:cNvSpPr>
              <p:nvPr/>
            </p:nvSpPr>
            <p:spPr bwMode="auto">
              <a:xfrm>
                <a:off x="900" y="2355"/>
                <a:ext cx="147" cy="114"/>
              </a:xfrm>
              <a:custGeom>
                <a:avLst/>
                <a:gdLst>
                  <a:gd name="T0" fmla="*/ 0 w 59"/>
                  <a:gd name="T1" fmla="*/ 14 h 43"/>
                  <a:gd name="T2" fmla="*/ 58 w 59"/>
                  <a:gd name="T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9" h="43">
                    <a:moveTo>
                      <a:pt x="0" y="14"/>
                    </a:moveTo>
                    <a:cubicBezTo>
                      <a:pt x="1" y="43"/>
                      <a:pt x="59" y="26"/>
                      <a:pt x="5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9" name="Freeform 269"/>
              <p:cNvSpPr>
                <a:spLocks/>
              </p:cNvSpPr>
              <p:nvPr/>
            </p:nvSpPr>
            <p:spPr bwMode="auto">
              <a:xfrm>
                <a:off x="777" y="2272"/>
                <a:ext cx="53" cy="136"/>
              </a:xfrm>
              <a:custGeom>
                <a:avLst/>
                <a:gdLst>
                  <a:gd name="T0" fmla="*/ 21 w 21"/>
                  <a:gd name="T1" fmla="*/ 0 h 51"/>
                  <a:gd name="T2" fmla="*/ 16 w 21"/>
                  <a:gd name="T3" fmla="*/ 11 h 51"/>
                  <a:gd name="T4" fmla="*/ 17 w 21"/>
                  <a:gd name="T5" fmla="*/ 22 h 51"/>
                  <a:gd name="T6" fmla="*/ 0 w 2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51">
                    <a:moveTo>
                      <a:pt x="21" y="0"/>
                    </a:moveTo>
                    <a:cubicBezTo>
                      <a:pt x="20" y="4"/>
                      <a:pt x="16" y="7"/>
                      <a:pt x="16" y="11"/>
                    </a:cubicBezTo>
                    <a:cubicBezTo>
                      <a:pt x="15" y="15"/>
                      <a:pt x="17" y="18"/>
                      <a:pt x="17" y="22"/>
                    </a:cubicBezTo>
                    <a:cubicBezTo>
                      <a:pt x="17" y="31"/>
                      <a:pt x="10" y="50"/>
                      <a:pt x="0" y="5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0" name="Freeform 270"/>
              <p:cNvSpPr>
                <a:spLocks/>
              </p:cNvSpPr>
              <p:nvPr/>
            </p:nvSpPr>
            <p:spPr bwMode="auto">
              <a:xfrm>
                <a:off x="850" y="2453"/>
                <a:ext cx="32" cy="19"/>
              </a:xfrm>
              <a:custGeom>
                <a:avLst/>
                <a:gdLst>
                  <a:gd name="T0" fmla="*/ 0 w 13"/>
                  <a:gd name="T1" fmla="*/ 5 h 7"/>
                  <a:gd name="T2" fmla="*/ 13 w 13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7">
                    <a:moveTo>
                      <a:pt x="0" y="5"/>
                    </a:moveTo>
                    <a:cubicBezTo>
                      <a:pt x="5" y="7"/>
                      <a:pt x="10" y="4"/>
                      <a:pt x="1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1" name="Freeform 271"/>
              <p:cNvSpPr>
                <a:spLocks/>
              </p:cNvSpPr>
              <p:nvPr/>
            </p:nvSpPr>
            <p:spPr bwMode="auto">
              <a:xfrm>
                <a:off x="762" y="2093"/>
                <a:ext cx="120" cy="72"/>
              </a:xfrm>
              <a:custGeom>
                <a:avLst/>
                <a:gdLst>
                  <a:gd name="T0" fmla="*/ 0 w 48"/>
                  <a:gd name="T1" fmla="*/ 18 h 27"/>
                  <a:gd name="T2" fmla="*/ 27 w 48"/>
                  <a:gd name="T3" fmla="*/ 7 h 27"/>
                  <a:gd name="T4" fmla="*/ 48 w 48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7">
                    <a:moveTo>
                      <a:pt x="0" y="18"/>
                    </a:moveTo>
                    <a:cubicBezTo>
                      <a:pt x="8" y="27"/>
                      <a:pt x="25" y="17"/>
                      <a:pt x="27" y="7"/>
                    </a:cubicBezTo>
                    <a:cubicBezTo>
                      <a:pt x="34" y="10"/>
                      <a:pt x="43" y="3"/>
                      <a:pt x="4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2" name="Freeform 272"/>
              <p:cNvSpPr>
                <a:spLocks/>
              </p:cNvSpPr>
              <p:nvPr/>
            </p:nvSpPr>
            <p:spPr bwMode="auto">
              <a:xfrm>
                <a:off x="485" y="2053"/>
                <a:ext cx="105" cy="48"/>
              </a:xfrm>
              <a:custGeom>
                <a:avLst/>
                <a:gdLst>
                  <a:gd name="T0" fmla="*/ 0 w 42"/>
                  <a:gd name="T1" fmla="*/ 18 h 18"/>
                  <a:gd name="T2" fmla="*/ 10 w 42"/>
                  <a:gd name="T3" fmla="*/ 11 h 18"/>
                  <a:gd name="T4" fmla="*/ 42 w 42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18">
                    <a:moveTo>
                      <a:pt x="0" y="18"/>
                    </a:moveTo>
                    <a:cubicBezTo>
                      <a:pt x="4" y="18"/>
                      <a:pt x="9" y="16"/>
                      <a:pt x="10" y="11"/>
                    </a:cubicBezTo>
                    <a:cubicBezTo>
                      <a:pt x="20" y="16"/>
                      <a:pt x="40" y="13"/>
                      <a:pt x="4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3" name="Freeform 273"/>
              <p:cNvSpPr>
                <a:spLocks/>
              </p:cNvSpPr>
              <p:nvPr/>
            </p:nvSpPr>
            <p:spPr bwMode="auto">
              <a:xfrm>
                <a:off x="550" y="2245"/>
                <a:ext cx="107" cy="27"/>
              </a:xfrm>
              <a:custGeom>
                <a:avLst/>
                <a:gdLst>
                  <a:gd name="T0" fmla="*/ 0 w 43"/>
                  <a:gd name="T1" fmla="*/ 10 h 10"/>
                  <a:gd name="T2" fmla="*/ 16 w 43"/>
                  <a:gd name="T3" fmla="*/ 4 h 10"/>
                  <a:gd name="T4" fmla="*/ 43 w 43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10">
                    <a:moveTo>
                      <a:pt x="0" y="10"/>
                    </a:moveTo>
                    <a:cubicBezTo>
                      <a:pt x="6" y="10"/>
                      <a:pt x="11" y="5"/>
                      <a:pt x="16" y="4"/>
                    </a:cubicBezTo>
                    <a:cubicBezTo>
                      <a:pt x="24" y="3"/>
                      <a:pt x="36" y="9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4" name="Freeform 274"/>
              <p:cNvSpPr>
                <a:spLocks/>
              </p:cNvSpPr>
              <p:nvPr/>
            </p:nvSpPr>
            <p:spPr bwMode="auto">
              <a:xfrm>
                <a:off x="655" y="1893"/>
                <a:ext cx="37" cy="67"/>
              </a:xfrm>
              <a:custGeom>
                <a:avLst/>
                <a:gdLst>
                  <a:gd name="T0" fmla="*/ 8 w 15"/>
                  <a:gd name="T1" fmla="*/ 0 h 25"/>
                  <a:gd name="T2" fmla="*/ 0 w 15"/>
                  <a:gd name="T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25">
                    <a:moveTo>
                      <a:pt x="8" y="0"/>
                    </a:moveTo>
                    <a:cubicBezTo>
                      <a:pt x="15" y="6"/>
                      <a:pt x="5" y="20"/>
                      <a:pt x="0" y="25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5" name="Freeform 275"/>
              <p:cNvSpPr>
                <a:spLocks/>
              </p:cNvSpPr>
              <p:nvPr/>
            </p:nvSpPr>
            <p:spPr bwMode="auto">
              <a:xfrm>
                <a:off x="927" y="1907"/>
                <a:ext cx="28" cy="53"/>
              </a:xfrm>
              <a:custGeom>
                <a:avLst/>
                <a:gdLst>
                  <a:gd name="T0" fmla="*/ 11 w 11"/>
                  <a:gd name="T1" fmla="*/ 0 h 20"/>
                  <a:gd name="T2" fmla="*/ 0 w 11"/>
                  <a:gd name="T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" h="20">
                    <a:moveTo>
                      <a:pt x="11" y="0"/>
                    </a:moveTo>
                    <a:cubicBezTo>
                      <a:pt x="11" y="9"/>
                      <a:pt x="9" y="18"/>
                      <a:pt x="0" y="2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6" name="Freeform 276"/>
              <p:cNvSpPr>
                <a:spLocks/>
              </p:cNvSpPr>
              <p:nvPr/>
            </p:nvSpPr>
            <p:spPr bwMode="auto">
              <a:xfrm>
                <a:off x="1152" y="2219"/>
                <a:ext cx="18" cy="58"/>
              </a:xfrm>
              <a:custGeom>
                <a:avLst/>
                <a:gdLst>
                  <a:gd name="T0" fmla="*/ 6 w 7"/>
                  <a:gd name="T1" fmla="*/ 0 h 22"/>
                  <a:gd name="T2" fmla="*/ 0 w 7"/>
                  <a:gd name="T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22">
                    <a:moveTo>
                      <a:pt x="6" y="0"/>
                    </a:moveTo>
                    <a:cubicBezTo>
                      <a:pt x="7" y="7"/>
                      <a:pt x="4" y="17"/>
                      <a:pt x="0" y="22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7" name="Freeform 277"/>
              <p:cNvSpPr>
                <a:spLocks/>
              </p:cNvSpPr>
              <p:nvPr/>
            </p:nvSpPr>
            <p:spPr bwMode="auto">
              <a:xfrm>
                <a:off x="657" y="2419"/>
                <a:ext cx="13" cy="50"/>
              </a:xfrm>
              <a:custGeom>
                <a:avLst/>
                <a:gdLst>
                  <a:gd name="T0" fmla="*/ 0 w 5"/>
                  <a:gd name="T1" fmla="*/ 0 h 19"/>
                  <a:gd name="T2" fmla="*/ 4 w 5"/>
                  <a:gd name="T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19">
                    <a:moveTo>
                      <a:pt x="0" y="0"/>
                    </a:moveTo>
                    <a:cubicBezTo>
                      <a:pt x="4" y="5"/>
                      <a:pt x="5" y="13"/>
                      <a:pt x="4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8" name="Freeform 278"/>
              <p:cNvSpPr>
                <a:spLocks/>
              </p:cNvSpPr>
              <p:nvPr/>
            </p:nvSpPr>
            <p:spPr bwMode="auto">
              <a:xfrm>
                <a:off x="2327" y="2267"/>
                <a:ext cx="108" cy="66"/>
              </a:xfrm>
              <a:custGeom>
                <a:avLst/>
                <a:gdLst>
                  <a:gd name="T0" fmla="*/ 0 w 43"/>
                  <a:gd name="T1" fmla="*/ 22 h 25"/>
                  <a:gd name="T2" fmla="*/ 23 w 43"/>
                  <a:gd name="T3" fmla="*/ 11 h 25"/>
                  <a:gd name="T4" fmla="*/ 43 w 43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5">
                    <a:moveTo>
                      <a:pt x="0" y="22"/>
                    </a:moveTo>
                    <a:cubicBezTo>
                      <a:pt x="12" y="25"/>
                      <a:pt x="16" y="19"/>
                      <a:pt x="23" y="11"/>
                    </a:cubicBezTo>
                    <a:cubicBezTo>
                      <a:pt x="27" y="6"/>
                      <a:pt x="36" y="2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9" name="Freeform 279"/>
              <p:cNvSpPr>
                <a:spLocks/>
              </p:cNvSpPr>
              <p:nvPr/>
            </p:nvSpPr>
            <p:spPr bwMode="auto">
              <a:xfrm>
                <a:off x="2480" y="2184"/>
                <a:ext cx="130" cy="13"/>
              </a:xfrm>
              <a:custGeom>
                <a:avLst/>
                <a:gdLst>
                  <a:gd name="T0" fmla="*/ 0 w 52"/>
                  <a:gd name="T1" fmla="*/ 0 h 5"/>
                  <a:gd name="T2" fmla="*/ 25 w 52"/>
                  <a:gd name="T3" fmla="*/ 1 h 5"/>
                  <a:gd name="T4" fmla="*/ 52 w 52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5">
                    <a:moveTo>
                      <a:pt x="0" y="0"/>
                    </a:moveTo>
                    <a:cubicBezTo>
                      <a:pt x="9" y="5"/>
                      <a:pt x="16" y="2"/>
                      <a:pt x="25" y="1"/>
                    </a:cubicBezTo>
                    <a:cubicBezTo>
                      <a:pt x="33" y="0"/>
                      <a:pt x="42" y="5"/>
                      <a:pt x="52" y="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0" name="Freeform 280"/>
              <p:cNvSpPr>
                <a:spLocks/>
              </p:cNvSpPr>
              <p:nvPr/>
            </p:nvSpPr>
            <p:spPr bwMode="auto">
              <a:xfrm>
                <a:off x="2080" y="1920"/>
                <a:ext cx="42" cy="61"/>
              </a:xfrm>
              <a:custGeom>
                <a:avLst/>
                <a:gdLst>
                  <a:gd name="T0" fmla="*/ 17 w 17"/>
                  <a:gd name="T1" fmla="*/ 0 h 23"/>
                  <a:gd name="T2" fmla="*/ 0 w 17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23">
                    <a:moveTo>
                      <a:pt x="17" y="0"/>
                    </a:moveTo>
                    <a:cubicBezTo>
                      <a:pt x="13" y="10"/>
                      <a:pt x="14" y="23"/>
                      <a:pt x="0" y="23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1" name="Freeform 281"/>
              <p:cNvSpPr>
                <a:spLocks/>
              </p:cNvSpPr>
              <p:nvPr/>
            </p:nvSpPr>
            <p:spPr bwMode="auto">
              <a:xfrm>
                <a:off x="2750" y="2051"/>
                <a:ext cx="52" cy="48"/>
              </a:xfrm>
              <a:custGeom>
                <a:avLst/>
                <a:gdLst>
                  <a:gd name="T0" fmla="*/ 17 w 21"/>
                  <a:gd name="T1" fmla="*/ 0 h 18"/>
                  <a:gd name="T2" fmla="*/ 0 w 21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" h="18">
                    <a:moveTo>
                      <a:pt x="17" y="0"/>
                    </a:moveTo>
                    <a:cubicBezTo>
                      <a:pt x="21" y="9"/>
                      <a:pt x="8" y="17"/>
                      <a:pt x="0" y="18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2" name="Freeform 282"/>
              <p:cNvSpPr>
                <a:spLocks/>
              </p:cNvSpPr>
              <p:nvPr/>
            </p:nvSpPr>
            <p:spPr bwMode="auto">
              <a:xfrm>
                <a:off x="2715" y="2267"/>
                <a:ext cx="97" cy="37"/>
              </a:xfrm>
              <a:custGeom>
                <a:avLst/>
                <a:gdLst>
                  <a:gd name="T0" fmla="*/ 0 w 39"/>
                  <a:gd name="T1" fmla="*/ 0 h 14"/>
                  <a:gd name="T2" fmla="*/ 39 w 39"/>
                  <a:gd name="T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14">
                    <a:moveTo>
                      <a:pt x="0" y="0"/>
                    </a:moveTo>
                    <a:cubicBezTo>
                      <a:pt x="9" y="10"/>
                      <a:pt x="30" y="14"/>
                      <a:pt x="39" y="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3" name="Freeform 283"/>
              <p:cNvSpPr>
                <a:spLocks/>
              </p:cNvSpPr>
              <p:nvPr/>
            </p:nvSpPr>
            <p:spPr bwMode="auto">
              <a:xfrm>
                <a:off x="2892" y="2280"/>
                <a:ext cx="83" cy="61"/>
              </a:xfrm>
              <a:custGeom>
                <a:avLst/>
                <a:gdLst>
                  <a:gd name="T0" fmla="*/ 0 w 33"/>
                  <a:gd name="T1" fmla="*/ 16 h 23"/>
                  <a:gd name="T2" fmla="*/ 32 w 33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3" h="23">
                    <a:moveTo>
                      <a:pt x="0" y="16"/>
                    </a:moveTo>
                    <a:cubicBezTo>
                      <a:pt x="11" y="23"/>
                      <a:pt x="33" y="15"/>
                      <a:pt x="3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4" name="Freeform 284"/>
              <p:cNvSpPr>
                <a:spLocks/>
              </p:cNvSpPr>
              <p:nvPr/>
            </p:nvSpPr>
            <p:spPr bwMode="auto">
              <a:xfrm>
                <a:off x="2662" y="2448"/>
                <a:ext cx="98" cy="19"/>
              </a:xfrm>
              <a:custGeom>
                <a:avLst/>
                <a:gdLst>
                  <a:gd name="T0" fmla="*/ 0 w 39"/>
                  <a:gd name="T1" fmla="*/ 5 h 7"/>
                  <a:gd name="T2" fmla="*/ 21 w 39"/>
                  <a:gd name="T3" fmla="*/ 1 h 7"/>
                  <a:gd name="T4" fmla="*/ 39 w 3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7">
                    <a:moveTo>
                      <a:pt x="0" y="5"/>
                    </a:moveTo>
                    <a:cubicBezTo>
                      <a:pt x="7" y="7"/>
                      <a:pt x="15" y="6"/>
                      <a:pt x="21" y="1"/>
                    </a:cubicBezTo>
                    <a:cubicBezTo>
                      <a:pt x="26" y="4"/>
                      <a:pt x="34" y="3"/>
                      <a:pt x="39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5" name="Freeform 285"/>
              <p:cNvSpPr>
                <a:spLocks/>
              </p:cNvSpPr>
              <p:nvPr/>
            </p:nvSpPr>
            <p:spPr bwMode="auto">
              <a:xfrm>
                <a:off x="2532" y="2344"/>
                <a:ext cx="50" cy="51"/>
              </a:xfrm>
              <a:custGeom>
                <a:avLst/>
                <a:gdLst>
                  <a:gd name="T0" fmla="*/ 19 w 20"/>
                  <a:gd name="T1" fmla="*/ 0 h 19"/>
                  <a:gd name="T2" fmla="*/ 0 w 20"/>
                  <a:gd name="T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" h="19">
                    <a:moveTo>
                      <a:pt x="19" y="0"/>
                    </a:moveTo>
                    <a:cubicBezTo>
                      <a:pt x="20" y="9"/>
                      <a:pt x="8" y="17"/>
                      <a:pt x="0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6" name="Freeform 286"/>
              <p:cNvSpPr>
                <a:spLocks/>
              </p:cNvSpPr>
              <p:nvPr/>
            </p:nvSpPr>
            <p:spPr bwMode="auto">
              <a:xfrm>
                <a:off x="2062" y="2387"/>
                <a:ext cx="83" cy="61"/>
              </a:xfrm>
              <a:custGeom>
                <a:avLst/>
                <a:gdLst>
                  <a:gd name="T0" fmla="*/ 31 w 33"/>
                  <a:gd name="T1" fmla="*/ 0 h 23"/>
                  <a:gd name="T2" fmla="*/ 0 w 33"/>
                  <a:gd name="T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3" h="23">
                    <a:moveTo>
                      <a:pt x="31" y="0"/>
                    </a:moveTo>
                    <a:cubicBezTo>
                      <a:pt x="33" y="13"/>
                      <a:pt x="10" y="23"/>
                      <a:pt x="0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7" name="Freeform 287"/>
              <p:cNvSpPr>
                <a:spLocks/>
              </p:cNvSpPr>
              <p:nvPr/>
            </p:nvSpPr>
            <p:spPr bwMode="auto">
              <a:xfrm>
                <a:off x="1972" y="2229"/>
                <a:ext cx="35" cy="40"/>
              </a:xfrm>
              <a:custGeom>
                <a:avLst/>
                <a:gdLst>
                  <a:gd name="T0" fmla="*/ 11 w 14"/>
                  <a:gd name="T1" fmla="*/ 0 h 15"/>
                  <a:gd name="T2" fmla="*/ 0 w 14"/>
                  <a:gd name="T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5">
                    <a:moveTo>
                      <a:pt x="11" y="0"/>
                    </a:moveTo>
                    <a:cubicBezTo>
                      <a:pt x="14" y="7"/>
                      <a:pt x="6" y="13"/>
                      <a:pt x="0" y="15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8" name="Freeform 288"/>
              <p:cNvSpPr>
                <a:spLocks/>
              </p:cNvSpPr>
              <p:nvPr/>
            </p:nvSpPr>
            <p:spPr bwMode="auto">
              <a:xfrm>
                <a:off x="2992" y="2411"/>
                <a:ext cx="78" cy="58"/>
              </a:xfrm>
              <a:custGeom>
                <a:avLst/>
                <a:gdLst>
                  <a:gd name="T0" fmla="*/ 0 w 31"/>
                  <a:gd name="T1" fmla="*/ 22 h 22"/>
                  <a:gd name="T2" fmla="*/ 19 w 31"/>
                  <a:gd name="T3" fmla="*/ 18 h 22"/>
                  <a:gd name="T4" fmla="*/ 28 w 31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2">
                    <a:moveTo>
                      <a:pt x="0" y="22"/>
                    </a:moveTo>
                    <a:cubicBezTo>
                      <a:pt x="6" y="22"/>
                      <a:pt x="14" y="21"/>
                      <a:pt x="19" y="18"/>
                    </a:cubicBezTo>
                    <a:cubicBezTo>
                      <a:pt x="24" y="15"/>
                      <a:pt x="31" y="5"/>
                      <a:pt x="2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9" name="Freeform 289"/>
              <p:cNvSpPr>
                <a:spLocks/>
              </p:cNvSpPr>
              <p:nvPr/>
            </p:nvSpPr>
            <p:spPr bwMode="auto">
              <a:xfrm>
                <a:off x="3110" y="2285"/>
                <a:ext cx="72" cy="48"/>
              </a:xfrm>
              <a:custGeom>
                <a:avLst/>
                <a:gdLst>
                  <a:gd name="T0" fmla="*/ 0 w 29"/>
                  <a:gd name="T1" fmla="*/ 10 h 18"/>
                  <a:gd name="T2" fmla="*/ 29 w 29"/>
                  <a:gd name="T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9" h="18">
                    <a:moveTo>
                      <a:pt x="0" y="10"/>
                    </a:moveTo>
                    <a:cubicBezTo>
                      <a:pt x="7" y="18"/>
                      <a:pt x="26" y="8"/>
                      <a:pt x="29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0" name="Freeform 290"/>
              <p:cNvSpPr>
                <a:spLocks/>
              </p:cNvSpPr>
              <p:nvPr/>
            </p:nvSpPr>
            <p:spPr bwMode="auto">
              <a:xfrm>
                <a:off x="2945" y="2123"/>
                <a:ext cx="100" cy="58"/>
              </a:xfrm>
              <a:custGeom>
                <a:avLst/>
                <a:gdLst>
                  <a:gd name="T0" fmla="*/ 0 w 40"/>
                  <a:gd name="T1" fmla="*/ 14 h 22"/>
                  <a:gd name="T2" fmla="*/ 40 w 40"/>
                  <a:gd name="T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0" h="22">
                    <a:moveTo>
                      <a:pt x="0" y="14"/>
                    </a:moveTo>
                    <a:cubicBezTo>
                      <a:pt x="12" y="22"/>
                      <a:pt x="38" y="16"/>
                      <a:pt x="40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1" name="Freeform 291"/>
              <p:cNvSpPr>
                <a:spLocks/>
              </p:cNvSpPr>
              <p:nvPr/>
            </p:nvSpPr>
            <p:spPr bwMode="auto">
              <a:xfrm>
                <a:off x="3040" y="1955"/>
                <a:ext cx="35" cy="37"/>
              </a:xfrm>
              <a:custGeom>
                <a:avLst/>
                <a:gdLst>
                  <a:gd name="T0" fmla="*/ 0 w 14"/>
                  <a:gd name="T1" fmla="*/ 14 h 14"/>
                  <a:gd name="T2" fmla="*/ 14 w 14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9" y="13"/>
                      <a:pt x="11" y="7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2" name="Freeform 292"/>
              <p:cNvSpPr>
                <a:spLocks/>
              </p:cNvSpPr>
              <p:nvPr/>
            </p:nvSpPr>
            <p:spPr bwMode="auto">
              <a:xfrm>
                <a:off x="3372" y="2075"/>
                <a:ext cx="33" cy="42"/>
              </a:xfrm>
              <a:custGeom>
                <a:avLst/>
                <a:gdLst>
                  <a:gd name="T0" fmla="*/ 12 w 13"/>
                  <a:gd name="T1" fmla="*/ 0 h 16"/>
                  <a:gd name="T2" fmla="*/ 0 w 13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6">
                    <a:moveTo>
                      <a:pt x="12" y="0"/>
                    </a:moveTo>
                    <a:cubicBezTo>
                      <a:pt x="13" y="6"/>
                      <a:pt x="8" y="16"/>
                      <a:pt x="0" y="16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3" name="Freeform 293"/>
              <p:cNvSpPr>
                <a:spLocks/>
              </p:cNvSpPr>
              <p:nvPr/>
            </p:nvSpPr>
            <p:spPr bwMode="auto">
              <a:xfrm>
                <a:off x="3195" y="2120"/>
                <a:ext cx="95" cy="43"/>
              </a:xfrm>
              <a:custGeom>
                <a:avLst/>
                <a:gdLst>
                  <a:gd name="T0" fmla="*/ 0 w 38"/>
                  <a:gd name="T1" fmla="*/ 11 h 16"/>
                  <a:gd name="T2" fmla="*/ 16 w 38"/>
                  <a:gd name="T3" fmla="*/ 16 h 16"/>
                  <a:gd name="T4" fmla="*/ 38 w 38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16">
                    <a:moveTo>
                      <a:pt x="0" y="11"/>
                    </a:moveTo>
                    <a:cubicBezTo>
                      <a:pt x="2" y="16"/>
                      <a:pt x="11" y="16"/>
                      <a:pt x="16" y="16"/>
                    </a:cubicBezTo>
                    <a:cubicBezTo>
                      <a:pt x="28" y="16"/>
                      <a:pt x="33" y="10"/>
                      <a:pt x="3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4" name="Freeform 294"/>
              <p:cNvSpPr>
                <a:spLocks/>
              </p:cNvSpPr>
              <p:nvPr/>
            </p:nvSpPr>
            <p:spPr bwMode="auto">
              <a:xfrm>
                <a:off x="3277" y="2259"/>
                <a:ext cx="93" cy="101"/>
              </a:xfrm>
              <a:custGeom>
                <a:avLst/>
                <a:gdLst>
                  <a:gd name="T0" fmla="*/ 0 w 37"/>
                  <a:gd name="T1" fmla="*/ 29 h 38"/>
                  <a:gd name="T2" fmla="*/ 36 w 37"/>
                  <a:gd name="T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" h="38">
                    <a:moveTo>
                      <a:pt x="0" y="29"/>
                    </a:moveTo>
                    <a:cubicBezTo>
                      <a:pt x="17" y="38"/>
                      <a:pt x="37" y="16"/>
                      <a:pt x="3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5" name="Freeform 295"/>
              <p:cNvSpPr>
                <a:spLocks/>
              </p:cNvSpPr>
              <p:nvPr/>
            </p:nvSpPr>
            <p:spPr bwMode="auto">
              <a:xfrm>
                <a:off x="3447" y="2216"/>
                <a:ext cx="88" cy="37"/>
              </a:xfrm>
              <a:custGeom>
                <a:avLst/>
                <a:gdLst>
                  <a:gd name="T0" fmla="*/ 0 w 35"/>
                  <a:gd name="T1" fmla="*/ 11 h 14"/>
                  <a:gd name="T2" fmla="*/ 35 w 35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5" h="14">
                    <a:moveTo>
                      <a:pt x="0" y="11"/>
                    </a:moveTo>
                    <a:cubicBezTo>
                      <a:pt x="11" y="14"/>
                      <a:pt x="32" y="12"/>
                      <a:pt x="35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6" name="Freeform 296"/>
              <p:cNvSpPr>
                <a:spLocks/>
              </p:cNvSpPr>
              <p:nvPr/>
            </p:nvSpPr>
            <p:spPr bwMode="auto">
              <a:xfrm>
                <a:off x="3632" y="2208"/>
                <a:ext cx="65" cy="88"/>
              </a:xfrm>
              <a:custGeom>
                <a:avLst/>
                <a:gdLst>
                  <a:gd name="T0" fmla="*/ 0 w 26"/>
                  <a:gd name="T1" fmla="*/ 33 h 33"/>
                  <a:gd name="T2" fmla="*/ 16 w 26"/>
                  <a:gd name="T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33">
                    <a:moveTo>
                      <a:pt x="0" y="33"/>
                    </a:moveTo>
                    <a:cubicBezTo>
                      <a:pt x="11" y="30"/>
                      <a:pt x="26" y="11"/>
                      <a:pt x="1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7" name="Freeform 297"/>
              <p:cNvSpPr>
                <a:spLocks/>
              </p:cNvSpPr>
              <p:nvPr/>
            </p:nvSpPr>
            <p:spPr bwMode="auto">
              <a:xfrm>
                <a:off x="3675" y="2339"/>
                <a:ext cx="35" cy="32"/>
              </a:xfrm>
              <a:custGeom>
                <a:avLst/>
                <a:gdLst>
                  <a:gd name="T0" fmla="*/ 0 w 14"/>
                  <a:gd name="T1" fmla="*/ 12 h 12"/>
                  <a:gd name="T2" fmla="*/ 14 w 14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2">
                    <a:moveTo>
                      <a:pt x="0" y="12"/>
                    </a:moveTo>
                    <a:cubicBezTo>
                      <a:pt x="8" y="12"/>
                      <a:pt x="11" y="6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8" name="Freeform 298"/>
              <p:cNvSpPr>
                <a:spLocks/>
              </p:cNvSpPr>
              <p:nvPr/>
            </p:nvSpPr>
            <p:spPr bwMode="auto">
              <a:xfrm>
                <a:off x="3290" y="2405"/>
                <a:ext cx="30" cy="62"/>
              </a:xfrm>
              <a:custGeom>
                <a:avLst/>
                <a:gdLst>
                  <a:gd name="T0" fmla="*/ 0 w 12"/>
                  <a:gd name="T1" fmla="*/ 23 h 23"/>
                  <a:gd name="T2" fmla="*/ 7 w 12"/>
                  <a:gd name="T3" fmla="*/ 16 h 23"/>
                  <a:gd name="T4" fmla="*/ 12 w 12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3">
                    <a:moveTo>
                      <a:pt x="0" y="23"/>
                    </a:moveTo>
                    <a:cubicBezTo>
                      <a:pt x="2" y="20"/>
                      <a:pt x="5" y="19"/>
                      <a:pt x="7" y="16"/>
                    </a:cubicBezTo>
                    <a:cubicBezTo>
                      <a:pt x="11" y="12"/>
                      <a:pt x="11" y="6"/>
                      <a:pt x="1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9" name="Freeform 299"/>
              <p:cNvSpPr>
                <a:spLocks/>
              </p:cNvSpPr>
              <p:nvPr/>
            </p:nvSpPr>
            <p:spPr bwMode="auto">
              <a:xfrm>
                <a:off x="3607" y="2403"/>
                <a:ext cx="30" cy="61"/>
              </a:xfrm>
              <a:custGeom>
                <a:avLst/>
                <a:gdLst>
                  <a:gd name="T0" fmla="*/ 12 w 12"/>
                  <a:gd name="T1" fmla="*/ 0 h 23"/>
                  <a:gd name="T2" fmla="*/ 0 w 12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23">
                    <a:moveTo>
                      <a:pt x="12" y="0"/>
                    </a:moveTo>
                    <a:cubicBezTo>
                      <a:pt x="12" y="10"/>
                      <a:pt x="10" y="18"/>
                      <a:pt x="0" y="23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0" name="Freeform 300"/>
              <p:cNvSpPr>
                <a:spLocks/>
              </p:cNvSpPr>
              <p:nvPr/>
            </p:nvSpPr>
            <p:spPr bwMode="auto">
              <a:xfrm>
                <a:off x="3762" y="2211"/>
                <a:ext cx="85" cy="106"/>
              </a:xfrm>
              <a:custGeom>
                <a:avLst/>
                <a:gdLst>
                  <a:gd name="T0" fmla="*/ 25 w 34"/>
                  <a:gd name="T1" fmla="*/ 14 h 40"/>
                  <a:gd name="T2" fmla="*/ 15 w 34"/>
                  <a:gd name="T3" fmla="*/ 4 h 40"/>
                  <a:gd name="T4" fmla="*/ 32 w 34"/>
                  <a:gd name="T5" fmla="*/ 21 h 40"/>
                  <a:gd name="T6" fmla="*/ 0 w 34"/>
                  <a:gd name="T7" fmla="*/ 5 h 40"/>
                  <a:gd name="T8" fmla="*/ 15 w 34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0">
                    <a:moveTo>
                      <a:pt x="25" y="14"/>
                    </a:moveTo>
                    <a:cubicBezTo>
                      <a:pt x="20" y="15"/>
                      <a:pt x="7" y="7"/>
                      <a:pt x="15" y="4"/>
                    </a:cubicBezTo>
                    <a:cubicBezTo>
                      <a:pt x="21" y="2"/>
                      <a:pt x="34" y="15"/>
                      <a:pt x="32" y="21"/>
                    </a:cubicBezTo>
                    <a:cubicBezTo>
                      <a:pt x="28" y="40"/>
                      <a:pt x="3" y="11"/>
                      <a:pt x="0" y="5"/>
                    </a:cubicBezTo>
                    <a:cubicBezTo>
                      <a:pt x="4" y="1"/>
                      <a:pt x="9" y="0"/>
                      <a:pt x="1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1" name="Freeform 301"/>
              <p:cNvSpPr>
                <a:spLocks/>
              </p:cNvSpPr>
              <p:nvPr/>
            </p:nvSpPr>
            <p:spPr bwMode="auto">
              <a:xfrm>
                <a:off x="3882" y="2245"/>
                <a:ext cx="20" cy="30"/>
              </a:xfrm>
              <a:custGeom>
                <a:avLst/>
                <a:gdLst>
                  <a:gd name="T0" fmla="*/ 5 w 8"/>
                  <a:gd name="T1" fmla="*/ 10 h 11"/>
                  <a:gd name="T2" fmla="*/ 0 w 8"/>
                  <a:gd name="T3" fmla="*/ 8 h 11"/>
                  <a:gd name="T4" fmla="*/ 6 w 8"/>
                  <a:gd name="T5" fmla="*/ 0 h 11"/>
                  <a:gd name="T6" fmla="*/ 5 w 8"/>
                  <a:gd name="T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1">
                    <a:moveTo>
                      <a:pt x="5" y="10"/>
                    </a:moveTo>
                    <a:cubicBezTo>
                      <a:pt x="2" y="11"/>
                      <a:pt x="1" y="10"/>
                      <a:pt x="0" y="8"/>
                    </a:cubicBezTo>
                    <a:cubicBezTo>
                      <a:pt x="2" y="4"/>
                      <a:pt x="2" y="2"/>
                      <a:pt x="6" y="0"/>
                    </a:cubicBezTo>
                    <a:cubicBezTo>
                      <a:pt x="8" y="3"/>
                      <a:pt x="7" y="6"/>
                      <a:pt x="5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2" name="Freeform 302"/>
              <p:cNvSpPr>
                <a:spLocks/>
              </p:cNvSpPr>
              <p:nvPr/>
            </p:nvSpPr>
            <p:spPr bwMode="auto">
              <a:xfrm>
                <a:off x="4147" y="2219"/>
                <a:ext cx="53" cy="40"/>
              </a:xfrm>
              <a:custGeom>
                <a:avLst/>
                <a:gdLst>
                  <a:gd name="T0" fmla="*/ 12 w 21"/>
                  <a:gd name="T1" fmla="*/ 0 h 15"/>
                  <a:gd name="T2" fmla="*/ 6 w 21"/>
                  <a:gd name="T3" fmla="*/ 12 h 15"/>
                  <a:gd name="T4" fmla="*/ 21 w 21"/>
                  <a:gd name="T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5">
                    <a:moveTo>
                      <a:pt x="12" y="0"/>
                    </a:moveTo>
                    <a:cubicBezTo>
                      <a:pt x="4" y="0"/>
                      <a:pt x="0" y="7"/>
                      <a:pt x="6" y="12"/>
                    </a:cubicBezTo>
                    <a:cubicBezTo>
                      <a:pt x="9" y="15"/>
                      <a:pt x="18" y="14"/>
                      <a:pt x="21" y="1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3" name="Freeform 303"/>
              <p:cNvSpPr>
                <a:spLocks/>
              </p:cNvSpPr>
              <p:nvPr/>
            </p:nvSpPr>
            <p:spPr bwMode="auto">
              <a:xfrm>
                <a:off x="4092" y="2253"/>
                <a:ext cx="18" cy="24"/>
              </a:xfrm>
              <a:custGeom>
                <a:avLst/>
                <a:gdLst>
                  <a:gd name="T0" fmla="*/ 5 w 7"/>
                  <a:gd name="T1" fmla="*/ 0 h 9"/>
                  <a:gd name="T2" fmla="*/ 0 w 7"/>
                  <a:gd name="T3" fmla="*/ 6 h 9"/>
                  <a:gd name="T4" fmla="*/ 7 w 7"/>
                  <a:gd name="T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5" y="0"/>
                    </a:moveTo>
                    <a:cubicBezTo>
                      <a:pt x="2" y="1"/>
                      <a:pt x="0" y="3"/>
                      <a:pt x="0" y="6"/>
                    </a:cubicBezTo>
                    <a:cubicBezTo>
                      <a:pt x="4" y="9"/>
                      <a:pt x="4" y="6"/>
                      <a:pt x="7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4" name="Freeform 304"/>
              <p:cNvSpPr>
                <a:spLocks/>
              </p:cNvSpPr>
              <p:nvPr/>
            </p:nvSpPr>
            <p:spPr bwMode="auto">
              <a:xfrm>
                <a:off x="4380" y="2280"/>
                <a:ext cx="50" cy="45"/>
              </a:xfrm>
              <a:custGeom>
                <a:avLst/>
                <a:gdLst>
                  <a:gd name="T0" fmla="*/ 10 w 20"/>
                  <a:gd name="T1" fmla="*/ 0 h 17"/>
                  <a:gd name="T2" fmla="*/ 0 w 20"/>
                  <a:gd name="T3" fmla="*/ 5 h 17"/>
                  <a:gd name="T4" fmla="*/ 19 w 20"/>
                  <a:gd name="T5" fmla="*/ 17 h 17"/>
                  <a:gd name="T6" fmla="*/ 12 w 20"/>
                  <a:gd name="T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">
                    <a:moveTo>
                      <a:pt x="10" y="0"/>
                    </a:moveTo>
                    <a:cubicBezTo>
                      <a:pt x="6" y="0"/>
                      <a:pt x="2" y="2"/>
                      <a:pt x="0" y="5"/>
                    </a:cubicBezTo>
                    <a:cubicBezTo>
                      <a:pt x="7" y="7"/>
                      <a:pt x="12" y="17"/>
                      <a:pt x="19" y="17"/>
                    </a:cubicBezTo>
                    <a:cubicBezTo>
                      <a:pt x="20" y="11"/>
                      <a:pt x="16" y="7"/>
                      <a:pt x="12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5" name="Freeform 305"/>
              <p:cNvSpPr>
                <a:spLocks/>
              </p:cNvSpPr>
              <p:nvPr/>
            </p:nvSpPr>
            <p:spPr bwMode="auto">
              <a:xfrm>
                <a:off x="4430" y="2272"/>
                <a:ext cx="17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1"/>
                      <a:pt x="5" y="0"/>
                      <a:pt x="7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6" name="Freeform 306"/>
              <p:cNvSpPr>
                <a:spLocks/>
              </p:cNvSpPr>
              <p:nvPr/>
            </p:nvSpPr>
            <p:spPr bwMode="auto">
              <a:xfrm>
                <a:off x="4350" y="2136"/>
                <a:ext cx="25" cy="5"/>
              </a:xfrm>
              <a:custGeom>
                <a:avLst/>
                <a:gdLst>
                  <a:gd name="T0" fmla="*/ 0 w 10"/>
                  <a:gd name="T1" fmla="*/ 2 h 2"/>
                  <a:gd name="T2" fmla="*/ 10 w 10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cubicBezTo>
                      <a:pt x="3" y="0"/>
                      <a:pt x="7" y="0"/>
                      <a:pt x="10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7" name="Freeform 307"/>
              <p:cNvSpPr>
                <a:spLocks/>
              </p:cNvSpPr>
              <p:nvPr/>
            </p:nvSpPr>
            <p:spPr bwMode="auto">
              <a:xfrm>
                <a:off x="3950" y="2088"/>
                <a:ext cx="80" cy="43"/>
              </a:xfrm>
              <a:custGeom>
                <a:avLst/>
                <a:gdLst>
                  <a:gd name="T0" fmla="*/ 0 w 32"/>
                  <a:gd name="T1" fmla="*/ 0 h 16"/>
                  <a:gd name="T2" fmla="*/ 32 w 32"/>
                  <a:gd name="T3" fmla="*/ 3 h 16"/>
                  <a:gd name="T4" fmla="*/ 23 w 32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16">
                    <a:moveTo>
                      <a:pt x="0" y="0"/>
                    </a:moveTo>
                    <a:cubicBezTo>
                      <a:pt x="5" y="8"/>
                      <a:pt x="26" y="11"/>
                      <a:pt x="32" y="3"/>
                    </a:cubicBezTo>
                    <a:cubicBezTo>
                      <a:pt x="32" y="10"/>
                      <a:pt x="29" y="16"/>
                      <a:pt x="23" y="1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8" name="Freeform 308"/>
              <p:cNvSpPr>
                <a:spLocks/>
              </p:cNvSpPr>
              <p:nvPr/>
            </p:nvSpPr>
            <p:spPr bwMode="auto">
              <a:xfrm>
                <a:off x="4120" y="2016"/>
                <a:ext cx="110" cy="99"/>
              </a:xfrm>
              <a:custGeom>
                <a:avLst/>
                <a:gdLst>
                  <a:gd name="T0" fmla="*/ 30 w 44"/>
                  <a:gd name="T1" fmla="*/ 5 h 37"/>
                  <a:gd name="T2" fmla="*/ 41 w 44"/>
                  <a:gd name="T3" fmla="*/ 18 h 37"/>
                  <a:gd name="T4" fmla="*/ 27 w 44"/>
                  <a:gd name="T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30" y="5"/>
                    </a:moveTo>
                    <a:cubicBezTo>
                      <a:pt x="0" y="8"/>
                      <a:pt x="37" y="37"/>
                      <a:pt x="41" y="18"/>
                    </a:cubicBezTo>
                    <a:cubicBezTo>
                      <a:pt x="44" y="0"/>
                      <a:pt x="12" y="9"/>
                      <a:pt x="27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9" name="Freeform 309"/>
              <p:cNvSpPr>
                <a:spLocks/>
              </p:cNvSpPr>
              <p:nvPr/>
            </p:nvSpPr>
            <p:spPr bwMode="auto">
              <a:xfrm>
                <a:off x="4240" y="1989"/>
                <a:ext cx="20" cy="38"/>
              </a:xfrm>
              <a:custGeom>
                <a:avLst/>
                <a:gdLst>
                  <a:gd name="T0" fmla="*/ 6 w 8"/>
                  <a:gd name="T1" fmla="*/ 14 h 14"/>
                  <a:gd name="T2" fmla="*/ 3 w 8"/>
                  <a:gd name="T3" fmla="*/ 0 h 14"/>
                  <a:gd name="T4" fmla="*/ 8 w 8"/>
                  <a:gd name="T5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6" y="14"/>
                    </a:moveTo>
                    <a:cubicBezTo>
                      <a:pt x="2" y="9"/>
                      <a:pt x="0" y="4"/>
                      <a:pt x="3" y="0"/>
                    </a:cubicBezTo>
                    <a:cubicBezTo>
                      <a:pt x="6" y="2"/>
                      <a:pt x="8" y="6"/>
                      <a:pt x="8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0" name="Freeform 310"/>
              <p:cNvSpPr>
                <a:spLocks/>
              </p:cNvSpPr>
              <p:nvPr/>
            </p:nvSpPr>
            <p:spPr bwMode="auto">
              <a:xfrm>
                <a:off x="4460" y="2104"/>
                <a:ext cx="95" cy="69"/>
              </a:xfrm>
              <a:custGeom>
                <a:avLst/>
                <a:gdLst>
                  <a:gd name="T0" fmla="*/ 17 w 38"/>
                  <a:gd name="T1" fmla="*/ 3 h 26"/>
                  <a:gd name="T2" fmla="*/ 34 w 38"/>
                  <a:gd name="T3" fmla="*/ 9 h 26"/>
                  <a:gd name="T4" fmla="*/ 38 w 38"/>
                  <a:gd name="T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17" y="3"/>
                    </a:moveTo>
                    <a:cubicBezTo>
                      <a:pt x="0" y="0"/>
                      <a:pt x="15" y="26"/>
                      <a:pt x="34" y="9"/>
                    </a:cubicBezTo>
                    <a:cubicBezTo>
                      <a:pt x="35" y="11"/>
                      <a:pt x="36" y="10"/>
                      <a:pt x="38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1" name="Freeform 311"/>
              <p:cNvSpPr>
                <a:spLocks/>
              </p:cNvSpPr>
              <p:nvPr/>
            </p:nvSpPr>
            <p:spPr bwMode="auto">
              <a:xfrm>
                <a:off x="4557" y="2235"/>
                <a:ext cx="100" cy="109"/>
              </a:xfrm>
              <a:custGeom>
                <a:avLst/>
                <a:gdLst>
                  <a:gd name="T0" fmla="*/ 17 w 40"/>
                  <a:gd name="T1" fmla="*/ 18 h 41"/>
                  <a:gd name="T2" fmla="*/ 21 w 40"/>
                  <a:gd name="T3" fmla="*/ 29 h 41"/>
                  <a:gd name="T4" fmla="*/ 8 w 40"/>
                  <a:gd name="T5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41">
                    <a:moveTo>
                      <a:pt x="17" y="18"/>
                    </a:moveTo>
                    <a:cubicBezTo>
                      <a:pt x="1" y="6"/>
                      <a:pt x="0" y="41"/>
                      <a:pt x="21" y="29"/>
                    </a:cubicBezTo>
                    <a:cubicBezTo>
                      <a:pt x="40" y="18"/>
                      <a:pt x="11" y="0"/>
                      <a:pt x="8" y="1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2" name="Freeform 312"/>
              <p:cNvSpPr>
                <a:spLocks/>
              </p:cNvSpPr>
              <p:nvPr/>
            </p:nvSpPr>
            <p:spPr bwMode="auto">
              <a:xfrm>
                <a:off x="4640" y="2325"/>
                <a:ext cx="20" cy="16"/>
              </a:xfrm>
              <a:custGeom>
                <a:avLst/>
                <a:gdLst>
                  <a:gd name="T0" fmla="*/ 0 w 8"/>
                  <a:gd name="T1" fmla="*/ 1 h 6"/>
                  <a:gd name="T2" fmla="*/ 8 w 8"/>
                  <a:gd name="T3" fmla="*/ 1 h 6"/>
                  <a:gd name="T4" fmla="*/ 4 w 8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0" y="1"/>
                    </a:moveTo>
                    <a:cubicBezTo>
                      <a:pt x="4" y="3"/>
                      <a:pt x="5" y="6"/>
                      <a:pt x="8" y="1"/>
                    </a:cubicBezTo>
                    <a:cubicBezTo>
                      <a:pt x="7" y="0"/>
                      <a:pt x="6" y="0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3" name="Freeform 313"/>
              <p:cNvSpPr>
                <a:spLocks/>
              </p:cNvSpPr>
              <p:nvPr/>
            </p:nvSpPr>
            <p:spPr bwMode="auto">
              <a:xfrm>
                <a:off x="3955" y="2392"/>
                <a:ext cx="50" cy="40"/>
              </a:xfrm>
              <a:custGeom>
                <a:avLst/>
                <a:gdLst>
                  <a:gd name="T0" fmla="*/ 4 w 20"/>
                  <a:gd name="T1" fmla="*/ 8 h 15"/>
                  <a:gd name="T2" fmla="*/ 0 w 20"/>
                  <a:gd name="T3" fmla="*/ 9 h 15"/>
                  <a:gd name="T4" fmla="*/ 20 w 20"/>
                  <a:gd name="T5" fmla="*/ 12 h 15"/>
                  <a:gd name="T6" fmla="*/ 7 w 20"/>
                  <a:gd name="T7" fmla="*/ 12 h 15"/>
                  <a:gd name="T8" fmla="*/ 9 w 20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4" y="8"/>
                    </a:moveTo>
                    <a:cubicBezTo>
                      <a:pt x="2" y="10"/>
                      <a:pt x="1" y="10"/>
                      <a:pt x="0" y="9"/>
                    </a:cubicBezTo>
                    <a:cubicBezTo>
                      <a:pt x="5" y="0"/>
                      <a:pt x="19" y="2"/>
                      <a:pt x="20" y="12"/>
                    </a:cubicBezTo>
                    <a:cubicBezTo>
                      <a:pt x="16" y="15"/>
                      <a:pt x="11" y="14"/>
                      <a:pt x="7" y="12"/>
                    </a:cubicBezTo>
                    <a:cubicBezTo>
                      <a:pt x="5" y="9"/>
                      <a:pt x="8" y="10"/>
                      <a:pt x="9" y="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4" name="Freeform 314"/>
              <p:cNvSpPr>
                <a:spLocks/>
              </p:cNvSpPr>
              <p:nvPr/>
            </p:nvSpPr>
            <p:spPr bwMode="auto">
              <a:xfrm>
                <a:off x="4040" y="2397"/>
                <a:ext cx="25" cy="24"/>
              </a:xfrm>
              <a:custGeom>
                <a:avLst/>
                <a:gdLst>
                  <a:gd name="T0" fmla="*/ 0 w 10"/>
                  <a:gd name="T1" fmla="*/ 4 h 9"/>
                  <a:gd name="T2" fmla="*/ 6 w 10"/>
                  <a:gd name="T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9">
                    <a:moveTo>
                      <a:pt x="0" y="4"/>
                    </a:moveTo>
                    <a:cubicBezTo>
                      <a:pt x="5" y="0"/>
                      <a:pt x="10" y="4"/>
                      <a:pt x="6" y="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5" name="Freeform 315"/>
              <p:cNvSpPr>
                <a:spLocks/>
              </p:cNvSpPr>
              <p:nvPr/>
            </p:nvSpPr>
            <p:spPr bwMode="auto">
              <a:xfrm>
                <a:off x="3662" y="2381"/>
                <a:ext cx="148" cy="107"/>
              </a:xfrm>
              <a:custGeom>
                <a:avLst/>
                <a:gdLst>
                  <a:gd name="T0" fmla="*/ 38 w 59"/>
                  <a:gd name="T1" fmla="*/ 4 h 40"/>
                  <a:gd name="T2" fmla="*/ 10 w 59"/>
                  <a:gd name="T3" fmla="*/ 9 h 40"/>
                  <a:gd name="T4" fmla="*/ 6 w 59"/>
                  <a:gd name="T5" fmla="*/ 39 h 40"/>
                  <a:gd name="T6" fmla="*/ 7 w 59"/>
                  <a:gd name="T7" fmla="*/ 40 h 40"/>
                  <a:gd name="T8" fmla="*/ 58 w 59"/>
                  <a:gd name="T9" fmla="*/ 40 h 40"/>
                  <a:gd name="T10" fmla="*/ 59 w 59"/>
                  <a:gd name="T11" fmla="*/ 34 h 40"/>
                  <a:gd name="T12" fmla="*/ 59 w 59"/>
                  <a:gd name="T13" fmla="*/ 34 h 40"/>
                  <a:gd name="T14" fmla="*/ 53 w 59"/>
                  <a:gd name="T15" fmla="*/ 20 h 40"/>
                  <a:gd name="T16" fmla="*/ 38 w 59"/>
                  <a:gd name="T17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40">
                    <a:moveTo>
                      <a:pt x="38" y="4"/>
                    </a:moveTo>
                    <a:cubicBezTo>
                      <a:pt x="28" y="0"/>
                      <a:pt x="17" y="2"/>
                      <a:pt x="10" y="9"/>
                    </a:cubicBezTo>
                    <a:cubicBezTo>
                      <a:pt x="4" y="15"/>
                      <a:pt x="0" y="27"/>
                      <a:pt x="6" y="39"/>
                    </a:cubicBezTo>
                    <a:cubicBezTo>
                      <a:pt x="6" y="40"/>
                      <a:pt x="7" y="40"/>
                      <a:pt x="7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9" y="38"/>
                      <a:pt x="59" y="36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28"/>
                      <a:pt x="57" y="24"/>
                      <a:pt x="53" y="20"/>
                    </a:cubicBezTo>
                    <a:cubicBezTo>
                      <a:pt x="50" y="12"/>
                      <a:pt x="44" y="6"/>
                      <a:pt x="38" y="4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6" name="Freeform 316"/>
              <p:cNvSpPr>
                <a:spLocks/>
              </p:cNvSpPr>
              <p:nvPr/>
            </p:nvSpPr>
            <p:spPr bwMode="auto">
              <a:xfrm>
                <a:off x="4175" y="2408"/>
                <a:ext cx="142" cy="80"/>
              </a:xfrm>
              <a:custGeom>
                <a:avLst/>
                <a:gdLst>
                  <a:gd name="T0" fmla="*/ 54 w 57"/>
                  <a:gd name="T1" fmla="*/ 20 h 30"/>
                  <a:gd name="T2" fmla="*/ 22 w 57"/>
                  <a:gd name="T3" fmla="*/ 1 h 30"/>
                  <a:gd name="T4" fmla="*/ 3 w 57"/>
                  <a:gd name="T5" fmla="*/ 16 h 30"/>
                  <a:gd name="T6" fmla="*/ 2 w 57"/>
                  <a:gd name="T7" fmla="*/ 30 h 30"/>
                  <a:gd name="T8" fmla="*/ 57 w 57"/>
                  <a:gd name="T9" fmla="*/ 30 h 30"/>
                  <a:gd name="T10" fmla="*/ 54 w 57"/>
                  <a:gd name="T1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30">
                    <a:moveTo>
                      <a:pt x="54" y="20"/>
                    </a:moveTo>
                    <a:cubicBezTo>
                      <a:pt x="47" y="8"/>
                      <a:pt x="35" y="0"/>
                      <a:pt x="22" y="1"/>
                    </a:cubicBezTo>
                    <a:cubicBezTo>
                      <a:pt x="13" y="2"/>
                      <a:pt x="6" y="7"/>
                      <a:pt x="3" y="16"/>
                    </a:cubicBezTo>
                    <a:cubicBezTo>
                      <a:pt x="1" y="19"/>
                      <a:pt x="0" y="24"/>
                      <a:pt x="2" y="30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27"/>
                      <a:pt x="56" y="23"/>
                      <a:pt x="54" y="20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7" name="Freeform 317"/>
              <p:cNvSpPr>
                <a:spLocks/>
              </p:cNvSpPr>
              <p:nvPr/>
            </p:nvSpPr>
            <p:spPr bwMode="auto">
              <a:xfrm>
                <a:off x="4280" y="2427"/>
                <a:ext cx="17" cy="13"/>
              </a:xfrm>
              <a:custGeom>
                <a:avLst/>
                <a:gdLst>
                  <a:gd name="T0" fmla="*/ 0 w 7"/>
                  <a:gd name="T1" fmla="*/ 5 h 5"/>
                  <a:gd name="T2" fmla="*/ 7 w 7"/>
                  <a:gd name="T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2" y="1"/>
                      <a:pt x="4" y="0"/>
                      <a:pt x="7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8" name="Freeform 318"/>
              <p:cNvSpPr>
                <a:spLocks/>
              </p:cNvSpPr>
              <p:nvPr/>
            </p:nvSpPr>
            <p:spPr bwMode="auto">
              <a:xfrm>
                <a:off x="4667" y="2387"/>
                <a:ext cx="183" cy="101"/>
              </a:xfrm>
              <a:custGeom>
                <a:avLst/>
                <a:gdLst>
                  <a:gd name="T0" fmla="*/ 70 w 73"/>
                  <a:gd name="T1" fmla="*/ 25 h 38"/>
                  <a:gd name="T2" fmla="*/ 26 w 73"/>
                  <a:gd name="T3" fmla="*/ 4 h 38"/>
                  <a:gd name="T4" fmla="*/ 2 w 73"/>
                  <a:gd name="T5" fmla="*/ 22 h 38"/>
                  <a:gd name="T6" fmla="*/ 0 w 73"/>
                  <a:gd name="T7" fmla="*/ 30 h 38"/>
                  <a:gd name="T8" fmla="*/ 1 w 73"/>
                  <a:gd name="T9" fmla="*/ 37 h 38"/>
                  <a:gd name="T10" fmla="*/ 2 w 73"/>
                  <a:gd name="T11" fmla="*/ 38 h 38"/>
                  <a:gd name="T12" fmla="*/ 73 w 73"/>
                  <a:gd name="T13" fmla="*/ 38 h 38"/>
                  <a:gd name="T14" fmla="*/ 70 w 73"/>
                  <a:gd name="T15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38">
                    <a:moveTo>
                      <a:pt x="70" y="25"/>
                    </a:moveTo>
                    <a:cubicBezTo>
                      <a:pt x="62" y="11"/>
                      <a:pt x="42" y="0"/>
                      <a:pt x="26" y="4"/>
                    </a:cubicBezTo>
                    <a:cubicBezTo>
                      <a:pt x="17" y="5"/>
                      <a:pt x="8" y="9"/>
                      <a:pt x="2" y="22"/>
                    </a:cubicBezTo>
                    <a:cubicBezTo>
                      <a:pt x="1" y="25"/>
                      <a:pt x="0" y="27"/>
                      <a:pt x="0" y="30"/>
                    </a:cubicBezTo>
                    <a:cubicBezTo>
                      <a:pt x="0" y="33"/>
                      <a:pt x="0" y="35"/>
                      <a:pt x="1" y="37"/>
                    </a:cubicBezTo>
                    <a:cubicBezTo>
                      <a:pt x="1" y="38"/>
                      <a:pt x="2" y="38"/>
                      <a:pt x="2" y="38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3" y="34"/>
                      <a:pt x="72" y="29"/>
                      <a:pt x="70" y="2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9" name="Freeform 319"/>
              <p:cNvSpPr>
                <a:spLocks/>
              </p:cNvSpPr>
              <p:nvPr/>
            </p:nvSpPr>
            <p:spPr bwMode="auto">
              <a:xfrm>
                <a:off x="4767" y="2253"/>
                <a:ext cx="75" cy="72"/>
              </a:xfrm>
              <a:custGeom>
                <a:avLst/>
                <a:gdLst>
                  <a:gd name="T0" fmla="*/ 19 w 30"/>
                  <a:gd name="T1" fmla="*/ 16 h 27"/>
                  <a:gd name="T2" fmla="*/ 11 w 30"/>
                  <a:gd name="T3" fmla="*/ 21 h 27"/>
                  <a:gd name="T4" fmla="*/ 20 w 30"/>
                  <a:gd name="T5" fmla="*/ 8 h 27"/>
                  <a:gd name="T6" fmla="*/ 19 w 30"/>
                  <a:gd name="T7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7">
                    <a:moveTo>
                      <a:pt x="19" y="16"/>
                    </a:moveTo>
                    <a:cubicBezTo>
                      <a:pt x="15" y="17"/>
                      <a:pt x="12" y="17"/>
                      <a:pt x="11" y="21"/>
                    </a:cubicBezTo>
                    <a:cubicBezTo>
                      <a:pt x="19" y="27"/>
                      <a:pt x="30" y="16"/>
                      <a:pt x="20" y="8"/>
                    </a:cubicBezTo>
                    <a:cubicBezTo>
                      <a:pt x="8" y="0"/>
                      <a:pt x="0" y="24"/>
                      <a:pt x="19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0" name="Freeform 320"/>
              <p:cNvSpPr>
                <a:spLocks/>
              </p:cNvSpPr>
              <p:nvPr/>
            </p:nvSpPr>
            <p:spPr bwMode="auto">
              <a:xfrm>
                <a:off x="4845" y="2235"/>
                <a:ext cx="27" cy="37"/>
              </a:xfrm>
              <a:custGeom>
                <a:avLst/>
                <a:gdLst>
                  <a:gd name="T0" fmla="*/ 4 w 11"/>
                  <a:gd name="T1" fmla="*/ 13 h 14"/>
                  <a:gd name="T2" fmla="*/ 1 w 11"/>
                  <a:gd name="T3" fmla="*/ 2 h 14"/>
                  <a:gd name="T4" fmla="*/ 6 w 11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4">
                    <a:moveTo>
                      <a:pt x="4" y="13"/>
                    </a:moveTo>
                    <a:cubicBezTo>
                      <a:pt x="1" y="10"/>
                      <a:pt x="0" y="6"/>
                      <a:pt x="1" y="2"/>
                    </a:cubicBezTo>
                    <a:cubicBezTo>
                      <a:pt x="9" y="0"/>
                      <a:pt x="11" y="9"/>
                      <a:pt x="6" y="1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1" name="Freeform 321"/>
              <p:cNvSpPr>
                <a:spLocks/>
              </p:cNvSpPr>
              <p:nvPr/>
            </p:nvSpPr>
            <p:spPr bwMode="auto">
              <a:xfrm>
                <a:off x="4905" y="2371"/>
                <a:ext cx="45" cy="45"/>
              </a:xfrm>
              <a:custGeom>
                <a:avLst/>
                <a:gdLst>
                  <a:gd name="T0" fmla="*/ 12 w 18"/>
                  <a:gd name="T1" fmla="*/ 2 h 17"/>
                  <a:gd name="T2" fmla="*/ 9 w 18"/>
                  <a:gd name="T3" fmla="*/ 9 h 17"/>
                  <a:gd name="T4" fmla="*/ 17 w 18"/>
                  <a:gd name="T5" fmla="*/ 3 h 17"/>
                  <a:gd name="T6" fmla="*/ 10 w 18"/>
                  <a:gd name="T7" fmla="*/ 13 h 17"/>
                  <a:gd name="T8" fmla="*/ 6 w 18"/>
                  <a:gd name="T9" fmla="*/ 2 h 17"/>
                  <a:gd name="T10" fmla="*/ 14 w 18"/>
                  <a:gd name="T1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7">
                    <a:moveTo>
                      <a:pt x="12" y="2"/>
                    </a:moveTo>
                    <a:cubicBezTo>
                      <a:pt x="9" y="4"/>
                      <a:pt x="9" y="6"/>
                      <a:pt x="9" y="9"/>
                    </a:cubicBezTo>
                    <a:cubicBezTo>
                      <a:pt x="15" y="10"/>
                      <a:pt x="18" y="8"/>
                      <a:pt x="17" y="3"/>
                    </a:cubicBezTo>
                    <a:cubicBezTo>
                      <a:pt x="11" y="4"/>
                      <a:pt x="9" y="7"/>
                      <a:pt x="10" y="13"/>
                    </a:cubicBezTo>
                    <a:cubicBezTo>
                      <a:pt x="18" y="10"/>
                      <a:pt x="14" y="0"/>
                      <a:pt x="6" y="2"/>
                    </a:cubicBezTo>
                    <a:cubicBezTo>
                      <a:pt x="0" y="4"/>
                      <a:pt x="6" y="17"/>
                      <a:pt x="14" y="1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2" name="Freeform 322"/>
              <p:cNvSpPr>
                <a:spLocks/>
              </p:cNvSpPr>
              <p:nvPr/>
            </p:nvSpPr>
            <p:spPr bwMode="auto">
              <a:xfrm>
                <a:off x="4960" y="2216"/>
                <a:ext cx="127" cy="61"/>
              </a:xfrm>
              <a:custGeom>
                <a:avLst/>
                <a:gdLst>
                  <a:gd name="T0" fmla="*/ 16 w 51"/>
                  <a:gd name="T1" fmla="*/ 0 h 23"/>
                  <a:gd name="T2" fmla="*/ 24 w 51"/>
                  <a:gd name="T3" fmla="*/ 5 h 23"/>
                  <a:gd name="T4" fmla="*/ 44 w 51"/>
                  <a:gd name="T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23">
                    <a:moveTo>
                      <a:pt x="16" y="0"/>
                    </a:moveTo>
                    <a:cubicBezTo>
                      <a:pt x="0" y="10"/>
                      <a:pt x="26" y="21"/>
                      <a:pt x="24" y="5"/>
                    </a:cubicBezTo>
                    <a:cubicBezTo>
                      <a:pt x="23" y="23"/>
                      <a:pt x="51" y="21"/>
                      <a:pt x="44" y="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3" name="Freeform 323"/>
              <p:cNvSpPr>
                <a:spLocks/>
              </p:cNvSpPr>
              <p:nvPr/>
            </p:nvSpPr>
            <p:spPr bwMode="auto">
              <a:xfrm>
                <a:off x="5070" y="2389"/>
                <a:ext cx="52" cy="48"/>
              </a:xfrm>
              <a:custGeom>
                <a:avLst/>
                <a:gdLst>
                  <a:gd name="T0" fmla="*/ 12 w 21"/>
                  <a:gd name="T1" fmla="*/ 4 h 18"/>
                  <a:gd name="T2" fmla="*/ 11 w 21"/>
                  <a:gd name="T3" fmla="*/ 12 h 18"/>
                  <a:gd name="T4" fmla="*/ 7 w 21"/>
                  <a:gd name="T5" fmla="*/ 5 h 18"/>
                  <a:gd name="T6" fmla="*/ 10 w 21"/>
                  <a:gd name="T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8">
                    <a:moveTo>
                      <a:pt x="12" y="4"/>
                    </a:moveTo>
                    <a:cubicBezTo>
                      <a:pt x="10" y="7"/>
                      <a:pt x="8" y="8"/>
                      <a:pt x="11" y="12"/>
                    </a:cubicBezTo>
                    <a:cubicBezTo>
                      <a:pt x="21" y="9"/>
                      <a:pt x="14" y="0"/>
                      <a:pt x="7" y="5"/>
                    </a:cubicBezTo>
                    <a:cubicBezTo>
                      <a:pt x="0" y="10"/>
                      <a:pt x="1" y="18"/>
                      <a:pt x="10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4" name="Freeform 324"/>
              <p:cNvSpPr>
                <a:spLocks/>
              </p:cNvSpPr>
              <p:nvPr/>
            </p:nvSpPr>
            <p:spPr bwMode="auto">
              <a:xfrm>
                <a:off x="5092" y="2341"/>
                <a:ext cx="125" cy="147"/>
              </a:xfrm>
              <a:custGeom>
                <a:avLst/>
                <a:gdLst>
                  <a:gd name="T0" fmla="*/ 6 w 50"/>
                  <a:gd name="T1" fmla="*/ 11 h 55"/>
                  <a:gd name="T2" fmla="*/ 1 w 50"/>
                  <a:gd name="T3" fmla="*/ 22 h 55"/>
                  <a:gd name="T4" fmla="*/ 0 w 50"/>
                  <a:gd name="T5" fmla="*/ 25 h 55"/>
                  <a:gd name="T6" fmla="*/ 3 w 50"/>
                  <a:gd name="T7" fmla="*/ 35 h 55"/>
                  <a:gd name="T8" fmla="*/ 3 w 50"/>
                  <a:gd name="T9" fmla="*/ 35 h 55"/>
                  <a:gd name="T10" fmla="*/ 4 w 50"/>
                  <a:gd name="T11" fmla="*/ 41 h 55"/>
                  <a:gd name="T12" fmla="*/ 16 w 50"/>
                  <a:gd name="T13" fmla="*/ 55 h 55"/>
                  <a:gd name="T14" fmla="*/ 34 w 50"/>
                  <a:gd name="T15" fmla="*/ 55 h 55"/>
                  <a:gd name="T16" fmla="*/ 39 w 50"/>
                  <a:gd name="T17" fmla="*/ 51 h 55"/>
                  <a:gd name="T18" fmla="*/ 40 w 50"/>
                  <a:gd name="T19" fmla="*/ 11 h 55"/>
                  <a:gd name="T20" fmla="*/ 6 w 50"/>
                  <a:gd name="T21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55">
                    <a:moveTo>
                      <a:pt x="6" y="11"/>
                    </a:moveTo>
                    <a:cubicBezTo>
                      <a:pt x="3" y="14"/>
                      <a:pt x="1" y="18"/>
                      <a:pt x="1" y="22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9"/>
                      <a:pt x="1" y="32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7"/>
                      <a:pt x="3" y="39"/>
                      <a:pt x="4" y="41"/>
                    </a:cubicBezTo>
                    <a:cubicBezTo>
                      <a:pt x="6" y="47"/>
                      <a:pt x="10" y="52"/>
                      <a:pt x="16" y="55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6" y="54"/>
                      <a:pt x="38" y="53"/>
                      <a:pt x="39" y="51"/>
                    </a:cubicBezTo>
                    <a:cubicBezTo>
                      <a:pt x="50" y="41"/>
                      <a:pt x="50" y="21"/>
                      <a:pt x="40" y="11"/>
                    </a:cubicBezTo>
                    <a:cubicBezTo>
                      <a:pt x="32" y="3"/>
                      <a:pt x="18" y="0"/>
                      <a:pt x="6" y="1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5" name="Freeform 325"/>
              <p:cNvSpPr>
                <a:spLocks/>
              </p:cNvSpPr>
              <p:nvPr/>
            </p:nvSpPr>
            <p:spPr bwMode="auto">
              <a:xfrm>
                <a:off x="5032" y="2067"/>
                <a:ext cx="45" cy="32"/>
              </a:xfrm>
              <a:custGeom>
                <a:avLst/>
                <a:gdLst>
                  <a:gd name="T0" fmla="*/ 5 w 18"/>
                  <a:gd name="T1" fmla="*/ 0 h 12"/>
                  <a:gd name="T2" fmla="*/ 18 w 18"/>
                  <a:gd name="T3" fmla="*/ 9 h 12"/>
                  <a:gd name="T4" fmla="*/ 9 w 18"/>
                  <a:gd name="T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0" y="9"/>
                      <a:pt x="10" y="12"/>
                      <a:pt x="18" y="9"/>
                    </a:cubicBezTo>
                    <a:cubicBezTo>
                      <a:pt x="17" y="3"/>
                      <a:pt x="13" y="2"/>
                      <a:pt x="9" y="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6" name="Freeform 326"/>
              <p:cNvSpPr>
                <a:spLocks/>
              </p:cNvSpPr>
              <p:nvPr/>
            </p:nvSpPr>
            <p:spPr bwMode="auto">
              <a:xfrm>
                <a:off x="4015" y="1931"/>
                <a:ext cx="22" cy="13"/>
              </a:xfrm>
              <a:custGeom>
                <a:avLst/>
                <a:gdLst>
                  <a:gd name="T0" fmla="*/ 6 w 9"/>
                  <a:gd name="T1" fmla="*/ 5 h 5"/>
                  <a:gd name="T2" fmla="*/ 0 w 9"/>
                  <a:gd name="T3" fmla="*/ 1 h 5"/>
                  <a:gd name="T4" fmla="*/ 8 w 9"/>
                  <a:gd name="T5" fmla="*/ 1 h 5"/>
                  <a:gd name="T6" fmla="*/ 6 w 9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6" y="5"/>
                    </a:moveTo>
                    <a:cubicBezTo>
                      <a:pt x="3" y="4"/>
                      <a:pt x="1" y="5"/>
                      <a:pt x="0" y="1"/>
                    </a:cubicBezTo>
                    <a:cubicBezTo>
                      <a:pt x="4" y="1"/>
                      <a:pt x="5" y="0"/>
                      <a:pt x="8" y="1"/>
                    </a:cubicBezTo>
                    <a:cubicBezTo>
                      <a:pt x="9" y="3"/>
                      <a:pt x="8" y="3"/>
                      <a:pt x="6" y="3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7" name="Freeform 327"/>
              <p:cNvSpPr>
                <a:spLocks/>
              </p:cNvSpPr>
              <p:nvPr/>
            </p:nvSpPr>
            <p:spPr bwMode="auto">
              <a:xfrm>
                <a:off x="4715" y="217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8" name="Freeform 328"/>
              <p:cNvSpPr>
                <a:spLocks/>
              </p:cNvSpPr>
              <p:nvPr/>
            </p:nvSpPr>
            <p:spPr bwMode="auto">
              <a:xfrm>
                <a:off x="4897" y="2117"/>
                <a:ext cx="25" cy="6"/>
              </a:xfrm>
              <a:custGeom>
                <a:avLst/>
                <a:gdLst>
                  <a:gd name="T0" fmla="*/ 5 w 10"/>
                  <a:gd name="T1" fmla="*/ 2 h 2"/>
                  <a:gd name="T2" fmla="*/ 10 w 10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5" y="2"/>
                    </a:moveTo>
                    <a:cubicBezTo>
                      <a:pt x="0" y="0"/>
                      <a:pt x="7" y="1"/>
                      <a:pt x="10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9" name="Freeform 329"/>
              <p:cNvSpPr>
                <a:spLocks/>
              </p:cNvSpPr>
              <p:nvPr/>
            </p:nvSpPr>
            <p:spPr bwMode="auto">
              <a:xfrm>
                <a:off x="5195" y="1952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0"/>
                      <a:pt x="1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0" name="Freeform 330"/>
              <p:cNvSpPr>
                <a:spLocks/>
              </p:cNvSpPr>
              <p:nvPr/>
            </p:nvSpPr>
            <p:spPr bwMode="auto">
              <a:xfrm>
                <a:off x="5197" y="2125"/>
                <a:ext cx="28" cy="27"/>
              </a:xfrm>
              <a:custGeom>
                <a:avLst/>
                <a:gdLst>
                  <a:gd name="T0" fmla="*/ 7 w 11"/>
                  <a:gd name="T1" fmla="*/ 0 h 10"/>
                  <a:gd name="T2" fmla="*/ 2 w 11"/>
                  <a:gd name="T3" fmla="*/ 8 h 10"/>
                  <a:gd name="T4" fmla="*/ 11 w 11"/>
                  <a:gd name="T5" fmla="*/ 7 h 10"/>
                  <a:gd name="T6" fmla="*/ 8 w 11"/>
                  <a:gd name="T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7" y="0"/>
                    </a:moveTo>
                    <a:cubicBezTo>
                      <a:pt x="2" y="2"/>
                      <a:pt x="0" y="4"/>
                      <a:pt x="2" y="8"/>
                    </a:cubicBezTo>
                    <a:cubicBezTo>
                      <a:pt x="5" y="10"/>
                      <a:pt x="7" y="9"/>
                      <a:pt x="11" y="7"/>
                    </a:cubicBezTo>
                    <a:cubicBezTo>
                      <a:pt x="11" y="4"/>
                      <a:pt x="9" y="4"/>
                      <a:pt x="8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1" name="Freeform 331"/>
              <p:cNvSpPr>
                <a:spLocks/>
              </p:cNvSpPr>
              <p:nvPr/>
            </p:nvSpPr>
            <p:spPr bwMode="auto">
              <a:xfrm>
                <a:off x="5260" y="2147"/>
                <a:ext cx="12" cy="1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5 h 6"/>
                  <a:gd name="T4" fmla="*/ 2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2" y="1"/>
                      <a:pt x="4" y="2"/>
                      <a:pt x="5" y="5"/>
                    </a:cubicBezTo>
                    <a:cubicBezTo>
                      <a:pt x="4" y="6"/>
                      <a:pt x="3" y="6"/>
                      <a:pt x="2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2" name="Freeform 332"/>
              <p:cNvSpPr>
                <a:spLocks/>
              </p:cNvSpPr>
              <p:nvPr/>
            </p:nvSpPr>
            <p:spPr bwMode="auto">
              <a:xfrm>
                <a:off x="5257" y="1947"/>
                <a:ext cx="108" cy="128"/>
              </a:xfrm>
              <a:custGeom>
                <a:avLst/>
                <a:gdLst>
                  <a:gd name="T0" fmla="*/ 43 w 43"/>
                  <a:gd name="T1" fmla="*/ 12 h 48"/>
                  <a:gd name="T2" fmla="*/ 24 w 43"/>
                  <a:gd name="T3" fmla="*/ 1 h 48"/>
                  <a:gd name="T4" fmla="*/ 7 w 43"/>
                  <a:gd name="T5" fmla="*/ 7 h 48"/>
                  <a:gd name="T6" fmla="*/ 1 w 43"/>
                  <a:gd name="T7" fmla="*/ 20 h 48"/>
                  <a:gd name="T8" fmla="*/ 0 w 43"/>
                  <a:gd name="T9" fmla="*/ 25 h 48"/>
                  <a:gd name="T10" fmla="*/ 4 w 43"/>
                  <a:gd name="T11" fmla="*/ 36 h 48"/>
                  <a:gd name="T12" fmla="*/ 20 w 43"/>
                  <a:gd name="T13" fmla="*/ 45 h 48"/>
                  <a:gd name="T14" fmla="*/ 27 w 43"/>
                  <a:gd name="T15" fmla="*/ 47 h 48"/>
                  <a:gd name="T16" fmla="*/ 43 w 43"/>
                  <a:gd name="T17" fmla="*/ 41 h 48"/>
                  <a:gd name="T18" fmla="*/ 43 w 43"/>
                  <a:gd name="T19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8">
                    <a:moveTo>
                      <a:pt x="43" y="12"/>
                    </a:moveTo>
                    <a:cubicBezTo>
                      <a:pt x="39" y="6"/>
                      <a:pt x="32" y="2"/>
                      <a:pt x="24" y="1"/>
                    </a:cubicBezTo>
                    <a:cubicBezTo>
                      <a:pt x="18" y="0"/>
                      <a:pt x="12" y="2"/>
                      <a:pt x="7" y="7"/>
                    </a:cubicBezTo>
                    <a:cubicBezTo>
                      <a:pt x="3" y="12"/>
                      <a:pt x="2" y="17"/>
                      <a:pt x="1" y="20"/>
                    </a:cubicBezTo>
                    <a:cubicBezTo>
                      <a:pt x="0" y="22"/>
                      <a:pt x="0" y="23"/>
                      <a:pt x="0" y="25"/>
                    </a:cubicBezTo>
                    <a:cubicBezTo>
                      <a:pt x="0" y="29"/>
                      <a:pt x="1" y="33"/>
                      <a:pt x="4" y="36"/>
                    </a:cubicBezTo>
                    <a:cubicBezTo>
                      <a:pt x="7" y="41"/>
                      <a:pt x="13" y="44"/>
                      <a:pt x="20" y="45"/>
                    </a:cubicBezTo>
                    <a:cubicBezTo>
                      <a:pt x="22" y="46"/>
                      <a:pt x="24" y="47"/>
                      <a:pt x="27" y="47"/>
                    </a:cubicBezTo>
                    <a:cubicBezTo>
                      <a:pt x="33" y="48"/>
                      <a:pt x="39" y="46"/>
                      <a:pt x="43" y="41"/>
                    </a:cubicBez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3" name="Freeform 333"/>
              <p:cNvSpPr>
                <a:spLocks noEditPoints="1"/>
              </p:cNvSpPr>
              <p:nvPr/>
            </p:nvSpPr>
            <p:spPr bwMode="auto">
              <a:xfrm>
                <a:off x="5210" y="2245"/>
                <a:ext cx="145" cy="152"/>
              </a:xfrm>
              <a:custGeom>
                <a:avLst/>
                <a:gdLst>
                  <a:gd name="T0" fmla="*/ 23 w 58"/>
                  <a:gd name="T1" fmla="*/ 1 h 57"/>
                  <a:gd name="T2" fmla="*/ 7 w 58"/>
                  <a:gd name="T3" fmla="*/ 8 h 57"/>
                  <a:gd name="T4" fmla="*/ 0 w 58"/>
                  <a:gd name="T5" fmla="*/ 22 h 57"/>
                  <a:gd name="T6" fmla="*/ 0 w 58"/>
                  <a:gd name="T7" fmla="*/ 23 h 57"/>
                  <a:gd name="T8" fmla="*/ 14 w 58"/>
                  <a:gd name="T9" fmla="*/ 46 h 57"/>
                  <a:gd name="T10" fmla="*/ 39 w 58"/>
                  <a:gd name="T11" fmla="*/ 56 h 57"/>
                  <a:gd name="T12" fmla="*/ 53 w 58"/>
                  <a:gd name="T13" fmla="*/ 48 h 57"/>
                  <a:gd name="T14" fmla="*/ 58 w 58"/>
                  <a:gd name="T15" fmla="*/ 34 h 57"/>
                  <a:gd name="T16" fmla="*/ 54 w 58"/>
                  <a:gd name="T17" fmla="*/ 22 h 57"/>
                  <a:gd name="T18" fmla="*/ 43 w 58"/>
                  <a:gd name="T19" fmla="*/ 12 h 57"/>
                  <a:gd name="T20" fmla="*/ 23 w 58"/>
                  <a:gd name="T21" fmla="*/ 1 h 57"/>
                  <a:gd name="T22" fmla="*/ 13 w 58"/>
                  <a:gd name="T23" fmla="*/ 17 h 57"/>
                  <a:gd name="T24" fmla="*/ 13 w 58"/>
                  <a:gd name="T25" fmla="*/ 17 h 57"/>
                  <a:gd name="T26" fmla="*/ 12 w 58"/>
                  <a:gd name="T27" fmla="*/ 19 h 57"/>
                  <a:gd name="T28" fmla="*/ 13 w 58"/>
                  <a:gd name="T29" fmla="*/ 17 h 57"/>
                  <a:gd name="T30" fmla="*/ 46 w 58"/>
                  <a:gd name="T31" fmla="*/ 36 h 57"/>
                  <a:gd name="T32" fmla="*/ 45 w 58"/>
                  <a:gd name="T33" fmla="*/ 36 h 57"/>
                  <a:gd name="T34" fmla="*/ 44 w 58"/>
                  <a:gd name="T35" fmla="*/ 38 h 57"/>
                  <a:gd name="T36" fmla="*/ 46 w 58"/>
                  <a:gd name="T37" fmla="*/ 3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8" h="57">
                    <a:moveTo>
                      <a:pt x="23" y="1"/>
                    </a:moveTo>
                    <a:cubicBezTo>
                      <a:pt x="17" y="2"/>
                      <a:pt x="11" y="4"/>
                      <a:pt x="7" y="8"/>
                    </a:cubicBezTo>
                    <a:cubicBezTo>
                      <a:pt x="3" y="12"/>
                      <a:pt x="0" y="17"/>
                      <a:pt x="0" y="22"/>
                    </a:cubicBezTo>
                    <a:cubicBezTo>
                      <a:pt x="0" y="22"/>
                      <a:pt x="0" y="23"/>
                      <a:pt x="0" y="23"/>
                    </a:cubicBezTo>
                    <a:cubicBezTo>
                      <a:pt x="1" y="33"/>
                      <a:pt x="6" y="41"/>
                      <a:pt x="14" y="46"/>
                    </a:cubicBezTo>
                    <a:cubicBezTo>
                      <a:pt x="20" y="53"/>
                      <a:pt x="29" y="57"/>
                      <a:pt x="39" y="56"/>
                    </a:cubicBezTo>
                    <a:cubicBezTo>
                      <a:pt x="45" y="56"/>
                      <a:pt x="50" y="53"/>
                      <a:pt x="53" y="48"/>
                    </a:cubicBezTo>
                    <a:cubicBezTo>
                      <a:pt x="56" y="44"/>
                      <a:pt x="58" y="39"/>
                      <a:pt x="58" y="34"/>
                    </a:cubicBezTo>
                    <a:cubicBezTo>
                      <a:pt x="58" y="30"/>
                      <a:pt x="57" y="26"/>
                      <a:pt x="54" y="22"/>
                    </a:cubicBezTo>
                    <a:cubicBezTo>
                      <a:pt x="52" y="17"/>
                      <a:pt x="47" y="14"/>
                      <a:pt x="43" y="12"/>
                    </a:cubicBezTo>
                    <a:cubicBezTo>
                      <a:pt x="39" y="5"/>
                      <a:pt x="32" y="0"/>
                      <a:pt x="23" y="1"/>
                    </a:cubicBezTo>
                    <a:close/>
                    <a:moveTo>
                      <a:pt x="13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9"/>
                      <a:pt x="12" y="19"/>
                    </a:cubicBezTo>
                    <a:cubicBezTo>
                      <a:pt x="13" y="19"/>
                      <a:pt x="13" y="18"/>
                      <a:pt x="13" y="17"/>
                    </a:cubicBezTo>
                    <a:close/>
                    <a:moveTo>
                      <a:pt x="46" y="36"/>
                    </a:moveTo>
                    <a:cubicBezTo>
                      <a:pt x="46" y="36"/>
                      <a:pt x="46" y="36"/>
                      <a:pt x="45" y="36"/>
                    </a:cubicBezTo>
                    <a:cubicBezTo>
                      <a:pt x="45" y="37"/>
                      <a:pt x="45" y="37"/>
                      <a:pt x="44" y="38"/>
                    </a:cubicBezTo>
                    <a:cubicBezTo>
                      <a:pt x="45" y="37"/>
                      <a:pt x="45" y="37"/>
                      <a:pt x="46" y="3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4" name="Freeform 334"/>
              <p:cNvSpPr>
                <a:spLocks/>
              </p:cNvSpPr>
              <p:nvPr/>
            </p:nvSpPr>
            <p:spPr bwMode="auto">
              <a:xfrm>
                <a:off x="5260" y="2357"/>
                <a:ext cx="105" cy="120"/>
              </a:xfrm>
              <a:custGeom>
                <a:avLst/>
                <a:gdLst>
                  <a:gd name="T0" fmla="*/ 42 w 42"/>
                  <a:gd name="T1" fmla="*/ 6 h 45"/>
                  <a:gd name="T2" fmla="*/ 32 w 42"/>
                  <a:gd name="T3" fmla="*/ 5 h 45"/>
                  <a:gd name="T4" fmla="*/ 20 w 42"/>
                  <a:gd name="T5" fmla="*/ 1 h 45"/>
                  <a:gd name="T6" fmla="*/ 20 w 42"/>
                  <a:gd name="T7" fmla="*/ 0 h 45"/>
                  <a:gd name="T8" fmla="*/ 20 w 42"/>
                  <a:gd name="T9" fmla="*/ 1 h 45"/>
                  <a:gd name="T10" fmla="*/ 5 w 42"/>
                  <a:gd name="T11" fmla="*/ 9 h 45"/>
                  <a:gd name="T12" fmla="*/ 0 w 42"/>
                  <a:gd name="T13" fmla="*/ 23 h 45"/>
                  <a:gd name="T14" fmla="*/ 6 w 42"/>
                  <a:gd name="T15" fmla="*/ 37 h 45"/>
                  <a:gd name="T16" fmla="*/ 19 w 42"/>
                  <a:gd name="T17" fmla="*/ 44 h 45"/>
                  <a:gd name="T18" fmla="*/ 42 w 42"/>
                  <a:gd name="T19" fmla="*/ 34 h 45"/>
                  <a:gd name="T20" fmla="*/ 42 w 42"/>
                  <a:gd name="T2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45">
                    <a:moveTo>
                      <a:pt x="42" y="6"/>
                    </a:moveTo>
                    <a:cubicBezTo>
                      <a:pt x="38" y="7"/>
                      <a:pt x="34" y="7"/>
                      <a:pt x="32" y="5"/>
                    </a:cubicBezTo>
                    <a:cubicBezTo>
                      <a:pt x="28" y="2"/>
                      <a:pt x="24" y="1"/>
                      <a:pt x="20" y="1"/>
                    </a:cubicBezTo>
                    <a:cubicBezTo>
                      <a:pt x="20" y="1"/>
                      <a:pt x="20" y="1"/>
                      <a:pt x="20" y="0"/>
                    </a:cubicBezTo>
                    <a:cubicBezTo>
                      <a:pt x="20" y="0"/>
                      <a:pt x="20" y="1"/>
                      <a:pt x="20" y="1"/>
                    </a:cubicBezTo>
                    <a:cubicBezTo>
                      <a:pt x="14" y="2"/>
                      <a:pt x="9" y="4"/>
                      <a:pt x="5" y="9"/>
                    </a:cubicBezTo>
                    <a:cubicBezTo>
                      <a:pt x="2" y="13"/>
                      <a:pt x="0" y="18"/>
                      <a:pt x="0" y="23"/>
                    </a:cubicBezTo>
                    <a:cubicBezTo>
                      <a:pt x="0" y="28"/>
                      <a:pt x="2" y="33"/>
                      <a:pt x="6" y="37"/>
                    </a:cubicBezTo>
                    <a:cubicBezTo>
                      <a:pt x="9" y="41"/>
                      <a:pt x="14" y="43"/>
                      <a:pt x="19" y="44"/>
                    </a:cubicBezTo>
                    <a:cubicBezTo>
                      <a:pt x="30" y="45"/>
                      <a:pt x="37" y="40"/>
                      <a:pt x="42" y="34"/>
                    </a:cubicBez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5" name="Freeform 335"/>
              <p:cNvSpPr>
                <a:spLocks/>
              </p:cNvSpPr>
              <p:nvPr/>
            </p:nvSpPr>
            <p:spPr bwMode="auto">
              <a:xfrm>
                <a:off x="4380" y="2024"/>
                <a:ext cx="7" cy="11"/>
              </a:xfrm>
              <a:custGeom>
                <a:avLst/>
                <a:gdLst>
                  <a:gd name="T0" fmla="*/ 3 w 3"/>
                  <a:gd name="T1" fmla="*/ 1 h 4"/>
                  <a:gd name="T2" fmla="*/ 0 w 3"/>
                  <a:gd name="T3" fmla="*/ 1 h 4"/>
                  <a:gd name="T4" fmla="*/ 3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4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6" name="Freeform 336"/>
              <p:cNvSpPr>
                <a:spLocks/>
              </p:cNvSpPr>
              <p:nvPr/>
            </p:nvSpPr>
            <p:spPr bwMode="auto">
              <a:xfrm>
                <a:off x="4175" y="2365"/>
                <a:ext cx="10" cy="6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1"/>
                      <a:pt x="2" y="0"/>
                      <a:pt x="4" y="0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7" name="Freeform 337"/>
              <p:cNvSpPr>
                <a:spLocks/>
              </p:cNvSpPr>
              <p:nvPr/>
            </p:nvSpPr>
            <p:spPr bwMode="auto">
              <a:xfrm>
                <a:off x="3825" y="2381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2"/>
                      <a:pt x="1" y="5"/>
                      <a:pt x="2" y="3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8" name="Freeform 338"/>
              <p:cNvSpPr>
                <a:spLocks/>
              </p:cNvSpPr>
              <p:nvPr/>
            </p:nvSpPr>
            <p:spPr bwMode="auto">
              <a:xfrm>
                <a:off x="3735" y="2443"/>
                <a:ext cx="10" cy="13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3"/>
                      <a:pt x="3" y="5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9" name="Freeform 339"/>
              <p:cNvSpPr>
                <a:spLocks/>
              </p:cNvSpPr>
              <p:nvPr/>
            </p:nvSpPr>
            <p:spPr bwMode="auto">
              <a:xfrm>
                <a:off x="3782" y="2221"/>
                <a:ext cx="38" cy="48"/>
              </a:xfrm>
              <a:custGeom>
                <a:avLst/>
                <a:gdLst>
                  <a:gd name="T0" fmla="*/ 9 w 15"/>
                  <a:gd name="T1" fmla="*/ 0 h 18"/>
                  <a:gd name="T2" fmla="*/ 15 w 15"/>
                  <a:gd name="T3" fmla="*/ 12 h 18"/>
                  <a:gd name="T4" fmla="*/ 10 w 15"/>
                  <a:gd name="T5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8">
                    <a:moveTo>
                      <a:pt x="9" y="0"/>
                    </a:moveTo>
                    <a:cubicBezTo>
                      <a:pt x="0" y="4"/>
                      <a:pt x="6" y="18"/>
                      <a:pt x="15" y="12"/>
                    </a:cubicBezTo>
                    <a:cubicBezTo>
                      <a:pt x="14" y="9"/>
                      <a:pt x="12" y="6"/>
                      <a:pt x="10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0" name="Freeform 340"/>
              <p:cNvSpPr>
                <a:spLocks/>
              </p:cNvSpPr>
              <p:nvPr/>
            </p:nvSpPr>
            <p:spPr bwMode="auto">
              <a:xfrm>
                <a:off x="3865" y="2269"/>
                <a:ext cx="12" cy="11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1" name="Freeform 341"/>
              <p:cNvSpPr>
                <a:spLocks/>
              </p:cNvSpPr>
              <p:nvPr/>
            </p:nvSpPr>
            <p:spPr bwMode="auto">
              <a:xfrm>
                <a:off x="3955" y="2403"/>
                <a:ext cx="32" cy="32"/>
              </a:xfrm>
              <a:custGeom>
                <a:avLst/>
                <a:gdLst>
                  <a:gd name="T0" fmla="*/ 13 w 13"/>
                  <a:gd name="T1" fmla="*/ 3 h 12"/>
                  <a:gd name="T2" fmla="*/ 0 w 13"/>
                  <a:gd name="T3" fmla="*/ 7 h 12"/>
                  <a:gd name="T4" fmla="*/ 10 w 13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3"/>
                    </a:moveTo>
                    <a:cubicBezTo>
                      <a:pt x="7" y="0"/>
                      <a:pt x="2" y="2"/>
                      <a:pt x="0" y="7"/>
                    </a:cubicBezTo>
                    <a:cubicBezTo>
                      <a:pt x="4" y="12"/>
                      <a:pt x="10" y="10"/>
                      <a:pt x="10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2" name="Freeform 342"/>
              <p:cNvSpPr>
                <a:spLocks/>
              </p:cNvSpPr>
              <p:nvPr/>
            </p:nvSpPr>
            <p:spPr bwMode="auto">
              <a:xfrm>
                <a:off x="4025" y="2408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3" name="Freeform 343"/>
              <p:cNvSpPr>
                <a:spLocks/>
              </p:cNvSpPr>
              <p:nvPr/>
            </p:nvSpPr>
            <p:spPr bwMode="auto">
              <a:xfrm>
                <a:off x="4095" y="2245"/>
                <a:ext cx="25" cy="16"/>
              </a:xfrm>
              <a:custGeom>
                <a:avLst/>
                <a:gdLst>
                  <a:gd name="T0" fmla="*/ 10 w 10"/>
                  <a:gd name="T1" fmla="*/ 1 h 6"/>
                  <a:gd name="T2" fmla="*/ 0 w 10"/>
                  <a:gd name="T3" fmla="*/ 2 h 6"/>
                  <a:gd name="T4" fmla="*/ 5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10" y="1"/>
                    </a:moveTo>
                    <a:cubicBezTo>
                      <a:pt x="6" y="0"/>
                      <a:pt x="3" y="0"/>
                      <a:pt x="0" y="2"/>
                    </a:cubicBezTo>
                    <a:cubicBezTo>
                      <a:pt x="1" y="6"/>
                      <a:pt x="3" y="5"/>
                      <a:pt x="5" y="6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4" name="Freeform 344"/>
              <p:cNvSpPr>
                <a:spLocks/>
              </p:cNvSpPr>
              <p:nvPr/>
            </p:nvSpPr>
            <p:spPr bwMode="auto">
              <a:xfrm>
                <a:off x="4157" y="2232"/>
                <a:ext cx="13" cy="11"/>
              </a:xfrm>
              <a:custGeom>
                <a:avLst/>
                <a:gdLst>
                  <a:gd name="T0" fmla="*/ 5 w 5"/>
                  <a:gd name="T1" fmla="*/ 4 h 4"/>
                  <a:gd name="T2" fmla="*/ 4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cubicBezTo>
                      <a:pt x="2" y="3"/>
                      <a:pt x="0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5" name="Freeform 345"/>
              <p:cNvSpPr>
                <a:spLocks/>
              </p:cNvSpPr>
              <p:nvPr/>
            </p:nvSpPr>
            <p:spPr bwMode="auto">
              <a:xfrm>
                <a:off x="4170" y="2016"/>
                <a:ext cx="37" cy="37"/>
              </a:xfrm>
              <a:custGeom>
                <a:avLst/>
                <a:gdLst>
                  <a:gd name="T0" fmla="*/ 10 w 15"/>
                  <a:gd name="T1" fmla="*/ 0 h 14"/>
                  <a:gd name="T2" fmla="*/ 15 w 15"/>
                  <a:gd name="T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4">
                    <a:moveTo>
                      <a:pt x="10" y="0"/>
                    </a:moveTo>
                    <a:cubicBezTo>
                      <a:pt x="0" y="9"/>
                      <a:pt x="15" y="14"/>
                      <a:pt x="15" y="8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6" name="Freeform 346"/>
              <p:cNvSpPr>
                <a:spLocks/>
              </p:cNvSpPr>
              <p:nvPr/>
            </p:nvSpPr>
            <p:spPr bwMode="auto">
              <a:xfrm>
                <a:off x="4267" y="2016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7" name="Freeform 347"/>
              <p:cNvSpPr>
                <a:spLocks/>
              </p:cNvSpPr>
              <p:nvPr/>
            </p:nvSpPr>
            <p:spPr bwMode="auto">
              <a:xfrm>
                <a:off x="4347" y="2141"/>
                <a:ext cx="10" cy="6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1" y="2"/>
                      <a:pt x="0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8" name="Freeform 348"/>
              <p:cNvSpPr>
                <a:spLocks/>
              </p:cNvSpPr>
              <p:nvPr/>
            </p:nvSpPr>
            <p:spPr bwMode="auto">
              <a:xfrm>
                <a:off x="4477" y="2099"/>
                <a:ext cx="13" cy="1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1" y="5"/>
                      <a:pt x="0" y="3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9" name="Freeform 349"/>
              <p:cNvSpPr>
                <a:spLocks/>
              </p:cNvSpPr>
              <p:nvPr/>
            </p:nvSpPr>
            <p:spPr bwMode="auto">
              <a:xfrm>
                <a:off x="4555" y="2133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0" name="Freeform 350"/>
              <p:cNvSpPr>
                <a:spLocks/>
              </p:cNvSpPr>
              <p:nvPr/>
            </p:nvSpPr>
            <p:spPr bwMode="auto">
              <a:xfrm>
                <a:off x="4545" y="2264"/>
                <a:ext cx="62" cy="43"/>
              </a:xfrm>
              <a:custGeom>
                <a:avLst/>
                <a:gdLst>
                  <a:gd name="T0" fmla="*/ 14 w 25"/>
                  <a:gd name="T1" fmla="*/ 0 h 16"/>
                  <a:gd name="T2" fmla="*/ 22 w 25"/>
                  <a:gd name="T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5" h="16">
                    <a:moveTo>
                      <a:pt x="14" y="0"/>
                    </a:moveTo>
                    <a:cubicBezTo>
                      <a:pt x="0" y="11"/>
                      <a:pt x="25" y="16"/>
                      <a:pt x="22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1" name="Freeform 351"/>
              <p:cNvSpPr>
                <a:spLocks/>
              </p:cNvSpPr>
              <p:nvPr/>
            </p:nvSpPr>
            <p:spPr bwMode="auto">
              <a:xfrm>
                <a:off x="4647" y="2328"/>
                <a:ext cx="10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3"/>
                      <a:pt x="2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2" name="Freeform 352"/>
              <p:cNvSpPr>
                <a:spLocks/>
              </p:cNvSpPr>
              <p:nvPr/>
            </p:nvSpPr>
            <p:spPr bwMode="auto">
              <a:xfrm>
                <a:off x="4795" y="2261"/>
                <a:ext cx="12" cy="22"/>
              </a:xfrm>
              <a:custGeom>
                <a:avLst/>
                <a:gdLst>
                  <a:gd name="T0" fmla="*/ 1 w 5"/>
                  <a:gd name="T1" fmla="*/ 8 h 8"/>
                  <a:gd name="T2" fmla="*/ 5 w 5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8">
                    <a:moveTo>
                      <a:pt x="1" y="8"/>
                    </a:moveTo>
                    <a:cubicBezTo>
                      <a:pt x="0" y="4"/>
                      <a:pt x="0" y="0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3" name="Freeform 353"/>
              <p:cNvSpPr>
                <a:spLocks/>
              </p:cNvSpPr>
              <p:nvPr/>
            </p:nvSpPr>
            <p:spPr bwMode="auto">
              <a:xfrm>
                <a:off x="4850" y="2253"/>
                <a:ext cx="7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4" name="Freeform 354"/>
              <p:cNvSpPr>
                <a:spLocks/>
              </p:cNvSpPr>
              <p:nvPr/>
            </p:nvSpPr>
            <p:spPr bwMode="auto">
              <a:xfrm>
                <a:off x="5007" y="2219"/>
                <a:ext cx="1" cy="21"/>
              </a:xfrm>
              <a:custGeom>
                <a:avLst/>
                <a:gdLst>
                  <a:gd name="T0" fmla="*/ 8 h 8"/>
                  <a:gd name="T1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5" name="Freeform 355"/>
              <p:cNvSpPr>
                <a:spLocks/>
              </p:cNvSpPr>
              <p:nvPr/>
            </p:nvSpPr>
            <p:spPr bwMode="auto">
              <a:xfrm>
                <a:off x="5077" y="2251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6" name="Freeform 356"/>
              <p:cNvSpPr>
                <a:spLocks/>
              </p:cNvSpPr>
              <p:nvPr/>
            </p:nvSpPr>
            <p:spPr bwMode="auto">
              <a:xfrm>
                <a:off x="5260" y="2309"/>
                <a:ext cx="17" cy="16"/>
              </a:xfrm>
              <a:custGeom>
                <a:avLst/>
                <a:gdLst>
                  <a:gd name="T0" fmla="*/ 0 w 7"/>
                  <a:gd name="T1" fmla="*/ 6 h 6"/>
                  <a:gd name="T2" fmla="*/ 5 w 7"/>
                  <a:gd name="T3" fmla="*/ 1 h 6"/>
                  <a:gd name="T4" fmla="*/ 7 w 7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cubicBezTo>
                      <a:pt x="1" y="2"/>
                      <a:pt x="0" y="0"/>
                      <a:pt x="5" y="1"/>
                    </a:cubicBezTo>
                    <a:cubicBezTo>
                      <a:pt x="7" y="3"/>
                      <a:pt x="7" y="4"/>
                      <a:pt x="7" y="6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7" name="Freeform 357"/>
              <p:cNvSpPr>
                <a:spLocks/>
              </p:cNvSpPr>
              <p:nvPr/>
            </p:nvSpPr>
            <p:spPr bwMode="auto">
              <a:xfrm>
                <a:off x="5317" y="2413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8" name="Freeform 358"/>
              <p:cNvSpPr>
                <a:spLocks/>
              </p:cNvSpPr>
              <p:nvPr/>
            </p:nvSpPr>
            <p:spPr bwMode="auto">
              <a:xfrm>
                <a:off x="5100" y="2411"/>
                <a:ext cx="7" cy="13"/>
              </a:xfrm>
              <a:custGeom>
                <a:avLst/>
                <a:gdLst>
                  <a:gd name="T0" fmla="*/ 3 w 3"/>
                  <a:gd name="T1" fmla="*/ 5 h 5"/>
                  <a:gd name="T2" fmla="*/ 2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1" y="4"/>
                      <a:pt x="0" y="2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9" name="Freeform 359"/>
              <p:cNvSpPr>
                <a:spLocks/>
              </p:cNvSpPr>
              <p:nvPr/>
            </p:nvSpPr>
            <p:spPr bwMode="auto">
              <a:xfrm>
                <a:off x="5155" y="2408"/>
                <a:ext cx="10" cy="21"/>
              </a:xfrm>
              <a:custGeom>
                <a:avLst/>
                <a:gdLst>
                  <a:gd name="T0" fmla="*/ 2 w 4"/>
                  <a:gd name="T1" fmla="*/ 8 h 8"/>
                  <a:gd name="T2" fmla="*/ 4 w 4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0" y="5"/>
                      <a:pt x="0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0" name="Freeform 360"/>
              <p:cNvSpPr>
                <a:spLocks/>
              </p:cNvSpPr>
              <p:nvPr/>
            </p:nvSpPr>
            <p:spPr bwMode="auto">
              <a:xfrm>
                <a:off x="4925" y="2368"/>
                <a:ext cx="5" cy="13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0" y="4"/>
                      <a:pt x="0" y="2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1" name="Freeform 361"/>
              <p:cNvSpPr>
                <a:spLocks/>
              </p:cNvSpPr>
              <p:nvPr/>
            </p:nvSpPr>
            <p:spPr bwMode="auto">
              <a:xfrm>
                <a:off x="4692" y="2411"/>
                <a:ext cx="85" cy="77"/>
              </a:xfrm>
              <a:custGeom>
                <a:avLst/>
                <a:gdLst>
                  <a:gd name="T0" fmla="*/ 22 w 34"/>
                  <a:gd name="T1" fmla="*/ 1 h 29"/>
                  <a:gd name="T2" fmla="*/ 1 w 34"/>
                  <a:gd name="T3" fmla="*/ 18 h 29"/>
                  <a:gd name="T4" fmla="*/ 4 w 34"/>
                  <a:gd name="T5" fmla="*/ 29 h 29"/>
                  <a:gd name="T6" fmla="*/ 24 w 34"/>
                  <a:gd name="T7" fmla="*/ 29 h 29"/>
                  <a:gd name="T8" fmla="*/ 25 w 34"/>
                  <a:gd name="T9" fmla="*/ 27 h 29"/>
                  <a:gd name="T10" fmla="*/ 34 w 34"/>
                  <a:gd name="T11" fmla="*/ 16 h 29"/>
                  <a:gd name="T12" fmla="*/ 34 w 34"/>
                  <a:gd name="T13" fmla="*/ 15 h 29"/>
                  <a:gd name="T14" fmla="*/ 22 w 34"/>
                  <a:gd name="T1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29">
                    <a:moveTo>
                      <a:pt x="22" y="1"/>
                    </a:moveTo>
                    <a:cubicBezTo>
                      <a:pt x="11" y="0"/>
                      <a:pt x="3" y="7"/>
                      <a:pt x="1" y="18"/>
                    </a:cubicBezTo>
                    <a:cubicBezTo>
                      <a:pt x="0" y="22"/>
                      <a:pt x="1" y="26"/>
                      <a:pt x="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5" y="28"/>
                      <a:pt x="25" y="27"/>
                    </a:cubicBezTo>
                    <a:cubicBezTo>
                      <a:pt x="30" y="26"/>
                      <a:pt x="33" y="22"/>
                      <a:pt x="34" y="16"/>
                    </a:cubicBezTo>
                    <a:cubicBezTo>
                      <a:pt x="34" y="16"/>
                      <a:pt x="34" y="15"/>
                      <a:pt x="34" y="15"/>
                    </a:cubicBezTo>
                    <a:cubicBezTo>
                      <a:pt x="34" y="8"/>
                      <a:pt x="29" y="2"/>
                      <a:pt x="22" y="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2" name="Freeform 362"/>
              <p:cNvSpPr>
                <a:spLocks/>
              </p:cNvSpPr>
              <p:nvPr/>
            </p:nvSpPr>
            <p:spPr bwMode="auto">
              <a:xfrm>
                <a:off x="4470" y="2416"/>
                <a:ext cx="82" cy="72"/>
              </a:xfrm>
              <a:custGeom>
                <a:avLst/>
                <a:gdLst>
                  <a:gd name="T0" fmla="*/ 12 w 33"/>
                  <a:gd name="T1" fmla="*/ 3 h 27"/>
                  <a:gd name="T2" fmla="*/ 9 w 33"/>
                  <a:gd name="T3" fmla="*/ 5 h 27"/>
                  <a:gd name="T4" fmla="*/ 3 w 33"/>
                  <a:gd name="T5" fmla="*/ 23 h 27"/>
                  <a:gd name="T6" fmla="*/ 6 w 33"/>
                  <a:gd name="T7" fmla="*/ 27 h 27"/>
                  <a:gd name="T8" fmla="*/ 24 w 33"/>
                  <a:gd name="T9" fmla="*/ 27 h 27"/>
                  <a:gd name="T10" fmla="*/ 30 w 33"/>
                  <a:gd name="T11" fmla="*/ 9 h 27"/>
                  <a:gd name="T12" fmla="*/ 12 w 33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27">
                    <a:moveTo>
                      <a:pt x="12" y="3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2" y="8"/>
                      <a:pt x="0" y="16"/>
                      <a:pt x="3" y="23"/>
                    </a:cubicBezTo>
                    <a:cubicBezTo>
                      <a:pt x="4" y="24"/>
                      <a:pt x="5" y="26"/>
                      <a:pt x="6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30" y="23"/>
                      <a:pt x="33" y="16"/>
                      <a:pt x="30" y="9"/>
                    </a:cubicBezTo>
                    <a:cubicBezTo>
                      <a:pt x="26" y="3"/>
                      <a:pt x="18" y="0"/>
                      <a:pt x="12" y="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3" name="Freeform 363"/>
              <p:cNvSpPr>
                <a:spLocks/>
              </p:cNvSpPr>
              <p:nvPr/>
            </p:nvSpPr>
            <p:spPr bwMode="auto">
              <a:xfrm>
                <a:off x="4370" y="2272"/>
                <a:ext cx="40" cy="37"/>
              </a:xfrm>
              <a:custGeom>
                <a:avLst/>
                <a:gdLst>
                  <a:gd name="T0" fmla="*/ 11 w 16"/>
                  <a:gd name="T1" fmla="*/ 0 h 14"/>
                  <a:gd name="T2" fmla="*/ 15 w 16"/>
                  <a:gd name="T3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4">
                    <a:moveTo>
                      <a:pt x="11" y="0"/>
                    </a:moveTo>
                    <a:cubicBezTo>
                      <a:pt x="0" y="8"/>
                      <a:pt x="16" y="14"/>
                      <a:pt x="15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4" name="Freeform 364"/>
              <p:cNvSpPr>
                <a:spLocks/>
              </p:cNvSpPr>
              <p:nvPr/>
            </p:nvSpPr>
            <p:spPr bwMode="auto">
              <a:xfrm>
                <a:off x="4192" y="2424"/>
                <a:ext cx="95" cy="64"/>
              </a:xfrm>
              <a:custGeom>
                <a:avLst/>
                <a:gdLst>
                  <a:gd name="T0" fmla="*/ 28 w 38"/>
                  <a:gd name="T1" fmla="*/ 2 h 24"/>
                  <a:gd name="T2" fmla="*/ 16 w 38"/>
                  <a:gd name="T3" fmla="*/ 2 h 24"/>
                  <a:gd name="T4" fmla="*/ 16 w 38"/>
                  <a:gd name="T5" fmla="*/ 2 h 24"/>
                  <a:gd name="T6" fmla="*/ 4 w 38"/>
                  <a:gd name="T7" fmla="*/ 8 h 24"/>
                  <a:gd name="T8" fmla="*/ 0 w 38"/>
                  <a:gd name="T9" fmla="*/ 18 h 24"/>
                  <a:gd name="T10" fmla="*/ 1 w 38"/>
                  <a:gd name="T11" fmla="*/ 21 h 24"/>
                  <a:gd name="T12" fmla="*/ 2 w 38"/>
                  <a:gd name="T13" fmla="*/ 24 h 24"/>
                  <a:gd name="T14" fmla="*/ 36 w 38"/>
                  <a:gd name="T15" fmla="*/ 24 h 24"/>
                  <a:gd name="T16" fmla="*/ 37 w 38"/>
                  <a:gd name="T17" fmla="*/ 12 h 24"/>
                  <a:gd name="T18" fmla="*/ 28 w 38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24">
                    <a:moveTo>
                      <a:pt x="28" y="2"/>
                    </a:moveTo>
                    <a:cubicBezTo>
                      <a:pt x="24" y="0"/>
                      <a:pt x="20" y="0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1" y="2"/>
                      <a:pt x="7" y="4"/>
                      <a:pt x="4" y="8"/>
                    </a:cubicBezTo>
                    <a:cubicBezTo>
                      <a:pt x="2" y="10"/>
                      <a:pt x="0" y="14"/>
                      <a:pt x="0" y="18"/>
                    </a:cubicBezTo>
                    <a:cubicBezTo>
                      <a:pt x="0" y="19"/>
                      <a:pt x="0" y="20"/>
                      <a:pt x="1" y="21"/>
                    </a:cubicBezTo>
                    <a:cubicBezTo>
                      <a:pt x="1" y="22"/>
                      <a:pt x="1" y="23"/>
                      <a:pt x="2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0"/>
                      <a:pt x="38" y="16"/>
                      <a:pt x="37" y="12"/>
                    </a:cubicBezTo>
                    <a:cubicBezTo>
                      <a:pt x="35" y="7"/>
                      <a:pt x="32" y="4"/>
                      <a:pt x="28" y="2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5" name="Freeform 365"/>
              <p:cNvSpPr>
                <a:spLocks/>
              </p:cNvSpPr>
              <p:nvPr/>
            </p:nvSpPr>
            <p:spPr bwMode="auto">
              <a:xfrm>
                <a:off x="4297" y="2419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6" name="Freeform 366"/>
              <p:cNvSpPr>
                <a:spLocks/>
              </p:cNvSpPr>
              <p:nvPr/>
            </p:nvSpPr>
            <p:spPr bwMode="auto">
              <a:xfrm>
                <a:off x="4012" y="2093"/>
                <a:ext cx="13" cy="16"/>
              </a:xfrm>
              <a:custGeom>
                <a:avLst/>
                <a:gdLst>
                  <a:gd name="T0" fmla="*/ 2 w 5"/>
                  <a:gd name="T1" fmla="*/ 6 h 6"/>
                  <a:gd name="T2" fmla="*/ 5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0" y="3"/>
                      <a:pt x="1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7" name="Freeform 367"/>
              <p:cNvSpPr>
                <a:spLocks/>
              </p:cNvSpPr>
              <p:nvPr/>
            </p:nvSpPr>
            <p:spPr bwMode="auto">
              <a:xfrm>
                <a:off x="5042" y="2077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1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1" y="2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8" name="Freeform 368"/>
              <p:cNvSpPr>
                <a:spLocks/>
              </p:cNvSpPr>
              <p:nvPr/>
            </p:nvSpPr>
            <p:spPr bwMode="auto">
              <a:xfrm>
                <a:off x="5197" y="2131"/>
                <a:ext cx="8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9" name="Freeform 369"/>
              <p:cNvSpPr>
                <a:spLocks/>
              </p:cNvSpPr>
              <p:nvPr/>
            </p:nvSpPr>
            <p:spPr bwMode="auto">
              <a:xfrm>
                <a:off x="5297" y="2000"/>
                <a:ext cx="10" cy="13"/>
              </a:xfrm>
              <a:custGeom>
                <a:avLst/>
                <a:gdLst>
                  <a:gd name="T0" fmla="*/ 3 w 4"/>
                  <a:gd name="T1" fmla="*/ 5 h 5"/>
                  <a:gd name="T2" fmla="*/ 0 w 4"/>
                  <a:gd name="T3" fmla="*/ 2 h 5"/>
                  <a:gd name="T4" fmla="*/ 4 w 4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1" y="4"/>
                      <a:pt x="0" y="4"/>
                      <a:pt x="0" y="2"/>
                    </a:cubicBezTo>
                    <a:cubicBezTo>
                      <a:pt x="1" y="1"/>
                      <a:pt x="2" y="0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0" name="Freeform 370"/>
              <p:cNvSpPr>
                <a:spLocks/>
              </p:cNvSpPr>
              <p:nvPr/>
            </p:nvSpPr>
            <p:spPr bwMode="auto">
              <a:xfrm>
                <a:off x="5260" y="2147"/>
                <a:ext cx="7" cy="18"/>
              </a:xfrm>
              <a:custGeom>
                <a:avLst/>
                <a:gdLst>
                  <a:gd name="T0" fmla="*/ 3 w 3"/>
                  <a:gd name="T1" fmla="*/ 7 h 7"/>
                  <a:gd name="T2" fmla="*/ 2 w 3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1" y="5"/>
                      <a:pt x="0" y="3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1" name="Freeform 371"/>
              <p:cNvSpPr>
                <a:spLocks/>
              </p:cNvSpPr>
              <p:nvPr/>
            </p:nvSpPr>
            <p:spPr bwMode="auto">
              <a:xfrm>
                <a:off x="5185" y="1941"/>
                <a:ext cx="7" cy="11"/>
              </a:xfrm>
              <a:custGeom>
                <a:avLst/>
                <a:gdLst>
                  <a:gd name="T0" fmla="*/ 2 w 3"/>
                  <a:gd name="T1" fmla="*/ 4 h 4"/>
                  <a:gd name="T2" fmla="*/ 0 w 3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2" y="0"/>
                      <a:pt x="0" y="1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2" name="Freeform 372"/>
              <p:cNvSpPr>
                <a:spLocks/>
              </p:cNvSpPr>
              <p:nvPr/>
            </p:nvSpPr>
            <p:spPr bwMode="auto">
              <a:xfrm>
                <a:off x="4885" y="2109"/>
                <a:ext cx="27" cy="22"/>
              </a:xfrm>
              <a:custGeom>
                <a:avLst/>
                <a:gdLst>
                  <a:gd name="T0" fmla="*/ 0 w 11"/>
                  <a:gd name="T1" fmla="*/ 4 h 8"/>
                  <a:gd name="T2" fmla="*/ 6 w 11"/>
                  <a:gd name="T3" fmla="*/ 4 h 8"/>
                  <a:gd name="T4" fmla="*/ 5 w 11"/>
                  <a:gd name="T5" fmla="*/ 7 h 8"/>
                  <a:gd name="T6" fmla="*/ 7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0" y="4"/>
                    </a:moveTo>
                    <a:cubicBezTo>
                      <a:pt x="2" y="4"/>
                      <a:pt x="4" y="4"/>
                      <a:pt x="6" y="4"/>
                    </a:cubicBezTo>
                    <a:cubicBezTo>
                      <a:pt x="6" y="2"/>
                      <a:pt x="4" y="8"/>
                      <a:pt x="5" y="7"/>
                    </a:cubicBezTo>
                    <a:cubicBezTo>
                      <a:pt x="10" y="6"/>
                      <a:pt x="11" y="3"/>
                      <a:pt x="7" y="0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3" name="Freeform 373"/>
              <p:cNvSpPr>
                <a:spLocks/>
              </p:cNvSpPr>
              <p:nvPr/>
            </p:nvSpPr>
            <p:spPr bwMode="auto">
              <a:xfrm>
                <a:off x="4005" y="1925"/>
                <a:ext cx="15" cy="14"/>
              </a:xfrm>
              <a:custGeom>
                <a:avLst/>
                <a:gdLst>
                  <a:gd name="T0" fmla="*/ 4 w 6"/>
                  <a:gd name="T1" fmla="*/ 1 h 5"/>
                  <a:gd name="T2" fmla="*/ 1 w 6"/>
                  <a:gd name="T3" fmla="*/ 5 h 5"/>
                  <a:gd name="T4" fmla="*/ 6 w 6"/>
                  <a:gd name="T5" fmla="*/ 1 h 5"/>
                  <a:gd name="T6" fmla="*/ 2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4" y="1"/>
                    </a:moveTo>
                    <a:cubicBezTo>
                      <a:pt x="1" y="1"/>
                      <a:pt x="0" y="3"/>
                      <a:pt x="1" y="5"/>
                    </a:cubicBezTo>
                    <a:cubicBezTo>
                      <a:pt x="3" y="3"/>
                      <a:pt x="4" y="3"/>
                      <a:pt x="6" y="1"/>
                    </a:cubicBezTo>
                    <a:cubicBezTo>
                      <a:pt x="1" y="0"/>
                      <a:pt x="3" y="4"/>
                      <a:pt x="2" y="5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4" name="Freeform 374"/>
              <p:cNvSpPr>
                <a:spLocks/>
              </p:cNvSpPr>
              <p:nvPr/>
            </p:nvSpPr>
            <p:spPr bwMode="auto">
              <a:xfrm>
                <a:off x="4700" y="2157"/>
                <a:ext cx="12" cy="14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1 h 5"/>
                  <a:gd name="T4" fmla="*/ 5 w 5"/>
                  <a:gd name="T5" fmla="*/ 2 h 5"/>
                  <a:gd name="T6" fmla="*/ 0 w 5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1" y="3"/>
                      <a:pt x="1" y="2"/>
                      <a:pt x="1" y="1"/>
                    </a:cubicBezTo>
                    <a:cubicBezTo>
                      <a:pt x="2" y="0"/>
                      <a:pt x="4" y="0"/>
                      <a:pt x="5" y="2"/>
                    </a:cubicBezTo>
                    <a:cubicBezTo>
                      <a:pt x="4" y="5"/>
                      <a:pt x="2" y="3"/>
                      <a:pt x="0" y="4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5" name="Freeform 375"/>
              <p:cNvSpPr>
                <a:spLocks/>
              </p:cNvSpPr>
              <p:nvPr/>
            </p:nvSpPr>
            <p:spPr bwMode="auto">
              <a:xfrm>
                <a:off x="3815" y="2379"/>
                <a:ext cx="12" cy="10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6" name="Freeform 376"/>
              <p:cNvSpPr>
                <a:spLocks/>
              </p:cNvSpPr>
              <p:nvPr/>
            </p:nvSpPr>
            <p:spPr bwMode="auto">
              <a:xfrm>
                <a:off x="4157" y="2365"/>
                <a:ext cx="15" cy="14"/>
              </a:xfrm>
              <a:custGeom>
                <a:avLst/>
                <a:gdLst>
                  <a:gd name="T0" fmla="*/ 0 w 6"/>
                  <a:gd name="T1" fmla="*/ 4 h 5"/>
                  <a:gd name="T2" fmla="*/ 4 w 6"/>
                  <a:gd name="T3" fmla="*/ 1 h 5"/>
                  <a:gd name="T4" fmla="*/ 3 w 6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4"/>
                    </a:moveTo>
                    <a:cubicBezTo>
                      <a:pt x="2" y="2"/>
                      <a:pt x="1" y="0"/>
                      <a:pt x="4" y="1"/>
                    </a:cubicBezTo>
                    <a:cubicBezTo>
                      <a:pt x="6" y="5"/>
                      <a:pt x="3" y="2"/>
                      <a:pt x="3" y="2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7" name="Freeform 377"/>
              <p:cNvSpPr>
                <a:spLocks/>
              </p:cNvSpPr>
              <p:nvPr/>
            </p:nvSpPr>
            <p:spPr bwMode="auto">
              <a:xfrm>
                <a:off x="3942" y="2069"/>
                <a:ext cx="18" cy="16"/>
              </a:xfrm>
              <a:custGeom>
                <a:avLst/>
                <a:gdLst>
                  <a:gd name="T0" fmla="*/ 3 w 7"/>
                  <a:gd name="T1" fmla="*/ 0 h 6"/>
                  <a:gd name="T2" fmla="*/ 0 w 7"/>
                  <a:gd name="T3" fmla="*/ 4 h 6"/>
                  <a:gd name="T4" fmla="*/ 7 w 7"/>
                  <a:gd name="T5" fmla="*/ 5 h 6"/>
                  <a:gd name="T6" fmla="*/ 3 w 7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3" y="5"/>
                      <a:pt x="4" y="6"/>
                      <a:pt x="7" y="5"/>
                    </a:cubicBezTo>
                    <a:cubicBezTo>
                      <a:pt x="7" y="0"/>
                      <a:pt x="5" y="4"/>
                      <a:pt x="3" y="3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8" name="Freeform 378"/>
              <p:cNvSpPr>
                <a:spLocks/>
              </p:cNvSpPr>
              <p:nvPr/>
            </p:nvSpPr>
            <p:spPr bwMode="auto">
              <a:xfrm>
                <a:off x="4382" y="2016"/>
                <a:ext cx="8" cy="16"/>
              </a:xfrm>
              <a:custGeom>
                <a:avLst/>
                <a:gdLst>
                  <a:gd name="T0" fmla="*/ 1 w 3"/>
                  <a:gd name="T1" fmla="*/ 1 h 6"/>
                  <a:gd name="T2" fmla="*/ 1 w 3"/>
                  <a:gd name="T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cubicBezTo>
                      <a:pt x="3" y="6"/>
                      <a:pt x="0" y="0"/>
                      <a:pt x="1" y="1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9" name="Freeform 379"/>
              <p:cNvSpPr>
                <a:spLocks/>
              </p:cNvSpPr>
              <p:nvPr/>
            </p:nvSpPr>
            <p:spPr bwMode="auto">
              <a:xfrm>
                <a:off x="3765" y="2243"/>
                <a:ext cx="80" cy="42"/>
              </a:xfrm>
              <a:custGeom>
                <a:avLst/>
                <a:gdLst>
                  <a:gd name="T0" fmla="*/ 18 w 32"/>
                  <a:gd name="T1" fmla="*/ 0 h 16"/>
                  <a:gd name="T2" fmla="*/ 19 w 32"/>
                  <a:gd name="T3" fmla="*/ 1 h 16"/>
                  <a:gd name="T4" fmla="*/ 17 w 32"/>
                  <a:gd name="T5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16">
                    <a:moveTo>
                      <a:pt x="18" y="0"/>
                    </a:moveTo>
                    <a:cubicBezTo>
                      <a:pt x="0" y="6"/>
                      <a:pt x="32" y="16"/>
                      <a:pt x="19" y="1"/>
                    </a:cubicBezTo>
                    <a:cubicBezTo>
                      <a:pt x="18" y="1"/>
                      <a:pt x="17" y="2"/>
                      <a:pt x="17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0" name="Freeform 380"/>
              <p:cNvSpPr>
                <a:spLocks/>
              </p:cNvSpPr>
              <p:nvPr/>
            </p:nvSpPr>
            <p:spPr bwMode="auto">
              <a:xfrm>
                <a:off x="3875" y="2264"/>
                <a:ext cx="15" cy="8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1" name="Freeform 381"/>
              <p:cNvSpPr>
                <a:spLocks/>
              </p:cNvSpPr>
              <p:nvPr/>
            </p:nvSpPr>
            <p:spPr bwMode="auto">
              <a:xfrm>
                <a:off x="3957" y="2408"/>
                <a:ext cx="13" cy="5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0 h 2"/>
                  <a:gd name="T4" fmla="*/ 1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2"/>
                      <a:pt x="4" y="1"/>
                      <a:pt x="5" y="0"/>
                    </a:cubicBezTo>
                    <a:cubicBezTo>
                      <a:pt x="3" y="0"/>
                      <a:pt x="2" y="1"/>
                      <a:pt x="1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2" name="Freeform 382"/>
              <p:cNvSpPr>
                <a:spLocks/>
              </p:cNvSpPr>
              <p:nvPr/>
            </p:nvSpPr>
            <p:spPr bwMode="auto">
              <a:xfrm>
                <a:off x="4030" y="2400"/>
                <a:ext cx="17" cy="13"/>
              </a:xfrm>
              <a:custGeom>
                <a:avLst/>
                <a:gdLst>
                  <a:gd name="T0" fmla="*/ 0 w 7"/>
                  <a:gd name="T1" fmla="*/ 5 h 5"/>
                  <a:gd name="T2" fmla="*/ 7 w 7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1" y="2"/>
                      <a:pt x="4" y="0"/>
                      <a:pt x="7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3" name="Freeform 383"/>
              <p:cNvSpPr>
                <a:spLocks/>
              </p:cNvSpPr>
              <p:nvPr/>
            </p:nvSpPr>
            <p:spPr bwMode="auto">
              <a:xfrm>
                <a:off x="4105" y="2243"/>
                <a:ext cx="15" cy="16"/>
              </a:xfrm>
              <a:custGeom>
                <a:avLst/>
                <a:gdLst>
                  <a:gd name="T0" fmla="*/ 1 w 6"/>
                  <a:gd name="T1" fmla="*/ 2 h 6"/>
                  <a:gd name="T2" fmla="*/ 4 w 6"/>
                  <a:gd name="T3" fmla="*/ 6 h 6"/>
                  <a:gd name="T4" fmla="*/ 6 w 6"/>
                  <a:gd name="T5" fmla="*/ 2 h 6"/>
                  <a:gd name="T6" fmla="*/ 4 w 6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1" y="2"/>
                    </a:moveTo>
                    <a:cubicBezTo>
                      <a:pt x="0" y="4"/>
                      <a:pt x="1" y="6"/>
                      <a:pt x="4" y="6"/>
                    </a:cubicBezTo>
                    <a:cubicBezTo>
                      <a:pt x="6" y="5"/>
                      <a:pt x="6" y="4"/>
                      <a:pt x="6" y="2"/>
                    </a:cubicBezTo>
                    <a:cubicBezTo>
                      <a:pt x="5" y="0"/>
                      <a:pt x="5" y="0"/>
                      <a:pt x="4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4" name="Freeform 384"/>
              <p:cNvSpPr>
                <a:spLocks/>
              </p:cNvSpPr>
              <p:nvPr/>
            </p:nvSpPr>
            <p:spPr bwMode="auto">
              <a:xfrm>
                <a:off x="4175" y="2251"/>
                <a:ext cx="2" cy="13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0" y="4"/>
                      <a:pt x="0" y="2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5" name="Freeform 385"/>
              <p:cNvSpPr>
                <a:spLocks/>
              </p:cNvSpPr>
              <p:nvPr/>
            </p:nvSpPr>
            <p:spPr bwMode="auto">
              <a:xfrm>
                <a:off x="4400" y="2296"/>
                <a:ext cx="15" cy="1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3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3" y="6"/>
                      <a:pt x="1" y="5"/>
                      <a:pt x="0" y="3"/>
                    </a:cubicBezTo>
                    <a:cubicBezTo>
                      <a:pt x="2" y="0"/>
                      <a:pt x="3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6" name="Freeform 386"/>
              <p:cNvSpPr>
                <a:spLocks/>
              </p:cNvSpPr>
              <p:nvPr/>
            </p:nvSpPr>
            <p:spPr bwMode="auto">
              <a:xfrm>
                <a:off x="4587" y="2275"/>
                <a:ext cx="20" cy="21"/>
              </a:xfrm>
              <a:custGeom>
                <a:avLst/>
                <a:gdLst>
                  <a:gd name="T0" fmla="*/ 8 w 8"/>
                  <a:gd name="T1" fmla="*/ 8 h 8"/>
                  <a:gd name="T2" fmla="*/ 3 w 8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3" y="7"/>
                      <a:pt x="0" y="5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7" name="Freeform 387"/>
              <p:cNvSpPr>
                <a:spLocks/>
              </p:cNvSpPr>
              <p:nvPr/>
            </p:nvSpPr>
            <p:spPr bwMode="auto">
              <a:xfrm>
                <a:off x="4650" y="2336"/>
                <a:ext cx="17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1"/>
                      <a:pt x="5" y="0"/>
                      <a:pt x="7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8" name="Freeform 388"/>
              <p:cNvSpPr>
                <a:spLocks/>
              </p:cNvSpPr>
              <p:nvPr/>
            </p:nvSpPr>
            <p:spPr bwMode="auto">
              <a:xfrm>
                <a:off x="4802" y="2261"/>
                <a:ext cx="15" cy="16"/>
              </a:xfrm>
              <a:custGeom>
                <a:avLst/>
                <a:gdLst>
                  <a:gd name="T0" fmla="*/ 2 w 6"/>
                  <a:gd name="T1" fmla="*/ 4 h 6"/>
                  <a:gd name="T2" fmla="*/ 6 w 6"/>
                  <a:gd name="T3" fmla="*/ 4 h 6"/>
                  <a:gd name="T4" fmla="*/ 3 w 6"/>
                  <a:gd name="T5" fmla="*/ 0 h 6"/>
                  <a:gd name="T6" fmla="*/ 1 w 6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2" y="4"/>
                    </a:moveTo>
                    <a:cubicBezTo>
                      <a:pt x="3" y="6"/>
                      <a:pt x="5" y="6"/>
                      <a:pt x="6" y="4"/>
                    </a:cubicBez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1" y="4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9" name="Freeform 389"/>
              <p:cNvSpPr>
                <a:spLocks/>
              </p:cNvSpPr>
              <p:nvPr/>
            </p:nvSpPr>
            <p:spPr bwMode="auto">
              <a:xfrm>
                <a:off x="4875" y="2261"/>
                <a:ext cx="1" cy="11"/>
              </a:xfrm>
              <a:custGeom>
                <a:avLst/>
                <a:gdLst>
                  <a:gd name="T0" fmla="*/ 4 h 4"/>
                  <a:gd name="T1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0" name="Freeform 390"/>
              <p:cNvSpPr>
                <a:spLocks/>
              </p:cNvSpPr>
              <p:nvPr/>
            </p:nvSpPr>
            <p:spPr bwMode="auto">
              <a:xfrm>
                <a:off x="5010" y="2237"/>
                <a:ext cx="10" cy="6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2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1" name="Freeform 391"/>
              <p:cNvSpPr>
                <a:spLocks/>
              </p:cNvSpPr>
              <p:nvPr/>
            </p:nvSpPr>
            <p:spPr bwMode="auto">
              <a:xfrm>
                <a:off x="5072" y="2243"/>
                <a:ext cx="5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3"/>
                      <a:pt x="1" y="2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2" name="Freeform 392"/>
              <p:cNvSpPr>
                <a:spLocks/>
              </p:cNvSpPr>
              <p:nvPr/>
            </p:nvSpPr>
            <p:spPr bwMode="auto">
              <a:xfrm>
                <a:off x="5212" y="21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0" y="2"/>
                      <a:pt x="1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3" name="Freeform 393"/>
              <p:cNvSpPr>
                <a:spLocks/>
              </p:cNvSpPr>
              <p:nvPr/>
            </p:nvSpPr>
            <p:spPr bwMode="auto">
              <a:xfrm>
                <a:off x="5280" y="2168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4" name="Freeform 394"/>
              <p:cNvSpPr>
                <a:spLocks/>
              </p:cNvSpPr>
              <p:nvPr/>
            </p:nvSpPr>
            <p:spPr bwMode="auto">
              <a:xfrm>
                <a:off x="5255" y="2317"/>
                <a:ext cx="22" cy="19"/>
              </a:xfrm>
              <a:custGeom>
                <a:avLst/>
                <a:gdLst>
                  <a:gd name="T0" fmla="*/ 5 w 9"/>
                  <a:gd name="T1" fmla="*/ 0 h 7"/>
                  <a:gd name="T2" fmla="*/ 6 w 9"/>
                  <a:gd name="T3" fmla="*/ 7 h 7"/>
                  <a:gd name="T4" fmla="*/ 5 w 9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cubicBezTo>
                      <a:pt x="3" y="4"/>
                      <a:pt x="0" y="6"/>
                      <a:pt x="6" y="7"/>
                    </a:cubicBezTo>
                    <a:cubicBezTo>
                      <a:pt x="9" y="2"/>
                      <a:pt x="5" y="4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5" name="Freeform 395"/>
              <p:cNvSpPr>
                <a:spLocks/>
              </p:cNvSpPr>
              <p:nvPr/>
            </p:nvSpPr>
            <p:spPr bwMode="auto">
              <a:xfrm>
                <a:off x="5300" y="2384"/>
                <a:ext cx="25" cy="16"/>
              </a:xfrm>
              <a:custGeom>
                <a:avLst/>
                <a:gdLst>
                  <a:gd name="T0" fmla="*/ 4 w 10"/>
                  <a:gd name="T1" fmla="*/ 6 h 6"/>
                  <a:gd name="T2" fmla="*/ 0 w 10"/>
                  <a:gd name="T3" fmla="*/ 3 h 6"/>
                  <a:gd name="T4" fmla="*/ 10 w 10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4" y="6"/>
                    </a:moveTo>
                    <a:cubicBezTo>
                      <a:pt x="3" y="6"/>
                      <a:pt x="1" y="5"/>
                      <a:pt x="0" y="3"/>
                    </a:cubicBezTo>
                    <a:cubicBezTo>
                      <a:pt x="3" y="0"/>
                      <a:pt x="6" y="1"/>
                      <a:pt x="10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6" name="Freeform 396"/>
              <p:cNvSpPr>
                <a:spLocks/>
              </p:cNvSpPr>
              <p:nvPr/>
            </p:nvSpPr>
            <p:spPr bwMode="auto">
              <a:xfrm>
                <a:off x="5160" y="2419"/>
                <a:ext cx="5" cy="16"/>
              </a:xfrm>
              <a:custGeom>
                <a:avLst/>
                <a:gdLst>
                  <a:gd name="T0" fmla="*/ 0 w 2"/>
                  <a:gd name="T1" fmla="*/ 6 h 6"/>
                  <a:gd name="T2" fmla="*/ 2 w 2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cubicBezTo>
                      <a:pt x="0" y="4"/>
                      <a:pt x="1" y="2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7" name="Freeform 397"/>
              <p:cNvSpPr>
                <a:spLocks/>
              </p:cNvSpPr>
              <p:nvPr/>
            </p:nvSpPr>
            <p:spPr bwMode="auto">
              <a:xfrm>
                <a:off x="5095" y="2392"/>
                <a:ext cx="15" cy="11"/>
              </a:xfrm>
              <a:custGeom>
                <a:avLst/>
                <a:gdLst>
                  <a:gd name="T0" fmla="*/ 6 w 6"/>
                  <a:gd name="T1" fmla="*/ 3 h 4"/>
                  <a:gd name="T2" fmla="*/ 2 w 6"/>
                  <a:gd name="T3" fmla="*/ 0 h 4"/>
                  <a:gd name="T4" fmla="*/ 0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6" y="3"/>
                    </a:moveTo>
                    <a:cubicBezTo>
                      <a:pt x="6" y="1"/>
                      <a:pt x="4" y="0"/>
                      <a:pt x="2" y="0"/>
                    </a:cubicBezTo>
                    <a:cubicBezTo>
                      <a:pt x="0" y="1"/>
                      <a:pt x="0" y="3"/>
                      <a:pt x="0" y="4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8" name="Freeform 398"/>
              <p:cNvSpPr>
                <a:spLocks/>
              </p:cNvSpPr>
              <p:nvPr/>
            </p:nvSpPr>
            <p:spPr bwMode="auto">
              <a:xfrm>
                <a:off x="4937" y="2379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0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9" name="Freeform 399"/>
              <p:cNvSpPr>
                <a:spLocks/>
              </p:cNvSpPr>
              <p:nvPr/>
            </p:nvSpPr>
            <p:spPr bwMode="auto">
              <a:xfrm>
                <a:off x="4495" y="2101"/>
                <a:ext cx="12" cy="24"/>
              </a:xfrm>
              <a:custGeom>
                <a:avLst/>
                <a:gdLst>
                  <a:gd name="T0" fmla="*/ 0 w 5"/>
                  <a:gd name="T1" fmla="*/ 1 h 9"/>
                  <a:gd name="T2" fmla="*/ 3 w 5"/>
                  <a:gd name="T3" fmla="*/ 0 h 9"/>
                  <a:gd name="T4" fmla="*/ 2 w 5"/>
                  <a:gd name="T5" fmla="*/ 9 h 9"/>
                  <a:gd name="T6" fmla="*/ 5 w 5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2" y="2"/>
                      <a:pt x="3" y="6"/>
                      <a:pt x="2" y="9"/>
                    </a:cubicBezTo>
                    <a:cubicBezTo>
                      <a:pt x="3" y="8"/>
                      <a:pt x="4" y="7"/>
                      <a:pt x="5" y="5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0" name="Freeform 400"/>
              <p:cNvSpPr>
                <a:spLocks/>
              </p:cNvSpPr>
              <p:nvPr/>
            </p:nvSpPr>
            <p:spPr bwMode="auto">
              <a:xfrm>
                <a:off x="4547" y="2141"/>
                <a:ext cx="8" cy="6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0" y="2"/>
                      <a:pt x="0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1" name="Freeform 401"/>
              <p:cNvSpPr>
                <a:spLocks/>
              </p:cNvSpPr>
              <p:nvPr/>
            </p:nvSpPr>
            <p:spPr bwMode="auto">
              <a:xfrm>
                <a:off x="5047" y="2088"/>
                <a:ext cx="10" cy="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2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2" name="Freeform 402"/>
              <p:cNvSpPr>
                <a:spLocks/>
              </p:cNvSpPr>
              <p:nvPr/>
            </p:nvSpPr>
            <p:spPr bwMode="auto">
              <a:xfrm>
                <a:off x="4202" y="2048"/>
                <a:ext cx="18" cy="16"/>
              </a:xfrm>
              <a:custGeom>
                <a:avLst/>
                <a:gdLst>
                  <a:gd name="T0" fmla="*/ 1 w 7"/>
                  <a:gd name="T1" fmla="*/ 0 h 6"/>
                  <a:gd name="T2" fmla="*/ 3 w 7"/>
                  <a:gd name="T3" fmla="*/ 6 h 6"/>
                  <a:gd name="T4" fmla="*/ 3 w 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1" y="0"/>
                    </a:moveTo>
                    <a:cubicBezTo>
                      <a:pt x="0" y="3"/>
                      <a:pt x="0" y="5"/>
                      <a:pt x="3" y="6"/>
                    </a:cubicBezTo>
                    <a:cubicBezTo>
                      <a:pt x="7" y="0"/>
                      <a:pt x="6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3" name="Freeform 403"/>
              <p:cNvSpPr>
                <a:spLocks/>
              </p:cNvSpPr>
              <p:nvPr/>
            </p:nvSpPr>
            <p:spPr bwMode="auto">
              <a:xfrm>
                <a:off x="4255" y="2008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3"/>
                      <a:pt x="0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4" name="Freeform 404"/>
              <p:cNvSpPr>
                <a:spLocks/>
              </p:cNvSpPr>
              <p:nvPr/>
            </p:nvSpPr>
            <p:spPr bwMode="auto">
              <a:xfrm>
                <a:off x="4357" y="2144"/>
                <a:ext cx="13" cy="21"/>
              </a:xfrm>
              <a:custGeom>
                <a:avLst/>
                <a:gdLst>
                  <a:gd name="T0" fmla="*/ 5 w 5"/>
                  <a:gd name="T1" fmla="*/ 8 h 8"/>
                  <a:gd name="T2" fmla="*/ 4 w 5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8">
                    <a:moveTo>
                      <a:pt x="5" y="8"/>
                    </a:moveTo>
                    <a:cubicBezTo>
                      <a:pt x="1" y="5"/>
                      <a:pt x="0" y="2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5" name="Freeform 405"/>
              <p:cNvSpPr>
                <a:spLocks/>
              </p:cNvSpPr>
              <p:nvPr/>
            </p:nvSpPr>
            <p:spPr bwMode="auto">
              <a:xfrm>
                <a:off x="4280" y="2424"/>
                <a:ext cx="15" cy="8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6" name="Freeform 406"/>
              <p:cNvSpPr>
                <a:spLocks/>
              </p:cNvSpPr>
              <p:nvPr/>
            </p:nvSpPr>
            <p:spPr bwMode="auto">
              <a:xfrm>
                <a:off x="4195" y="2435"/>
                <a:ext cx="52" cy="53"/>
              </a:xfrm>
              <a:custGeom>
                <a:avLst/>
                <a:gdLst>
                  <a:gd name="T0" fmla="*/ 17 w 21"/>
                  <a:gd name="T1" fmla="*/ 3 h 20"/>
                  <a:gd name="T2" fmla="*/ 4 w 21"/>
                  <a:gd name="T3" fmla="*/ 6 h 20"/>
                  <a:gd name="T4" fmla="*/ 3 w 21"/>
                  <a:gd name="T5" fmla="*/ 20 h 20"/>
                  <a:gd name="T6" fmla="*/ 20 w 21"/>
                  <a:gd name="T7" fmla="*/ 20 h 20"/>
                  <a:gd name="T8" fmla="*/ 21 w 21"/>
                  <a:gd name="T9" fmla="*/ 16 h 20"/>
                  <a:gd name="T10" fmla="*/ 20 w 21"/>
                  <a:gd name="T11" fmla="*/ 14 h 20"/>
                  <a:gd name="T12" fmla="*/ 21 w 21"/>
                  <a:gd name="T13" fmla="*/ 11 h 20"/>
                  <a:gd name="T14" fmla="*/ 17 w 21"/>
                  <a:gd name="T1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20">
                    <a:moveTo>
                      <a:pt x="17" y="3"/>
                    </a:moveTo>
                    <a:cubicBezTo>
                      <a:pt x="13" y="0"/>
                      <a:pt x="7" y="1"/>
                      <a:pt x="4" y="6"/>
                    </a:cubicBezTo>
                    <a:cubicBezTo>
                      <a:pt x="1" y="10"/>
                      <a:pt x="0" y="15"/>
                      <a:pt x="3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19"/>
                      <a:pt x="21" y="18"/>
                      <a:pt x="21" y="16"/>
                    </a:cubicBezTo>
                    <a:cubicBezTo>
                      <a:pt x="21" y="16"/>
                      <a:pt x="21" y="15"/>
                      <a:pt x="20" y="14"/>
                    </a:cubicBezTo>
                    <a:cubicBezTo>
                      <a:pt x="21" y="13"/>
                      <a:pt x="21" y="12"/>
                      <a:pt x="21" y="11"/>
                    </a:cubicBezTo>
                    <a:cubicBezTo>
                      <a:pt x="21" y="8"/>
                      <a:pt x="20" y="5"/>
                      <a:pt x="17" y="3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6007" name="Freeform 407"/>
            <p:cNvSpPr>
              <a:spLocks/>
            </p:cNvSpPr>
            <p:nvPr/>
          </p:nvSpPr>
          <p:spPr bwMode="auto">
            <a:xfrm>
              <a:off x="3990" y="2539"/>
              <a:ext cx="10" cy="16"/>
            </a:xfrm>
            <a:custGeom>
              <a:avLst/>
              <a:gdLst>
                <a:gd name="T0" fmla="*/ 2 w 4"/>
                <a:gd name="T1" fmla="*/ 6 h 6"/>
                <a:gd name="T2" fmla="*/ 4 w 4"/>
                <a:gd name="T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cubicBezTo>
                    <a:pt x="0" y="2"/>
                    <a:pt x="0" y="0"/>
                    <a:pt x="4" y="0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08" name="Freeform 408"/>
            <p:cNvSpPr>
              <a:spLocks/>
            </p:cNvSpPr>
            <p:nvPr/>
          </p:nvSpPr>
          <p:spPr bwMode="auto">
            <a:xfrm>
              <a:off x="3725" y="2880"/>
              <a:ext cx="1" cy="11"/>
            </a:xfrm>
            <a:custGeom>
              <a:avLst/>
              <a:gdLst>
                <a:gd name="T0" fmla="*/ 4 h 4"/>
                <a:gd name="T1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09" name="Freeform 409"/>
            <p:cNvSpPr>
              <a:spLocks/>
            </p:cNvSpPr>
            <p:nvPr/>
          </p:nvSpPr>
          <p:spPr bwMode="auto">
            <a:xfrm>
              <a:off x="4705" y="2853"/>
              <a:ext cx="62" cy="64"/>
            </a:xfrm>
            <a:custGeom>
              <a:avLst/>
              <a:gdLst>
                <a:gd name="T0" fmla="*/ 9 w 25"/>
                <a:gd name="T1" fmla="*/ 3 h 24"/>
                <a:gd name="T2" fmla="*/ 5 w 25"/>
                <a:gd name="T3" fmla="*/ 6 h 24"/>
                <a:gd name="T4" fmla="*/ 2 w 25"/>
                <a:gd name="T5" fmla="*/ 19 h 24"/>
                <a:gd name="T6" fmla="*/ 15 w 25"/>
                <a:gd name="T7" fmla="*/ 22 h 24"/>
                <a:gd name="T8" fmla="*/ 19 w 25"/>
                <a:gd name="T9" fmla="*/ 19 h 24"/>
                <a:gd name="T10" fmla="*/ 22 w 25"/>
                <a:gd name="T11" fmla="*/ 6 h 24"/>
                <a:gd name="T12" fmla="*/ 9 w 25"/>
                <a:gd name="T1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4">
                  <a:moveTo>
                    <a:pt x="9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1" y="9"/>
                    <a:pt x="0" y="15"/>
                    <a:pt x="2" y="19"/>
                  </a:cubicBezTo>
                  <a:cubicBezTo>
                    <a:pt x="5" y="23"/>
                    <a:pt x="11" y="24"/>
                    <a:pt x="15" y="22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6"/>
                    <a:pt x="25" y="10"/>
                    <a:pt x="22" y="6"/>
                  </a:cubicBezTo>
                  <a:cubicBezTo>
                    <a:pt x="19" y="2"/>
                    <a:pt x="13" y="0"/>
                    <a:pt x="9" y="3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0" name="Freeform 410"/>
            <p:cNvSpPr>
              <a:spLocks/>
            </p:cNvSpPr>
            <p:nvPr/>
          </p:nvSpPr>
          <p:spPr bwMode="auto">
            <a:xfrm>
              <a:off x="5287" y="2427"/>
              <a:ext cx="15" cy="18"/>
            </a:xfrm>
            <a:custGeom>
              <a:avLst/>
              <a:gdLst>
                <a:gd name="T0" fmla="*/ 1 w 6"/>
                <a:gd name="T1" fmla="*/ 2 h 7"/>
                <a:gd name="T2" fmla="*/ 6 w 6"/>
                <a:gd name="T3" fmla="*/ 1 h 7"/>
                <a:gd name="T4" fmla="*/ 0 w 6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1" y="2"/>
                  </a:moveTo>
                  <a:cubicBezTo>
                    <a:pt x="4" y="2"/>
                    <a:pt x="5" y="7"/>
                    <a:pt x="6" y="1"/>
                  </a:cubicBezTo>
                  <a:cubicBezTo>
                    <a:pt x="0" y="0"/>
                    <a:pt x="2" y="3"/>
                    <a:pt x="0" y="7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1" name="Freeform 411"/>
            <p:cNvSpPr>
              <a:spLocks/>
            </p:cNvSpPr>
            <p:nvPr/>
          </p:nvSpPr>
          <p:spPr bwMode="auto">
            <a:xfrm>
              <a:off x="4495" y="2875"/>
              <a:ext cx="32" cy="37"/>
            </a:xfrm>
            <a:custGeom>
              <a:avLst/>
              <a:gdLst>
                <a:gd name="T0" fmla="*/ 2 w 13"/>
                <a:gd name="T1" fmla="*/ 2 h 14"/>
                <a:gd name="T2" fmla="*/ 1 w 13"/>
                <a:gd name="T3" fmla="*/ 2 h 14"/>
                <a:gd name="T4" fmla="*/ 0 w 13"/>
                <a:gd name="T5" fmla="*/ 6 h 14"/>
                <a:gd name="T6" fmla="*/ 0 w 13"/>
                <a:gd name="T7" fmla="*/ 6 h 14"/>
                <a:gd name="T8" fmla="*/ 0 w 13"/>
                <a:gd name="T9" fmla="*/ 7 h 14"/>
                <a:gd name="T10" fmla="*/ 2 w 13"/>
                <a:gd name="T11" fmla="*/ 11 h 14"/>
                <a:gd name="T12" fmla="*/ 3 w 13"/>
                <a:gd name="T13" fmla="*/ 11 h 14"/>
                <a:gd name="T14" fmla="*/ 6 w 13"/>
                <a:gd name="T15" fmla="*/ 13 h 14"/>
                <a:gd name="T16" fmla="*/ 9 w 13"/>
                <a:gd name="T17" fmla="*/ 13 h 14"/>
                <a:gd name="T18" fmla="*/ 12 w 13"/>
                <a:gd name="T19" fmla="*/ 11 h 14"/>
                <a:gd name="T20" fmla="*/ 12 w 13"/>
                <a:gd name="T21" fmla="*/ 10 h 14"/>
                <a:gd name="T22" fmla="*/ 12 w 13"/>
                <a:gd name="T23" fmla="*/ 4 h 14"/>
                <a:gd name="T24" fmla="*/ 11 w 13"/>
                <a:gd name="T25" fmla="*/ 3 h 14"/>
                <a:gd name="T26" fmla="*/ 8 w 13"/>
                <a:gd name="T27" fmla="*/ 0 h 14"/>
                <a:gd name="T28" fmla="*/ 2 w 13"/>
                <a:gd name="T2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4">
                  <a:moveTo>
                    <a:pt x="2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1" y="10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12"/>
                    <a:pt x="5" y="12"/>
                    <a:pt x="6" y="13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11" y="13"/>
                    <a:pt x="11" y="12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7"/>
                    <a:pt x="13" y="6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5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2" name="Freeform 412"/>
            <p:cNvSpPr>
              <a:spLocks/>
            </p:cNvSpPr>
            <p:nvPr/>
          </p:nvSpPr>
          <p:spPr bwMode="auto">
            <a:xfrm>
              <a:off x="5180" y="2392"/>
              <a:ext cx="7" cy="8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0" y="1"/>
                    <a:pt x="1" y="0"/>
                    <a:pt x="3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3" name="Freeform 413"/>
            <p:cNvSpPr>
              <a:spLocks/>
            </p:cNvSpPr>
            <p:nvPr/>
          </p:nvSpPr>
          <p:spPr bwMode="auto">
            <a:xfrm>
              <a:off x="4902" y="2555"/>
              <a:ext cx="18" cy="18"/>
            </a:xfrm>
            <a:custGeom>
              <a:avLst/>
              <a:gdLst>
                <a:gd name="T0" fmla="*/ 3 w 7"/>
                <a:gd name="T1" fmla="*/ 3 h 7"/>
                <a:gd name="T2" fmla="*/ 4 w 7"/>
                <a:gd name="T3" fmla="*/ 7 h 7"/>
                <a:gd name="T4" fmla="*/ 7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3" y="3"/>
                  </a:moveTo>
                  <a:cubicBezTo>
                    <a:pt x="5" y="4"/>
                    <a:pt x="5" y="5"/>
                    <a:pt x="4" y="7"/>
                  </a:cubicBezTo>
                  <a:cubicBezTo>
                    <a:pt x="0" y="2"/>
                    <a:pt x="5" y="3"/>
                    <a:pt x="7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4" name="Freeform 414"/>
            <p:cNvSpPr>
              <a:spLocks/>
            </p:cNvSpPr>
            <p:nvPr/>
          </p:nvSpPr>
          <p:spPr bwMode="auto">
            <a:xfrm>
              <a:off x="4390" y="2469"/>
              <a:ext cx="10" cy="1"/>
            </a:xfrm>
            <a:custGeom>
              <a:avLst/>
              <a:gdLst>
                <a:gd name="T0" fmla="*/ 0 w 4"/>
                <a:gd name="T1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2" y="0"/>
                    <a:pt x="3" y="0"/>
                    <a:pt x="4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5" name="Freeform 415"/>
            <p:cNvSpPr>
              <a:spLocks/>
            </p:cNvSpPr>
            <p:nvPr/>
          </p:nvSpPr>
          <p:spPr bwMode="auto">
            <a:xfrm>
              <a:off x="4027" y="2360"/>
              <a:ext cx="13" cy="21"/>
            </a:xfrm>
            <a:custGeom>
              <a:avLst/>
              <a:gdLst>
                <a:gd name="T0" fmla="*/ 5 w 5"/>
                <a:gd name="T1" fmla="*/ 0 h 8"/>
                <a:gd name="T2" fmla="*/ 3 w 5"/>
                <a:gd name="T3" fmla="*/ 8 h 8"/>
                <a:gd name="T4" fmla="*/ 0 w 5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cubicBezTo>
                    <a:pt x="4" y="4"/>
                    <a:pt x="1" y="4"/>
                    <a:pt x="3" y="8"/>
                  </a:cubicBezTo>
                  <a:cubicBezTo>
                    <a:pt x="2" y="3"/>
                    <a:pt x="0" y="7"/>
                    <a:pt x="0" y="7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6" name="Freeform 416"/>
            <p:cNvSpPr>
              <a:spLocks/>
            </p:cNvSpPr>
            <p:nvPr/>
          </p:nvSpPr>
          <p:spPr bwMode="auto">
            <a:xfrm>
              <a:off x="4705" y="2619"/>
              <a:ext cx="5" cy="13"/>
            </a:xfrm>
            <a:custGeom>
              <a:avLst/>
              <a:gdLst>
                <a:gd name="T0" fmla="*/ 1 w 2"/>
                <a:gd name="T1" fmla="*/ 0 h 5"/>
                <a:gd name="T2" fmla="*/ 2 w 2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5">
                  <a:moveTo>
                    <a:pt x="1" y="0"/>
                  </a:moveTo>
                  <a:cubicBezTo>
                    <a:pt x="0" y="3"/>
                    <a:pt x="1" y="5"/>
                    <a:pt x="2" y="2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7" name="Freeform 417"/>
            <p:cNvSpPr>
              <a:spLocks/>
            </p:cNvSpPr>
            <p:nvPr/>
          </p:nvSpPr>
          <p:spPr bwMode="auto">
            <a:xfrm>
              <a:off x="4490" y="2885"/>
              <a:ext cx="47" cy="43"/>
            </a:xfrm>
            <a:custGeom>
              <a:avLst/>
              <a:gdLst>
                <a:gd name="T0" fmla="*/ 14 w 19"/>
                <a:gd name="T1" fmla="*/ 1 h 16"/>
                <a:gd name="T2" fmla="*/ 6 w 19"/>
                <a:gd name="T3" fmla="*/ 2 h 16"/>
                <a:gd name="T4" fmla="*/ 5 w 19"/>
                <a:gd name="T5" fmla="*/ 3 h 16"/>
                <a:gd name="T6" fmla="*/ 3 w 19"/>
                <a:gd name="T7" fmla="*/ 5 h 16"/>
                <a:gd name="T8" fmla="*/ 2 w 19"/>
                <a:gd name="T9" fmla="*/ 6 h 16"/>
                <a:gd name="T10" fmla="*/ 0 w 19"/>
                <a:gd name="T11" fmla="*/ 11 h 16"/>
                <a:gd name="T12" fmla="*/ 1 w 19"/>
                <a:gd name="T13" fmla="*/ 13 h 16"/>
                <a:gd name="T14" fmla="*/ 3 w 19"/>
                <a:gd name="T15" fmla="*/ 16 h 16"/>
                <a:gd name="T16" fmla="*/ 15 w 19"/>
                <a:gd name="T17" fmla="*/ 16 h 16"/>
                <a:gd name="T18" fmla="*/ 15 w 19"/>
                <a:gd name="T19" fmla="*/ 14 h 16"/>
                <a:gd name="T20" fmla="*/ 19 w 19"/>
                <a:gd name="T21" fmla="*/ 9 h 16"/>
                <a:gd name="T22" fmla="*/ 19 w 19"/>
                <a:gd name="T23" fmla="*/ 7 h 16"/>
                <a:gd name="T24" fmla="*/ 18 w 19"/>
                <a:gd name="T25" fmla="*/ 4 h 16"/>
                <a:gd name="T26" fmla="*/ 14 w 19"/>
                <a:gd name="T2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6">
                  <a:moveTo>
                    <a:pt x="14" y="1"/>
                  </a:moveTo>
                  <a:cubicBezTo>
                    <a:pt x="11" y="1"/>
                    <a:pt x="8" y="0"/>
                    <a:pt x="6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2"/>
                    <a:pt x="1" y="13"/>
                  </a:cubicBezTo>
                  <a:cubicBezTo>
                    <a:pt x="1" y="14"/>
                    <a:pt x="2" y="15"/>
                    <a:pt x="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4"/>
                  </a:cubicBezTo>
                  <a:cubicBezTo>
                    <a:pt x="18" y="13"/>
                    <a:pt x="19" y="10"/>
                    <a:pt x="19" y="9"/>
                  </a:cubicBezTo>
                  <a:cubicBezTo>
                    <a:pt x="19" y="8"/>
                    <a:pt x="19" y="8"/>
                    <a:pt x="19" y="7"/>
                  </a:cubicBezTo>
                  <a:cubicBezTo>
                    <a:pt x="19" y="6"/>
                    <a:pt x="19" y="5"/>
                    <a:pt x="18" y="4"/>
                  </a:cubicBezTo>
                  <a:cubicBezTo>
                    <a:pt x="17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8" name="Freeform 418"/>
            <p:cNvSpPr>
              <a:spLocks/>
            </p:cNvSpPr>
            <p:nvPr/>
          </p:nvSpPr>
          <p:spPr bwMode="auto">
            <a:xfrm>
              <a:off x="4755" y="2869"/>
              <a:ext cx="92" cy="59"/>
            </a:xfrm>
            <a:custGeom>
              <a:avLst/>
              <a:gdLst>
                <a:gd name="T0" fmla="*/ 14 w 37"/>
                <a:gd name="T1" fmla="*/ 0 h 22"/>
                <a:gd name="T2" fmla="*/ 1 w 37"/>
                <a:gd name="T3" fmla="*/ 10 h 22"/>
                <a:gd name="T4" fmla="*/ 1 w 37"/>
                <a:gd name="T5" fmla="*/ 22 h 22"/>
                <a:gd name="T6" fmla="*/ 37 w 37"/>
                <a:gd name="T7" fmla="*/ 22 h 22"/>
                <a:gd name="T8" fmla="*/ 37 w 37"/>
                <a:gd name="T9" fmla="*/ 22 h 22"/>
                <a:gd name="T10" fmla="*/ 35 w 37"/>
                <a:gd name="T11" fmla="*/ 14 h 22"/>
                <a:gd name="T12" fmla="*/ 14 w 37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2">
                  <a:moveTo>
                    <a:pt x="14" y="0"/>
                  </a:moveTo>
                  <a:cubicBezTo>
                    <a:pt x="8" y="0"/>
                    <a:pt x="3" y="4"/>
                    <a:pt x="1" y="10"/>
                  </a:cubicBezTo>
                  <a:cubicBezTo>
                    <a:pt x="0" y="14"/>
                    <a:pt x="0" y="18"/>
                    <a:pt x="1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9"/>
                    <a:pt x="36" y="17"/>
                    <a:pt x="35" y="14"/>
                  </a:cubicBezTo>
                  <a:cubicBezTo>
                    <a:pt x="32" y="5"/>
                    <a:pt x="23" y="0"/>
                    <a:pt x="14" y="0"/>
                  </a:cubicBezTo>
                  <a:close/>
                </a:path>
              </a:pathLst>
            </a:custGeom>
            <a:solidFill>
              <a:srgbClr val="C1A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9" name="Freeform 419"/>
            <p:cNvSpPr>
              <a:spLocks/>
            </p:cNvSpPr>
            <p:nvPr/>
          </p:nvSpPr>
          <p:spPr bwMode="auto">
            <a:xfrm>
              <a:off x="4752" y="2880"/>
              <a:ext cx="63" cy="48"/>
            </a:xfrm>
            <a:custGeom>
              <a:avLst/>
              <a:gdLst>
                <a:gd name="T0" fmla="*/ 16 w 25"/>
                <a:gd name="T1" fmla="*/ 0 h 18"/>
                <a:gd name="T2" fmla="*/ 7 w 25"/>
                <a:gd name="T3" fmla="*/ 3 h 18"/>
                <a:gd name="T4" fmla="*/ 7 w 25"/>
                <a:gd name="T5" fmla="*/ 2 h 18"/>
                <a:gd name="T6" fmla="*/ 8 w 25"/>
                <a:gd name="T7" fmla="*/ 2 h 18"/>
                <a:gd name="T8" fmla="*/ 8 w 25"/>
                <a:gd name="T9" fmla="*/ 2 h 18"/>
                <a:gd name="T10" fmla="*/ 1 w 25"/>
                <a:gd name="T11" fmla="*/ 10 h 18"/>
                <a:gd name="T12" fmla="*/ 2 w 25"/>
                <a:gd name="T13" fmla="*/ 18 h 18"/>
                <a:gd name="T14" fmla="*/ 17 w 25"/>
                <a:gd name="T15" fmla="*/ 18 h 18"/>
                <a:gd name="T16" fmla="*/ 19 w 25"/>
                <a:gd name="T17" fmla="*/ 17 h 18"/>
                <a:gd name="T18" fmla="*/ 17 w 25"/>
                <a:gd name="T19" fmla="*/ 18 h 18"/>
                <a:gd name="T20" fmla="*/ 23 w 25"/>
                <a:gd name="T21" fmla="*/ 18 h 18"/>
                <a:gd name="T22" fmla="*/ 24 w 25"/>
                <a:gd name="T23" fmla="*/ 12 h 18"/>
                <a:gd name="T24" fmla="*/ 24 w 25"/>
                <a:gd name="T25" fmla="*/ 11 h 18"/>
                <a:gd name="T26" fmla="*/ 22 w 25"/>
                <a:gd name="T27" fmla="*/ 4 h 18"/>
                <a:gd name="T28" fmla="*/ 16 w 25"/>
                <a:gd name="T2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8">
                  <a:moveTo>
                    <a:pt x="16" y="0"/>
                  </a:moveTo>
                  <a:cubicBezTo>
                    <a:pt x="12" y="0"/>
                    <a:pt x="9" y="1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3"/>
                    <a:pt x="2" y="5"/>
                    <a:pt x="1" y="10"/>
                  </a:cubicBezTo>
                  <a:cubicBezTo>
                    <a:pt x="0" y="13"/>
                    <a:pt x="1" y="16"/>
                    <a:pt x="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7"/>
                    <a:pt x="19" y="17"/>
                  </a:cubicBezTo>
                  <a:cubicBezTo>
                    <a:pt x="19" y="17"/>
                    <a:pt x="18" y="18"/>
                    <a:pt x="17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6"/>
                    <a:pt x="24" y="14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8"/>
                    <a:pt x="24" y="6"/>
                    <a:pt x="22" y="4"/>
                  </a:cubicBezTo>
                  <a:cubicBezTo>
                    <a:pt x="21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0" name="Freeform 420"/>
            <p:cNvSpPr>
              <a:spLocks/>
            </p:cNvSpPr>
            <p:nvPr/>
          </p:nvSpPr>
          <p:spPr bwMode="auto">
            <a:xfrm>
              <a:off x="4012" y="2552"/>
              <a:ext cx="70" cy="83"/>
            </a:xfrm>
            <a:custGeom>
              <a:avLst/>
              <a:gdLst>
                <a:gd name="T0" fmla="*/ 28 w 28"/>
                <a:gd name="T1" fmla="*/ 0 h 31"/>
                <a:gd name="T2" fmla="*/ 0 w 28"/>
                <a:gd name="T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31">
                  <a:moveTo>
                    <a:pt x="28" y="0"/>
                  </a:moveTo>
                  <a:cubicBezTo>
                    <a:pt x="21" y="12"/>
                    <a:pt x="18" y="31"/>
                    <a:pt x="0" y="3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1" name="Freeform 421"/>
            <p:cNvSpPr>
              <a:spLocks/>
            </p:cNvSpPr>
            <p:nvPr/>
          </p:nvSpPr>
          <p:spPr bwMode="auto">
            <a:xfrm>
              <a:off x="3867" y="2699"/>
              <a:ext cx="93" cy="74"/>
            </a:xfrm>
            <a:custGeom>
              <a:avLst/>
              <a:gdLst>
                <a:gd name="T0" fmla="*/ 0 w 37"/>
                <a:gd name="T1" fmla="*/ 27 h 28"/>
                <a:gd name="T2" fmla="*/ 20 w 37"/>
                <a:gd name="T3" fmla="*/ 26 h 28"/>
                <a:gd name="T4" fmla="*/ 37 w 3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8">
                  <a:moveTo>
                    <a:pt x="0" y="27"/>
                  </a:moveTo>
                  <a:cubicBezTo>
                    <a:pt x="6" y="27"/>
                    <a:pt x="14" y="28"/>
                    <a:pt x="20" y="26"/>
                  </a:cubicBezTo>
                  <a:cubicBezTo>
                    <a:pt x="33" y="22"/>
                    <a:pt x="33" y="11"/>
                    <a:pt x="37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2" name="Freeform 422"/>
            <p:cNvSpPr>
              <a:spLocks/>
            </p:cNvSpPr>
            <p:nvPr/>
          </p:nvSpPr>
          <p:spPr bwMode="auto">
            <a:xfrm>
              <a:off x="4035" y="2381"/>
              <a:ext cx="50" cy="54"/>
            </a:xfrm>
            <a:custGeom>
              <a:avLst/>
              <a:gdLst>
                <a:gd name="T0" fmla="*/ 0 w 20"/>
                <a:gd name="T1" fmla="*/ 18 h 20"/>
                <a:gd name="T2" fmla="*/ 20 w 20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20">
                  <a:moveTo>
                    <a:pt x="0" y="18"/>
                  </a:moveTo>
                  <a:cubicBezTo>
                    <a:pt x="10" y="20"/>
                    <a:pt x="19" y="10"/>
                    <a:pt x="2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3" name="Freeform 423"/>
            <p:cNvSpPr>
              <a:spLocks/>
            </p:cNvSpPr>
            <p:nvPr/>
          </p:nvSpPr>
          <p:spPr bwMode="auto">
            <a:xfrm>
              <a:off x="5067" y="2512"/>
              <a:ext cx="68" cy="75"/>
            </a:xfrm>
            <a:custGeom>
              <a:avLst/>
              <a:gdLst>
                <a:gd name="T0" fmla="*/ 0 w 27"/>
                <a:gd name="T1" fmla="*/ 26 h 28"/>
                <a:gd name="T2" fmla="*/ 26 w 27"/>
                <a:gd name="T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" h="28">
                  <a:moveTo>
                    <a:pt x="0" y="26"/>
                  </a:moveTo>
                  <a:cubicBezTo>
                    <a:pt x="14" y="28"/>
                    <a:pt x="27" y="15"/>
                    <a:pt x="26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4" name="Freeform 424"/>
            <p:cNvSpPr>
              <a:spLocks/>
            </p:cNvSpPr>
            <p:nvPr/>
          </p:nvSpPr>
          <p:spPr bwMode="auto">
            <a:xfrm>
              <a:off x="5020" y="2699"/>
              <a:ext cx="100" cy="82"/>
            </a:xfrm>
            <a:custGeom>
              <a:avLst/>
              <a:gdLst>
                <a:gd name="T0" fmla="*/ 0 w 40"/>
                <a:gd name="T1" fmla="*/ 21 h 31"/>
                <a:gd name="T2" fmla="*/ 40 w 40"/>
                <a:gd name="T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1">
                  <a:moveTo>
                    <a:pt x="0" y="21"/>
                  </a:moveTo>
                  <a:cubicBezTo>
                    <a:pt x="18" y="31"/>
                    <a:pt x="34" y="18"/>
                    <a:pt x="4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5" name="Freeform 425"/>
            <p:cNvSpPr>
              <a:spLocks/>
            </p:cNvSpPr>
            <p:nvPr/>
          </p:nvSpPr>
          <p:spPr bwMode="auto">
            <a:xfrm>
              <a:off x="5230" y="2632"/>
              <a:ext cx="85" cy="40"/>
            </a:xfrm>
            <a:custGeom>
              <a:avLst/>
              <a:gdLst>
                <a:gd name="T0" fmla="*/ 2 w 34"/>
                <a:gd name="T1" fmla="*/ 2 h 15"/>
                <a:gd name="T2" fmla="*/ 34 w 34"/>
                <a:gd name="T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" h="15">
                  <a:moveTo>
                    <a:pt x="2" y="2"/>
                  </a:moveTo>
                  <a:cubicBezTo>
                    <a:pt x="0" y="15"/>
                    <a:pt x="30" y="10"/>
                    <a:pt x="34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6" name="Freeform 426"/>
            <p:cNvSpPr>
              <a:spLocks/>
            </p:cNvSpPr>
            <p:nvPr/>
          </p:nvSpPr>
          <p:spPr bwMode="auto">
            <a:xfrm>
              <a:off x="4935" y="2829"/>
              <a:ext cx="65" cy="70"/>
            </a:xfrm>
            <a:custGeom>
              <a:avLst/>
              <a:gdLst>
                <a:gd name="T0" fmla="*/ 26 w 26"/>
                <a:gd name="T1" fmla="*/ 0 h 26"/>
                <a:gd name="T2" fmla="*/ 0 w 26"/>
                <a:gd name="T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26">
                  <a:moveTo>
                    <a:pt x="26" y="0"/>
                  </a:moveTo>
                  <a:cubicBezTo>
                    <a:pt x="25" y="14"/>
                    <a:pt x="14" y="24"/>
                    <a:pt x="0" y="26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7" name="Freeform 427"/>
            <p:cNvSpPr>
              <a:spLocks/>
            </p:cNvSpPr>
            <p:nvPr/>
          </p:nvSpPr>
          <p:spPr bwMode="auto">
            <a:xfrm>
              <a:off x="4792" y="2752"/>
              <a:ext cx="108" cy="80"/>
            </a:xfrm>
            <a:custGeom>
              <a:avLst/>
              <a:gdLst>
                <a:gd name="T0" fmla="*/ 0 w 43"/>
                <a:gd name="T1" fmla="*/ 23 h 30"/>
                <a:gd name="T2" fmla="*/ 26 w 43"/>
                <a:gd name="T3" fmla="*/ 15 h 30"/>
                <a:gd name="T4" fmla="*/ 33 w 43"/>
                <a:gd name="T5" fmla="*/ 4 h 30"/>
                <a:gd name="T6" fmla="*/ 43 w 4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0">
                  <a:moveTo>
                    <a:pt x="0" y="23"/>
                  </a:moveTo>
                  <a:cubicBezTo>
                    <a:pt x="9" y="30"/>
                    <a:pt x="20" y="22"/>
                    <a:pt x="26" y="15"/>
                  </a:cubicBezTo>
                  <a:cubicBezTo>
                    <a:pt x="28" y="12"/>
                    <a:pt x="30" y="6"/>
                    <a:pt x="33" y="4"/>
                  </a:cubicBezTo>
                  <a:cubicBezTo>
                    <a:pt x="36" y="2"/>
                    <a:pt x="40" y="3"/>
                    <a:pt x="43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8" name="Freeform 428"/>
            <p:cNvSpPr>
              <a:spLocks/>
            </p:cNvSpPr>
            <p:nvPr/>
          </p:nvSpPr>
          <p:spPr bwMode="auto">
            <a:xfrm>
              <a:off x="4615" y="2779"/>
              <a:ext cx="100" cy="82"/>
            </a:xfrm>
            <a:custGeom>
              <a:avLst/>
              <a:gdLst>
                <a:gd name="T0" fmla="*/ 0 w 40"/>
                <a:gd name="T1" fmla="*/ 13 h 31"/>
                <a:gd name="T2" fmla="*/ 40 w 40"/>
                <a:gd name="T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1">
                  <a:moveTo>
                    <a:pt x="0" y="13"/>
                  </a:moveTo>
                  <a:cubicBezTo>
                    <a:pt x="7" y="31"/>
                    <a:pt x="37" y="13"/>
                    <a:pt x="4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9" name="Freeform 429"/>
            <p:cNvSpPr>
              <a:spLocks/>
            </p:cNvSpPr>
            <p:nvPr/>
          </p:nvSpPr>
          <p:spPr bwMode="auto">
            <a:xfrm>
              <a:off x="4387" y="2755"/>
              <a:ext cx="100" cy="93"/>
            </a:xfrm>
            <a:custGeom>
              <a:avLst/>
              <a:gdLst>
                <a:gd name="T0" fmla="*/ 0 w 40"/>
                <a:gd name="T1" fmla="*/ 19 h 35"/>
                <a:gd name="T2" fmla="*/ 38 w 40"/>
                <a:gd name="T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5">
                  <a:moveTo>
                    <a:pt x="0" y="19"/>
                  </a:moveTo>
                  <a:cubicBezTo>
                    <a:pt x="12" y="35"/>
                    <a:pt x="40" y="16"/>
                    <a:pt x="3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0" name="Freeform 430"/>
            <p:cNvSpPr>
              <a:spLocks/>
            </p:cNvSpPr>
            <p:nvPr/>
          </p:nvSpPr>
          <p:spPr bwMode="auto">
            <a:xfrm>
              <a:off x="4362" y="2597"/>
              <a:ext cx="70" cy="46"/>
            </a:xfrm>
            <a:custGeom>
              <a:avLst/>
              <a:gdLst>
                <a:gd name="T0" fmla="*/ 0 w 28"/>
                <a:gd name="T1" fmla="*/ 16 h 17"/>
                <a:gd name="T2" fmla="*/ 28 w 28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17">
                  <a:moveTo>
                    <a:pt x="0" y="16"/>
                  </a:moveTo>
                  <a:cubicBezTo>
                    <a:pt x="12" y="17"/>
                    <a:pt x="24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1" name="Freeform 431"/>
            <p:cNvSpPr>
              <a:spLocks/>
            </p:cNvSpPr>
            <p:nvPr/>
          </p:nvSpPr>
          <p:spPr bwMode="auto">
            <a:xfrm>
              <a:off x="4505" y="2579"/>
              <a:ext cx="102" cy="74"/>
            </a:xfrm>
            <a:custGeom>
              <a:avLst/>
              <a:gdLst>
                <a:gd name="T0" fmla="*/ 0 w 41"/>
                <a:gd name="T1" fmla="*/ 22 h 28"/>
                <a:gd name="T2" fmla="*/ 21 w 41"/>
                <a:gd name="T3" fmla="*/ 17 h 28"/>
                <a:gd name="T4" fmla="*/ 41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0" y="22"/>
                  </a:moveTo>
                  <a:cubicBezTo>
                    <a:pt x="8" y="28"/>
                    <a:pt x="14" y="19"/>
                    <a:pt x="21" y="17"/>
                  </a:cubicBezTo>
                  <a:cubicBezTo>
                    <a:pt x="31" y="14"/>
                    <a:pt x="41" y="15"/>
                    <a:pt x="4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2" name="Freeform 432"/>
            <p:cNvSpPr>
              <a:spLocks/>
            </p:cNvSpPr>
            <p:nvPr/>
          </p:nvSpPr>
          <p:spPr bwMode="auto">
            <a:xfrm>
              <a:off x="4205" y="2483"/>
              <a:ext cx="102" cy="109"/>
            </a:xfrm>
            <a:custGeom>
              <a:avLst/>
              <a:gdLst>
                <a:gd name="T0" fmla="*/ 0 w 41"/>
                <a:gd name="T1" fmla="*/ 35 h 41"/>
                <a:gd name="T2" fmla="*/ 28 w 41"/>
                <a:gd name="T3" fmla="*/ 18 h 41"/>
                <a:gd name="T4" fmla="*/ 41 w 41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41">
                  <a:moveTo>
                    <a:pt x="0" y="35"/>
                  </a:moveTo>
                  <a:cubicBezTo>
                    <a:pt x="14" y="41"/>
                    <a:pt x="21" y="26"/>
                    <a:pt x="28" y="18"/>
                  </a:cubicBezTo>
                  <a:cubicBezTo>
                    <a:pt x="33" y="12"/>
                    <a:pt x="40" y="9"/>
                    <a:pt x="4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3" name="Freeform 433"/>
            <p:cNvSpPr>
              <a:spLocks/>
            </p:cNvSpPr>
            <p:nvPr/>
          </p:nvSpPr>
          <p:spPr bwMode="auto">
            <a:xfrm>
              <a:off x="4190" y="2696"/>
              <a:ext cx="62" cy="72"/>
            </a:xfrm>
            <a:custGeom>
              <a:avLst/>
              <a:gdLst>
                <a:gd name="T0" fmla="*/ 0 w 25"/>
                <a:gd name="T1" fmla="*/ 21 h 27"/>
                <a:gd name="T2" fmla="*/ 25 w 25"/>
                <a:gd name="T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7">
                  <a:moveTo>
                    <a:pt x="0" y="21"/>
                  </a:moveTo>
                  <a:cubicBezTo>
                    <a:pt x="13" y="27"/>
                    <a:pt x="25" y="12"/>
                    <a:pt x="25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4" name="Freeform 434"/>
            <p:cNvSpPr>
              <a:spLocks/>
            </p:cNvSpPr>
            <p:nvPr/>
          </p:nvSpPr>
          <p:spPr bwMode="auto">
            <a:xfrm>
              <a:off x="4330" y="2856"/>
              <a:ext cx="35" cy="59"/>
            </a:xfrm>
            <a:custGeom>
              <a:avLst/>
              <a:gdLst>
                <a:gd name="T0" fmla="*/ 8 w 14"/>
                <a:gd name="T1" fmla="*/ 0 h 22"/>
                <a:gd name="T2" fmla="*/ 0 w 1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22">
                  <a:moveTo>
                    <a:pt x="8" y="0"/>
                  </a:moveTo>
                  <a:cubicBezTo>
                    <a:pt x="14" y="10"/>
                    <a:pt x="7" y="16"/>
                    <a:pt x="0" y="22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5" name="Freeform 435"/>
            <p:cNvSpPr>
              <a:spLocks/>
            </p:cNvSpPr>
            <p:nvPr/>
          </p:nvSpPr>
          <p:spPr bwMode="auto">
            <a:xfrm>
              <a:off x="5207" y="2843"/>
              <a:ext cx="18" cy="53"/>
            </a:xfrm>
            <a:custGeom>
              <a:avLst/>
              <a:gdLst>
                <a:gd name="T0" fmla="*/ 3 w 7"/>
                <a:gd name="T1" fmla="*/ 0 h 20"/>
                <a:gd name="T2" fmla="*/ 0 w 7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20">
                  <a:moveTo>
                    <a:pt x="3" y="0"/>
                  </a:moveTo>
                  <a:cubicBezTo>
                    <a:pt x="7" y="7"/>
                    <a:pt x="4" y="15"/>
                    <a:pt x="0" y="2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6" name="Freeform 436"/>
            <p:cNvSpPr>
              <a:spLocks/>
            </p:cNvSpPr>
            <p:nvPr/>
          </p:nvSpPr>
          <p:spPr bwMode="auto">
            <a:xfrm>
              <a:off x="5272" y="2501"/>
              <a:ext cx="60" cy="16"/>
            </a:xfrm>
            <a:custGeom>
              <a:avLst/>
              <a:gdLst>
                <a:gd name="T0" fmla="*/ 0 w 24"/>
                <a:gd name="T1" fmla="*/ 0 h 6"/>
                <a:gd name="T2" fmla="*/ 24 w 24"/>
                <a:gd name="T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6">
                  <a:moveTo>
                    <a:pt x="0" y="0"/>
                  </a:moveTo>
                  <a:cubicBezTo>
                    <a:pt x="7" y="3"/>
                    <a:pt x="16" y="6"/>
                    <a:pt x="24" y="5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7" name="Freeform 437"/>
            <p:cNvSpPr>
              <a:spLocks/>
            </p:cNvSpPr>
            <p:nvPr/>
          </p:nvSpPr>
          <p:spPr bwMode="auto">
            <a:xfrm>
              <a:off x="5192" y="2389"/>
              <a:ext cx="53" cy="67"/>
            </a:xfrm>
            <a:custGeom>
              <a:avLst/>
              <a:gdLst>
                <a:gd name="T0" fmla="*/ 0 w 21"/>
                <a:gd name="T1" fmla="*/ 23 h 25"/>
                <a:gd name="T2" fmla="*/ 21 w 21"/>
                <a:gd name="T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5">
                  <a:moveTo>
                    <a:pt x="0" y="23"/>
                  </a:moveTo>
                  <a:cubicBezTo>
                    <a:pt x="12" y="25"/>
                    <a:pt x="20" y="10"/>
                    <a:pt x="2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8" name="Freeform 438"/>
            <p:cNvSpPr>
              <a:spLocks/>
            </p:cNvSpPr>
            <p:nvPr/>
          </p:nvSpPr>
          <p:spPr bwMode="auto">
            <a:xfrm>
              <a:off x="4915" y="2539"/>
              <a:ext cx="52" cy="69"/>
            </a:xfrm>
            <a:custGeom>
              <a:avLst/>
              <a:gdLst>
                <a:gd name="T0" fmla="*/ 18 w 21"/>
                <a:gd name="T1" fmla="*/ 0 h 26"/>
                <a:gd name="T2" fmla="*/ 0 w 21"/>
                <a:gd name="T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6">
                  <a:moveTo>
                    <a:pt x="18" y="0"/>
                  </a:moveTo>
                  <a:cubicBezTo>
                    <a:pt x="21" y="12"/>
                    <a:pt x="11" y="23"/>
                    <a:pt x="0" y="26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9" name="Freeform 439"/>
            <p:cNvSpPr>
              <a:spLocks/>
            </p:cNvSpPr>
            <p:nvPr/>
          </p:nvSpPr>
          <p:spPr bwMode="auto">
            <a:xfrm>
              <a:off x="4697" y="2627"/>
              <a:ext cx="70" cy="58"/>
            </a:xfrm>
            <a:custGeom>
              <a:avLst/>
              <a:gdLst>
                <a:gd name="T0" fmla="*/ 0 w 28"/>
                <a:gd name="T1" fmla="*/ 11 h 22"/>
                <a:gd name="T2" fmla="*/ 28 w 28"/>
                <a:gd name="T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2">
                  <a:moveTo>
                    <a:pt x="0" y="11"/>
                  </a:moveTo>
                  <a:cubicBezTo>
                    <a:pt x="12" y="22"/>
                    <a:pt x="23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0" name="Freeform 440"/>
            <p:cNvSpPr>
              <a:spLocks/>
            </p:cNvSpPr>
            <p:nvPr/>
          </p:nvSpPr>
          <p:spPr bwMode="auto">
            <a:xfrm>
              <a:off x="3817" y="2517"/>
              <a:ext cx="8" cy="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</a:path>
              </a:pathLst>
            </a:custGeom>
            <a:noFill/>
            <a:ln w="119063" cap="rnd">
              <a:solidFill>
                <a:srgbClr val="DFC3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1" name="Freeform 441"/>
            <p:cNvSpPr>
              <a:spLocks/>
            </p:cNvSpPr>
            <p:nvPr/>
          </p:nvSpPr>
          <p:spPr bwMode="auto">
            <a:xfrm>
              <a:off x="3805" y="2499"/>
              <a:ext cx="10" cy="13"/>
            </a:xfrm>
            <a:custGeom>
              <a:avLst/>
              <a:gdLst>
                <a:gd name="T0" fmla="*/ 1 w 4"/>
                <a:gd name="T1" fmla="*/ 4 h 5"/>
                <a:gd name="T2" fmla="*/ 0 w 4"/>
                <a:gd name="T3" fmla="*/ 1 h 5"/>
                <a:gd name="T4" fmla="*/ 4 w 4"/>
                <a:gd name="T5" fmla="*/ 1 h 5"/>
                <a:gd name="T6" fmla="*/ 0 w 4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1" y="4"/>
                  </a:moveTo>
                  <a:cubicBezTo>
                    <a:pt x="1" y="3"/>
                    <a:pt x="1" y="2"/>
                    <a:pt x="0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5"/>
                    <a:pt x="2" y="2"/>
                    <a:pt x="0" y="4"/>
                  </a:cubicBezTo>
                </a:path>
              </a:pathLst>
            </a:custGeom>
            <a:noFill/>
            <a:ln w="63500" cap="rnd">
              <a:solidFill>
                <a:srgbClr val="C1A35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2" name="Freeform 442"/>
            <p:cNvSpPr>
              <a:spLocks/>
            </p:cNvSpPr>
            <p:nvPr/>
          </p:nvSpPr>
          <p:spPr bwMode="auto">
            <a:xfrm>
              <a:off x="3810" y="2520"/>
              <a:ext cx="5" cy="13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3"/>
                    <a:pt x="0" y="5"/>
                    <a:pt x="2" y="1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3" name="Freeform 443"/>
            <p:cNvSpPr>
              <a:spLocks/>
            </p:cNvSpPr>
            <p:nvPr/>
          </p:nvSpPr>
          <p:spPr bwMode="auto">
            <a:xfrm>
              <a:off x="3800" y="2528"/>
              <a:ext cx="70" cy="59"/>
            </a:xfrm>
            <a:custGeom>
              <a:avLst/>
              <a:gdLst>
                <a:gd name="T0" fmla="*/ 0 w 28"/>
                <a:gd name="T1" fmla="*/ 10 h 22"/>
                <a:gd name="T2" fmla="*/ 28 w 28"/>
                <a:gd name="T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2">
                  <a:moveTo>
                    <a:pt x="0" y="10"/>
                  </a:moveTo>
                  <a:cubicBezTo>
                    <a:pt x="12" y="22"/>
                    <a:pt x="24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4" name="Freeform 444"/>
            <p:cNvSpPr>
              <a:spLocks noEditPoints="1"/>
            </p:cNvSpPr>
            <p:nvPr/>
          </p:nvSpPr>
          <p:spPr bwMode="auto">
            <a:xfrm>
              <a:off x="390" y="2277"/>
              <a:ext cx="4975" cy="651"/>
            </a:xfrm>
            <a:custGeom>
              <a:avLst/>
              <a:gdLst>
                <a:gd name="T0" fmla="*/ 1950 w 1990"/>
                <a:gd name="T1" fmla="*/ 7 h 244"/>
                <a:gd name="T2" fmla="*/ 1948 w 1990"/>
                <a:gd name="T3" fmla="*/ 6 h 244"/>
                <a:gd name="T4" fmla="*/ 1946 w 1990"/>
                <a:gd name="T5" fmla="*/ 0 h 244"/>
                <a:gd name="T6" fmla="*/ 1944 w 1990"/>
                <a:gd name="T7" fmla="*/ 4 h 244"/>
                <a:gd name="T8" fmla="*/ 1941 w 1990"/>
                <a:gd name="T9" fmla="*/ 7 h 244"/>
                <a:gd name="T10" fmla="*/ 1941 w 1990"/>
                <a:gd name="T11" fmla="*/ 7 h 244"/>
                <a:gd name="T12" fmla="*/ 1464 w 1990"/>
                <a:gd name="T13" fmla="*/ 7 h 244"/>
                <a:gd name="T14" fmla="*/ 1439 w 1990"/>
                <a:gd name="T15" fmla="*/ 13 h 244"/>
                <a:gd name="T16" fmla="*/ 1393 w 1990"/>
                <a:gd name="T17" fmla="*/ 17 h 244"/>
                <a:gd name="T18" fmla="*/ 1365 w 1990"/>
                <a:gd name="T19" fmla="*/ 27 h 244"/>
                <a:gd name="T20" fmla="*/ 1320 w 1990"/>
                <a:gd name="T21" fmla="*/ 26 h 244"/>
                <a:gd name="T22" fmla="*/ 1244 w 1990"/>
                <a:gd name="T23" fmla="*/ 29 h 244"/>
                <a:gd name="T24" fmla="*/ 1211 w 1990"/>
                <a:gd name="T25" fmla="*/ 30 h 244"/>
                <a:gd name="T26" fmla="*/ 1178 w 1990"/>
                <a:gd name="T27" fmla="*/ 26 h 244"/>
                <a:gd name="T28" fmla="*/ 1125 w 1990"/>
                <a:gd name="T29" fmla="*/ 19 h 244"/>
                <a:gd name="T30" fmla="*/ 1048 w 1990"/>
                <a:gd name="T31" fmla="*/ 7 h 244"/>
                <a:gd name="T32" fmla="*/ 1048 w 1990"/>
                <a:gd name="T33" fmla="*/ 7 h 244"/>
                <a:gd name="T34" fmla="*/ 984 w 1990"/>
                <a:gd name="T35" fmla="*/ 7 h 244"/>
                <a:gd name="T36" fmla="*/ 937 w 1990"/>
                <a:gd name="T37" fmla="*/ 39 h 244"/>
                <a:gd name="T38" fmla="*/ 844 w 1990"/>
                <a:gd name="T39" fmla="*/ 79 h 244"/>
                <a:gd name="T40" fmla="*/ 708 w 1990"/>
                <a:gd name="T41" fmla="*/ 22 h 244"/>
                <a:gd name="T42" fmla="*/ 671 w 1990"/>
                <a:gd name="T43" fmla="*/ 7 h 244"/>
                <a:gd name="T44" fmla="*/ 611 w 1990"/>
                <a:gd name="T45" fmla="*/ 8 h 244"/>
                <a:gd name="T46" fmla="*/ 531 w 1990"/>
                <a:gd name="T47" fmla="*/ 18 h 244"/>
                <a:gd name="T48" fmla="*/ 476 w 1990"/>
                <a:gd name="T49" fmla="*/ 32 h 244"/>
                <a:gd name="T50" fmla="*/ 418 w 1990"/>
                <a:gd name="T51" fmla="*/ 50 h 244"/>
                <a:gd name="T52" fmla="*/ 357 w 1990"/>
                <a:gd name="T53" fmla="*/ 56 h 244"/>
                <a:gd name="T54" fmla="*/ 280 w 1990"/>
                <a:gd name="T55" fmla="*/ 33 h 244"/>
                <a:gd name="T56" fmla="*/ 219 w 1990"/>
                <a:gd name="T57" fmla="*/ 7 h 244"/>
                <a:gd name="T58" fmla="*/ 0 w 1990"/>
                <a:gd name="T59" fmla="*/ 7 h 244"/>
                <a:gd name="T60" fmla="*/ 0 w 1990"/>
                <a:gd name="T61" fmla="*/ 244 h 244"/>
                <a:gd name="T62" fmla="*/ 1990 w 1990"/>
                <a:gd name="T63" fmla="*/ 244 h 244"/>
                <a:gd name="T64" fmla="*/ 1990 w 1990"/>
                <a:gd name="T65" fmla="*/ 7 h 244"/>
                <a:gd name="T66" fmla="*/ 1950 w 1990"/>
                <a:gd name="T67" fmla="*/ 7 h 244"/>
                <a:gd name="T68" fmla="*/ 1446 w 1990"/>
                <a:gd name="T69" fmla="*/ 13 h 244"/>
                <a:gd name="T70" fmla="*/ 1441 w 1990"/>
                <a:gd name="T71" fmla="*/ 15 h 244"/>
                <a:gd name="T72" fmla="*/ 1456 w 1990"/>
                <a:gd name="T73" fmla="*/ 9 h 244"/>
                <a:gd name="T74" fmla="*/ 1446 w 1990"/>
                <a:gd name="T75" fmla="*/ 1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90" h="244">
                  <a:moveTo>
                    <a:pt x="1950" y="7"/>
                  </a:moveTo>
                  <a:cubicBezTo>
                    <a:pt x="1949" y="7"/>
                    <a:pt x="1948" y="7"/>
                    <a:pt x="1948" y="6"/>
                  </a:cubicBezTo>
                  <a:cubicBezTo>
                    <a:pt x="1947" y="4"/>
                    <a:pt x="1946" y="3"/>
                    <a:pt x="1946" y="0"/>
                  </a:cubicBezTo>
                  <a:cubicBezTo>
                    <a:pt x="1946" y="2"/>
                    <a:pt x="1945" y="3"/>
                    <a:pt x="1944" y="4"/>
                  </a:cubicBezTo>
                  <a:cubicBezTo>
                    <a:pt x="1943" y="5"/>
                    <a:pt x="1942" y="6"/>
                    <a:pt x="1941" y="7"/>
                  </a:cubicBezTo>
                  <a:cubicBezTo>
                    <a:pt x="1941" y="7"/>
                    <a:pt x="1941" y="7"/>
                    <a:pt x="1941" y="7"/>
                  </a:cubicBezTo>
                  <a:cubicBezTo>
                    <a:pt x="1464" y="7"/>
                    <a:pt x="1464" y="7"/>
                    <a:pt x="1464" y="7"/>
                  </a:cubicBezTo>
                  <a:cubicBezTo>
                    <a:pt x="1464" y="7"/>
                    <a:pt x="1451" y="8"/>
                    <a:pt x="1439" y="13"/>
                  </a:cubicBezTo>
                  <a:cubicBezTo>
                    <a:pt x="1421" y="20"/>
                    <a:pt x="1398" y="16"/>
                    <a:pt x="1393" y="17"/>
                  </a:cubicBezTo>
                  <a:cubicBezTo>
                    <a:pt x="1383" y="20"/>
                    <a:pt x="1375" y="26"/>
                    <a:pt x="1365" y="27"/>
                  </a:cubicBezTo>
                  <a:cubicBezTo>
                    <a:pt x="1354" y="29"/>
                    <a:pt x="1349" y="30"/>
                    <a:pt x="1320" y="26"/>
                  </a:cubicBezTo>
                  <a:cubicBezTo>
                    <a:pt x="1291" y="21"/>
                    <a:pt x="1266" y="30"/>
                    <a:pt x="1244" y="29"/>
                  </a:cubicBezTo>
                  <a:cubicBezTo>
                    <a:pt x="1222" y="28"/>
                    <a:pt x="1226" y="30"/>
                    <a:pt x="1211" y="30"/>
                  </a:cubicBezTo>
                  <a:cubicBezTo>
                    <a:pt x="1197" y="31"/>
                    <a:pt x="1197" y="26"/>
                    <a:pt x="1178" y="26"/>
                  </a:cubicBezTo>
                  <a:cubicBezTo>
                    <a:pt x="1160" y="26"/>
                    <a:pt x="1147" y="24"/>
                    <a:pt x="1125" y="19"/>
                  </a:cubicBezTo>
                  <a:cubicBezTo>
                    <a:pt x="1110" y="15"/>
                    <a:pt x="1068" y="12"/>
                    <a:pt x="1048" y="7"/>
                  </a:cubicBezTo>
                  <a:cubicBezTo>
                    <a:pt x="1048" y="7"/>
                    <a:pt x="1048" y="7"/>
                    <a:pt x="1048" y="7"/>
                  </a:cubicBezTo>
                  <a:cubicBezTo>
                    <a:pt x="984" y="7"/>
                    <a:pt x="984" y="7"/>
                    <a:pt x="984" y="7"/>
                  </a:cubicBezTo>
                  <a:cubicBezTo>
                    <a:pt x="956" y="7"/>
                    <a:pt x="951" y="27"/>
                    <a:pt x="937" y="39"/>
                  </a:cubicBezTo>
                  <a:cubicBezTo>
                    <a:pt x="910" y="63"/>
                    <a:pt x="882" y="82"/>
                    <a:pt x="844" y="79"/>
                  </a:cubicBezTo>
                  <a:cubicBezTo>
                    <a:pt x="798" y="75"/>
                    <a:pt x="745" y="61"/>
                    <a:pt x="708" y="22"/>
                  </a:cubicBezTo>
                  <a:cubicBezTo>
                    <a:pt x="700" y="14"/>
                    <a:pt x="687" y="11"/>
                    <a:pt x="671" y="7"/>
                  </a:cubicBezTo>
                  <a:cubicBezTo>
                    <a:pt x="611" y="8"/>
                    <a:pt x="611" y="8"/>
                    <a:pt x="611" y="8"/>
                  </a:cubicBezTo>
                  <a:cubicBezTo>
                    <a:pt x="584" y="7"/>
                    <a:pt x="559" y="17"/>
                    <a:pt x="531" y="18"/>
                  </a:cubicBezTo>
                  <a:cubicBezTo>
                    <a:pt x="502" y="19"/>
                    <a:pt x="485" y="29"/>
                    <a:pt x="476" y="32"/>
                  </a:cubicBezTo>
                  <a:cubicBezTo>
                    <a:pt x="467" y="37"/>
                    <a:pt x="438" y="44"/>
                    <a:pt x="418" y="50"/>
                  </a:cubicBezTo>
                  <a:cubicBezTo>
                    <a:pt x="398" y="55"/>
                    <a:pt x="385" y="57"/>
                    <a:pt x="357" y="56"/>
                  </a:cubicBezTo>
                  <a:cubicBezTo>
                    <a:pt x="330" y="55"/>
                    <a:pt x="307" y="49"/>
                    <a:pt x="280" y="33"/>
                  </a:cubicBezTo>
                  <a:cubicBezTo>
                    <a:pt x="253" y="18"/>
                    <a:pt x="229" y="9"/>
                    <a:pt x="219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990" y="244"/>
                    <a:pt x="1990" y="244"/>
                    <a:pt x="1990" y="244"/>
                  </a:cubicBezTo>
                  <a:cubicBezTo>
                    <a:pt x="1990" y="7"/>
                    <a:pt x="1990" y="7"/>
                    <a:pt x="1990" y="7"/>
                  </a:cubicBezTo>
                  <a:lnTo>
                    <a:pt x="1950" y="7"/>
                  </a:lnTo>
                  <a:close/>
                  <a:moveTo>
                    <a:pt x="1446" y="13"/>
                  </a:moveTo>
                  <a:cubicBezTo>
                    <a:pt x="1441" y="15"/>
                    <a:pt x="1441" y="15"/>
                    <a:pt x="1441" y="15"/>
                  </a:cubicBezTo>
                  <a:cubicBezTo>
                    <a:pt x="1445" y="12"/>
                    <a:pt x="1450" y="11"/>
                    <a:pt x="1456" y="9"/>
                  </a:cubicBezTo>
                  <a:lnTo>
                    <a:pt x="1446" y="13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045" name="Group 445"/>
          <p:cNvGrpSpPr>
            <a:grpSpLocks/>
          </p:cNvGrpSpPr>
          <p:nvPr/>
        </p:nvGrpSpPr>
        <p:grpSpPr bwMode="auto">
          <a:xfrm>
            <a:off x="3359151" y="5229225"/>
            <a:ext cx="314325" cy="300038"/>
            <a:chOff x="1235" y="2056"/>
            <a:chExt cx="198" cy="189"/>
          </a:xfrm>
        </p:grpSpPr>
        <p:sp>
          <p:nvSpPr>
            <p:cNvPr id="26046" name="Freeform 446"/>
            <p:cNvSpPr>
              <a:spLocks/>
            </p:cNvSpPr>
            <p:nvPr/>
          </p:nvSpPr>
          <p:spPr bwMode="auto">
            <a:xfrm>
              <a:off x="1235" y="2056"/>
              <a:ext cx="198" cy="189"/>
            </a:xfrm>
            <a:custGeom>
              <a:avLst/>
              <a:gdLst>
                <a:gd name="T0" fmla="*/ 9 w 79"/>
                <a:gd name="T1" fmla="*/ 68 h 71"/>
                <a:gd name="T2" fmla="*/ 0 w 79"/>
                <a:gd name="T3" fmla="*/ 58 h 71"/>
                <a:gd name="T4" fmla="*/ 42 w 79"/>
                <a:gd name="T5" fmla="*/ 1 h 71"/>
                <a:gd name="T6" fmla="*/ 77 w 79"/>
                <a:gd name="T7" fmla="*/ 61 h 71"/>
                <a:gd name="T8" fmla="*/ 68 w 79"/>
                <a:gd name="T9" fmla="*/ 71 h 71"/>
                <a:gd name="T10" fmla="*/ 68 w 79"/>
                <a:gd name="T11" fmla="*/ 71 h 71"/>
                <a:gd name="T12" fmla="*/ 63 w 79"/>
                <a:gd name="T13" fmla="*/ 62 h 71"/>
                <a:gd name="T14" fmla="*/ 63 w 79"/>
                <a:gd name="T15" fmla="*/ 62 h 71"/>
                <a:gd name="T16" fmla="*/ 58 w 79"/>
                <a:gd name="T17" fmla="*/ 71 h 71"/>
                <a:gd name="T18" fmla="*/ 58 w 79"/>
                <a:gd name="T19" fmla="*/ 71 h 71"/>
                <a:gd name="T20" fmla="*/ 54 w 79"/>
                <a:gd name="T21" fmla="*/ 61 h 71"/>
                <a:gd name="T22" fmla="*/ 54 w 79"/>
                <a:gd name="T23" fmla="*/ 61 h 71"/>
                <a:gd name="T24" fmla="*/ 48 w 79"/>
                <a:gd name="T25" fmla="*/ 70 h 71"/>
                <a:gd name="T26" fmla="*/ 48 w 79"/>
                <a:gd name="T27" fmla="*/ 70 h 71"/>
                <a:gd name="T28" fmla="*/ 44 w 79"/>
                <a:gd name="T29" fmla="*/ 61 h 71"/>
                <a:gd name="T30" fmla="*/ 44 w 79"/>
                <a:gd name="T31" fmla="*/ 61 h 71"/>
                <a:gd name="T32" fmla="*/ 39 w 79"/>
                <a:gd name="T33" fmla="*/ 70 h 71"/>
                <a:gd name="T34" fmla="*/ 38 w 79"/>
                <a:gd name="T35" fmla="*/ 70 h 71"/>
                <a:gd name="T36" fmla="*/ 34 w 79"/>
                <a:gd name="T37" fmla="*/ 60 h 71"/>
                <a:gd name="T38" fmla="*/ 34 w 79"/>
                <a:gd name="T39" fmla="*/ 60 h 71"/>
                <a:gd name="T40" fmla="*/ 29 w 79"/>
                <a:gd name="T41" fmla="*/ 69 h 71"/>
                <a:gd name="T42" fmla="*/ 29 w 79"/>
                <a:gd name="T43" fmla="*/ 69 h 71"/>
                <a:gd name="T44" fmla="*/ 24 w 79"/>
                <a:gd name="T45" fmla="*/ 60 h 71"/>
                <a:gd name="T46" fmla="*/ 24 w 79"/>
                <a:gd name="T47" fmla="*/ 60 h 71"/>
                <a:gd name="T48" fmla="*/ 19 w 79"/>
                <a:gd name="T49" fmla="*/ 69 h 71"/>
                <a:gd name="T50" fmla="*/ 19 w 79"/>
                <a:gd name="T51" fmla="*/ 69 h 71"/>
                <a:gd name="T52" fmla="*/ 15 w 79"/>
                <a:gd name="T53" fmla="*/ 60 h 71"/>
                <a:gd name="T54" fmla="*/ 15 w 79"/>
                <a:gd name="T55" fmla="*/ 60 h 71"/>
                <a:gd name="T56" fmla="*/ 9 w 79"/>
                <a:gd name="T57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" h="71">
                  <a:moveTo>
                    <a:pt x="9" y="68"/>
                  </a:moveTo>
                  <a:cubicBezTo>
                    <a:pt x="3" y="68"/>
                    <a:pt x="0" y="63"/>
                    <a:pt x="0" y="58"/>
                  </a:cubicBezTo>
                  <a:cubicBezTo>
                    <a:pt x="2" y="28"/>
                    <a:pt x="20" y="0"/>
                    <a:pt x="42" y="1"/>
                  </a:cubicBezTo>
                  <a:cubicBezTo>
                    <a:pt x="63" y="2"/>
                    <a:pt x="79" y="32"/>
                    <a:pt x="77" y="61"/>
                  </a:cubicBezTo>
                  <a:cubicBezTo>
                    <a:pt x="77" y="67"/>
                    <a:pt x="74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4" y="71"/>
                    <a:pt x="67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0" y="62"/>
                    <a:pt x="62" y="71"/>
                    <a:pt x="5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4" y="70"/>
                    <a:pt x="57" y="61"/>
                    <a:pt x="54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0" y="61"/>
                    <a:pt x="5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5" y="70"/>
                    <a:pt x="47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0" y="61"/>
                    <a:pt x="42" y="70"/>
                    <a:pt x="39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5" y="70"/>
                    <a:pt x="38" y="61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0" y="60"/>
                    <a:pt x="32" y="6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5" y="69"/>
                    <a:pt x="28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1" y="60"/>
                    <a:pt x="23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5" y="69"/>
                    <a:pt x="18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1" y="59"/>
                    <a:pt x="13" y="68"/>
                    <a:pt x="9" y="68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7" name="Freeform 447"/>
            <p:cNvSpPr>
              <a:spLocks/>
            </p:cNvSpPr>
            <p:nvPr/>
          </p:nvSpPr>
          <p:spPr bwMode="auto">
            <a:xfrm>
              <a:off x="1318" y="2144"/>
              <a:ext cx="57" cy="40"/>
            </a:xfrm>
            <a:custGeom>
              <a:avLst/>
              <a:gdLst>
                <a:gd name="T0" fmla="*/ 0 w 23"/>
                <a:gd name="T1" fmla="*/ 7 h 15"/>
                <a:gd name="T2" fmla="*/ 8 w 23"/>
                <a:gd name="T3" fmla="*/ 13 h 15"/>
                <a:gd name="T4" fmla="*/ 17 w 23"/>
                <a:gd name="T5" fmla="*/ 14 h 15"/>
                <a:gd name="T6" fmla="*/ 22 w 23"/>
                <a:gd name="T7" fmla="*/ 5 h 15"/>
                <a:gd name="T8" fmla="*/ 7 w 23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0" y="7"/>
                  </a:moveTo>
                  <a:cubicBezTo>
                    <a:pt x="0" y="12"/>
                    <a:pt x="3" y="13"/>
                    <a:pt x="8" y="13"/>
                  </a:cubicBezTo>
                  <a:cubicBezTo>
                    <a:pt x="11" y="13"/>
                    <a:pt x="13" y="15"/>
                    <a:pt x="17" y="14"/>
                  </a:cubicBezTo>
                  <a:cubicBezTo>
                    <a:pt x="21" y="13"/>
                    <a:pt x="23" y="9"/>
                    <a:pt x="22" y="5"/>
                  </a:cubicBezTo>
                  <a:cubicBezTo>
                    <a:pt x="20" y="0"/>
                    <a:pt x="11" y="2"/>
                    <a:pt x="7" y="4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8" name="Freeform 448"/>
            <p:cNvSpPr>
              <a:spLocks/>
            </p:cNvSpPr>
            <p:nvPr/>
          </p:nvSpPr>
          <p:spPr bwMode="auto">
            <a:xfrm>
              <a:off x="1323" y="2106"/>
              <a:ext cx="35" cy="27"/>
            </a:xfrm>
            <a:custGeom>
              <a:avLst/>
              <a:gdLst>
                <a:gd name="T0" fmla="*/ 0 w 14"/>
                <a:gd name="T1" fmla="*/ 3 h 10"/>
                <a:gd name="T2" fmla="*/ 10 w 14"/>
                <a:gd name="T3" fmla="*/ 8 h 10"/>
                <a:gd name="T4" fmla="*/ 10 w 14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0" y="3"/>
                  </a:moveTo>
                  <a:cubicBezTo>
                    <a:pt x="0" y="7"/>
                    <a:pt x="7" y="10"/>
                    <a:pt x="10" y="8"/>
                  </a:cubicBezTo>
                  <a:cubicBezTo>
                    <a:pt x="14" y="6"/>
                    <a:pt x="14" y="0"/>
                    <a:pt x="10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9" name="Freeform 449"/>
            <p:cNvSpPr>
              <a:spLocks/>
            </p:cNvSpPr>
            <p:nvPr/>
          </p:nvSpPr>
          <p:spPr bwMode="auto">
            <a:xfrm>
              <a:off x="1287" y="2117"/>
              <a:ext cx="36" cy="37"/>
            </a:xfrm>
            <a:custGeom>
              <a:avLst/>
              <a:gdLst>
                <a:gd name="T0" fmla="*/ 0 w 14"/>
                <a:gd name="T1" fmla="*/ 8 h 14"/>
                <a:gd name="T2" fmla="*/ 11 w 14"/>
                <a:gd name="T3" fmla="*/ 9 h 14"/>
                <a:gd name="T4" fmla="*/ 7 w 1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4">
                  <a:moveTo>
                    <a:pt x="0" y="8"/>
                  </a:moveTo>
                  <a:cubicBezTo>
                    <a:pt x="2" y="14"/>
                    <a:pt x="9" y="14"/>
                    <a:pt x="11" y="9"/>
                  </a:cubicBezTo>
                  <a:cubicBezTo>
                    <a:pt x="14" y="5"/>
                    <a:pt x="11" y="1"/>
                    <a:pt x="7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0" name="Freeform 450"/>
            <p:cNvSpPr>
              <a:spLocks/>
            </p:cNvSpPr>
            <p:nvPr/>
          </p:nvSpPr>
          <p:spPr bwMode="auto">
            <a:xfrm>
              <a:off x="1393" y="2098"/>
              <a:ext cx="35" cy="142"/>
            </a:xfrm>
            <a:custGeom>
              <a:avLst/>
              <a:gdLst>
                <a:gd name="T0" fmla="*/ 11 w 14"/>
                <a:gd name="T1" fmla="*/ 45 h 53"/>
                <a:gd name="T2" fmla="*/ 0 w 14"/>
                <a:gd name="T3" fmla="*/ 0 h 53"/>
                <a:gd name="T4" fmla="*/ 13 w 14"/>
                <a:gd name="T5" fmla="*/ 45 h 53"/>
                <a:gd name="T6" fmla="*/ 7 w 14"/>
                <a:gd name="T7" fmla="*/ 53 h 53"/>
                <a:gd name="T8" fmla="*/ 11 w 14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3">
                  <a:moveTo>
                    <a:pt x="11" y="45"/>
                  </a:moveTo>
                  <a:cubicBezTo>
                    <a:pt x="13" y="28"/>
                    <a:pt x="3" y="8"/>
                    <a:pt x="0" y="0"/>
                  </a:cubicBezTo>
                  <a:cubicBezTo>
                    <a:pt x="9" y="11"/>
                    <a:pt x="14" y="29"/>
                    <a:pt x="13" y="45"/>
                  </a:cubicBezTo>
                  <a:cubicBezTo>
                    <a:pt x="13" y="49"/>
                    <a:pt x="11" y="52"/>
                    <a:pt x="7" y="53"/>
                  </a:cubicBezTo>
                  <a:cubicBezTo>
                    <a:pt x="9" y="51"/>
                    <a:pt x="10" y="50"/>
                    <a:pt x="11" y="45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1" name="Freeform 451"/>
            <p:cNvSpPr>
              <a:spLocks/>
            </p:cNvSpPr>
            <p:nvPr/>
          </p:nvSpPr>
          <p:spPr bwMode="auto">
            <a:xfrm>
              <a:off x="1240" y="2061"/>
              <a:ext cx="123" cy="168"/>
            </a:xfrm>
            <a:custGeom>
              <a:avLst/>
              <a:gdLst>
                <a:gd name="T0" fmla="*/ 40 w 49"/>
                <a:gd name="T1" fmla="*/ 1 h 63"/>
                <a:gd name="T2" fmla="*/ 0 w 49"/>
                <a:gd name="T3" fmla="*/ 55 h 63"/>
                <a:gd name="T4" fmla="*/ 3 w 49"/>
                <a:gd name="T5" fmla="*/ 63 h 63"/>
                <a:gd name="T6" fmla="*/ 2 w 49"/>
                <a:gd name="T7" fmla="*/ 57 h 63"/>
                <a:gd name="T8" fmla="*/ 44 w 49"/>
                <a:gd name="T9" fmla="*/ 3 h 63"/>
                <a:gd name="T10" fmla="*/ 49 w 49"/>
                <a:gd name="T11" fmla="*/ 3 h 63"/>
                <a:gd name="T12" fmla="*/ 40 w 49"/>
                <a:gd name="T13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3">
                  <a:moveTo>
                    <a:pt x="40" y="1"/>
                  </a:moveTo>
                  <a:cubicBezTo>
                    <a:pt x="19" y="0"/>
                    <a:pt x="1" y="27"/>
                    <a:pt x="0" y="55"/>
                  </a:cubicBezTo>
                  <a:cubicBezTo>
                    <a:pt x="0" y="58"/>
                    <a:pt x="1" y="61"/>
                    <a:pt x="3" y="63"/>
                  </a:cubicBezTo>
                  <a:cubicBezTo>
                    <a:pt x="2" y="61"/>
                    <a:pt x="2" y="60"/>
                    <a:pt x="2" y="57"/>
                  </a:cubicBezTo>
                  <a:cubicBezTo>
                    <a:pt x="3" y="29"/>
                    <a:pt x="23" y="2"/>
                    <a:pt x="44" y="3"/>
                  </a:cubicBezTo>
                  <a:cubicBezTo>
                    <a:pt x="46" y="3"/>
                    <a:pt x="47" y="3"/>
                    <a:pt x="49" y="3"/>
                  </a:cubicBezTo>
                  <a:cubicBezTo>
                    <a:pt x="46" y="2"/>
                    <a:pt x="43" y="1"/>
                    <a:pt x="40" y="1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2" name="Freeform 452"/>
            <p:cNvSpPr>
              <a:spLocks/>
            </p:cNvSpPr>
            <p:nvPr/>
          </p:nvSpPr>
          <p:spPr bwMode="auto">
            <a:xfrm>
              <a:off x="1280" y="2106"/>
              <a:ext cx="40" cy="43"/>
            </a:xfrm>
            <a:custGeom>
              <a:avLst/>
              <a:gdLst>
                <a:gd name="T0" fmla="*/ 8 w 16"/>
                <a:gd name="T1" fmla="*/ 1 h 16"/>
                <a:gd name="T2" fmla="*/ 8 w 16"/>
                <a:gd name="T3" fmla="*/ 14 h 16"/>
                <a:gd name="T4" fmla="*/ 8 w 16"/>
                <a:gd name="T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6">
                  <a:moveTo>
                    <a:pt x="8" y="1"/>
                  </a:moveTo>
                  <a:cubicBezTo>
                    <a:pt x="1" y="0"/>
                    <a:pt x="0" y="13"/>
                    <a:pt x="8" y="14"/>
                  </a:cubicBezTo>
                  <a:cubicBezTo>
                    <a:pt x="16" y="16"/>
                    <a:pt x="15" y="3"/>
                    <a:pt x="8" y="1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3" name="Freeform 453"/>
            <p:cNvSpPr>
              <a:spLocks/>
            </p:cNvSpPr>
            <p:nvPr/>
          </p:nvSpPr>
          <p:spPr bwMode="auto">
            <a:xfrm>
              <a:off x="1313" y="2093"/>
              <a:ext cx="47" cy="32"/>
            </a:xfrm>
            <a:custGeom>
              <a:avLst/>
              <a:gdLst>
                <a:gd name="T0" fmla="*/ 8 w 19"/>
                <a:gd name="T1" fmla="*/ 0 h 12"/>
                <a:gd name="T2" fmla="*/ 10 w 19"/>
                <a:gd name="T3" fmla="*/ 11 h 12"/>
                <a:gd name="T4" fmla="*/ 8 w 19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8" y="0"/>
                  </a:moveTo>
                  <a:cubicBezTo>
                    <a:pt x="0" y="0"/>
                    <a:pt x="1" y="10"/>
                    <a:pt x="10" y="11"/>
                  </a:cubicBezTo>
                  <a:cubicBezTo>
                    <a:pt x="19" y="12"/>
                    <a:pt x="18" y="1"/>
                    <a:pt x="8" y="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4" name="Freeform 454"/>
            <p:cNvSpPr>
              <a:spLocks/>
            </p:cNvSpPr>
            <p:nvPr/>
          </p:nvSpPr>
          <p:spPr bwMode="auto">
            <a:xfrm>
              <a:off x="1328" y="2128"/>
              <a:ext cx="52" cy="53"/>
            </a:xfrm>
            <a:custGeom>
              <a:avLst/>
              <a:gdLst>
                <a:gd name="T0" fmla="*/ 9 w 21"/>
                <a:gd name="T1" fmla="*/ 6 h 20"/>
                <a:gd name="T2" fmla="*/ 15 w 21"/>
                <a:gd name="T3" fmla="*/ 16 h 20"/>
                <a:gd name="T4" fmla="*/ 9 w 21"/>
                <a:gd name="T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0">
                  <a:moveTo>
                    <a:pt x="9" y="6"/>
                  </a:moveTo>
                  <a:cubicBezTo>
                    <a:pt x="0" y="11"/>
                    <a:pt x="9" y="20"/>
                    <a:pt x="15" y="16"/>
                  </a:cubicBezTo>
                  <a:cubicBezTo>
                    <a:pt x="21" y="12"/>
                    <a:pt x="17" y="0"/>
                    <a:pt x="9" y="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5" name="Freeform 455"/>
            <p:cNvSpPr>
              <a:spLocks/>
            </p:cNvSpPr>
            <p:nvPr/>
          </p:nvSpPr>
          <p:spPr bwMode="auto">
            <a:xfrm>
              <a:off x="1348" y="2144"/>
              <a:ext cx="22" cy="26"/>
            </a:xfrm>
            <a:custGeom>
              <a:avLst/>
              <a:gdLst>
                <a:gd name="T0" fmla="*/ 0 w 9"/>
                <a:gd name="T1" fmla="*/ 8 h 10"/>
                <a:gd name="T2" fmla="*/ 7 w 9"/>
                <a:gd name="T3" fmla="*/ 7 h 10"/>
                <a:gd name="T4" fmla="*/ 7 w 9"/>
                <a:gd name="T5" fmla="*/ 0 h 10"/>
                <a:gd name="T6" fmla="*/ 2 w 9"/>
                <a:gd name="T7" fmla="*/ 3 h 10"/>
                <a:gd name="T8" fmla="*/ 1 w 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0" y="8"/>
                  </a:moveTo>
                  <a:cubicBezTo>
                    <a:pt x="3" y="9"/>
                    <a:pt x="5" y="10"/>
                    <a:pt x="7" y="7"/>
                  </a:cubicBezTo>
                  <a:cubicBezTo>
                    <a:pt x="9" y="5"/>
                    <a:pt x="9" y="1"/>
                    <a:pt x="7" y="0"/>
                  </a:cubicBezTo>
                  <a:cubicBezTo>
                    <a:pt x="7" y="3"/>
                    <a:pt x="5" y="7"/>
                    <a:pt x="2" y="3"/>
                  </a:cubicBezTo>
                  <a:cubicBezTo>
                    <a:pt x="2" y="4"/>
                    <a:pt x="2" y="6"/>
                    <a:pt x="1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6" name="Freeform 456"/>
            <p:cNvSpPr>
              <a:spLocks/>
            </p:cNvSpPr>
            <p:nvPr/>
          </p:nvSpPr>
          <p:spPr bwMode="auto">
            <a:xfrm>
              <a:off x="1323" y="2104"/>
              <a:ext cx="30" cy="16"/>
            </a:xfrm>
            <a:custGeom>
              <a:avLst/>
              <a:gdLst>
                <a:gd name="T0" fmla="*/ 0 w 12"/>
                <a:gd name="T1" fmla="*/ 1 h 6"/>
                <a:gd name="T2" fmla="*/ 7 w 12"/>
                <a:gd name="T3" fmla="*/ 6 h 6"/>
                <a:gd name="T4" fmla="*/ 10 w 12"/>
                <a:gd name="T5" fmla="*/ 0 h 6"/>
                <a:gd name="T6" fmla="*/ 2 w 1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1"/>
                  </a:moveTo>
                  <a:cubicBezTo>
                    <a:pt x="2" y="4"/>
                    <a:pt x="4" y="6"/>
                    <a:pt x="7" y="6"/>
                  </a:cubicBezTo>
                  <a:cubicBezTo>
                    <a:pt x="10" y="6"/>
                    <a:pt x="12" y="3"/>
                    <a:pt x="10" y="0"/>
                  </a:cubicBezTo>
                  <a:cubicBezTo>
                    <a:pt x="10" y="4"/>
                    <a:pt x="3" y="4"/>
                    <a:pt x="2" y="1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7" name="Freeform 457"/>
            <p:cNvSpPr>
              <a:spLocks/>
            </p:cNvSpPr>
            <p:nvPr/>
          </p:nvSpPr>
          <p:spPr bwMode="auto">
            <a:xfrm>
              <a:off x="1292" y="2117"/>
              <a:ext cx="18" cy="27"/>
            </a:xfrm>
            <a:custGeom>
              <a:avLst/>
              <a:gdLst>
                <a:gd name="T0" fmla="*/ 0 w 7"/>
                <a:gd name="T1" fmla="*/ 6 h 10"/>
                <a:gd name="T2" fmla="*/ 6 w 7"/>
                <a:gd name="T3" fmla="*/ 8 h 10"/>
                <a:gd name="T4" fmla="*/ 5 w 7"/>
                <a:gd name="T5" fmla="*/ 0 h 10"/>
                <a:gd name="T6" fmla="*/ 1 w 7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cubicBezTo>
                    <a:pt x="1" y="8"/>
                    <a:pt x="4" y="10"/>
                    <a:pt x="6" y="8"/>
                  </a:cubicBezTo>
                  <a:cubicBezTo>
                    <a:pt x="7" y="6"/>
                    <a:pt x="6" y="2"/>
                    <a:pt x="5" y="0"/>
                  </a:cubicBezTo>
                  <a:cubicBezTo>
                    <a:pt x="6" y="4"/>
                    <a:pt x="5" y="6"/>
                    <a:pt x="1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8" name="Freeform 458"/>
            <p:cNvSpPr>
              <a:spLocks/>
            </p:cNvSpPr>
            <p:nvPr/>
          </p:nvSpPr>
          <p:spPr bwMode="auto">
            <a:xfrm>
              <a:off x="1323" y="2093"/>
              <a:ext cx="17" cy="11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4 h 4"/>
                <a:gd name="T4" fmla="*/ 7 w 7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6" y="0"/>
                    <a:pt x="0" y="0"/>
                    <a:pt x="1" y="4"/>
                  </a:cubicBezTo>
                  <a:cubicBezTo>
                    <a:pt x="3" y="3"/>
                    <a:pt x="5" y="2"/>
                    <a:pt x="7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9" name="Freeform 459"/>
            <p:cNvSpPr>
              <a:spLocks/>
            </p:cNvSpPr>
            <p:nvPr/>
          </p:nvSpPr>
          <p:spPr bwMode="auto">
            <a:xfrm>
              <a:off x="1353" y="2141"/>
              <a:ext cx="10" cy="5"/>
            </a:xfrm>
            <a:custGeom>
              <a:avLst/>
              <a:gdLst>
                <a:gd name="T0" fmla="*/ 0 w 4"/>
                <a:gd name="T1" fmla="*/ 2 h 2"/>
                <a:gd name="T2" fmla="*/ 4 w 4"/>
                <a:gd name="T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1" y="1"/>
                    <a:pt x="3" y="0"/>
                    <a:pt x="4" y="1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0" name="Freeform 460"/>
            <p:cNvSpPr>
              <a:spLocks/>
            </p:cNvSpPr>
            <p:nvPr/>
          </p:nvSpPr>
          <p:spPr bwMode="auto">
            <a:xfrm>
              <a:off x="1240" y="2061"/>
              <a:ext cx="100" cy="147"/>
            </a:xfrm>
            <a:custGeom>
              <a:avLst/>
              <a:gdLst>
                <a:gd name="T0" fmla="*/ 40 w 40"/>
                <a:gd name="T1" fmla="*/ 1 h 55"/>
                <a:gd name="T2" fmla="*/ 0 w 40"/>
                <a:gd name="T3" fmla="*/ 55 h 55"/>
                <a:gd name="T4" fmla="*/ 40 w 40"/>
                <a:gd name="T5" fmla="*/ 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5">
                  <a:moveTo>
                    <a:pt x="40" y="1"/>
                  </a:moveTo>
                  <a:cubicBezTo>
                    <a:pt x="19" y="0"/>
                    <a:pt x="1" y="27"/>
                    <a:pt x="0" y="55"/>
                  </a:cubicBezTo>
                  <a:cubicBezTo>
                    <a:pt x="7" y="12"/>
                    <a:pt x="3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1" name="Freeform 461"/>
            <p:cNvSpPr>
              <a:spLocks/>
            </p:cNvSpPr>
            <p:nvPr/>
          </p:nvSpPr>
          <p:spPr bwMode="auto">
            <a:xfrm>
              <a:off x="1257" y="2213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2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2"/>
                    <a:pt x="2" y="4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8"/>
                    <a:pt x="1" y="6"/>
                    <a:pt x="2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2" name="Freeform 462"/>
            <p:cNvSpPr>
              <a:spLocks/>
            </p:cNvSpPr>
            <p:nvPr/>
          </p:nvSpPr>
          <p:spPr bwMode="auto">
            <a:xfrm>
              <a:off x="1270" y="2210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3 h 10"/>
                <a:gd name="T4" fmla="*/ 5 w 5"/>
                <a:gd name="T5" fmla="*/ 10 h 10"/>
                <a:gd name="T6" fmla="*/ 4 w 5"/>
                <a:gd name="T7" fmla="*/ 4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1" y="1"/>
                    <a:pt x="3" y="1"/>
                    <a:pt x="3" y="3"/>
                  </a:cubicBezTo>
                  <a:cubicBezTo>
                    <a:pt x="3" y="6"/>
                    <a:pt x="3" y="10"/>
                    <a:pt x="5" y="10"/>
                  </a:cubicBezTo>
                  <a:cubicBezTo>
                    <a:pt x="4" y="10"/>
                    <a:pt x="4" y="6"/>
                    <a:pt x="4" y="4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3" name="Freeform 463"/>
            <p:cNvSpPr>
              <a:spLocks/>
            </p:cNvSpPr>
            <p:nvPr/>
          </p:nvSpPr>
          <p:spPr bwMode="auto">
            <a:xfrm>
              <a:off x="1282" y="2213"/>
              <a:ext cx="10" cy="24"/>
            </a:xfrm>
            <a:custGeom>
              <a:avLst/>
              <a:gdLst>
                <a:gd name="T0" fmla="*/ 4 w 4"/>
                <a:gd name="T1" fmla="*/ 1 h 9"/>
                <a:gd name="T2" fmla="*/ 2 w 4"/>
                <a:gd name="T3" fmla="*/ 5 h 9"/>
                <a:gd name="T4" fmla="*/ 0 w 4"/>
                <a:gd name="T5" fmla="*/ 9 h 9"/>
                <a:gd name="T6" fmla="*/ 2 w 4"/>
                <a:gd name="T7" fmla="*/ 5 h 9"/>
                <a:gd name="T8" fmla="*/ 4 w 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1"/>
                  </a:moveTo>
                  <a:cubicBezTo>
                    <a:pt x="3" y="1"/>
                    <a:pt x="3" y="2"/>
                    <a:pt x="2" y="5"/>
                  </a:cubicBezTo>
                  <a:cubicBezTo>
                    <a:pt x="2" y="8"/>
                    <a:pt x="1" y="9"/>
                    <a:pt x="0" y="9"/>
                  </a:cubicBezTo>
                  <a:cubicBezTo>
                    <a:pt x="1" y="9"/>
                    <a:pt x="1" y="7"/>
                    <a:pt x="2" y="5"/>
                  </a:cubicBezTo>
                  <a:cubicBezTo>
                    <a:pt x="2" y="3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4" name="Freeform 464"/>
            <p:cNvSpPr>
              <a:spLocks/>
            </p:cNvSpPr>
            <p:nvPr/>
          </p:nvSpPr>
          <p:spPr bwMode="auto">
            <a:xfrm>
              <a:off x="1295" y="2210"/>
              <a:ext cx="10" cy="30"/>
            </a:xfrm>
            <a:custGeom>
              <a:avLst/>
              <a:gdLst>
                <a:gd name="T0" fmla="*/ 0 w 4"/>
                <a:gd name="T1" fmla="*/ 1 h 11"/>
                <a:gd name="T2" fmla="*/ 3 w 4"/>
                <a:gd name="T3" fmla="*/ 4 h 11"/>
                <a:gd name="T4" fmla="*/ 4 w 4"/>
                <a:gd name="T5" fmla="*/ 11 h 11"/>
                <a:gd name="T6" fmla="*/ 4 w 4"/>
                <a:gd name="T7" fmla="*/ 5 h 11"/>
                <a:gd name="T8" fmla="*/ 0 w 4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1">
                  <a:moveTo>
                    <a:pt x="0" y="1"/>
                  </a:moveTo>
                  <a:cubicBezTo>
                    <a:pt x="1" y="1"/>
                    <a:pt x="2" y="1"/>
                    <a:pt x="3" y="4"/>
                  </a:cubicBezTo>
                  <a:cubicBezTo>
                    <a:pt x="3" y="6"/>
                    <a:pt x="3" y="10"/>
                    <a:pt x="4" y="11"/>
                  </a:cubicBezTo>
                  <a:cubicBezTo>
                    <a:pt x="4" y="10"/>
                    <a:pt x="4" y="7"/>
                    <a:pt x="4" y="5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5" name="Freeform 465"/>
            <p:cNvSpPr>
              <a:spLocks/>
            </p:cNvSpPr>
            <p:nvPr/>
          </p:nvSpPr>
          <p:spPr bwMode="auto">
            <a:xfrm>
              <a:off x="1308" y="2216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1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2" y="2"/>
                    <a:pt x="2" y="4"/>
                  </a:cubicBezTo>
                  <a:cubicBezTo>
                    <a:pt x="1" y="7"/>
                    <a:pt x="1" y="9"/>
                    <a:pt x="0" y="9"/>
                  </a:cubicBezTo>
                  <a:cubicBezTo>
                    <a:pt x="1" y="8"/>
                    <a:pt x="1" y="6"/>
                    <a:pt x="1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6" name="Freeform 466"/>
            <p:cNvSpPr>
              <a:spLocks/>
            </p:cNvSpPr>
            <p:nvPr/>
          </p:nvSpPr>
          <p:spPr bwMode="auto">
            <a:xfrm>
              <a:off x="1318" y="2213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3 h 10"/>
                <a:gd name="T4" fmla="*/ 5 w 5"/>
                <a:gd name="T5" fmla="*/ 10 h 10"/>
                <a:gd name="T6" fmla="*/ 4 w 5"/>
                <a:gd name="T7" fmla="*/ 4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2" y="1"/>
                    <a:pt x="3" y="1"/>
                    <a:pt x="3" y="3"/>
                  </a:cubicBezTo>
                  <a:cubicBezTo>
                    <a:pt x="4" y="6"/>
                    <a:pt x="4" y="10"/>
                    <a:pt x="5" y="10"/>
                  </a:cubicBezTo>
                  <a:cubicBezTo>
                    <a:pt x="5" y="10"/>
                    <a:pt x="4" y="6"/>
                    <a:pt x="4" y="4"/>
                  </a:cubicBezTo>
                  <a:cubicBezTo>
                    <a:pt x="4" y="2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7" name="Freeform 467"/>
            <p:cNvSpPr>
              <a:spLocks/>
            </p:cNvSpPr>
            <p:nvPr/>
          </p:nvSpPr>
          <p:spPr bwMode="auto">
            <a:xfrm>
              <a:off x="1333" y="2216"/>
              <a:ext cx="10" cy="24"/>
            </a:xfrm>
            <a:custGeom>
              <a:avLst/>
              <a:gdLst>
                <a:gd name="T0" fmla="*/ 4 w 4"/>
                <a:gd name="T1" fmla="*/ 1 h 9"/>
                <a:gd name="T2" fmla="*/ 2 w 4"/>
                <a:gd name="T3" fmla="*/ 5 h 9"/>
                <a:gd name="T4" fmla="*/ 0 w 4"/>
                <a:gd name="T5" fmla="*/ 9 h 9"/>
                <a:gd name="T6" fmla="*/ 1 w 4"/>
                <a:gd name="T7" fmla="*/ 5 h 9"/>
                <a:gd name="T8" fmla="*/ 4 w 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1"/>
                  </a:moveTo>
                  <a:cubicBezTo>
                    <a:pt x="3" y="1"/>
                    <a:pt x="2" y="2"/>
                    <a:pt x="2" y="5"/>
                  </a:cubicBezTo>
                  <a:cubicBezTo>
                    <a:pt x="1" y="7"/>
                    <a:pt x="1" y="9"/>
                    <a:pt x="0" y="9"/>
                  </a:cubicBezTo>
                  <a:cubicBezTo>
                    <a:pt x="0" y="9"/>
                    <a:pt x="1" y="7"/>
                    <a:pt x="1" y="5"/>
                  </a:cubicBezTo>
                  <a:cubicBezTo>
                    <a:pt x="1" y="2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8" name="Freeform 468"/>
            <p:cNvSpPr>
              <a:spLocks/>
            </p:cNvSpPr>
            <p:nvPr/>
          </p:nvSpPr>
          <p:spPr bwMode="auto">
            <a:xfrm>
              <a:off x="1343" y="2213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4 h 10"/>
                <a:gd name="T4" fmla="*/ 5 w 5"/>
                <a:gd name="T5" fmla="*/ 10 h 10"/>
                <a:gd name="T6" fmla="*/ 4 w 5"/>
                <a:gd name="T7" fmla="*/ 5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1" y="1"/>
                    <a:pt x="3" y="1"/>
                    <a:pt x="3" y="4"/>
                  </a:cubicBezTo>
                  <a:cubicBezTo>
                    <a:pt x="4" y="6"/>
                    <a:pt x="4" y="10"/>
                    <a:pt x="5" y="10"/>
                  </a:cubicBezTo>
                  <a:cubicBezTo>
                    <a:pt x="4" y="10"/>
                    <a:pt x="4" y="6"/>
                    <a:pt x="4" y="5"/>
                  </a:cubicBezTo>
                  <a:cubicBezTo>
                    <a:pt x="4" y="2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9" name="Freeform 469"/>
            <p:cNvSpPr>
              <a:spLocks/>
            </p:cNvSpPr>
            <p:nvPr/>
          </p:nvSpPr>
          <p:spPr bwMode="auto">
            <a:xfrm>
              <a:off x="1355" y="2218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2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2"/>
                    <a:pt x="2" y="4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8"/>
                    <a:pt x="1" y="6"/>
                    <a:pt x="2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0" name="Freeform 470"/>
            <p:cNvSpPr>
              <a:spLocks/>
            </p:cNvSpPr>
            <p:nvPr/>
          </p:nvSpPr>
          <p:spPr bwMode="auto">
            <a:xfrm>
              <a:off x="1368" y="2216"/>
              <a:ext cx="10" cy="26"/>
            </a:xfrm>
            <a:custGeom>
              <a:avLst/>
              <a:gdLst>
                <a:gd name="T0" fmla="*/ 0 w 4"/>
                <a:gd name="T1" fmla="*/ 1 h 10"/>
                <a:gd name="T2" fmla="*/ 3 w 4"/>
                <a:gd name="T3" fmla="*/ 3 h 10"/>
                <a:gd name="T4" fmla="*/ 4 w 4"/>
                <a:gd name="T5" fmla="*/ 10 h 10"/>
                <a:gd name="T6" fmla="*/ 4 w 4"/>
                <a:gd name="T7" fmla="*/ 4 h 10"/>
                <a:gd name="T8" fmla="*/ 0 w 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0" y="1"/>
                  </a:moveTo>
                  <a:cubicBezTo>
                    <a:pt x="1" y="0"/>
                    <a:pt x="3" y="1"/>
                    <a:pt x="3" y="3"/>
                  </a:cubicBezTo>
                  <a:cubicBezTo>
                    <a:pt x="3" y="6"/>
                    <a:pt x="3" y="10"/>
                    <a:pt x="4" y="10"/>
                  </a:cubicBezTo>
                  <a:cubicBezTo>
                    <a:pt x="4" y="10"/>
                    <a:pt x="4" y="6"/>
                    <a:pt x="4" y="4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1" name="Freeform 471"/>
            <p:cNvSpPr>
              <a:spLocks/>
            </p:cNvSpPr>
            <p:nvPr/>
          </p:nvSpPr>
          <p:spPr bwMode="auto">
            <a:xfrm>
              <a:off x="1380" y="2218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5 h 9"/>
                <a:gd name="T4" fmla="*/ 0 w 4"/>
                <a:gd name="T5" fmla="*/ 9 h 9"/>
                <a:gd name="T6" fmla="*/ 2 w 4"/>
                <a:gd name="T7" fmla="*/ 5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1"/>
                    <a:pt x="3" y="2"/>
                    <a:pt x="2" y="5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9"/>
                    <a:pt x="1" y="7"/>
                    <a:pt x="2" y="5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2" name="Freeform 472"/>
            <p:cNvSpPr>
              <a:spLocks/>
            </p:cNvSpPr>
            <p:nvPr/>
          </p:nvSpPr>
          <p:spPr bwMode="auto">
            <a:xfrm>
              <a:off x="1393" y="2216"/>
              <a:ext cx="10" cy="26"/>
            </a:xfrm>
            <a:custGeom>
              <a:avLst/>
              <a:gdLst>
                <a:gd name="T0" fmla="*/ 0 w 4"/>
                <a:gd name="T1" fmla="*/ 1 h 10"/>
                <a:gd name="T2" fmla="*/ 3 w 4"/>
                <a:gd name="T3" fmla="*/ 3 h 10"/>
                <a:gd name="T4" fmla="*/ 4 w 4"/>
                <a:gd name="T5" fmla="*/ 10 h 10"/>
                <a:gd name="T6" fmla="*/ 3 w 4"/>
                <a:gd name="T7" fmla="*/ 5 h 10"/>
                <a:gd name="T8" fmla="*/ 0 w 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0" y="1"/>
                  </a:moveTo>
                  <a:cubicBezTo>
                    <a:pt x="1" y="1"/>
                    <a:pt x="2" y="1"/>
                    <a:pt x="3" y="3"/>
                  </a:cubicBezTo>
                  <a:cubicBezTo>
                    <a:pt x="3" y="6"/>
                    <a:pt x="3" y="10"/>
                    <a:pt x="4" y="10"/>
                  </a:cubicBezTo>
                  <a:cubicBezTo>
                    <a:pt x="4" y="10"/>
                    <a:pt x="4" y="6"/>
                    <a:pt x="3" y="5"/>
                  </a:cubicBezTo>
                  <a:cubicBezTo>
                    <a:pt x="3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3" name="Freeform 473"/>
            <p:cNvSpPr>
              <a:spLocks/>
            </p:cNvSpPr>
            <p:nvPr/>
          </p:nvSpPr>
          <p:spPr bwMode="auto">
            <a:xfrm>
              <a:off x="1235" y="2056"/>
              <a:ext cx="198" cy="189"/>
            </a:xfrm>
            <a:custGeom>
              <a:avLst/>
              <a:gdLst>
                <a:gd name="T0" fmla="*/ 9 w 79"/>
                <a:gd name="T1" fmla="*/ 68 h 71"/>
                <a:gd name="T2" fmla="*/ 0 w 79"/>
                <a:gd name="T3" fmla="*/ 58 h 71"/>
                <a:gd name="T4" fmla="*/ 42 w 79"/>
                <a:gd name="T5" fmla="*/ 1 h 71"/>
                <a:gd name="T6" fmla="*/ 77 w 79"/>
                <a:gd name="T7" fmla="*/ 61 h 71"/>
                <a:gd name="T8" fmla="*/ 68 w 79"/>
                <a:gd name="T9" fmla="*/ 71 h 71"/>
                <a:gd name="T10" fmla="*/ 68 w 79"/>
                <a:gd name="T11" fmla="*/ 71 h 71"/>
                <a:gd name="T12" fmla="*/ 63 w 79"/>
                <a:gd name="T13" fmla="*/ 62 h 71"/>
                <a:gd name="T14" fmla="*/ 63 w 79"/>
                <a:gd name="T15" fmla="*/ 62 h 71"/>
                <a:gd name="T16" fmla="*/ 58 w 79"/>
                <a:gd name="T17" fmla="*/ 71 h 71"/>
                <a:gd name="T18" fmla="*/ 58 w 79"/>
                <a:gd name="T19" fmla="*/ 71 h 71"/>
                <a:gd name="T20" fmla="*/ 54 w 79"/>
                <a:gd name="T21" fmla="*/ 61 h 71"/>
                <a:gd name="T22" fmla="*/ 54 w 79"/>
                <a:gd name="T23" fmla="*/ 61 h 71"/>
                <a:gd name="T24" fmla="*/ 48 w 79"/>
                <a:gd name="T25" fmla="*/ 70 h 71"/>
                <a:gd name="T26" fmla="*/ 48 w 79"/>
                <a:gd name="T27" fmla="*/ 70 h 71"/>
                <a:gd name="T28" fmla="*/ 44 w 79"/>
                <a:gd name="T29" fmla="*/ 61 h 71"/>
                <a:gd name="T30" fmla="*/ 44 w 79"/>
                <a:gd name="T31" fmla="*/ 61 h 71"/>
                <a:gd name="T32" fmla="*/ 39 w 79"/>
                <a:gd name="T33" fmla="*/ 70 h 71"/>
                <a:gd name="T34" fmla="*/ 38 w 79"/>
                <a:gd name="T35" fmla="*/ 70 h 71"/>
                <a:gd name="T36" fmla="*/ 34 w 79"/>
                <a:gd name="T37" fmla="*/ 60 h 71"/>
                <a:gd name="T38" fmla="*/ 34 w 79"/>
                <a:gd name="T39" fmla="*/ 60 h 71"/>
                <a:gd name="T40" fmla="*/ 29 w 79"/>
                <a:gd name="T41" fmla="*/ 69 h 71"/>
                <a:gd name="T42" fmla="*/ 29 w 79"/>
                <a:gd name="T43" fmla="*/ 69 h 71"/>
                <a:gd name="T44" fmla="*/ 24 w 79"/>
                <a:gd name="T45" fmla="*/ 60 h 71"/>
                <a:gd name="T46" fmla="*/ 24 w 79"/>
                <a:gd name="T47" fmla="*/ 60 h 71"/>
                <a:gd name="T48" fmla="*/ 19 w 79"/>
                <a:gd name="T49" fmla="*/ 69 h 71"/>
                <a:gd name="T50" fmla="*/ 19 w 79"/>
                <a:gd name="T51" fmla="*/ 69 h 71"/>
                <a:gd name="T52" fmla="*/ 15 w 79"/>
                <a:gd name="T53" fmla="*/ 60 h 71"/>
                <a:gd name="T54" fmla="*/ 15 w 79"/>
                <a:gd name="T55" fmla="*/ 60 h 71"/>
                <a:gd name="T56" fmla="*/ 9 w 79"/>
                <a:gd name="T57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" h="71">
                  <a:moveTo>
                    <a:pt x="9" y="68"/>
                  </a:moveTo>
                  <a:cubicBezTo>
                    <a:pt x="3" y="68"/>
                    <a:pt x="0" y="63"/>
                    <a:pt x="0" y="58"/>
                  </a:cubicBezTo>
                  <a:cubicBezTo>
                    <a:pt x="2" y="28"/>
                    <a:pt x="20" y="0"/>
                    <a:pt x="42" y="1"/>
                  </a:cubicBezTo>
                  <a:cubicBezTo>
                    <a:pt x="63" y="2"/>
                    <a:pt x="79" y="32"/>
                    <a:pt x="77" y="61"/>
                  </a:cubicBezTo>
                  <a:cubicBezTo>
                    <a:pt x="77" y="67"/>
                    <a:pt x="74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4" y="71"/>
                    <a:pt x="67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0" y="62"/>
                    <a:pt x="62" y="71"/>
                    <a:pt x="5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4" y="70"/>
                    <a:pt x="57" y="61"/>
                    <a:pt x="54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0" y="61"/>
                    <a:pt x="5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5" y="70"/>
                    <a:pt x="47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0" y="61"/>
                    <a:pt x="42" y="70"/>
                    <a:pt x="39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5" y="70"/>
                    <a:pt x="38" y="61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0" y="60"/>
                    <a:pt x="32" y="6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5" y="69"/>
                    <a:pt x="28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1" y="60"/>
                    <a:pt x="23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5" y="69"/>
                    <a:pt x="18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1" y="59"/>
                    <a:pt x="13" y="68"/>
                    <a:pt x="9" y="6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4" name="Freeform 474"/>
            <p:cNvSpPr>
              <a:spLocks/>
            </p:cNvSpPr>
            <p:nvPr/>
          </p:nvSpPr>
          <p:spPr bwMode="auto">
            <a:xfrm>
              <a:off x="1308" y="2130"/>
              <a:ext cx="52" cy="48"/>
            </a:xfrm>
            <a:custGeom>
              <a:avLst/>
              <a:gdLst>
                <a:gd name="T0" fmla="*/ 8 w 21"/>
                <a:gd name="T1" fmla="*/ 4 h 18"/>
                <a:gd name="T2" fmla="*/ 13 w 21"/>
                <a:gd name="T3" fmla="*/ 14 h 18"/>
                <a:gd name="T4" fmla="*/ 8 w 21"/>
                <a:gd name="T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8" y="4"/>
                  </a:moveTo>
                  <a:cubicBezTo>
                    <a:pt x="0" y="8"/>
                    <a:pt x="5" y="18"/>
                    <a:pt x="13" y="14"/>
                  </a:cubicBezTo>
                  <a:cubicBezTo>
                    <a:pt x="21" y="11"/>
                    <a:pt x="17" y="0"/>
                    <a:pt x="8" y="4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5" name="Freeform 475"/>
            <p:cNvSpPr>
              <a:spLocks/>
            </p:cNvSpPr>
            <p:nvPr/>
          </p:nvSpPr>
          <p:spPr bwMode="auto">
            <a:xfrm>
              <a:off x="1282" y="2104"/>
              <a:ext cx="18" cy="21"/>
            </a:xfrm>
            <a:custGeom>
              <a:avLst/>
              <a:gdLst>
                <a:gd name="T0" fmla="*/ 0 w 7"/>
                <a:gd name="T1" fmla="*/ 5 h 8"/>
                <a:gd name="T2" fmla="*/ 2 w 7"/>
                <a:gd name="T3" fmla="*/ 1 h 8"/>
                <a:gd name="T4" fmla="*/ 6 w 7"/>
                <a:gd name="T5" fmla="*/ 3 h 8"/>
                <a:gd name="T6" fmla="*/ 4 w 7"/>
                <a:gd name="T7" fmla="*/ 7 h 8"/>
                <a:gd name="T8" fmla="*/ 0 w 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5"/>
                  </a:moveTo>
                  <a:cubicBezTo>
                    <a:pt x="0" y="3"/>
                    <a:pt x="1" y="1"/>
                    <a:pt x="2" y="1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7" y="5"/>
                    <a:pt x="6" y="6"/>
                    <a:pt x="4" y="7"/>
                  </a:cubicBezTo>
                  <a:cubicBezTo>
                    <a:pt x="3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6" name="Freeform 476"/>
            <p:cNvSpPr>
              <a:spLocks/>
            </p:cNvSpPr>
            <p:nvPr/>
          </p:nvSpPr>
          <p:spPr bwMode="auto">
            <a:xfrm>
              <a:off x="1298" y="2096"/>
              <a:ext cx="7" cy="10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1 h 4"/>
                <a:gd name="T4" fmla="*/ 3 w 3"/>
                <a:gd name="T5" fmla="*/ 2 h 4"/>
                <a:gd name="T6" fmla="*/ 2 w 3"/>
                <a:gd name="T7" fmla="*/ 3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4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7" name="Freeform 477"/>
            <p:cNvSpPr>
              <a:spLocks/>
            </p:cNvSpPr>
            <p:nvPr/>
          </p:nvSpPr>
          <p:spPr bwMode="auto">
            <a:xfrm>
              <a:off x="1280" y="2122"/>
              <a:ext cx="12" cy="14"/>
            </a:xfrm>
            <a:custGeom>
              <a:avLst/>
              <a:gdLst>
                <a:gd name="T0" fmla="*/ 0 w 5"/>
                <a:gd name="T1" fmla="*/ 3 h 5"/>
                <a:gd name="T2" fmla="*/ 2 w 5"/>
                <a:gd name="T3" fmla="*/ 1 h 5"/>
                <a:gd name="T4" fmla="*/ 4 w 5"/>
                <a:gd name="T5" fmla="*/ 2 h 5"/>
                <a:gd name="T6" fmla="*/ 3 w 5"/>
                <a:gd name="T7" fmla="*/ 5 h 5"/>
                <a:gd name="T8" fmla="*/ 0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8" name="Freeform 478"/>
            <p:cNvSpPr>
              <a:spLocks/>
            </p:cNvSpPr>
            <p:nvPr/>
          </p:nvSpPr>
          <p:spPr bwMode="auto">
            <a:xfrm>
              <a:off x="1320" y="2144"/>
              <a:ext cx="30" cy="26"/>
            </a:xfrm>
            <a:custGeom>
              <a:avLst/>
              <a:gdLst>
                <a:gd name="T0" fmla="*/ 0 w 12"/>
                <a:gd name="T1" fmla="*/ 7 h 10"/>
                <a:gd name="T2" fmla="*/ 9 w 12"/>
                <a:gd name="T3" fmla="*/ 8 h 10"/>
                <a:gd name="T4" fmla="*/ 7 w 12"/>
                <a:gd name="T5" fmla="*/ 0 h 10"/>
                <a:gd name="T6" fmla="*/ 1 w 12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0">
                  <a:moveTo>
                    <a:pt x="0" y="7"/>
                  </a:moveTo>
                  <a:cubicBezTo>
                    <a:pt x="1" y="9"/>
                    <a:pt x="7" y="10"/>
                    <a:pt x="9" y="8"/>
                  </a:cubicBezTo>
                  <a:cubicBezTo>
                    <a:pt x="11" y="5"/>
                    <a:pt x="12" y="0"/>
                    <a:pt x="7" y="0"/>
                  </a:cubicBezTo>
                  <a:cubicBezTo>
                    <a:pt x="10" y="2"/>
                    <a:pt x="5" y="8"/>
                    <a:pt x="1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9" name="Freeform 479"/>
            <p:cNvSpPr>
              <a:spLocks/>
            </p:cNvSpPr>
            <p:nvPr/>
          </p:nvSpPr>
          <p:spPr bwMode="auto">
            <a:xfrm>
              <a:off x="1320" y="2144"/>
              <a:ext cx="13" cy="13"/>
            </a:xfrm>
            <a:custGeom>
              <a:avLst/>
              <a:gdLst>
                <a:gd name="T0" fmla="*/ 0 w 5"/>
                <a:gd name="T1" fmla="*/ 5 h 5"/>
                <a:gd name="T2" fmla="*/ 5 w 5"/>
                <a:gd name="T3" fmla="*/ 0 h 5"/>
                <a:gd name="T4" fmla="*/ 0 w 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0" y="3"/>
                    <a:pt x="3" y="0"/>
                    <a:pt x="5" y="0"/>
                  </a:cubicBezTo>
                  <a:cubicBezTo>
                    <a:pt x="4" y="1"/>
                    <a:pt x="0" y="4"/>
                    <a:pt x="0" y="5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080" name="Group 480"/>
          <p:cNvGrpSpPr>
            <a:grpSpLocks/>
          </p:cNvGrpSpPr>
          <p:nvPr/>
        </p:nvGrpSpPr>
        <p:grpSpPr bwMode="auto">
          <a:xfrm>
            <a:off x="3000375" y="5084763"/>
            <a:ext cx="381000" cy="368300"/>
            <a:chOff x="1185" y="2027"/>
            <a:chExt cx="240" cy="232"/>
          </a:xfrm>
        </p:grpSpPr>
        <p:sp>
          <p:nvSpPr>
            <p:cNvPr id="26081" name="Freeform 481"/>
            <p:cNvSpPr>
              <a:spLocks/>
            </p:cNvSpPr>
            <p:nvPr/>
          </p:nvSpPr>
          <p:spPr bwMode="auto">
            <a:xfrm>
              <a:off x="1185" y="2027"/>
              <a:ext cx="240" cy="232"/>
            </a:xfrm>
            <a:custGeom>
              <a:avLst/>
              <a:gdLst>
                <a:gd name="T0" fmla="*/ 6 w 96"/>
                <a:gd name="T1" fmla="*/ 60 h 87"/>
                <a:gd name="T2" fmla="*/ 5 w 96"/>
                <a:gd name="T3" fmla="*/ 37 h 87"/>
                <a:gd name="T4" fmla="*/ 63 w 96"/>
                <a:gd name="T5" fmla="*/ 9 h 87"/>
                <a:gd name="T6" fmla="*/ 86 w 96"/>
                <a:gd name="T7" fmla="*/ 69 h 87"/>
                <a:gd name="T8" fmla="*/ 69 w 96"/>
                <a:gd name="T9" fmla="*/ 85 h 87"/>
                <a:gd name="T10" fmla="*/ 69 w 96"/>
                <a:gd name="T11" fmla="*/ 85 h 87"/>
                <a:gd name="T12" fmla="*/ 69 w 96"/>
                <a:gd name="T13" fmla="*/ 85 h 87"/>
                <a:gd name="T14" fmla="*/ 69 w 96"/>
                <a:gd name="T15" fmla="*/ 71 h 87"/>
                <a:gd name="T16" fmla="*/ 69 w 96"/>
                <a:gd name="T17" fmla="*/ 71 h 87"/>
                <a:gd name="T18" fmla="*/ 60 w 96"/>
                <a:gd name="T19" fmla="*/ 81 h 87"/>
                <a:gd name="T20" fmla="*/ 60 w 96"/>
                <a:gd name="T21" fmla="*/ 81 h 87"/>
                <a:gd name="T22" fmla="*/ 60 w 96"/>
                <a:gd name="T23" fmla="*/ 68 h 87"/>
                <a:gd name="T24" fmla="*/ 60 w 96"/>
                <a:gd name="T25" fmla="*/ 68 h 87"/>
                <a:gd name="T26" fmla="*/ 51 w 96"/>
                <a:gd name="T27" fmla="*/ 78 h 87"/>
                <a:gd name="T28" fmla="*/ 51 w 96"/>
                <a:gd name="T29" fmla="*/ 78 h 87"/>
                <a:gd name="T30" fmla="*/ 51 w 96"/>
                <a:gd name="T31" fmla="*/ 64 h 87"/>
                <a:gd name="T32" fmla="*/ 51 w 96"/>
                <a:gd name="T33" fmla="*/ 64 h 87"/>
                <a:gd name="T34" fmla="*/ 42 w 96"/>
                <a:gd name="T35" fmla="*/ 74 h 87"/>
                <a:gd name="T36" fmla="*/ 42 w 96"/>
                <a:gd name="T37" fmla="*/ 74 h 87"/>
                <a:gd name="T38" fmla="*/ 43 w 96"/>
                <a:gd name="T39" fmla="*/ 61 h 87"/>
                <a:gd name="T40" fmla="*/ 42 w 96"/>
                <a:gd name="T41" fmla="*/ 61 h 87"/>
                <a:gd name="T42" fmla="*/ 33 w 96"/>
                <a:gd name="T43" fmla="*/ 71 h 87"/>
                <a:gd name="T44" fmla="*/ 33 w 96"/>
                <a:gd name="T45" fmla="*/ 71 h 87"/>
                <a:gd name="T46" fmla="*/ 34 w 96"/>
                <a:gd name="T47" fmla="*/ 57 h 87"/>
                <a:gd name="T48" fmla="*/ 34 w 96"/>
                <a:gd name="T49" fmla="*/ 57 h 87"/>
                <a:gd name="T50" fmla="*/ 24 w 96"/>
                <a:gd name="T51" fmla="*/ 67 h 87"/>
                <a:gd name="T52" fmla="*/ 24 w 96"/>
                <a:gd name="T53" fmla="*/ 67 h 87"/>
                <a:gd name="T54" fmla="*/ 25 w 96"/>
                <a:gd name="T55" fmla="*/ 54 h 87"/>
                <a:gd name="T56" fmla="*/ 25 w 96"/>
                <a:gd name="T57" fmla="*/ 54 h 87"/>
                <a:gd name="T58" fmla="*/ 15 w 96"/>
                <a:gd name="T59" fmla="*/ 63 h 87"/>
                <a:gd name="T60" fmla="*/ 15 w 96"/>
                <a:gd name="T61" fmla="*/ 63 h 87"/>
                <a:gd name="T62" fmla="*/ 16 w 96"/>
                <a:gd name="T63" fmla="*/ 50 h 87"/>
                <a:gd name="T64" fmla="*/ 16 w 96"/>
                <a:gd name="T65" fmla="*/ 50 h 87"/>
                <a:gd name="T66" fmla="*/ 6 w 96"/>
                <a:gd name="T67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87">
                  <a:moveTo>
                    <a:pt x="6" y="60"/>
                  </a:moveTo>
                  <a:cubicBezTo>
                    <a:pt x="0" y="57"/>
                    <a:pt x="1" y="47"/>
                    <a:pt x="5" y="37"/>
                  </a:cubicBezTo>
                  <a:cubicBezTo>
                    <a:pt x="15" y="12"/>
                    <a:pt x="41" y="0"/>
                    <a:pt x="63" y="9"/>
                  </a:cubicBezTo>
                  <a:cubicBezTo>
                    <a:pt x="85" y="18"/>
                    <a:pt x="96" y="45"/>
                    <a:pt x="86" y="69"/>
                  </a:cubicBezTo>
                  <a:cubicBezTo>
                    <a:pt x="82" y="80"/>
                    <a:pt x="75" y="87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6" y="83"/>
                    <a:pt x="73" y="73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6" y="70"/>
                    <a:pt x="64" y="83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80"/>
                    <a:pt x="64" y="69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57" y="66"/>
                    <a:pt x="55" y="79"/>
                    <a:pt x="51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48" y="76"/>
                    <a:pt x="55" y="66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48" y="63"/>
                    <a:pt x="46" y="75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39" y="73"/>
                    <a:pt x="46" y="62"/>
                    <a:pt x="43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39" y="59"/>
                    <a:pt x="37" y="72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0" y="69"/>
                    <a:pt x="37" y="58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0" y="56"/>
                    <a:pt x="28" y="68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1" y="66"/>
                    <a:pt x="28" y="55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1" y="52"/>
                    <a:pt x="19" y="65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2"/>
                    <a:pt x="19" y="51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2" y="49"/>
                    <a:pt x="10" y="61"/>
                    <a:pt x="6" y="60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2" name="Freeform 482"/>
            <p:cNvSpPr>
              <a:spLocks/>
            </p:cNvSpPr>
            <p:nvPr/>
          </p:nvSpPr>
          <p:spPr bwMode="auto">
            <a:xfrm>
              <a:off x="1340" y="2099"/>
              <a:ext cx="40" cy="30"/>
            </a:xfrm>
            <a:custGeom>
              <a:avLst/>
              <a:gdLst>
                <a:gd name="T0" fmla="*/ 2 w 16"/>
                <a:gd name="T1" fmla="*/ 4 h 11"/>
                <a:gd name="T2" fmla="*/ 9 w 16"/>
                <a:gd name="T3" fmla="*/ 10 h 11"/>
                <a:gd name="T4" fmla="*/ 10 w 16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1">
                  <a:moveTo>
                    <a:pt x="2" y="4"/>
                  </a:moveTo>
                  <a:cubicBezTo>
                    <a:pt x="0" y="8"/>
                    <a:pt x="6" y="11"/>
                    <a:pt x="9" y="10"/>
                  </a:cubicBezTo>
                  <a:cubicBezTo>
                    <a:pt x="15" y="9"/>
                    <a:pt x="16" y="1"/>
                    <a:pt x="10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3" name="Freeform 483"/>
            <p:cNvSpPr>
              <a:spLocks/>
            </p:cNvSpPr>
            <p:nvPr/>
          </p:nvSpPr>
          <p:spPr bwMode="auto">
            <a:xfrm>
              <a:off x="1330" y="2139"/>
              <a:ext cx="50" cy="35"/>
            </a:xfrm>
            <a:custGeom>
              <a:avLst/>
              <a:gdLst>
                <a:gd name="T0" fmla="*/ 4 w 20"/>
                <a:gd name="T1" fmla="*/ 7 h 13"/>
                <a:gd name="T2" fmla="*/ 13 w 20"/>
                <a:gd name="T3" fmla="*/ 10 h 13"/>
                <a:gd name="T4" fmla="*/ 15 w 20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3">
                  <a:moveTo>
                    <a:pt x="4" y="7"/>
                  </a:moveTo>
                  <a:cubicBezTo>
                    <a:pt x="0" y="12"/>
                    <a:pt x="10" y="13"/>
                    <a:pt x="13" y="10"/>
                  </a:cubicBezTo>
                  <a:cubicBezTo>
                    <a:pt x="15" y="9"/>
                    <a:pt x="20" y="1"/>
                    <a:pt x="15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4" name="Freeform 484"/>
            <p:cNvSpPr>
              <a:spLocks/>
            </p:cNvSpPr>
            <p:nvPr/>
          </p:nvSpPr>
          <p:spPr bwMode="auto">
            <a:xfrm>
              <a:off x="1272" y="2097"/>
              <a:ext cx="65" cy="50"/>
            </a:xfrm>
            <a:custGeom>
              <a:avLst/>
              <a:gdLst>
                <a:gd name="T0" fmla="*/ 0 w 26"/>
                <a:gd name="T1" fmla="*/ 10 h 19"/>
                <a:gd name="T2" fmla="*/ 10 w 26"/>
                <a:gd name="T3" fmla="*/ 13 h 19"/>
                <a:gd name="T4" fmla="*/ 17 w 26"/>
                <a:gd name="T5" fmla="*/ 16 h 19"/>
                <a:gd name="T6" fmla="*/ 25 w 26"/>
                <a:gd name="T7" fmla="*/ 9 h 19"/>
                <a:gd name="T8" fmla="*/ 17 w 26"/>
                <a:gd name="T9" fmla="*/ 2 h 19"/>
                <a:gd name="T10" fmla="*/ 7 w 26"/>
                <a:gd name="T1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9">
                  <a:moveTo>
                    <a:pt x="0" y="10"/>
                  </a:moveTo>
                  <a:cubicBezTo>
                    <a:pt x="0" y="15"/>
                    <a:pt x="8" y="19"/>
                    <a:pt x="10" y="13"/>
                  </a:cubicBezTo>
                  <a:cubicBezTo>
                    <a:pt x="13" y="15"/>
                    <a:pt x="14" y="16"/>
                    <a:pt x="17" y="16"/>
                  </a:cubicBezTo>
                  <a:cubicBezTo>
                    <a:pt x="20" y="15"/>
                    <a:pt x="24" y="12"/>
                    <a:pt x="25" y="9"/>
                  </a:cubicBezTo>
                  <a:cubicBezTo>
                    <a:pt x="26" y="5"/>
                    <a:pt x="20" y="3"/>
                    <a:pt x="17" y="2"/>
                  </a:cubicBezTo>
                  <a:cubicBezTo>
                    <a:pt x="12" y="0"/>
                    <a:pt x="11" y="2"/>
                    <a:pt x="7" y="5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5" name="Freeform 485"/>
            <p:cNvSpPr>
              <a:spLocks/>
            </p:cNvSpPr>
            <p:nvPr/>
          </p:nvSpPr>
          <p:spPr bwMode="auto">
            <a:xfrm>
              <a:off x="1360" y="2131"/>
              <a:ext cx="47" cy="126"/>
            </a:xfrm>
            <a:custGeom>
              <a:avLst/>
              <a:gdLst>
                <a:gd name="T0" fmla="*/ 0 w 19"/>
                <a:gd name="T1" fmla="*/ 44 h 47"/>
                <a:gd name="T2" fmla="*/ 15 w 19"/>
                <a:gd name="T3" fmla="*/ 29 h 47"/>
                <a:gd name="T4" fmla="*/ 17 w 19"/>
                <a:gd name="T5" fmla="*/ 0 h 47"/>
                <a:gd name="T6" fmla="*/ 13 w 19"/>
                <a:gd name="T7" fmla="*/ 30 h 47"/>
                <a:gd name="T8" fmla="*/ 0 w 19"/>
                <a:gd name="T9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7">
                  <a:moveTo>
                    <a:pt x="0" y="44"/>
                  </a:moveTo>
                  <a:cubicBezTo>
                    <a:pt x="6" y="47"/>
                    <a:pt x="11" y="38"/>
                    <a:pt x="15" y="29"/>
                  </a:cubicBezTo>
                  <a:cubicBezTo>
                    <a:pt x="19" y="19"/>
                    <a:pt x="19" y="9"/>
                    <a:pt x="17" y="0"/>
                  </a:cubicBezTo>
                  <a:cubicBezTo>
                    <a:pt x="17" y="6"/>
                    <a:pt x="17" y="21"/>
                    <a:pt x="13" y="30"/>
                  </a:cubicBezTo>
                  <a:cubicBezTo>
                    <a:pt x="8" y="39"/>
                    <a:pt x="4" y="45"/>
                    <a:pt x="0" y="44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6" name="Freeform 486"/>
            <p:cNvSpPr>
              <a:spLocks/>
            </p:cNvSpPr>
            <p:nvPr/>
          </p:nvSpPr>
          <p:spPr bwMode="auto">
            <a:xfrm>
              <a:off x="1195" y="2033"/>
              <a:ext cx="200" cy="130"/>
            </a:xfrm>
            <a:custGeom>
              <a:avLst/>
              <a:gdLst>
                <a:gd name="T0" fmla="*/ 4 w 80"/>
                <a:gd name="T1" fmla="*/ 35 h 49"/>
                <a:gd name="T2" fmla="*/ 1 w 80"/>
                <a:gd name="T3" fmla="*/ 49 h 49"/>
                <a:gd name="T4" fmla="*/ 4 w 80"/>
                <a:gd name="T5" fmla="*/ 39 h 49"/>
                <a:gd name="T6" fmla="*/ 61 w 80"/>
                <a:gd name="T7" fmla="*/ 13 h 49"/>
                <a:gd name="T8" fmla="*/ 80 w 80"/>
                <a:gd name="T9" fmla="*/ 30 h 49"/>
                <a:gd name="T10" fmla="*/ 58 w 80"/>
                <a:gd name="T11" fmla="*/ 9 h 49"/>
                <a:gd name="T12" fmla="*/ 4 w 80"/>
                <a:gd name="T13" fmla="*/ 3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4" y="35"/>
                  </a:moveTo>
                  <a:cubicBezTo>
                    <a:pt x="2" y="40"/>
                    <a:pt x="0" y="45"/>
                    <a:pt x="1" y="49"/>
                  </a:cubicBezTo>
                  <a:cubicBezTo>
                    <a:pt x="2" y="45"/>
                    <a:pt x="2" y="45"/>
                    <a:pt x="4" y="39"/>
                  </a:cubicBezTo>
                  <a:cubicBezTo>
                    <a:pt x="13" y="16"/>
                    <a:pt x="40" y="5"/>
                    <a:pt x="61" y="13"/>
                  </a:cubicBezTo>
                  <a:cubicBezTo>
                    <a:pt x="69" y="17"/>
                    <a:pt x="75" y="23"/>
                    <a:pt x="80" y="30"/>
                  </a:cubicBezTo>
                  <a:cubicBezTo>
                    <a:pt x="75" y="20"/>
                    <a:pt x="68" y="13"/>
                    <a:pt x="58" y="9"/>
                  </a:cubicBezTo>
                  <a:cubicBezTo>
                    <a:pt x="37" y="0"/>
                    <a:pt x="13" y="12"/>
                    <a:pt x="4" y="35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7" name="Freeform 487"/>
            <p:cNvSpPr>
              <a:spLocks/>
            </p:cNvSpPr>
            <p:nvPr/>
          </p:nvSpPr>
          <p:spPr bwMode="auto">
            <a:xfrm>
              <a:off x="1295" y="2089"/>
              <a:ext cx="47" cy="50"/>
            </a:xfrm>
            <a:custGeom>
              <a:avLst/>
              <a:gdLst>
                <a:gd name="T0" fmla="*/ 14 w 19"/>
                <a:gd name="T1" fmla="*/ 6 h 19"/>
                <a:gd name="T2" fmla="*/ 5 w 19"/>
                <a:gd name="T3" fmla="*/ 15 h 19"/>
                <a:gd name="T4" fmla="*/ 14 w 19"/>
                <a:gd name="T5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9">
                  <a:moveTo>
                    <a:pt x="14" y="6"/>
                  </a:moveTo>
                  <a:cubicBezTo>
                    <a:pt x="19" y="10"/>
                    <a:pt x="11" y="19"/>
                    <a:pt x="5" y="15"/>
                  </a:cubicBezTo>
                  <a:cubicBezTo>
                    <a:pt x="0" y="11"/>
                    <a:pt x="6" y="0"/>
                    <a:pt x="14" y="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8" name="Freeform 488"/>
            <p:cNvSpPr>
              <a:spLocks/>
            </p:cNvSpPr>
            <p:nvPr/>
          </p:nvSpPr>
          <p:spPr bwMode="auto">
            <a:xfrm>
              <a:off x="1327" y="2118"/>
              <a:ext cx="58" cy="59"/>
            </a:xfrm>
            <a:custGeom>
              <a:avLst/>
              <a:gdLst>
                <a:gd name="T0" fmla="*/ 13 w 23"/>
                <a:gd name="T1" fmla="*/ 16 h 22"/>
                <a:gd name="T2" fmla="*/ 7 w 23"/>
                <a:gd name="T3" fmla="*/ 6 h 22"/>
                <a:gd name="T4" fmla="*/ 13 w 23"/>
                <a:gd name="T5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13" y="16"/>
                  </a:moveTo>
                  <a:cubicBezTo>
                    <a:pt x="3" y="22"/>
                    <a:pt x="0" y="11"/>
                    <a:pt x="7" y="6"/>
                  </a:cubicBezTo>
                  <a:cubicBezTo>
                    <a:pt x="15" y="0"/>
                    <a:pt x="23" y="11"/>
                    <a:pt x="13" y="1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9" name="Freeform 489"/>
            <p:cNvSpPr>
              <a:spLocks/>
            </p:cNvSpPr>
            <p:nvPr/>
          </p:nvSpPr>
          <p:spPr bwMode="auto">
            <a:xfrm>
              <a:off x="1337" y="2086"/>
              <a:ext cx="35" cy="40"/>
            </a:xfrm>
            <a:custGeom>
              <a:avLst/>
              <a:gdLst>
                <a:gd name="T0" fmla="*/ 2 w 14"/>
                <a:gd name="T1" fmla="*/ 10 h 15"/>
                <a:gd name="T2" fmla="*/ 13 w 14"/>
                <a:gd name="T3" fmla="*/ 6 h 15"/>
                <a:gd name="T4" fmla="*/ 2 w 14"/>
                <a:gd name="T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5">
                  <a:moveTo>
                    <a:pt x="2" y="10"/>
                  </a:moveTo>
                  <a:cubicBezTo>
                    <a:pt x="4" y="15"/>
                    <a:pt x="14" y="13"/>
                    <a:pt x="13" y="6"/>
                  </a:cubicBezTo>
                  <a:cubicBezTo>
                    <a:pt x="11" y="0"/>
                    <a:pt x="0" y="1"/>
                    <a:pt x="2" y="1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0" name="Freeform 490"/>
            <p:cNvSpPr>
              <a:spLocks/>
            </p:cNvSpPr>
            <p:nvPr/>
          </p:nvSpPr>
          <p:spPr bwMode="auto">
            <a:xfrm>
              <a:off x="1265" y="2094"/>
              <a:ext cx="37" cy="43"/>
            </a:xfrm>
            <a:custGeom>
              <a:avLst/>
              <a:gdLst>
                <a:gd name="T0" fmla="*/ 12 w 15"/>
                <a:gd name="T1" fmla="*/ 10 h 16"/>
                <a:gd name="T2" fmla="*/ 3 w 15"/>
                <a:gd name="T3" fmla="*/ 7 h 16"/>
                <a:gd name="T4" fmla="*/ 12 w 15"/>
                <a:gd name="T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6">
                  <a:moveTo>
                    <a:pt x="12" y="10"/>
                  </a:moveTo>
                  <a:cubicBezTo>
                    <a:pt x="10" y="16"/>
                    <a:pt x="0" y="16"/>
                    <a:pt x="3" y="7"/>
                  </a:cubicBezTo>
                  <a:cubicBezTo>
                    <a:pt x="4" y="0"/>
                    <a:pt x="15" y="0"/>
                    <a:pt x="12" y="1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1" name="Freeform 491"/>
            <p:cNvSpPr>
              <a:spLocks/>
            </p:cNvSpPr>
            <p:nvPr/>
          </p:nvSpPr>
          <p:spPr bwMode="auto">
            <a:xfrm>
              <a:off x="1335" y="2134"/>
              <a:ext cx="32" cy="29"/>
            </a:xfrm>
            <a:custGeom>
              <a:avLst/>
              <a:gdLst>
                <a:gd name="T0" fmla="*/ 2 w 13"/>
                <a:gd name="T1" fmla="*/ 5 h 11"/>
                <a:gd name="T2" fmla="*/ 10 w 13"/>
                <a:gd name="T3" fmla="*/ 8 h 11"/>
                <a:gd name="T4" fmla="*/ 13 w 13"/>
                <a:gd name="T5" fmla="*/ 4 h 11"/>
                <a:gd name="T6" fmla="*/ 9 w 13"/>
                <a:gd name="T7" fmla="*/ 1 h 11"/>
                <a:gd name="T8" fmla="*/ 4 w 13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2" y="5"/>
                  </a:moveTo>
                  <a:cubicBezTo>
                    <a:pt x="0" y="11"/>
                    <a:pt x="8" y="10"/>
                    <a:pt x="10" y="8"/>
                  </a:cubicBezTo>
                  <a:cubicBezTo>
                    <a:pt x="11" y="7"/>
                    <a:pt x="13" y="5"/>
                    <a:pt x="13" y="4"/>
                  </a:cubicBezTo>
                  <a:cubicBezTo>
                    <a:pt x="13" y="2"/>
                    <a:pt x="11" y="0"/>
                    <a:pt x="9" y="1"/>
                  </a:cubicBezTo>
                  <a:cubicBezTo>
                    <a:pt x="11" y="4"/>
                    <a:pt x="7" y="7"/>
                    <a:pt x="4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2" name="Freeform 492"/>
            <p:cNvSpPr>
              <a:spLocks/>
            </p:cNvSpPr>
            <p:nvPr/>
          </p:nvSpPr>
          <p:spPr bwMode="auto">
            <a:xfrm>
              <a:off x="1345" y="2091"/>
              <a:ext cx="22" cy="27"/>
            </a:xfrm>
            <a:custGeom>
              <a:avLst/>
              <a:gdLst>
                <a:gd name="T0" fmla="*/ 1 w 9"/>
                <a:gd name="T1" fmla="*/ 6 h 10"/>
                <a:gd name="T2" fmla="*/ 7 w 9"/>
                <a:gd name="T3" fmla="*/ 7 h 10"/>
                <a:gd name="T4" fmla="*/ 4 w 9"/>
                <a:gd name="T5" fmla="*/ 1 h 10"/>
                <a:gd name="T6" fmla="*/ 3 w 9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1" y="6"/>
                  </a:moveTo>
                  <a:cubicBezTo>
                    <a:pt x="0" y="10"/>
                    <a:pt x="6" y="9"/>
                    <a:pt x="7" y="7"/>
                  </a:cubicBezTo>
                  <a:cubicBezTo>
                    <a:pt x="9" y="5"/>
                    <a:pt x="8" y="0"/>
                    <a:pt x="4" y="1"/>
                  </a:cubicBezTo>
                  <a:cubicBezTo>
                    <a:pt x="6" y="3"/>
                    <a:pt x="7" y="6"/>
                    <a:pt x="3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3" name="Freeform 493"/>
            <p:cNvSpPr>
              <a:spLocks/>
            </p:cNvSpPr>
            <p:nvPr/>
          </p:nvSpPr>
          <p:spPr bwMode="auto">
            <a:xfrm>
              <a:off x="1307" y="2105"/>
              <a:ext cx="28" cy="24"/>
            </a:xfrm>
            <a:custGeom>
              <a:avLst/>
              <a:gdLst>
                <a:gd name="T0" fmla="*/ 0 w 11"/>
                <a:gd name="T1" fmla="*/ 4 h 9"/>
                <a:gd name="T2" fmla="*/ 2 w 11"/>
                <a:gd name="T3" fmla="*/ 8 h 9"/>
                <a:gd name="T4" fmla="*/ 6 w 11"/>
                <a:gd name="T5" fmla="*/ 8 h 9"/>
                <a:gd name="T6" fmla="*/ 7 w 11"/>
                <a:gd name="T7" fmla="*/ 0 h 9"/>
                <a:gd name="T8" fmla="*/ 7 w 11"/>
                <a:gd name="T9" fmla="*/ 3 h 9"/>
                <a:gd name="T10" fmla="*/ 3 w 11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0" y="4"/>
                  </a:moveTo>
                  <a:cubicBezTo>
                    <a:pt x="0" y="5"/>
                    <a:pt x="1" y="7"/>
                    <a:pt x="2" y="8"/>
                  </a:cubicBezTo>
                  <a:cubicBezTo>
                    <a:pt x="3" y="9"/>
                    <a:pt x="5" y="9"/>
                    <a:pt x="6" y="8"/>
                  </a:cubicBezTo>
                  <a:cubicBezTo>
                    <a:pt x="8" y="6"/>
                    <a:pt x="11" y="0"/>
                    <a:pt x="7" y="0"/>
                  </a:cubicBezTo>
                  <a:cubicBezTo>
                    <a:pt x="8" y="1"/>
                    <a:pt x="7" y="2"/>
                    <a:pt x="7" y="3"/>
                  </a:cubicBezTo>
                  <a:cubicBezTo>
                    <a:pt x="6" y="5"/>
                    <a:pt x="4" y="5"/>
                    <a:pt x="3" y="5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4" name="Freeform 494"/>
            <p:cNvSpPr>
              <a:spLocks/>
            </p:cNvSpPr>
            <p:nvPr/>
          </p:nvSpPr>
          <p:spPr bwMode="auto">
            <a:xfrm>
              <a:off x="1270" y="2105"/>
              <a:ext cx="25" cy="24"/>
            </a:xfrm>
            <a:custGeom>
              <a:avLst/>
              <a:gdLst>
                <a:gd name="T0" fmla="*/ 2 w 10"/>
                <a:gd name="T1" fmla="*/ 5 h 9"/>
                <a:gd name="T2" fmla="*/ 8 w 10"/>
                <a:gd name="T3" fmla="*/ 7 h 9"/>
                <a:gd name="T4" fmla="*/ 10 w 10"/>
                <a:gd name="T5" fmla="*/ 3 h 9"/>
                <a:gd name="T6" fmla="*/ 7 w 10"/>
                <a:gd name="T7" fmla="*/ 0 h 9"/>
                <a:gd name="T8" fmla="*/ 7 w 10"/>
                <a:gd name="T9" fmla="*/ 4 h 9"/>
                <a:gd name="T10" fmla="*/ 4 w 10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9">
                  <a:moveTo>
                    <a:pt x="2" y="5"/>
                  </a:moveTo>
                  <a:cubicBezTo>
                    <a:pt x="0" y="9"/>
                    <a:pt x="6" y="9"/>
                    <a:pt x="8" y="7"/>
                  </a:cubicBezTo>
                  <a:cubicBezTo>
                    <a:pt x="9" y="6"/>
                    <a:pt x="10" y="5"/>
                    <a:pt x="10" y="3"/>
                  </a:cubicBezTo>
                  <a:cubicBezTo>
                    <a:pt x="10" y="2"/>
                    <a:pt x="8" y="2"/>
                    <a:pt x="7" y="0"/>
                  </a:cubicBezTo>
                  <a:cubicBezTo>
                    <a:pt x="7" y="1"/>
                    <a:pt x="8" y="2"/>
                    <a:pt x="7" y="4"/>
                  </a:cubicBezTo>
                  <a:cubicBezTo>
                    <a:pt x="7" y="5"/>
                    <a:pt x="5" y="7"/>
                    <a:pt x="4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5" name="Freeform 495"/>
            <p:cNvSpPr>
              <a:spLocks/>
            </p:cNvSpPr>
            <p:nvPr/>
          </p:nvSpPr>
          <p:spPr bwMode="auto">
            <a:xfrm>
              <a:off x="1342" y="2134"/>
              <a:ext cx="10" cy="11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1"/>
                    <a:pt x="1" y="2"/>
                    <a:pt x="0" y="4"/>
                  </a:cubicBezTo>
                  <a:cubicBezTo>
                    <a:pt x="1" y="3"/>
                    <a:pt x="3" y="2"/>
                    <a:pt x="4" y="1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6" name="Freeform 496"/>
            <p:cNvSpPr>
              <a:spLocks/>
            </p:cNvSpPr>
            <p:nvPr/>
          </p:nvSpPr>
          <p:spPr bwMode="auto">
            <a:xfrm>
              <a:off x="1347" y="2097"/>
              <a:ext cx="5" cy="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7" name="Freeform 497"/>
            <p:cNvSpPr>
              <a:spLocks/>
            </p:cNvSpPr>
            <p:nvPr/>
          </p:nvSpPr>
          <p:spPr bwMode="auto">
            <a:xfrm>
              <a:off x="1223" y="2158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2 w 4"/>
                <a:gd name="T3" fmla="*/ 7 h 13"/>
                <a:gd name="T4" fmla="*/ 1 w 4"/>
                <a:gd name="T5" fmla="*/ 13 h 13"/>
                <a:gd name="T6" fmla="*/ 3 w 4"/>
                <a:gd name="T7" fmla="*/ 6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2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1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8" name="Freeform 498"/>
            <p:cNvSpPr>
              <a:spLocks/>
            </p:cNvSpPr>
            <p:nvPr/>
          </p:nvSpPr>
          <p:spPr bwMode="auto">
            <a:xfrm>
              <a:off x="1205" y="2033"/>
              <a:ext cx="135" cy="93"/>
            </a:xfrm>
            <a:custGeom>
              <a:avLst/>
              <a:gdLst>
                <a:gd name="T0" fmla="*/ 54 w 54"/>
                <a:gd name="T1" fmla="*/ 9 h 35"/>
                <a:gd name="T2" fmla="*/ 0 w 54"/>
                <a:gd name="T3" fmla="*/ 35 h 35"/>
                <a:gd name="T4" fmla="*/ 54 w 54"/>
                <a:gd name="T5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35">
                  <a:moveTo>
                    <a:pt x="54" y="9"/>
                  </a:moveTo>
                  <a:cubicBezTo>
                    <a:pt x="33" y="0"/>
                    <a:pt x="9" y="12"/>
                    <a:pt x="0" y="35"/>
                  </a:cubicBezTo>
                  <a:cubicBezTo>
                    <a:pt x="16" y="4"/>
                    <a:pt x="45" y="5"/>
                    <a:pt x="5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9" name="Freeform 499"/>
            <p:cNvSpPr>
              <a:spLocks/>
            </p:cNvSpPr>
            <p:nvPr/>
          </p:nvSpPr>
          <p:spPr bwMode="auto">
            <a:xfrm>
              <a:off x="1230" y="2166"/>
              <a:ext cx="15" cy="24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1 h 9"/>
                <a:gd name="T4" fmla="*/ 0 w 6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0" y="9"/>
                  </a:moveTo>
                  <a:cubicBezTo>
                    <a:pt x="2" y="6"/>
                    <a:pt x="4" y="0"/>
                    <a:pt x="6" y="1"/>
                  </a:cubicBezTo>
                  <a:cubicBezTo>
                    <a:pt x="4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0" name="Freeform 500"/>
            <p:cNvSpPr>
              <a:spLocks/>
            </p:cNvSpPr>
            <p:nvPr/>
          </p:nvSpPr>
          <p:spPr bwMode="auto">
            <a:xfrm>
              <a:off x="1205" y="2155"/>
              <a:ext cx="18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5" y="0"/>
                    <a:pt x="7" y="1"/>
                  </a:cubicBezTo>
                  <a:cubicBezTo>
                    <a:pt x="5" y="1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1" name="Freeform 501"/>
            <p:cNvSpPr>
              <a:spLocks/>
            </p:cNvSpPr>
            <p:nvPr/>
          </p:nvSpPr>
          <p:spPr bwMode="auto">
            <a:xfrm>
              <a:off x="1245" y="2169"/>
              <a:ext cx="10" cy="34"/>
            </a:xfrm>
            <a:custGeom>
              <a:avLst/>
              <a:gdLst>
                <a:gd name="T0" fmla="*/ 0 w 4"/>
                <a:gd name="T1" fmla="*/ 0 h 13"/>
                <a:gd name="T2" fmla="*/ 2 w 4"/>
                <a:gd name="T3" fmla="*/ 7 h 13"/>
                <a:gd name="T4" fmla="*/ 1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2" y="7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0" y="11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2" name="Freeform 502"/>
            <p:cNvSpPr>
              <a:spLocks/>
            </p:cNvSpPr>
            <p:nvPr/>
          </p:nvSpPr>
          <p:spPr bwMode="auto">
            <a:xfrm>
              <a:off x="1253" y="2174"/>
              <a:ext cx="15" cy="27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1 h 10"/>
                <a:gd name="T4" fmla="*/ 0 w 6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cubicBezTo>
                    <a:pt x="2" y="6"/>
                    <a:pt x="4" y="0"/>
                    <a:pt x="6" y="1"/>
                  </a:cubicBezTo>
                  <a:cubicBezTo>
                    <a:pt x="4" y="1"/>
                    <a:pt x="2" y="1"/>
                    <a:pt x="0" y="1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3" name="Freeform 503"/>
            <p:cNvSpPr>
              <a:spLocks/>
            </p:cNvSpPr>
            <p:nvPr/>
          </p:nvSpPr>
          <p:spPr bwMode="auto">
            <a:xfrm>
              <a:off x="1268" y="2177"/>
              <a:ext cx="9" cy="34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1 w 4"/>
                <a:gd name="T5" fmla="*/ 13 h 13"/>
                <a:gd name="T6" fmla="*/ 3 w 4"/>
                <a:gd name="T7" fmla="*/ 6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0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4" name="Freeform 504"/>
            <p:cNvSpPr>
              <a:spLocks/>
            </p:cNvSpPr>
            <p:nvPr/>
          </p:nvSpPr>
          <p:spPr bwMode="auto">
            <a:xfrm>
              <a:off x="1275" y="2185"/>
              <a:ext cx="15" cy="24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1 h 9"/>
                <a:gd name="T4" fmla="*/ 0 w 6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0" y="9"/>
                  </a:moveTo>
                  <a:cubicBezTo>
                    <a:pt x="1" y="6"/>
                    <a:pt x="4" y="0"/>
                    <a:pt x="6" y="1"/>
                  </a:cubicBezTo>
                  <a:cubicBezTo>
                    <a:pt x="4" y="0"/>
                    <a:pt x="2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5" name="Freeform 505"/>
            <p:cNvSpPr>
              <a:spLocks/>
            </p:cNvSpPr>
            <p:nvPr/>
          </p:nvSpPr>
          <p:spPr bwMode="auto">
            <a:xfrm>
              <a:off x="1290" y="2187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1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0" y="11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6" name="Freeform 506"/>
            <p:cNvSpPr>
              <a:spLocks/>
            </p:cNvSpPr>
            <p:nvPr/>
          </p:nvSpPr>
          <p:spPr bwMode="auto">
            <a:xfrm>
              <a:off x="1297" y="2193"/>
              <a:ext cx="15" cy="26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2 h 10"/>
                <a:gd name="T4" fmla="*/ 0 w 6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cubicBezTo>
                    <a:pt x="1" y="7"/>
                    <a:pt x="4" y="0"/>
                    <a:pt x="6" y="2"/>
                  </a:cubicBezTo>
                  <a:cubicBezTo>
                    <a:pt x="4" y="1"/>
                    <a:pt x="2" y="1"/>
                    <a:pt x="0" y="1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7" name="Freeform 507"/>
            <p:cNvSpPr>
              <a:spLocks/>
            </p:cNvSpPr>
            <p:nvPr/>
          </p:nvSpPr>
          <p:spPr bwMode="auto">
            <a:xfrm>
              <a:off x="1312" y="2195"/>
              <a:ext cx="10" cy="38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8 h 14"/>
                <a:gd name="T4" fmla="*/ 0 w 4"/>
                <a:gd name="T5" fmla="*/ 14 h 14"/>
                <a:gd name="T6" fmla="*/ 3 w 4"/>
                <a:gd name="T7" fmla="*/ 6 h 14"/>
                <a:gd name="T8" fmla="*/ 0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3" y="2"/>
                    <a:pt x="3" y="4"/>
                    <a:pt x="1" y="8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0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8" name="Freeform 508"/>
            <p:cNvSpPr>
              <a:spLocks/>
            </p:cNvSpPr>
            <p:nvPr/>
          </p:nvSpPr>
          <p:spPr bwMode="auto">
            <a:xfrm>
              <a:off x="1317" y="2203"/>
              <a:ext cx="18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5" y="0"/>
                    <a:pt x="7" y="1"/>
                  </a:cubicBezTo>
                  <a:cubicBezTo>
                    <a:pt x="5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9" name="Freeform 509"/>
            <p:cNvSpPr>
              <a:spLocks/>
            </p:cNvSpPr>
            <p:nvPr/>
          </p:nvSpPr>
          <p:spPr bwMode="auto">
            <a:xfrm>
              <a:off x="1335" y="2206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0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0" y="13"/>
                  </a:cubicBezTo>
                  <a:cubicBezTo>
                    <a:pt x="0" y="12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0" name="Freeform 510"/>
            <p:cNvSpPr>
              <a:spLocks/>
            </p:cNvSpPr>
            <p:nvPr/>
          </p:nvSpPr>
          <p:spPr bwMode="auto">
            <a:xfrm>
              <a:off x="1340" y="2214"/>
              <a:ext cx="17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4" y="0"/>
                    <a:pt x="7" y="1"/>
                  </a:cubicBezTo>
                  <a:cubicBezTo>
                    <a:pt x="5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1" name="Freeform 511"/>
            <p:cNvSpPr>
              <a:spLocks/>
            </p:cNvSpPr>
            <p:nvPr/>
          </p:nvSpPr>
          <p:spPr bwMode="auto">
            <a:xfrm>
              <a:off x="1355" y="2214"/>
              <a:ext cx="12" cy="37"/>
            </a:xfrm>
            <a:custGeom>
              <a:avLst/>
              <a:gdLst>
                <a:gd name="T0" fmla="*/ 1 w 5"/>
                <a:gd name="T1" fmla="*/ 1 h 14"/>
                <a:gd name="T2" fmla="*/ 2 w 5"/>
                <a:gd name="T3" fmla="*/ 8 h 14"/>
                <a:gd name="T4" fmla="*/ 1 w 5"/>
                <a:gd name="T5" fmla="*/ 14 h 14"/>
                <a:gd name="T6" fmla="*/ 4 w 5"/>
                <a:gd name="T7" fmla="*/ 6 h 14"/>
                <a:gd name="T8" fmla="*/ 1 w 5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4">
                  <a:moveTo>
                    <a:pt x="1" y="1"/>
                  </a:moveTo>
                  <a:cubicBezTo>
                    <a:pt x="4" y="2"/>
                    <a:pt x="4" y="4"/>
                    <a:pt x="2" y="8"/>
                  </a:cubicBezTo>
                  <a:cubicBezTo>
                    <a:pt x="1" y="12"/>
                    <a:pt x="0" y="13"/>
                    <a:pt x="1" y="14"/>
                  </a:cubicBezTo>
                  <a:cubicBezTo>
                    <a:pt x="1" y="12"/>
                    <a:pt x="3" y="9"/>
                    <a:pt x="4" y="6"/>
                  </a:cubicBezTo>
                  <a:cubicBezTo>
                    <a:pt x="5" y="3"/>
                    <a:pt x="4" y="0"/>
                    <a:pt x="1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2" name="Freeform 512"/>
            <p:cNvSpPr>
              <a:spLocks/>
            </p:cNvSpPr>
            <p:nvPr/>
          </p:nvSpPr>
          <p:spPr bwMode="auto">
            <a:xfrm>
              <a:off x="1185" y="2027"/>
              <a:ext cx="240" cy="232"/>
            </a:xfrm>
            <a:custGeom>
              <a:avLst/>
              <a:gdLst>
                <a:gd name="T0" fmla="*/ 6 w 96"/>
                <a:gd name="T1" fmla="*/ 60 h 87"/>
                <a:gd name="T2" fmla="*/ 5 w 96"/>
                <a:gd name="T3" fmla="*/ 37 h 87"/>
                <a:gd name="T4" fmla="*/ 63 w 96"/>
                <a:gd name="T5" fmla="*/ 9 h 87"/>
                <a:gd name="T6" fmla="*/ 86 w 96"/>
                <a:gd name="T7" fmla="*/ 69 h 87"/>
                <a:gd name="T8" fmla="*/ 69 w 96"/>
                <a:gd name="T9" fmla="*/ 85 h 87"/>
                <a:gd name="T10" fmla="*/ 69 w 96"/>
                <a:gd name="T11" fmla="*/ 85 h 87"/>
                <a:gd name="T12" fmla="*/ 69 w 96"/>
                <a:gd name="T13" fmla="*/ 85 h 87"/>
                <a:gd name="T14" fmla="*/ 69 w 96"/>
                <a:gd name="T15" fmla="*/ 71 h 87"/>
                <a:gd name="T16" fmla="*/ 69 w 96"/>
                <a:gd name="T17" fmla="*/ 71 h 87"/>
                <a:gd name="T18" fmla="*/ 60 w 96"/>
                <a:gd name="T19" fmla="*/ 81 h 87"/>
                <a:gd name="T20" fmla="*/ 60 w 96"/>
                <a:gd name="T21" fmla="*/ 81 h 87"/>
                <a:gd name="T22" fmla="*/ 60 w 96"/>
                <a:gd name="T23" fmla="*/ 68 h 87"/>
                <a:gd name="T24" fmla="*/ 60 w 96"/>
                <a:gd name="T25" fmla="*/ 68 h 87"/>
                <a:gd name="T26" fmla="*/ 51 w 96"/>
                <a:gd name="T27" fmla="*/ 78 h 87"/>
                <a:gd name="T28" fmla="*/ 51 w 96"/>
                <a:gd name="T29" fmla="*/ 78 h 87"/>
                <a:gd name="T30" fmla="*/ 51 w 96"/>
                <a:gd name="T31" fmla="*/ 64 h 87"/>
                <a:gd name="T32" fmla="*/ 51 w 96"/>
                <a:gd name="T33" fmla="*/ 64 h 87"/>
                <a:gd name="T34" fmla="*/ 42 w 96"/>
                <a:gd name="T35" fmla="*/ 74 h 87"/>
                <a:gd name="T36" fmla="*/ 42 w 96"/>
                <a:gd name="T37" fmla="*/ 74 h 87"/>
                <a:gd name="T38" fmla="*/ 43 w 96"/>
                <a:gd name="T39" fmla="*/ 61 h 87"/>
                <a:gd name="T40" fmla="*/ 42 w 96"/>
                <a:gd name="T41" fmla="*/ 61 h 87"/>
                <a:gd name="T42" fmla="*/ 33 w 96"/>
                <a:gd name="T43" fmla="*/ 71 h 87"/>
                <a:gd name="T44" fmla="*/ 33 w 96"/>
                <a:gd name="T45" fmla="*/ 71 h 87"/>
                <a:gd name="T46" fmla="*/ 34 w 96"/>
                <a:gd name="T47" fmla="*/ 57 h 87"/>
                <a:gd name="T48" fmla="*/ 34 w 96"/>
                <a:gd name="T49" fmla="*/ 57 h 87"/>
                <a:gd name="T50" fmla="*/ 24 w 96"/>
                <a:gd name="T51" fmla="*/ 67 h 87"/>
                <a:gd name="T52" fmla="*/ 24 w 96"/>
                <a:gd name="T53" fmla="*/ 67 h 87"/>
                <a:gd name="T54" fmla="*/ 25 w 96"/>
                <a:gd name="T55" fmla="*/ 54 h 87"/>
                <a:gd name="T56" fmla="*/ 25 w 96"/>
                <a:gd name="T57" fmla="*/ 54 h 87"/>
                <a:gd name="T58" fmla="*/ 15 w 96"/>
                <a:gd name="T59" fmla="*/ 63 h 87"/>
                <a:gd name="T60" fmla="*/ 15 w 96"/>
                <a:gd name="T61" fmla="*/ 63 h 87"/>
                <a:gd name="T62" fmla="*/ 16 w 96"/>
                <a:gd name="T63" fmla="*/ 50 h 87"/>
                <a:gd name="T64" fmla="*/ 16 w 96"/>
                <a:gd name="T65" fmla="*/ 50 h 87"/>
                <a:gd name="T66" fmla="*/ 6 w 96"/>
                <a:gd name="T67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87">
                  <a:moveTo>
                    <a:pt x="6" y="60"/>
                  </a:moveTo>
                  <a:cubicBezTo>
                    <a:pt x="0" y="57"/>
                    <a:pt x="1" y="47"/>
                    <a:pt x="5" y="37"/>
                  </a:cubicBezTo>
                  <a:cubicBezTo>
                    <a:pt x="15" y="12"/>
                    <a:pt x="41" y="0"/>
                    <a:pt x="63" y="9"/>
                  </a:cubicBezTo>
                  <a:cubicBezTo>
                    <a:pt x="85" y="18"/>
                    <a:pt x="96" y="45"/>
                    <a:pt x="86" y="69"/>
                  </a:cubicBezTo>
                  <a:cubicBezTo>
                    <a:pt x="82" y="80"/>
                    <a:pt x="75" y="87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6" y="83"/>
                    <a:pt x="73" y="73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6" y="70"/>
                    <a:pt x="64" y="83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80"/>
                    <a:pt x="64" y="69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57" y="66"/>
                    <a:pt x="55" y="79"/>
                    <a:pt x="51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48" y="76"/>
                    <a:pt x="55" y="66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48" y="63"/>
                    <a:pt x="46" y="75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39" y="73"/>
                    <a:pt x="46" y="62"/>
                    <a:pt x="43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39" y="59"/>
                    <a:pt x="37" y="72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0" y="69"/>
                    <a:pt x="37" y="58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0" y="56"/>
                    <a:pt x="28" y="68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1" y="66"/>
                    <a:pt x="28" y="55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1" y="52"/>
                    <a:pt x="19" y="65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2"/>
                    <a:pt x="19" y="51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2" y="49"/>
                    <a:pt x="10" y="61"/>
                    <a:pt x="6" y="6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3" name="Freeform 513"/>
            <p:cNvSpPr>
              <a:spLocks/>
            </p:cNvSpPr>
            <p:nvPr/>
          </p:nvSpPr>
          <p:spPr bwMode="auto">
            <a:xfrm>
              <a:off x="1282" y="2081"/>
              <a:ext cx="43" cy="34"/>
            </a:xfrm>
            <a:custGeom>
              <a:avLst/>
              <a:gdLst>
                <a:gd name="T0" fmla="*/ 7 w 17"/>
                <a:gd name="T1" fmla="*/ 11 h 13"/>
                <a:gd name="T2" fmla="*/ 9 w 17"/>
                <a:gd name="T3" fmla="*/ 2 h 13"/>
                <a:gd name="T4" fmla="*/ 7 w 17"/>
                <a:gd name="T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3">
                  <a:moveTo>
                    <a:pt x="7" y="11"/>
                  </a:moveTo>
                  <a:cubicBezTo>
                    <a:pt x="14" y="13"/>
                    <a:pt x="17" y="4"/>
                    <a:pt x="9" y="2"/>
                  </a:cubicBezTo>
                  <a:cubicBezTo>
                    <a:pt x="1" y="0"/>
                    <a:pt x="0" y="10"/>
                    <a:pt x="7" y="11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4" name="Freeform 514"/>
            <p:cNvSpPr>
              <a:spLocks/>
            </p:cNvSpPr>
            <p:nvPr/>
          </p:nvSpPr>
          <p:spPr bwMode="auto">
            <a:xfrm>
              <a:off x="1295" y="2089"/>
              <a:ext cx="15" cy="8"/>
            </a:xfrm>
            <a:custGeom>
              <a:avLst/>
              <a:gdLst>
                <a:gd name="T0" fmla="*/ 0 w 6"/>
                <a:gd name="T1" fmla="*/ 0 h 3"/>
                <a:gd name="T2" fmla="*/ 6 w 6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cubicBezTo>
                    <a:pt x="3" y="0"/>
                    <a:pt x="5" y="1"/>
                    <a:pt x="6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5" name="Oval 515"/>
            <p:cNvSpPr>
              <a:spLocks noChangeArrowheads="1"/>
            </p:cNvSpPr>
            <p:nvPr/>
          </p:nvSpPr>
          <p:spPr bwMode="auto">
            <a:xfrm>
              <a:off x="1277" y="2083"/>
              <a:ext cx="18" cy="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6" name="Oval 516"/>
            <p:cNvSpPr>
              <a:spLocks noChangeArrowheads="1"/>
            </p:cNvSpPr>
            <p:nvPr/>
          </p:nvSpPr>
          <p:spPr bwMode="auto">
            <a:xfrm>
              <a:off x="1297" y="2081"/>
              <a:ext cx="8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7" name="Oval 517"/>
            <p:cNvSpPr>
              <a:spLocks noChangeArrowheads="1"/>
            </p:cNvSpPr>
            <p:nvPr/>
          </p:nvSpPr>
          <p:spPr bwMode="auto">
            <a:xfrm>
              <a:off x="1272" y="2102"/>
              <a:ext cx="10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8" name="Freeform 518"/>
            <p:cNvSpPr>
              <a:spLocks/>
            </p:cNvSpPr>
            <p:nvPr/>
          </p:nvSpPr>
          <p:spPr bwMode="auto">
            <a:xfrm>
              <a:off x="1292" y="2102"/>
              <a:ext cx="20" cy="5"/>
            </a:xfrm>
            <a:custGeom>
              <a:avLst/>
              <a:gdLst>
                <a:gd name="T0" fmla="*/ 1 w 8"/>
                <a:gd name="T1" fmla="*/ 0 h 2"/>
                <a:gd name="T2" fmla="*/ 3 w 8"/>
                <a:gd name="T3" fmla="*/ 2 h 2"/>
                <a:gd name="T4" fmla="*/ 8 w 8"/>
                <a:gd name="T5" fmla="*/ 0 h 2"/>
                <a:gd name="T6" fmla="*/ 0 w 8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cubicBezTo>
                    <a:pt x="1" y="1"/>
                    <a:pt x="2" y="2"/>
                    <a:pt x="3" y="2"/>
                  </a:cubicBezTo>
                  <a:cubicBezTo>
                    <a:pt x="6" y="2"/>
                    <a:pt x="6" y="1"/>
                    <a:pt x="8" y="0"/>
                  </a:cubicBezTo>
                  <a:cubicBezTo>
                    <a:pt x="6" y="2"/>
                    <a:pt x="2" y="1"/>
                    <a:pt x="0" y="0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19" name="Group 519"/>
          <p:cNvGrpSpPr>
            <a:grpSpLocks/>
          </p:cNvGrpSpPr>
          <p:nvPr/>
        </p:nvGrpSpPr>
        <p:grpSpPr bwMode="auto">
          <a:xfrm>
            <a:off x="3648075" y="5229226"/>
            <a:ext cx="344488" cy="309563"/>
            <a:chOff x="1307" y="2201"/>
            <a:chExt cx="217" cy="195"/>
          </a:xfrm>
        </p:grpSpPr>
        <p:sp>
          <p:nvSpPr>
            <p:cNvPr id="26120" name="Freeform 520"/>
            <p:cNvSpPr>
              <a:spLocks/>
            </p:cNvSpPr>
            <p:nvPr/>
          </p:nvSpPr>
          <p:spPr bwMode="auto">
            <a:xfrm>
              <a:off x="1322" y="2364"/>
              <a:ext cx="27" cy="32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1 h 12"/>
                <a:gd name="T4" fmla="*/ 9 w 11"/>
                <a:gd name="T5" fmla="*/ 11 h 12"/>
                <a:gd name="T6" fmla="*/ 0 w 1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11" y="10"/>
                  </a:moveTo>
                  <a:cubicBezTo>
                    <a:pt x="11" y="10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2"/>
                    <a:pt x="2" y="5"/>
                    <a:pt x="0" y="0"/>
                  </a:cubicBezTo>
                </a:path>
              </a:pathLst>
            </a:custGeom>
            <a:solidFill>
              <a:srgbClr val="FEE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1" name="Freeform 521"/>
            <p:cNvSpPr>
              <a:spLocks/>
            </p:cNvSpPr>
            <p:nvPr/>
          </p:nvSpPr>
          <p:spPr bwMode="auto">
            <a:xfrm>
              <a:off x="1307" y="2201"/>
              <a:ext cx="217" cy="195"/>
            </a:xfrm>
            <a:custGeom>
              <a:avLst/>
              <a:gdLst>
                <a:gd name="T0" fmla="*/ 84 w 87"/>
                <a:gd name="T1" fmla="*/ 38 h 73"/>
                <a:gd name="T2" fmla="*/ 83 w 87"/>
                <a:gd name="T3" fmla="*/ 51 h 73"/>
                <a:gd name="T4" fmla="*/ 83 w 87"/>
                <a:gd name="T5" fmla="*/ 51 h 73"/>
                <a:gd name="T6" fmla="*/ 80 w 87"/>
                <a:gd name="T7" fmla="*/ 52 h 73"/>
                <a:gd name="T8" fmla="*/ 80 w 87"/>
                <a:gd name="T9" fmla="*/ 52 h 73"/>
                <a:gd name="T10" fmla="*/ 73 w 87"/>
                <a:gd name="T11" fmla="*/ 43 h 73"/>
                <a:gd name="T12" fmla="*/ 73 w 87"/>
                <a:gd name="T13" fmla="*/ 43 h 73"/>
                <a:gd name="T14" fmla="*/ 72 w 87"/>
                <a:gd name="T15" fmla="*/ 55 h 73"/>
                <a:gd name="T16" fmla="*/ 72 w 87"/>
                <a:gd name="T17" fmla="*/ 55 h 73"/>
                <a:gd name="T18" fmla="*/ 72 w 87"/>
                <a:gd name="T19" fmla="*/ 55 h 73"/>
                <a:gd name="T20" fmla="*/ 65 w 87"/>
                <a:gd name="T21" fmla="*/ 45 h 73"/>
                <a:gd name="T22" fmla="*/ 65 w 87"/>
                <a:gd name="T23" fmla="*/ 45 h 73"/>
                <a:gd name="T24" fmla="*/ 65 w 87"/>
                <a:gd name="T25" fmla="*/ 57 h 73"/>
                <a:gd name="T26" fmla="*/ 65 w 87"/>
                <a:gd name="T27" fmla="*/ 57 h 73"/>
                <a:gd name="T28" fmla="*/ 58 w 87"/>
                <a:gd name="T29" fmla="*/ 48 h 73"/>
                <a:gd name="T30" fmla="*/ 58 w 87"/>
                <a:gd name="T31" fmla="*/ 48 h 73"/>
                <a:gd name="T32" fmla="*/ 57 w 87"/>
                <a:gd name="T33" fmla="*/ 59 h 73"/>
                <a:gd name="T34" fmla="*/ 57 w 87"/>
                <a:gd name="T35" fmla="*/ 59 h 73"/>
                <a:gd name="T36" fmla="*/ 50 w 87"/>
                <a:gd name="T37" fmla="*/ 50 h 73"/>
                <a:gd name="T38" fmla="*/ 50 w 87"/>
                <a:gd name="T39" fmla="*/ 50 h 73"/>
                <a:gd name="T40" fmla="*/ 49 w 87"/>
                <a:gd name="T41" fmla="*/ 62 h 73"/>
                <a:gd name="T42" fmla="*/ 49 w 87"/>
                <a:gd name="T43" fmla="*/ 62 h 73"/>
                <a:gd name="T44" fmla="*/ 42 w 87"/>
                <a:gd name="T45" fmla="*/ 52 h 73"/>
                <a:gd name="T46" fmla="*/ 42 w 87"/>
                <a:gd name="T47" fmla="*/ 52 h 73"/>
                <a:gd name="T48" fmla="*/ 41 w 87"/>
                <a:gd name="T49" fmla="*/ 64 h 73"/>
                <a:gd name="T50" fmla="*/ 41 w 87"/>
                <a:gd name="T51" fmla="*/ 64 h 73"/>
                <a:gd name="T52" fmla="*/ 34 w 87"/>
                <a:gd name="T53" fmla="*/ 55 h 73"/>
                <a:gd name="T54" fmla="*/ 34 w 87"/>
                <a:gd name="T55" fmla="*/ 55 h 73"/>
                <a:gd name="T56" fmla="*/ 33 w 87"/>
                <a:gd name="T57" fmla="*/ 66 h 73"/>
                <a:gd name="T58" fmla="*/ 33 w 87"/>
                <a:gd name="T59" fmla="*/ 66 h 73"/>
                <a:gd name="T60" fmla="*/ 26 w 87"/>
                <a:gd name="T61" fmla="*/ 57 h 73"/>
                <a:gd name="T62" fmla="*/ 26 w 87"/>
                <a:gd name="T63" fmla="*/ 57 h 73"/>
                <a:gd name="T64" fmla="*/ 25 w 87"/>
                <a:gd name="T65" fmla="*/ 69 h 73"/>
                <a:gd name="T66" fmla="*/ 25 w 87"/>
                <a:gd name="T67" fmla="*/ 69 h 73"/>
                <a:gd name="T68" fmla="*/ 18 w 87"/>
                <a:gd name="T69" fmla="*/ 60 h 73"/>
                <a:gd name="T70" fmla="*/ 18 w 87"/>
                <a:gd name="T71" fmla="*/ 60 h 73"/>
                <a:gd name="T72" fmla="*/ 17 w 87"/>
                <a:gd name="T73" fmla="*/ 71 h 73"/>
                <a:gd name="T74" fmla="*/ 15 w 87"/>
                <a:gd name="T75" fmla="*/ 72 h 73"/>
                <a:gd name="T76" fmla="*/ 15 w 87"/>
                <a:gd name="T77" fmla="*/ 72 h 73"/>
                <a:gd name="T78" fmla="*/ 6 w 87"/>
                <a:gd name="T79" fmla="*/ 61 h 73"/>
                <a:gd name="T80" fmla="*/ 33 w 87"/>
                <a:gd name="T81" fmla="*/ 7 h 73"/>
                <a:gd name="T82" fmla="*/ 84 w 87"/>
                <a:gd name="T83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73">
                  <a:moveTo>
                    <a:pt x="84" y="38"/>
                  </a:moveTo>
                  <a:cubicBezTo>
                    <a:pt x="86" y="43"/>
                    <a:pt x="87" y="50"/>
                    <a:pt x="83" y="51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51"/>
                    <a:pt x="81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3"/>
                    <a:pt x="76" y="42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0" y="44"/>
                    <a:pt x="75" y="54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0" y="55"/>
                    <a:pt x="68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3" y="46"/>
                    <a:pt x="67" y="56"/>
                    <a:pt x="65" y="57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2" y="58"/>
                    <a:pt x="61" y="47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5" y="49"/>
                    <a:pt x="60" y="58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4" y="60"/>
                    <a:pt x="53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7" y="51"/>
                    <a:pt x="52" y="61"/>
                    <a:pt x="49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6" y="62"/>
                    <a:pt x="45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39" y="53"/>
                    <a:pt x="44" y="63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38" y="65"/>
                    <a:pt x="37" y="54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1" y="56"/>
                    <a:pt x="36" y="65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0" y="67"/>
                    <a:pt x="29" y="56"/>
                    <a:pt x="26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3" y="58"/>
                    <a:pt x="28" y="68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2" y="69"/>
                    <a:pt x="21" y="59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5" y="60"/>
                    <a:pt x="20" y="70"/>
                    <a:pt x="17" y="71"/>
                  </a:cubicBezTo>
                  <a:cubicBezTo>
                    <a:pt x="17" y="71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1" y="73"/>
                    <a:pt x="8" y="66"/>
                    <a:pt x="6" y="61"/>
                  </a:cubicBezTo>
                  <a:cubicBezTo>
                    <a:pt x="0" y="40"/>
                    <a:pt x="12" y="13"/>
                    <a:pt x="33" y="7"/>
                  </a:cubicBezTo>
                  <a:cubicBezTo>
                    <a:pt x="55" y="0"/>
                    <a:pt x="78" y="16"/>
                    <a:pt x="84" y="38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2" name="Freeform 522"/>
            <p:cNvSpPr>
              <a:spLocks/>
            </p:cNvSpPr>
            <p:nvPr/>
          </p:nvSpPr>
          <p:spPr bwMode="auto">
            <a:xfrm>
              <a:off x="1404" y="2287"/>
              <a:ext cx="33" cy="34"/>
            </a:xfrm>
            <a:custGeom>
              <a:avLst/>
              <a:gdLst>
                <a:gd name="T0" fmla="*/ 1 w 13"/>
                <a:gd name="T1" fmla="*/ 8 h 13"/>
                <a:gd name="T2" fmla="*/ 10 w 13"/>
                <a:gd name="T3" fmla="*/ 9 h 13"/>
                <a:gd name="T4" fmla="*/ 6 w 13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" y="8"/>
                  </a:moveTo>
                  <a:cubicBezTo>
                    <a:pt x="0" y="13"/>
                    <a:pt x="8" y="12"/>
                    <a:pt x="10" y="9"/>
                  </a:cubicBezTo>
                  <a:cubicBezTo>
                    <a:pt x="13" y="5"/>
                    <a:pt x="10" y="0"/>
                    <a:pt x="6" y="1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3" name="Freeform 523"/>
            <p:cNvSpPr>
              <a:spLocks/>
            </p:cNvSpPr>
            <p:nvPr/>
          </p:nvSpPr>
          <p:spPr bwMode="auto">
            <a:xfrm>
              <a:off x="1422" y="2241"/>
              <a:ext cx="27" cy="32"/>
            </a:xfrm>
            <a:custGeom>
              <a:avLst/>
              <a:gdLst>
                <a:gd name="T0" fmla="*/ 0 w 11"/>
                <a:gd name="T1" fmla="*/ 8 h 12"/>
                <a:gd name="T2" fmla="*/ 9 w 11"/>
                <a:gd name="T3" fmla="*/ 9 h 12"/>
                <a:gd name="T4" fmla="*/ 5 w 11"/>
                <a:gd name="T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2">
                  <a:moveTo>
                    <a:pt x="0" y="8"/>
                  </a:moveTo>
                  <a:cubicBezTo>
                    <a:pt x="0" y="12"/>
                    <a:pt x="8" y="12"/>
                    <a:pt x="9" y="9"/>
                  </a:cubicBezTo>
                  <a:cubicBezTo>
                    <a:pt x="11" y="6"/>
                    <a:pt x="10" y="0"/>
                    <a:pt x="5" y="2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4" name="Freeform 524"/>
            <p:cNvSpPr>
              <a:spLocks/>
            </p:cNvSpPr>
            <p:nvPr/>
          </p:nvSpPr>
          <p:spPr bwMode="auto">
            <a:xfrm>
              <a:off x="1372" y="2255"/>
              <a:ext cx="37" cy="58"/>
            </a:xfrm>
            <a:custGeom>
              <a:avLst/>
              <a:gdLst>
                <a:gd name="T0" fmla="*/ 0 w 15"/>
                <a:gd name="T1" fmla="*/ 18 h 22"/>
                <a:gd name="T2" fmla="*/ 7 w 15"/>
                <a:gd name="T3" fmla="*/ 21 h 22"/>
                <a:gd name="T4" fmla="*/ 11 w 15"/>
                <a:gd name="T5" fmla="*/ 13 h 22"/>
                <a:gd name="T6" fmla="*/ 14 w 15"/>
                <a:gd name="T7" fmla="*/ 6 h 22"/>
                <a:gd name="T8" fmla="*/ 6 w 15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2">
                  <a:moveTo>
                    <a:pt x="0" y="18"/>
                  </a:moveTo>
                  <a:cubicBezTo>
                    <a:pt x="1" y="21"/>
                    <a:pt x="4" y="22"/>
                    <a:pt x="7" y="21"/>
                  </a:cubicBezTo>
                  <a:cubicBezTo>
                    <a:pt x="10" y="19"/>
                    <a:pt x="10" y="16"/>
                    <a:pt x="11" y="13"/>
                  </a:cubicBezTo>
                  <a:cubicBezTo>
                    <a:pt x="12" y="10"/>
                    <a:pt x="15" y="10"/>
                    <a:pt x="14" y="6"/>
                  </a:cubicBezTo>
                  <a:cubicBezTo>
                    <a:pt x="13" y="3"/>
                    <a:pt x="8" y="0"/>
                    <a:pt x="6" y="4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5" name="Freeform 525"/>
            <p:cNvSpPr>
              <a:spLocks/>
            </p:cNvSpPr>
            <p:nvPr/>
          </p:nvSpPr>
          <p:spPr bwMode="auto">
            <a:xfrm>
              <a:off x="1359" y="2271"/>
              <a:ext cx="43" cy="45"/>
            </a:xfrm>
            <a:custGeom>
              <a:avLst/>
              <a:gdLst>
                <a:gd name="T0" fmla="*/ 5 w 17"/>
                <a:gd name="T1" fmla="*/ 5 h 17"/>
                <a:gd name="T2" fmla="*/ 12 w 17"/>
                <a:gd name="T3" fmla="*/ 11 h 17"/>
                <a:gd name="T4" fmla="*/ 5 w 17"/>
                <a:gd name="T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5" y="5"/>
                  </a:moveTo>
                  <a:cubicBezTo>
                    <a:pt x="0" y="11"/>
                    <a:pt x="7" y="17"/>
                    <a:pt x="12" y="11"/>
                  </a:cubicBezTo>
                  <a:cubicBezTo>
                    <a:pt x="17" y="6"/>
                    <a:pt x="9" y="0"/>
                    <a:pt x="5" y="5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6" name="Freeform 526"/>
            <p:cNvSpPr>
              <a:spLocks/>
            </p:cNvSpPr>
            <p:nvPr/>
          </p:nvSpPr>
          <p:spPr bwMode="auto">
            <a:xfrm>
              <a:off x="1392" y="2271"/>
              <a:ext cx="42" cy="48"/>
            </a:xfrm>
            <a:custGeom>
              <a:avLst/>
              <a:gdLst>
                <a:gd name="T0" fmla="*/ 5 w 17"/>
                <a:gd name="T1" fmla="*/ 7 h 18"/>
                <a:gd name="T2" fmla="*/ 13 w 17"/>
                <a:gd name="T3" fmla="*/ 14 h 18"/>
                <a:gd name="T4" fmla="*/ 5 w 17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8">
                  <a:moveTo>
                    <a:pt x="5" y="7"/>
                  </a:moveTo>
                  <a:cubicBezTo>
                    <a:pt x="0" y="14"/>
                    <a:pt x="9" y="18"/>
                    <a:pt x="13" y="14"/>
                  </a:cubicBezTo>
                  <a:cubicBezTo>
                    <a:pt x="17" y="9"/>
                    <a:pt x="11" y="0"/>
                    <a:pt x="5" y="7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7" name="Freeform 527"/>
            <p:cNvSpPr>
              <a:spLocks/>
            </p:cNvSpPr>
            <p:nvPr/>
          </p:nvSpPr>
          <p:spPr bwMode="auto">
            <a:xfrm>
              <a:off x="1414" y="2233"/>
              <a:ext cx="30" cy="40"/>
            </a:xfrm>
            <a:custGeom>
              <a:avLst/>
              <a:gdLst>
                <a:gd name="T0" fmla="*/ 1 w 12"/>
                <a:gd name="T1" fmla="*/ 7 h 15"/>
                <a:gd name="T2" fmla="*/ 11 w 12"/>
                <a:gd name="T3" fmla="*/ 8 h 15"/>
                <a:gd name="T4" fmla="*/ 1 w 12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" y="7"/>
                  </a:moveTo>
                  <a:cubicBezTo>
                    <a:pt x="0" y="14"/>
                    <a:pt x="10" y="15"/>
                    <a:pt x="11" y="8"/>
                  </a:cubicBezTo>
                  <a:cubicBezTo>
                    <a:pt x="12" y="1"/>
                    <a:pt x="2" y="0"/>
                    <a:pt x="1" y="7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8" name="Freeform 528"/>
            <p:cNvSpPr>
              <a:spLocks/>
            </p:cNvSpPr>
            <p:nvPr/>
          </p:nvSpPr>
          <p:spPr bwMode="auto">
            <a:xfrm>
              <a:off x="1407" y="2287"/>
              <a:ext cx="20" cy="21"/>
            </a:xfrm>
            <a:custGeom>
              <a:avLst/>
              <a:gdLst>
                <a:gd name="T0" fmla="*/ 0 w 8"/>
                <a:gd name="T1" fmla="*/ 6 h 8"/>
                <a:gd name="T2" fmla="*/ 6 w 8"/>
                <a:gd name="T3" fmla="*/ 7 h 8"/>
                <a:gd name="T4" fmla="*/ 4 w 8"/>
                <a:gd name="T5" fmla="*/ 0 h 8"/>
                <a:gd name="T6" fmla="*/ 4 w 8"/>
                <a:gd name="T7" fmla="*/ 4 h 8"/>
                <a:gd name="T8" fmla="*/ 0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6"/>
                  </a:moveTo>
                  <a:cubicBezTo>
                    <a:pt x="0" y="8"/>
                    <a:pt x="5" y="8"/>
                    <a:pt x="6" y="7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4" y="1"/>
                    <a:pt x="5" y="2"/>
                    <a:pt x="4" y="4"/>
                  </a:cubicBezTo>
                  <a:cubicBezTo>
                    <a:pt x="4" y="5"/>
                    <a:pt x="1" y="5"/>
                    <a:pt x="0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9" name="Freeform 529"/>
            <p:cNvSpPr>
              <a:spLocks/>
            </p:cNvSpPr>
            <p:nvPr/>
          </p:nvSpPr>
          <p:spPr bwMode="auto">
            <a:xfrm>
              <a:off x="1422" y="2239"/>
              <a:ext cx="17" cy="26"/>
            </a:xfrm>
            <a:custGeom>
              <a:avLst/>
              <a:gdLst>
                <a:gd name="T0" fmla="*/ 0 w 7"/>
                <a:gd name="T1" fmla="*/ 8 h 10"/>
                <a:gd name="T2" fmla="*/ 6 w 7"/>
                <a:gd name="T3" fmla="*/ 6 h 10"/>
                <a:gd name="T4" fmla="*/ 3 w 7"/>
                <a:gd name="T5" fmla="*/ 1 h 10"/>
                <a:gd name="T6" fmla="*/ 2 w 7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0" y="8"/>
                  </a:moveTo>
                  <a:cubicBezTo>
                    <a:pt x="2" y="10"/>
                    <a:pt x="6" y="9"/>
                    <a:pt x="6" y="6"/>
                  </a:cubicBezTo>
                  <a:cubicBezTo>
                    <a:pt x="7" y="5"/>
                    <a:pt x="5" y="0"/>
                    <a:pt x="3" y="1"/>
                  </a:cubicBezTo>
                  <a:cubicBezTo>
                    <a:pt x="4" y="3"/>
                    <a:pt x="6" y="5"/>
                    <a:pt x="2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0" name="Freeform 530"/>
            <p:cNvSpPr>
              <a:spLocks/>
            </p:cNvSpPr>
            <p:nvPr/>
          </p:nvSpPr>
          <p:spPr bwMode="auto">
            <a:xfrm>
              <a:off x="1372" y="2284"/>
              <a:ext cx="20" cy="21"/>
            </a:xfrm>
            <a:custGeom>
              <a:avLst/>
              <a:gdLst>
                <a:gd name="T0" fmla="*/ 0 w 8"/>
                <a:gd name="T1" fmla="*/ 6 h 8"/>
                <a:gd name="T2" fmla="*/ 7 w 8"/>
                <a:gd name="T3" fmla="*/ 3 h 8"/>
                <a:gd name="T4" fmla="*/ 3 w 8"/>
                <a:gd name="T5" fmla="*/ 0 h 8"/>
                <a:gd name="T6" fmla="*/ 2 w 8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6"/>
                  </a:moveTo>
                  <a:cubicBezTo>
                    <a:pt x="3" y="8"/>
                    <a:pt x="6" y="6"/>
                    <a:pt x="7" y="3"/>
                  </a:cubicBezTo>
                  <a:cubicBezTo>
                    <a:pt x="8" y="0"/>
                    <a:pt x="4" y="2"/>
                    <a:pt x="3" y="0"/>
                  </a:cubicBezTo>
                  <a:cubicBezTo>
                    <a:pt x="3" y="2"/>
                    <a:pt x="5" y="4"/>
                    <a:pt x="2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1" name="Freeform 531"/>
            <p:cNvSpPr>
              <a:spLocks/>
            </p:cNvSpPr>
            <p:nvPr/>
          </p:nvSpPr>
          <p:spPr bwMode="auto">
            <a:xfrm>
              <a:off x="1404" y="2287"/>
              <a:ext cx="8" cy="13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1" y="1"/>
                    <a:pt x="0" y="3"/>
                    <a:pt x="0" y="5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2" name="Freeform 532"/>
            <p:cNvSpPr>
              <a:spLocks/>
            </p:cNvSpPr>
            <p:nvPr/>
          </p:nvSpPr>
          <p:spPr bwMode="auto">
            <a:xfrm>
              <a:off x="1417" y="2244"/>
              <a:ext cx="7" cy="16"/>
            </a:xfrm>
            <a:custGeom>
              <a:avLst/>
              <a:gdLst>
                <a:gd name="T0" fmla="*/ 3 w 3"/>
                <a:gd name="T1" fmla="*/ 0 h 6"/>
                <a:gd name="T2" fmla="*/ 1 w 3"/>
                <a:gd name="T3" fmla="*/ 6 h 6"/>
                <a:gd name="T4" fmla="*/ 2 w 3"/>
                <a:gd name="T5" fmla="*/ 4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0" y="4"/>
                    <a:pt x="1" y="6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2"/>
                    <a:pt x="3" y="1"/>
                    <a:pt x="3" y="0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3" name="Freeform 533"/>
            <p:cNvSpPr>
              <a:spLocks/>
            </p:cNvSpPr>
            <p:nvPr/>
          </p:nvSpPr>
          <p:spPr bwMode="auto">
            <a:xfrm>
              <a:off x="1312" y="2217"/>
              <a:ext cx="150" cy="168"/>
            </a:xfrm>
            <a:custGeom>
              <a:avLst/>
              <a:gdLst>
                <a:gd name="T0" fmla="*/ 6 w 60"/>
                <a:gd name="T1" fmla="*/ 55 h 63"/>
                <a:gd name="T2" fmla="*/ 8 w 60"/>
                <a:gd name="T3" fmla="*/ 60 h 63"/>
                <a:gd name="T4" fmla="*/ 7 w 60"/>
                <a:gd name="T5" fmla="*/ 57 h 63"/>
                <a:gd name="T6" fmla="*/ 36 w 60"/>
                <a:gd name="T7" fmla="*/ 6 h 63"/>
                <a:gd name="T8" fmla="*/ 60 w 60"/>
                <a:gd name="T9" fmla="*/ 7 h 63"/>
                <a:gd name="T10" fmla="*/ 31 w 60"/>
                <a:gd name="T11" fmla="*/ 3 h 63"/>
                <a:gd name="T12" fmla="*/ 6 w 60"/>
                <a:gd name="T13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3">
                  <a:moveTo>
                    <a:pt x="6" y="55"/>
                  </a:moveTo>
                  <a:cubicBezTo>
                    <a:pt x="7" y="56"/>
                    <a:pt x="7" y="58"/>
                    <a:pt x="8" y="60"/>
                  </a:cubicBezTo>
                  <a:cubicBezTo>
                    <a:pt x="9" y="63"/>
                    <a:pt x="9" y="63"/>
                    <a:pt x="7" y="57"/>
                  </a:cubicBezTo>
                  <a:cubicBezTo>
                    <a:pt x="1" y="35"/>
                    <a:pt x="15" y="12"/>
                    <a:pt x="36" y="6"/>
                  </a:cubicBezTo>
                  <a:cubicBezTo>
                    <a:pt x="43" y="3"/>
                    <a:pt x="52" y="4"/>
                    <a:pt x="60" y="7"/>
                  </a:cubicBezTo>
                  <a:cubicBezTo>
                    <a:pt x="51" y="2"/>
                    <a:pt x="41" y="0"/>
                    <a:pt x="31" y="3"/>
                  </a:cubicBezTo>
                  <a:cubicBezTo>
                    <a:pt x="11" y="9"/>
                    <a:pt x="0" y="32"/>
                    <a:pt x="6" y="55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4" name="Freeform 534"/>
            <p:cNvSpPr>
              <a:spLocks/>
            </p:cNvSpPr>
            <p:nvPr/>
          </p:nvSpPr>
          <p:spPr bwMode="auto">
            <a:xfrm>
              <a:off x="1312" y="2225"/>
              <a:ext cx="77" cy="139"/>
            </a:xfrm>
            <a:custGeom>
              <a:avLst/>
              <a:gdLst>
                <a:gd name="T0" fmla="*/ 31 w 31"/>
                <a:gd name="T1" fmla="*/ 0 h 52"/>
                <a:gd name="T2" fmla="*/ 6 w 31"/>
                <a:gd name="T3" fmla="*/ 52 h 52"/>
                <a:gd name="T4" fmla="*/ 31 w 31"/>
                <a:gd name="T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52">
                  <a:moveTo>
                    <a:pt x="31" y="0"/>
                  </a:moveTo>
                  <a:cubicBezTo>
                    <a:pt x="11" y="6"/>
                    <a:pt x="0" y="29"/>
                    <a:pt x="6" y="52"/>
                  </a:cubicBezTo>
                  <a:cubicBezTo>
                    <a:pt x="0" y="19"/>
                    <a:pt x="22" y="3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5" name="Freeform 535"/>
            <p:cNvSpPr>
              <a:spLocks/>
            </p:cNvSpPr>
            <p:nvPr/>
          </p:nvSpPr>
          <p:spPr bwMode="auto">
            <a:xfrm>
              <a:off x="1472" y="2239"/>
              <a:ext cx="50" cy="98"/>
            </a:xfrm>
            <a:custGeom>
              <a:avLst/>
              <a:gdLst>
                <a:gd name="T0" fmla="*/ 16 w 20"/>
                <a:gd name="T1" fmla="*/ 37 h 37"/>
                <a:gd name="T2" fmla="*/ 17 w 20"/>
                <a:gd name="T3" fmla="*/ 22 h 37"/>
                <a:gd name="T4" fmla="*/ 0 w 20"/>
                <a:gd name="T5" fmla="*/ 0 h 37"/>
                <a:gd name="T6" fmla="*/ 16 w 20"/>
                <a:gd name="T7" fmla="*/ 23 h 37"/>
                <a:gd name="T8" fmla="*/ 16 w 20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16" y="37"/>
                  </a:moveTo>
                  <a:cubicBezTo>
                    <a:pt x="20" y="36"/>
                    <a:pt x="19" y="31"/>
                    <a:pt x="17" y="22"/>
                  </a:cubicBezTo>
                  <a:cubicBezTo>
                    <a:pt x="14" y="14"/>
                    <a:pt x="7" y="5"/>
                    <a:pt x="0" y="0"/>
                  </a:cubicBezTo>
                  <a:cubicBezTo>
                    <a:pt x="4" y="4"/>
                    <a:pt x="13" y="13"/>
                    <a:pt x="16" y="23"/>
                  </a:cubicBezTo>
                  <a:cubicBezTo>
                    <a:pt x="18" y="31"/>
                    <a:pt x="18" y="36"/>
                    <a:pt x="16" y="37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6" name="Freeform 536"/>
            <p:cNvSpPr>
              <a:spLocks/>
            </p:cNvSpPr>
            <p:nvPr/>
          </p:nvSpPr>
          <p:spPr bwMode="auto">
            <a:xfrm>
              <a:off x="1352" y="2353"/>
              <a:ext cx="17" cy="30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0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1"/>
                    <a:pt x="3" y="3"/>
                    <a:pt x="4" y="6"/>
                  </a:cubicBezTo>
                  <a:cubicBezTo>
                    <a:pt x="6" y="9"/>
                    <a:pt x="6" y="11"/>
                    <a:pt x="7" y="10"/>
                  </a:cubicBezTo>
                  <a:cubicBezTo>
                    <a:pt x="6" y="10"/>
                    <a:pt x="5" y="6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7" name="Freeform 537"/>
            <p:cNvSpPr>
              <a:spLocks/>
            </p:cNvSpPr>
            <p:nvPr/>
          </p:nvSpPr>
          <p:spPr bwMode="auto">
            <a:xfrm>
              <a:off x="1364" y="2353"/>
              <a:ext cx="8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8" name="Freeform 538"/>
            <p:cNvSpPr>
              <a:spLocks/>
            </p:cNvSpPr>
            <p:nvPr/>
          </p:nvSpPr>
          <p:spPr bwMode="auto">
            <a:xfrm>
              <a:off x="1344" y="2359"/>
              <a:ext cx="8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6"/>
                    <a:pt x="0" y="1"/>
                    <a:pt x="2" y="0"/>
                  </a:cubicBezTo>
                  <a:cubicBezTo>
                    <a:pt x="1" y="1"/>
                    <a:pt x="0" y="2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9" name="Freeform 539"/>
            <p:cNvSpPr>
              <a:spLocks/>
            </p:cNvSpPr>
            <p:nvPr/>
          </p:nvSpPr>
          <p:spPr bwMode="auto">
            <a:xfrm>
              <a:off x="1372" y="2348"/>
              <a:ext cx="17" cy="27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4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6" y="9"/>
                    <a:pt x="5" y="6"/>
                    <a:pt x="4" y="4"/>
                  </a:cubicBezTo>
                  <a:cubicBezTo>
                    <a:pt x="4" y="1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0" name="Freeform 540"/>
            <p:cNvSpPr>
              <a:spLocks/>
            </p:cNvSpPr>
            <p:nvPr/>
          </p:nvSpPr>
          <p:spPr bwMode="auto">
            <a:xfrm>
              <a:off x="1384" y="2348"/>
              <a:ext cx="5" cy="21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0 h 8"/>
                <a:gd name="T4" fmla="*/ 2 w 2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2" y="8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1" name="Freeform 541"/>
            <p:cNvSpPr>
              <a:spLocks/>
            </p:cNvSpPr>
            <p:nvPr/>
          </p:nvSpPr>
          <p:spPr bwMode="auto">
            <a:xfrm>
              <a:off x="1389" y="2340"/>
              <a:ext cx="20" cy="29"/>
            </a:xfrm>
            <a:custGeom>
              <a:avLst/>
              <a:gdLst>
                <a:gd name="T0" fmla="*/ 0 w 8"/>
                <a:gd name="T1" fmla="*/ 2 h 11"/>
                <a:gd name="T2" fmla="*/ 5 w 8"/>
                <a:gd name="T3" fmla="*/ 6 h 11"/>
                <a:gd name="T4" fmla="*/ 8 w 8"/>
                <a:gd name="T5" fmla="*/ 11 h 11"/>
                <a:gd name="T6" fmla="*/ 5 w 8"/>
                <a:gd name="T7" fmla="*/ 4 h 11"/>
                <a:gd name="T8" fmla="*/ 0 w 8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2"/>
                  </a:moveTo>
                  <a:cubicBezTo>
                    <a:pt x="3" y="2"/>
                    <a:pt x="4" y="3"/>
                    <a:pt x="5" y="6"/>
                  </a:cubicBezTo>
                  <a:cubicBezTo>
                    <a:pt x="6" y="10"/>
                    <a:pt x="7" y="11"/>
                    <a:pt x="8" y="11"/>
                  </a:cubicBezTo>
                  <a:cubicBezTo>
                    <a:pt x="7" y="10"/>
                    <a:pt x="6" y="7"/>
                    <a:pt x="5" y="4"/>
                  </a:cubicBezTo>
                  <a:cubicBezTo>
                    <a:pt x="4" y="2"/>
                    <a:pt x="3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2" name="Freeform 542"/>
            <p:cNvSpPr>
              <a:spLocks/>
            </p:cNvSpPr>
            <p:nvPr/>
          </p:nvSpPr>
          <p:spPr bwMode="auto">
            <a:xfrm>
              <a:off x="1402" y="2340"/>
              <a:ext cx="7" cy="24"/>
            </a:xfrm>
            <a:custGeom>
              <a:avLst/>
              <a:gdLst>
                <a:gd name="T0" fmla="*/ 3 w 3"/>
                <a:gd name="T1" fmla="*/ 9 h 9"/>
                <a:gd name="T2" fmla="*/ 3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3" y="6"/>
                    <a:pt x="1" y="1"/>
                    <a:pt x="3" y="0"/>
                  </a:cubicBezTo>
                  <a:cubicBezTo>
                    <a:pt x="1" y="1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3" name="Freeform 543"/>
            <p:cNvSpPr>
              <a:spLocks/>
            </p:cNvSpPr>
            <p:nvPr/>
          </p:nvSpPr>
          <p:spPr bwMode="auto">
            <a:xfrm>
              <a:off x="1409" y="2335"/>
              <a:ext cx="18" cy="29"/>
            </a:xfrm>
            <a:custGeom>
              <a:avLst/>
              <a:gdLst>
                <a:gd name="T0" fmla="*/ 0 w 7"/>
                <a:gd name="T1" fmla="*/ 2 h 11"/>
                <a:gd name="T2" fmla="*/ 5 w 7"/>
                <a:gd name="T3" fmla="*/ 6 h 11"/>
                <a:gd name="T4" fmla="*/ 7 w 7"/>
                <a:gd name="T5" fmla="*/ 10 h 11"/>
                <a:gd name="T6" fmla="*/ 5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3" y="1"/>
                    <a:pt x="4" y="3"/>
                    <a:pt x="5" y="6"/>
                  </a:cubicBezTo>
                  <a:cubicBezTo>
                    <a:pt x="6" y="9"/>
                    <a:pt x="7" y="11"/>
                    <a:pt x="7" y="10"/>
                  </a:cubicBezTo>
                  <a:cubicBezTo>
                    <a:pt x="7" y="10"/>
                    <a:pt x="6" y="6"/>
                    <a:pt x="5" y="4"/>
                  </a:cubicBezTo>
                  <a:cubicBezTo>
                    <a:pt x="4" y="2"/>
                    <a:pt x="3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4" name="Freeform 544"/>
            <p:cNvSpPr>
              <a:spLocks/>
            </p:cNvSpPr>
            <p:nvPr/>
          </p:nvSpPr>
          <p:spPr bwMode="auto">
            <a:xfrm>
              <a:off x="1422" y="2335"/>
              <a:ext cx="7" cy="24"/>
            </a:xfrm>
            <a:custGeom>
              <a:avLst/>
              <a:gdLst>
                <a:gd name="T0" fmla="*/ 3 w 3"/>
                <a:gd name="T1" fmla="*/ 9 h 9"/>
                <a:gd name="T2" fmla="*/ 3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3" y="6"/>
                    <a:pt x="1" y="0"/>
                    <a:pt x="3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5" name="Freeform 545"/>
            <p:cNvSpPr>
              <a:spLocks/>
            </p:cNvSpPr>
            <p:nvPr/>
          </p:nvSpPr>
          <p:spPr bwMode="auto">
            <a:xfrm>
              <a:off x="1429" y="2329"/>
              <a:ext cx="18" cy="27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5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6" y="9"/>
                    <a:pt x="6" y="10"/>
                    <a:pt x="7" y="10"/>
                  </a:cubicBezTo>
                  <a:cubicBezTo>
                    <a:pt x="6" y="9"/>
                    <a:pt x="5" y="6"/>
                    <a:pt x="5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6" name="Freeform 546"/>
            <p:cNvSpPr>
              <a:spLocks/>
            </p:cNvSpPr>
            <p:nvPr/>
          </p:nvSpPr>
          <p:spPr bwMode="auto">
            <a:xfrm>
              <a:off x="1442" y="2329"/>
              <a:ext cx="7" cy="22"/>
            </a:xfrm>
            <a:custGeom>
              <a:avLst/>
              <a:gdLst>
                <a:gd name="T0" fmla="*/ 3 w 3"/>
                <a:gd name="T1" fmla="*/ 8 h 8"/>
                <a:gd name="T2" fmla="*/ 3 w 3"/>
                <a:gd name="T3" fmla="*/ 0 h 8"/>
                <a:gd name="T4" fmla="*/ 3 w 3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cubicBezTo>
                    <a:pt x="2" y="5"/>
                    <a:pt x="1" y="0"/>
                    <a:pt x="3" y="0"/>
                  </a:cubicBezTo>
                  <a:cubicBezTo>
                    <a:pt x="1" y="0"/>
                    <a:pt x="0" y="1"/>
                    <a:pt x="3" y="8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7" name="Freeform 547"/>
            <p:cNvSpPr>
              <a:spLocks/>
            </p:cNvSpPr>
            <p:nvPr/>
          </p:nvSpPr>
          <p:spPr bwMode="auto">
            <a:xfrm>
              <a:off x="1449" y="2321"/>
              <a:ext cx="18" cy="30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1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2"/>
                    <a:pt x="3" y="3"/>
                    <a:pt x="4" y="6"/>
                  </a:cubicBezTo>
                  <a:cubicBezTo>
                    <a:pt x="6" y="10"/>
                    <a:pt x="6" y="11"/>
                    <a:pt x="7" y="11"/>
                  </a:cubicBezTo>
                  <a:cubicBezTo>
                    <a:pt x="6" y="10"/>
                    <a:pt x="5" y="7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8" name="Freeform 548"/>
            <p:cNvSpPr>
              <a:spLocks/>
            </p:cNvSpPr>
            <p:nvPr/>
          </p:nvSpPr>
          <p:spPr bwMode="auto">
            <a:xfrm>
              <a:off x="1462" y="2321"/>
              <a:ext cx="7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6"/>
                    <a:pt x="0" y="1"/>
                    <a:pt x="2" y="0"/>
                  </a:cubicBezTo>
                  <a:cubicBezTo>
                    <a:pt x="1" y="1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9" name="Freeform 549"/>
            <p:cNvSpPr>
              <a:spLocks/>
            </p:cNvSpPr>
            <p:nvPr/>
          </p:nvSpPr>
          <p:spPr bwMode="auto">
            <a:xfrm>
              <a:off x="1469" y="2316"/>
              <a:ext cx="18" cy="29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1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1"/>
                    <a:pt x="3" y="3"/>
                    <a:pt x="4" y="6"/>
                  </a:cubicBezTo>
                  <a:cubicBezTo>
                    <a:pt x="5" y="9"/>
                    <a:pt x="6" y="11"/>
                    <a:pt x="7" y="11"/>
                  </a:cubicBezTo>
                  <a:cubicBezTo>
                    <a:pt x="6" y="10"/>
                    <a:pt x="5" y="6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0" name="Freeform 550"/>
            <p:cNvSpPr>
              <a:spLocks/>
            </p:cNvSpPr>
            <p:nvPr/>
          </p:nvSpPr>
          <p:spPr bwMode="auto">
            <a:xfrm>
              <a:off x="1482" y="2316"/>
              <a:ext cx="7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1" name="Freeform 551"/>
            <p:cNvSpPr>
              <a:spLocks/>
            </p:cNvSpPr>
            <p:nvPr/>
          </p:nvSpPr>
          <p:spPr bwMode="auto">
            <a:xfrm>
              <a:off x="1489" y="2311"/>
              <a:ext cx="18" cy="26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4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6" y="9"/>
                    <a:pt x="5" y="6"/>
                    <a:pt x="4" y="4"/>
                  </a:cubicBezTo>
                  <a:cubicBezTo>
                    <a:pt x="3" y="1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2" name="Freeform 552"/>
            <p:cNvSpPr>
              <a:spLocks/>
            </p:cNvSpPr>
            <p:nvPr/>
          </p:nvSpPr>
          <p:spPr bwMode="auto">
            <a:xfrm>
              <a:off x="1322" y="2364"/>
              <a:ext cx="27" cy="32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1 h 12"/>
                <a:gd name="T4" fmla="*/ 9 w 11"/>
                <a:gd name="T5" fmla="*/ 11 h 12"/>
                <a:gd name="T6" fmla="*/ 0 w 1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11" y="10"/>
                  </a:moveTo>
                  <a:cubicBezTo>
                    <a:pt x="11" y="10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2"/>
                    <a:pt x="2" y="5"/>
                    <a:pt x="0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3" name="Freeform 553"/>
            <p:cNvSpPr>
              <a:spLocks/>
            </p:cNvSpPr>
            <p:nvPr/>
          </p:nvSpPr>
          <p:spPr bwMode="auto">
            <a:xfrm>
              <a:off x="1307" y="2201"/>
              <a:ext cx="217" cy="195"/>
            </a:xfrm>
            <a:custGeom>
              <a:avLst/>
              <a:gdLst>
                <a:gd name="T0" fmla="*/ 84 w 87"/>
                <a:gd name="T1" fmla="*/ 38 h 73"/>
                <a:gd name="T2" fmla="*/ 83 w 87"/>
                <a:gd name="T3" fmla="*/ 51 h 73"/>
                <a:gd name="T4" fmla="*/ 83 w 87"/>
                <a:gd name="T5" fmla="*/ 51 h 73"/>
                <a:gd name="T6" fmla="*/ 80 w 87"/>
                <a:gd name="T7" fmla="*/ 52 h 73"/>
                <a:gd name="T8" fmla="*/ 80 w 87"/>
                <a:gd name="T9" fmla="*/ 52 h 73"/>
                <a:gd name="T10" fmla="*/ 73 w 87"/>
                <a:gd name="T11" fmla="*/ 43 h 73"/>
                <a:gd name="T12" fmla="*/ 73 w 87"/>
                <a:gd name="T13" fmla="*/ 43 h 73"/>
                <a:gd name="T14" fmla="*/ 72 w 87"/>
                <a:gd name="T15" fmla="*/ 55 h 73"/>
                <a:gd name="T16" fmla="*/ 72 w 87"/>
                <a:gd name="T17" fmla="*/ 55 h 73"/>
                <a:gd name="T18" fmla="*/ 72 w 87"/>
                <a:gd name="T19" fmla="*/ 55 h 73"/>
                <a:gd name="T20" fmla="*/ 65 w 87"/>
                <a:gd name="T21" fmla="*/ 45 h 73"/>
                <a:gd name="T22" fmla="*/ 65 w 87"/>
                <a:gd name="T23" fmla="*/ 45 h 73"/>
                <a:gd name="T24" fmla="*/ 65 w 87"/>
                <a:gd name="T25" fmla="*/ 57 h 73"/>
                <a:gd name="T26" fmla="*/ 65 w 87"/>
                <a:gd name="T27" fmla="*/ 57 h 73"/>
                <a:gd name="T28" fmla="*/ 58 w 87"/>
                <a:gd name="T29" fmla="*/ 48 h 73"/>
                <a:gd name="T30" fmla="*/ 58 w 87"/>
                <a:gd name="T31" fmla="*/ 48 h 73"/>
                <a:gd name="T32" fmla="*/ 57 w 87"/>
                <a:gd name="T33" fmla="*/ 59 h 73"/>
                <a:gd name="T34" fmla="*/ 57 w 87"/>
                <a:gd name="T35" fmla="*/ 59 h 73"/>
                <a:gd name="T36" fmla="*/ 50 w 87"/>
                <a:gd name="T37" fmla="*/ 50 h 73"/>
                <a:gd name="T38" fmla="*/ 50 w 87"/>
                <a:gd name="T39" fmla="*/ 50 h 73"/>
                <a:gd name="T40" fmla="*/ 49 w 87"/>
                <a:gd name="T41" fmla="*/ 62 h 73"/>
                <a:gd name="T42" fmla="*/ 49 w 87"/>
                <a:gd name="T43" fmla="*/ 62 h 73"/>
                <a:gd name="T44" fmla="*/ 42 w 87"/>
                <a:gd name="T45" fmla="*/ 52 h 73"/>
                <a:gd name="T46" fmla="*/ 42 w 87"/>
                <a:gd name="T47" fmla="*/ 52 h 73"/>
                <a:gd name="T48" fmla="*/ 41 w 87"/>
                <a:gd name="T49" fmla="*/ 64 h 73"/>
                <a:gd name="T50" fmla="*/ 41 w 87"/>
                <a:gd name="T51" fmla="*/ 64 h 73"/>
                <a:gd name="T52" fmla="*/ 34 w 87"/>
                <a:gd name="T53" fmla="*/ 55 h 73"/>
                <a:gd name="T54" fmla="*/ 34 w 87"/>
                <a:gd name="T55" fmla="*/ 55 h 73"/>
                <a:gd name="T56" fmla="*/ 33 w 87"/>
                <a:gd name="T57" fmla="*/ 66 h 73"/>
                <a:gd name="T58" fmla="*/ 33 w 87"/>
                <a:gd name="T59" fmla="*/ 66 h 73"/>
                <a:gd name="T60" fmla="*/ 26 w 87"/>
                <a:gd name="T61" fmla="*/ 57 h 73"/>
                <a:gd name="T62" fmla="*/ 26 w 87"/>
                <a:gd name="T63" fmla="*/ 57 h 73"/>
                <a:gd name="T64" fmla="*/ 25 w 87"/>
                <a:gd name="T65" fmla="*/ 69 h 73"/>
                <a:gd name="T66" fmla="*/ 25 w 87"/>
                <a:gd name="T67" fmla="*/ 69 h 73"/>
                <a:gd name="T68" fmla="*/ 18 w 87"/>
                <a:gd name="T69" fmla="*/ 60 h 73"/>
                <a:gd name="T70" fmla="*/ 18 w 87"/>
                <a:gd name="T71" fmla="*/ 60 h 73"/>
                <a:gd name="T72" fmla="*/ 17 w 87"/>
                <a:gd name="T73" fmla="*/ 71 h 73"/>
                <a:gd name="T74" fmla="*/ 15 w 87"/>
                <a:gd name="T75" fmla="*/ 72 h 73"/>
                <a:gd name="T76" fmla="*/ 15 w 87"/>
                <a:gd name="T77" fmla="*/ 72 h 73"/>
                <a:gd name="T78" fmla="*/ 6 w 87"/>
                <a:gd name="T79" fmla="*/ 61 h 73"/>
                <a:gd name="T80" fmla="*/ 33 w 87"/>
                <a:gd name="T81" fmla="*/ 7 h 73"/>
                <a:gd name="T82" fmla="*/ 84 w 87"/>
                <a:gd name="T83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73">
                  <a:moveTo>
                    <a:pt x="84" y="38"/>
                  </a:moveTo>
                  <a:cubicBezTo>
                    <a:pt x="86" y="43"/>
                    <a:pt x="87" y="50"/>
                    <a:pt x="83" y="51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51"/>
                    <a:pt x="81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3"/>
                    <a:pt x="76" y="42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0" y="44"/>
                    <a:pt x="75" y="54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0" y="55"/>
                    <a:pt x="68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3" y="46"/>
                    <a:pt x="67" y="56"/>
                    <a:pt x="65" y="57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2" y="58"/>
                    <a:pt x="61" y="47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5" y="49"/>
                    <a:pt x="60" y="58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4" y="60"/>
                    <a:pt x="53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7" y="51"/>
                    <a:pt x="52" y="61"/>
                    <a:pt x="49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6" y="62"/>
                    <a:pt x="45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39" y="53"/>
                    <a:pt x="44" y="63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38" y="65"/>
                    <a:pt x="37" y="54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1" y="56"/>
                    <a:pt x="36" y="65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0" y="67"/>
                    <a:pt x="29" y="56"/>
                    <a:pt x="26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3" y="58"/>
                    <a:pt x="28" y="68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2" y="69"/>
                    <a:pt x="21" y="59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5" y="60"/>
                    <a:pt x="20" y="70"/>
                    <a:pt x="17" y="71"/>
                  </a:cubicBezTo>
                  <a:cubicBezTo>
                    <a:pt x="17" y="71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1" y="73"/>
                    <a:pt x="8" y="66"/>
                    <a:pt x="6" y="61"/>
                  </a:cubicBezTo>
                  <a:cubicBezTo>
                    <a:pt x="0" y="40"/>
                    <a:pt x="12" y="13"/>
                    <a:pt x="33" y="7"/>
                  </a:cubicBezTo>
                  <a:cubicBezTo>
                    <a:pt x="55" y="0"/>
                    <a:pt x="78" y="16"/>
                    <a:pt x="84" y="3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4" name="Freeform 554"/>
            <p:cNvSpPr>
              <a:spLocks/>
            </p:cNvSpPr>
            <p:nvPr/>
          </p:nvSpPr>
          <p:spPr bwMode="auto">
            <a:xfrm>
              <a:off x="1367" y="2247"/>
              <a:ext cx="42" cy="48"/>
            </a:xfrm>
            <a:custGeom>
              <a:avLst/>
              <a:gdLst>
                <a:gd name="T0" fmla="*/ 5 w 17"/>
                <a:gd name="T1" fmla="*/ 5 h 18"/>
                <a:gd name="T2" fmla="*/ 12 w 17"/>
                <a:gd name="T3" fmla="*/ 12 h 18"/>
                <a:gd name="T4" fmla="*/ 5 w 17"/>
                <a:gd name="T5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8">
                  <a:moveTo>
                    <a:pt x="5" y="5"/>
                  </a:moveTo>
                  <a:cubicBezTo>
                    <a:pt x="0" y="11"/>
                    <a:pt x="7" y="18"/>
                    <a:pt x="12" y="12"/>
                  </a:cubicBezTo>
                  <a:cubicBezTo>
                    <a:pt x="17" y="7"/>
                    <a:pt x="9" y="0"/>
                    <a:pt x="5" y="5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5" name="Freeform 555"/>
            <p:cNvSpPr>
              <a:spLocks/>
            </p:cNvSpPr>
            <p:nvPr/>
          </p:nvSpPr>
          <p:spPr bwMode="auto">
            <a:xfrm>
              <a:off x="1377" y="2260"/>
              <a:ext cx="12" cy="11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1 h 4"/>
                <a:gd name="T4" fmla="*/ 5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3"/>
                    <a:pt x="1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3" y="1"/>
                    <a:pt x="2" y="2"/>
                    <a:pt x="2" y="4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6" name="Freeform 556"/>
            <p:cNvSpPr>
              <a:spLocks/>
            </p:cNvSpPr>
            <p:nvPr/>
          </p:nvSpPr>
          <p:spPr bwMode="auto">
            <a:xfrm>
              <a:off x="1364" y="2263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2 w 7"/>
                <a:gd name="T3" fmla="*/ 1 h 7"/>
                <a:gd name="T4" fmla="*/ 6 w 7"/>
                <a:gd name="T5" fmla="*/ 3 h 7"/>
                <a:gd name="T6" fmla="*/ 4 w 7"/>
                <a:gd name="T7" fmla="*/ 6 h 7"/>
                <a:gd name="T8" fmla="*/ 1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0" y="3"/>
                    <a:pt x="1" y="1"/>
                    <a:pt x="2" y="1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7" name="Freeform 557"/>
            <p:cNvSpPr>
              <a:spLocks/>
            </p:cNvSpPr>
            <p:nvPr/>
          </p:nvSpPr>
          <p:spPr bwMode="auto">
            <a:xfrm>
              <a:off x="1379" y="2257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8" name="Freeform 558"/>
            <p:cNvSpPr>
              <a:spLocks/>
            </p:cNvSpPr>
            <p:nvPr/>
          </p:nvSpPr>
          <p:spPr bwMode="auto">
            <a:xfrm>
              <a:off x="1364" y="2281"/>
              <a:ext cx="10" cy="11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0 h 4"/>
                <a:gd name="T4" fmla="*/ 3 w 4"/>
                <a:gd name="T5" fmla="*/ 1 h 4"/>
                <a:gd name="T6" fmla="*/ 2 w 4"/>
                <a:gd name="T7" fmla="*/ 3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9" name="Freeform 559"/>
            <p:cNvSpPr>
              <a:spLocks/>
            </p:cNvSpPr>
            <p:nvPr/>
          </p:nvSpPr>
          <p:spPr bwMode="auto">
            <a:xfrm>
              <a:off x="1382" y="2260"/>
              <a:ext cx="17" cy="24"/>
            </a:xfrm>
            <a:custGeom>
              <a:avLst/>
              <a:gdLst>
                <a:gd name="T0" fmla="*/ 0 w 7"/>
                <a:gd name="T1" fmla="*/ 7 h 9"/>
                <a:gd name="T2" fmla="*/ 5 w 7"/>
                <a:gd name="T3" fmla="*/ 6 h 9"/>
                <a:gd name="T4" fmla="*/ 4 w 7"/>
                <a:gd name="T5" fmla="*/ 0 h 9"/>
                <a:gd name="T6" fmla="*/ 1 w 7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7"/>
                  </a:moveTo>
                  <a:cubicBezTo>
                    <a:pt x="0" y="9"/>
                    <a:pt x="4" y="7"/>
                    <a:pt x="5" y="6"/>
                  </a:cubicBezTo>
                  <a:cubicBezTo>
                    <a:pt x="6" y="5"/>
                    <a:pt x="7" y="1"/>
                    <a:pt x="4" y="0"/>
                  </a:cubicBezTo>
                  <a:cubicBezTo>
                    <a:pt x="5" y="3"/>
                    <a:pt x="4" y="5"/>
                    <a:pt x="1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60" name="Group 560"/>
          <p:cNvGrpSpPr>
            <a:grpSpLocks/>
          </p:cNvGrpSpPr>
          <p:nvPr/>
        </p:nvGrpSpPr>
        <p:grpSpPr bwMode="auto">
          <a:xfrm>
            <a:off x="5232400" y="5300664"/>
            <a:ext cx="342900" cy="396875"/>
            <a:chOff x="2770" y="2031"/>
            <a:chExt cx="216" cy="250"/>
          </a:xfrm>
        </p:grpSpPr>
        <p:sp>
          <p:nvSpPr>
            <p:cNvPr id="26161" name="Freeform 561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2" name="Freeform 562"/>
            <p:cNvSpPr>
              <a:spLocks/>
            </p:cNvSpPr>
            <p:nvPr/>
          </p:nvSpPr>
          <p:spPr bwMode="auto">
            <a:xfrm>
              <a:off x="2823" y="2049"/>
              <a:ext cx="145" cy="208"/>
            </a:xfrm>
            <a:custGeom>
              <a:avLst/>
              <a:gdLst>
                <a:gd name="T0" fmla="*/ 35 w 58"/>
                <a:gd name="T1" fmla="*/ 77 h 78"/>
                <a:gd name="T2" fmla="*/ 55 w 58"/>
                <a:gd name="T3" fmla="*/ 59 h 78"/>
                <a:gd name="T4" fmla="*/ 49 w 58"/>
                <a:gd name="T5" fmla="*/ 40 h 78"/>
                <a:gd name="T6" fmla="*/ 28 w 58"/>
                <a:gd name="T7" fmla="*/ 9 h 78"/>
                <a:gd name="T8" fmla="*/ 17 w 58"/>
                <a:gd name="T9" fmla="*/ 1 h 78"/>
                <a:gd name="T10" fmla="*/ 0 w 58"/>
                <a:gd name="T11" fmla="*/ 7 h 78"/>
                <a:gd name="T12" fmla="*/ 13 w 58"/>
                <a:gd name="T13" fmla="*/ 6 h 78"/>
                <a:gd name="T14" fmla="*/ 20 w 58"/>
                <a:gd name="T15" fmla="*/ 15 h 78"/>
                <a:gd name="T16" fmla="*/ 25 w 58"/>
                <a:gd name="T17" fmla="*/ 31 h 78"/>
                <a:gd name="T18" fmla="*/ 34 w 58"/>
                <a:gd name="T19" fmla="*/ 41 h 78"/>
                <a:gd name="T20" fmla="*/ 44 w 58"/>
                <a:gd name="T21" fmla="*/ 66 h 78"/>
                <a:gd name="T22" fmla="*/ 31 w 58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78">
                  <a:moveTo>
                    <a:pt x="35" y="77"/>
                  </a:moveTo>
                  <a:cubicBezTo>
                    <a:pt x="44" y="73"/>
                    <a:pt x="51" y="68"/>
                    <a:pt x="55" y="59"/>
                  </a:cubicBezTo>
                  <a:cubicBezTo>
                    <a:pt x="58" y="54"/>
                    <a:pt x="52" y="45"/>
                    <a:pt x="49" y="40"/>
                  </a:cubicBezTo>
                  <a:cubicBezTo>
                    <a:pt x="43" y="32"/>
                    <a:pt x="34" y="17"/>
                    <a:pt x="28" y="9"/>
                  </a:cubicBezTo>
                  <a:cubicBezTo>
                    <a:pt x="25" y="6"/>
                    <a:pt x="22" y="2"/>
                    <a:pt x="17" y="1"/>
                  </a:cubicBezTo>
                  <a:cubicBezTo>
                    <a:pt x="12" y="0"/>
                    <a:pt x="4" y="3"/>
                    <a:pt x="0" y="7"/>
                  </a:cubicBezTo>
                  <a:cubicBezTo>
                    <a:pt x="5" y="6"/>
                    <a:pt x="8" y="4"/>
                    <a:pt x="13" y="6"/>
                  </a:cubicBezTo>
                  <a:cubicBezTo>
                    <a:pt x="16" y="8"/>
                    <a:pt x="18" y="11"/>
                    <a:pt x="20" y="15"/>
                  </a:cubicBezTo>
                  <a:cubicBezTo>
                    <a:pt x="22" y="18"/>
                    <a:pt x="24" y="28"/>
                    <a:pt x="25" y="31"/>
                  </a:cubicBezTo>
                  <a:cubicBezTo>
                    <a:pt x="28" y="35"/>
                    <a:pt x="31" y="38"/>
                    <a:pt x="34" y="41"/>
                  </a:cubicBezTo>
                  <a:cubicBezTo>
                    <a:pt x="42" y="48"/>
                    <a:pt x="44" y="56"/>
                    <a:pt x="44" y="66"/>
                  </a:cubicBezTo>
                  <a:cubicBezTo>
                    <a:pt x="45" y="72"/>
                    <a:pt x="37" y="77"/>
                    <a:pt x="31" y="78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3" name="Freeform 563"/>
            <p:cNvSpPr>
              <a:spLocks/>
            </p:cNvSpPr>
            <p:nvPr/>
          </p:nvSpPr>
          <p:spPr bwMode="auto">
            <a:xfrm>
              <a:off x="2933" y="2143"/>
              <a:ext cx="38" cy="90"/>
            </a:xfrm>
            <a:custGeom>
              <a:avLst/>
              <a:gdLst>
                <a:gd name="T0" fmla="*/ 3 w 15"/>
                <a:gd name="T1" fmla="*/ 34 h 34"/>
                <a:gd name="T2" fmla="*/ 12 w 15"/>
                <a:gd name="T3" fmla="*/ 15 h 34"/>
                <a:gd name="T4" fmla="*/ 6 w 15"/>
                <a:gd name="T5" fmla="*/ 7 h 34"/>
                <a:gd name="T6" fmla="*/ 0 w 15"/>
                <a:gd name="T7" fmla="*/ 0 h 34"/>
                <a:gd name="T8" fmla="*/ 6 w 15"/>
                <a:gd name="T9" fmla="*/ 9 h 34"/>
                <a:gd name="T10" fmla="*/ 10 w 15"/>
                <a:gd name="T11" fmla="*/ 18 h 34"/>
                <a:gd name="T12" fmla="*/ 10 w 15"/>
                <a:gd name="T13" fmla="*/ 27 h 34"/>
                <a:gd name="T14" fmla="*/ 4 w 15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0" y="30"/>
                    <a:pt x="15" y="23"/>
                    <a:pt x="12" y="15"/>
                  </a:cubicBezTo>
                  <a:cubicBezTo>
                    <a:pt x="10" y="12"/>
                    <a:pt x="9" y="10"/>
                    <a:pt x="6" y="7"/>
                  </a:cubicBezTo>
                  <a:cubicBezTo>
                    <a:pt x="4" y="5"/>
                    <a:pt x="2" y="2"/>
                    <a:pt x="0" y="0"/>
                  </a:cubicBezTo>
                  <a:cubicBezTo>
                    <a:pt x="3" y="3"/>
                    <a:pt x="4" y="6"/>
                    <a:pt x="6" y="9"/>
                  </a:cubicBezTo>
                  <a:cubicBezTo>
                    <a:pt x="8" y="12"/>
                    <a:pt x="10" y="14"/>
                    <a:pt x="10" y="18"/>
                  </a:cubicBezTo>
                  <a:cubicBezTo>
                    <a:pt x="11" y="21"/>
                    <a:pt x="11" y="24"/>
                    <a:pt x="10" y="27"/>
                  </a:cubicBezTo>
                  <a:cubicBezTo>
                    <a:pt x="9" y="30"/>
                    <a:pt x="6" y="31"/>
                    <a:pt x="4" y="34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4" name="Freeform 564"/>
            <p:cNvSpPr>
              <a:spLocks/>
            </p:cNvSpPr>
            <p:nvPr/>
          </p:nvSpPr>
          <p:spPr bwMode="auto">
            <a:xfrm>
              <a:off x="2848" y="2159"/>
              <a:ext cx="90" cy="90"/>
            </a:xfrm>
            <a:custGeom>
              <a:avLst/>
              <a:gdLst>
                <a:gd name="T0" fmla="*/ 17 w 36"/>
                <a:gd name="T1" fmla="*/ 2 h 34"/>
                <a:gd name="T2" fmla="*/ 2 w 36"/>
                <a:gd name="T3" fmla="*/ 20 h 34"/>
                <a:gd name="T4" fmla="*/ 24 w 36"/>
                <a:gd name="T5" fmla="*/ 31 h 34"/>
                <a:gd name="T6" fmla="*/ 35 w 36"/>
                <a:gd name="T7" fmla="*/ 12 h 34"/>
                <a:gd name="T8" fmla="*/ 17 w 36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4">
                  <a:moveTo>
                    <a:pt x="17" y="2"/>
                  </a:moveTo>
                  <a:cubicBezTo>
                    <a:pt x="7" y="3"/>
                    <a:pt x="0" y="11"/>
                    <a:pt x="2" y="20"/>
                  </a:cubicBezTo>
                  <a:cubicBezTo>
                    <a:pt x="5" y="30"/>
                    <a:pt x="14" y="34"/>
                    <a:pt x="24" y="31"/>
                  </a:cubicBezTo>
                  <a:cubicBezTo>
                    <a:pt x="33" y="28"/>
                    <a:pt x="36" y="21"/>
                    <a:pt x="35" y="12"/>
                  </a:cubicBezTo>
                  <a:cubicBezTo>
                    <a:pt x="33" y="4"/>
                    <a:pt x="26" y="0"/>
                    <a:pt x="17" y="2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5" name="Freeform 565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6" name="Freeform 566"/>
            <p:cNvSpPr>
              <a:spLocks/>
            </p:cNvSpPr>
            <p:nvPr/>
          </p:nvSpPr>
          <p:spPr bwMode="auto">
            <a:xfrm>
              <a:off x="2858" y="2175"/>
              <a:ext cx="30" cy="56"/>
            </a:xfrm>
            <a:custGeom>
              <a:avLst/>
              <a:gdLst>
                <a:gd name="T0" fmla="*/ 12 w 12"/>
                <a:gd name="T1" fmla="*/ 0 h 21"/>
                <a:gd name="T2" fmla="*/ 5 w 12"/>
                <a:gd name="T3" fmla="*/ 3 h 21"/>
                <a:gd name="T4" fmla="*/ 1 w 12"/>
                <a:gd name="T5" fmla="*/ 9 h 21"/>
                <a:gd name="T6" fmla="*/ 11 w 12"/>
                <a:gd name="T7" fmla="*/ 21 h 21"/>
                <a:gd name="T8" fmla="*/ 5 w 12"/>
                <a:gd name="T9" fmla="*/ 11 h 21"/>
                <a:gd name="T10" fmla="*/ 6 w 12"/>
                <a:gd name="T11" fmla="*/ 8 h 21"/>
                <a:gd name="T12" fmla="*/ 6 w 12"/>
                <a:gd name="T13" fmla="*/ 5 h 21"/>
                <a:gd name="T14" fmla="*/ 11 w 12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12" y="0"/>
                  </a:moveTo>
                  <a:cubicBezTo>
                    <a:pt x="10" y="2"/>
                    <a:pt x="7" y="0"/>
                    <a:pt x="5" y="3"/>
                  </a:cubicBezTo>
                  <a:cubicBezTo>
                    <a:pt x="3" y="5"/>
                    <a:pt x="2" y="7"/>
                    <a:pt x="1" y="9"/>
                  </a:cubicBezTo>
                  <a:cubicBezTo>
                    <a:pt x="0" y="16"/>
                    <a:pt x="6" y="19"/>
                    <a:pt x="11" y="21"/>
                  </a:cubicBezTo>
                  <a:cubicBezTo>
                    <a:pt x="7" y="19"/>
                    <a:pt x="4" y="15"/>
                    <a:pt x="5" y="11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7"/>
                    <a:pt x="5" y="7"/>
                    <a:pt x="6" y="5"/>
                  </a:cubicBezTo>
                  <a:cubicBezTo>
                    <a:pt x="7" y="4"/>
                    <a:pt x="10" y="3"/>
                    <a:pt x="11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7" name="Freeform 567"/>
            <p:cNvSpPr>
              <a:spLocks/>
            </p:cNvSpPr>
            <p:nvPr/>
          </p:nvSpPr>
          <p:spPr bwMode="auto">
            <a:xfrm>
              <a:off x="2901" y="2180"/>
              <a:ext cx="27" cy="61"/>
            </a:xfrm>
            <a:custGeom>
              <a:avLst/>
              <a:gdLst>
                <a:gd name="T0" fmla="*/ 0 w 11"/>
                <a:gd name="T1" fmla="*/ 20 h 23"/>
                <a:gd name="T2" fmla="*/ 9 w 11"/>
                <a:gd name="T3" fmla="*/ 13 h 23"/>
                <a:gd name="T4" fmla="*/ 6 w 11"/>
                <a:gd name="T5" fmla="*/ 1 h 23"/>
                <a:gd name="T6" fmla="*/ 5 w 11"/>
                <a:gd name="T7" fmla="*/ 9 h 23"/>
                <a:gd name="T8" fmla="*/ 5 w 11"/>
                <a:gd name="T9" fmla="*/ 14 h 23"/>
                <a:gd name="T10" fmla="*/ 3 w 11"/>
                <a:gd name="T11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0" y="20"/>
                  </a:moveTo>
                  <a:cubicBezTo>
                    <a:pt x="5" y="23"/>
                    <a:pt x="8" y="17"/>
                    <a:pt x="9" y="13"/>
                  </a:cubicBezTo>
                  <a:cubicBezTo>
                    <a:pt x="9" y="10"/>
                    <a:pt x="11" y="0"/>
                    <a:pt x="6" y="1"/>
                  </a:cubicBezTo>
                  <a:cubicBezTo>
                    <a:pt x="10" y="5"/>
                    <a:pt x="5" y="6"/>
                    <a:pt x="5" y="9"/>
                  </a:cubicBezTo>
                  <a:cubicBezTo>
                    <a:pt x="5" y="11"/>
                    <a:pt x="6" y="12"/>
                    <a:pt x="5" y="14"/>
                  </a:cubicBezTo>
                  <a:cubicBezTo>
                    <a:pt x="5" y="16"/>
                    <a:pt x="4" y="18"/>
                    <a:pt x="3" y="19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8" name="Freeform 568"/>
            <p:cNvSpPr>
              <a:spLocks/>
            </p:cNvSpPr>
            <p:nvPr/>
          </p:nvSpPr>
          <p:spPr bwMode="auto">
            <a:xfrm>
              <a:off x="2848" y="2177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2 w 7"/>
                <a:gd name="T3" fmla="*/ 0 h 7"/>
                <a:gd name="T4" fmla="*/ 6 w 7"/>
                <a:gd name="T5" fmla="*/ 2 h 7"/>
                <a:gd name="T6" fmla="*/ 4 w 7"/>
                <a:gd name="T7" fmla="*/ 6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9" name="Freeform 569"/>
            <p:cNvSpPr>
              <a:spLocks/>
            </p:cNvSpPr>
            <p:nvPr/>
          </p:nvSpPr>
          <p:spPr bwMode="auto">
            <a:xfrm>
              <a:off x="2863" y="2169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2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0" name="Freeform 570"/>
            <p:cNvSpPr>
              <a:spLocks/>
            </p:cNvSpPr>
            <p:nvPr/>
          </p:nvSpPr>
          <p:spPr bwMode="auto">
            <a:xfrm>
              <a:off x="2846" y="2196"/>
              <a:ext cx="12" cy="11"/>
            </a:xfrm>
            <a:custGeom>
              <a:avLst/>
              <a:gdLst>
                <a:gd name="T0" fmla="*/ 1 w 5"/>
                <a:gd name="T1" fmla="*/ 2 h 4"/>
                <a:gd name="T2" fmla="*/ 2 w 5"/>
                <a:gd name="T3" fmla="*/ 0 h 4"/>
                <a:gd name="T4" fmla="*/ 4 w 5"/>
                <a:gd name="T5" fmla="*/ 1 h 4"/>
                <a:gd name="T6" fmla="*/ 3 w 5"/>
                <a:gd name="T7" fmla="*/ 4 h 4"/>
                <a:gd name="T8" fmla="*/ 1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1" name="Freeform 571"/>
            <p:cNvSpPr>
              <a:spLocks/>
            </p:cNvSpPr>
            <p:nvPr/>
          </p:nvSpPr>
          <p:spPr bwMode="auto">
            <a:xfrm>
              <a:off x="2785" y="2084"/>
              <a:ext cx="48" cy="123"/>
            </a:xfrm>
            <a:custGeom>
              <a:avLst/>
              <a:gdLst>
                <a:gd name="T0" fmla="*/ 19 w 19"/>
                <a:gd name="T1" fmla="*/ 46 h 46"/>
                <a:gd name="T2" fmla="*/ 10 w 19"/>
                <a:gd name="T3" fmla="*/ 34 h 46"/>
                <a:gd name="T4" fmla="*/ 3 w 19"/>
                <a:gd name="T5" fmla="*/ 23 h 46"/>
                <a:gd name="T6" fmla="*/ 12 w 19"/>
                <a:gd name="T7" fmla="*/ 0 h 46"/>
                <a:gd name="T8" fmla="*/ 7 w 19"/>
                <a:gd name="T9" fmla="*/ 19 h 46"/>
                <a:gd name="T10" fmla="*/ 10 w 19"/>
                <a:gd name="T11" fmla="*/ 29 h 46"/>
                <a:gd name="T12" fmla="*/ 15 w 19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6">
                  <a:moveTo>
                    <a:pt x="19" y="46"/>
                  </a:moveTo>
                  <a:cubicBezTo>
                    <a:pt x="17" y="42"/>
                    <a:pt x="13" y="38"/>
                    <a:pt x="10" y="34"/>
                  </a:cubicBezTo>
                  <a:cubicBezTo>
                    <a:pt x="8" y="31"/>
                    <a:pt x="5" y="27"/>
                    <a:pt x="3" y="23"/>
                  </a:cubicBezTo>
                  <a:cubicBezTo>
                    <a:pt x="0" y="14"/>
                    <a:pt x="2" y="4"/>
                    <a:pt x="12" y="0"/>
                  </a:cubicBezTo>
                  <a:cubicBezTo>
                    <a:pt x="6" y="4"/>
                    <a:pt x="5" y="13"/>
                    <a:pt x="7" y="19"/>
                  </a:cubicBezTo>
                  <a:cubicBezTo>
                    <a:pt x="8" y="23"/>
                    <a:pt x="10" y="26"/>
                    <a:pt x="10" y="29"/>
                  </a:cubicBezTo>
                  <a:cubicBezTo>
                    <a:pt x="11" y="33"/>
                    <a:pt x="13" y="36"/>
                    <a:pt x="15" y="39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2" name="Freeform 572"/>
            <p:cNvSpPr>
              <a:spLocks/>
            </p:cNvSpPr>
            <p:nvPr/>
          </p:nvSpPr>
          <p:spPr bwMode="auto">
            <a:xfrm>
              <a:off x="2785" y="2100"/>
              <a:ext cx="16" cy="56"/>
            </a:xfrm>
            <a:custGeom>
              <a:avLst/>
              <a:gdLst>
                <a:gd name="T0" fmla="*/ 4 w 6"/>
                <a:gd name="T1" fmla="*/ 0 h 21"/>
                <a:gd name="T2" fmla="*/ 6 w 6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21">
                  <a:moveTo>
                    <a:pt x="4" y="0"/>
                  </a:moveTo>
                  <a:cubicBezTo>
                    <a:pt x="0" y="4"/>
                    <a:pt x="1" y="18"/>
                    <a:pt x="6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73" name="Group 573"/>
          <p:cNvGrpSpPr>
            <a:grpSpLocks/>
          </p:cNvGrpSpPr>
          <p:nvPr/>
        </p:nvGrpSpPr>
        <p:grpSpPr bwMode="auto">
          <a:xfrm>
            <a:off x="5448300" y="5229226"/>
            <a:ext cx="342900" cy="396875"/>
            <a:chOff x="2770" y="2031"/>
            <a:chExt cx="216" cy="250"/>
          </a:xfrm>
        </p:grpSpPr>
        <p:sp>
          <p:nvSpPr>
            <p:cNvPr id="26174" name="Freeform 574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5" name="Freeform 575"/>
            <p:cNvSpPr>
              <a:spLocks/>
            </p:cNvSpPr>
            <p:nvPr/>
          </p:nvSpPr>
          <p:spPr bwMode="auto">
            <a:xfrm>
              <a:off x="2823" y="2049"/>
              <a:ext cx="145" cy="208"/>
            </a:xfrm>
            <a:custGeom>
              <a:avLst/>
              <a:gdLst>
                <a:gd name="T0" fmla="*/ 35 w 58"/>
                <a:gd name="T1" fmla="*/ 77 h 78"/>
                <a:gd name="T2" fmla="*/ 55 w 58"/>
                <a:gd name="T3" fmla="*/ 59 h 78"/>
                <a:gd name="T4" fmla="*/ 49 w 58"/>
                <a:gd name="T5" fmla="*/ 40 h 78"/>
                <a:gd name="T6" fmla="*/ 28 w 58"/>
                <a:gd name="T7" fmla="*/ 9 h 78"/>
                <a:gd name="T8" fmla="*/ 17 w 58"/>
                <a:gd name="T9" fmla="*/ 1 h 78"/>
                <a:gd name="T10" fmla="*/ 0 w 58"/>
                <a:gd name="T11" fmla="*/ 7 h 78"/>
                <a:gd name="T12" fmla="*/ 13 w 58"/>
                <a:gd name="T13" fmla="*/ 6 h 78"/>
                <a:gd name="T14" fmla="*/ 20 w 58"/>
                <a:gd name="T15" fmla="*/ 15 h 78"/>
                <a:gd name="T16" fmla="*/ 25 w 58"/>
                <a:gd name="T17" fmla="*/ 31 h 78"/>
                <a:gd name="T18" fmla="*/ 34 w 58"/>
                <a:gd name="T19" fmla="*/ 41 h 78"/>
                <a:gd name="T20" fmla="*/ 44 w 58"/>
                <a:gd name="T21" fmla="*/ 66 h 78"/>
                <a:gd name="T22" fmla="*/ 31 w 58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78">
                  <a:moveTo>
                    <a:pt x="35" y="77"/>
                  </a:moveTo>
                  <a:cubicBezTo>
                    <a:pt x="44" y="73"/>
                    <a:pt x="51" y="68"/>
                    <a:pt x="55" y="59"/>
                  </a:cubicBezTo>
                  <a:cubicBezTo>
                    <a:pt x="58" y="54"/>
                    <a:pt x="52" y="45"/>
                    <a:pt x="49" y="40"/>
                  </a:cubicBezTo>
                  <a:cubicBezTo>
                    <a:pt x="43" y="32"/>
                    <a:pt x="34" y="17"/>
                    <a:pt x="28" y="9"/>
                  </a:cubicBezTo>
                  <a:cubicBezTo>
                    <a:pt x="25" y="6"/>
                    <a:pt x="22" y="2"/>
                    <a:pt x="17" y="1"/>
                  </a:cubicBezTo>
                  <a:cubicBezTo>
                    <a:pt x="12" y="0"/>
                    <a:pt x="4" y="3"/>
                    <a:pt x="0" y="7"/>
                  </a:cubicBezTo>
                  <a:cubicBezTo>
                    <a:pt x="5" y="6"/>
                    <a:pt x="8" y="4"/>
                    <a:pt x="13" y="6"/>
                  </a:cubicBezTo>
                  <a:cubicBezTo>
                    <a:pt x="16" y="8"/>
                    <a:pt x="18" y="11"/>
                    <a:pt x="20" y="15"/>
                  </a:cubicBezTo>
                  <a:cubicBezTo>
                    <a:pt x="22" y="18"/>
                    <a:pt x="24" y="28"/>
                    <a:pt x="25" y="31"/>
                  </a:cubicBezTo>
                  <a:cubicBezTo>
                    <a:pt x="28" y="35"/>
                    <a:pt x="31" y="38"/>
                    <a:pt x="34" y="41"/>
                  </a:cubicBezTo>
                  <a:cubicBezTo>
                    <a:pt x="42" y="48"/>
                    <a:pt x="44" y="56"/>
                    <a:pt x="44" y="66"/>
                  </a:cubicBezTo>
                  <a:cubicBezTo>
                    <a:pt x="45" y="72"/>
                    <a:pt x="37" y="77"/>
                    <a:pt x="31" y="78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6" name="Freeform 576"/>
            <p:cNvSpPr>
              <a:spLocks/>
            </p:cNvSpPr>
            <p:nvPr/>
          </p:nvSpPr>
          <p:spPr bwMode="auto">
            <a:xfrm>
              <a:off x="2933" y="2143"/>
              <a:ext cx="38" cy="90"/>
            </a:xfrm>
            <a:custGeom>
              <a:avLst/>
              <a:gdLst>
                <a:gd name="T0" fmla="*/ 3 w 15"/>
                <a:gd name="T1" fmla="*/ 34 h 34"/>
                <a:gd name="T2" fmla="*/ 12 w 15"/>
                <a:gd name="T3" fmla="*/ 15 h 34"/>
                <a:gd name="T4" fmla="*/ 6 w 15"/>
                <a:gd name="T5" fmla="*/ 7 h 34"/>
                <a:gd name="T6" fmla="*/ 0 w 15"/>
                <a:gd name="T7" fmla="*/ 0 h 34"/>
                <a:gd name="T8" fmla="*/ 6 w 15"/>
                <a:gd name="T9" fmla="*/ 9 h 34"/>
                <a:gd name="T10" fmla="*/ 10 w 15"/>
                <a:gd name="T11" fmla="*/ 18 h 34"/>
                <a:gd name="T12" fmla="*/ 10 w 15"/>
                <a:gd name="T13" fmla="*/ 27 h 34"/>
                <a:gd name="T14" fmla="*/ 4 w 15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0" y="30"/>
                    <a:pt x="15" y="23"/>
                    <a:pt x="12" y="15"/>
                  </a:cubicBezTo>
                  <a:cubicBezTo>
                    <a:pt x="10" y="12"/>
                    <a:pt x="9" y="10"/>
                    <a:pt x="6" y="7"/>
                  </a:cubicBezTo>
                  <a:cubicBezTo>
                    <a:pt x="4" y="5"/>
                    <a:pt x="2" y="2"/>
                    <a:pt x="0" y="0"/>
                  </a:cubicBezTo>
                  <a:cubicBezTo>
                    <a:pt x="3" y="3"/>
                    <a:pt x="4" y="6"/>
                    <a:pt x="6" y="9"/>
                  </a:cubicBezTo>
                  <a:cubicBezTo>
                    <a:pt x="8" y="12"/>
                    <a:pt x="10" y="14"/>
                    <a:pt x="10" y="18"/>
                  </a:cubicBezTo>
                  <a:cubicBezTo>
                    <a:pt x="11" y="21"/>
                    <a:pt x="11" y="24"/>
                    <a:pt x="10" y="27"/>
                  </a:cubicBezTo>
                  <a:cubicBezTo>
                    <a:pt x="9" y="30"/>
                    <a:pt x="6" y="31"/>
                    <a:pt x="4" y="34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7" name="Freeform 577"/>
            <p:cNvSpPr>
              <a:spLocks/>
            </p:cNvSpPr>
            <p:nvPr/>
          </p:nvSpPr>
          <p:spPr bwMode="auto">
            <a:xfrm>
              <a:off x="2848" y="2159"/>
              <a:ext cx="90" cy="90"/>
            </a:xfrm>
            <a:custGeom>
              <a:avLst/>
              <a:gdLst>
                <a:gd name="T0" fmla="*/ 17 w 36"/>
                <a:gd name="T1" fmla="*/ 2 h 34"/>
                <a:gd name="T2" fmla="*/ 2 w 36"/>
                <a:gd name="T3" fmla="*/ 20 h 34"/>
                <a:gd name="T4" fmla="*/ 24 w 36"/>
                <a:gd name="T5" fmla="*/ 31 h 34"/>
                <a:gd name="T6" fmla="*/ 35 w 36"/>
                <a:gd name="T7" fmla="*/ 12 h 34"/>
                <a:gd name="T8" fmla="*/ 17 w 36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4">
                  <a:moveTo>
                    <a:pt x="17" y="2"/>
                  </a:moveTo>
                  <a:cubicBezTo>
                    <a:pt x="7" y="3"/>
                    <a:pt x="0" y="11"/>
                    <a:pt x="2" y="20"/>
                  </a:cubicBezTo>
                  <a:cubicBezTo>
                    <a:pt x="5" y="30"/>
                    <a:pt x="14" y="34"/>
                    <a:pt x="24" y="31"/>
                  </a:cubicBezTo>
                  <a:cubicBezTo>
                    <a:pt x="33" y="28"/>
                    <a:pt x="36" y="21"/>
                    <a:pt x="35" y="12"/>
                  </a:cubicBezTo>
                  <a:cubicBezTo>
                    <a:pt x="33" y="4"/>
                    <a:pt x="26" y="0"/>
                    <a:pt x="17" y="2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8" name="Freeform 578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9" name="Freeform 579"/>
            <p:cNvSpPr>
              <a:spLocks/>
            </p:cNvSpPr>
            <p:nvPr/>
          </p:nvSpPr>
          <p:spPr bwMode="auto">
            <a:xfrm>
              <a:off x="2858" y="2175"/>
              <a:ext cx="30" cy="56"/>
            </a:xfrm>
            <a:custGeom>
              <a:avLst/>
              <a:gdLst>
                <a:gd name="T0" fmla="*/ 12 w 12"/>
                <a:gd name="T1" fmla="*/ 0 h 21"/>
                <a:gd name="T2" fmla="*/ 5 w 12"/>
                <a:gd name="T3" fmla="*/ 3 h 21"/>
                <a:gd name="T4" fmla="*/ 1 w 12"/>
                <a:gd name="T5" fmla="*/ 9 h 21"/>
                <a:gd name="T6" fmla="*/ 11 w 12"/>
                <a:gd name="T7" fmla="*/ 21 h 21"/>
                <a:gd name="T8" fmla="*/ 5 w 12"/>
                <a:gd name="T9" fmla="*/ 11 h 21"/>
                <a:gd name="T10" fmla="*/ 6 w 12"/>
                <a:gd name="T11" fmla="*/ 8 h 21"/>
                <a:gd name="T12" fmla="*/ 6 w 12"/>
                <a:gd name="T13" fmla="*/ 5 h 21"/>
                <a:gd name="T14" fmla="*/ 11 w 12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12" y="0"/>
                  </a:moveTo>
                  <a:cubicBezTo>
                    <a:pt x="10" y="2"/>
                    <a:pt x="7" y="0"/>
                    <a:pt x="5" y="3"/>
                  </a:cubicBezTo>
                  <a:cubicBezTo>
                    <a:pt x="3" y="5"/>
                    <a:pt x="2" y="7"/>
                    <a:pt x="1" y="9"/>
                  </a:cubicBezTo>
                  <a:cubicBezTo>
                    <a:pt x="0" y="16"/>
                    <a:pt x="6" y="19"/>
                    <a:pt x="11" y="21"/>
                  </a:cubicBezTo>
                  <a:cubicBezTo>
                    <a:pt x="7" y="19"/>
                    <a:pt x="4" y="15"/>
                    <a:pt x="5" y="11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7"/>
                    <a:pt x="5" y="7"/>
                    <a:pt x="6" y="5"/>
                  </a:cubicBezTo>
                  <a:cubicBezTo>
                    <a:pt x="7" y="4"/>
                    <a:pt x="10" y="3"/>
                    <a:pt x="11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0" name="Freeform 580"/>
            <p:cNvSpPr>
              <a:spLocks/>
            </p:cNvSpPr>
            <p:nvPr/>
          </p:nvSpPr>
          <p:spPr bwMode="auto">
            <a:xfrm>
              <a:off x="2901" y="2180"/>
              <a:ext cx="27" cy="61"/>
            </a:xfrm>
            <a:custGeom>
              <a:avLst/>
              <a:gdLst>
                <a:gd name="T0" fmla="*/ 0 w 11"/>
                <a:gd name="T1" fmla="*/ 20 h 23"/>
                <a:gd name="T2" fmla="*/ 9 w 11"/>
                <a:gd name="T3" fmla="*/ 13 h 23"/>
                <a:gd name="T4" fmla="*/ 6 w 11"/>
                <a:gd name="T5" fmla="*/ 1 h 23"/>
                <a:gd name="T6" fmla="*/ 5 w 11"/>
                <a:gd name="T7" fmla="*/ 9 h 23"/>
                <a:gd name="T8" fmla="*/ 5 w 11"/>
                <a:gd name="T9" fmla="*/ 14 h 23"/>
                <a:gd name="T10" fmla="*/ 3 w 11"/>
                <a:gd name="T11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0" y="20"/>
                  </a:moveTo>
                  <a:cubicBezTo>
                    <a:pt x="5" y="23"/>
                    <a:pt x="8" y="17"/>
                    <a:pt x="9" y="13"/>
                  </a:cubicBezTo>
                  <a:cubicBezTo>
                    <a:pt x="9" y="10"/>
                    <a:pt x="11" y="0"/>
                    <a:pt x="6" y="1"/>
                  </a:cubicBezTo>
                  <a:cubicBezTo>
                    <a:pt x="10" y="5"/>
                    <a:pt x="5" y="6"/>
                    <a:pt x="5" y="9"/>
                  </a:cubicBezTo>
                  <a:cubicBezTo>
                    <a:pt x="5" y="11"/>
                    <a:pt x="6" y="12"/>
                    <a:pt x="5" y="14"/>
                  </a:cubicBezTo>
                  <a:cubicBezTo>
                    <a:pt x="5" y="16"/>
                    <a:pt x="4" y="18"/>
                    <a:pt x="3" y="19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1" name="Freeform 581"/>
            <p:cNvSpPr>
              <a:spLocks/>
            </p:cNvSpPr>
            <p:nvPr/>
          </p:nvSpPr>
          <p:spPr bwMode="auto">
            <a:xfrm>
              <a:off x="2848" y="2177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2 w 7"/>
                <a:gd name="T3" fmla="*/ 0 h 7"/>
                <a:gd name="T4" fmla="*/ 6 w 7"/>
                <a:gd name="T5" fmla="*/ 2 h 7"/>
                <a:gd name="T6" fmla="*/ 4 w 7"/>
                <a:gd name="T7" fmla="*/ 6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2" name="Freeform 582"/>
            <p:cNvSpPr>
              <a:spLocks/>
            </p:cNvSpPr>
            <p:nvPr/>
          </p:nvSpPr>
          <p:spPr bwMode="auto">
            <a:xfrm>
              <a:off x="2863" y="2169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2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3" name="Freeform 583"/>
            <p:cNvSpPr>
              <a:spLocks/>
            </p:cNvSpPr>
            <p:nvPr/>
          </p:nvSpPr>
          <p:spPr bwMode="auto">
            <a:xfrm>
              <a:off x="2846" y="2196"/>
              <a:ext cx="12" cy="11"/>
            </a:xfrm>
            <a:custGeom>
              <a:avLst/>
              <a:gdLst>
                <a:gd name="T0" fmla="*/ 1 w 5"/>
                <a:gd name="T1" fmla="*/ 2 h 4"/>
                <a:gd name="T2" fmla="*/ 2 w 5"/>
                <a:gd name="T3" fmla="*/ 0 h 4"/>
                <a:gd name="T4" fmla="*/ 4 w 5"/>
                <a:gd name="T5" fmla="*/ 1 h 4"/>
                <a:gd name="T6" fmla="*/ 3 w 5"/>
                <a:gd name="T7" fmla="*/ 4 h 4"/>
                <a:gd name="T8" fmla="*/ 1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4" name="Freeform 584"/>
            <p:cNvSpPr>
              <a:spLocks/>
            </p:cNvSpPr>
            <p:nvPr/>
          </p:nvSpPr>
          <p:spPr bwMode="auto">
            <a:xfrm>
              <a:off x="2785" y="2084"/>
              <a:ext cx="48" cy="123"/>
            </a:xfrm>
            <a:custGeom>
              <a:avLst/>
              <a:gdLst>
                <a:gd name="T0" fmla="*/ 19 w 19"/>
                <a:gd name="T1" fmla="*/ 46 h 46"/>
                <a:gd name="T2" fmla="*/ 10 w 19"/>
                <a:gd name="T3" fmla="*/ 34 h 46"/>
                <a:gd name="T4" fmla="*/ 3 w 19"/>
                <a:gd name="T5" fmla="*/ 23 h 46"/>
                <a:gd name="T6" fmla="*/ 12 w 19"/>
                <a:gd name="T7" fmla="*/ 0 h 46"/>
                <a:gd name="T8" fmla="*/ 7 w 19"/>
                <a:gd name="T9" fmla="*/ 19 h 46"/>
                <a:gd name="T10" fmla="*/ 10 w 19"/>
                <a:gd name="T11" fmla="*/ 29 h 46"/>
                <a:gd name="T12" fmla="*/ 15 w 19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6">
                  <a:moveTo>
                    <a:pt x="19" y="46"/>
                  </a:moveTo>
                  <a:cubicBezTo>
                    <a:pt x="17" y="42"/>
                    <a:pt x="13" y="38"/>
                    <a:pt x="10" y="34"/>
                  </a:cubicBezTo>
                  <a:cubicBezTo>
                    <a:pt x="8" y="31"/>
                    <a:pt x="5" y="27"/>
                    <a:pt x="3" y="23"/>
                  </a:cubicBezTo>
                  <a:cubicBezTo>
                    <a:pt x="0" y="14"/>
                    <a:pt x="2" y="4"/>
                    <a:pt x="12" y="0"/>
                  </a:cubicBezTo>
                  <a:cubicBezTo>
                    <a:pt x="6" y="4"/>
                    <a:pt x="5" y="13"/>
                    <a:pt x="7" y="19"/>
                  </a:cubicBezTo>
                  <a:cubicBezTo>
                    <a:pt x="8" y="23"/>
                    <a:pt x="10" y="26"/>
                    <a:pt x="10" y="29"/>
                  </a:cubicBezTo>
                  <a:cubicBezTo>
                    <a:pt x="11" y="33"/>
                    <a:pt x="13" y="36"/>
                    <a:pt x="15" y="39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5" name="Freeform 585"/>
            <p:cNvSpPr>
              <a:spLocks/>
            </p:cNvSpPr>
            <p:nvPr/>
          </p:nvSpPr>
          <p:spPr bwMode="auto">
            <a:xfrm>
              <a:off x="2785" y="2100"/>
              <a:ext cx="16" cy="56"/>
            </a:xfrm>
            <a:custGeom>
              <a:avLst/>
              <a:gdLst>
                <a:gd name="T0" fmla="*/ 4 w 6"/>
                <a:gd name="T1" fmla="*/ 0 h 21"/>
                <a:gd name="T2" fmla="*/ 6 w 6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21">
                  <a:moveTo>
                    <a:pt x="4" y="0"/>
                  </a:moveTo>
                  <a:cubicBezTo>
                    <a:pt x="0" y="4"/>
                    <a:pt x="1" y="18"/>
                    <a:pt x="6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86" name="Group 586"/>
          <p:cNvGrpSpPr>
            <a:grpSpLocks/>
          </p:cNvGrpSpPr>
          <p:nvPr/>
        </p:nvGrpSpPr>
        <p:grpSpPr bwMode="auto">
          <a:xfrm>
            <a:off x="5735639" y="5084763"/>
            <a:ext cx="223837" cy="342900"/>
            <a:chOff x="2809" y="2051"/>
            <a:chExt cx="141" cy="216"/>
          </a:xfrm>
        </p:grpSpPr>
        <p:sp>
          <p:nvSpPr>
            <p:cNvPr id="26187" name="Freeform 587"/>
            <p:cNvSpPr>
              <a:spLocks/>
            </p:cNvSpPr>
            <p:nvPr/>
          </p:nvSpPr>
          <p:spPr bwMode="auto">
            <a:xfrm>
              <a:off x="2809" y="2051"/>
              <a:ext cx="141" cy="216"/>
            </a:xfrm>
            <a:custGeom>
              <a:avLst/>
              <a:gdLst>
                <a:gd name="T0" fmla="*/ 28 w 56"/>
                <a:gd name="T1" fmla="*/ 0 h 81"/>
                <a:gd name="T2" fmla="*/ 2 w 56"/>
                <a:gd name="T3" fmla="*/ 21 h 81"/>
                <a:gd name="T4" fmla="*/ 2 w 56"/>
                <a:gd name="T5" fmla="*/ 64 h 81"/>
                <a:gd name="T6" fmla="*/ 29 w 56"/>
                <a:gd name="T7" fmla="*/ 81 h 81"/>
                <a:gd name="T8" fmla="*/ 54 w 56"/>
                <a:gd name="T9" fmla="*/ 67 h 81"/>
                <a:gd name="T10" fmla="*/ 53 w 56"/>
                <a:gd name="T11" fmla="*/ 16 h 81"/>
                <a:gd name="T12" fmla="*/ 28 w 56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81">
                  <a:moveTo>
                    <a:pt x="28" y="0"/>
                  </a:moveTo>
                  <a:cubicBezTo>
                    <a:pt x="15" y="1"/>
                    <a:pt x="3" y="3"/>
                    <a:pt x="2" y="21"/>
                  </a:cubicBezTo>
                  <a:cubicBezTo>
                    <a:pt x="0" y="39"/>
                    <a:pt x="2" y="57"/>
                    <a:pt x="2" y="64"/>
                  </a:cubicBezTo>
                  <a:cubicBezTo>
                    <a:pt x="4" y="78"/>
                    <a:pt x="18" y="81"/>
                    <a:pt x="29" y="81"/>
                  </a:cubicBezTo>
                  <a:cubicBezTo>
                    <a:pt x="40" y="80"/>
                    <a:pt x="53" y="77"/>
                    <a:pt x="54" y="67"/>
                  </a:cubicBezTo>
                  <a:cubicBezTo>
                    <a:pt x="56" y="57"/>
                    <a:pt x="53" y="24"/>
                    <a:pt x="53" y="16"/>
                  </a:cubicBezTo>
                  <a:cubicBezTo>
                    <a:pt x="52" y="7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8" name="Freeform 588"/>
            <p:cNvSpPr>
              <a:spLocks/>
            </p:cNvSpPr>
            <p:nvPr/>
          </p:nvSpPr>
          <p:spPr bwMode="auto">
            <a:xfrm>
              <a:off x="2847" y="2061"/>
              <a:ext cx="90" cy="198"/>
            </a:xfrm>
            <a:custGeom>
              <a:avLst/>
              <a:gdLst>
                <a:gd name="T0" fmla="*/ 4 w 36"/>
                <a:gd name="T1" fmla="*/ 72 h 74"/>
                <a:gd name="T2" fmla="*/ 30 w 36"/>
                <a:gd name="T3" fmla="*/ 69 h 74"/>
                <a:gd name="T4" fmla="*/ 36 w 36"/>
                <a:gd name="T5" fmla="*/ 49 h 74"/>
                <a:gd name="T6" fmla="*/ 33 w 36"/>
                <a:gd name="T7" fmla="*/ 18 h 74"/>
                <a:gd name="T8" fmla="*/ 29 w 36"/>
                <a:gd name="T9" fmla="*/ 6 h 74"/>
                <a:gd name="T10" fmla="*/ 12 w 36"/>
                <a:gd name="T11" fmla="*/ 1 h 74"/>
                <a:gd name="T12" fmla="*/ 23 w 36"/>
                <a:gd name="T13" fmla="*/ 7 h 74"/>
                <a:gd name="T14" fmla="*/ 24 w 36"/>
                <a:gd name="T15" fmla="*/ 18 h 74"/>
                <a:gd name="T16" fmla="*/ 21 w 36"/>
                <a:gd name="T17" fmla="*/ 29 h 74"/>
                <a:gd name="T18" fmla="*/ 23 w 36"/>
                <a:gd name="T19" fmla="*/ 41 h 74"/>
                <a:gd name="T20" fmla="*/ 18 w 36"/>
                <a:gd name="T21" fmla="*/ 68 h 74"/>
                <a:gd name="T22" fmla="*/ 0 w 36"/>
                <a:gd name="T23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74">
                  <a:moveTo>
                    <a:pt x="4" y="72"/>
                  </a:moveTo>
                  <a:cubicBezTo>
                    <a:pt x="13" y="74"/>
                    <a:pt x="22" y="73"/>
                    <a:pt x="30" y="69"/>
                  </a:cubicBezTo>
                  <a:cubicBezTo>
                    <a:pt x="36" y="66"/>
                    <a:pt x="36" y="55"/>
                    <a:pt x="36" y="49"/>
                  </a:cubicBezTo>
                  <a:cubicBezTo>
                    <a:pt x="35" y="39"/>
                    <a:pt x="34" y="28"/>
                    <a:pt x="33" y="18"/>
                  </a:cubicBezTo>
                  <a:cubicBezTo>
                    <a:pt x="33" y="14"/>
                    <a:pt x="32" y="9"/>
                    <a:pt x="29" y="6"/>
                  </a:cubicBezTo>
                  <a:cubicBezTo>
                    <a:pt x="25" y="2"/>
                    <a:pt x="17" y="0"/>
                    <a:pt x="12" y="1"/>
                  </a:cubicBezTo>
                  <a:cubicBezTo>
                    <a:pt x="16" y="3"/>
                    <a:pt x="20" y="3"/>
                    <a:pt x="23" y="7"/>
                  </a:cubicBezTo>
                  <a:cubicBezTo>
                    <a:pt x="25" y="10"/>
                    <a:pt x="24" y="15"/>
                    <a:pt x="24" y="18"/>
                  </a:cubicBezTo>
                  <a:cubicBezTo>
                    <a:pt x="24" y="22"/>
                    <a:pt x="22" y="25"/>
                    <a:pt x="21" y="29"/>
                  </a:cubicBezTo>
                  <a:cubicBezTo>
                    <a:pt x="21" y="33"/>
                    <a:pt x="22" y="37"/>
                    <a:pt x="23" y="41"/>
                  </a:cubicBezTo>
                  <a:cubicBezTo>
                    <a:pt x="26" y="52"/>
                    <a:pt x="23" y="60"/>
                    <a:pt x="18" y="68"/>
                  </a:cubicBezTo>
                  <a:cubicBezTo>
                    <a:pt x="14" y="73"/>
                    <a:pt x="5" y="73"/>
                    <a:pt x="0" y="71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9" name="Freeform 589"/>
            <p:cNvSpPr>
              <a:spLocks/>
            </p:cNvSpPr>
            <p:nvPr/>
          </p:nvSpPr>
          <p:spPr bwMode="auto">
            <a:xfrm>
              <a:off x="2809" y="2051"/>
              <a:ext cx="141" cy="216"/>
            </a:xfrm>
            <a:custGeom>
              <a:avLst/>
              <a:gdLst>
                <a:gd name="T0" fmla="*/ 28 w 56"/>
                <a:gd name="T1" fmla="*/ 0 h 81"/>
                <a:gd name="T2" fmla="*/ 2 w 56"/>
                <a:gd name="T3" fmla="*/ 21 h 81"/>
                <a:gd name="T4" fmla="*/ 2 w 56"/>
                <a:gd name="T5" fmla="*/ 64 h 81"/>
                <a:gd name="T6" fmla="*/ 29 w 56"/>
                <a:gd name="T7" fmla="*/ 81 h 81"/>
                <a:gd name="T8" fmla="*/ 54 w 56"/>
                <a:gd name="T9" fmla="*/ 67 h 81"/>
                <a:gd name="T10" fmla="*/ 53 w 56"/>
                <a:gd name="T11" fmla="*/ 16 h 81"/>
                <a:gd name="T12" fmla="*/ 28 w 56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81">
                  <a:moveTo>
                    <a:pt x="28" y="0"/>
                  </a:moveTo>
                  <a:cubicBezTo>
                    <a:pt x="15" y="1"/>
                    <a:pt x="3" y="3"/>
                    <a:pt x="2" y="21"/>
                  </a:cubicBezTo>
                  <a:cubicBezTo>
                    <a:pt x="0" y="39"/>
                    <a:pt x="2" y="57"/>
                    <a:pt x="2" y="64"/>
                  </a:cubicBezTo>
                  <a:cubicBezTo>
                    <a:pt x="4" y="78"/>
                    <a:pt x="18" y="81"/>
                    <a:pt x="29" y="81"/>
                  </a:cubicBezTo>
                  <a:cubicBezTo>
                    <a:pt x="40" y="80"/>
                    <a:pt x="53" y="77"/>
                    <a:pt x="54" y="67"/>
                  </a:cubicBezTo>
                  <a:cubicBezTo>
                    <a:pt x="56" y="57"/>
                    <a:pt x="53" y="24"/>
                    <a:pt x="53" y="16"/>
                  </a:cubicBezTo>
                  <a:cubicBezTo>
                    <a:pt x="52" y="7"/>
                    <a:pt x="42" y="0"/>
                    <a:pt x="2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0" name="Freeform 590"/>
            <p:cNvSpPr>
              <a:spLocks/>
            </p:cNvSpPr>
            <p:nvPr/>
          </p:nvSpPr>
          <p:spPr bwMode="auto">
            <a:xfrm>
              <a:off x="2824" y="2163"/>
              <a:ext cx="93" cy="82"/>
            </a:xfrm>
            <a:custGeom>
              <a:avLst/>
              <a:gdLst>
                <a:gd name="T0" fmla="*/ 18 w 37"/>
                <a:gd name="T1" fmla="*/ 1 h 31"/>
                <a:gd name="T2" fmla="*/ 10 w 37"/>
                <a:gd name="T3" fmla="*/ 23 h 31"/>
                <a:gd name="T4" fmla="*/ 21 w 37"/>
                <a:gd name="T5" fmla="*/ 29 h 31"/>
                <a:gd name="T6" fmla="*/ 34 w 37"/>
                <a:gd name="T7" fmla="*/ 21 h 31"/>
                <a:gd name="T8" fmla="*/ 28 w 37"/>
                <a:gd name="T9" fmla="*/ 2 h 31"/>
                <a:gd name="T10" fmla="*/ 23 w 37"/>
                <a:gd name="T11" fmla="*/ 1 h 31"/>
                <a:gd name="T12" fmla="*/ 18 w 37"/>
                <a:gd name="T13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1">
                  <a:moveTo>
                    <a:pt x="18" y="1"/>
                  </a:moveTo>
                  <a:cubicBezTo>
                    <a:pt x="5" y="0"/>
                    <a:pt x="0" y="16"/>
                    <a:pt x="10" y="23"/>
                  </a:cubicBezTo>
                  <a:cubicBezTo>
                    <a:pt x="13" y="26"/>
                    <a:pt x="17" y="29"/>
                    <a:pt x="21" y="29"/>
                  </a:cubicBezTo>
                  <a:cubicBezTo>
                    <a:pt x="27" y="31"/>
                    <a:pt x="31" y="27"/>
                    <a:pt x="34" y="21"/>
                  </a:cubicBezTo>
                  <a:cubicBezTo>
                    <a:pt x="37" y="13"/>
                    <a:pt x="36" y="6"/>
                    <a:pt x="28" y="2"/>
                  </a:cubicBezTo>
                  <a:cubicBezTo>
                    <a:pt x="26" y="1"/>
                    <a:pt x="25" y="1"/>
                    <a:pt x="23" y="1"/>
                  </a:cubicBezTo>
                  <a:cubicBezTo>
                    <a:pt x="22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1" name="Freeform 591"/>
            <p:cNvSpPr>
              <a:spLocks/>
            </p:cNvSpPr>
            <p:nvPr/>
          </p:nvSpPr>
          <p:spPr bwMode="auto">
            <a:xfrm>
              <a:off x="2840" y="2171"/>
              <a:ext cx="35" cy="56"/>
            </a:xfrm>
            <a:custGeom>
              <a:avLst/>
              <a:gdLst>
                <a:gd name="T0" fmla="*/ 14 w 14"/>
                <a:gd name="T1" fmla="*/ 1 h 21"/>
                <a:gd name="T2" fmla="*/ 7 w 14"/>
                <a:gd name="T3" fmla="*/ 2 h 21"/>
                <a:gd name="T4" fmla="*/ 2 w 14"/>
                <a:gd name="T5" fmla="*/ 7 h 21"/>
                <a:gd name="T6" fmla="*/ 10 w 14"/>
                <a:gd name="T7" fmla="*/ 21 h 21"/>
                <a:gd name="T8" fmla="*/ 6 w 14"/>
                <a:gd name="T9" fmla="*/ 10 h 21"/>
                <a:gd name="T10" fmla="*/ 7 w 14"/>
                <a:gd name="T11" fmla="*/ 7 h 21"/>
                <a:gd name="T12" fmla="*/ 7 w 14"/>
                <a:gd name="T13" fmla="*/ 5 h 21"/>
                <a:gd name="T14" fmla="*/ 13 w 14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1">
                  <a:moveTo>
                    <a:pt x="14" y="1"/>
                  </a:moveTo>
                  <a:cubicBezTo>
                    <a:pt x="12" y="2"/>
                    <a:pt x="10" y="0"/>
                    <a:pt x="7" y="2"/>
                  </a:cubicBezTo>
                  <a:cubicBezTo>
                    <a:pt x="5" y="3"/>
                    <a:pt x="3" y="5"/>
                    <a:pt x="2" y="7"/>
                  </a:cubicBezTo>
                  <a:cubicBezTo>
                    <a:pt x="0" y="14"/>
                    <a:pt x="5" y="18"/>
                    <a:pt x="10" y="21"/>
                  </a:cubicBezTo>
                  <a:cubicBezTo>
                    <a:pt x="6" y="18"/>
                    <a:pt x="4" y="14"/>
                    <a:pt x="6" y="10"/>
                  </a:cubicBezTo>
                  <a:cubicBezTo>
                    <a:pt x="6" y="9"/>
                    <a:pt x="6" y="8"/>
                    <a:pt x="7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9" y="3"/>
                    <a:pt x="11" y="3"/>
                    <a:pt x="13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2" name="Freeform 592"/>
            <p:cNvSpPr>
              <a:spLocks/>
            </p:cNvSpPr>
            <p:nvPr/>
          </p:nvSpPr>
          <p:spPr bwMode="auto">
            <a:xfrm>
              <a:off x="2875" y="2184"/>
              <a:ext cx="37" cy="59"/>
            </a:xfrm>
            <a:custGeom>
              <a:avLst/>
              <a:gdLst>
                <a:gd name="T0" fmla="*/ 0 w 15"/>
                <a:gd name="T1" fmla="*/ 18 h 22"/>
                <a:gd name="T2" fmla="*/ 10 w 15"/>
                <a:gd name="T3" fmla="*/ 13 h 22"/>
                <a:gd name="T4" fmla="*/ 9 w 15"/>
                <a:gd name="T5" fmla="*/ 0 h 22"/>
                <a:gd name="T6" fmla="*/ 7 w 15"/>
                <a:gd name="T7" fmla="*/ 8 h 22"/>
                <a:gd name="T8" fmla="*/ 7 w 15"/>
                <a:gd name="T9" fmla="*/ 13 h 22"/>
                <a:gd name="T10" fmla="*/ 3 w 15"/>
                <a:gd name="T11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2">
                  <a:moveTo>
                    <a:pt x="0" y="18"/>
                  </a:moveTo>
                  <a:cubicBezTo>
                    <a:pt x="5" y="22"/>
                    <a:pt x="9" y="17"/>
                    <a:pt x="10" y="13"/>
                  </a:cubicBezTo>
                  <a:cubicBezTo>
                    <a:pt x="11" y="10"/>
                    <a:pt x="15" y="1"/>
                    <a:pt x="9" y="0"/>
                  </a:cubicBezTo>
                  <a:cubicBezTo>
                    <a:pt x="13" y="5"/>
                    <a:pt x="8" y="5"/>
                    <a:pt x="7" y="8"/>
                  </a:cubicBezTo>
                  <a:cubicBezTo>
                    <a:pt x="6" y="10"/>
                    <a:pt x="7" y="12"/>
                    <a:pt x="7" y="13"/>
                  </a:cubicBezTo>
                  <a:cubicBezTo>
                    <a:pt x="6" y="15"/>
                    <a:pt x="4" y="16"/>
                    <a:pt x="3" y="17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3" name="Freeform 593"/>
            <p:cNvSpPr>
              <a:spLocks/>
            </p:cNvSpPr>
            <p:nvPr/>
          </p:nvSpPr>
          <p:spPr bwMode="auto">
            <a:xfrm>
              <a:off x="2837" y="2171"/>
              <a:ext cx="18" cy="16"/>
            </a:xfrm>
            <a:custGeom>
              <a:avLst/>
              <a:gdLst>
                <a:gd name="T0" fmla="*/ 1 w 7"/>
                <a:gd name="T1" fmla="*/ 3 h 6"/>
                <a:gd name="T2" fmla="*/ 3 w 7"/>
                <a:gd name="T3" fmla="*/ 0 h 6"/>
                <a:gd name="T4" fmla="*/ 7 w 7"/>
                <a:gd name="T5" fmla="*/ 3 h 6"/>
                <a:gd name="T6" fmla="*/ 4 w 7"/>
                <a:gd name="T7" fmla="*/ 6 h 6"/>
                <a:gd name="T8" fmla="*/ 1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1" y="3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6" y="1"/>
                    <a:pt x="7" y="3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2" y="6"/>
                    <a:pt x="1" y="5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4" name="Freeform 594"/>
            <p:cNvSpPr>
              <a:spLocks/>
            </p:cNvSpPr>
            <p:nvPr/>
          </p:nvSpPr>
          <p:spPr bwMode="auto">
            <a:xfrm>
              <a:off x="2855" y="2165"/>
              <a:ext cx="7" cy="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5" name="Freeform 595"/>
            <p:cNvSpPr>
              <a:spLocks/>
            </p:cNvSpPr>
            <p:nvPr/>
          </p:nvSpPr>
          <p:spPr bwMode="auto">
            <a:xfrm>
              <a:off x="2834" y="2187"/>
              <a:ext cx="11" cy="1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6" name="Freeform 596"/>
            <p:cNvSpPr>
              <a:spLocks/>
            </p:cNvSpPr>
            <p:nvPr/>
          </p:nvSpPr>
          <p:spPr bwMode="auto">
            <a:xfrm>
              <a:off x="2892" y="2173"/>
              <a:ext cx="45" cy="83"/>
            </a:xfrm>
            <a:custGeom>
              <a:avLst/>
              <a:gdLst>
                <a:gd name="T0" fmla="*/ 0 w 18"/>
                <a:gd name="T1" fmla="*/ 30 h 31"/>
                <a:gd name="T2" fmla="*/ 18 w 18"/>
                <a:gd name="T3" fmla="*/ 19 h 31"/>
                <a:gd name="T4" fmla="*/ 18 w 18"/>
                <a:gd name="T5" fmla="*/ 10 h 31"/>
                <a:gd name="T6" fmla="*/ 17 w 18"/>
                <a:gd name="T7" fmla="*/ 0 h 31"/>
                <a:gd name="T8" fmla="*/ 17 w 18"/>
                <a:gd name="T9" fmla="*/ 11 h 31"/>
                <a:gd name="T10" fmla="*/ 15 w 18"/>
                <a:gd name="T11" fmla="*/ 21 h 31"/>
                <a:gd name="T12" fmla="*/ 10 w 18"/>
                <a:gd name="T13" fmla="*/ 28 h 31"/>
                <a:gd name="T14" fmla="*/ 1 w 18"/>
                <a:gd name="T1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1">
                  <a:moveTo>
                    <a:pt x="0" y="30"/>
                  </a:moveTo>
                  <a:cubicBezTo>
                    <a:pt x="8" y="31"/>
                    <a:pt x="16" y="28"/>
                    <a:pt x="18" y="19"/>
                  </a:cubicBezTo>
                  <a:cubicBezTo>
                    <a:pt x="18" y="16"/>
                    <a:pt x="18" y="13"/>
                    <a:pt x="18" y="10"/>
                  </a:cubicBezTo>
                  <a:cubicBezTo>
                    <a:pt x="17" y="7"/>
                    <a:pt x="17" y="3"/>
                    <a:pt x="17" y="0"/>
                  </a:cubicBezTo>
                  <a:cubicBezTo>
                    <a:pt x="17" y="4"/>
                    <a:pt x="16" y="7"/>
                    <a:pt x="17" y="11"/>
                  </a:cubicBezTo>
                  <a:cubicBezTo>
                    <a:pt x="17" y="14"/>
                    <a:pt x="17" y="18"/>
                    <a:pt x="15" y="21"/>
                  </a:cubicBezTo>
                  <a:cubicBezTo>
                    <a:pt x="14" y="24"/>
                    <a:pt x="13" y="26"/>
                    <a:pt x="10" y="28"/>
                  </a:cubicBezTo>
                  <a:cubicBezTo>
                    <a:pt x="7" y="30"/>
                    <a:pt x="4" y="29"/>
                    <a:pt x="1" y="30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7" name="Freeform 597"/>
            <p:cNvSpPr>
              <a:spLocks/>
            </p:cNvSpPr>
            <p:nvPr/>
          </p:nvSpPr>
          <p:spPr bwMode="auto">
            <a:xfrm>
              <a:off x="2819" y="2056"/>
              <a:ext cx="56" cy="117"/>
            </a:xfrm>
            <a:custGeom>
              <a:avLst/>
              <a:gdLst>
                <a:gd name="T0" fmla="*/ 0 w 22"/>
                <a:gd name="T1" fmla="*/ 44 h 44"/>
                <a:gd name="T2" fmla="*/ 0 w 22"/>
                <a:gd name="T3" fmla="*/ 29 h 44"/>
                <a:gd name="T4" fmla="*/ 2 w 22"/>
                <a:gd name="T5" fmla="*/ 16 h 44"/>
                <a:gd name="T6" fmla="*/ 22 w 22"/>
                <a:gd name="T7" fmla="*/ 3 h 44"/>
                <a:gd name="T8" fmla="*/ 7 w 22"/>
                <a:gd name="T9" fmla="*/ 15 h 44"/>
                <a:gd name="T10" fmla="*/ 3 w 22"/>
                <a:gd name="T11" fmla="*/ 25 h 44"/>
                <a:gd name="T12" fmla="*/ 1 w 22"/>
                <a:gd name="T13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4">
                  <a:moveTo>
                    <a:pt x="0" y="44"/>
                  </a:moveTo>
                  <a:cubicBezTo>
                    <a:pt x="1" y="39"/>
                    <a:pt x="0" y="34"/>
                    <a:pt x="0" y="29"/>
                  </a:cubicBezTo>
                  <a:cubicBezTo>
                    <a:pt x="0" y="25"/>
                    <a:pt x="1" y="20"/>
                    <a:pt x="2" y="16"/>
                  </a:cubicBezTo>
                  <a:cubicBezTo>
                    <a:pt x="4" y="7"/>
                    <a:pt x="12" y="0"/>
                    <a:pt x="22" y="3"/>
                  </a:cubicBezTo>
                  <a:cubicBezTo>
                    <a:pt x="15" y="3"/>
                    <a:pt x="9" y="9"/>
                    <a:pt x="7" y="15"/>
                  </a:cubicBezTo>
                  <a:cubicBezTo>
                    <a:pt x="5" y="19"/>
                    <a:pt x="5" y="22"/>
                    <a:pt x="3" y="25"/>
                  </a:cubicBezTo>
                  <a:cubicBezTo>
                    <a:pt x="1" y="29"/>
                    <a:pt x="2" y="32"/>
                    <a:pt x="1" y="36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8" name="Freeform 598"/>
            <p:cNvSpPr>
              <a:spLocks/>
            </p:cNvSpPr>
            <p:nvPr/>
          </p:nvSpPr>
          <p:spPr bwMode="auto">
            <a:xfrm>
              <a:off x="2817" y="2064"/>
              <a:ext cx="33" cy="48"/>
            </a:xfrm>
            <a:custGeom>
              <a:avLst/>
              <a:gdLst>
                <a:gd name="T0" fmla="*/ 13 w 13"/>
                <a:gd name="T1" fmla="*/ 0 h 18"/>
                <a:gd name="T2" fmla="*/ 2 w 13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cubicBezTo>
                    <a:pt x="8" y="1"/>
                    <a:pt x="0" y="13"/>
                    <a:pt x="2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99" name="Group 599"/>
          <p:cNvGrpSpPr>
            <a:grpSpLocks/>
          </p:cNvGrpSpPr>
          <p:nvPr/>
        </p:nvGrpSpPr>
        <p:grpSpPr bwMode="auto">
          <a:xfrm>
            <a:off x="4943475" y="5229225"/>
            <a:ext cx="274638" cy="317500"/>
            <a:chOff x="2795" y="2059"/>
            <a:chExt cx="173" cy="200"/>
          </a:xfrm>
        </p:grpSpPr>
        <p:sp>
          <p:nvSpPr>
            <p:cNvPr id="26200" name="Freeform 600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1" name="Freeform 601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2" name="Freeform 602"/>
            <p:cNvSpPr>
              <a:spLocks/>
            </p:cNvSpPr>
            <p:nvPr/>
          </p:nvSpPr>
          <p:spPr bwMode="auto">
            <a:xfrm>
              <a:off x="2800" y="2085"/>
              <a:ext cx="73" cy="88"/>
            </a:xfrm>
            <a:custGeom>
              <a:avLst/>
              <a:gdLst>
                <a:gd name="T0" fmla="*/ 29 w 29"/>
                <a:gd name="T1" fmla="*/ 0 h 33"/>
                <a:gd name="T2" fmla="*/ 7 w 29"/>
                <a:gd name="T3" fmla="*/ 11 h 33"/>
                <a:gd name="T4" fmla="*/ 0 w 29"/>
                <a:gd name="T5" fmla="*/ 33 h 33"/>
                <a:gd name="T6" fmla="*/ 12 w 29"/>
                <a:gd name="T7" fmla="*/ 10 h 33"/>
                <a:gd name="T8" fmla="*/ 29 w 2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3">
                  <a:moveTo>
                    <a:pt x="29" y="0"/>
                  </a:moveTo>
                  <a:cubicBezTo>
                    <a:pt x="22" y="1"/>
                    <a:pt x="13" y="2"/>
                    <a:pt x="7" y="11"/>
                  </a:cubicBezTo>
                  <a:cubicBezTo>
                    <a:pt x="1" y="19"/>
                    <a:pt x="0" y="29"/>
                    <a:pt x="0" y="33"/>
                  </a:cubicBezTo>
                  <a:cubicBezTo>
                    <a:pt x="1" y="27"/>
                    <a:pt x="6" y="15"/>
                    <a:pt x="12" y="10"/>
                  </a:cubicBezTo>
                  <a:cubicBezTo>
                    <a:pt x="17" y="5"/>
                    <a:pt x="24" y="1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3" name="Freeform 603"/>
            <p:cNvSpPr>
              <a:spLocks/>
            </p:cNvSpPr>
            <p:nvPr/>
          </p:nvSpPr>
          <p:spPr bwMode="auto">
            <a:xfrm>
              <a:off x="2865" y="2133"/>
              <a:ext cx="95" cy="120"/>
            </a:xfrm>
            <a:custGeom>
              <a:avLst/>
              <a:gdLst>
                <a:gd name="T0" fmla="*/ 0 w 38"/>
                <a:gd name="T1" fmla="*/ 38 h 45"/>
                <a:gd name="T2" fmla="*/ 17 w 38"/>
                <a:gd name="T3" fmla="*/ 43 h 45"/>
                <a:gd name="T4" fmla="*/ 28 w 38"/>
                <a:gd name="T5" fmla="*/ 32 h 45"/>
                <a:gd name="T6" fmla="*/ 31 w 38"/>
                <a:gd name="T7" fmla="*/ 25 h 45"/>
                <a:gd name="T8" fmla="*/ 35 w 38"/>
                <a:gd name="T9" fmla="*/ 15 h 45"/>
                <a:gd name="T10" fmla="*/ 37 w 38"/>
                <a:gd name="T11" fmla="*/ 7 h 45"/>
                <a:gd name="T12" fmla="*/ 36 w 38"/>
                <a:gd name="T13" fmla="*/ 0 h 45"/>
                <a:gd name="T14" fmla="*/ 36 w 38"/>
                <a:gd name="T15" fmla="*/ 8 h 45"/>
                <a:gd name="T16" fmla="*/ 32 w 38"/>
                <a:gd name="T17" fmla="*/ 16 h 45"/>
                <a:gd name="T18" fmla="*/ 28 w 38"/>
                <a:gd name="T19" fmla="*/ 24 h 45"/>
                <a:gd name="T20" fmla="*/ 23 w 38"/>
                <a:gd name="T21" fmla="*/ 32 h 45"/>
                <a:gd name="T22" fmla="*/ 11 w 38"/>
                <a:gd name="T23" fmla="*/ 41 h 45"/>
                <a:gd name="T24" fmla="*/ 5 w 38"/>
                <a:gd name="T25" fmla="*/ 39 h 45"/>
                <a:gd name="T26" fmla="*/ 0 w 38"/>
                <a:gd name="T27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5">
                  <a:moveTo>
                    <a:pt x="0" y="38"/>
                  </a:moveTo>
                  <a:cubicBezTo>
                    <a:pt x="3" y="41"/>
                    <a:pt x="12" y="45"/>
                    <a:pt x="17" y="43"/>
                  </a:cubicBezTo>
                  <a:cubicBezTo>
                    <a:pt x="22" y="41"/>
                    <a:pt x="25" y="37"/>
                    <a:pt x="28" y="32"/>
                  </a:cubicBezTo>
                  <a:cubicBezTo>
                    <a:pt x="29" y="29"/>
                    <a:pt x="29" y="27"/>
                    <a:pt x="31" y="25"/>
                  </a:cubicBezTo>
                  <a:cubicBezTo>
                    <a:pt x="33" y="22"/>
                    <a:pt x="35" y="19"/>
                    <a:pt x="35" y="15"/>
                  </a:cubicBezTo>
                  <a:cubicBezTo>
                    <a:pt x="35" y="12"/>
                    <a:pt x="36" y="9"/>
                    <a:pt x="37" y="7"/>
                  </a:cubicBezTo>
                  <a:cubicBezTo>
                    <a:pt x="38" y="3"/>
                    <a:pt x="38" y="3"/>
                    <a:pt x="36" y="0"/>
                  </a:cubicBezTo>
                  <a:cubicBezTo>
                    <a:pt x="37" y="2"/>
                    <a:pt x="36" y="6"/>
                    <a:pt x="36" y="8"/>
                  </a:cubicBezTo>
                  <a:cubicBezTo>
                    <a:pt x="35" y="11"/>
                    <a:pt x="34" y="14"/>
                    <a:pt x="32" y="16"/>
                  </a:cubicBezTo>
                  <a:cubicBezTo>
                    <a:pt x="31" y="19"/>
                    <a:pt x="29" y="21"/>
                    <a:pt x="28" y="24"/>
                  </a:cubicBezTo>
                  <a:cubicBezTo>
                    <a:pt x="27" y="27"/>
                    <a:pt x="25" y="30"/>
                    <a:pt x="23" y="32"/>
                  </a:cubicBezTo>
                  <a:cubicBezTo>
                    <a:pt x="20" y="36"/>
                    <a:pt x="16" y="40"/>
                    <a:pt x="11" y="41"/>
                  </a:cubicBezTo>
                  <a:cubicBezTo>
                    <a:pt x="8" y="41"/>
                    <a:pt x="7" y="40"/>
                    <a:pt x="5" y="39"/>
                  </a:cubicBezTo>
                  <a:cubicBezTo>
                    <a:pt x="4" y="39"/>
                    <a:pt x="1" y="40"/>
                    <a:pt x="0" y="39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4" name="Freeform 604"/>
            <p:cNvSpPr>
              <a:spLocks/>
            </p:cNvSpPr>
            <p:nvPr/>
          </p:nvSpPr>
          <p:spPr bwMode="auto">
            <a:xfrm>
              <a:off x="2843" y="2173"/>
              <a:ext cx="105" cy="75"/>
            </a:xfrm>
            <a:custGeom>
              <a:avLst/>
              <a:gdLst>
                <a:gd name="T0" fmla="*/ 4 w 42"/>
                <a:gd name="T1" fmla="*/ 18 h 28"/>
                <a:gd name="T2" fmla="*/ 9 w 42"/>
                <a:gd name="T3" fmla="*/ 23 h 28"/>
                <a:gd name="T4" fmla="*/ 24 w 42"/>
                <a:gd name="T5" fmla="*/ 27 h 28"/>
                <a:gd name="T6" fmla="*/ 36 w 42"/>
                <a:gd name="T7" fmla="*/ 12 h 28"/>
                <a:gd name="T8" fmla="*/ 42 w 42"/>
                <a:gd name="T9" fmla="*/ 0 h 28"/>
                <a:gd name="T10" fmla="*/ 34 w 42"/>
                <a:gd name="T11" fmla="*/ 9 h 28"/>
                <a:gd name="T12" fmla="*/ 25 w 42"/>
                <a:gd name="T13" fmla="*/ 19 h 28"/>
                <a:gd name="T14" fmla="*/ 12 w 42"/>
                <a:gd name="T15" fmla="*/ 21 h 28"/>
                <a:gd name="T16" fmla="*/ 3 w 42"/>
                <a:gd name="T1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8">
                  <a:moveTo>
                    <a:pt x="4" y="18"/>
                  </a:moveTo>
                  <a:cubicBezTo>
                    <a:pt x="0" y="20"/>
                    <a:pt x="7" y="23"/>
                    <a:pt x="9" y="23"/>
                  </a:cubicBezTo>
                  <a:cubicBezTo>
                    <a:pt x="13" y="25"/>
                    <a:pt x="20" y="28"/>
                    <a:pt x="24" y="27"/>
                  </a:cubicBezTo>
                  <a:cubicBezTo>
                    <a:pt x="30" y="25"/>
                    <a:pt x="34" y="17"/>
                    <a:pt x="36" y="12"/>
                  </a:cubicBezTo>
                  <a:cubicBezTo>
                    <a:pt x="38" y="8"/>
                    <a:pt x="41" y="4"/>
                    <a:pt x="42" y="0"/>
                  </a:cubicBezTo>
                  <a:cubicBezTo>
                    <a:pt x="40" y="3"/>
                    <a:pt x="37" y="6"/>
                    <a:pt x="34" y="9"/>
                  </a:cubicBezTo>
                  <a:cubicBezTo>
                    <a:pt x="32" y="13"/>
                    <a:pt x="29" y="17"/>
                    <a:pt x="25" y="19"/>
                  </a:cubicBezTo>
                  <a:cubicBezTo>
                    <a:pt x="21" y="21"/>
                    <a:pt x="16" y="22"/>
                    <a:pt x="12" y="21"/>
                  </a:cubicBezTo>
                  <a:cubicBezTo>
                    <a:pt x="9" y="21"/>
                    <a:pt x="4" y="21"/>
                    <a:pt x="3" y="18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5" name="Freeform 605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C89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6" name="Freeform 606"/>
            <p:cNvSpPr>
              <a:spLocks/>
            </p:cNvSpPr>
            <p:nvPr/>
          </p:nvSpPr>
          <p:spPr bwMode="auto">
            <a:xfrm>
              <a:off x="2823" y="2187"/>
              <a:ext cx="92" cy="34"/>
            </a:xfrm>
            <a:custGeom>
              <a:avLst/>
              <a:gdLst>
                <a:gd name="T0" fmla="*/ 0 w 37"/>
                <a:gd name="T1" fmla="*/ 0 h 13"/>
                <a:gd name="T2" fmla="*/ 15 w 37"/>
                <a:gd name="T3" fmla="*/ 7 h 13"/>
                <a:gd name="T4" fmla="*/ 27 w 37"/>
                <a:gd name="T5" fmla="*/ 11 h 13"/>
                <a:gd name="T6" fmla="*/ 37 w 37"/>
                <a:gd name="T7" fmla="*/ 4 h 13"/>
                <a:gd name="T8" fmla="*/ 25 w 37"/>
                <a:gd name="T9" fmla="*/ 8 h 13"/>
                <a:gd name="T10" fmla="*/ 11 w 37"/>
                <a:gd name="T11" fmla="*/ 4 h 13"/>
                <a:gd name="T12" fmla="*/ 0 w 37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5"/>
                    <a:pt x="9" y="6"/>
                    <a:pt x="15" y="7"/>
                  </a:cubicBezTo>
                  <a:cubicBezTo>
                    <a:pt x="22" y="9"/>
                    <a:pt x="22" y="9"/>
                    <a:pt x="27" y="11"/>
                  </a:cubicBezTo>
                  <a:cubicBezTo>
                    <a:pt x="31" y="13"/>
                    <a:pt x="35" y="10"/>
                    <a:pt x="37" y="4"/>
                  </a:cubicBezTo>
                  <a:cubicBezTo>
                    <a:pt x="35" y="6"/>
                    <a:pt x="31" y="11"/>
                    <a:pt x="25" y="8"/>
                  </a:cubicBezTo>
                  <a:cubicBezTo>
                    <a:pt x="20" y="5"/>
                    <a:pt x="15" y="5"/>
                    <a:pt x="11" y="4"/>
                  </a:cubicBezTo>
                  <a:cubicBezTo>
                    <a:pt x="8" y="3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A96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7" name="Freeform 607"/>
            <p:cNvSpPr>
              <a:spLocks/>
            </p:cNvSpPr>
            <p:nvPr/>
          </p:nvSpPr>
          <p:spPr bwMode="auto">
            <a:xfrm>
              <a:off x="2810" y="2131"/>
              <a:ext cx="23" cy="42"/>
            </a:xfrm>
            <a:custGeom>
              <a:avLst/>
              <a:gdLst>
                <a:gd name="T0" fmla="*/ 9 w 9"/>
                <a:gd name="T1" fmla="*/ 0 h 16"/>
                <a:gd name="T2" fmla="*/ 2 w 9"/>
                <a:gd name="T3" fmla="*/ 16 h 16"/>
                <a:gd name="T4" fmla="*/ 9 w 9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6">
                  <a:moveTo>
                    <a:pt x="9" y="0"/>
                  </a:moveTo>
                  <a:cubicBezTo>
                    <a:pt x="6" y="2"/>
                    <a:pt x="0" y="12"/>
                    <a:pt x="2" y="16"/>
                  </a:cubicBezTo>
                  <a:cubicBezTo>
                    <a:pt x="3" y="13"/>
                    <a:pt x="7" y="2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8" name="Freeform 608"/>
            <p:cNvSpPr>
              <a:spLocks/>
            </p:cNvSpPr>
            <p:nvPr/>
          </p:nvSpPr>
          <p:spPr bwMode="auto">
            <a:xfrm>
              <a:off x="2883" y="2141"/>
              <a:ext cx="32" cy="38"/>
            </a:xfrm>
            <a:custGeom>
              <a:avLst/>
              <a:gdLst>
                <a:gd name="T0" fmla="*/ 2 w 13"/>
                <a:gd name="T1" fmla="*/ 0 h 14"/>
                <a:gd name="T2" fmla="*/ 6 w 13"/>
                <a:gd name="T3" fmla="*/ 10 h 14"/>
                <a:gd name="T4" fmla="*/ 13 w 13"/>
                <a:gd name="T5" fmla="*/ 14 h 14"/>
                <a:gd name="T6" fmla="*/ 4 w 13"/>
                <a:gd name="T7" fmla="*/ 10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2" y="4"/>
                    <a:pt x="2" y="7"/>
                    <a:pt x="6" y="10"/>
                  </a:cubicBezTo>
                  <a:cubicBezTo>
                    <a:pt x="10" y="12"/>
                    <a:pt x="13" y="14"/>
                    <a:pt x="13" y="14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2" y="9"/>
                    <a:pt x="0" y="6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9" name="Freeform 609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0" name="Freeform 610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1" name="Freeform 611"/>
            <p:cNvSpPr>
              <a:spLocks/>
            </p:cNvSpPr>
            <p:nvPr/>
          </p:nvSpPr>
          <p:spPr bwMode="auto">
            <a:xfrm>
              <a:off x="2840" y="2107"/>
              <a:ext cx="18" cy="21"/>
            </a:xfrm>
            <a:custGeom>
              <a:avLst/>
              <a:gdLst>
                <a:gd name="T0" fmla="*/ 1 w 7"/>
                <a:gd name="T1" fmla="*/ 6 h 8"/>
                <a:gd name="T2" fmla="*/ 1 w 7"/>
                <a:gd name="T3" fmla="*/ 1 h 8"/>
                <a:gd name="T4" fmla="*/ 6 w 7"/>
                <a:gd name="T5" fmla="*/ 2 h 8"/>
                <a:gd name="T6" fmla="*/ 5 w 7"/>
                <a:gd name="T7" fmla="*/ 7 h 8"/>
                <a:gd name="T8" fmla="*/ 1 w 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0" y="4"/>
                    <a:pt x="0" y="2"/>
                    <a:pt x="1" y="1"/>
                  </a:cubicBezTo>
                  <a:cubicBezTo>
                    <a:pt x="3" y="0"/>
                    <a:pt x="5" y="0"/>
                    <a:pt x="6" y="2"/>
                  </a:cubicBezTo>
                  <a:cubicBezTo>
                    <a:pt x="7" y="3"/>
                    <a:pt x="7" y="6"/>
                    <a:pt x="5" y="7"/>
                  </a:cubicBezTo>
                  <a:cubicBezTo>
                    <a:pt x="4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2" name="Freeform 612"/>
            <p:cNvSpPr>
              <a:spLocks/>
            </p:cNvSpPr>
            <p:nvPr/>
          </p:nvSpPr>
          <p:spPr bwMode="auto">
            <a:xfrm>
              <a:off x="2860" y="2107"/>
              <a:ext cx="10" cy="10"/>
            </a:xfrm>
            <a:custGeom>
              <a:avLst/>
              <a:gdLst>
                <a:gd name="T0" fmla="*/ 1 w 4"/>
                <a:gd name="T1" fmla="*/ 3 h 4"/>
                <a:gd name="T2" fmla="*/ 1 w 4"/>
                <a:gd name="T3" fmla="*/ 0 h 4"/>
                <a:gd name="T4" fmla="*/ 4 w 4"/>
                <a:gd name="T5" fmla="*/ 1 h 4"/>
                <a:gd name="T6" fmla="*/ 3 w 4"/>
                <a:gd name="T7" fmla="*/ 3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3" name="Freeform 613"/>
            <p:cNvSpPr>
              <a:spLocks/>
            </p:cNvSpPr>
            <p:nvPr/>
          </p:nvSpPr>
          <p:spPr bwMode="auto">
            <a:xfrm>
              <a:off x="2830" y="2120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14" name="Group 614"/>
          <p:cNvGrpSpPr>
            <a:grpSpLocks/>
          </p:cNvGrpSpPr>
          <p:nvPr/>
        </p:nvGrpSpPr>
        <p:grpSpPr bwMode="auto">
          <a:xfrm>
            <a:off x="4727575" y="5084763"/>
            <a:ext cx="274638" cy="317500"/>
            <a:chOff x="2795" y="2059"/>
            <a:chExt cx="173" cy="200"/>
          </a:xfrm>
        </p:grpSpPr>
        <p:sp>
          <p:nvSpPr>
            <p:cNvPr id="26215" name="Freeform 615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6" name="Freeform 616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7" name="Freeform 617"/>
            <p:cNvSpPr>
              <a:spLocks/>
            </p:cNvSpPr>
            <p:nvPr/>
          </p:nvSpPr>
          <p:spPr bwMode="auto">
            <a:xfrm>
              <a:off x="2800" y="2085"/>
              <a:ext cx="73" cy="88"/>
            </a:xfrm>
            <a:custGeom>
              <a:avLst/>
              <a:gdLst>
                <a:gd name="T0" fmla="*/ 29 w 29"/>
                <a:gd name="T1" fmla="*/ 0 h 33"/>
                <a:gd name="T2" fmla="*/ 7 w 29"/>
                <a:gd name="T3" fmla="*/ 11 h 33"/>
                <a:gd name="T4" fmla="*/ 0 w 29"/>
                <a:gd name="T5" fmla="*/ 33 h 33"/>
                <a:gd name="T6" fmla="*/ 12 w 29"/>
                <a:gd name="T7" fmla="*/ 10 h 33"/>
                <a:gd name="T8" fmla="*/ 29 w 2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3">
                  <a:moveTo>
                    <a:pt x="29" y="0"/>
                  </a:moveTo>
                  <a:cubicBezTo>
                    <a:pt x="22" y="1"/>
                    <a:pt x="13" y="2"/>
                    <a:pt x="7" y="11"/>
                  </a:cubicBezTo>
                  <a:cubicBezTo>
                    <a:pt x="1" y="19"/>
                    <a:pt x="0" y="29"/>
                    <a:pt x="0" y="33"/>
                  </a:cubicBezTo>
                  <a:cubicBezTo>
                    <a:pt x="1" y="27"/>
                    <a:pt x="6" y="15"/>
                    <a:pt x="12" y="10"/>
                  </a:cubicBezTo>
                  <a:cubicBezTo>
                    <a:pt x="17" y="5"/>
                    <a:pt x="24" y="1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8" name="Freeform 618"/>
            <p:cNvSpPr>
              <a:spLocks/>
            </p:cNvSpPr>
            <p:nvPr/>
          </p:nvSpPr>
          <p:spPr bwMode="auto">
            <a:xfrm>
              <a:off x="2865" y="2133"/>
              <a:ext cx="95" cy="120"/>
            </a:xfrm>
            <a:custGeom>
              <a:avLst/>
              <a:gdLst>
                <a:gd name="T0" fmla="*/ 0 w 38"/>
                <a:gd name="T1" fmla="*/ 38 h 45"/>
                <a:gd name="T2" fmla="*/ 17 w 38"/>
                <a:gd name="T3" fmla="*/ 43 h 45"/>
                <a:gd name="T4" fmla="*/ 28 w 38"/>
                <a:gd name="T5" fmla="*/ 32 h 45"/>
                <a:gd name="T6" fmla="*/ 31 w 38"/>
                <a:gd name="T7" fmla="*/ 25 h 45"/>
                <a:gd name="T8" fmla="*/ 35 w 38"/>
                <a:gd name="T9" fmla="*/ 15 h 45"/>
                <a:gd name="T10" fmla="*/ 37 w 38"/>
                <a:gd name="T11" fmla="*/ 7 h 45"/>
                <a:gd name="T12" fmla="*/ 36 w 38"/>
                <a:gd name="T13" fmla="*/ 0 h 45"/>
                <a:gd name="T14" fmla="*/ 36 w 38"/>
                <a:gd name="T15" fmla="*/ 8 h 45"/>
                <a:gd name="T16" fmla="*/ 32 w 38"/>
                <a:gd name="T17" fmla="*/ 16 h 45"/>
                <a:gd name="T18" fmla="*/ 28 w 38"/>
                <a:gd name="T19" fmla="*/ 24 h 45"/>
                <a:gd name="T20" fmla="*/ 23 w 38"/>
                <a:gd name="T21" fmla="*/ 32 h 45"/>
                <a:gd name="T22" fmla="*/ 11 w 38"/>
                <a:gd name="T23" fmla="*/ 41 h 45"/>
                <a:gd name="T24" fmla="*/ 5 w 38"/>
                <a:gd name="T25" fmla="*/ 39 h 45"/>
                <a:gd name="T26" fmla="*/ 0 w 38"/>
                <a:gd name="T27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5">
                  <a:moveTo>
                    <a:pt x="0" y="38"/>
                  </a:moveTo>
                  <a:cubicBezTo>
                    <a:pt x="3" y="41"/>
                    <a:pt x="12" y="45"/>
                    <a:pt x="17" y="43"/>
                  </a:cubicBezTo>
                  <a:cubicBezTo>
                    <a:pt x="22" y="41"/>
                    <a:pt x="25" y="37"/>
                    <a:pt x="28" y="32"/>
                  </a:cubicBezTo>
                  <a:cubicBezTo>
                    <a:pt x="29" y="29"/>
                    <a:pt x="29" y="27"/>
                    <a:pt x="31" y="25"/>
                  </a:cubicBezTo>
                  <a:cubicBezTo>
                    <a:pt x="33" y="22"/>
                    <a:pt x="35" y="19"/>
                    <a:pt x="35" y="15"/>
                  </a:cubicBezTo>
                  <a:cubicBezTo>
                    <a:pt x="35" y="12"/>
                    <a:pt x="36" y="9"/>
                    <a:pt x="37" y="7"/>
                  </a:cubicBezTo>
                  <a:cubicBezTo>
                    <a:pt x="38" y="3"/>
                    <a:pt x="38" y="3"/>
                    <a:pt x="36" y="0"/>
                  </a:cubicBezTo>
                  <a:cubicBezTo>
                    <a:pt x="37" y="2"/>
                    <a:pt x="36" y="6"/>
                    <a:pt x="36" y="8"/>
                  </a:cubicBezTo>
                  <a:cubicBezTo>
                    <a:pt x="35" y="11"/>
                    <a:pt x="34" y="14"/>
                    <a:pt x="32" y="16"/>
                  </a:cubicBezTo>
                  <a:cubicBezTo>
                    <a:pt x="31" y="19"/>
                    <a:pt x="29" y="21"/>
                    <a:pt x="28" y="24"/>
                  </a:cubicBezTo>
                  <a:cubicBezTo>
                    <a:pt x="27" y="27"/>
                    <a:pt x="25" y="30"/>
                    <a:pt x="23" y="32"/>
                  </a:cubicBezTo>
                  <a:cubicBezTo>
                    <a:pt x="20" y="36"/>
                    <a:pt x="16" y="40"/>
                    <a:pt x="11" y="41"/>
                  </a:cubicBezTo>
                  <a:cubicBezTo>
                    <a:pt x="8" y="41"/>
                    <a:pt x="7" y="40"/>
                    <a:pt x="5" y="39"/>
                  </a:cubicBezTo>
                  <a:cubicBezTo>
                    <a:pt x="4" y="39"/>
                    <a:pt x="1" y="40"/>
                    <a:pt x="0" y="39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9" name="Freeform 619"/>
            <p:cNvSpPr>
              <a:spLocks/>
            </p:cNvSpPr>
            <p:nvPr/>
          </p:nvSpPr>
          <p:spPr bwMode="auto">
            <a:xfrm>
              <a:off x="2843" y="2173"/>
              <a:ext cx="105" cy="75"/>
            </a:xfrm>
            <a:custGeom>
              <a:avLst/>
              <a:gdLst>
                <a:gd name="T0" fmla="*/ 4 w 42"/>
                <a:gd name="T1" fmla="*/ 18 h 28"/>
                <a:gd name="T2" fmla="*/ 9 w 42"/>
                <a:gd name="T3" fmla="*/ 23 h 28"/>
                <a:gd name="T4" fmla="*/ 24 w 42"/>
                <a:gd name="T5" fmla="*/ 27 h 28"/>
                <a:gd name="T6" fmla="*/ 36 w 42"/>
                <a:gd name="T7" fmla="*/ 12 h 28"/>
                <a:gd name="T8" fmla="*/ 42 w 42"/>
                <a:gd name="T9" fmla="*/ 0 h 28"/>
                <a:gd name="T10" fmla="*/ 34 w 42"/>
                <a:gd name="T11" fmla="*/ 9 h 28"/>
                <a:gd name="T12" fmla="*/ 25 w 42"/>
                <a:gd name="T13" fmla="*/ 19 h 28"/>
                <a:gd name="T14" fmla="*/ 12 w 42"/>
                <a:gd name="T15" fmla="*/ 21 h 28"/>
                <a:gd name="T16" fmla="*/ 3 w 42"/>
                <a:gd name="T1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8">
                  <a:moveTo>
                    <a:pt x="4" y="18"/>
                  </a:moveTo>
                  <a:cubicBezTo>
                    <a:pt x="0" y="20"/>
                    <a:pt x="7" y="23"/>
                    <a:pt x="9" y="23"/>
                  </a:cubicBezTo>
                  <a:cubicBezTo>
                    <a:pt x="13" y="25"/>
                    <a:pt x="20" y="28"/>
                    <a:pt x="24" y="27"/>
                  </a:cubicBezTo>
                  <a:cubicBezTo>
                    <a:pt x="30" y="25"/>
                    <a:pt x="34" y="17"/>
                    <a:pt x="36" y="12"/>
                  </a:cubicBezTo>
                  <a:cubicBezTo>
                    <a:pt x="38" y="8"/>
                    <a:pt x="41" y="4"/>
                    <a:pt x="42" y="0"/>
                  </a:cubicBezTo>
                  <a:cubicBezTo>
                    <a:pt x="40" y="3"/>
                    <a:pt x="37" y="6"/>
                    <a:pt x="34" y="9"/>
                  </a:cubicBezTo>
                  <a:cubicBezTo>
                    <a:pt x="32" y="13"/>
                    <a:pt x="29" y="17"/>
                    <a:pt x="25" y="19"/>
                  </a:cubicBezTo>
                  <a:cubicBezTo>
                    <a:pt x="21" y="21"/>
                    <a:pt x="16" y="22"/>
                    <a:pt x="12" y="21"/>
                  </a:cubicBezTo>
                  <a:cubicBezTo>
                    <a:pt x="9" y="21"/>
                    <a:pt x="4" y="21"/>
                    <a:pt x="3" y="18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0" name="Freeform 620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C89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1" name="Freeform 621"/>
            <p:cNvSpPr>
              <a:spLocks/>
            </p:cNvSpPr>
            <p:nvPr/>
          </p:nvSpPr>
          <p:spPr bwMode="auto">
            <a:xfrm>
              <a:off x="2823" y="2187"/>
              <a:ext cx="92" cy="34"/>
            </a:xfrm>
            <a:custGeom>
              <a:avLst/>
              <a:gdLst>
                <a:gd name="T0" fmla="*/ 0 w 37"/>
                <a:gd name="T1" fmla="*/ 0 h 13"/>
                <a:gd name="T2" fmla="*/ 15 w 37"/>
                <a:gd name="T3" fmla="*/ 7 h 13"/>
                <a:gd name="T4" fmla="*/ 27 w 37"/>
                <a:gd name="T5" fmla="*/ 11 h 13"/>
                <a:gd name="T6" fmla="*/ 37 w 37"/>
                <a:gd name="T7" fmla="*/ 4 h 13"/>
                <a:gd name="T8" fmla="*/ 25 w 37"/>
                <a:gd name="T9" fmla="*/ 8 h 13"/>
                <a:gd name="T10" fmla="*/ 11 w 37"/>
                <a:gd name="T11" fmla="*/ 4 h 13"/>
                <a:gd name="T12" fmla="*/ 0 w 37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5"/>
                    <a:pt x="9" y="6"/>
                    <a:pt x="15" y="7"/>
                  </a:cubicBezTo>
                  <a:cubicBezTo>
                    <a:pt x="22" y="9"/>
                    <a:pt x="22" y="9"/>
                    <a:pt x="27" y="11"/>
                  </a:cubicBezTo>
                  <a:cubicBezTo>
                    <a:pt x="31" y="13"/>
                    <a:pt x="35" y="10"/>
                    <a:pt x="37" y="4"/>
                  </a:cubicBezTo>
                  <a:cubicBezTo>
                    <a:pt x="35" y="6"/>
                    <a:pt x="31" y="11"/>
                    <a:pt x="25" y="8"/>
                  </a:cubicBezTo>
                  <a:cubicBezTo>
                    <a:pt x="20" y="5"/>
                    <a:pt x="15" y="5"/>
                    <a:pt x="11" y="4"/>
                  </a:cubicBezTo>
                  <a:cubicBezTo>
                    <a:pt x="8" y="3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A96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2" name="Freeform 622"/>
            <p:cNvSpPr>
              <a:spLocks/>
            </p:cNvSpPr>
            <p:nvPr/>
          </p:nvSpPr>
          <p:spPr bwMode="auto">
            <a:xfrm>
              <a:off x="2810" y="2131"/>
              <a:ext cx="23" cy="42"/>
            </a:xfrm>
            <a:custGeom>
              <a:avLst/>
              <a:gdLst>
                <a:gd name="T0" fmla="*/ 9 w 9"/>
                <a:gd name="T1" fmla="*/ 0 h 16"/>
                <a:gd name="T2" fmla="*/ 2 w 9"/>
                <a:gd name="T3" fmla="*/ 16 h 16"/>
                <a:gd name="T4" fmla="*/ 9 w 9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6">
                  <a:moveTo>
                    <a:pt x="9" y="0"/>
                  </a:moveTo>
                  <a:cubicBezTo>
                    <a:pt x="6" y="2"/>
                    <a:pt x="0" y="12"/>
                    <a:pt x="2" y="16"/>
                  </a:cubicBezTo>
                  <a:cubicBezTo>
                    <a:pt x="3" y="13"/>
                    <a:pt x="7" y="2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3" name="Freeform 623"/>
            <p:cNvSpPr>
              <a:spLocks/>
            </p:cNvSpPr>
            <p:nvPr/>
          </p:nvSpPr>
          <p:spPr bwMode="auto">
            <a:xfrm>
              <a:off x="2883" y="2141"/>
              <a:ext cx="32" cy="38"/>
            </a:xfrm>
            <a:custGeom>
              <a:avLst/>
              <a:gdLst>
                <a:gd name="T0" fmla="*/ 2 w 13"/>
                <a:gd name="T1" fmla="*/ 0 h 14"/>
                <a:gd name="T2" fmla="*/ 6 w 13"/>
                <a:gd name="T3" fmla="*/ 10 h 14"/>
                <a:gd name="T4" fmla="*/ 13 w 13"/>
                <a:gd name="T5" fmla="*/ 14 h 14"/>
                <a:gd name="T6" fmla="*/ 4 w 13"/>
                <a:gd name="T7" fmla="*/ 10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2" y="4"/>
                    <a:pt x="2" y="7"/>
                    <a:pt x="6" y="10"/>
                  </a:cubicBezTo>
                  <a:cubicBezTo>
                    <a:pt x="10" y="12"/>
                    <a:pt x="13" y="14"/>
                    <a:pt x="13" y="14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2" y="9"/>
                    <a:pt x="0" y="6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4" name="Freeform 624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5" name="Freeform 625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6" name="Freeform 626"/>
            <p:cNvSpPr>
              <a:spLocks/>
            </p:cNvSpPr>
            <p:nvPr/>
          </p:nvSpPr>
          <p:spPr bwMode="auto">
            <a:xfrm>
              <a:off x="2840" y="2107"/>
              <a:ext cx="18" cy="21"/>
            </a:xfrm>
            <a:custGeom>
              <a:avLst/>
              <a:gdLst>
                <a:gd name="T0" fmla="*/ 1 w 7"/>
                <a:gd name="T1" fmla="*/ 6 h 8"/>
                <a:gd name="T2" fmla="*/ 1 w 7"/>
                <a:gd name="T3" fmla="*/ 1 h 8"/>
                <a:gd name="T4" fmla="*/ 6 w 7"/>
                <a:gd name="T5" fmla="*/ 2 h 8"/>
                <a:gd name="T6" fmla="*/ 5 w 7"/>
                <a:gd name="T7" fmla="*/ 7 h 8"/>
                <a:gd name="T8" fmla="*/ 1 w 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0" y="4"/>
                    <a:pt x="0" y="2"/>
                    <a:pt x="1" y="1"/>
                  </a:cubicBezTo>
                  <a:cubicBezTo>
                    <a:pt x="3" y="0"/>
                    <a:pt x="5" y="0"/>
                    <a:pt x="6" y="2"/>
                  </a:cubicBezTo>
                  <a:cubicBezTo>
                    <a:pt x="7" y="3"/>
                    <a:pt x="7" y="6"/>
                    <a:pt x="5" y="7"/>
                  </a:cubicBezTo>
                  <a:cubicBezTo>
                    <a:pt x="4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7" name="Freeform 627"/>
            <p:cNvSpPr>
              <a:spLocks/>
            </p:cNvSpPr>
            <p:nvPr/>
          </p:nvSpPr>
          <p:spPr bwMode="auto">
            <a:xfrm>
              <a:off x="2860" y="2107"/>
              <a:ext cx="10" cy="10"/>
            </a:xfrm>
            <a:custGeom>
              <a:avLst/>
              <a:gdLst>
                <a:gd name="T0" fmla="*/ 1 w 4"/>
                <a:gd name="T1" fmla="*/ 3 h 4"/>
                <a:gd name="T2" fmla="*/ 1 w 4"/>
                <a:gd name="T3" fmla="*/ 0 h 4"/>
                <a:gd name="T4" fmla="*/ 4 w 4"/>
                <a:gd name="T5" fmla="*/ 1 h 4"/>
                <a:gd name="T6" fmla="*/ 3 w 4"/>
                <a:gd name="T7" fmla="*/ 3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8" name="Freeform 628"/>
            <p:cNvSpPr>
              <a:spLocks/>
            </p:cNvSpPr>
            <p:nvPr/>
          </p:nvSpPr>
          <p:spPr bwMode="auto">
            <a:xfrm>
              <a:off x="2830" y="2120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29" name="Group 629"/>
          <p:cNvGrpSpPr>
            <a:grpSpLocks/>
          </p:cNvGrpSpPr>
          <p:nvPr/>
        </p:nvGrpSpPr>
        <p:grpSpPr bwMode="auto">
          <a:xfrm>
            <a:off x="7275513" y="5095875"/>
            <a:ext cx="247650" cy="330200"/>
            <a:chOff x="3494" y="2088"/>
            <a:chExt cx="156" cy="208"/>
          </a:xfrm>
        </p:grpSpPr>
        <p:sp>
          <p:nvSpPr>
            <p:cNvPr id="26230" name="Freeform 630"/>
            <p:cNvSpPr>
              <a:spLocks/>
            </p:cNvSpPr>
            <p:nvPr/>
          </p:nvSpPr>
          <p:spPr bwMode="auto">
            <a:xfrm>
              <a:off x="3494" y="2088"/>
              <a:ext cx="156" cy="208"/>
            </a:xfrm>
            <a:custGeom>
              <a:avLst/>
              <a:gdLst>
                <a:gd name="T0" fmla="*/ 21 w 62"/>
                <a:gd name="T1" fmla="*/ 4 h 78"/>
                <a:gd name="T2" fmla="*/ 2 w 62"/>
                <a:gd name="T3" fmla="*/ 34 h 78"/>
                <a:gd name="T4" fmla="*/ 6 w 62"/>
                <a:gd name="T5" fmla="*/ 72 h 78"/>
                <a:gd name="T6" fmla="*/ 15 w 62"/>
                <a:gd name="T7" fmla="*/ 77 h 78"/>
                <a:gd name="T8" fmla="*/ 53 w 62"/>
                <a:gd name="T9" fmla="*/ 65 h 78"/>
                <a:gd name="T10" fmla="*/ 47 w 62"/>
                <a:gd name="T11" fmla="*/ 22 h 78"/>
                <a:gd name="T12" fmla="*/ 21 w 62"/>
                <a:gd name="T13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8">
                  <a:moveTo>
                    <a:pt x="21" y="4"/>
                  </a:moveTo>
                  <a:cubicBezTo>
                    <a:pt x="7" y="8"/>
                    <a:pt x="0" y="17"/>
                    <a:pt x="2" y="34"/>
                  </a:cubicBezTo>
                  <a:cubicBezTo>
                    <a:pt x="4" y="46"/>
                    <a:pt x="4" y="64"/>
                    <a:pt x="6" y="72"/>
                  </a:cubicBezTo>
                  <a:cubicBezTo>
                    <a:pt x="8" y="78"/>
                    <a:pt x="13" y="77"/>
                    <a:pt x="15" y="77"/>
                  </a:cubicBezTo>
                  <a:cubicBezTo>
                    <a:pt x="26" y="77"/>
                    <a:pt x="46" y="72"/>
                    <a:pt x="53" y="65"/>
                  </a:cubicBezTo>
                  <a:cubicBezTo>
                    <a:pt x="62" y="57"/>
                    <a:pt x="50" y="30"/>
                    <a:pt x="47" y="22"/>
                  </a:cubicBezTo>
                  <a:cubicBezTo>
                    <a:pt x="42" y="11"/>
                    <a:pt x="34" y="0"/>
                    <a:pt x="21" y="4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1" name="Freeform 631"/>
            <p:cNvSpPr>
              <a:spLocks/>
            </p:cNvSpPr>
            <p:nvPr/>
          </p:nvSpPr>
          <p:spPr bwMode="auto">
            <a:xfrm>
              <a:off x="3535" y="2096"/>
              <a:ext cx="90" cy="184"/>
            </a:xfrm>
            <a:custGeom>
              <a:avLst/>
              <a:gdLst>
                <a:gd name="T0" fmla="*/ 3 w 36"/>
                <a:gd name="T1" fmla="*/ 6 h 69"/>
                <a:gd name="T2" fmla="*/ 33 w 36"/>
                <a:gd name="T3" fmla="*/ 38 h 69"/>
                <a:gd name="T4" fmla="*/ 29 w 36"/>
                <a:gd name="T5" fmla="*/ 59 h 69"/>
                <a:gd name="T6" fmla="*/ 1 w 36"/>
                <a:gd name="T7" fmla="*/ 68 h 69"/>
                <a:gd name="T8" fmla="*/ 0 w 36"/>
                <a:gd name="T9" fmla="*/ 68 h 69"/>
                <a:gd name="T10" fmla="*/ 16 w 36"/>
                <a:gd name="T11" fmla="*/ 37 h 69"/>
                <a:gd name="T12" fmla="*/ 14 w 36"/>
                <a:gd name="T13" fmla="*/ 17 h 69"/>
                <a:gd name="T14" fmla="*/ 5 w 36"/>
                <a:gd name="T15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69">
                  <a:moveTo>
                    <a:pt x="3" y="6"/>
                  </a:moveTo>
                  <a:cubicBezTo>
                    <a:pt x="21" y="0"/>
                    <a:pt x="30" y="22"/>
                    <a:pt x="33" y="38"/>
                  </a:cubicBezTo>
                  <a:cubicBezTo>
                    <a:pt x="35" y="46"/>
                    <a:pt x="36" y="55"/>
                    <a:pt x="29" y="59"/>
                  </a:cubicBezTo>
                  <a:cubicBezTo>
                    <a:pt x="22" y="64"/>
                    <a:pt x="9" y="69"/>
                    <a:pt x="1" y="68"/>
                  </a:cubicBezTo>
                  <a:cubicBezTo>
                    <a:pt x="1" y="66"/>
                    <a:pt x="1" y="69"/>
                    <a:pt x="0" y="68"/>
                  </a:cubicBezTo>
                  <a:cubicBezTo>
                    <a:pt x="12" y="66"/>
                    <a:pt x="14" y="48"/>
                    <a:pt x="16" y="37"/>
                  </a:cubicBezTo>
                  <a:cubicBezTo>
                    <a:pt x="19" y="30"/>
                    <a:pt x="18" y="24"/>
                    <a:pt x="14" y="17"/>
                  </a:cubicBezTo>
                  <a:cubicBezTo>
                    <a:pt x="12" y="12"/>
                    <a:pt x="7" y="10"/>
                    <a:pt x="5" y="7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2" name="Freeform 632"/>
            <p:cNvSpPr>
              <a:spLocks/>
            </p:cNvSpPr>
            <p:nvPr/>
          </p:nvSpPr>
          <p:spPr bwMode="auto">
            <a:xfrm>
              <a:off x="3494" y="2088"/>
              <a:ext cx="156" cy="208"/>
            </a:xfrm>
            <a:custGeom>
              <a:avLst/>
              <a:gdLst>
                <a:gd name="T0" fmla="*/ 21 w 62"/>
                <a:gd name="T1" fmla="*/ 4 h 78"/>
                <a:gd name="T2" fmla="*/ 2 w 62"/>
                <a:gd name="T3" fmla="*/ 34 h 78"/>
                <a:gd name="T4" fmla="*/ 6 w 62"/>
                <a:gd name="T5" fmla="*/ 72 h 78"/>
                <a:gd name="T6" fmla="*/ 15 w 62"/>
                <a:gd name="T7" fmla="*/ 77 h 78"/>
                <a:gd name="T8" fmla="*/ 53 w 62"/>
                <a:gd name="T9" fmla="*/ 65 h 78"/>
                <a:gd name="T10" fmla="*/ 47 w 62"/>
                <a:gd name="T11" fmla="*/ 22 h 78"/>
                <a:gd name="T12" fmla="*/ 21 w 62"/>
                <a:gd name="T13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8">
                  <a:moveTo>
                    <a:pt x="21" y="4"/>
                  </a:moveTo>
                  <a:cubicBezTo>
                    <a:pt x="7" y="8"/>
                    <a:pt x="0" y="17"/>
                    <a:pt x="2" y="34"/>
                  </a:cubicBezTo>
                  <a:cubicBezTo>
                    <a:pt x="4" y="46"/>
                    <a:pt x="4" y="64"/>
                    <a:pt x="6" y="72"/>
                  </a:cubicBezTo>
                  <a:cubicBezTo>
                    <a:pt x="8" y="78"/>
                    <a:pt x="13" y="77"/>
                    <a:pt x="15" y="77"/>
                  </a:cubicBezTo>
                  <a:cubicBezTo>
                    <a:pt x="26" y="77"/>
                    <a:pt x="46" y="72"/>
                    <a:pt x="53" y="65"/>
                  </a:cubicBezTo>
                  <a:cubicBezTo>
                    <a:pt x="62" y="57"/>
                    <a:pt x="50" y="30"/>
                    <a:pt x="47" y="22"/>
                  </a:cubicBezTo>
                  <a:cubicBezTo>
                    <a:pt x="42" y="11"/>
                    <a:pt x="34" y="0"/>
                    <a:pt x="21" y="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3" name="Freeform 633"/>
            <p:cNvSpPr>
              <a:spLocks/>
            </p:cNvSpPr>
            <p:nvPr/>
          </p:nvSpPr>
          <p:spPr bwMode="auto">
            <a:xfrm>
              <a:off x="3535" y="2181"/>
              <a:ext cx="70" cy="91"/>
            </a:xfrm>
            <a:custGeom>
              <a:avLst/>
              <a:gdLst>
                <a:gd name="T0" fmla="*/ 15 w 28"/>
                <a:gd name="T1" fmla="*/ 2 h 34"/>
                <a:gd name="T2" fmla="*/ 1 w 28"/>
                <a:gd name="T3" fmla="*/ 13 h 34"/>
                <a:gd name="T4" fmla="*/ 21 w 28"/>
                <a:gd name="T5" fmla="*/ 29 h 34"/>
                <a:gd name="T6" fmla="*/ 26 w 28"/>
                <a:gd name="T7" fmla="*/ 9 h 34"/>
                <a:gd name="T8" fmla="*/ 15 w 2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15" y="2"/>
                  </a:moveTo>
                  <a:cubicBezTo>
                    <a:pt x="9" y="0"/>
                    <a:pt x="2" y="7"/>
                    <a:pt x="1" y="13"/>
                  </a:cubicBezTo>
                  <a:cubicBezTo>
                    <a:pt x="0" y="23"/>
                    <a:pt x="12" y="34"/>
                    <a:pt x="21" y="29"/>
                  </a:cubicBezTo>
                  <a:cubicBezTo>
                    <a:pt x="28" y="26"/>
                    <a:pt x="28" y="15"/>
                    <a:pt x="26" y="9"/>
                  </a:cubicBezTo>
                  <a:cubicBezTo>
                    <a:pt x="24" y="4"/>
                    <a:pt x="19" y="4"/>
                    <a:pt x="15" y="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4" name="Freeform 634"/>
            <p:cNvSpPr>
              <a:spLocks/>
            </p:cNvSpPr>
            <p:nvPr/>
          </p:nvSpPr>
          <p:spPr bwMode="auto">
            <a:xfrm>
              <a:off x="3540" y="2187"/>
              <a:ext cx="35" cy="61"/>
            </a:xfrm>
            <a:custGeom>
              <a:avLst/>
              <a:gdLst>
                <a:gd name="T0" fmla="*/ 14 w 14"/>
                <a:gd name="T1" fmla="*/ 6 h 23"/>
                <a:gd name="T2" fmla="*/ 3 w 14"/>
                <a:gd name="T3" fmla="*/ 10 h 23"/>
                <a:gd name="T4" fmla="*/ 9 w 14"/>
                <a:gd name="T5" fmla="*/ 23 h 23"/>
                <a:gd name="T6" fmla="*/ 7 w 14"/>
                <a:gd name="T7" fmla="*/ 11 h 23"/>
                <a:gd name="T8" fmla="*/ 13 w 14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3">
                  <a:moveTo>
                    <a:pt x="14" y="6"/>
                  </a:moveTo>
                  <a:cubicBezTo>
                    <a:pt x="12" y="0"/>
                    <a:pt x="4" y="7"/>
                    <a:pt x="3" y="10"/>
                  </a:cubicBezTo>
                  <a:cubicBezTo>
                    <a:pt x="0" y="17"/>
                    <a:pt x="4" y="20"/>
                    <a:pt x="9" y="23"/>
                  </a:cubicBezTo>
                  <a:cubicBezTo>
                    <a:pt x="6" y="19"/>
                    <a:pt x="4" y="16"/>
                    <a:pt x="7" y="11"/>
                  </a:cubicBezTo>
                  <a:cubicBezTo>
                    <a:pt x="8" y="9"/>
                    <a:pt x="11" y="4"/>
                    <a:pt x="13" y="5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5" name="Freeform 635"/>
            <p:cNvSpPr>
              <a:spLocks/>
            </p:cNvSpPr>
            <p:nvPr/>
          </p:nvSpPr>
          <p:spPr bwMode="auto">
            <a:xfrm>
              <a:off x="3570" y="2203"/>
              <a:ext cx="27" cy="61"/>
            </a:xfrm>
            <a:custGeom>
              <a:avLst/>
              <a:gdLst>
                <a:gd name="T0" fmla="*/ 0 w 11"/>
                <a:gd name="T1" fmla="*/ 18 h 23"/>
                <a:gd name="T2" fmla="*/ 10 w 11"/>
                <a:gd name="T3" fmla="*/ 12 h 23"/>
                <a:gd name="T4" fmla="*/ 6 w 11"/>
                <a:gd name="T5" fmla="*/ 0 h 23"/>
                <a:gd name="T6" fmla="*/ 6 w 11"/>
                <a:gd name="T7" fmla="*/ 10 h 23"/>
                <a:gd name="T8" fmla="*/ 3 w 11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3">
                  <a:moveTo>
                    <a:pt x="0" y="18"/>
                  </a:moveTo>
                  <a:cubicBezTo>
                    <a:pt x="4" y="23"/>
                    <a:pt x="9" y="15"/>
                    <a:pt x="10" y="12"/>
                  </a:cubicBezTo>
                  <a:cubicBezTo>
                    <a:pt x="11" y="7"/>
                    <a:pt x="10" y="2"/>
                    <a:pt x="6" y="0"/>
                  </a:cubicBezTo>
                  <a:cubicBezTo>
                    <a:pt x="8" y="3"/>
                    <a:pt x="10" y="8"/>
                    <a:pt x="6" y="10"/>
                  </a:cubicBezTo>
                  <a:cubicBezTo>
                    <a:pt x="8" y="12"/>
                    <a:pt x="7" y="20"/>
                    <a:pt x="3" y="19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6" name="Freeform 636"/>
            <p:cNvSpPr>
              <a:spLocks/>
            </p:cNvSpPr>
            <p:nvPr/>
          </p:nvSpPr>
          <p:spPr bwMode="auto">
            <a:xfrm>
              <a:off x="3542" y="2184"/>
              <a:ext cx="15" cy="16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0 h 6"/>
                <a:gd name="T4" fmla="*/ 6 w 6"/>
                <a:gd name="T5" fmla="*/ 3 h 6"/>
                <a:gd name="T6" fmla="*/ 3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5" y="4"/>
                    <a:pt x="4" y="6"/>
                    <a:pt x="3" y="6"/>
                  </a:cubicBezTo>
                  <a:cubicBezTo>
                    <a:pt x="1" y="5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7" name="Oval 637"/>
            <p:cNvSpPr>
              <a:spLocks noChangeArrowheads="1"/>
            </p:cNvSpPr>
            <p:nvPr/>
          </p:nvSpPr>
          <p:spPr bwMode="auto">
            <a:xfrm>
              <a:off x="3560" y="2181"/>
              <a:ext cx="5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8" name="Freeform 638"/>
            <p:cNvSpPr>
              <a:spLocks/>
            </p:cNvSpPr>
            <p:nvPr/>
          </p:nvSpPr>
          <p:spPr bwMode="auto">
            <a:xfrm>
              <a:off x="3537" y="2197"/>
              <a:ext cx="8" cy="11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3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9" name="Freeform 639"/>
            <p:cNvSpPr>
              <a:spLocks/>
            </p:cNvSpPr>
            <p:nvPr/>
          </p:nvSpPr>
          <p:spPr bwMode="auto">
            <a:xfrm>
              <a:off x="3602" y="2179"/>
              <a:ext cx="23" cy="80"/>
            </a:xfrm>
            <a:custGeom>
              <a:avLst/>
              <a:gdLst>
                <a:gd name="T0" fmla="*/ 0 w 9"/>
                <a:gd name="T1" fmla="*/ 30 h 30"/>
                <a:gd name="T2" fmla="*/ 8 w 9"/>
                <a:gd name="T3" fmla="*/ 17 h 30"/>
                <a:gd name="T4" fmla="*/ 7 w 9"/>
                <a:gd name="T5" fmla="*/ 9 h 30"/>
                <a:gd name="T6" fmla="*/ 4 w 9"/>
                <a:gd name="T7" fmla="*/ 0 h 30"/>
                <a:gd name="T8" fmla="*/ 7 w 9"/>
                <a:gd name="T9" fmla="*/ 17 h 30"/>
                <a:gd name="T10" fmla="*/ 0 w 9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30">
                  <a:moveTo>
                    <a:pt x="0" y="30"/>
                  </a:moveTo>
                  <a:cubicBezTo>
                    <a:pt x="6" y="28"/>
                    <a:pt x="8" y="23"/>
                    <a:pt x="8" y="17"/>
                  </a:cubicBezTo>
                  <a:cubicBezTo>
                    <a:pt x="9" y="14"/>
                    <a:pt x="8" y="12"/>
                    <a:pt x="7" y="9"/>
                  </a:cubicBezTo>
                  <a:cubicBezTo>
                    <a:pt x="7" y="6"/>
                    <a:pt x="6" y="2"/>
                    <a:pt x="4" y="0"/>
                  </a:cubicBezTo>
                  <a:cubicBezTo>
                    <a:pt x="5" y="6"/>
                    <a:pt x="8" y="11"/>
                    <a:pt x="7" y="17"/>
                  </a:cubicBezTo>
                  <a:cubicBezTo>
                    <a:pt x="6" y="22"/>
                    <a:pt x="5" y="28"/>
                    <a:pt x="0" y="30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0" name="Freeform 640"/>
            <p:cNvSpPr>
              <a:spLocks/>
            </p:cNvSpPr>
            <p:nvPr/>
          </p:nvSpPr>
          <p:spPr bwMode="auto">
            <a:xfrm>
              <a:off x="3507" y="2120"/>
              <a:ext cx="25" cy="83"/>
            </a:xfrm>
            <a:custGeom>
              <a:avLst/>
              <a:gdLst>
                <a:gd name="T0" fmla="*/ 10 w 10"/>
                <a:gd name="T1" fmla="*/ 0 h 31"/>
                <a:gd name="T2" fmla="*/ 0 w 10"/>
                <a:gd name="T3" fmla="*/ 10 h 31"/>
                <a:gd name="T4" fmla="*/ 0 w 10"/>
                <a:gd name="T5" fmla="*/ 19 h 31"/>
                <a:gd name="T6" fmla="*/ 3 w 10"/>
                <a:gd name="T7" fmla="*/ 26 h 31"/>
                <a:gd name="T8" fmla="*/ 4 w 10"/>
                <a:gd name="T9" fmla="*/ 31 h 31"/>
                <a:gd name="T10" fmla="*/ 3 w 10"/>
                <a:gd name="T11" fmla="*/ 21 h 31"/>
                <a:gd name="T12" fmla="*/ 4 w 10"/>
                <a:gd name="T13" fmla="*/ 12 h 31"/>
                <a:gd name="T14" fmla="*/ 5 w 10"/>
                <a:gd name="T15" fmla="*/ 4 h 31"/>
                <a:gd name="T16" fmla="*/ 9 w 10"/>
                <a:gd name="T17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1">
                  <a:moveTo>
                    <a:pt x="10" y="0"/>
                  </a:moveTo>
                  <a:cubicBezTo>
                    <a:pt x="5" y="1"/>
                    <a:pt x="2" y="5"/>
                    <a:pt x="0" y="10"/>
                  </a:cubicBezTo>
                  <a:cubicBezTo>
                    <a:pt x="0" y="13"/>
                    <a:pt x="0" y="16"/>
                    <a:pt x="0" y="19"/>
                  </a:cubicBezTo>
                  <a:cubicBezTo>
                    <a:pt x="1" y="22"/>
                    <a:pt x="2" y="23"/>
                    <a:pt x="3" y="26"/>
                  </a:cubicBezTo>
                  <a:cubicBezTo>
                    <a:pt x="3" y="27"/>
                    <a:pt x="3" y="29"/>
                    <a:pt x="4" y="31"/>
                  </a:cubicBezTo>
                  <a:cubicBezTo>
                    <a:pt x="4" y="27"/>
                    <a:pt x="3" y="25"/>
                    <a:pt x="3" y="21"/>
                  </a:cubicBezTo>
                  <a:cubicBezTo>
                    <a:pt x="2" y="18"/>
                    <a:pt x="3" y="15"/>
                    <a:pt x="4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7" y="3"/>
                    <a:pt x="9" y="3"/>
                    <a:pt x="9" y="1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1" name="Freeform 641"/>
            <p:cNvSpPr>
              <a:spLocks/>
            </p:cNvSpPr>
            <p:nvPr/>
          </p:nvSpPr>
          <p:spPr bwMode="auto">
            <a:xfrm>
              <a:off x="3504" y="2133"/>
              <a:ext cx="13" cy="38"/>
            </a:xfrm>
            <a:custGeom>
              <a:avLst/>
              <a:gdLst>
                <a:gd name="T0" fmla="*/ 5 w 5"/>
                <a:gd name="T1" fmla="*/ 0 h 14"/>
                <a:gd name="T2" fmla="*/ 0 w 5"/>
                <a:gd name="T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cubicBezTo>
                    <a:pt x="0" y="3"/>
                    <a:pt x="0" y="9"/>
                    <a:pt x="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42" name="Group 642"/>
          <p:cNvGrpSpPr>
            <a:grpSpLocks/>
          </p:cNvGrpSpPr>
          <p:nvPr/>
        </p:nvGrpSpPr>
        <p:grpSpPr bwMode="auto">
          <a:xfrm>
            <a:off x="7493000" y="5049839"/>
            <a:ext cx="234950" cy="333375"/>
            <a:chOff x="3092" y="2027"/>
            <a:chExt cx="148" cy="210"/>
          </a:xfrm>
        </p:grpSpPr>
        <p:sp>
          <p:nvSpPr>
            <p:cNvPr id="26243" name="Freeform 643"/>
            <p:cNvSpPr>
              <a:spLocks/>
            </p:cNvSpPr>
            <p:nvPr/>
          </p:nvSpPr>
          <p:spPr bwMode="auto">
            <a:xfrm>
              <a:off x="3092" y="2027"/>
              <a:ext cx="148" cy="210"/>
            </a:xfrm>
            <a:custGeom>
              <a:avLst/>
              <a:gdLst>
                <a:gd name="T0" fmla="*/ 53 w 59"/>
                <a:gd name="T1" fmla="*/ 70 h 79"/>
                <a:gd name="T2" fmla="*/ 12 w 59"/>
                <a:gd name="T3" fmla="*/ 76 h 79"/>
                <a:gd name="T4" fmla="*/ 1 w 59"/>
                <a:gd name="T5" fmla="*/ 43 h 79"/>
                <a:gd name="T6" fmla="*/ 27 w 59"/>
                <a:gd name="T7" fmla="*/ 1 h 79"/>
                <a:gd name="T8" fmla="*/ 57 w 59"/>
                <a:gd name="T9" fmla="*/ 41 h 79"/>
                <a:gd name="T10" fmla="*/ 53 w 59"/>
                <a:gd name="T11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79">
                  <a:moveTo>
                    <a:pt x="53" y="70"/>
                  </a:moveTo>
                  <a:cubicBezTo>
                    <a:pt x="43" y="74"/>
                    <a:pt x="24" y="79"/>
                    <a:pt x="12" y="76"/>
                  </a:cubicBezTo>
                  <a:cubicBezTo>
                    <a:pt x="0" y="74"/>
                    <a:pt x="0" y="63"/>
                    <a:pt x="1" y="43"/>
                  </a:cubicBezTo>
                  <a:cubicBezTo>
                    <a:pt x="1" y="24"/>
                    <a:pt x="5" y="3"/>
                    <a:pt x="27" y="1"/>
                  </a:cubicBezTo>
                  <a:cubicBezTo>
                    <a:pt x="49" y="0"/>
                    <a:pt x="57" y="27"/>
                    <a:pt x="57" y="41"/>
                  </a:cubicBezTo>
                  <a:cubicBezTo>
                    <a:pt x="57" y="56"/>
                    <a:pt x="59" y="67"/>
                    <a:pt x="53" y="70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4" name="Freeform 644"/>
            <p:cNvSpPr>
              <a:spLocks/>
            </p:cNvSpPr>
            <p:nvPr/>
          </p:nvSpPr>
          <p:spPr bwMode="auto">
            <a:xfrm>
              <a:off x="3105" y="2048"/>
              <a:ext cx="127" cy="181"/>
            </a:xfrm>
            <a:custGeom>
              <a:avLst/>
              <a:gdLst>
                <a:gd name="T0" fmla="*/ 0 w 51"/>
                <a:gd name="T1" fmla="*/ 56 h 68"/>
                <a:gd name="T2" fmla="*/ 25 w 51"/>
                <a:gd name="T3" fmla="*/ 65 h 68"/>
                <a:gd name="T4" fmla="*/ 48 w 51"/>
                <a:gd name="T5" fmla="*/ 52 h 68"/>
                <a:gd name="T6" fmla="*/ 47 w 51"/>
                <a:gd name="T7" fmla="*/ 23 h 68"/>
                <a:gd name="T8" fmla="*/ 41 w 51"/>
                <a:gd name="T9" fmla="*/ 8 h 68"/>
                <a:gd name="T10" fmla="*/ 26 w 51"/>
                <a:gd name="T11" fmla="*/ 0 h 68"/>
                <a:gd name="T12" fmla="*/ 39 w 51"/>
                <a:gd name="T13" fmla="*/ 23 h 68"/>
                <a:gd name="T14" fmla="*/ 34 w 51"/>
                <a:gd name="T15" fmla="*/ 32 h 68"/>
                <a:gd name="T16" fmla="*/ 25 w 51"/>
                <a:gd name="T17" fmla="*/ 41 h 68"/>
                <a:gd name="T18" fmla="*/ 16 w 51"/>
                <a:gd name="T19" fmla="*/ 43 h 68"/>
                <a:gd name="T20" fmla="*/ 16 w 51"/>
                <a:gd name="T21" fmla="*/ 54 h 68"/>
                <a:gd name="T22" fmla="*/ 2 w 51"/>
                <a:gd name="T23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68">
                  <a:moveTo>
                    <a:pt x="0" y="56"/>
                  </a:moveTo>
                  <a:cubicBezTo>
                    <a:pt x="2" y="68"/>
                    <a:pt x="15" y="67"/>
                    <a:pt x="25" y="65"/>
                  </a:cubicBezTo>
                  <a:cubicBezTo>
                    <a:pt x="34" y="63"/>
                    <a:pt x="45" y="63"/>
                    <a:pt x="48" y="52"/>
                  </a:cubicBezTo>
                  <a:cubicBezTo>
                    <a:pt x="51" y="43"/>
                    <a:pt x="49" y="32"/>
                    <a:pt x="47" y="23"/>
                  </a:cubicBezTo>
                  <a:cubicBezTo>
                    <a:pt x="46" y="18"/>
                    <a:pt x="44" y="12"/>
                    <a:pt x="41" y="8"/>
                  </a:cubicBezTo>
                  <a:cubicBezTo>
                    <a:pt x="37" y="2"/>
                    <a:pt x="33" y="1"/>
                    <a:pt x="26" y="0"/>
                  </a:cubicBezTo>
                  <a:cubicBezTo>
                    <a:pt x="37" y="3"/>
                    <a:pt x="40" y="12"/>
                    <a:pt x="39" y="23"/>
                  </a:cubicBezTo>
                  <a:cubicBezTo>
                    <a:pt x="38" y="27"/>
                    <a:pt x="37" y="30"/>
                    <a:pt x="34" y="32"/>
                  </a:cubicBezTo>
                  <a:cubicBezTo>
                    <a:pt x="32" y="35"/>
                    <a:pt x="28" y="40"/>
                    <a:pt x="25" y="41"/>
                  </a:cubicBezTo>
                  <a:cubicBezTo>
                    <a:pt x="22" y="42"/>
                    <a:pt x="18" y="40"/>
                    <a:pt x="16" y="43"/>
                  </a:cubicBezTo>
                  <a:cubicBezTo>
                    <a:pt x="14" y="46"/>
                    <a:pt x="17" y="51"/>
                    <a:pt x="16" y="54"/>
                  </a:cubicBezTo>
                  <a:cubicBezTo>
                    <a:pt x="14" y="60"/>
                    <a:pt x="6" y="60"/>
                    <a:pt x="2" y="56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5" name="Freeform 645"/>
            <p:cNvSpPr>
              <a:spLocks/>
            </p:cNvSpPr>
            <p:nvPr/>
          </p:nvSpPr>
          <p:spPr bwMode="auto">
            <a:xfrm>
              <a:off x="3092" y="2027"/>
              <a:ext cx="148" cy="210"/>
            </a:xfrm>
            <a:custGeom>
              <a:avLst/>
              <a:gdLst>
                <a:gd name="T0" fmla="*/ 53 w 59"/>
                <a:gd name="T1" fmla="*/ 70 h 79"/>
                <a:gd name="T2" fmla="*/ 12 w 59"/>
                <a:gd name="T3" fmla="*/ 76 h 79"/>
                <a:gd name="T4" fmla="*/ 1 w 59"/>
                <a:gd name="T5" fmla="*/ 43 h 79"/>
                <a:gd name="T6" fmla="*/ 27 w 59"/>
                <a:gd name="T7" fmla="*/ 1 h 79"/>
                <a:gd name="T8" fmla="*/ 57 w 59"/>
                <a:gd name="T9" fmla="*/ 41 h 79"/>
                <a:gd name="T10" fmla="*/ 53 w 59"/>
                <a:gd name="T11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79">
                  <a:moveTo>
                    <a:pt x="53" y="70"/>
                  </a:moveTo>
                  <a:cubicBezTo>
                    <a:pt x="43" y="74"/>
                    <a:pt x="24" y="79"/>
                    <a:pt x="12" y="76"/>
                  </a:cubicBezTo>
                  <a:cubicBezTo>
                    <a:pt x="0" y="74"/>
                    <a:pt x="0" y="63"/>
                    <a:pt x="1" y="43"/>
                  </a:cubicBezTo>
                  <a:cubicBezTo>
                    <a:pt x="1" y="24"/>
                    <a:pt x="5" y="3"/>
                    <a:pt x="27" y="1"/>
                  </a:cubicBezTo>
                  <a:cubicBezTo>
                    <a:pt x="49" y="0"/>
                    <a:pt x="57" y="27"/>
                    <a:pt x="57" y="41"/>
                  </a:cubicBezTo>
                  <a:cubicBezTo>
                    <a:pt x="57" y="56"/>
                    <a:pt x="59" y="67"/>
                    <a:pt x="53" y="7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6" name="Freeform 646"/>
            <p:cNvSpPr>
              <a:spLocks/>
            </p:cNvSpPr>
            <p:nvPr/>
          </p:nvSpPr>
          <p:spPr bwMode="auto">
            <a:xfrm>
              <a:off x="3110" y="2109"/>
              <a:ext cx="100" cy="99"/>
            </a:xfrm>
            <a:custGeom>
              <a:avLst/>
              <a:gdLst>
                <a:gd name="T0" fmla="*/ 20 w 40"/>
                <a:gd name="T1" fmla="*/ 2 h 37"/>
                <a:gd name="T2" fmla="*/ 2 w 40"/>
                <a:gd name="T3" fmla="*/ 16 h 37"/>
                <a:gd name="T4" fmla="*/ 25 w 40"/>
                <a:gd name="T5" fmla="*/ 37 h 37"/>
                <a:gd name="T6" fmla="*/ 36 w 40"/>
                <a:gd name="T7" fmla="*/ 29 h 37"/>
                <a:gd name="T8" fmla="*/ 35 w 40"/>
                <a:gd name="T9" fmla="*/ 11 h 37"/>
                <a:gd name="T10" fmla="*/ 20 w 40"/>
                <a:gd name="T11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7">
                  <a:moveTo>
                    <a:pt x="20" y="2"/>
                  </a:moveTo>
                  <a:cubicBezTo>
                    <a:pt x="10" y="0"/>
                    <a:pt x="4" y="6"/>
                    <a:pt x="2" y="16"/>
                  </a:cubicBezTo>
                  <a:cubicBezTo>
                    <a:pt x="0" y="28"/>
                    <a:pt x="14" y="36"/>
                    <a:pt x="25" y="37"/>
                  </a:cubicBezTo>
                  <a:cubicBezTo>
                    <a:pt x="31" y="37"/>
                    <a:pt x="33" y="35"/>
                    <a:pt x="36" y="29"/>
                  </a:cubicBezTo>
                  <a:cubicBezTo>
                    <a:pt x="40" y="23"/>
                    <a:pt x="39" y="18"/>
                    <a:pt x="35" y="11"/>
                  </a:cubicBezTo>
                  <a:cubicBezTo>
                    <a:pt x="32" y="4"/>
                    <a:pt x="27" y="4"/>
                    <a:pt x="20" y="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7" name="Freeform 647"/>
            <p:cNvSpPr>
              <a:spLocks/>
            </p:cNvSpPr>
            <p:nvPr/>
          </p:nvSpPr>
          <p:spPr bwMode="auto">
            <a:xfrm>
              <a:off x="3120" y="2117"/>
              <a:ext cx="55" cy="70"/>
            </a:xfrm>
            <a:custGeom>
              <a:avLst/>
              <a:gdLst>
                <a:gd name="T0" fmla="*/ 22 w 22"/>
                <a:gd name="T1" fmla="*/ 3 h 26"/>
                <a:gd name="T2" fmla="*/ 3 w 22"/>
                <a:gd name="T3" fmla="*/ 8 h 26"/>
                <a:gd name="T4" fmla="*/ 1 w 22"/>
                <a:gd name="T5" fmla="*/ 17 h 26"/>
                <a:gd name="T6" fmla="*/ 10 w 22"/>
                <a:gd name="T7" fmla="*/ 26 h 26"/>
                <a:gd name="T8" fmla="*/ 6 w 22"/>
                <a:gd name="T9" fmla="*/ 10 h 26"/>
                <a:gd name="T10" fmla="*/ 20 w 22"/>
                <a:gd name="T1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6">
                  <a:moveTo>
                    <a:pt x="22" y="3"/>
                  </a:moveTo>
                  <a:cubicBezTo>
                    <a:pt x="15" y="1"/>
                    <a:pt x="7" y="0"/>
                    <a:pt x="3" y="8"/>
                  </a:cubicBezTo>
                  <a:cubicBezTo>
                    <a:pt x="1" y="10"/>
                    <a:pt x="0" y="14"/>
                    <a:pt x="1" y="17"/>
                  </a:cubicBezTo>
                  <a:cubicBezTo>
                    <a:pt x="2" y="22"/>
                    <a:pt x="7" y="24"/>
                    <a:pt x="10" y="26"/>
                  </a:cubicBezTo>
                  <a:cubicBezTo>
                    <a:pt x="6" y="22"/>
                    <a:pt x="3" y="15"/>
                    <a:pt x="6" y="10"/>
                  </a:cubicBezTo>
                  <a:cubicBezTo>
                    <a:pt x="10" y="4"/>
                    <a:pt x="16" y="6"/>
                    <a:pt x="20" y="3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8" name="Freeform 648"/>
            <p:cNvSpPr>
              <a:spLocks/>
            </p:cNvSpPr>
            <p:nvPr/>
          </p:nvSpPr>
          <p:spPr bwMode="auto">
            <a:xfrm>
              <a:off x="3152" y="2133"/>
              <a:ext cx="45" cy="75"/>
            </a:xfrm>
            <a:custGeom>
              <a:avLst/>
              <a:gdLst>
                <a:gd name="T0" fmla="*/ 0 w 18"/>
                <a:gd name="T1" fmla="*/ 22 h 28"/>
                <a:gd name="T2" fmla="*/ 17 w 18"/>
                <a:gd name="T3" fmla="*/ 18 h 28"/>
                <a:gd name="T4" fmla="*/ 18 w 18"/>
                <a:gd name="T5" fmla="*/ 8 h 28"/>
                <a:gd name="T6" fmla="*/ 12 w 18"/>
                <a:gd name="T7" fmla="*/ 0 h 28"/>
                <a:gd name="T8" fmla="*/ 15 w 18"/>
                <a:gd name="T9" fmla="*/ 11 h 28"/>
                <a:gd name="T10" fmla="*/ 13 w 18"/>
                <a:gd name="T11" fmla="*/ 16 h 28"/>
                <a:gd name="T12" fmla="*/ 8 w 18"/>
                <a:gd name="T13" fmla="*/ 17 h 28"/>
                <a:gd name="T14" fmla="*/ 1 w 18"/>
                <a:gd name="T1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8">
                  <a:moveTo>
                    <a:pt x="0" y="22"/>
                  </a:moveTo>
                  <a:cubicBezTo>
                    <a:pt x="6" y="28"/>
                    <a:pt x="15" y="24"/>
                    <a:pt x="17" y="18"/>
                  </a:cubicBezTo>
                  <a:cubicBezTo>
                    <a:pt x="18" y="14"/>
                    <a:pt x="18" y="12"/>
                    <a:pt x="18" y="8"/>
                  </a:cubicBezTo>
                  <a:cubicBezTo>
                    <a:pt x="17" y="5"/>
                    <a:pt x="15" y="0"/>
                    <a:pt x="12" y="0"/>
                  </a:cubicBezTo>
                  <a:cubicBezTo>
                    <a:pt x="15" y="3"/>
                    <a:pt x="16" y="8"/>
                    <a:pt x="15" y="11"/>
                  </a:cubicBezTo>
                  <a:cubicBezTo>
                    <a:pt x="15" y="13"/>
                    <a:pt x="14" y="15"/>
                    <a:pt x="13" y="16"/>
                  </a:cubicBezTo>
                  <a:cubicBezTo>
                    <a:pt x="11" y="17"/>
                    <a:pt x="9" y="16"/>
                    <a:pt x="8" y="17"/>
                  </a:cubicBezTo>
                  <a:cubicBezTo>
                    <a:pt x="10" y="21"/>
                    <a:pt x="4" y="23"/>
                    <a:pt x="1" y="23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9" name="Freeform 649"/>
            <p:cNvSpPr>
              <a:spLocks/>
            </p:cNvSpPr>
            <p:nvPr/>
          </p:nvSpPr>
          <p:spPr bwMode="auto">
            <a:xfrm>
              <a:off x="3125" y="2109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1 h 6"/>
                <a:gd name="T4" fmla="*/ 6 w 6"/>
                <a:gd name="T5" fmla="*/ 4 h 6"/>
                <a:gd name="T6" fmla="*/ 2 w 6"/>
                <a:gd name="T7" fmla="*/ 6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5" y="1"/>
                    <a:pt x="6" y="3"/>
                    <a:pt x="6" y="4"/>
                  </a:cubicBezTo>
                  <a:cubicBezTo>
                    <a:pt x="5" y="5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0" name="Freeform 650"/>
            <p:cNvSpPr>
              <a:spLocks/>
            </p:cNvSpPr>
            <p:nvPr/>
          </p:nvSpPr>
          <p:spPr bwMode="auto">
            <a:xfrm>
              <a:off x="3142" y="2112"/>
              <a:ext cx="8" cy="8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1" name="Freeform 651"/>
            <p:cNvSpPr>
              <a:spLocks/>
            </p:cNvSpPr>
            <p:nvPr/>
          </p:nvSpPr>
          <p:spPr bwMode="auto">
            <a:xfrm>
              <a:off x="3117" y="2120"/>
              <a:ext cx="10" cy="11"/>
            </a:xfrm>
            <a:custGeom>
              <a:avLst/>
              <a:gdLst>
                <a:gd name="T0" fmla="*/ 1 w 4"/>
                <a:gd name="T1" fmla="*/ 1 h 4"/>
                <a:gd name="T2" fmla="*/ 3 w 4"/>
                <a:gd name="T3" fmla="*/ 0 h 4"/>
                <a:gd name="T4" fmla="*/ 4 w 4"/>
                <a:gd name="T5" fmla="*/ 2 h 4"/>
                <a:gd name="T6" fmla="*/ 2 w 4"/>
                <a:gd name="T7" fmla="*/ 3 h 4"/>
                <a:gd name="T8" fmla="*/ 1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3"/>
                    <a:pt x="2" y="4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2" name="Freeform 652"/>
            <p:cNvSpPr>
              <a:spLocks/>
            </p:cNvSpPr>
            <p:nvPr/>
          </p:nvSpPr>
          <p:spPr bwMode="auto">
            <a:xfrm>
              <a:off x="3187" y="2128"/>
              <a:ext cx="43" cy="88"/>
            </a:xfrm>
            <a:custGeom>
              <a:avLst/>
              <a:gdLst>
                <a:gd name="T0" fmla="*/ 0 w 17"/>
                <a:gd name="T1" fmla="*/ 33 h 33"/>
                <a:gd name="T2" fmla="*/ 15 w 17"/>
                <a:gd name="T3" fmla="*/ 21 h 33"/>
                <a:gd name="T4" fmla="*/ 14 w 17"/>
                <a:gd name="T5" fmla="*/ 0 h 33"/>
                <a:gd name="T6" fmla="*/ 13 w 17"/>
                <a:gd name="T7" fmla="*/ 20 h 33"/>
                <a:gd name="T8" fmla="*/ 2 w 17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3">
                  <a:moveTo>
                    <a:pt x="0" y="33"/>
                  </a:moveTo>
                  <a:cubicBezTo>
                    <a:pt x="7" y="33"/>
                    <a:pt x="14" y="28"/>
                    <a:pt x="15" y="21"/>
                  </a:cubicBezTo>
                  <a:cubicBezTo>
                    <a:pt x="17" y="14"/>
                    <a:pt x="15" y="7"/>
                    <a:pt x="14" y="0"/>
                  </a:cubicBezTo>
                  <a:cubicBezTo>
                    <a:pt x="12" y="7"/>
                    <a:pt x="15" y="14"/>
                    <a:pt x="13" y="20"/>
                  </a:cubicBezTo>
                  <a:cubicBezTo>
                    <a:pt x="13" y="24"/>
                    <a:pt x="7" y="32"/>
                    <a:pt x="2" y="31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3" name="Freeform 653"/>
            <p:cNvSpPr>
              <a:spLocks/>
            </p:cNvSpPr>
            <p:nvPr/>
          </p:nvSpPr>
          <p:spPr bwMode="auto">
            <a:xfrm>
              <a:off x="3105" y="2040"/>
              <a:ext cx="60" cy="77"/>
            </a:xfrm>
            <a:custGeom>
              <a:avLst/>
              <a:gdLst>
                <a:gd name="T0" fmla="*/ 23 w 24"/>
                <a:gd name="T1" fmla="*/ 1 h 29"/>
                <a:gd name="T2" fmla="*/ 7 w 24"/>
                <a:gd name="T3" fmla="*/ 6 h 29"/>
                <a:gd name="T4" fmla="*/ 2 w 24"/>
                <a:gd name="T5" fmla="*/ 16 h 29"/>
                <a:gd name="T6" fmla="*/ 1 w 24"/>
                <a:gd name="T7" fmla="*/ 23 h 29"/>
                <a:gd name="T8" fmla="*/ 0 w 24"/>
                <a:gd name="T9" fmla="*/ 29 h 29"/>
                <a:gd name="T10" fmla="*/ 12 w 24"/>
                <a:gd name="T11" fmla="*/ 8 h 29"/>
                <a:gd name="T12" fmla="*/ 16 w 24"/>
                <a:gd name="T13" fmla="*/ 7 h 29"/>
                <a:gd name="T14" fmla="*/ 18 w 24"/>
                <a:gd name="T15" fmla="*/ 5 h 29"/>
                <a:gd name="T16" fmla="*/ 24 w 24"/>
                <a:gd name="T1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">
                  <a:moveTo>
                    <a:pt x="23" y="1"/>
                  </a:moveTo>
                  <a:cubicBezTo>
                    <a:pt x="18" y="0"/>
                    <a:pt x="11" y="3"/>
                    <a:pt x="7" y="6"/>
                  </a:cubicBezTo>
                  <a:cubicBezTo>
                    <a:pt x="5" y="8"/>
                    <a:pt x="3" y="12"/>
                    <a:pt x="2" y="16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7"/>
                    <a:pt x="0" y="29"/>
                  </a:cubicBezTo>
                  <a:cubicBezTo>
                    <a:pt x="4" y="22"/>
                    <a:pt x="4" y="12"/>
                    <a:pt x="12" y="8"/>
                  </a:cubicBezTo>
                  <a:cubicBezTo>
                    <a:pt x="13" y="8"/>
                    <a:pt x="15" y="8"/>
                    <a:pt x="16" y="7"/>
                  </a:cubicBezTo>
                  <a:cubicBezTo>
                    <a:pt x="17" y="7"/>
                    <a:pt x="17" y="6"/>
                    <a:pt x="18" y="5"/>
                  </a:cubicBezTo>
                  <a:cubicBezTo>
                    <a:pt x="19" y="4"/>
                    <a:pt x="22" y="2"/>
                    <a:pt x="24" y="2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4" name="Freeform 654"/>
            <p:cNvSpPr>
              <a:spLocks/>
            </p:cNvSpPr>
            <p:nvPr/>
          </p:nvSpPr>
          <p:spPr bwMode="auto">
            <a:xfrm>
              <a:off x="3107" y="2045"/>
              <a:ext cx="40" cy="40"/>
            </a:xfrm>
            <a:custGeom>
              <a:avLst/>
              <a:gdLst>
                <a:gd name="T0" fmla="*/ 16 w 16"/>
                <a:gd name="T1" fmla="*/ 0 h 15"/>
                <a:gd name="T2" fmla="*/ 0 w 16"/>
                <a:gd name="T3" fmla="*/ 15 h 15"/>
                <a:gd name="T4" fmla="*/ 6 w 16"/>
                <a:gd name="T5" fmla="*/ 7 h 15"/>
                <a:gd name="T6" fmla="*/ 14 w 16"/>
                <a:gd name="T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cubicBezTo>
                    <a:pt x="7" y="0"/>
                    <a:pt x="3" y="8"/>
                    <a:pt x="0" y="15"/>
                  </a:cubicBezTo>
                  <a:cubicBezTo>
                    <a:pt x="3" y="14"/>
                    <a:pt x="4" y="9"/>
                    <a:pt x="6" y="7"/>
                  </a:cubicBezTo>
                  <a:cubicBezTo>
                    <a:pt x="8" y="4"/>
                    <a:pt x="11" y="2"/>
                    <a:pt x="1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55" name="Group 655"/>
          <p:cNvGrpSpPr>
            <a:grpSpLocks/>
          </p:cNvGrpSpPr>
          <p:nvPr/>
        </p:nvGrpSpPr>
        <p:grpSpPr bwMode="auto">
          <a:xfrm>
            <a:off x="7010400" y="5087938"/>
            <a:ext cx="279400" cy="360362"/>
            <a:chOff x="3392" y="1805"/>
            <a:chExt cx="176" cy="227"/>
          </a:xfrm>
        </p:grpSpPr>
        <p:sp>
          <p:nvSpPr>
            <p:cNvPr id="26256" name="Freeform 656"/>
            <p:cNvSpPr>
              <a:spLocks/>
            </p:cNvSpPr>
            <p:nvPr/>
          </p:nvSpPr>
          <p:spPr bwMode="auto">
            <a:xfrm>
              <a:off x="3392" y="1805"/>
              <a:ext cx="176" cy="227"/>
            </a:xfrm>
            <a:custGeom>
              <a:avLst/>
              <a:gdLst>
                <a:gd name="T0" fmla="*/ 67 w 70"/>
                <a:gd name="T1" fmla="*/ 28 h 85"/>
                <a:gd name="T2" fmla="*/ 68 w 70"/>
                <a:gd name="T3" fmla="*/ 72 h 85"/>
                <a:gd name="T4" fmla="*/ 13 w 70"/>
                <a:gd name="T5" fmla="*/ 77 h 85"/>
                <a:gd name="T6" fmla="*/ 8 w 70"/>
                <a:gd name="T7" fmla="*/ 29 h 85"/>
                <a:gd name="T8" fmla="*/ 37 w 70"/>
                <a:gd name="T9" fmla="*/ 1 h 85"/>
                <a:gd name="T10" fmla="*/ 67 w 70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85">
                  <a:moveTo>
                    <a:pt x="67" y="28"/>
                  </a:moveTo>
                  <a:cubicBezTo>
                    <a:pt x="69" y="41"/>
                    <a:pt x="70" y="60"/>
                    <a:pt x="68" y="72"/>
                  </a:cubicBezTo>
                  <a:cubicBezTo>
                    <a:pt x="64" y="85"/>
                    <a:pt x="31" y="84"/>
                    <a:pt x="13" y="77"/>
                  </a:cubicBezTo>
                  <a:cubicBezTo>
                    <a:pt x="0" y="71"/>
                    <a:pt x="6" y="43"/>
                    <a:pt x="8" y="29"/>
                  </a:cubicBezTo>
                  <a:cubicBezTo>
                    <a:pt x="11" y="12"/>
                    <a:pt x="15" y="0"/>
                    <a:pt x="37" y="1"/>
                  </a:cubicBezTo>
                  <a:cubicBezTo>
                    <a:pt x="54" y="1"/>
                    <a:pt x="65" y="8"/>
                    <a:pt x="67" y="28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7" name="Freeform 657"/>
            <p:cNvSpPr>
              <a:spLocks/>
            </p:cNvSpPr>
            <p:nvPr/>
          </p:nvSpPr>
          <p:spPr bwMode="auto">
            <a:xfrm>
              <a:off x="3425" y="1821"/>
              <a:ext cx="128" cy="192"/>
            </a:xfrm>
            <a:custGeom>
              <a:avLst/>
              <a:gdLst>
                <a:gd name="T0" fmla="*/ 0 w 51"/>
                <a:gd name="T1" fmla="*/ 59 h 72"/>
                <a:gd name="T2" fmla="*/ 30 w 51"/>
                <a:gd name="T3" fmla="*/ 71 h 72"/>
                <a:gd name="T4" fmla="*/ 51 w 51"/>
                <a:gd name="T5" fmla="*/ 55 h 72"/>
                <a:gd name="T6" fmla="*/ 51 w 51"/>
                <a:gd name="T7" fmla="*/ 40 h 72"/>
                <a:gd name="T8" fmla="*/ 50 w 51"/>
                <a:gd name="T9" fmla="*/ 23 h 72"/>
                <a:gd name="T10" fmla="*/ 30 w 51"/>
                <a:gd name="T11" fmla="*/ 0 h 72"/>
                <a:gd name="T12" fmla="*/ 40 w 51"/>
                <a:gd name="T13" fmla="*/ 8 h 72"/>
                <a:gd name="T14" fmla="*/ 43 w 51"/>
                <a:gd name="T15" fmla="*/ 19 h 72"/>
                <a:gd name="T16" fmla="*/ 33 w 51"/>
                <a:gd name="T17" fmla="*/ 34 h 72"/>
                <a:gd name="T18" fmla="*/ 36 w 51"/>
                <a:gd name="T19" fmla="*/ 39 h 72"/>
                <a:gd name="T20" fmla="*/ 32 w 51"/>
                <a:gd name="T21" fmla="*/ 50 h 72"/>
                <a:gd name="T22" fmla="*/ 19 w 51"/>
                <a:gd name="T23" fmla="*/ 53 h 72"/>
                <a:gd name="T24" fmla="*/ 12 w 51"/>
                <a:gd name="T25" fmla="*/ 49 h 72"/>
                <a:gd name="T26" fmla="*/ 9 w 51"/>
                <a:gd name="T27" fmla="*/ 46 h 72"/>
                <a:gd name="T28" fmla="*/ 10 w 51"/>
                <a:gd name="T29" fmla="*/ 58 h 72"/>
                <a:gd name="T30" fmla="*/ 1 w 51"/>
                <a:gd name="T31" fmla="*/ 5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72">
                  <a:moveTo>
                    <a:pt x="0" y="59"/>
                  </a:moveTo>
                  <a:cubicBezTo>
                    <a:pt x="2" y="71"/>
                    <a:pt x="21" y="72"/>
                    <a:pt x="30" y="71"/>
                  </a:cubicBezTo>
                  <a:cubicBezTo>
                    <a:pt x="40" y="70"/>
                    <a:pt x="49" y="66"/>
                    <a:pt x="51" y="55"/>
                  </a:cubicBezTo>
                  <a:cubicBezTo>
                    <a:pt x="51" y="50"/>
                    <a:pt x="50" y="45"/>
                    <a:pt x="51" y="40"/>
                  </a:cubicBezTo>
                  <a:cubicBezTo>
                    <a:pt x="51" y="34"/>
                    <a:pt x="51" y="28"/>
                    <a:pt x="50" y="23"/>
                  </a:cubicBezTo>
                  <a:cubicBezTo>
                    <a:pt x="49" y="11"/>
                    <a:pt x="44" y="1"/>
                    <a:pt x="30" y="0"/>
                  </a:cubicBezTo>
                  <a:cubicBezTo>
                    <a:pt x="34" y="3"/>
                    <a:pt x="38" y="3"/>
                    <a:pt x="40" y="8"/>
                  </a:cubicBezTo>
                  <a:cubicBezTo>
                    <a:pt x="42" y="11"/>
                    <a:pt x="43" y="16"/>
                    <a:pt x="43" y="19"/>
                  </a:cubicBezTo>
                  <a:cubicBezTo>
                    <a:pt x="43" y="24"/>
                    <a:pt x="39" y="34"/>
                    <a:pt x="33" y="34"/>
                  </a:cubicBezTo>
                  <a:cubicBezTo>
                    <a:pt x="37" y="36"/>
                    <a:pt x="36" y="37"/>
                    <a:pt x="36" y="39"/>
                  </a:cubicBezTo>
                  <a:cubicBezTo>
                    <a:pt x="35" y="43"/>
                    <a:pt x="34" y="47"/>
                    <a:pt x="32" y="50"/>
                  </a:cubicBezTo>
                  <a:cubicBezTo>
                    <a:pt x="29" y="55"/>
                    <a:pt x="24" y="55"/>
                    <a:pt x="19" y="53"/>
                  </a:cubicBezTo>
                  <a:cubicBezTo>
                    <a:pt x="17" y="52"/>
                    <a:pt x="14" y="51"/>
                    <a:pt x="12" y="49"/>
                  </a:cubicBezTo>
                  <a:cubicBezTo>
                    <a:pt x="11" y="48"/>
                    <a:pt x="10" y="46"/>
                    <a:pt x="9" y="46"/>
                  </a:cubicBezTo>
                  <a:cubicBezTo>
                    <a:pt x="9" y="50"/>
                    <a:pt x="14" y="53"/>
                    <a:pt x="10" y="58"/>
                  </a:cubicBezTo>
                  <a:cubicBezTo>
                    <a:pt x="8" y="60"/>
                    <a:pt x="2" y="61"/>
                    <a:pt x="1" y="58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8" name="Freeform 658"/>
            <p:cNvSpPr>
              <a:spLocks/>
            </p:cNvSpPr>
            <p:nvPr/>
          </p:nvSpPr>
          <p:spPr bwMode="auto">
            <a:xfrm>
              <a:off x="3392" y="1805"/>
              <a:ext cx="176" cy="227"/>
            </a:xfrm>
            <a:custGeom>
              <a:avLst/>
              <a:gdLst>
                <a:gd name="T0" fmla="*/ 67 w 70"/>
                <a:gd name="T1" fmla="*/ 28 h 85"/>
                <a:gd name="T2" fmla="*/ 68 w 70"/>
                <a:gd name="T3" fmla="*/ 72 h 85"/>
                <a:gd name="T4" fmla="*/ 13 w 70"/>
                <a:gd name="T5" fmla="*/ 77 h 85"/>
                <a:gd name="T6" fmla="*/ 8 w 70"/>
                <a:gd name="T7" fmla="*/ 29 h 85"/>
                <a:gd name="T8" fmla="*/ 37 w 70"/>
                <a:gd name="T9" fmla="*/ 1 h 85"/>
                <a:gd name="T10" fmla="*/ 67 w 70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85">
                  <a:moveTo>
                    <a:pt x="67" y="28"/>
                  </a:moveTo>
                  <a:cubicBezTo>
                    <a:pt x="69" y="41"/>
                    <a:pt x="70" y="60"/>
                    <a:pt x="68" y="72"/>
                  </a:cubicBezTo>
                  <a:cubicBezTo>
                    <a:pt x="64" y="85"/>
                    <a:pt x="31" y="84"/>
                    <a:pt x="13" y="77"/>
                  </a:cubicBezTo>
                  <a:cubicBezTo>
                    <a:pt x="0" y="71"/>
                    <a:pt x="6" y="43"/>
                    <a:pt x="8" y="29"/>
                  </a:cubicBezTo>
                  <a:cubicBezTo>
                    <a:pt x="11" y="12"/>
                    <a:pt x="15" y="0"/>
                    <a:pt x="37" y="1"/>
                  </a:cubicBezTo>
                  <a:cubicBezTo>
                    <a:pt x="54" y="1"/>
                    <a:pt x="65" y="8"/>
                    <a:pt x="67" y="2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9" name="Freeform 659"/>
            <p:cNvSpPr>
              <a:spLocks/>
            </p:cNvSpPr>
            <p:nvPr/>
          </p:nvSpPr>
          <p:spPr bwMode="auto">
            <a:xfrm>
              <a:off x="3440" y="1899"/>
              <a:ext cx="88" cy="104"/>
            </a:xfrm>
            <a:custGeom>
              <a:avLst/>
              <a:gdLst>
                <a:gd name="T0" fmla="*/ 6 w 35"/>
                <a:gd name="T1" fmla="*/ 8 h 39"/>
                <a:gd name="T2" fmla="*/ 0 w 35"/>
                <a:gd name="T3" fmla="*/ 17 h 39"/>
                <a:gd name="T4" fmla="*/ 10 w 35"/>
                <a:gd name="T5" fmla="*/ 34 h 39"/>
                <a:gd name="T6" fmla="*/ 28 w 35"/>
                <a:gd name="T7" fmla="*/ 35 h 39"/>
                <a:gd name="T8" fmla="*/ 35 w 35"/>
                <a:gd name="T9" fmla="*/ 21 h 39"/>
                <a:gd name="T10" fmla="*/ 6 w 35"/>
                <a:gd name="T11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9">
                  <a:moveTo>
                    <a:pt x="6" y="8"/>
                  </a:moveTo>
                  <a:cubicBezTo>
                    <a:pt x="2" y="11"/>
                    <a:pt x="0" y="13"/>
                    <a:pt x="0" y="17"/>
                  </a:cubicBezTo>
                  <a:cubicBezTo>
                    <a:pt x="0" y="25"/>
                    <a:pt x="3" y="31"/>
                    <a:pt x="10" y="34"/>
                  </a:cubicBezTo>
                  <a:cubicBezTo>
                    <a:pt x="16" y="38"/>
                    <a:pt x="21" y="39"/>
                    <a:pt x="28" y="35"/>
                  </a:cubicBezTo>
                  <a:cubicBezTo>
                    <a:pt x="32" y="32"/>
                    <a:pt x="35" y="26"/>
                    <a:pt x="35" y="21"/>
                  </a:cubicBezTo>
                  <a:cubicBezTo>
                    <a:pt x="35" y="8"/>
                    <a:pt x="15" y="0"/>
                    <a:pt x="6" y="8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0" name="Freeform 660"/>
            <p:cNvSpPr>
              <a:spLocks/>
            </p:cNvSpPr>
            <p:nvPr/>
          </p:nvSpPr>
          <p:spPr bwMode="auto">
            <a:xfrm>
              <a:off x="3442" y="1917"/>
              <a:ext cx="45" cy="56"/>
            </a:xfrm>
            <a:custGeom>
              <a:avLst/>
              <a:gdLst>
                <a:gd name="T0" fmla="*/ 17 w 18"/>
                <a:gd name="T1" fmla="*/ 2 h 21"/>
                <a:gd name="T2" fmla="*/ 4 w 18"/>
                <a:gd name="T3" fmla="*/ 6 h 21"/>
                <a:gd name="T4" fmla="*/ 8 w 18"/>
                <a:gd name="T5" fmla="*/ 21 h 21"/>
                <a:gd name="T6" fmla="*/ 6 w 18"/>
                <a:gd name="T7" fmla="*/ 14 h 21"/>
                <a:gd name="T8" fmla="*/ 10 w 18"/>
                <a:gd name="T9" fmla="*/ 9 h 21"/>
                <a:gd name="T10" fmla="*/ 13 w 18"/>
                <a:gd name="T11" fmla="*/ 4 h 21"/>
                <a:gd name="T12" fmla="*/ 18 w 18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1">
                  <a:moveTo>
                    <a:pt x="17" y="2"/>
                  </a:moveTo>
                  <a:cubicBezTo>
                    <a:pt x="12" y="0"/>
                    <a:pt x="6" y="2"/>
                    <a:pt x="4" y="6"/>
                  </a:cubicBezTo>
                  <a:cubicBezTo>
                    <a:pt x="0" y="10"/>
                    <a:pt x="1" y="20"/>
                    <a:pt x="8" y="21"/>
                  </a:cubicBezTo>
                  <a:cubicBezTo>
                    <a:pt x="7" y="19"/>
                    <a:pt x="6" y="16"/>
                    <a:pt x="6" y="14"/>
                  </a:cubicBezTo>
                  <a:cubicBezTo>
                    <a:pt x="7" y="11"/>
                    <a:pt x="9" y="11"/>
                    <a:pt x="10" y="9"/>
                  </a:cubicBezTo>
                  <a:cubicBezTo>
                    <a:pt x="12" y="7"/>
                    <a:pt x="11" y="6"/>
                    <a:pt x="13" y="4"/>
                  </a:cubicBezTo>
                  <a:cubicBezTo>
                    <a:pt x="14" y="3"/>
                    <a:pt x="16" y="2"/>
                    <a:pt x="18" y="2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1" name="Freeform 661"/>
            <p:cNvSpPr>
              <a:spLocks/>
            </p:cNvSpPr>
            <p:nvPr/>
          </p:nvSpPr>
          <p:spPr bwMode="auto">
            <a:xfrm>
              <a:off x="3472" y="1931"/>
              <a:ext cx="51" cy="69"/>
            </a:xfrm>
            <a:custGeom>
              <a:avLst/>
              <a:gdLst>
                <a:gd name="T0" fmla="*/ 0 w 20"/>
                <a:gd name="T1" fmla="*/ 20 h 26"/>
                <a:gd name="T2" fmla="*/ 17 w 20"/>
                <a:gd name="T3" fmla="*/ 16 h 26"/>
                <a:gd name="T4" fmla="*/ 19 w 20"/>
                <a:gd name="T5" fmla="*/ 7 h 26"/>
                <a:gd name="T6" fmla="*/ 12 w 20"/>
                <a:gd name="T7" fmla="*/ 0 h 26"/>
                <a:gd name="T8" fmla="*/ 15 w 20"/>
                <a:gd name="T9" fmla="*/ 6 h 26"/>
                <a:gd name="T10" fmla="*/ 11 w 20"/>
                <a:gd name="T11" fmla="*/ 12 h 26"/>
                <a:gd name="T12" fmla="*/ 8 w 20"/>
                <a:gd name="T13" fmla="*/ 18 h 26"/>
                <a:gd name="T14" fmla="*/ 1 w 20"/>
                <a:gd name="T1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6">
                  <a:moveTo>
                    <a:pt x="0" y="20"/>
                  </a:moveTo>
                  <a:cubicBezTo>
                    <a:pt x="5" y="26"/>
                    <a:pt x="14" y="22"/>
                    <a:pt x="17" y="16"/>
                  </a:cubicBezTo>
                  <a:cubicBezTo>
                    <a:pt x="18" y="13"/>
                    <a:pt x="20" y="9"/>
                    <a:pt x="19" y="7"/>
                  </a:cubicBezTo>
                  <a:cubicBezTo>
                    <a:pt x="18" y="3"/>
                    <a:pt x="15" y="2"/>
                    <a:pt x="12" y="0"/>
                  </a:cubicBezTo>
                  <a:cubicBezTo>
                    <a:pt x="14" y="2"/>
                    <a:pt x="15" y="3"/>
                    <a:pt x="15" y="6"/>
                  </a:cubicBezTo>
                  <a:cubicBezTo>
                    <a:pt x="15" y="10"/>
                    <a:pt x="13" y="9"/>
                    <a:pt x="11" y="12"/>
                  </a:cubicBezTo>
                  <a:cubicBezTo>
                    <a:pt x="10" y="14"/>
                    <a:pt x="11" y="16"/>
                    <a:pt x="8" y="18"/>
                  </a:cubicBezTo>
                  <a:cubicBezTo>
                    <a:pt x="7" y="19"/>
                    <a:pt x="3" y="20"/>
                    <a:pt x="1" y="18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2" name="Freeform 662"/>
            <p:cNvSpPr>
              <a:spLocks/>
            </p:cNvSpPr>
            <p:nvPr/>
          </p:nvSpPr>
          <p:spPr bwMode="auto">
            <a:xfrm>
              <a:off x="3455" y="1907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1 h 6"/>
                <a:gd name="T4" fmla="*/ 6 w 6"/>
                <a:gd name="T5" fmla="*/ 4 h 6"/>
                <a:gd name="T6" fmla="*/ 2 w 6"/>
                <a:gd name="T7" fmla="*/ 6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6" y="1"/>
                    <a:pt x="6" y="3"/>
                    <a:pt x="6" y="4"/>
                  </a:cubicBezTo>
                  <a:cubicBezTo>
                    <a:pt x="5" y="5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3" name="Freeform 663"/>
            <p:cNvSpPr>
              <a:spLocks/>
            </p:cNvSpPr>
            <p:nvPr/>
          </p:nvSpPr>
          <p:spPr bwMode="auto">
            <a:xfrm>
              <a:off x="3472" y="1909"/>
              <a:ext cx="8" cy="8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4" name="Freeform 664"/>
            <p:cNvSpPr>
              <a:spLocks/>
            </p:cNvSpPr>
            <p:nvPr/>
          </p:nvSpPr>
          <p:spPr bwMode="auto">
            <a:xfrm>
              <a:off x="3447" y="1917"/>
              <a:ext cx="10" cy="11"/>
            </a:xfrm>
            <a:custGeom>
              <a:avLst/>
              <a:gdLst>
                <a:gd name="T0" fmla="*/ 1 w 4"/>
                <a:gd name="T1" fmla="*/ 1 h 4"/>
                <a:gd name="T2" fmla="*/ 3 w 4"/>
                <a:gd name="T3" fmla="*/ 0 h 4"/>
                <a:gd name="T4" fmla="*/ 4 w 4"/>
                <a:gd name="T5" fmla="*/ 2 h 4"/>
                <a:gd name="T6" fmla="*/ 2 w 4"/>
                <a:gd name="T7" fmla="*/ 3 h 4"/>
                <a:gd name="T8" fmla="*/ 1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5" name="Freeform 665"/>
            <p:cNvSpPr>
              <a:spLocks/>
            </p:cNvSpPr>
            <p:nvPr/>
          </p:nvSpPr>
          <p:spPr bwMode="auto">
            <a:xfrm>
              <a:off x="3495" y="1923"/>
              <a:ext cx="58" cy="93"/>
            </a:xfrm>
            <a:custGeom>
              <a:avLst/>
              <a:gdLst>
                <a:gd name="T0" fmla="*/ 0 w 23"/>
                <a:gd name="T1" fmla="*/ 33 h 35"/>
                <a:gd name="T2" fmla="*/ 20 w 23"/>
                <a:gd name="T3" fmla="*/ 23 h 35"/>
                <a:gd name="T4" fmla="*/ 22 w 23"/>
                <a:gd name="T5" fmla="*/ 0 h 35"/>
                <a:gd name="T6" fmla="*/ 19 w 23"/>
                <a:gd name="T7" fmla="*/ 20 h 35"/>
                <a:gd name="T8" fmla="*/ 15 w 23"/>
                <a:gd name="T9" fmla="*/ 27 h 35"/>
                <a:gd name="T10" fmla="*/ 2 w 23"/>
                <a:gd name="T1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5">
                  <a:moveTo>
                    <a:pt x="0" y="33"/>
                  </a:moveTo>
                  <a:cubicBezTo>
                    <a:pt x="7" y="35"/>
                    <a:pt x="18" y="28"/>
                    <a:pt x="20" y="23"/>
                  </a:cubicBezTo>
                  <a:cubicBezTo>
                    <a:pt x="23" y="16"/>
                    <a:pt x="22" y="7"/>
                    <a:pt x="22" y="0"/>
                  </a:cubicBezTo>
                  <a:cubicBezTo>
                    <a:pt x="21" y="7"/>
                    <a:pt x="20" y="13"/>
                    <a:pt x="19" y="20"/>
                  </a:cubicBezTo>
                  <a:cubicBezTo>
                    <a:pt x="18" y="23"/>
                    <a:pt x="17" y="25"/>
                    <a:pt x="15" y="27"/>
                  </a:cubicBezTo>
                  <a:cubicBezTo>
                    <a:pt x="12" y="30"/>
                    <a:pt x="6" y="31"/>
                    <a:pt x="2" y="33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6" name="Freeform 666"/>
            <p:cNvSpPr>
              <a:spLocks/>
            </p:cNvSpPr>
            <p:nvPr/>
          </p:nvSpPr>
          <p:spPr bwMode="auto">
            <a:xfrm>
              <a:off x="3417" y="1811"/>
              <a:ext cx="75" cy="133"/>
            </a:xfrm>
            <a:custGeom>
              <a:avLst/>
              <a:gdLst>
                <a:gd name="T0" fmla="*/ 30 w 30"/>
                <a:gd name="T1" fmla="*/ 3 h 50"/>
                <a:gd name="T2" fmla="*/ 7 w 30"/>
                <a:gd name="T3" fmla="*/ 15 h 50"/>
                <a:gd name="T4" fmla="*/ 2 w 30"/>
                <a:gd name="T5" fmla="*/ 50 h 50"/>
                <a:gd name="T6" fmla="*/ 7 w 30"/>
                <a:gd name="T7" fmla="*/ 29 h 50"/>
                <a:gd name="T8" fmla="*/ 12 w 30"/>
                <a:gd name="T9" fmla="*/ 15 h 50"/>
                <a:gd name="T10" fmla="*/ 28 w 30"/>
                <a:gd name="T11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0">
                  <a:moveTo>
                    <a:pt x="30" y="3"/>
                  </a:moveTo>
                  <a:cubicBezTo>
                    <a:pt x="21" y="0"/>
                    <a:pt x="10" y="7"/>
                    <a:pt x="7" y="15"/>
                  </a:cubicBezTo>
                  <a:cubicBezTo>
                    <a:pt x="2" y="26"/>
                    <a:pt x="0" y="38"/>
                    <a:pt x="2" y="50"/>
                  </a:cubicBezTo>
                  <a:cubicBezTo>
                    <a:pt x="0" y="43"/>
                    <a:pt x="6" y="35"/>
                    <a:pt x="7" y="29"/>
                  </a:cubicBezTo>
                  <a:cubicBezTo>
                    <a:pt x="8" y="23"/>
                    <a:pt x="8" y="20"/>
                    <a:pt x="12" y="15"/>
                  </a:cubicBezTo>
                  <a:cubicBezTo>
                    <a:pt x="17" y="10"/>
                    <a:pt x="22" y="6"/>
                    <a:pt x="28" y="4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7" name="Freeform 667"/>
            <p:cNvSpPr>
              <a:spLocks/>
            </p:cNvSpPr>
            <p:nvPr/>
          </p:nvSpPr>
          <p:spPr bwMode="auto">
            <a:xfrm>
              <a:off x="3422" y="1824"/>
              <a:ext cx="38" cy="59"/>
            </a:xfrm>
            <a:custGeom>
              <a:avLst/>
              <a:gdLst>
                <a:gd name="T0" fmla="*/ 15 w 15"/>
                <a:gd name="T1" fmla="*/ 0 h 22"/>
                <a:gd name="T2" fmla="*/ 0 w 15"/>
                <a:gd name="T3" fmla="*/ 22 h 22"/>
                <a:gd name="T4" fmla="*/ 14 w 15"/>
                <a:gd name="T5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2">
                  <a:moveTo>
                    <a:pt x="15" y="0"/>
                  </a:moveTo>
                  <a:cubicBezTo>
                    <a:pt x="5" y="2"/>
                    <a:pt x="2" y="14"/>
                    <a:pt x="0" y="22"/>
                  </a:cubicBezTo>
                  <a:cubicBezTo>
                    <a:pt x="2" y="15"/>
                    <a:pt x="8" y="3"/>
                    <a:pt x="1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68" name="Group 668"/>
          <p:cNvGrpSpPr>
            <a:grpSpLocks/>
          </p:cNvGrpSpPr>
          <p:nvPr/>
        </p:nvGrpSpPr>
        <p:grpSpPr bwMode="auto">
          <a:xfrm>
            <a:off x="6743701" y="5078413"/>
            <a:ext cx="295275" cy="355600"/>
            <a:chOff x="2795" y="1695"/>
            <a:chExt cx="186" cy="224"/>
          </a:xfrm>
        </p:grpSpPr>
        <p:sp>
          <p:nvSpPr>
            <p:cNvPr id="26269" name="Freeform 669"/>
            <p:cNvSpPr>
              <a:spLocks/>
            </p:cNvSpPr>
            <p:nvPr/>
          </p:nvSpPr>
          <p:spPr bwMode="auto">
            <a:xfrm>
              <a:off x="2798" y="1695"/>
              <a:ext cx="183" cy="224"/>
            </a:xfrm>
            <a:custGeom>
              <a:avLst/>
              <a:gdLst>
                <a:gd name="T0" fmla="*/ 17 w 73"/>
                <a:gd name="T1" fmla="*/ 9 h 84"/>
                <a:gd name="T2" fmla="*/ 3 w 73"/>
                <a:gd name="T3" fmla="*/ 41 h 84"/>
                <a:gd name="T4" fmla="*/ 8 w 73"/>
                <a:gd name="T5" fmla="*/ 79 h 84"/>
                <a:gd name="T6" fmla="*/ 61 w 73"/>
                <a:gd name="T7" fmla="*/ 82 h 84"/>
                <a:gd name="T8" fmla="*/ 69 w 73"/>
                <a:gd name="T9" fmla="*/ 43 h 84"/>
                <a:gd name="T10" fmla="*/ 48 w 73"/>
                <a:gd name="T11" fmla="*/ 3 h 84"/>
                <a:gd name="T12" fmla="*/ 17 w 73"/>
                <a:gd name="T13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4">
                  <a:moveTo>
                    <a:pt x="17" y="9"/>
                  </a:moveTo>
                  <a:cubicBezTo>
                    <a:pt x="7" y="15"/>
                    <a:pt x="2" y="28"/>
                    <a:pt x="3" y="41"/>
                  </a:cubicBezTo>
                  <a:cubicBezTo>
                    <a:pt x="5" y="53"/>
                    <a:pt x="0" y="75"/>
                    <a:pt x="8" y="79"/>
                  </a:cubicBezTo>
                  <a:cubicBezTo>
                    <a:pt x="16" y="83"/>
                    <a:pt x="49" y="84"/>
                    <a:pt x="61" y="82"/>
                  </a:cubicBezTo>
                  <a:cubicBezTo>
                    <a:pt x="73" y="79"/>
                    <a:pt x="68" y="52"/>
                    <a:pt x="69" y="43"/>
                  </a:cubicBezTo>
                  <a:cubicBezTo>
                    <a:pt x="70" y="24"/>
                    <a:pt x="66" y="10"/>
                    <a:pt x="48" y="3"/>
                  </a:cubicBezTo>
                  <a:cubicBezTo>
                    <a:pt x="40" y="0"/>
                    <a:pt x="25" y="3"/>
                    <a:pt x="17" y="9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0" name="Freeform 670"/>
            <p:cNvSpPr>
              <a:spLocks/>
            </p:cNvSpPr>
            <p:nvPr/>
          </p:nvSpPr>
          <p:spPr bwMode="auto">
            <a:xfrm>
              <a:off x="2830" y="1716"/>
              <a:ext cx="138" cy="192"/>
            </a:xfrm>
            <a:custGeom>
              <a:avLst/>
              <a:gdLst>
                <a:gd name="T0" fmla="*/ 2 w 55"/>
                <a:gd name="T1" fmla="*/ 58 h 72"/>
                <a:gd name="T2" fmla="*/ 27 w 55"/>
                <a:gd name="T3" fmla="*/ 70 h 72"/>
                <a:gd name="T4" fmla="*/ 41 w 55"/>
                <a:gd name="T5" fmla="*/ 67 h 72"/>
                <a:gd name="T6" fmla="*/ 48 w 55"/>
                <a:gd name="T7" fmla="*/ 56 h 72"/>
                <a:gd name="T8" fmla="*/ 27 w 55"/>
                <a:gd name="T9" fmla="*/ 2 h 72"/>
                <a:gd name="T10" fmla="*/ 42 w 55"/>
                <a:gd name="T11" fmla="*/ 25 h 72"/>
                <a:gd name="T12" fmla="*/ 39 w 55"/>
                <a:gd name="T13" fmla="*/ 33 h 72"/>
                <a:gd name="T14" fmla="*/ 37 w 55"/>
                <a:gd name="T15" fmla="*/ 38 h 72"/>
                <a:gd name="T16" fmla="*/ 35 w 55"/>
                <a:gd name="T17" fmla="*/ 48 h 72"/>
                <a:gd name="T18" fmla="*/ 24 w 55"/>
                <a:gd name="T19" fmla="*/ 51 h 72"/>
                <a:gd name="T20" fmla="*/ 8 w 55"/>
                <a:gd name="T21" fmla="*/ 50 h 72"/>
                <a:gd name="T22" fmla="*/ 10 w 55"/>
                <a:gd name="T23" fmla="*/ 59 h 72"/>
                <a:gd name="T24" fmla="*/ 3 w 55"/>
                <a:gd name="T25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72">
                  <a:moveTo>
                    <a:pt x="2" y="58"/>
                  </a:moveTo>
                  <a:cubicBezTo>
                    <a:pt x="0" y="72"/>
                    <a:pt x="18" y="71"/>
                    <a:pt x="27" y="70"/>
                  </a:cubicBezTo>
                  <a:cubicBezTo>
                    <a:pt x="32" y="70"/>
                    <a:pt x="37" y="70"/>
                    <a:pt x="41" y="67"/>
                  </a:cubicBezTo>
                  <a:cubicBezTo>
                    <a:pt x="45" y="64"/>
                    <a:pt x="46" y="61"/>
                    <a:pt x="48" y="56"/>
                  </a:cubicBezTo>
                  <a:cubicBezTo>
                    <a:pt x="55" y="39"/>
                    <a:pt x="54" y="0"/>
                    <a:pt x="27" y="2"/>
                  </a:cubicBezTo>
                  <a:cubicBezTo>
                    <a:pt x="37" y="6"/>
                    <a:pt x="44" y="13"/>
                    <a:pt x="42" y="25"/>
                  </a:cubicBezTo>
                  <a:cubicBezTo>
                    <a:pt x="42" y="28"/>
                    <a:pt x="41" y="31"/>
                    <a:pt x="39" y="33"/>
                  </a:cubicBezTo>
                  <a:cubicBezTo>
                    <a:pt x="38" y="35"/>
                    <a:pt x="37" y="36"/>
                    <a:pt x="37" y="38"/>
                  </a:cubicBezTo>
                  <a:cubicBezTo>
                    <a:pt x="36" y="42"/>
                    <a:pt x="37" y="44"/>
                    <a:pt x="35" y="48"/>
                  </a:cubicBezTo>
                  <a:cubicBezTo>
                    <a:pt x="32" y="51"/>
                    <a:pt x="28" y="52"/>
                    <a:pt x="24" y="51"/>
                  </a:cubicBezTo>
                  <a:cubicBezTo>
                    <a:pt x="18" y="51"/>
                    <a:pt x="13" y="49"/>
                    <a:pt x="8" y="50"/>
                  </a:cubicBezTo>
                  <a:cubicBezTo>
                    <a:pt x="8" y="52"/>
                    <a:pt x="11" y="56"/>
                    <a:pt x="10" y="59"/>
                  </a:cubicBezTo>
                  <a:cubicBezTo>
                    <a:pt x="8" y="61"/>
                    <a:pt x="2" y="61"/>
                    <a:pt x="3" y="59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1" name="Freeform 671"/>
            <p:cNvSpPr>
              <a:spLocks/>
            </p:cNvSpPr>
            <p:nvPr/>
          </p:nvSpPr>
          <p:spPr bwMode="auto">
            <a:xfrm>
              <a:off x="2840" y="1799"/>
              <a:ext cx="108" cy="91"/>
            </a:xfrm>
            <a:custGeom>
              <a:avLst/>
              <a:gdLst>
                <a:gd name="T0" fmla="*/ 2 w 43"/>
                <a:gd name="T1" fmla="*/ 22 h 34"/>
                <a:gd name="T2" fmla="*/ 24 w 43"/>
                <a:gd name="T3" fmla="*/ 34 h 34"/>
                <a:gd name="T4" fmla="*/ 43 w 43"/>
                <a:gd name="T5" fmla="*/ 11 h 34"/>
                <a:gd name="T6" fmla="*/ 11 w 43"/>
                <a:gd name="T7" fmla="*/ 5 h 34"/>
                <a:gd name="T8" fmla="*/ 2 w 43"/>
                <a:gd name="T9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4">
                  <a:moveTo>
                    <a:pt x="2" y="22"/>
                  </a:moveTo>
                  <a:cubicBezTo>
                    <a:pt x="4" y="27"/>
                    <a:pt x="5" y="34"/>
                    <a:pt x="24" y="34"/>
                  </a:cubicBezTo>
                  <a:cubicBezTo>
                    <a:pt x="42" y="34"/>
                    <a:pt x="43" y="20"/>
                    <a:pt x="43" y="11"/>
                  </a:cubicBezTo>
                  <a:cubicBezTo>
                    <a:pt x="42" y="2"/>
                    <a:pt x="23" y="0"/>
                    <a:pt x="11" y="5"/>
                  </a:cubicBezTo>
                  <a:cubicBezTo>
                    <a:pt x="0" y="9"/>
                    <a:pt x="1" y="16"/>
                    <a:pt x="2" y="2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2" name="Freeform 672"/>
            <p:cNvSpPr>
              <a:spLocks/>
            </p:cNvSpPr>
            <p:nvPr/>
          </p:nvSpPr>
          <p:spPr bwMode="auto">
            <a:xfrm>
              <a:off x="2845" y="1807"/>
              <a:ext cx="93" cy="53"/>
            </a:xfrm>
            <a:custGeom>
              <a:avLst/>
              <a:gdLst>
                <a:gd name="T0" fmla="*/ 37 w 37"/>
                <a:gd name="T1" fmla="*/ 4 h 20"/>
                <a:gd name="T2" fmla="*/ 12 w 37"/>
                <a:gd name="T3" fmla="*/ 3 h 20"/>
                <a:gd name="T4" fmla="*/ 2 w 37"/>
                <a:gd name="T5" fmla="*/ 10 h 20"/>
                <a:gd name="T6" fmla="*/ 5 w 37"/>
                <a:gd name="T7" fmla="*/ 20 h 20"/>
                <a:gd name="T8" fmla="*/ 9 w 37"/>
                <a:gd name="T9" fmla="*/ 10 h 20"/>
                <a:gd name="T10" fmla="*/ 14 w 37"/>
                <a:gd name="T11" fmla="*/ 9 h 20"/>
                <a:gd name="T12" fmla="*/ 19 w 37"/>
                <a:gd name="T13" fmla="*/ 6 h 20"/>
                <a:gd name="T14" fmla="*/ 37 w 37"/>
                <a:gd name="T1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0">
                  <a:moveTo>
                    <a:pt x="37" y="4"/>
                  </a:moveTo>
                  <a:cubicBezTo>
                    <a:pt x="29" y="0"/>
                    <a:pt x="20" y="0"/>
                    <a:pt x="12" y="3"/>
                  </a:cubicBezTo>
                  <a:cubicBezTo>
                    <a:pt x="8" y="4"/>
                    <a:pt x="4" y="6"/>
                    <a:pt x="2" y="10"/>
                  </a:cubicBezTo>
                  <a:cubicBezTo>
                    <a:pt x="0" y="13"/>
                    <a:pt x="0" y="18"/>
                    <a:pt x="5" y="20"/>
                  </a:cubicBezTo>
                  <a:cubicBezTo>
                    <a:pt x="2" y="17"/>
                    <a:pt x="6" y="11"/>
                    <a:pt x="9" y="10"/>
                  </a:cubicBezTo>
                  <a:cubicBezTo>
                    <a:pt x="10" y="9"/>
                    <a:pt x="12" y="9"/>
                    <a:pt x="14" y="9"/>
                  </a:cubicBezTo>
                  <a:cubicBezTo>
                    <a:pt x="15" y="8"/>
                    <a:pt x="17" y="6"/>
                    <a:pt x="19" y="6"/>
                  </a:cubicBezTo>
                  <a:cubicBezTo>
                    <a:pt x="25" y="4"/>
                    <a:pt x="31" y="3"/>
                    <a:pt x="37" y="4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3" name="Freeform 673"/>
            <p:cNvSpPr>
              <a:spLocks/>
            </p:cNvSpPr>
            <p:nvPr/>
          </p:nvSpPr>
          <p:spPr bwMode="auto">
            <a:xfrm>
              <a:off x="2865" y="1836"/>
              <a:ext cx="80" cy="51"/>
            </a:xfrm>
            <a:custGeom>
              <a:avLst/>
              <a:gdLst>
                <a:gd name="T0" fmla="*/ 0 w 32"/>
                <a:gd name="T1" fmla="*/ 15 h 19"/>
                <a:gd name="T2" fmla="*/ 20 w 32"/>
                <a:gd name="T3" fmla="*/ 17 h 19"/>
                <a:gd name="T4" fmla="*/ 28 w 32"/>
                <a:gd name="T5" fmla="*/ 12 h 19"/>
                <a:gd name="T6" fmla="*/ 30 w 32"/>
                <a:gd name="T7" fmla="*/ 0 h 19"/>
                <a:gd name="T8" fmla="*/ 24 w 32"/>
                <a:gd name="T9" fmla="*/ 5 h 19"/>
                <a:gd name="T10" fmla="*/ 23 w 32"/>
                <a:gd name="T11" fmla="*/ 5 h 19"/>
                <a:gd name="T12" fmla="*/ 22 w 32"/>
                <a:gd name="T13" fmla="*/ 8 h 19"/>
                <a:gd name="T14" fmla="*/ 19 w 32"/>
                <a:gd name="T15" fmla="*/ 11 h 19"/>
                <a:gd name="T16" fmla="*/ 15 w 32"/>
                <a:gd name="T17" fmla="*/ 11 h 19"/>
                <a:gd name="T18" fmla="*/ 10 w 32"/>
                <a:gd name="T19" fmla="*/ 10 h 19"/>
                <a:gd name="T20" fmla="*/ 7 w 32"/>
                <a:gd name="T21" fmla="*/ 13 h 19"/>
                <a:gd name="T22" fmla="*/ 1 w 32"/>
                <a:gd name="T23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9">
                  <a:moveTo>
                    <a:pt x="0" y="15"/>
                  </a:moveTo>
                  <a:cubicBezTo>
                    <a:pt x="5" y="18"/>
                    <a:pt x="14" y="19"/>
                    <a:pt x="20" y="17"/>
                  </a:cubicBezTo>
                  <a:cubicBezTo>
                    <a:pt x="23" y="16"/>
                    <a:pt x="26" y="14"/>
                    <a:pt x="28" y="12"/>
                  </a:cubicBezTo>
                  <a:cubicBezTo>
                    <a:pt x="29" y="10"/>
                    <a:pt x="32" y="1"/>
                    <a:pt x="30" y="0"/>
                  </a:cubicBezTo>
                  <a:cubicBezTo>
                    <a:pt x="31" y="4"/>
                    <a:pt x="28" y="5"/>
                    <a:pt x="24" y="5"/>
                  </a:cubicBezTo>
                  <a:cubicBezTo>
                    <a:pt x="24" y="5"/>
                    <a:pt x="24" y="4"/>
                    <a:pt x="23" y="5"/>
                  </a:cubicBezTo>
                  <a:cubicBezTo>
                    <a:pt x="22" y="6"/>
                    <a:pt x="22" y="7"/>
                    <a:pt x="22" y="8"/>
                  </a:cubicBezTo>
                  <a:cubicBezTo>
                    <a:pt x="21" y="10"/>
                    <a:pt x="20" y="10"/>
                    <a:pt x="19" y="11"/>
                  </a:cubicBezTo>
                  <a:cubicBezTo>
                    <a:pt x="18" y="11"/>
                    <a:pt x="16" y="11"/>
                    <a:pt x="15" y="11"/>
                  </a:cubicBezTo>
                  <a:cubicBezTo>
                    <a:pt x="13" y="11"/>
                    <a:pt x="12" y="10"/>
                    <a:pt x="10" y="10"/>
                  </a:cubicBezTo>
                  <a:cubicBezTo>
                    <a:pt x="9" y="10"/>
                    <a:pt x="8" y="12"/>
                    <a:pt x="7" y="13"/>
                  </a:cubicBezTo>
                  <a:cubicBezTo>
                    <a:pt x="5" y="14"/>
                    <a:pt x="3" y="14"/>
                    <a:pt x="1" y="14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4" name="Freeform 674"/>
            <p:cNvSpPr>
              <a:spLocks/>
            </p:cNvSpPr>
            <p:nvPr/>
          </p:nvSpPr>
          <p:spPr bwMode="auto">
            <a:xfrm>
              <a:off x="2795" y="1695"/>
              <a:ext cx="186" cy="224"/>
            </a:xfrm>
            <a:custGeom>
              <a:avLst/>
              <a:gdLst>
                <a:gd name="T0" fmla="*/ 18 w 74"/>
                <a:gd name="T1" fmla="*/ 9 h 84"/>
                <a:gd name="T2" fmla="*/ 4 w 74"/>
                <a:gd name="T3" fmla="*/ 41 h 84"/>
                <a:gd name="T4" fmla="*/ 8 w 74"/>
                <a:gd name="T5" fmla="*/ 79 h 84"/>
                <a:gd name="T6" fmla="*/ 62 w 74"/>
                <a:gd name="T7" fmla="*/ 82 h 84"/>
                <a:gd name="T8" fmla="*/ 70 w 74"/>
                <a:gd name="T9" fmla="*/ 43 h 84"/>
                <a:gd name="T10" fmla="*/ 49 w 74"/>
                <a:gd name="T11" fmla="*/ 3 h 84"/>
                <a:gd name="T12" fmla="*/ 18 w 74"/>
                <a:gd name="T13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84">
                  <a:moveTo>
                    <a:pt x="18" y="9"/>
                  </a:moveTo>
                  <a:cubicBezTo>
                    <a:pt x="8" y="15"/>
                    <a:pt x="3" y="28"/>
                    <a:pt x="4" y="41"/>
                  </a:cubicBezTo>
                  <a:cubicBezTo>
                    <a:pt x="6" y="53"/>
                    <a:pt x="0" y="75"/>
                    <a:pt x="8" y="79"/>
                  </a:cubicBezTo>
                  <a:cubicBezTo>
                    <a:pt x="16" y="82"/>
                    <a:pt x="50" y="84"/>
                    <a:pt x="62" y="82"/>
                  </a:cubicBezTo>
                  <a:cubicBezTo>
                    <a:pt x="74" y="79"/>
                    <a:pt x="69" y="52"/>
                    <a:pt x="70" y="43"/>
                  </a:cubicBezTo>
                  <a:cubicBezTo>
                    <a:pt x="71" y="24"/>
                    <a:pt x="67" y="10"/>
                    <a:pt x="49" y="3"/>
                  </a:cubicBezTo>
                  <a:cubicBezTo>
                    <a:pt x="41" y="0"/>
                    <a:pt x="26" y="3"/>
                    <a:pt x="18" y="9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5" name="Freeform 675"/>
            <p:cNvSpPr>
              <a:spLocks/>
            </p:cNvSpPr>
            <p:nvPr/>
          </p:nvSpPr>
          <p:spPr bwMode="auto">
            <a:xfrm>
              <a:off x="2860" y="1802"/>
              <a:ext cx="15" cy="16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1 h 6"/>
                <a:gd name="T4" fmla="*/ 5 w 6"/>
                <a:gd name="T5" fmla="*/ 4 h 6"/>
                <a:gd name="T6" fmla="*/ 2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5" y="1"/>
                    <a:pt x="6" y="2"/>
                    <a:pt x="5" y="4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5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6" name="Freeform 676"/>
            <p:cNvSpPr>
              <a:spLocks/>
            </p:cNvSpPr>
            <p:nvPr/>
          </p:nvSpPr>
          <p:spPr bwMode="auto">
            <a:xfrm>
              <a:off x="2875" y="1804"/>
              <a:ext cx="8" cy="6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3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7" name="Freeform 677"/>
            <p:cNvSpPr>
              <a:spLocks/>
            </p:cNvSpPr>
            <p:nvPr/>
          </p:nvSpPr>
          <p:spPr bwMode="auto">
            <a:xfrm>
              <a:off x="2853" y="1815"/>
              <a:ext cx="10" cy="8"/>
            </a:xfrm>
            <a:custGeom>
              <a:avLst/>
              <a:gdLst>
                <a:gd name="T0" fmla="*/ 0 w 4"/>
                <a:gd name="T1" fmla="*/ 1 h 3"/>
                <a:gd name="T2" fmla="*/ 2 w 4"/>
                <a:gd name="T3" fmla="*/ 0 h 3"/>
                <a:gd name="T4" fmla="*/ 3 w 4"/>
                <a:gd name="T5" fmla="*/ 2 h 3"/>
                <a:gd name="T6" fmla="*/ 1 w 4"/>
                <a:gd name="T7" fmla="*/ 3 h 3"/>
                <a:gd name="T8" fmla="*/ 0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8" name="Freeform 678"/>
            <p:cNvSpPr>
              <a:spLocks/>
            </p:cNvSpPr>
            <p:nvPr/>
          </p:nvSpPr>
          <p:spPr bwMode="auto">
            <a:xfrm>
              <a:off x="2895" y="1844"/>
              <a:ext cx="63" cy="62"/>
            </a:xfrm>
            <a:custGeom>
              <a:avLst/>
              <a:gdLst>
                <a:gd name="T0" fmla="*/ 0 w 25"/>
                <a:gd name="T1" fmla="*/ 23 h 23"/>
                <a:gd name="T2" fmla="*/ 18 w 25"/>
                <a:gd name="T3" fmla="*/ 19 h 23"/>
                <a:gd name="T4" fmla="*/ 24 w 25"/>
                <a:gd name="T5" fmla="*/ 0 h 23"/>
                <a:gd name="T6" fmla="*/ 18 w 25"/>
                <a:gd name="T7" fmla="*/ 15 h 23"/>
                <a:gd name="T8" fmla="*/ 5 w 25"/>
                <a:gd name="T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3">
                  <a:moveTo>
                    <a:pt x="0" y="23"/>
                  </a:moveTo>
                  <a:cubicBezTo>
                    <a:pt x="5" y="23"/>
                    <a:pt x="14" y="22"/>
                    <a:pt x="18" y="19"/>
                  </a:cubicBezTo>
                  <a:cubicBezTo>
                    <a:pt x="21" y="16"/>
                    <a:pt x="25" y="5"/>
                    <a:pt x="24" y="0"/>
                  </a:cubicBezTo>
                  <a:cubicBezTo>
                    <a:pt x="22" y="5"/>
                    <a:pt x="20" y="10"/>
                    <a:pt x="18" y="15"/>
                  </a:cubicBezTo>
                  <a:cubicBezTo>
                    <a:pt x="15" y="20"/>
                    <a:pt x="10" y="20"/>
                    <a:pt x="5" y="21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9" name="Freeform 679"/>
            <p:cNvSpPr>
              <a:spLocks/>
            </p:cNvSpPr>
            <p:nvPr/>
          </p:nvSpPr>
          <p:spPr bwMode="auto">
            <a:xfrm>
              <a:off x="2813" y="1714"/>
              <a:ext cx="70" cy="104"/>
            </a:xfrm>
            <a:custGeom>
              <a:avLst/>
              <a:gdLst>
                <a:gd name="T0" fmla="*/ 2 w 28"/>
                <a:gd name="T1" fmla="*/ 39 h 39"/>
                <a:gd name="T2" fmla="*/ 5 w 28"/>
                <a:gd name="T3" fmla="*/ 15 h 39"/>
                <a:gd name="T4" fmla="*/ 12 w 28"/>
                <a:gd name="T5" fmla="*/ 7 h 39"/>
                <a:gd name="T6" fmla="*/ 28 w 28"/>
                <a:gd name="T7" fmla="*/ 2 h 39"/>
                <a:gd name="T8" fmla="*/ 16 w 28"/>
                <a:gd name="T9" fmla="*/ 8 h 39"/>
                <a:gd name="T10" fmla="*/ 11 w 28"/>
                <a:gd name="T11" fmla="*/ 13 h 39"/>
                <a:gd name="T12" fmla="*/ 10 w 28"/>
                <a:gd name="T13" fmla="*/ 19 h 39"/>
                <a:gd name="T14" fmla="*/ 4 w 28"/>
                <a:gd name="T15" fmla="*/ 27 h 39"/>
                <a:gd name="T16" fmla="*/ 3 w 28"/>
                <a:gd name="T1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9">
                  <a:moveTo>
                    <a:pt x="2" y="39"/>
                  </a:moveTo>
                  <a:cubicBezTo>
                    <a:pt x="0" y="31"/>
                    <a:pt x="0" y="23"/>
                    <a:pt x="5" y="15"/>
                  </a:cubicBezTo>
                  <a:cubicBezTo>
                    <a:pt x="7" y="12"/>
                    <a:pt x="8" y="9"/>
                    <a:pt x="12" y="7"/>
                  </a:cubicBezTo>
                  <a:cubicBezTo>
                    <a:pt x="16" y="5"/>
                    <a:pt x="24" y="0"/>
                    <a:pt x="28" y="2"/>
                  </a:cubicBezTo>
                  <a:cubicBezTo>
                    <a:pt x="25" y="2"/>
                    <a:pt x="18" y="6"/>
                    <a:pt x="16" y="8"/>
                  </a:cubicBezTo>
                  <a:cubicBezTo>
                    <a:pt x="14" y="9"/>
                    <a:pt x="12" y="12"/>
                    <a:pt x="11" y="13"/>
                  </a:cubicBezTo>
                  <a:cubicBezTo>
                    <a:pt x="10" y="15"/>
                    <a:pt x="11" y="17"/>
                    <a:pt x="10" y="19"/>
                  </a:cubicBezTo>
                  <a:cubicBezTo>
                    <a:pt x="9" y="22"/>
                    <a:pt x="6" y="24"/>
                    <a:pt x="4" y="27"/>
                  </a:cubicBezTo>
                  <a:cubicBezTo>
                    <a:pt x="3" y="30"/>
                    <a:pt x="2" y="35"/>
                    <a:pt x="3" y="38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0" name="Freeform 680"/>
            <p:cNvSpPr>
              <a:spLocks/>
            </p:cNvSpPr>
            <p:nvPr/>
          </p:nvSpPr>
          <p:spPr bwMode="auto">
            <a:xfrm>
              <a:off x="2813" y="1732"/>
              <a:ext cx="30" cy="48"/>
            </a:xfrm>
            <a:custGeom>
              <a:avLst/>
              <a:gdLst>
                <a:gd name="T0" fmla="*/ 12 w 12"/>
                <a:gd name="T1" fmla="*/ 0 h 18"/>
                <a:gd name="T2" fmla="*/ 1 w 12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cubicBezTo>
                    <a:pt x="7" y="6"/>
                    <a:pt x="0" y="10"/>
                    <a:pt x="1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81" name="Group 681"/>
          <p:cNvGrpSpPr>
            <a:grpSpLocks/>
          </p:cNvGrpSpPr>
          <p:nvPr/>
        </p:nvGrpSpPr>
        <p:grpSpPr bwMode="auto">
          <a:xfrm>
            <a:off x="6240464" y="5013325"/>
            <a:ext cx="287337" cy="363538"/>
            <a:chOff x="2984" y="1754"/>
            <a:chExt cx="181" cy="229"/>
          </a:xfrm>
        </p:grpSpPr>
        <p:sp>
          <p:nvSpPr>
            <p:cNvPr id="26282" name="Freeform 682"/>
            <p:cNvSpPr>
              <a:spLocks/>
            </p:cNvSpPr>
            <p:nvPr/>
          </p:nvSpPr>
          <p:spPr bwMode="auto">
            <a:xfrm>
              <a:off x="2984" y="1754"/>
              <a:ext cx="181" cy="229"/>
            </a:xfrm>
            <a:custGeom>
              <a:avLst/>
              <a:gdLst>
                <a:gd name="T0" fmla="*/ 22 w 72"/>
                <a:gd name="T1" fmla="*/ 6 h 86"/>
                <a:gd name="T2" fmla="*/ 12 w 72"/>
                <a:gd name="T3" fmla="*/ 26 h 86"/>
                <a:gd name="T4" fmla="*/ 8 w 72"/>
                <a:gd name="T5" fmla="*/ 76 h 86"/>
                <a:gd name="T6" fmla="*/ 34 w 72"/>
                <a:gd name="T7" fmla="*/ 83 h 86"/>
                <a:gd name="T8" fmla="*/ 60 w 72"/>
                <a:gd name="T9" fmla="*/ 84 h 86"/>
                <a:gd name="T10" fmla="*/ 67 w 72"/>
                <a:gd name="T11" fmla="*/ 63 h 86"/>
                <a:gd name="T12" fmla="*/ 64 w 72"/>
                <a:gd name="T13" fmla="*/ 13 h 86"/>
                <a:gd name="T14" fmla="*/ 22 w 72"/>
                <a:gd name="T15" fmla="*/ 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86">
                  <a:moveTo>
                    <a:pt x="22" y="6"/>
                  </a:moveTo>
                  <a:cubicBezTo>
                    <a:pt x="17" y="11"/>
                    <a:pt x="13" y="19"/>
                    <a:pt x="12" y="26"/>
                  </a:cubicBezTo>
                  <a:cubicBezTo>
                    <a:pt x="9" y="41"/>
                    <a:pt x="0" y="63"/>
                    <a:pt x="8" y="76"/>
                  </a:cubicBezTo>
                  <a:cubicBezTo>
                    <a:pt x="13" y="83"/>
                    <a:pt x="26" y="83"/>
                    <a:pt x="34" y="83"/>
                  </a:cubicBezTo>
                  <a:cubicBezTo>
                    <a:pt x="41" y="84"/>
                    <a:pt x="53" y="86"/>
                    <a:pt x="60" y="84"/>
                  </a:cubicBezTo>
                  <a:cubicBezTo>
                    <a:pt x="68" y="82"/>
                    <a:pt x="65" y="70"/>
                    <a:pt x="67" y="63"/>
                  </a:cubicBezTo>
                  <a:cubicBezTo>
                    <a:pt x="70" y="54"/>
                    <a:pt x="72" y="27"/>
                    <a:pt x="64" y="13"/>
                  </a:cubicBezTo>
                  <a:cubicBezTo>
                    <a:pt x="56" y="0"/>
                    <a:pt x="30" y="0"/>
                    <a:pt x="22" y="6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3" name="Freeform 683"/>
            <p:cNvSpPr>
              <a:spLocks/>
            </p:cNvSpPr>
            <p:nvPr/>
          </p:nvSpPr>
          <p:spPr bwMode="auto">
            <a:xfrm>
              <a:off x="3022" y="1775"/>
              <a:ext cx="133" cy="203"/>
            </a:xfrm>
            <a:custGeom>
              <a:avLst/>
              <a:gdLst>
                <a:gd name="T0" fmla="*/ 6 w 53"/>
                <a:gd name="T1" fmla="*/ 64 h 76"/>
                <a:gd name="T2" fmla="*/ 26 w 53"/>
                <a:gd name="T3" fmla="*/ 73 h 76"/>
                <a:gd name="T4" fmla="*/ 46 w 53"/>
                <a:gd name="T5" fmla="*/ 64 h 76"/>
                <a:gd name="T6" fmla="*/ 51 w 53"/>
                <a:gd name="T7" fmla="*/ 34 h 76"/>
                <a:gd name="T8" fmla="*/ 39 w 53"/>
                <a:gd name="T9" fmla="*/ 0 h 76"/>
                <a:gd name="T10" fmla="*/ 43 w 53"/>
                <a:gd name="T11" fmla="*/ 17 h 76"/>
                <a:gd name="T12" fmla="*/ 38 w 53"/>
                <a:gd name="T13" fmla="*/ 31 h 76"/>
                <a:gd name="T14" fmla="*/ 35 w 53"/>
                <a:gd name="T15" fmla="*/ 38 h 76"/>
                <a:gd name="T16" fmla="*/ 30 w 53"/>
                <a:gd name="T17" fmla="*/ 41 h 76"/>
                <a:gd name="T18" fmla="*/ 18 w 53"/>
                <a:gd name="T19" fmla="*/ 51 h 76"/>
                <a:gd name="T20" fmla="*/ 12 w 53"/>
                <a:gd name="T21" fmla="*/ 52 h 76"/>
                <a:gd name="T22" fmla="*/ 8 w 53"/>
                <a:gd name="T23" fmla="*/ 52 h 76"/>
                <a:gd name="T24" fmla="*/ 1 w 53"/>
                <a:gd name="T25" fmla="*/ 59 h 76"/>
                <a:gd name="T26" fmla="*/ 10 w 53"/>
                <a:gd name="T27" fmla="*/ 70 h 76"/>
                <a:gd name="T28" fmla="*/ 12 w 53"/>
                <a:gd name="T29" fmla="*/ 71 h 76"/>
                <a:gd name="T30" fmla="*/ 22 w 53"/>
                <a:gd name="T3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76">
                  <a:moveTo>
                    <a:pt x="6" y="64"/>
                  </a:moveTo>
                  <a:cubicBezTo>
                    <a:pt x="5" y="71"/>
                    <a:pt x="21" y="73"/>
                    <a:pt x="26" y="73"/>
                  </a:cubicBezTo>
                  <a:cubicBezTo>
                    <a:pt x="35" y="74"/>
                    <a:pt x="42" y="73"/>
                    <a:pt x="46" y="64"/>
                  </a:cubicBezTo>
                  <a:cubicBezTo>
                    <a:pt x="50" y="55"/>
                    <a:pt x="53" y="44"/>
                    <a:pt x="51" y="34"/>
                  </a:cubicBezTo>
                  <a:cubicBezTo>
                    <a:pt x="50" y="27"/>
                    <a:pt x="49" y="1"/>
                    <a:pt x="39" y="0"/>
                  </a:cubicBezTo>
                  <a:cubicBezTo>
                    <a:pt x="43" y="4"/>
                    <a:pt x="43" y="12"/>
                    <a:pt x="43" y="17"/>
                  </a:cubicBezTo>
                  <a:cubicBezTo>
                    <a:pt x="42" y="22"/>
                    <a:pt x="40" y="26"/>
                    <a:pt x="38" y="31"/>
                  </a:cubicBezTo>
                  <a:cubicBezTo>
                    <a:pt x="37" y="33"/>
                    <a:pt x="37" y="36"/>
                    <a:pt x="35" y="38"/>
                  </a:cubicBezTo>
                  <a:cubicBezTo>
                    <a:pt x="34" y="40"/>
                    <a:pt x="32" y="40"/>
                    <a:pt x="30" y="41"/>
                  </a:cubicBezTo>
                  <a:cubicBezTo>
                    <a:pt x="26" y="44"/>
                    <a:pt x="23" y="49"/>
                    <a:pt x="18" y="51"/>
                  </a:cubicBezTo>
                  <a:cubicBezTo>
                    <a:pt x="16" y="52"/>
                    <a:pt x="14" y="52"/>
                    <a:pt x="12" y="52"/>
                  </a:cubicBezTo>
                  <a:cubicBezTo>
                    <a:pt x="11" y="52"/>
                    <a:pt x="9" y="51"/>
                    <a:pt x="8" y="52"/>
                  </a:cubicBezTo>
                  <a:cubicBezTo>
                    <a:pt x="4" y="52"/>
                    <a:pt x="2" y="56"/>
                    <a:pt x="1" y="59"/>
                  </a:cubicBezTo>
                  <a:cubicBezTo>
                    <a:pt x="0" y="64"/>
                    <a:pt x="5" y="70"/>
                    <a:pt x="10" y="70"/>
                  </a:cubicBezTo>
                  <a:cubicBezTo>
                    <a:pt x="13" y="71"/>
                    <a:pt x="9" y="70"/>
                    <a:pt x="12" y="71"/>
                  </a:cubicBezTo>
                  <a:cubicBezTo>
                    <a:pt x="15" y="72"/>
                    <a:pt x="19" y="74"/>
                    <a:pt x="22" y="76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4" name="Freeform 684"/>
            <p:cNvSpPr>
              <a:spLocks/>
            </p:cNvSpPr>
            <p:nvPr/>
          </p:nvSpPr>
          <p:spPr bwMode="auto">
            <a:xfrm>
              <a:off x="3029" y="1858"/>
              <a:ext cx="116" cy="107"/>
            </a:xfrm>
            <a:custGeom>
              <a:avLst/>
              <a:gdLst>
                <a:gd name="T0" fmla="*/ 4 w 46"/>
                <a:gd name="T1" fmla="*/ 16 h 40"/>
                <a:gd name="T2" fmla="*/ 25 w 46"/>
                <a:gd name="T3" fmla="*/ 39 h 40"/>
                <a:gd name="T4" fmla="*/ 35 w 46"/>
                <a:gd name="T5" fmla="*/ 9 h 40"/>
                <a:gd name="T6" fmla="*/ 4 w 46"/>
                <a:gd name="T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0">
                  <a:moveTo>
                    <a:pt x="4" y="16"/>
                  </a:moveTo>
                  <a:cubicBezTo>
                    <a:pt x="0" y="32"/>
                    <a:pt x="4" y="40"/>
                    <a:pt x="25" y="39"/>
                  </a:cubicBezTo>
                  <a:cubicBezTo>
                    <a:pt x="46" y="38"/>
                    <a:pt x="43" y="17"/>
                    <a:pt x="35" y="9"/>
                  </a:cubicBezTo>
                  <a:cubicBezTo>
                    <a:pt x="26" y="0"/>
                    <a:pt x="6" y="2"/>
                    <a:pt x="4" y="16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5" name="Freeform 685"/>
            <p:cNvSpPr>
              <a:spLocks/>
            </p:cNvSpPr>
            <p:nvPr/>
          </p:nvSpPr>
          <p:spPr bwMode="auto">
            <a:xfrm>
              <a:off x="3042" y="1866"/>
              <a:ext cx="73" cy="72"/>
            </a:xfrm>
            <a:custGeom>
              <a:avLst/>
              <a:gdLst>
                <a:gd name="T0" fmla="*/ 29 w 29"/>
                <a:gd name="T1" fmla="*/ 9 h 27"/>
                <a:gd name="T2" fmla="*/ 6 w 29"/>
                <a:gd name="T3" fmla="*/ 5 h 27"/>
                <a:gd name="T4" fmla="*/ 2 w 29"/>
                <a:gd name="T5" fmla="*/ 14 h 27"/>
                <a:gd name="T6" fmla="*/ 1 w 29"/>
                <a:gd name="T7" fmla="*/ 27 h 27"/>
                <a:gd name="T8" fmla="*/ 6 w 29"/>
                <a:gd name="T9" fmla="*/ 15 h 27"/>
                <a:gd name="T10" fmla="*/ 12 w 29"/>
                <a:gd name="T11" fmla="*/ 7 h 27"/>
                <a:gd name="T12" fmla="*/ 20 w 29"/>
                <a:gd name="T13" fmla="*/ 7 h 27"/>
                <a:gd name="T14" fmla="*/ 28 w 29"/>
                <a:gd name="T1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7">
                  <a:moveTo>
                    <a:pt x="29" y="9"/>
                  </a:moveTo>
                  <a:cubicBezTo>
                    <a:pt x="25" y="3"/>
                    <a:pt x="12" y="0"/>
                    <a:pt x="6" y="5"/>
                  </a:cubicBezTo>
                  <a:cubicBezTo>
                    <a:pt x="3" y="7"/>
                    <a:pt x="2" y="11"/>
                    <a:pt x="2" y="14"/>
                  </a:cubicBezTo>
                  <a:cubicBezTo>
                    <a:pt x="1" y="19"/>
                    <a:pt x="0" y="23"/>
                    <a:pt x="1" y="27"/>
                  </a:cubicBezTo>
                  <a:cubicBezTo>
                    <a:pt x="2" y="23"/>
                    <a:pt x="3" y="19"/>
                    <a:pt x="6" y="15"/>
                  </a:cubicBezTo>
                  <a:cubicBezTo>
                    <a:pt x="8" y="12"/>
                    <a:pt x="8" y="9"/>
                    <a:pt x="12" y="7"/>
                  </a:cubicBezTo>
                  <a:cubicBezTo>
                    <a:pt x="16" y="6"/>
                    <a:pt x="17" y="6"/>
                    <a:pt x="20" y="7"/>
                  </a:cubicBezTo>
                  <a:cubicBezTo>
                    <a:pt x="22" y="8"/>
                    <a:pt x="27" y="8"/>
                    <a:pt x="28" y="9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6" name="Freeform 686"/>
            <p:cNvSpPr>
              <a:spLocks/>
            </p:cNvSpPr>
            <p:nvPr/>
          </p:nvSpPr>
          <p:spPr bwMode="auto">
            <a:xfrm>
              <a:off x="3052" y="1903"/>
              <a:ext cx="75" cy="54"/>
            </a:xfrm>
            <a:custGeom>
              <a:avLst/>
              <a:gdLst>
                <a:gd name="T0" fmla="*/ 28 w 30"/>
                <a:gd name="T1" fmla="*/ 0 h 20"/>
                <a:gd name="T2" fmla="*/ 22 w 30"/>
                <a:gd name="T3" fmla="*/ 18 h 20"/>
                <a:gd name="T4" fmla="*/ 0 w 30"/>
                <a:gd name="T5" fmla="*/ 16 h 20"/>
                <a:gd name="T6" fmla="*/ 6 w 30"/>
                <a:gd name="T7" fmla="*/ 17 h 20"/>
                <a:gd name="T8" fmla="*/ 12 w 30"/>
                <a:gd name="T9" fmla="*/ 14 h 20"/>
                <a:gd name="T10" fmla="*/ 14 w 30"/>
                <a:gd name="T11" fmla="*/ 12 h 20"/>
                <a:gd name="T12" fmla="*/ 15 w 30"/>
                <a:gd name="T13" fmla="*/ 14 h 20"/>
                <a:gd name="T14" fmla="*/ 20 w 30"/>
                <a:gd name="T15" fmla="*/ 15 h 20"/>
                <a:gd name="T16" fmla="*/ 26 w 30"/>
                <a:gd name="T17" fmla="*/ 10 h 20"/>
                <a:gd name="T18" fmla="*/ 25 w 30"/>
                <a:gd name="T19" fmla="*/ 6 h 20"/>
                <a:gd name="T20" fmla="*/ 27 w 30"/>
                <a:gd name="T2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0">
                  <a:moveTo>
                    <a:pt x="28" y="0"/>
                  </a:moveTo>
                  <a:cubicBezTo>
                    <a:pt x="30" y="7"/>
                    <a:pt x="30" y="15"/>
                    <a:pt x="22" y="18"/>
                  </a:cubicBezTo>
                  <a:cubicBezTo>
                    <a:pt x="19" y="20"/>
                    <a:pt x="0" y="20"/>
                    <a:pt x="0" y="16"/>
                  </a:cubicBezTo>
                  <a:cubicBezTo>
                    <a:pt x="2" y="15"/>
                    <a:pt x="4" y="17"/>
                    <a:pt x="6" y="17"/>
                  </a:cubicBezTo>
                  <a:cubicBezTo>
                    <a:pt x="8" y="17"/>
                    <a:pt x="11" y="16"/>
                    <a:pt x="12" y="14"/>
                  </a:cubicBezTo>
                  <a:cubicBezTo>
                    <a:pt x="13" y="14"/>
                    <a:pt x="13" y="12"/>
                    <a:pt x="14" y="12"/>
                  </a:cubicBezTo>
                  <a:cubicBezTo>
                    <a:pt x="15" y="12"/>
                    <a:pt x="14" y="13"/>
                    <a:pt x="15" y="14"/>
                  </a:cubicBezTo>
                  <a:cubicBezTo>
                    <a:pt x="17" y="15"/>
                    <a:pt x="17" y="16"/>
                    <a:pt x="20" y="15"/>
                  </a:cubicBezTo>
                  <a:cubicBezTo>
                    <a:pt x="23" y="15"/>
                    <a:pt x="26" y="14"/>
                    <a:pt x="26" y="10"/>
                  </a:cubicBezTo>
                  <a:cubicBezTo>
                    <a:pt x="26" y="8"/>
                    <a:pt x="25" y="7"/>
                    <a:pt x="25" y="6"/>
                  </a:cubicBezTo>
                  <a:cubicBezTo>
                    <a:pt x="26" y="4"/>
                    <a:pt x="27" y="2"/>
                    <a:pt x="27" y="1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7" name="Freeform 687"/>
            <p:cNvSpPr>
              <a:spLocks/>
            </p:cNvSpPr>
            <p:nvPr/>
          </p:nvSpPr>
          <p:spPr bwMode="auto">
            <a:xfrm>
              <a:off x="3057" y="1861"/>
              <a:ext cx="15" cy="16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1 h 6"/>
                <a:gd name="T4" fmla="*/ 5 w 6"/>
                <a:gd name="T5" fmla="*/ 4 h 6"/>
                <a:gd name="T6" fmla="*/ 2 w 6"/>
                <a:gd name="T7" fmla="*/ 6 h 6"/>
                <a:gd name="T8" fmla="*/ 0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1" y="1"/>
                    <a:pt x="2" y="0"/>
                    <a:pt x="4" y="1"/>
                  </a:cubicBezTo>
                  <a:cubicBezTo>
                    <a:pt x="5" y="1"/>
                    <a:pt x="6" y="3"/>
                    <a:pt x="5" y="4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8" name="Freeform 688"/>
            <p:cNvSpPr>
              <a:spLocks/>
            </p:cNvSpPr>
            <p:nvPr/>
          </p:nvSpPr>
          <p:spPr bwMode="auto">
            <a:xfrm>
              <a:off x="3074" y="1863"/>
              <a:ext cx="5" cy="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0 h 3"/>
                <a:gd name="T4" fmla="*/ 2 w 2"/>
                <a:gd name="T5" fmla="*/ 2 h 3"/>
                <a:gd name="T6" fmla="*/ 1 w 2"/>
                <a:gd name="T7" fmla="*/ 2 h 3"/>
                <a:gd name="T8" fmla="*/ 0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9" name="Freeform 689"/>
            <p:cNvSpPr>
              <a:spLocks/>
            </p:cNvSpPr>
            <p:nvPr/>
          </p:nvSpPr>
          <p:spPr bwMode="auto">
            <a:xfrm>
              <a:off x="3049" y="1871"/>
              <a:ext cx="10" cy="11"/>
            </a:xfrm>
            <a:custGeom>
              <a:avLst/>
              <a:gdLst>
                <a:gd name="T0" fmla="*/ 0 w 4"/>
                <a:gd name="T1" fmla="*/ 1 h 4"/>
                <a:gd name="T2" fmla="*/ 2 w 4"/>
                <a:gd name="T3" fmla="*/ 0 h 4"/>
                <a:gd name="T4" fmla="*/ 3 w 4"/>
                <a:gd name="T5" fmla="*/ 2 h 4"/>
                <a:gd name="T6" fmla="*/ 1 w 4"/>
                <a:gd name="T7" fmla="*/ 3 h 4"/>
                <a:gd name="T8" fmla="*/ 0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0" name="Freeform 690"/>
            <p:cNvSpPr>
              <a:spLocks/>
            </p:cNvSpPr>
            <p:nvPr/>
          </p:nvSpPr>
          <p:spPr bwMode="auto">
            <a:xfrm>
              <a:off x="2984" y="1754"/>
              <a:ext cx="176" cy="229"/>
            </a:xfrm>
            <a:custGeom>
              <a:avLst/>
              <a:gdLst>
                <a:gd name="T0" fmla="*/ 22 w 70"/>
                <a:gd name="T1" fmla="*/ 6 h 86"/>
                <a:gd name="T2" fmla="*/ 12 w 70"/>
                <a:gd name="T3" fmla="*/ 26 h 86"/>
                <a:gd name="T4" fmla="*/ 8 w 70"/>
                <a:gd name="T5" fmla="*/ 76 h 86"/>
                <a:gd name="T6" fmla="*/ 34 w 70"/>
                <a:gd name="T7" fmla="*/ 83 h 86"/>
                <a:gd name="T8" fmla="*/ 60 w 70"/>
                <a:gd name="T9" fmla="*/ 84 h 86"/>
                <a:gd name="T10" fmla="*/ 69 w 70"/>
                <a:gd name="T11" fmla="*/ 53 h 86"/>
                <a:gd name="T12" fmla="*/ 64 w 70"/>
                <a:gd name="T13" fmla="*/ 13 h 86"/>
                <a:gd name="T14" fmla="*/ 22 w 70"/>
                <a:gd name="T15" fmla="*/ 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6">
                  <a:moveTo>
                    <a:pt x="22" y="6"/>
                  </a:moveTo>
                  <a:cubicBezTo>
                    <a:pt x="17" y="11"/>
                    <a:pt x="13" y="19"/>
                    <a:pt x="12" y="26"/>
                  </a:cubicBezTo>
                  <a:cubicBezTo>
                    <a:pt x="9" y="41"/>
                    <a:pt x="0" y="63"/>
                    <a:pt x="8" y="76"/>
                  </a:cubicBezTo>
                  <a:cubicBezTo>
                    <a:pt x="13" y="83"/>
                    <a:pt x="26" y="83"/>
                    <a:pt x="34" y="83"/>
                  </a:cubicBezTo>
                  <a:cubicBezTo>
                    <a:pt x="41" y="84"/>
                    <a:pt x="53" y="86"/>
                    <a:pt x="60" y="84"/>
                  </a:cubicBezTo>
                  <a:cubicBezTo>
                    <a:pt x="68" y="82"/>
                    <a:pt x="69" y="57"/>
                    <a:pt x="69" y="53"/>
                  </a:cubicBezTo>
                  <a:cubicBezTo>
                    <a:pt x="70" y="41"/>
                    <a:pt x="70" y="23"/>
                    <a:pt x="64" y="13"/>
                  </a:cubicBezTo>
                  <a:cubicBezTo>
                    <a:pt x="56" y="0"/>
                    <a:pt x="30" y="0"/>
                    <a:pt x="22" y="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1" name="Freeform 691"/>
            <p:cNvSpPr>
              <a:spLocks/>
            </p:cNvSpPr>
            <p:nvPr/>
          </p:nvSpPr>
          <p:spPr bwMode="auto">
            <a:xfrm>
              <a:off x="3092" y="1903"/>
              <a:ext cx="58" cy="72"/>
            </a:xfrm>
            <a:custGeom>
              <a:avLst/>
              <a:gdLst>
                <a:gd name="T0" fmla="*/ 0 w 23"/>
                <a:gd name="T1" fmla="*/ 26 h 27"/>
                <a:gd name="T2" fmla="*/ 17 w 23"/>
                <a:gd name="T3" fmla="*/ 19 h 27"/>
                <a:gd name="T4" fmla="*/ 23 w 23"/>
                <a:gd name="T5" fmla="*/ 0 h 27"/>
                <a:gd name="T6" fmla="*/ 16 w 23"/>
                <a:gd name="T7" fmla="*/ 16 h 27"/>
                <a:gd name="T8" fmla="*/ 12 w 23"/>
                <a:gd name="T9" fmla="*/ 22 h 27"/>
                <a:gd name="T10" fmla="*/ 4 w 23"/>
                <a:gd name="T11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">
                  <a:moveTo>
                    <a:pt x="0" y="26"/>
                  </a:moveTo>
                  <a:cubicBezTo>
                    <a:pt x="7" y="25"/>
                    <a:pt x="13" y="27"/>
                    <a:pt x="17" y="19"/>
                  </a:cubicBezTo>
                  <a:cubicBezTo>
                    <a:pt x="20" y="14"/>
                    <a:pt x="23" y="6"/>
                    <a:pt x="23" y="0"/>
                  </a:cubicBezTo>
                  <a:cubicBezTo>
                    <a:pt x="20" y="5"/>
                    <a:pt x="19" y="11"/>
                    <a:pt x="16" y="16"/>
                  </a:cubicBezTo>
                  <a:cubicBezTo>
                    <a:pt x="15" y="18"/>
                    <a:pt x="14" y="21"/>
                    <a:pt x="12" y="22"/>
                  </a:cubicBezTo>
                  <a:cubicBezTo>
                    <a:pt x="10" y="24"/>
                    <a:pt x="7" y="24"/>
                    <a:pt x="4" y="25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2" name="Freeform 692"/>
            <p:cNvSpPr>
              <a:spLocks/>
            </p:cNvSpPr>
            <p:nvPr/>
          </p:nvSpPr>
          <p:spPr bwMode="auto">
            <a:xfrm>
              <a:off x="3017" y="1770"/>
              <a:ext cx="85" cy="96"/>
            </a:xfrm>
            <a:custGeom>
              <a:avLst/>
              <a:gdLst>
                <a:gd name="T0" fmla="*/ 0 w 34"/>
                <a:gd name="T1" fmla="*/ 36 h 36"/>
                <a:gd name="T2" fmla="*/ 7 w 34"/>
                <a:gd name="T3" fmla="*/ 10 h 36"/>
                <a:gd name="T4" fmla="*/ 16 w 34"/>
                <a:gd name="T5" fmla="*/ 0 h 36"/>
                <a:gd name="T6" fmla="*/ 34 w 34"/>
                <a:gd name="T7" fmla="*/ 3 h 36"/>
                <a:gd name="T8" fmla="*/ 12 w 34"/>
                <a:gd name="T9" fmla="*/ 12 h 36"/>
                <a:gd name="T10" fmla="*/ 7 w 34"/>
                <a:gd name="T11" fmla="*/ 18 h 36"/>
                <a:gd name="T12" fmla="*/ 2 w 34"/>
                <a:gd name="T1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6">
                  <a:moveTo>
                    <a:pt x="0" y="36"/>
                  </a:moveTo>
                  <a:cubicBezTo>
                    <a:pt x="1" y="27"/>
                    <a:pt x="4" y="18"/>
                    <a:pt x="7" y="10"/>
                  </a:cubicBezTo>
                  <a:cubicBezTo>
                    <a:pt x="9" y="5"/>
                    <a:pt x="11" y="1"/>
                    <a:pt x="16" y="0"/>
                  </a:cubicBezTo>
                  <a:cubicBezTo>
                    <a:pt x="21" y="0"/>
                    <a:pt x="30" y="0"/>
                    <a:pt x="34" y="3"/>
                  </a:cubicBezTo>
                  <a:cubicBezTo>
                    <a:pt x="26" y="1"/>
                    <a:pt x="17" y="5"/>
                    <a:pt x="12" y="12"/>
                  </a:cubicBezTo>
                  <a:cubicBezTo>
                    <a:pt x="10" y="15"/>
                    <a:pt x="9" y="16"/>
                    <a:pt x="7" y="18"/>
                  </a:cubicBezTo>
                  <a:cubicBezTo>
                    <a:pt x="4" y="21"/>
                    <a:pt x="0" y="25"/>
                    <a:pt x="2" y="29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3" name="Freeform 693"/>
            <p:cNvSpPr>
              <a:spLocks/>
            </p:cNvSpPr>
            <p:nvPr/>
          </p:nvSpPr>
          <p:spPr bwMode="auto">
            <a:xfrm>
              <a:off x="3029" y="1770"/>
              <a:ext cx="45" cy="40"/>
            </a:xfrm>
            <a:custGeom>
              <a:avLst/>
              <a:gdLst>
                <a:gd name="T0" fmla="*/ 0 w 18"/>
                <a:gd name="T1" fmla="*/ 15 h 15"/>
                <a:gd name="T2" fmla="*/ 7 w 18"/>
                <a:gd name="T3" fmla="*/ 3 h 15"/>
                <a:gd name="T4" fmla="*/ 18 w 18"/>
                <a:gd name="T5" fmla="*/ 2 h 15"/>
                <a:gd name="T6" fmla="*/ 4 w 18"/>
                <a:gd name="T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5">
                  <a:moveTo>
                    <a:pt x="0" y="15"/>
                  </a:moveTo>
                  <a:cubicBezTo>
                    <a:pt x="2" y="11"/>
                    <a:pt x="3" y="6"/>
                    <a:pt x="7" y="3"/>
                  </a:cubicBezTo>
                  <a:cubicBezTo>
                    <a:pt x="10" y="1"/>
                    <a:pt x="15" y="0"/>
                    <a:pt x="18" y="2"/>
                  </a:cubicBezTo>
                  <a:cubicBezTo>
                    <a:pt x="14" y="2"/>
                    <a:pt x="4" y="4"/>
                    <a:pt x="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94" name="Group 694"/>
          <p:cNvGrpSpPr>
            <a:grpSpLocks/>
          </p:cNvGrpSpPr>
          <p:nvPr/>
        </p:nvGrpSpPr>
        <p:grpSpPr bwMode="auto">
          <a:xfrm>
            <a:off x="6503988" y="5053013"/>
            <a:ext cx="273050" cy="373062"/>
            <a:chOff x="3215" y="1871"/>
            <a:chExt cx="172" cy="235"/>
          </a:xfrm>
        </p:grpSpPr>
        <p:sp>
          <p:nvSpPr>
            <p:cNvPr id="26295" name="Freeform 695"/>
            <p:cNvSpPr>
              <a:spLocks/>
            </p:cNvSpPr>
            <p:nvPr/>
          </p:nvSpPr>
          <p:spPr bwMode="auto">
            <a:xfrm>
              <a:off x="3215" y="1871"/>
              <a:ext cx="172" cy="235"/>
            </a:xfrm>
            <a:custGeom>
              <a:avLst/>
              <a:gdLst>
                <a:gd name="T0" fmla="*/ 38 w 69"/>
                <a:gd name="T1" fmla="*/ 3 h 88"/>
                <a:gd name="T2" fmla="*/ 7 w 69"/>
                <a:gd name="T3" fmla="*/ 31 h 88"/>
                <a:gd name="T4" fmla="*/ 5 w 69"/>
                <a:gd name="T5" fmla="*/ 74 h 88"/>
                <a:gd name="T6" fmla="*/ 53 w 69"/>
                <a:gd name="T7" fmla="*/ 86 h 88"/>
                <a:gd name="T8" fmla="*/ 65 w 69"/>
                <a:gd name="T9" fmla="*/ 46 h 88"/>
                <a:gd name="T10" fmla="*/ 38 w 69"/>
                <a:gd name="T11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88">
                  <a:moveTo>
                    <a:pt x="38" y="3"/>
                  </a:moveTo>
                  <a:cubicBezTo>
                    <a:pt x="27" y="0"/>
                    <a:pt x="15" y="8"/>
                    <a:pt x="7" y="31"/>
                  </a:cubicBezTo>
                  <a:cubicBezTo>
                    <a:pt x="0" y="53"/>
                    <a:pt x="1" y="70"/>
                    <a:pt x="5" y="74"/>
                  </a:cubicBezTo>
                  <a:cubicBezTo>
                    <a:pt x="11" y="80"/>
                    <a:pt x="44" y="88"/>
                    <a:pt x="53" y="86"/>
                  </a:cubicBezTo>
                  <a:cubicBezTo>
                    <a:pt x="61" y="84"/>
                    <a:pt x="61" y="65"/>
                    <a:pt x="65" y="46"/>
                  </a:cubicBezTo>
                  <a:cubicBezTo>
                    <a:pt x="69" y="27"/>
                    <a:pt x="65" y="7"/>
                    <a:pt x="38" y="3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6" name="Freeform 696"/>
            <p:cNvSpPr>
              <a:spLocks/>
            </p:cNvSpPr>
            <p:nvPr/>
          </p:nvSpPr>
          <p:spPr bwMode="auto">
            <a:xfrm>
              <a:off x="3228" y="1906"/>
              <a:ext cx="144" cy="179"/>
            </a:xfrm>
            <a:custGeom>
              <a:avLst/>
              <a:gdLst>
                <a:gd name="T0" fmla="*/ 13 w 58"/>
                <a:gd name="T1" fmla="*/ 64 h 67"/>
                <a:gd name="T2" fmla="*/ 24 w 58"/>
                <a:gd name="T3" fmla="*/ 65 h 67"/>
                <a:gd name="T4" fmla="*/ 35 w 58"/>
                <a:gd name="T5" fmla="*/ 67 h 67"/>
                <a:gd name="T6" fmla="*/ 52 w 58"/>
                <a:gd name="T7" fmla="*/ 55 h 67"/>
                <a:gd name="T8" fmla="*/ 56 w 58"/>
                <a:gd name="T9" fmla="*/ 28 h 67"/>
                <a:gd name="T10" fmla="*/ 48 w 58"/>
                <a:gd name="T11" fmla="*/ 0 h 67"/>
                <a:gd name="T12" fmla="*/ 52 w 58"/>
                <a:gd name="T13" fmla="*/ 23 h 67"/>
                <a:gd name="T14" fmla="*/ 46 w 58"/>
                <a:gd name="T15" fmla="*/ 32 h 67"/>
                <a:gd name="T16" fmla="*/ 45 w 58"/>
                <a:gd name="T17" fmla="*/ 41 h 67"/>
                <a:gd name="T18" fmla="*/ 39 w 58"/>
                <a:gd name="T19" fmla="*/ 49 h 67"/>
                <a:gd name="T20" fmla="*/ 17 w 58"/>
                <a:gd name="T21" fmla="*/ 59 h 67"/>
                <a:gd name="T22" fmla="*/ 8 w 58"/>
                <a:gd name="T23" fmla="*/ 57 h 67"/>
                <a:gd name="T24" fmla="*/ 2 w 58"/>
                <a:gd name="T25" fmla="*/ 49 h 67"/>
                <a:gd name="T26" fmla="*/ 4 w 58"/>
                <a:gd name="T27" fmla="*/ 60 h 67"/>
                <a:gd name="T28" fmla="*/ 15 w 58"/>
                <a:gd name="T29" fmla="*/ 6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7">
                  <a:moveTo>
                    <a:pt x="13" y="64"/>
                  </a:moveTo>
                  <a:cubicBezTo>
                    <a:pt x="16" y="64"/>
                    <a:pt x="20" y="65"/>
                    <a:pt x="24" y="65"/>
                  </a:cubicBezTo>
                  <a:cubicBezTo>
                    <a:pt x="27" y="66"/>
                    <a:pt x="31" y="67"/>
                    <a:pt x="35" y="67"/>
                  </a:cubicBezTo>
                  <a:cubicBezTo>
                    <a:pt x="44" y="67"/>
                    <a:pt x="49" y="64"/>
                    <a:pt x="52" y="55"/>
                  </a:cubicBezTo>
                  <a:cubicBezTo>
                    <a:pt x="55" y="46"/>
                    <a:pt x="56" y="37"/>
                    <a:pt x="56" y="28"/>
                  </a:cubicBezTo>
                  <a:cubicBezTo>
                    <a:pt x="58" y="18"/>
                    <a:pt x="58" y="7"/>
                    <a:pt x="48" y="0"/>
                  </a:cubicBezTo>
                  <a:cubicBezTo>
                    <a:pt x="51" y="6"/>
                    <a:pt x="52" y="16"/>
                    <a:pt x="52" y="23"/>
                  </a:cubicBezTo>
                  <a:cubicBezTo>
                    <a:pt x="51" y="27"/>
                    <a:pt x="48" y="28"/>
                    <a:pt x="46" y="32"/>
                  </a:cubicBezTo>
                  <a:cubicBezTo>
                    <a:pt x="45" y="35"/>
                    <a:pt x="46" y="38"/>
                    <a:pt x="45" y="41"/>
                  </a:cubicBezTo>
                  <a:cubicBezTo>
                    <a:pt x="44" y="44"/>
                    <a:pt x="41" y="47"/>
                    <a:pt x="39" y="49"/>
                  </a:cubicBezTo>
                  <a:cubicBezTo>
                    <a:pt x="34" y="55"/>
                    <a:pt x="26" y="59"/>
                    <a:pt x="17" y="59"/>
                  </a:cubicBezTo>
                  <a:cubicBezTo>
                    <a:pt x="14" y="59"/>
                    <a:pt x="11" y="58"/>
                    <a:pt x="8" y="57"/>
                  </a:cubicBezTo>
                  <a:cubicBezTo>
                    <a:pt x="4" y="55"/>
                    <a:pt x="3" y="54"/>
                    <a:pt x="2" y="49"/>
                  </a:cubicBezTo>
                  <a:cubicBezTo>
                    <a:pt x="0" y="53"/>
                    <a:pt x="1" y="57"/>
                    <a:pt x="4" y="60"/>
                  </a:cubicBezTo>
                  <a:cubicBezTo>
                    <a:pt x="7" y="63"/>
                    <a:pt x="11" y="63"/>
                    <a:pt x="15" y="65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7" name="Freeform 697"/>
            <p:cNvSpPr>
              <a:spLocks/>
            </p:cNvSpPr>
            <p:nvPr/>
          </p:nvSpPr>
          <p:spPr bwMode="auto">
            <a:xfrm>
              <a:off x="3242" y="1957"/>
              <a:ext cx="115" cy="146"/>
            </a:xfrm>
            <a:custGeom>
              <a:avLst/>
              <a:gdLst>
                <a:gd name="T0" fmla="*/ 38 w 46"/>
                <a:gd name="T1" fmla="*/ 14 h 55"/>
                <a:gd name="T2" fmla="*/ 13 w 46"/>
                <a:gd name="T3" fmla="*/ 5 h 55"/>
                <a:gd name="T4" fmla="*/ 1 w 46"/>
                <a:gd name="T5" fmla="*/ 26 h 55"/>
                <a:gd name="T6" fmla="*/ 38 w 46"/>
                <a:gd name="T7" fmla="*/ 1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55">
                  <a:moveTo>
                    <a:pt x="38" y="14"/>
                  </a:moveTo>
                  <a:cubicBezTo>
                    <a:pt x="33" y="0"/>
                    <a:pt x="24" y="0"/>
                    <a:pt x="13" y="5"/>
                  </a:cubicBezTo>
                  <a:cubicBezTo>
                    <a:pt x="5" y="9"/>
                    <a:pt x="1" y="17"/>
                    <a:pt x="1" y="26"/>
                  </a:cubicBezTo>
                  <a:cubicBezTo>
                    <a:pt x="0" y="55"/>
                    <a:pt x="46" y="37"/>
                    <a:pt x="38" y="14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8" name="Freeform 698"/>
            <p:cNvSpPr>
              <a:spLocks/>
            </p:cNvSpPr>
            <p:nvPr/>
          </p:nvSpPr>
          <p:spPr bwMode="auto">
            <a:xfrm>
              <a:off x="3250" y="1967"/>
              <a:ext cx="80" cy="59"/>
            </a:xfrm>
            <a:custGeom>
              <a:avLst/>
              <a:gdLst>
                <a:gd name="T0" fmla="*/ 32 w 32"/>
                <a:gd name="T1" fmla="*/ 9 h 22"/>
                <a:gd name="T2" fmla="*/ 17 w 32"/>
                <a:gd name="T3" fmla="*/ 2 h 22"/>
                <a:gd name="T4" fmla="*/ 0 w 32"/>
                <a:gd name="T5" fmla="*/ 22 h 22"/>
                <a:gd name="T6" fmla="*/ 20 w 32"/>
                <a:gd name="T7" fmla="*/ 5 h 22"/>
                <a:gd name="T8" fmla="*/ 32 w 3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2">
                  <a:moveTo>
                    <a:pt x="32" y="9"/>
                  </a:moveTo>
                  <a:cubicBezTo>
                    <a:pt x="29" y="1"/>
                    <a:pt x="25" y="0"/>
                    <a:pt x="17" y="2"/>
                  </a:cubicBezTo>
                  <a:cubicBezTo>
                    <a:pt x="9" y="5"/>
                    <a:pt x="1" y="8"/>
                    <a:pt x="0" y="22"/>
                  </a:cubicBezTo>
                  <a:cubicBezTo>
                    <a:pt x="4" y="15"/>
                    <a:pt x="9" y="6"/>
                    <a:pt x="20" y="5"/>
                  </a:cubicBezTo>
                  <a:cubicBezTo>
                    <a:pt x="30" y="4"/>
                    <a:pt x="30" y="5"/>
                    <a:pt x="32" y="9"/>
                  </a:cubicBezTo>
                  <a:close/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9" name="Freeform 699"/>
            <p:cNvSpPr>
              <a:spLocks/>
            </p:cNvSpPr>
            <p:nvPr/>
          </p:nvSpPr>
          <p:spPr bwMode="auto">
            <a:xfrm>
              <a:off x="3252" y="2010"/>
              <a:ext cx="83" cy="48"/>
            </a:xfrm>
            <a:custGeom>
              <a:avLst/>
              <a:gdLst>
                <a:gd name="T0" fmla="*/ 33 w 33"/>
                <a:gd name="T1" fmla="*/ 0 h 18"/>
                <a:gd name="T2" fmla="*/ 28 w 33"/>
                <a:gd name="T3" fmla="*/ 12 h 18"/>
                <a:gd name="T4" fmla="*/ 17 w 33"/>
                <a:gd name="T5" fmla="*/ 17 h 18"/>
                <a:gd name="T6" fmla="*/ 1 w 33"/>
                <a:gd name="T7" fmla="*/ 9 h 18"/>
                <a:gd name="T8" fmla="*/ 10 w 33"/>
                <a:gd name="T9" fmla="*/ 15 h 18"/>
                <a:gd name="T10" fmla="*/ 19 w 33"/>
                <a:gd name="T11" fmla="*/ 11 h 18"/>
                <a:gd name="T12" fmla="*/ 25 w 33"/>
                <a:gd name="T13" fmla="*/ 10 h 18"/>
                <a:gd name="T14" fmla="*/ 28 w 33"/>
                <a:gd name="T15" fmla="*/ 8 h 18"/>
                <a:gd name="T16" fmla="*/ 32 w 33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8">
                  <a:moveTo>
                    <a:pt x="33" y="0"/>
                  </a:moveTo>
                  <a:cubicBezTo>
                    <a:pt x="32" y="5"/>
                    <a:pt x="31" y="10"/>
                    <a:pt x="28" y="12"/>
                  </a:cubicBezTo>
                  <a:cubicBezTo>
                    <a:pt x="24" y="14"/>
                    <a:pt x="21" y="16"/>
                    <a:pt x="17" y="17"/>
                  </a:cubicBezTo>
                  <a:cubicBezTo>
                    <a:pt x="11" y="18"/>
                    <a:pt x="0" y="18"/>
                    <a:pt x="1" y="9"/>
                  </a:cubicBezTo>
                  <a:cubicBezTo>
                    <a:pt x="3" y="12"/>
                    <a:pt x="6" y="15"/>
                    <a:pt x="10" y="15"/>
                  </a:cubicBezTo>
                  <a:cubicBezTo>
                    <a:pt x="13" y="14"/>
                    <a:pt x="16" y="12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9"/>
                    <a:pt x="27" y="9"/>
                    <a:pt x="28" y="8"/>
                  </a:cubicBezTo>
                  <a:cubicBezTo>
                    <a:pt x="32" y="7"/>
                    <a:pt x="29" y="2"/>
                    <a:pt x="32" y="0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0" name="Freeform 700"/>
            <p:cNvSpPr>
              <a:spLocks/>
            </p:cNvSpPr>
            <p:nvPr/>
          </p:nvSpPr>
          <p:spPr bwMode="auto">
            <a:xfrm>
              <a:off x="3257" y="1967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0 h 6"/>
                <a:gd name="T4" fmla="*/ 6 w 6"/>
                <a:gd name="T5" fmla="*/ 3 h 6"/>
                <a:gd name="T6" fmla="*/ 3 w 6"/>
                <a:gd name="T7" fmla="*/ 5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1" name="Freeform 701"/>
            <p:cNvSpPr>
              <a:spLocks/>
            </p:cNvSpPr>
            <p:nvPr/>
          </p:nvSpPr>
          <p:spPr bwMode="auto">
            <a:xfrm>
              <a:off x="3275" y="1967"/>
              <a:ext cx="5" cy="6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2" name="Freeform 702"/>
            <p:cNvSpPr>
              <a:spLocks/>
            </p:cNvSpPr>
            <p:nvPr/>
          </p:nvSpPr>
          <p:spPr bwMode="auto">
            <a:xfrm>
              <a:off x="3252" y="1978"/>
              <a:ext cx="8" cy="11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1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3" name="Freeform 703"/>
            <p:cNvSpPr>
              <a:spLocks/>
            </p:cNvSpPr>
            <p:nvPr/>
          </p:nvSpPr>
          <p:spPr bwMode="auto">
            <a:xfrm>
              <a:off x="3215" y="1871"/>
              <a:ext cx="172" cy="235"/>
            </a:xfrm>
            <a:custGeom>
              <a:avLst/>
              <a:gdLst>
                <a:gd name="T0" fmla="*/ 38 w 69"/>
                <a:gd name="T1" fmla="*/ 3 h 88"/>
                <a:gd name="T2" fmla="*/ 7 w 69"/>
                <a:gd name="T3" fmla="*/ 31 h 88"/>
                <a:gd name="T4" fmla="*/ 5 w 69"/>
                <a:gd name="T5" fmla="*/ 74 h 88"/>
                <a:gd name="T6" fmla="*/ 53 w 69"/>
                <a:gd name="T7" fmla="*/ 86 h 88"/>
                <a:gd name="T8" fmla="*/ 65 w 69"/>
                <a:gd name="T9" fmla="*/ 46 h 88"/>
                <a:gd name="T10" fmla="*/ 38 w 69"/>
                <a:gd name="T11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88">
                  <a:moveTo>
                    <a:pt x="38" y="3"/>
                  </a:moveTo>
                  <a:cubicBezTo>
                    <a:pt x="27" y="0"/>
                    <a:pt x="15" y="8"/>
                    <a:pt x="7" y="31"/>
                  </a:cubicBezTo>
                  <a:cubicBezTo>
                    <a:pt x="0" y="53"/>
                    <a:pt x="1" y="70"/>
                    <a:pt x="5" y="74"/>
                  </a:cubicBezTo>
                  <a:cubicBezTo>
                    <a:pt x="11" y="80"/>
                    <a:pt x="44" y="88"/>
                    <a:pt x="53" y="86"/>
                  </a:cubicBezTo>
                  <a:cubicBezTo>
                    <a:pt x="61" y="84"/>
                    <a:pt x="61" y="65"/>
                    <a:pt x="65" y="46"/>
                  </a:cubicBezTo>
                  <a:cubicBezTo>
                    <a:pt x="69" y="27"/>
                    <a:pt x="65" y="7"/>
                    <a:pt x="38" y="3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4" name="Freeform 704"/>
            <p:cNvSpPr>
              <a:spLocks/>
            </p:cNvSpPr>
            <p:nvPr/>
          </p:nvSpPr>
          <p:spPr bwMode="auto">
            <a:xfrm>
              <a:off x="3270" y="2010"/>
              <a:ext cx="95" cy="88"/>
            </a:xfrm>
            <a:custGeom>
              <a:avLst/>
              <a:gdLst>
                <a:gd name="T0" fmla="*/ 0 w 38"/>
                <a:gd name="T1" fmla="*/ 26 h 33"/>
                <a:gd name="T2" fmla="*/ 13 w 38"/>
                <a:gd name="T3" fmla="*/ 29 h 33"/>
                <a:gd name="T4" fmla="*/ 27 w 38"/>
                <a:gd name="T5" fmla="*/ 31 h 33"/>
                <a:gd name="T6" fmla="*/ 35 w 38"/>
                <a:gd name="T7" fmla="*/ 20 h 33"/>
                <a:gd name="T8" fmla="*/ 38 w 38"/>
                <a:gd name="T9" fmla="*/ 0 h 33"/>
                <a:gd name="T10" fmla="*/ 26 w 38"/>
                <a:gd name="T11" fmla="*/ 26 h 33"/>
                <a:gd name="T12" fmla="*/ 15 w 38"/>
                <a:gd name="T13" fmla="*/ 28 h 33"/>
                <a:gd name="T14" fmla="*/ 5 w 38"/>
                <a:gd name="T1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3">
                  <a:moveTo>
                    <a:pt x="0" y="26"/>
                  </a:moveTo>
                  <a:cubicBezTo>
                    <a:pt x="4" y="26"/>
                    <a:pt x="8" y="29"/>
                    <a:pt x="13" y="29"/>
                  </a:cubicBezTo>
                  <a:cubicBezTo>
                    <a:pt x="16" y="30"/>
                    <a:pt x="24" y="33"/>
                    <a:pt x="27" y="31"/>
                  </a:cubicBezTo>
                  <a:cubicBezTo>
                    <a:pt x="30" y="29"/>
                    <a:pt x="34" y="24"/>
                    <a:pt x="35" y="20"/>
                  </a:cubicBezTo>
                  <a:cubicBezTo>
                    <a:pt x="37" y="15"/>
                    <a:pt x="37" y="6"/>
                    <a:pt x="38" y="0"/>
                  </a:cubicBezTo>
                  <a:cubicBezTo>
                    <a:pt x="34" y="8"/>
                    <a:pt x="32" y="20"/>
                    <a:pt x="26" y="26"/>
                  </a:cubicBezTo>
                  <a:cubicBezTo>
                    <a:pt x="22" y="29"/>
                    <a:pt x="19" y="28"/>
                    <a:pt x="15" y="28"/>
                  </a:cubicBezTo>
                  <a:cubicBezTo>
                    <a:pt x="12" y="28"/>
                    <a:pt x="8" y="27"/>
                    <a:pt x="5" y="26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5" name="Freeform 705"/>
            <p:cNvSpPr>
              <a:spLocks/>
            </p:cNvSpPr>
            <p:nvPr/>
          </p:nvSpPr>
          <p:spPr bwMode="auto">
            <a:xfrm>
              <a:off x="3238" y="1887"/>
              <a:ext cx="99" cy="83"/>
            </a:xfrm>
            <a:custGeom>
              <a:avLst/>
              <a:gdLst>
                <a:gd name="T0" fmla="*/ 0 w 40"/>
                <a:gd name="T1" fmla="*/ 31 h 31"/>
                <a:gd name="T2" fmla="*/ 5 w 40"/>
                <a:gd name="T3" fmla="*/ 17 h 31"/>
                <a:gd name="T4" fmla="*/ 13 w 40"/>
                <a:gd name="T5" fmla="*/ 5 h 31"/>
                <a:gd name="T6" fmla="*/ 25 w 40"/>
                <a:gd name="T7" fmla="*/ 1 h 31"/>
                <a:gd name="T8" fmla="*/ 40 w 40"/>
                <a:gd name="T9" fmla="*/ 6 h 31"/>
                <a:gd name="T10" fmla="*/ 18 w 40"/>
                <a:gd name="T11" fmla="*/ 7 h 31"/>
                <a:gd name="T12" fmla="*/ 6 w 40"/>
                <a:gd name="T1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1">
                  <a:moveTo>
                    <a:pt x="0" y="31"/>
                  </a:moveTo>
                  <a:cubicBezTo>
                    <a:pt x="1" y="26"/>
                    <a:pt x="3" y="22"/>
                    <a:pt x="5" y="17"/>
                  </a:cubicBezTo>
                  <a:cubicBezTo>
                    <a:pt x="7" y="13"/>
                    <a:pt x="9" y="8"/>
                    <a:pt x="13" y="5"/>
                  </a:cubicBezTo>
                  <a:cubicBezTo>
                    <a:pt x="17" y="2"/>
                    <a:pt x="20" y="0"/>
                    <a:pt x="25" y="1"/>
                  </a:cubicBezTo>
                  <a:cubicBezTo>
                    <a:pt x="31" y="1"/>
                    <a:pt x="35" y="4"/>
                    <a:pt x="40" y="6"/>
                  </a:cubicBezTo>
                  <a:cubicBezTo>
                    <a:pt x="33" y="5"/>
                    <a:pt x="24" y="2"/>
                    <a:pt x="18" y="7"/>
                  </a:cubicBezTo>
                  <a:cubicBezTo>
                    <a:pt x="13" y="10"/>
                    <a:pt x="11" y="15"/>
                    <a:pt x="6" y="18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6" name="Freeform 706"/>
            <p:cNvSpPr>
              <a:spLocks/>
            </p:cNvSpPr>
            <p:nvPr/>
          </p:nvSpPr>
          <p:spPr bwMode="auto">
            <a:xfrm>
              <a:off x="3255" y="1885"/>
              <a:ext cx="52" cy="37"/>
            </a:xfrm>
            <a:custGeom>
              <a:avLst/>
              <a:gdLst>
                <a:gd name="T0" fmla="*/ 0 w 21"/>
                <a:gd name="T1" fmla="*/ 14 h 14"/>
                <a:gd name="T2" fmla="*/ 9 w 21"/>
                <a:gd name="T3" fmla="*/ 3 h 14"/>
                <a:gd name="T4" fmla="*/ 21 w 21"/>
                <a:gd name="T5" fmla="*/ 4 h 14"/>
                <a:gd name="T6" fmla="*/ 8 w 21"/>
                <a:gd name="T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4">
                  <a:moveTo>
                    <a:pt x="0" y="14"/>
                  </a:moveTo>
                  <a:cubicBezTo>
                    <a:pt x="4" y="12"/>
                    <a:pt x="5" y="6"/>
                    <a:pt x="9" y="3"/>
                  </a:cubicBezTo>
                  <a:cubicBezTo>
                    <a:pt x="12" y="1"/>
                    <a:pt x="18" y="1"/>
                    <a:pt x="21" y="4"/>
                  </a:cubicBezTo>
                  <a:cubicBezTo>
                    <a:pt x="19" y="0"/>
                    <a:pt x="10" y="5"/>
                    <a:pt x="8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07" name="Group 707"/>
          <p:cNvGrpSpPr>
            <a:grpSpLocks/>
          </p:cNvGrpSpPr>
          <p:nvPr/>
        </p:nvGrpSpPr>
        <p:grpSpPr bwMode="auto">
          <a:xfrm>
            <a:off x="9551988" y="5229226"/>
            <a:ext cx="292100" cy="93663"/>
            <a:chOff x="4151" y="2235"/>
            <a:chExt cx="184" cy="59"/>
          </a:xfrm>
        </p:grpSpPr>
        <p:sp>
          <p:nvSpPr>
            <p:cNvPr id="26308" name="Freeform 708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9" name="Oval 709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0" name="Freeform 710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1" name="Freeform 711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2" name="Freeform 712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3" name="Freeform 713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14" name="Group 714"/>
          <p:cNvGrpSpPr>
            <a:grpSpLocks/>
          </p:cNvGrpSpPr>
          <p:nvPr/>
        </p:nvGrpSpPr>
        <p:grpSpPr bwMode="auto">
          <a:xfrm>
            <a:off x="8405813" y="5213351"/>
            <a:ext cx="292100" cy="93663"/>
            <a:chOff x="4151" y="2235"/>
            <a:chExt cx="184" cy="59"/>
          </a:xfrm>
        </p:grpSpPr>
        <p:sp>
          <p:nvSpPr>
            <p:cNvPr id="26315" name="Freeform 715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6" name="Oval 716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7" name="Freeform 717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8" name="Freeform 718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9" name="Freeform 719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0" name="Freeform 720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21" name="Group 721"/>
          <p:cNvGrpSpPr>
            <a:grpSpLocks/>
          </p:cNvGrpSpPr>
          <p:nvPr/>
        </p:nvGrpSpPr>
        <p:grpSpPr bwMode="auto">
          <a:xfrm>
            <a:off x="8701088" y="5213351"/>
            <a:ext cx="292100" cy="93663"/>
            <a:chOff x="4151" y="2235"/>
            <a:chExt cx="184" cy="59"/>
          </a:xfrm>
        </p:grpSpPr>
        <p:sp>
          <p:nvSpPr>
            <p:cNvPr id="26322" name="Freeform 722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3" name="Oval 723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4" name="Freeform 724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5" name="Freeform 725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6" name="Freeform 726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7" name="Freeform 727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28" name="Group 728"/>
          <p:cNvGrpSpPr>
            <a:grpSpLocks/>
          </p:cNvGrpSpPr>
          <p:nvPr/>
        </p:nvGrpSpPr>
        <p:grpSpPr bwMode="auto">
          <a:xfrm>
            <a:off x="8996363" y="5211763"/>
            <a:ext cx="292100" cy="93662"/>
            <a:chOff x="4151" y="2235"/>
            <a:chExt cx="184" cy="59"/>
          </a:xfrm>
        </p:grpSpPr>
        <p:sp>
          <p:nvSpPr>
            <p:cNvPr id="26329" name="Freeform 729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0" name="Oval 730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1" name="Freeform 731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2" name="Freeform 732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3" name="Freeform 733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4" name="Freeform 734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35" name="Group 735"/>
          <p:cNvGrpSpPr>
            <a:grpSpLocks/>
          </p:cNvGrpSpPr>
          <p:nvPr/>
        </p:nvGrpSpPr>
        <p:grpSpPr bwMode="auto">
          <a:xfrm>
            <a:off x="9291638" y="5214938"/>
            <a:ext cx="292100" cy="93662"/>
            <a:chOff x="4151" y="2235"/>
            <a:chExt cx="184" cy="59"/>
          </a:xfrm>
        </p:grpSpPr>
        <p:sp>
          <p:nvSpPr>
            <p:cNvPr id="26336" name="Freeform 736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7" name="Oval 737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8" name="Freeform 738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9" name="Freeform 739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0" name="Freeform 740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1" name="Freeform 741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42" name="Group 742"/>
          <p:cNvGrpSpPr>
            <a:grpSpLocks/>
          </p:cNvGrpSpPr>
          <p:nvPr/>
        </p:nvGrpSpPr>
        <p:grpSpPr bwMode="auto">
          <a:xfrm>
            <a:off x="8112125" y="5229226"/>
            <a:ext cx="292100" cy="93663"/>
            <a:chOff x="4151" y="2235"/>
            <a:chExt cx="184" cy="59"/>
          </a:xfrm>
        </p:grpSpPr>
        <p:sp>
          <p:nvSpPr>
            <p:cNvPr id="26343" name="Freeform 743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4" name="Oval 744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5" name="Freeform 745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6" name="Freeform 746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7" name="Freeform 747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8" name="Freeform 748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49" name="Group 749"/>
          <p:cNvGrpSpPr>
            <a:grpSpLocks/>
          </p:cNvGrpSpPr>
          <p:nvPr/>
        </p:nvGrpSpPr>
        <p:grpSpPr bwMode="auto">
          <a:xfrm>
            <a:off x="8821738" y="5408614"/>
            <a:ext cx="411162" cy="223837"/>
            <a:chOff x="4596" y="2346"/>
            <a:chExt cx="259" cy="141"/>
          </a:xfrm>
        </p:grpSpPr>
        <p:sp>
          <p:nvSpPr>
            <p:cNvPr id="26350" name="Freeform 750"/>
            <p:cNvSpPr>
              <a:spLocks/>
            </p:cNvSpPr>
            <p:nvPr/>
          </p:nvSpPr>
          <p:spPr bwMode="auto">
            <a:xfrm>
              <a:off x="4596" y="2346"/>
              <a:ext cx="259" cy="141"/>
            </a:xfrm>
            <a:custGeom>
              <a:avLst/>
              <a:gdLst>
                <a:gd name="T0" fmla="*/ 81 w 115"/>
                <a:gd name="T1" fmla="*/ 4 h 59"/>
                <a:gd name="T2" fmla="*/ 81 w 115"/>
                <a:gd name="T3" fmla="*/ 5 h 59"/>
                <a:gd name="T4" fmla="*/ 83 w 115"/>
                <a:gd name="T5" fmla="*/ 6 h 59"/>
                <a:gd name="T6" fmla="*/ 92 w 115"/>
                <a:gd name="T7" fmla="*/ 9 h 59"/>
                <a:gd name="T8" fmla="*/ 100 w 115"/>
                <a:gd name="T9" fmla="*/ 10 h 59"/>
                <a:gd name="T10" fmla="*/ 103 w 115"/>
                <a:gd name="T11" fmla="*/ 10 h 59"/>
                <a:gd name="T12" fmla="*/ 107 w 115"/>
                <a:gd name="T13" fmla="*/ 9 h 59"/>
                <a:gd name="T14" fmla="*/ 109 w 115"/>
                <a:gd name="T15" fmla="*/ 9 h 59"/>
                <a:gd name="T16" fmla="*/ 115 w 115"/>
                <a:gd name="T17" fmla="*/ 3 h 59"/>
                <a:gd name="T18" fmla="*/ 115 w 115"/>
                <a:gd name="T19" fmla="*/ 3 h 59"/>
                <a:gd name="T20" fmla="*/ 110 w 115"/>
                <a:gd name="T21" fmla="*/ 11 h 59"/>
                <a:gd name="T22" fmla="*/ 108 w 115"/>
                <a:gd name="T23" fmla="*/ 11 h 59"/>
                <a:gd name="T24" fmla="*/ 103 w 115"/>
                <a:gd name="T25" fmla="*/ 12 h 59"/>
                <a:gd name="T26" fmla="*/ 100 w 115"/>
                <a:gd name="T27" fmla="*/ 12 h 59"/>
                <a:gd name="T28" fmla="*/ 97 w 115"/>
                <a:gd name="T29" fmla="*/ 12 h 59"/>
                <a:gd name="T30" fmla="*/ 91 w 115"/>
                <a:gd name="T31" fmla="*/ 15 h 59"/>
                <a:gd name="T32" fmla="*/ 86 w 115"/>
                <a:gd name="T33" fmla="*/ 22 h 59"/>
                <a:gd name="T34" fmla="*/ 80 w 115"/>
                <a:gd name="T35" fmla="*/ 28 h 59"/>
                <a:gd name="T36" fmla="*/ 80 w 115"/>
                <a:gd name="T37" fmla="*/ 30 h 59"/>
                <a:gd name="T38" fmla="*/ 81 w 115"/>
                <a:gd name="T39" fmla="*/ 35 h 59"/>
                <a:gd name="T40" fmla="*/ 81 w 115"/>
                <a:gd name="T41" fmla="*/ 35 h 59"/>
                <a:gd name="T42" fmla="*/ 79 w 115"/>
                <a:gd name="T43" fmla="*/ 32 h 59"/>
                <a:gd name="T44" fmla="*/ 76 w 115"/>
                <a:gd name="T45" fmla="*/ 32 h 59"/>
                <a:gd name="T46" fmla="*/ 63 w 115"/>
                <a:gd name="T47" fmla="*/ 41 h 59"/>
                <a:gd name="T48" fmla="*/ 61 w 115"/>
                <a:gd name="T49" fmla="*/ 51 h 59"/>
                <a:gd name="T50" fmla="*/ 61 w 115"/>
                <a:gd name="T51" fmla="*/ 51 h 59"/>
                <a:gd name="T52" fmla="*/ 61 w 115"/>
                <a:gd name="T53" fmla="*/ 40 h 59"/>
                <a:gd name="T54" fmla="*/ 59 w 115"/>
                <a:gd name="T55" fmla="*/ 39 h 59"/>
                <a:gd name="T56" fmla="*/ 51 w 115"/>
                <a:gd name="T57" fmla="*/ 39 h 59"/>
                <a:gd name="T58" fmla="*/ 41 w 115"/>
                <a:gd name="T59" fmla="*/ 41 h 59"/>
                <a:gd name="T60" fmla="*/ 34 w 115"/>
                <a:gd name="T61" fmla="*/ 49 h 59"/>
                <a:gd name="T62" fmla="*/ 34 w 115"/>
                <a:gd name="T63" fmla="*/ 52 h 59"/>
                <a:gd name="T64" fmla="*/ 29 w 115"/>
                <a:gd name="T65" fmla="*/ 59 h 59"/>
                <a:gd name="T66" fmla="*/ 29 w 115"/>
                <a:gd name="T67" fmla="*/ 59 h 59"/>
                <a:gd name="T68" fmla="*/ 32 w 115"/>
                <a:gd name="T69" fmla="*/ 52 h 59"/>
                <a:gd name="T70" fmla="*/ 33 w 115"/>
                <a:gd name="T71" fmla="*/ 49 h 59"/>
                <a:gd name="T72" fmla="*/ 39 w 115"/>
                <a:gd name="T73" fmla="*/ 39 h 59"/>
                <a:gd name="T74" fmla="*/ 39 w 115"/>
                <a:gd name="T75" fmla="*/ 36 h 59"/>
                <a:gd name="T76" fmla="*/ 29 w 115"/>
                <a:gd name="T77" fmla="*/ 34 h 59"/>
                <a:gd name="T78" fmla="*/ 19 w 115"/>
                <a:gd name="T79" fmla="*/ 35 h 59"/>
                <a:gd name="T80" fmla="*/ 0 w 115"/>
                <a:gd name="T81" fmla="*/ 38 h 59"/>
                <a:gd name="T82" fmla="*/ 0 w 115"/>
                <a:gd name="T83" fmla="*/ 38 h 59"/>
                <a:gd name="T84" fmla="*/ 20 w 115"/>
                <a:gd name="T85" fmla="*/ 32 h 59"/>
                <a:gd name="T86" fmla="*/ 27 w 115"/>
                <a:gd name="T87" fmla="*/ 26 h 59"/>
                <a:gd name="T88" fmla="*/ 28 w 115"/>
                <a:gd name="T89" fmla="*/ 19 h 59"/>
                <a:gd name="T90" fmla="*/ 22 w 115"/>
                <a:gd name="T91" fmla="*/ 14 h 59"/>
                <a:gd name="T92" fmla="*/ 19 w 115"/>
                <a:gd name="T93" fmla="*/ 14 h 59"/>
                <a:gd name="T94" fmla="*/ 7 w 115"/>
                <a:gd name="T95" fmla="*/ 9 h 59"/>
                <a:gd name="T96" fmla="*/ 7 w 115"/>
                <a:gd name="T97" fmla="*/ 9 h 59"/>
                <a:gd name="T98" fmla="*/ 18 w 115"/>
                <a:gd name="T99" fmla="*/ 12 h 59"/>
                <a:gd name="T100" fmla="*/ 23 w 115"/>
                <a:gd name="T101" fmla="*/ 12 h 59"/>
                <a:gd name="T102" fmla="*/ 30 w 115"/>
                <a:gd name="T103" fmla="*/ 12 h 59"/>
                <a:gd name="T104" fmla="*/ 37 w 115"/>
                <a:gd name="T105" fmla="*/ 9 h 59"/>
                <a:gd name="T106" fmla="*/ 44 w 115"/>
                <a:gd name="T107" fmla="*/ 3 h 59"/>
                <a:gd name="T108" fmla="*/ 48 w 115"/>
                <a:gd name="T109" fmla="*/ 2 h 59"/>
                <a:gd name="T110" fmla="*/ 53 w 115"/>
                <a:gd name="T111" fmla="*/ 1 h 59"/>
                <a:gd name="T112" fmla="*/ 63 w 115"/>
                <a:gd name="T113" fmla="*/ 3 h 59"/>
                <a:gd name="T114" fmla="*/ 81 w 115"/>
                <a:gd name="T115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" h="59">
                  <a:moveTo>
                    <a:pt x="81" y="4"/>
                  </a:moveTo>
                  <a:cubicBezTo>
                    <a:pt x="80" y="4"/>
                    <a:pt x="80" y="5"/>
                    <a:pt x="81" y="5"/>
                  </a:cubicBezTo>
                  <a:cubicBezTo>
                    <a:pt x="82" y="6"/>
                    <a:pt x="82" y="6"/>
                    <a:pt x="83" y="6"/>
                  </a:cubicBezTo>
                  <a:cubicBezTo>
                    <a:pt x="86" y="8"/>
                    <a:pt x="92" y="9"/>
                    <a:pt x="92" y="9"/>
                  </a:cubicBezTo>
                  <a:cubicBezTo>
                    <a:pt x="95" y="9"/>
                    <a:pt x="97" y="9"/>
                    <a:pt x="100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6" y="9"/>
                    <a:pt x="107" y="9"/>
                  </a:cubicBezTo>
                  <a:cubicBezTo>
                    <a:pt x="107" y="9"/>
                    <a:pt x="108" y="9"/>
                    <a:pt x="109" y="9"/>
                  </a:cubicBezTo>
                  <a:cubicBezTo>
                    <a:pt x="111" y="8"/>
                    <a:pt x="114" y="6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6"/>
                    <a:pt x="112" y="9"/>
                    <a:pt x="110" y="11"/>
                  </a:cubicBezTo>
                  <a:cubicBezTo>
                    <a:pt x="109" y="11"/>
                    <a:pt x="109" y="11"/>
                    <a:pt x="108" y="11"/>
                  </a:cubicBezTo>
                  <a:cubicBezTo>
                    <a:pt x="111" y="12"/>
                    <a:pt x="107" y="12"/>
                    <a:pt x="103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8" y="12"/>
                    <a:pt x="97" y="12"/>
                  </a:cubicBezTo>
                  <a:cubicBezTo>
                    <a:pt x="94" y="11"/>
                    <a:pt x="92" y="13"/>
                    <a:pt x="91" y="15"/>
                  </a:cubicBezTo>
                  <a:cubicBezTo>
                    <a:pt x="90" y="18"/>
                    <a:pt x="88" y="20"/>
                    <a:pt x="86" y="22"/>
                  </a:cubicBezTo>
                  <a:cubicBezTo>
                    <a:pt x="84" y="24"/>
                    <a:pt x="82" y="26"/>
                    <a:pt x="80" y="28"/>
                  </a:cubicBezTo>
                  <a:cubicBezTo>
                    <a:pt x="80" y="29"/>
                    <a:pt x="80" y="30"/>
                    <a:pt x="80" y="30"/>
                  </a:cubicBezTo>
                  <a:cubicBezTo>
                    <a:pt x="80" y="32"/>
                    <a:pt x="80" y="34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4"/>
                    <a:pt x="79" y="33"/>
                    <a:pt x="79" y="32"/>
                  </a:cubicBezTo>
                  <a:cubicBezTo>
                    <a:pt x="78" y="31"/>
                    <a:pt x="77" y="32"/>
                    <a:pt x="76" y="32"/>
                  </a:cubicBezTo>
                  <a:cubicBezTo>
                    <a:pt x="72" y="34"/>
                    <a:pt x="66" y="35"/>
                    <a:pt x="63" y="41"/>
                  </a:cubicBezTo>
                  <a:cubicBezTo>
                    <a:pt x="62" y="44"/>
                    <a:pt x="60" y="48"/>
                    <a:pt x="61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48"/>
                    <a:pt x="60" y="43"/>
                    <a:pt x="61" y="40"/>
                  </a:cubicBezTo>
                  <a:cubicBezTo>
                    <a:pt x="62" y="39"/>
                    <a:pt x="60" y="39"/>
                    <a:pt x="59" y="39"/>
                  </a:cubicBezTo>
                  <a:cubicBezTo>
                    <a:pt x="56" y="39"/>
                    <a:pt x="53" y="39"/>
                    <a:pt x="51" y="39"/>
                  </a:cubicBezTo>
                  <a:cubicBezTo>
                    <a:pt x="48" y="39"/>
                    <a:pt x="43" y="39"/>
                    <a:pt x="41" y="41"/>
                  </a:cubicBezTo>
                  <a:cubicBezTo>
                    <a:pt x="36" y="44"/>
                    <a:pt x="35" y="46"/>
                    <a:pt x="34" y="49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54"/>
                    <a:pt x="31" y="57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58"/>
                    <a:pt x="31" y="53"/>
                    <a:pt x="32" y="52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6"/>
                    <a:pt x="34" y="42"/>
                    <a:pt x="39" y="39"/>
                  </a:cubicBezTo>
                  <a:cubicBezTo>
                    <a:pt x="39" y="39"/>
                    <a:pt x="42" y="37"/>
                    <a:pt x="39" y="36"/>
                  </a:cubicBezTo>
                  <a:cubicBezTo>
                    <a:pt x="36" y="35"/>
                    <a:pt x="32" y="34"/>
                    <a:pt x="29" y="34"/>
                  </a:cubicBezTo>
                  <a:cubicBezTo>
                    <a:pt x="27" y="33"/>
                    <a:pt x="22" y="34"/>
                    <a:pt x="19" y="35"/>
                  </a:cubicBezTo>
                  <a:cubicBezTo>
                    <a:pt x="12" y="39"/>
                    <a:pt x="6" y="39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" y="39"/>
                    <a:pt x="13" y="36"/>
                    <a:pt x="20" y="32"/>
                  </a:cubicBezTo>
                  <a:cubicBezTo>
                    <a:pt x="22" y="31"/>
                    <a:pt x="26" y="30"/>
                    <a:pt x="27" y="26"/>
                  </a:cubicBezTo>
                  <a:cubicBezTo>
                    <a:pt x="28" y="24"/>
                    <a:pt x="28" y="22"/>
                    <a:pt x="28" y="19"/>
                  </a:cubicBezTo>
                  <a:cubicBezTo>
                    <a:pt x="28" y="18"/>
                    <a:pt x="25" y="15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4" y="14"/>
                    <a:pt x="9" y="14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9" y="13"/>
                    <a:pt x="14" y="12"/>
                    <a:pt x="18" y="12"/>
                  </a:cubicBezTo>
                  <a:cubicBezTo>
                    <a:pt x="20" y="12"/>
                    <a:pt x="21" y="12"/>
                    <a:pt x="23" y="12"/>
                  </a:cubicBezTo>
                  <a:cubicBezTo>
                    <a:pt x="24" y="13"/>
                    <a:pt x="28" y="13"/>
                    <a:pt x="30" y="12"/>
                  </a:cubicBezTo>
                  <a:cubicBezTo>
                    <a:pt x="32" y="11"/>
                    <a:pt x="34" y="10"/>
                    <a:pt x="37" y="9"/>
                  </a:cubicBezTo>
                  <a:cubicBezTo>
                    <a:pt x="39" y="7"/>
                    <a:pt x="41" y="4"/>
                    <a:pt x="44" y="3"/>
                  </a:cubicBezTo>
                  <a:cubicBezTo>
                    <a:pt x="45" y="2"/>
                    <a:pt x="47" y="2"/>
                    <a:pt x="48" y="2"/>
                  </a:cubicBezTo>
                  <a:cubicBezTo>
                    <a:pt x="50" y="1"/>
                    <a:pt x="51" y="1"/>
                    <a:pt x="53" y="1"/>
                  </a:cubicBezTo>
                  <a:cubicBezTo>
                    <a:pt x="56" y="1"/>
                    <a:pt x="59" y="3"/>
                    <a:pt x="63" y="3"/>
                  </a:cubicBezTo>
                  <a:cubicBezTo>
                    <a:pt x="67" y="4"/>
                    <a:pt x="77" y="0"/>
                    <a:pt x="81" y="4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1" name="Freeform 751"/>
            <p:cNvSpPr>
              <a:spLocks/>
            </p:cNvSpPr>
            <p:nvPr/>
          </p:nvSpPr>
          <p:spPr bwMode="auto">
            <a:xfrm>
              <a:off x="4702" y="2386"/>
              <a:ext cx="47" cy="29"/>
            </a:xfrm>
            <a:custGeom>
              <a:avLst/>
              <a:gdLst>
                <a:gd name="T0" fmla="*/ 0 w 21"/>
                <a:gd name="T1" fmla="*/ 8 h 12"/>
                <a:gd name="T2" fmla="*/ 2 w 21"/>
                <a:gd name="T3" fmla="*/ 10 h 12"/>
                <a:gd name="T4" fmla="*/ 7 w 21"/>
                <a:gd name="T5" fmla="*/ 12 h 12"/>
                <a:gd name="T6" fmla="*/ 15 w 21"/>
                <a:gd name="T7" fmla="*/ 11 h 12"/>
                <a:gd name="T8" fmla="*/ 20 w 21"/>
                <a:gd name="T9" fmla="*/ 6 h 12"/>
                <a:gd name="T10" fmla="*/ 20 w 21"/>
                <a:gd name="T11" fmla="*/ 2 h 12"/>
                <a:gd name="T12" fmla="*/ 14 w 2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0" y="9"/>
                    <a:pt x="1" y="10"/>
                    <a:pt x="2" y="10"/>
                  </a:cubicBezTo>
                  <a:cubicBezTo>
                    <a:pt x="4" y="11"/>
                    <a:pt x="6" y="12"/>
                    <a:pt x="7" y="12"/>
                  </a:cubicBezTo>
                  <a:cubicBezTo>
                    <a:pt x="10" y="12"/>
                    <a:pt x="13" y="12"/>
                    <a:pt x="15" y="11"/>
                  </a:cubicBezTo>
                  <a:cubicBezTo>
                    <a:pt x="18" y="10"/>
                    <a:pt x="20" y="9"/>
                    <a:pt x="20" y="6"/>
                  </a:cubicBezTo>
                  <a:cubicBezTo>
                    <a:pt x="20" y="5"/>
                    <a:pt x="21" y="3"/>
                    <a:pt x="20" y="2"/>
                  </a:cubicBezTo>
                  <a:cubicBezTo>
                    <a:pt x="19" y="1"/>
                    <a:pt x="15" y="0"/>
                    <a:pt x="14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2" name="Freeform 752"/>
            <p:cNvSpPr>
              <a:spLocks/>
            </p:cNvSpPr>
            <p:nvPr/>
          </p:nvSpPr>
          <p:spPr bwMode="auto">
            <a:xfrm>
              <a:off x="4698" y="2375"/>
              <a:ext cx="49" cy="38"/>
            </a:xfrm>
            <a:custGeom>
              <a:avLst/>
              <a:gdLst>
                <a:gd name="T0" fmla="*/ 21 w 22"/>
                <a:gd name="T1" fmla="*/ 7 h 16"/>
                <a:gd name="T2" fmla="*/ 14 w 22"/>
                <a:gd name="T3" fmla="*/ 14 h 16"/>
                <a:gd name="T4" fmla="*/ 1 w 22"/>
                <a:gd name="T5" fmla="*/ 10 h 16"/>
                <a:gd name="T6" fmla="*/ 21 w 22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6">
                  <a:moveTo>
                    <a:pt x="21" y="7"/>
                  </a:moveTo>
                  <a:cubicBezTo>
                    <a:pt x="22" y="10"/>
                    <a:pt x="20" y="13"/>
                    <a:pt x="14" y="14"/>
                  </a:cubicBezTo>
                  <a:cubicBezTo>
                    <a:pt x="8" y="16"/>
                    <a:pt x="2" y="15"/>
                    <a:pt x="1" y="10"/>
                  </a:cubicBezTo>
                  <a:cubicBezTo>
                    <a:pt x="0" y="5"/>
                    <a:pt x="20" y="0"/>
                    <a:pt x="21" y="7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3" name="Freeform 753"/>
            <p:cNvSpPr>
              <a:spLocks/>
            </p:cNvSpPr>
            <p:nvPr/>
          </p:nvSpPr>
          <p:spPr bwMode="auto">
            <a:xfrm>
              <a:off x="4662" y="2353"/>
              <a:ext cx="87" cy="65"/>
            </a:xfrm>
            <a:custGeom>
              <a:avLst/>
              <a:gdLst>
                <a:gd name="T0" fmla="*/ 1 w 39"/>
                <a:gd name="T1" fmla="*/ 13 h 27"/>
                <a:gd name="T2" fmla="*/ 2 w 39"/>
                <a:gd name="T3" fmla="*/ 21 h 27"/>
                <a:gd name="T4" fmla="*/ 0 w 39"/>
                <a:gd name="T5" fmla="*/ 27 h 27"/>
                <a:gd name="T6" fmla="*/ 3 w 39"/>
                <a:gd name="T7" fmla="*/ 23 h 27"/>
                <a:gd name="T8" fmla="*/ 4 w 39"/>
                <a:gd name="T9" fmla="*/ 17 h 27"/>
                <a:gd name="T10" fmla="*/ 11 w 39"/>
                <a:gd name="T11" fmla="*/ 9 h 27"/>
                <a:gd name="T12" fmla="*/ 21 w 39"/>
                <a:gd name="T13" fmla="*/ 3 h 27"/>
                <a:gd name="T14" fmla="*/ 28 w 39"/>
                <a:gd name="T15" fmla="*/ 3 h 27"/>
                <a:gd name="T16" fmla="*/ 39 w 39"/>
                <a:gd name="T17" fmla="*/ 3 h 27"/>
                <a:gd name="T18" fmla="*/ 32 w 39"/>
                <a:gd name="T19" fmla="*/ 3 h 27"/>
                <a:gd name="T20" fmla="*/ 26 w 39"/>
                <a:gd name="T21" fmla="*/ 1 h 27"/>
                <a:gd name="T22" fmla="*/ 17 w 39"/>
                <a:gd name="T23" fmla="*/ 1 h 27"/>
                <a:gd name="T24" fmla="*/ 11 w 39"/>
                <a:gd name="T25" fmla="*/ 6 h 27"/>
                <a:gd name="T26" fmla="*/ 1 w 39"/>
                <a:gd name="T2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27">
                  <a:moveTo>
                    <a:pt x="1" y="13"/>
                  </a:moveTo>
                  <a:cubicBezTo>
                    <a:pt x="2" y="14"/>
                    <a:pt x="2" y="19"/>
                    <a:pt x="2" y="21"/>
                  </a:cubicBezTo>
                  <a:cubicBezTo>
                    <a:pt x="2" y="23"/>
                    <a:pt x="0" y="25"/>
                    <a:pt x="0" y="27"/>
                  </a:cubicBezTo>
                  <a:cubicBezTo>
                    <a:pt x="1" y="25"/>
                    <a:pt x="2" y="24"/>
                    <a:pt x="3" y="23"/>
                  </a:cubicBezTo>
                  <a:cubicBezTo>
                    <a:pt x="4" y="21"/>
                    <a:pt x="3" y="19"/>
                    <a:pt x="4" y="17"/>
                  </a:cubicBezTo>
                  <a:cubicBezTo>
                    <a:pt x="5" y="12"/>
                    <a:pt x="8" y="11"/>
                    <a:pt x="11" y="9"/>
                  </a:cubicBezTo>
                  <a:cubicBezTo>
                    <a:pt x="15" y="7"/>
                    <a:pt x="17" y="4"/>
                    <a:pt x="21" y="3"/>
                  </a:cubicBezTo>
                  <a:cubicBezTo>
                    <a:pt x="23" y="2"/>
                    <a:pt x="25" y="3"/>
                    <a:pt x="28" y="3"/>
                  </a:cubicBezTo>
                  <a:cubicBezTo>
                    <a:pt x="31" y="4"/>
                    <a:pt x="36" y="5"/>
                    <a:pt x="39" y="3"/>
                  </a:cubicBezTo>
                  <a:cubicBezTo>
                    <a:pt x="37" y="3"/>
                    <a:pt x="35" y="3"/>
                    <a:pt x="32" y="3"/>
                  </a:cubicBezTo>
                  <a:cubicBezTo>
                    <a:pt x="30" y="2"/>
                    <a:pt x="28" y="2"/>
                    <a:pt x="26" y="1"/>
                  </a:cubicBezTo>
                  <a:cubicBezTo>
                    <a:pt x="23" y="0"/>
                    <a:pt x="20" y="0"/>
                    <a:pt x="17" y="1"/>
                  </a:cubicBezTo>
                  <a:cubicBezTo>
                    <a:pt x="14" y="2"/>
                    <a:pt x="13" y="3"/>
                    <a:pt x="11" y="6"/>
                  </a:cubicBezTo>
                  <a:cubicBezTo>
                    <a:pt x="9" y="8"/>
                    <a:pt x="3" y="13"/>
                    <a:pt x="1" y="13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4" name="Freeform 754"/>
            <p:cNvSpPr>
              <a:spLocks/>
            </p:cNvSpPr>
            <p:nvPr/>
          </p:nvSpPr>
          <p:spPr bwMode="auto">
            <a:xfrm>
              <a:off x="4698" y="2375"/>
              <a:ext cx="103" cy="60"/>
            </a:xfrm>
            <a:custGeom>
              <a:avLst/>
              <a:gdLst>
                <a:gd name="T0" fmla="*/ 20 w 46"/>
                <a:gd name="T1" fmla="*/ 23 h 25"/>
                <a:gd name="T2" fmla="*/ 30 w 46"/>
                <a:gd name="T3" fmla="*/ 18 h 25"/>
                <a:gd name="T4" fmla="*/ 35 w 46"/>
                <a:gd name="T5" fmla="*/ 13 h 25"/>
                <a:gd name="T6" fmla="*/ 42 w 46"/>
                <a:gd name="T7" fmla="*/ 8 h 25"/>
                <a:gd name="T8" fmla="*/ 43 w 46"/>
                <a:gd name="T9" fmla="*/ 4 h 25"/>
                <a:gd name="T10" fmla="*/ 45 w 46"/>
                <a:gd name="T11" fmla="*/ 0 h 25"/>
                <a:gd name="T12" fmla="*/ 41 w 46"/>
                <a:gd name="T13" fmla="*/ 5 h 25"/>
                <a:gd name="T14" fmla="*/ 36 w 46"/>
                <a:gd name="T15" fmla="*/ 7 h 25"/>
                <a:gd name="T16" fmla="*/ 26 w 46"/>
                <a:gd name="T17" fmla="*/ 17 h 25"/>
                <a:gd name="T18" fmla="*/ 20 w 46"/>
                <a:gd name="T19" fmla="*/ 19 h 25"/>
                <a:gd name="T20" fmla="*/ 16 w 46"/>
                <a:gd name="T21" fmla="*/ 22 h 25"/>
                <a:gd name="T22" fmla="*/ 0 w 46"/>
                <a:gd name="T23" fmla="*/ 23 h 25"/>
                <a:gd name="T24" fmla="*/ 10 w 46"/>
                <a:gd name="T25" fmla="*/ 24 h 25"/>
                <a:gd name="T26" fmla="*/ 15 w 46"/>
                <a:gd name="T27" fmla="*/ 25 h 25"/>
                <a:gd name="T28" fmla="*/ 21 w 46"/>
                <a:gd name="T2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5">
                  <a:moveTo>
                    <a:pt x="20" y="23"/>
                  </a:moveTo>
                  <a:cubicBezTo>
                    <a:pt x="22" y="20"/>
                    <a:pt x="27" y="20"/>
                    <a:pt x="30" y="18"/>
                  </a:cubicBezTo>
                  <a:cubicBezTo>
                    <a:pt x="32" y="17"/>
                    <a:pt x="34" y="16"/>
                    <a:pt x="35" y="13"/>
                  </a:cubicBezTo>
                  <a:cubicBezTo>
                    <a:pt x="37" y="11"/>
                    <a:pt x="40" y="10"/>
                    <a:pt x="42" y="8"/>
                  </a:cubicBezTo>
                  <a:cubicBezTo>
                    <a:pt x="42" y="6"/>
                    <a:pt x="43" y="5"/>
                    <a:pt x="43" y="4"/>
                  </a:cubicBezTo>
                  <a:cubicBezTo>
                    <a:pt x="44" y="2"/>
                    <a:pt x="46" y="1"/>
                    <a:pt x="45" y="0"/>
                  </a:cubicBezTo>
                  <a:cubicBezTo>
                    <a:pt x="44" y="2"/>
                    <a:pt x="43" y="4"/>
                    <a:pt x="41" y="5"/>
                  </a:cubicBezTo>
                  <a:cubicBezTo>
                    <a:pt x="39" y="5"/>
                    <a:pt x="38" y="5"/>
                    <a:pt x="36" y="7"/>
                  </a:cubicBezTo>
                  <a:cubicBezTo>
                    <a:pt x="33" y="10"/>
                    <a:pt x="30" y="15"/>
                    <a:pt x="26" y="17"/>
                  </a:cubicBezTo>
                  <a:cubicBezTo>
                    <a:pt x="24" y="18"/>
                    <a:pt x="22" y="19"/>
                    <a:pt x="20" y="19"/>
                  </a:cubicBezTo>
                  <a:cubicBezTo>
                    <a:pt x="19" y="20"/>
                    <a:pt x="17" y="21"/>
                    <a:pt x="16" y="22"/>
                  </a:cubicBezTo>
                  <a:cubicBezTo>
                    <a:pt x="11" y="23"/>
                    <a:pt x="5" y="22"/>
                    <a:pt x="0" y="23"/>
                  </a:cubicBezTo>
                  <a:cubicBezTo>
                    <a:pt x="3" y="25"/>
                    <a:pt x="7" y="24"/>
                    <a:pt x="10" y="24"/>
                  </a:cubicBezTo>
                  <a:cubicBezTo>
                    <a:pt x="12" y="24"/>
                    <a:pt x="13" y="25"/>
                    <a:pt x="15" y="25"/>
                  </a:cubicBezTo>
                  <a:cubicBezTo>
                    <a:pt x="16" y="24"/>
                    <a:pt x="19" y="24"/>
                    <a:pt x="21" y="23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5" name="Freeform 755"/>
            <p:cNvSpPr>
              <a:spLocks/>
            </p:cNvSpPr>
            <p:nvPr/>
          </p:nvSpPr>
          <p:spPr bwMode="auto">
            <a:xfrm>
              <a:off x="4729" y="2421"/>
              <a:ext cx="24" cy="18"/>
            </a:xfrm>
            <a:custGeom>
              <a:avLst/>
              <a:gdLst>
                <a:gd name="T0" fmla="*/ 0 w 11"/>
                <a:gd name="T1" fmla="*/ 5 h 8"/>
                <a:gd name="T2" fmla="*/ 2 w 11"/>
                <a:gd name="T3" fmla="*/ 6 h 8"/>
                <a:gd name="T4" fmla="*/ 4 w 11"/>
                <a:gd name="T5" fmla="*/ 8 h 8"/>
                <a:gd name="T6" fmla="*/ 7 w 11"/>
                <a:gd name="T7" fmla="*/ 3 h 8"/>
                <a:gd name="T8" fmla="*/ 11 w 1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0" y="5"/>
                  </a:moveTo>
                  <a:cubicBezTo>
                    <a:pt x="1" y="6"/>
                    <a:pt x="1" y="6"/>
                    <a:pt x="2" y="6"/>
                  </a:cubicBezTo>
                  <a:cubicBezTo>
                    <a:pt x="3" y="6"/>
                    <a:pt x="3" y="7"/>
                    <a:pt x="4" y="8"/>
                  </a:cubicBezTo>
                  <a:cubicBezTo>
                    <a:pt x="5" y="6"/>
                    <a:pt x="6" y="5"/>
                    <a:pt x="7" y="3"/>
                  </a:cubicBezTo>
                  <a:cubicBezTo>
                    <a:pt x="8" y="2"/>
                    <a:pt x="10" y="0"/>
                    <a:pt x="11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6" name="Freeform 756"/>
            <p:cNvSpPr>
              <a:spLocks/>
            </p:cNvSpPr>
            <p:nvPr/>
          </p:nvSpPr>
          <p:spPr bwMode="auto">
            <a:xfrm>
              <a:off x="4707" y="2386"/>
              <a:ext cx="36" cy="22"/>
            </a:xfrm>
            <a:custGeom>
              <a:avLst/>
              <a:gdLst>
                <a:gd name="T0" fmla="*/ 0 w 16"/>
                <a:gd name="T1" fmla="*/ 8 h 9"/>
                <a:gd name="T2" fmla="*/ 12 w 16"/>
                <a:gd name="T3" fmla="*/ 8 h 9"/>
                <a:gd name="T4" fmla="*/ 15 w 16"/>
                <a:gd name="T5" fmla="*/ 5 h 9"/>
                <a:gd name="T6" fmla="*/ 15 w 16"/>
                <a:gd name="T7" fmla="*/ 2 h 9"/>
                <a:gd name="T8" fmla="*/ 13 w 16"/>
                <a:gd name="T9" fmla="*/ 0 h 9"/>
                <a:gd name="T10" fmla="*/ 13 w 16"/>
                <a:gd name="T11" fmla="*/ 4 h 9"/>
                <a:gd name="T12" fmla="*/ 11 w 16"/>
                <a:gd name="T13" fmla="*/ 5 h 9"/>
                <a:gd name="T14" fmla="*/ 8 w 16"/>
                <a:gd name="T15" fmla="*/ 7 h 9"/>
                <a:gd name="T16" fmla="*/ 4 w 16"/>
                <a:gd name="T17" fmla="*/ 8 h 9"/>
                <a:gd name="T18" fmla="*/ 1 w 16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">
                  <a:moveTo>
                    <a:pt x="0" y="8"/>
                  </a:moveTo>
                  <a:cubicBezTo>
                    <a:pt x="4" y="9"/>
                    <a:pt x="8" y="9"/>
                    <a:pt x="12" y="8"/>
                  </a:cubicBezTo>
                  <a:cubicBezTo>
                    <a:pt x="14" y="7"/>
                    <a:pt x="15" y="6"/>
                    <a:pt x="15" y="5"/>
                  </a:cubicBezTo>
                  <a:cubicBezTo>
                    <a:pt x="16" y="4"/>
                    <a:pt x="16" y="3"/>
                    <a:pt x="15" y="2"/>
                  </a:cubicBezTo>
                  <a:cubicBezTo>
                    <a:pt x="15" y="1"/>
                    <a:pt x="14" y="1"/>
                    <a:pt x="13" y="0"/>
                  </a:cubicBezTo>
                  <a:cubicBezTo>
                    <a:pt x="14" y="1"/>
                    <a:pt x="14" y="2"/>
                    <a:pt x="13" y="4"/>
                  </a:cubicBezTo>
                  <a:cubicBezTo>
                    <a:pt x="12" y="4"/>
                    <a:pt x="11" y="5"/>
                    <a:pt x="11" y="5"/>
                  </a:cubicBezTo>
                  <a:cubicBezTo>
                    <a:pt x="10" y="6"/>
                    <a:pt x="9" y="7"/>
                    <a:pt x="8" y="7"/>
                  </a:cubicBezTo>
                  <a:cubicBezTo>
                    <a:pt x="7" y="7"/>
                    <a:pt x="4" y="8"/>
                    <a:pt x="4" y="8"/>
                  </a:cubicBezTo>
                  <a:cubicBezTo>
                    <a:pt x="3" y="8"/>
                    <a:pt x="2" y="8"/>
                    <a:pt x="1" y="8"/>
                  </a:cubicBezTo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7" name="Freeform 757"/>
            <p:cNvSpPr>
              <a:spLocks/>
            </p:cNvSpPr>
            <p:nvPr/>
          </p:nvSpPr>
          <p:spPr bwMode="auto">
            <a:xfrm>
              <a:off x="4677" y="2350"/>
              <a:ext cx="48" cy="25"/>
            </a:xfrm>
            <a:custGeom>
              <a:avLst/>
              <a:gdLst>
                <a:gd name="T0" fmla="*/ 0 w 21"/>
                <a:gd name="T1" fmla="*/ 10 h 10"/>
                <a:gd name="T2" fmla="*/ 5 w 21"/>
                <a:gd name="T3" fmla="*/ 6 h 10"/>
                <a:gd name="T4" fmla="*/ 10 w 21"/>
                <a:gd name="T5" fmla="*/ 2 h 10"/>
                <a:gd name="T6" fmla="*/ 21 w 21"/>
                <a:gd name="T7" fmla="*/ 3 h 10"/>
                <a:gd name="T8" fmla="*/ 10 w 21"/>
                <a:gd name="T9" fmla="*/ 3 h 10"/>
                <a:gd name="T10" fmla="*/ 7 w 21"/>
                <a:gd name="T11" fmla="*/ 6 h 10"/>
                <a:gd name="T12" fmla="*/ 2 w 21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0">
                  <a:moveTo>
                    <a:pt x="0" y="10"/>
                  </a:moveTo>
                  <a:cubicBezTo>
                    <a:pt x="2" y="9"/>
                    <a:pt x="3" y="7"/>
                    <a:pt x="5" y="6"/>
                  </a:cubicBezTo>
                  <a:cubicBezTo>
                    <a:pt x="7" y="5"/>
                    <a:pt x="8" y="3"/>
                    <a:pt x="10" y="2"/>
                  </a:cubicBezTo>
                  <a:cubicBezTo>
                    <a:pt x="13" y="0"/>
                    <a:pt x="18" y="1"/>
                    <a:pt x="21" y="3"/>
                  </a:cubicBezTo>
                  <a:cubicBezTo>
                    <a:pt x="18" y="2"/>
                    <a:pt x="13" y="1"/>
                    <a:pt x="10" y="3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5" y="7"/>
                    <a:pt x="3" y="7"/>
                    <a:pt x="2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8" name="Freeform 758"/>
            <p:cNvSpPr>
              <a:spLocks/>
            </p:cNvSpPr>
            <p:nvPr/>
          </p:nvSpPr>
          <p:spPr bwMode="auto">
            <a:xfrm>
              <a:off x="4596" y="2346"/>
              <a:ext cx="259" cy="141"/>
            </a:xfrm>
            <a:custGeom>
              <a:avLst/>
              <a:gdLst>
                <a:gd name="T0" fmla="*/ 81 w 115"/>
                <a:gd name="T1" fmla="*/ 4 h 59"/>
                <a:gd name="T2" fmla="*/ 81 w 115"/>
                <a:gd name="T3" fmla="*/ 5 h 59"/>
                <a:gd name="T4" fmla="*/ 83 w 115"/>
                <a:gd name="T5" fmla="*/ 6 h 59"/>
                <a:gd name="T6" fmla="*/ 92 w 115"/>
                <a:gd name="T7" fmla="*/ 9 h 59"/>
                <a:gd name="T8" fmla="*/ 100 w 115"/>
                <a:gd name="T9" fmla="*/ 10 h 59"/>
                <a:gd name="T10" fmla="*/ 103 w 115"/>
                <a:gd name="T11" fmla="*/ 10 h 59"/>
                <a:gd name="T12" fmla="*/ 107 w 115"/>
                <a:gd name="T13" fmla="*/ 9 h 59"/>
                <a:gd name="T14" fmla="*/ 109 w 115"/>
                <a:gd name="T15" fmla="*/ 9 h 59"/>
                <a:gd name="T16" fmla="*/ 115 w 115"/>
                <a:gd name="T17" fmla="*/ 3 h 59"/>
                <a:gd name="T18" fmla="*/ 115 w 115"/>
                <a:gd name="T19" fmla="*/ 3 h 59"/>
                <a:gd name="T20" fmla="*/ 110 w 115"/>
                <a:gd name="T21" fmla="*/ 11 h 59"/>
                <a:gd name="T22" fmla="*/ 108 w 115"/>
                <a:gd name="T23" fmla="*/ 11 h 59"/>
                <a:gd name="T24" fmla="*/ 103 w 115"/>
                <a:gd name="T25" fmla="*/ 12 h 59"/>
                <a:gd name="T26" fmla="*/ 100 w 115"/>
                <a:gd name="T27" fmla="*/ 12 h 59"/>
                <a:gd name="T28" fmla="*/ 97 w 115"/>
                <a:gd name="T29" fmla="*/ 12 h 59"/>
                <a:gd name="T30" fmla="*/ 91 w 115"/>
                <a:gd name="T31" fmla="*/ 15 h 59"/>
                <a:gd name="T32" fmla="*/ 86 w 115"/>
                <a:gd name="T33" fmla="*/ 22 h 59"/>
                <a:gd name="T34" fmla="*/ 80 w 115"/>
                <a:gd name="T35" fmla="*/ 28 h 59"/>
                <a:gd name="T36" fmla="*/ 80 w 115"/>
                <a:gd name="T37" fmla="*/ 30 h 59"/>
                <a:gd name="T38" fmla="*/ 81 w 115"/>
                <a:gd name="T39" fmla="*/ 35 h 59"/>
                <a:gd name="T40" fmla="*/ 81 w 115"/>
                <a:gd name="T41" fmla="*/ 35 h 59"/>
                <a:gd name="T42" fmla="*/ 79 w 115"/>
                <a:gd name="T43" fmla="*/ 32 h 59"/>
                <a:gd name="T44" fmla="*/ 76 w 115"/>
                <a:gd name="T45" fmla="*/ 32 h 59"/>
                <a:gd name="T46" fmla="*/ 63 w 115"/>
                <a:gd name="T47" fmla="*/ 41 h 59"/>
                <a:gd name="T48" fmla="*/ 61 w 115"/>
                <a:gd name="T49" fmla="*/ 51 h 59"/>
                <a:gd name="T50" fmla="*/ 61 w 115"/>
                <a:gd name="T51" fmla="*/ 51 h 59"/>
                <a:gd name="T52" fmla="*/ 61 w 115"/>
                <a:gd name="T53" fmla="*/ 40 h 59"/>
                <a:gd name="T54" fmla="*/ 59 w 115"/>
                <a:gd name="T55" fmla="*/ 39 h 59"/>
                <a:gd name="T56" fmla="*/ 51 w 115"/>
                <a:gd name="T57" fmla="*/ 39 h 59"/>
                <a:gd name="T58" fmla="*/ 41 w 115"/>
                <a:gd name="T59" fmla="*/ 41 h 59"/>
                <a:gd name="T60" fmla="*/ 34 w 115"/>
                <a:gd name="T61" fmla="*/ 49 h 59"/>
                <a:gd name="T62" fmla="*/ 34 w 115"/>
                <a:gd name="T63" fmla="*/ 52 h 59"/>
                <a:gd name="T64" fmla="*/ 29 w 115"/>
                <a:gd name="T65" fmla="*/ 59 h 59"/>
                <a:gd name="T66" fmla="*/ 29 w 115"/>
                <a:gd name="T67" fmla="*/ 59 h 59"/>
                <a:gd name="T68" fmla="*/ 32 w 115"/>
                <a:gd name="T69" fmla="*/ 52 h 59"/>
                <a:gd name="T70" fmla="*/ 33 w 115"/>
                <a:gd name="T71" fmla="*/ 49 h 59"/>
                <a:gd name="T72" fmla="*/ 39 w 115"/>
                <a:gd name="T73" fmla="*/ 39 h 59"/>
                <a:gd name="T74" fmla="*/ 39 w 115"/>
                <a:gd name="T75" fmla="*/ 36 h 59"/>
                <a:gd name="T76" fmla="*/ 29 w 115"/>
                <a:gd name="T77" fmla="*/ 34 h 59"/>
                <a:gd name="T78" fmla="*/ 19 w 115"/>
                <a:gd name="T79" fmla="*/ 35 h 59"/>
                <a:gd name="T80" fmla="*/ 0 w 115"/>
                <a:gd name="T81" fmla="*/ 38 h 59"/>
                <a:gd name="T82" fmla="*/ 0 w 115"/>
                <a:gd name="T83" fmla="*/ 38 h 59"/>
                <a:gd name="T84" fmla="*/ 20 w 115"/>
                <a:gd name="T85" fmla="*/ 32 h 59"/>
                <a:gd name="T86" fmla="*/ 27 w 115"/>
                <a:gd name="T87" fmla="*/ 26 h 59"/>
                <a:gd name="T88" fmla="*/ 28 w 115"/>
                <a:gd name="T89" fmla="*/ 19 h 59"/>
                <a:gd name="T90" fmla="*/ 22 w 115"/>
                <a:gd name="T91" fmla="*/ 14 h 59"/>
                <a:gd name="T92" fmla="*/ 19 w 115"/>
                <a:gd name="T93" fmla="*/ 14 h 59"/>
                <a:gd name="T94" fmla="*/ 7 w 115"/>
                <a:gd name="T95" fmla="*/ 9 h 59"/>
                <a:gd name="T96" fmla="*/ 7 w 115"/>
                <a:gd name="T97" fmla="*/ 9 h 59"/>
                <a:gd name="T98" fmla="*/ 18 w 115"/>
                <a:gd name="T99" fmla="*/ 12 h 59"/>
                <a:gd name="T100" fmla="*/ 23 w 115"/>
                <a:gd name="T101" fmla="*/ 12 h 59"/>
                <a:gd name="T102" fmla="*/ 30 w 115"/>
                <a:gd name="T103" fmla="*/ 12 h 59"/>
                <a:gd name="T104" fmla="*/ 37 w 115"/>
                <a:gd name="T105" fmla="*/ 9 h 59"/>
                <a:gd name="T106" fmla="*/ 44 w 115"/>
                <a:gd name="T107" fmla="*/ 3 h 59"/>
                <a:gd name="T108" fmla="*/ 48 w 115"/>
                <a:gd name="T109" fmla="*/ 2 h 59"/>
                <a:gd name="T110" fmla="*/ 53 w 115"/>
                <a:gd name="T111" fmla="*/ 1 h 59"/>
                <a:gd name="T112" fmla="*/ 63 w 115"/>
                <a:gd name="T113" fmla="*/ 3 h 59"/>
                <a:gd name="T114" fmla="*/ 81 w 115"/>
                <a:gd name="T115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" h="59">
                  <a:moveTo>
                    <a:pt x="81" y="4"/>
                  </a:moveTo>
                  <a:cubicBezTo>
                    <a:pt x="80" y="4"/>
                    <a:pt x="80" y="5"/>
                    <a:pt x="81" y="5"/>
                  </a:cubicBezTo>
                  <a:cubicBezTo>
                    <a:pt x="82" y="6"/>
                    <a:pt x="82" y="6"/>
                    <a:pt x="83" y="6"/>
                  </a:cubicBezTo>
                  <a:cubicBezTo>
                    <a:pt x="86" y="8"/>
                    <a:pt x="92" y="9"/>
                    <a:pt x="92" y="9"/>
                  </a:cubicBezTo>
                  <a:cubicBezTo>
                    <a:pt x="95" y="9"/>
                    <a:pt x="97" y="9"/>
                    <a:pt x="100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6" y="9"/>
                    <a:pt x="107" y="9"/>
                  </a:cubicBezTo>
                  <a:cubicBezTo>
                    <a:pt x="107" y="9"/>
                    <a:pt x="108" y="9"/>
                    <a:pt x="109" y="9"/>
                  </a:cubicBezTo>
                  <a:cubicBezTo>
                    <a:pt x="111" y="8"/>
                    <a:pt x="114" y="6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6"/>
                    <a:pt x="112" y="9"/>
                    <a:pt x="110" y="11"/>
                  </a:cubicBezTo>
                  <a:cubicBezTo>
                    <a:pt x="109" y="11"/>
                    <a:pt x="109" y="11"/>
                    <a:pt x="108" y="11"/>
                  </a:cubicBezTo>
                  <a:cubicBezTo>
                    <a:pt x="111" y="12"/>
                    <a:pt x="107" y="12"/>
                    <a:pt x="103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8" y="12"/>
                    <a:pt x="97" y="12"/>
                  </a:cubicBezTo>
                  <a:cubicBezTo>
                    <a:pt x="94" y="11"/>
                    <a:pt x="92" y="13"/>
                    <a:pt x="91" y="15"/>
                  </a:cubicBezTo>
                  <a:cubicBezTo>
                    <a:pt x="90" y="18"/>
                    <a:pt x="88" y="20"/>
                    <a:pt x="86" y="22"/>
                  </a:cubicBezTo>
                  <a:cubicBezTo>
                    <a:pt x="84" y="24"/>
                    <a:pt x="82" y="26"/>
                    <a:pt x="80" y="28"/>
                  </a:cubicBezTo>
                  <a:cubicBezTo>
                    <a:pt x="80" y="29"/>
                    <a:pt x="80" y="30"/>
                    <a:pt x="80" y="30"/>
                  </a:cubicBezTo>
                  <a:cubicBezTo>
                    <a:pt x="80" y="32"/>
                    <a:pt x="80" y="34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4"/>
                    <a:pt x="79" y="33"/>
                    <a:pt x="79" y="32"/>
                  </a:cubicBezTo>
                  <a:cubicBezTo>
                    <a:pt x="78" y="31"/>
                    <a:pt x="77" y="32"/>
                    <a:pt x="76" y="32"/>
                  </a:cubicBezTo>
                  <a:cubicBezTo>
                    <a:pt x="72" y="34"/>
                    <a:pt x="66" y="35"/>
                    <a:pt x="63" y="41"/>
                  </a:cubicBezTo>
                  <a:cubicBezTo>
                    <a:pt x="62" y="44"/>
                    <a:pt x="60" y="48"/>
                    <a:pt x="61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48"/>
                    <a:pt x="60" y="43"/>
                    <a:pt x="61" y="40"/>
                  </a:cubicBezTo>
                  <a:cubicBezTo>
                    <a:pt x="62" y="39"/>
                    <a:pt x="60" y="39"/>
                    <a:pt x="59" y="39"/>
                  </a:cubicBezTo>
                  <a:cubicBezTo>
                    <a:pt x="56" y="39"/>
                    <a:pt x="53" y="39"/>
                    <a:pt x="51" y="39"/>
                  </a:cubicBezTo>
                  <a:cubicBezTo>
                    <a:pt x="48" y="39"/>
                    <a:pt x="43" y="39"/>
                    <a:pt x="41" y="41"/>
                  </a:cubicBezTo>
                  <a:cubicBezTo>
                    <a:pt x="36" y="44"/>
                    <a:pt x="35" y="46"/>
                    <a:pt x="34" y="49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54"/>
                    <a:pt x="31" y="57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58"/>
                    <a:pt x="31" y="53"/>
                    <a:pt x="32" y="52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6"/>
                    <a:pt x="34" y="42"/>
                    <a:pt x="39" y="39"/>
                  </a:cubicBezTo>
                  <a:cubicBezTo>
                    <a:pt x="39" y="39"/>
                    <a:pt x="42" y="37"/>
                    <a:pt x="39" y="36"/>
                  </a:cubicBezTo>
                  <a:cubicBezTo>
                    <a:pt x="36" y="35"/>
                    <a:pt x="32" y="34"/>
                    <a:pt x="29" y="34"/>
                  </a:cubicBezTo>
                  <a:cubicBezTo>
                    <a:pt x="27" y="33"/>
                    <a:pt x="22" y="34"/>
                    <a:pt x="19" y="35"/>
                  </a:cubicBezTo>
                  <a:cubicBezTo>
                    <a:pt x="12" y="39"/>
                    <a:pt x="6" y="39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" y="39"/>
                    <a:pt x="13" y="36"/>
                    <a:pt x="20" y="32"/>
                  </a:cubicBezTo>
                  <a:cubicBezTo>
                    <a:pt x="22" y="31"/>
                    <a:pt x="26" y="30"/>
                    <a:pt x="27" y="26"/>
                  </a:cubicBezTo>
                  <a:cubicBezTo>
                    <a:pt x="28" y="24"/>
                    <a:pt x="28" y="22"/>
                    <a:pt x="28" y="19"/>
                  </a:cubicBezTo>
                  <a:cubicBezTo>
                    <a:pt x="28" y="18"/>
                    <a:pt x="25" y="15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4" y="14"/>
                    <a:pt x="9" y="14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9" y="13"/>
                    <a:pt x="14" y="12"/>
                    <a:pt x="18" y="12"/>
                  </a:cubicBezTo>
                  <a:cubicBezTo>
                    <a:pt x="20" y="12"/>
                    <a:pt x="21" y="12"/>
                    <a:pt x="23" y="12"/>
                  </a:cubicBezTo>
                  <a:cubicBezTo>
                    <a:pt x="24" y="13"/>
                    <a:pt x="28" y="13"/>
                    <a:pt x="30" y="12"/>
                  </a:cubicBezTo>
                  <a:cubicBezTo>
                    <a:pt x="32" y="11"/>
                    <a:pt x="34" y="10"/>
                    <a:pt x="37" y="9"/>
                  </a:cubicBezTo>
                  <a:cubicBezTo>
                    <a:pt x="39" y="7"/>
                    <a:pt x="41" y="4"/>
                    <a:pt x="44" y="3"/>
                  </a:cubicBezTo>
                  <a:cubicBezTo>
                    <a:pt x="45" y="2"/>
                    <a:pt x="47" y="2"/>
                    <a:pt x="48" y="2"/>
                  </a:cubicBezTo>
                  <a:cubicBezTo>
                    <a:pt x="50" y="1"/>
                    <a:pt x="51" y="1"/>
                    <a:pt x="53" y="1"/>
                  </a:cubicBezTo>
                  <a:cubicBezTo>
                    <a:pt x="56" y="1"/>
                    <a:pt x="59" y="3"/>
                    <a:pt x="63" y="3"/>
                  </a:cubicBezTo>
                  <a:cubicBezTo>
                    <a:pt x="67" y="4"/>
                    <a:pt x="77" y="0"/>
                    <a:pt x="81" y="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9" name="Freeform 759"/>
            <p:cNvSpPr>
              <a:spLocks/>
            </p:cNvSpPr>
            <p:nvPr/>
          </p:nvSpPr>
          <p:spPr bwMode="auto">
            <a:xfrm>
              <a:off x="4698" y="2385"/>
              <a:ext cx="13" cy="14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0 h 6"/>
                <a:gd name="T4" fmla="*/ 6 w 6"/>
                <a:gd name="T5" fmla="*/ 3 h 6"/>
                <a:gd name="T6" fmla="*/ 3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0" name="Freeform 760"/>
            <p:cNvSpPr>
              <a:spLocks/>
            </p:cNvSpPr>
            <p:nvPr/>
          </p:nvSpPr>
          <p:spPr bwMode="auto">
            <a:xfrm>
              <a:off x="4711" y="2382"/>
              <a:ext cx="6" cy="4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0 h 2"/>
                <a:gd name="T4" fmla="*/ 3 w 3"/>
                <a:gd name="T5" fmla="*/ 1 h 2"/>
                <a:gd name="T6" fmla="*/ 2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1" name="Oval 761"/>
            <p:cNvSpPr>
              <a:spLocks noChangeArrowheads="1"/>
            </p:cNvSpPr>
            <p:nvPr/>
          </p:nvSpPr>
          <p:spPr bwMode="auto">
            <a:xfrm>
              <a:off x="4693" y="2396"/>
              <a:ext cx="9" cy="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62" name="Group 762"/>
          <p:cNvGrpSpPr>
            <a:grpSpLocks/>
          </p:cNvGrpSpPr>
          <p:nvPr/>
        </p:nvGrpSpPr>
        <p:grpSpPr bwMode="auto">
          <a:xfrm>
            <a:off x="9191626" y="5300664"/>
            <a:ext cx="417513" cy="280987"/>
            <a:chOff x="2737" y="2059"/>
            <a:chExt cx="293" cy="197"/>
          </a:xfrm>
        </p:grpSpPr>
        <p:sp>
          <p:nvSpPr>
            <p:cNvPr id="26363" name="Freeform 763"/>
            <p:cNvSpPr>
              <a:spLocks/>
            </p:cNvSpPr>
            <p:nvPr/>
          </p:nvSpPr>
          <p:spPr bwMode="auto">
            <a:xfrm>
              <a:off x="2737" y="2059"/>
              <a:ext cx="293" cy="197"/>
            </a:xfrm>
            <a:custGeom>
              <a:avLst/>
              <a:gdLst>
                <a:gd name="T0" fmla="*/ 117 w 117"/>
                <a:gd name="T1" fmla="*/ 36 h 74"/>
                <a:gd name="T2" fmla="*/ 104 w 117"/>
                <a:gd name="T3" fmla="*/ 37 h 74"/>
                <a:gd name="T4" fmla="*/ 91 w 117"/>
                <a:gd name="T5" fmla="*/ 28 h 74"/>
                <a:gd name="T6" fmla="*/ 89 w 117"/>
                <a:gd name="T7" fmla="*/ 23 h 74"/>
                <a:gd name="T8" fmla="*/ 88 w 117"/>
                <a:gd name="T9" fmla="*/ 15 h 74"/>
                <a:gd name="T10" fmla="*/ 88 w 117"/>
                <a:gd name="T11" fmla="*/ 15 h 74"/>
                <a:gd name="T12" fmla="*/ 86 w 117"/>
                <a:gd name="T13" fmla="*/ 22 h 74"/>
                <a:gd name="T14" fmla="*/ 83 w 117"/>
                <a:gd name="T15" fmla="*/ 24 h 74"/>
                <a:gd name="T16" fmla="*/ 72 w 117"/>
                <a:gd name="T17" fmla="*/ 20 h 74"/>
                <a:gd name="T18" fmla="*/ 69 w 117"/>
                <a:gd name="T19" fmla="*/ 16 h 74"/>
                <a:gd name="T20" fmla="*/ 71 w 117"/>
                <a:gd name="T21" fmla="*/ 3 h 74"/>
                <a:gd name="T22" fmla="*/ 71 w 117"/>
                <a:gd name="T23" fmla="*/ 3 h 74"/>
                <a:gd name="T24" fmla="*/ 67 w 117"/>
                <a:gd name="T25" fmla="*/ 16 h 74"/>
                <a:gd name="T26" fmla="*/ 62 w 117"/>
                <a:gd name="T27" fmla="*/ 21 h 74"/>
                <a:gd name="T28" fmla="*/ 45 w 117"/>
                <a:gd name="T29" fmla="*/ 24 h 74"/>
                <a:gd name="T30" fmla="*/ 37 w 117"/>
                <a:gd name="T31" fmla="*/ 21 h 74"/>
                <a:gd name="T32" fmla="*/ 35 w 117"/>
                <a:gd name="T33" fmla="*/ 16 h 74"/>
                <a:gd name="T34" fmla="*/ 30 w 117"/>
                <a:gd name="T35" fmla="*/ 0 h 74"/>
                <a:gd name="T36" fmla="*/ 30 w 117"/>
                <a:gd name="T37" fmla="*/ 0 h 74"/>
                <a:gd name="T38" fmla="*/ 31 w 117"/>
                <a:gd name="T39" fmla="*/ 11 h 74"/>
                <a:gd name="T40" fmla="*/ 23 w 117"/>
                <a:gd name="T41" fmla="*/ 10 h 74"/>
                <a:gd name="T42" fmla="*/ 23 w 117"/>
                <a:gd name="T43" fmla="*/ 10 h 74"/>
                <a:gd name="T44" fmla="*/ 31 w 117"/>
                <a:gd name="T45" fmla="*/ 14 h 74"/>
                <a:gd name="T46" fmla="*/ 34 w 117"/>
                <a:gd name="T47" fmla="*/ 19 h 74"/>
                <a:gd name="T48" fmla="*/ 31 w 117"/>
                <a:gd name="T49" fmla="*/ 39 h 74"/>
                <a:gd name="T50" fmla="*/ 25 w 117"/>
                <a:gd name="T51" fmla="*/ 43 h 74"/>
                <a:gd name="T52" fmla="*/ 0 w 117"/>
                <a:gd name="T53" fmla="*/ 57 h 74"/>
                <a:gd name="T54" fmla="*/ 0 w 117"/>
                <a:gd name="T55" fmla="*/ 57 h 74"/>
                <a:gd name="T56" fmla="*/ 26 w 117"/>
                <a:gd name="T57" fmla="*/ 47 h 74"/>
                <a:gd name="T58" fmla="*/ 33 w 117"/>
                <a:gd name="T59" fmla="*/ 51 h 74"/>
                <a:gd name="T60" fmla="*/ 36 w 117"/>
                <a:gd name="T61" fmla="*/ 55 h 74"/>
                <a:gd name="T62" fmla="*/ 39 w 117"/>
                <a:gd name="T63" fmla="*/ 63 h 74"/>
                <a:gd name="T64" fmla="*/ 36 w 117"/>
                <a:gd name="T65" fmla="*/ 74 h 74"/>
                <a:gd name="T66" fmla="*/ 36 w 117"/>
                <a:gd name="T67" fmla="*/ 74 h 74"/>
                <a:gd name="T68" fmla="*/ 42 w 117"/>
                <a:gd name="T69" fmla="*/ 64 h 74"/>
                <a:gd name="T70" fmla="*/ 44 w 117"/>
                <a:gd name="T71" fmla="*/ 63 h 74"/>
                <a:gd name="T72" fmla="*/ 63 w 117"/>
                <a:gd name="T73" fmla="*/ 59 h 74"/>
                <a:gd name="T74" fmla="*/ 65 w 117"/>
                <a:gd name="T75" fmla="*/ 61 h 74"/>
                <a:gd name="T76" fmla="*/ 68 w 117"/>
                <a:gd name="T77" fmla="*/ 71 h 74"/>
                <a:gd name="T78" fmla="*/ 68 w 117"/>
                <a:gd name="T79" fmla="*/ 71 h 74"/>
                <a:gd name="T80" fmla="*/ 68 w 117"/>
                <a:gd name="T81" fmla="*/ 71 h 74"/>
                <a:gd name="T82" fmla="*/ 68 w 117"/>
                <a:gd name="T83" fmla="*/ 71 h 74"/>
                <a:gd name="T84" fmla="*/ 68 w 117"/>
                <a:gd name="T85" fmla="*/ 60 h 74"/>
                <a:gd name="T86" fmla="*/ 69 w 117"/>
                <a:gd name="T87" fmla="*/ 57 h 74"/>
                <a:gd name="T88" fmla="*/ 85 w 117"/>
                <a:gd name="T89" fmla="*/ 54 h 74"/>
                <a:gd name="T90" fmla="*/ 97 w 117"/>
                <a:gd name="T91" fmla="*/ 58 h 74"/>
                <a:gd name="T92" fmla="*/ 97 w 117"/>
                <a:gd name="T93" fmla="*/ 58 h 74"/>
                <a:gd name="T94" fmla="*/ 93 w 117"/>
                <a:gd name="T95" fmla="*/ 53 h 74"/>
                <a:gd name="T96" fmla="*/ 91 w 117"/>
                <a:gd name="T97" fmla="*/ 49 h 74"/>
                <a:gd name="T98" fmla="*/ 96 w 117"/>
                <a:gd name="T99" fmla="*/ 42 h 74"/>
                <a:gd name="T100" fmla="*/ 101 w 117"/>
                <a:gd name="T101" fmla="*/ 39 h 74"/>
                <a:gd name="T102" fmla="*/ 108 w 117"/>
                <a:gd name="T103" fmla="*/ 39 h 74"/>
                <a:gd name="T104" fmla="*/ 113 w 117"/>
                <a:gd name="T105" fmla="*/ 42 h 74"/>
                <a:gd name="T106" fmla="*/ 113 w 117"/>
                <a:gd name="T107" fmla="*/ 42 h 74"/>
                <a:gd name="T108" fmla="*/ 110 w 117"/>
                <a:gd name="T109" fmla="*/ 38 h 74"/>
                <a:gd name="T110" fmla="*/ 117 w 117"/>
                <a:gd name="T111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74">
                  <a:moveTo>
                    <a:pt x="117" y="36"/>
                  </a:moveTo>
                  <a:cubicBezTo>
                    <a:pt x="111" y="37"/>
                    <a:pt x="107" y="37"/>
                    <a:pt x="104" y="37"/>
                  </a:cubicBezTo>
                  <a:cubicBezTo>
                    <a:pt x="96" y="36"/>
                    <a:pt x="93" y="31"/>
                    <a:pt x="91" y="28"/>
                  </a:cubicBezTo>
                  <a:cubicBezTo>
                    <a:pt x="90" y="27"/>
                    <a:pt x="89" y="25"/>
                    <a:pt x="89" y="23"/>
                  </a:cubicBezTo>
                  <a:cubicBezTo>
                    <a:pt x="88" y="19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7" y="18"/>
                    <a:pt x="86" y="22"/>
                  </a:cubicBezTo>
                  <a:cubicBezTo>
                    <a:pt x="86" y="23"/>
                    <a:pt x="84" y="24"/>
                    <a:pt x="83" y="24"/>
                  </a:cubicBezTo>
                  <a:cubicBezTo>
                    <a:pt x="79" y="23"/>
                    <a:pt x="75" y="22"/>
                    <a:pt x="72" y="20"/>
                  </a:cubicBezTo>
                  <a:cubicBezTo>
                    <a:pt x="71" y="20"/>
                    <a:pt x="69" y="18"/>
                    <a:pt x="69" y="16"/>
                  </a:cubicBezTo>
                  <a:cubicBezTo>
                    <a:pt x="69" y="11"/>
                    <a:pt x="69" y="5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7" y="11"/>
                    <a:pt x="67" y="16"/>
                  </a:cubicBezTo>
                  <a:cubicBezTo>
                    <a:pt x="66" y="18"/>
                    <a:pt x="65" y="20"/>
                    <a:pt x="62" y="21"/>
                  </a:cubicBezTo>
                  <a:cubicBezTo>
                    <a:pt x="57" y="22"/>
                    <a:pt x="50" y="24"/>
                    <a:pt x="45" y="24"/>
                  </a:cubicBezTo>
                  <a:cubicBezTo>
                    <a:pt x="40" y="24"/>
                    <a:pt x="38" y="22"/>
                    <a:pt x="37" y="21"/>
                  </a:cubicBezTo>
                  <a:cubicBezTo>
                    <a:pt x="37" y="19"/>
                    <a:pt x="35" y="16"/>
                    <a:pt x="35" y="16"/>
                  </a:cubicBezTo>
                  <a:cubicBezTo>
                    <a:pt x="35" y="16"/>
                    <a:pt x="29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"/>
                    <a:pt x="30" y="7"/>
                    <a:pt x="31" y="11"/>
                  </a:cubicBezTo>
                  <a:cubicBezTo>
                    <a:pt x="29" y="9"/>
                    <a:pt x="26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6" y="10"/>
                    <a:pt x="30" y="12"/>
                    <a:pt x="31" y="14"/>
                  </a:cubicBezTo>
                  <a:cubicBezTo>
                    <a:pt x="32" y="16"/>
                    <a:pt x="33" y="18"/>
                    <a:pt x="34" y="19"/>
                  </a:cubicBezTo>
                  <a:cubicBezTo>
                    <a:pt x="37" y="28"/>
                    <a:pt x="33" y="35"/>
                    <a:pt x="31" y="39"/>
                  </a:cubicBezTo>
                  <a:cubicBezTo>
                    <a:pt x="30" y="40"/>
                    <a:pt x="27" y="43"/>
                    <a:pt x="25" y="43"/>
                  </a:cubicBezTo>
                  <a:cubicBezTo>
                    <a:pt x="13" y="45"/>
                    <a:pt x="6" y="51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1"/>
                    <a:pt x="14" y="48"/>
                    <a:pt x="26" y="47"/>
                  </a:cubicBezTo>
                  <a:cubicBezTo>
                    <a:pt x="29" y="46"/>
                    <a:pt x="31" y="49"/>
                    <a:pt x="33" y="51"/>
                  </a:cubicBezTo>
                  <a:cubicBezTo>
                    <a:pt x="34" y="52"/>
                    <a:pt x="35" y="54"/>
                    <a:pt x="36" y="55"/>
                  </a:cubicBezTo>
                  <a:cubicBezTo>
                    <a:pt x="38" y="58"/>
                    <a:pt x="39" y="61"/>
                    <a:pt x="39" y="63"/>
                  </a:cubicBezTo>
                  <a:cubicBezTo>
                    <a:pt x="39" y="69"/>
                    <a:pt x="40" y="70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40" y="70"/>
                    <a:pt x="42" y="70"/>
                    <a:pt x="42" y="64"/>
                  </a:cubicBezTo>
                  <a:cubicBezTo>
                    <a:pt x="42" y="63"/>
                    <a:pt x="43" y="62"/>
                    <a:pt x="44" y="63"/>
                  </a:cubicBezTo>
                  <a:cubicBezTo>
                    <a:pt x="50" y="63"/>
                    <a:pt x="57" y="61"/>
                    <a:pt x="63" y="59"/>
                  </a:cubicBezTo>
                  <a:cubicBezTo>
                    <a:pt x="64" y="59"/>
                    <a:pt x="65" y="61"/>
                    <a:pt x="65" y="61"/>
                  </a:cubicBezTo>
                  <a:cubicBezTo>
                    <a:pt x="65" y="65"/>
                    <a:pt x="67" y="69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7" y="68"/>
                    <a:pt x="66" y="63"/>
                    <a:pt x="68" y="60"/>
                  </a:cubicBezTo>
                  <a:cubicBezTo>
                    <a:pt x="68" y="59"/>
                    <a:pt x="68" y="59"/>
                    <a:pt x="69" y="57"/>
                  </a:cubicBezTo>
                  <a:cubicBezTo>
                    <a:pt x="71" y="56"/>
                    <a:pt x="74" y="54"/>
                    <a:pt x="85" y="54"/>
                  </a:cubicBezTo>
                  <a:cubicBezTo>
                    <a:pt x="91" y="54"/>
                    <a:pt x="94" y="54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5" y="55"/>
                    <a:pt x="95" y="55"/>
                    <a:pt x="93" y="53"/>
                  </a:cubicBezTo>
                  <a:cubicBezTo>
                    <a:pt x="90" y="52"/>
                    <a:pt x="89" y="50"/>
                    <a:pt x="91" y="49"/>
                  </a:cubicBezTo>
                  <a:cubicBezTo>
                    <a:pt x="93" y="46"/>
                    <a:pt x="94" y="44"/>
                    <a:pt x="96" y="42"/>
                  </a:cubicBezTo>
                  <a:cubicBezTo>
                    <a:pt x="97" y="39"/>
                    <a:pt x="100" y="39"/>
                    <a:pt x="101" y="39"/>
                  </a:cubicBezTo>
                  <a:cubicBezTo>
                    <a:pt x="102" y="39"/>
                    <a:pt x="108" y="39"/>
                    <a:pt x="108" y="39"/>
                  </a:cubicBezTo>
                  <a:cubicBezTo>
                    <a:pt x="110" y="40"/>
                    <a:pt x="112" y="41"/>
                    <a:pt x="113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2" y="41"/>
                    <a:pt x="112" y="39"/>
                    <a:pt x="110" y="38"/>
                  </a:cubicBezTo>
                  <a:cubicBezTo>
                    <a:pt x="112" y="38"/>
                    <a:pt x="114" y="37"/>
                    <a:pt x="117" y="36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4" name="Freeform 764"/>
            <p:cNvSpPr>
              <a:spLocks/>
            </p:cNvSpPr>
            <p:nvPr/>
          </p:nvSpPr>
          <p:spPr bwMode="auto">
            <a:xfrm>
              <a:off x="2875" y="2155"/>
              <a:ext cx="52" cy="40"/>
            </a:xfrm>
            <a:custGeom>
              <a:avLst/>
              <a:gdLst>
                <a:gd name="T0" fmla="*/ 0 w 21"/>
                <a:gd name="T1" fmla="*/ 7 h 15"/>
                <a:gd name="T2" fmla="*/ 17 w 21"/>
                <a:gd name="T3" fmla="*/ 11 h 15"/>
                <a:gd name="T4" fmla="*/ 20 w 21"/>
                <a:gd name="T5" fmla="*/ 3 h 15"/>
                <a:gd name="T6" fmla="*/ 15 w 21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5">
                  <a:moveTo>
                    <a:pt x="0" y="7"/>
                  </a:moveTo>
                  <a:cubicBezTo>
                    <a:pt x="1" y="15"/>
                    <a:pt x="11" y="15"/>
                    <a:pt x="17" y="11"/>
                  </a:cubicBezTo>
                  <a:cubicBezTo>
                    <a:pt x="19" y="9"/>
                    <a:pt x="21" y="6"/>
                    <a:pt x="20" y="3"/>
                  </a:cubicBezTo>
                  <a:cubicBezTo>
                    <a:pt x="19" y="1"/>
                    <a:pt x="17" y="1"/>
                    <a:pt x="15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5" name="Freeform 765"/>
            <p:cNvSpPr>
              <a:spLocks/>
            </p:cNvSpPr>
            <p:nvPr/>
          </p:nvSpPr>
          <p:spPr bwMode="auto">
            <a:xfrm>
              <a:off x="2865" y="2141"/>
              <a:ext cx="60" cy="51"/>
            </a:xfrm>
            <a:custGeom>
              <a:avLst/>
              <a:gdLst>
                <a:gd name="T0" fmla="*/ 3 w 24"/>
                <a:gd name="T1" fmla="*/ 10 h 19"/>
                <a:gd name="T2" fmla="*/ 23 w 24"/>
                <a:gd name="T3" fmla="*/ 7 h 19"/>
                <a:gd name="T4" fmla="*/ 3 w 24"/>
                <a:gd name="T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3" y="10"/>
                  </a:moveTo>
                  <a:cubicBezTo>
                    <a:pt x="5" y="19"/>
                    <a:pt x="24" y="15"/>
                    <a:pt x="23" y="7"/>
                  </a:cubicBezTo>
                  <a:cubicBezTo>
                    <a:pt x="22" y="0"/>
                    <a:pt x="0" y="0"/>
                    <a:pt x="3" y="10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6" name="Freeform 766"/>
            <p:cNvSpPr>
              <a:spLocks/>
            </p:cNvSpPr>
            <p:nvPr/>
          </p:nvSpPr>
          <p:spPr bwMode="auto">
            <a:xfrm>
              <a:off x="2877" y="2152"/>
              <a:ext cx="43" cy="32"/>
            </a:xfrm>
            <a:custGeom>
              <a:avLst/>
              <a:gdLst>
                <a:gd name="T0" fmla="*/ 0 w 17"/>
                <a:gd name="T1" fmla="*/ 7 h 12"/>
                <a:gd name="T2" fmla="*/ 17 w 17"/>
                <a:gd name="T3" fmla="*/ 4 h 12"/>
                <a:gd name="T4" fmla="*/ 13 w 17"/>
                <a:gd name="T5" fmla="*/ 0 h 12"/>
                <a:gd name="T6" fmla="*/ 0 w 17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3" y="11"/>
                    <a:pt x="16" y="10"/>
                    <a:pt x="17" y="4"/>
                  </a:cubicBezTo>
                  <a:cubicBezTo>
                    <a:pt x="16" y="1"/>
                    <a:pt x="13" y="0"/>
                    <a:pt x="13" y="0"/>
                  </a:cubicBezTo>
                  <a:cubicBezTo>
                    <a:pt x="15" y="2"/>
                    <a:pt x="11" y="12"/>
                    <a:pt x="0" y="7"/>
                  </a:cubicBezTo>
                  <a:close/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7" name="Freeform 767"/>
            <p:cNvSpPr>
              <a:spLocks/>
            </p:cNvSpPr>
            <p:nvPr/>
          </p:nvSpPr>
          <p:spPr bwMode="auto">
            <a:xfrm>
              <a:off x="2845" y="2133"/>
              <a:ext cx="130" cy="86"/>
            </a:xfrm>
            <a:custGeom>
              <a:avLst/>
              <a:gdLst>
                <a:gd name="T0" fmla="*/ 0 w 52"/>
                <a:gd name="T1" fmla="*/ 31 h 32"/>
                <a:gd name="T2" fmla="*/ 15 w 52"/>
                <a:gd name="T3" fmla="*/ 30 h 32"/>
                <a:gd name="T4" fmla="*/ 23 w 52"/>
                <a:gd name="T5" fmla="*/ 30 h 32"/>
                <a:gd name="T6" fmla="*/ 35 w 52"/>
                <a:gd name="T7" fmla="*/ 24 h 32"/>
                <a:gd name="T8" fmla="*/ 45 w 52"/>
                <a:gd name="T9" fmla="*/ 24 h 32"/>
                <a:gd name="T10" fmla="*/ 50 w 52"/>
                <a:gd name="T11" fmla="*/ 14 h 32"/>
                <a:gd name="T12" fmla="*/ 51 w 52"/>
                <a:gd name="T13" fmla="*/ 7 h 32"/>
                <a:gd name="T14" fmla="*/ 45 w 52"/>
                <a:gd name="T15" fmla="*/ 0 h 32"/>
                <a:gd name="T16" fmla="*/ 48 w 52"/>
                <a:gd name="T17" fmla="*/ 10 h 32"/>
                <a:gd name="T18" fmla="*/ 42 w 52"/>
                <a:gd name="T19" fmla="*/ 18 h 32"/>
                <a:gd name="T20" fmla="*/ 33 w 52"/>
                <a:gd name="T21" fmla="*/ 22 h 32"/>
                <a:gd name="T22" fmla="*/ 26 w 52"/>
                <a:gd name="T23" fmla="*/ 25 h 32"/>
                <a:gd name="T24" fmla="*/ 14 w 52"/>
                <a:gd name="T25" fmla="*/ 27 h 32"/>
                <a:gd name="T26" fmla="*/ 5 w 52"/>
                <a:gd name="T27" fmla="*/ 30 h 32"/>
                <a:gd name="T28" fmla="*/ 0 w 52"/>
                <a:gd name="T2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32">
                  <a:moveTo>
                    <a:pt x="0" y="31"/>
                  </a:moveTo>
                  <a:cubicBezTo>
                    <a:pt x="4" y="32"/>
                    <a:pt x="11" y="31"/>
                    <a:pt x="15" y="30"/>
                  </a:cubicBezTo>
                  <a:cubicBezTo>
                    <a:pt x="17" y="29"/>
                    <a:pt x="22" y="27"/>
                    <a:pt x="23" y="30"/>
                  </a:cubicBezTo>
                  <a:cubicBezTo>
                    <a:pt x="25" y="26"/>
                    <a:pt x="31" y="25"/>
                    <a:pt x="35" y="24"/>
                  </a:cubicBezTo>
                  <a:cubicBezTo>
                    <a:pt x="38" y="24"/>
                    <a:pt x="41" y="24"/>
                    <a:pt x="45" y="24"/>
                  </a:cubicBezTo>
                  <a:cubicBezTo>
                    <a:pt x="45" y="20"/>
                    <a:pt x="48" y="17"/>
                    <a:pt x="50" y="14"/>
                  </a:cubicBezTo>
                  <a:cubicBezTo>
                    <a:pt x="52" y="12"/>
                    <a:pt x="52" y="10"/>
                    <a:pt x="51" y="7"/>
                  </a:cubicBezTo>
                  <a:cubicBezTo>
                    <a:pt x="49" y="5"/>
                    <a:pt x="48" y="1"/>
                    <a:pt x="45" y="0"/>
                  </a:cubicBezTo>
                  <a:cubicBezTo>
                    <a:pt x="46" y="4"/>
                    <a:pt x="49" y="6"/>
                    <a:pt x="48" y="10"/>
                  </a:cubicBezTo>
                  <a:cubicBezTo>
                    <a:pt x="47" y="14"/>
                    <a:pt x="45" y="17"/>
                    <a:pt x="42" y="18"/>
                  </a:cubicBezTo>
                  <a:cubicBezTo>
                    <a:pt x="39" y="19"/>
                    <a:pt x="36" y="20"/>
                    <a:pt x="33" y="22"/>
                  </a:cubicBezTo>
                  <a:cubicBezTo>
                    <a:pt x="31" y="23"/>
                    <a:pt x="28" y="24"/>
                    <a:pt x="26" y="25"/>
                  </a:cubicBezTo>
                  <a:cubicBezTo>
                    <a:pt x="22" y="26"/>
                    <a:pt x="18" y="25"/>
                    <a:pt x="14" y="27"/>
                  </a:cubicBezTo>
                  <a:cubicBezTo>
                    <a:pt x="11" y="28"/>
                    <a:pt x="8" y="28"/>
                    <a:pt x="5" y="30"/>
                  </a:cubicBezTo>
                  <a:cubicBezTo>
                    <a:pt x="3" y="31"/>
                    <a:pt x="3" y="31"/>
                    <a:pt x="0" y="31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8" name="Freeform 768"/>
            <p:cNvSpPr>
              <a:spLocks/>
            </p:cNvSpPr>
            <p:nvPr/>
          </p:nvSpPr>
          <p:spPr bwMode="auto">
            <a:xfrm>
              <a:off x="2817" y="2117"/>
              <a:ext cx="123" cy="78"/>
            </a:xfrm>
            <a:custGeom>
              <a:avLst/>
              <a:gdLst>
                <a:gd name="T0" fmla="*/ 5 w 49"/>
                <a:gd name="T1" fmla="*/ 28 h 29"/>
                <a:gd name="T2" fmla="*/ 0 w 49"/>
                <a:gd name="T3" fmla="*/ 22 h 29"/>
                <a:gd name="T4" fmla="*/ 2 w 49"/>
                <a:gd name="T5" fmla="*/ 16 h 29"/>
                <a:gd name="T6" fmla="*/ 12 w 49"/>
                <a:gd name="T7" fmla="*/ 5 h 29"/>
                <a:gd name="T8" fmla="*/ 30 w 49"/>
                <a:gd name="T9" fmla="*/ 2 h 29"/>
                <a:gd name="T10" fmla="*/ 36 w 49"/>
                <a:gd name="T11" fmla="*/ 0 h 29"/>
                <a:gd name="T12" fmla="*/ 49 w 49"/>
                <a:gd name="T13" fmla="*/ 4 h 29"/>
                <a:gd name="T14" fmla="*/ 40 w 49"/>
                <a:gd name="T15" fmla="*/ 2 h 29"/>
                <a:gd name="T16" fmla="*/ 30 w 49"/>
                <a:gd name="T17" fmla="*/ 4 h 29"/>
                <a:gd name="T18" fmla="*/ 12 w 49"/>
                <a:gd name="T19" fmla="*/ 9 h 29"/>
                <a:gd name="T20" fmla="*/ 7 w 49"/>
                <a:gd name="T21" fmla="*/ 13 h 29"/>
                <a:gd name="T22" fmla="*/ 4 w 49"/>
                <a:gd name="T23" fmla="*/ 18 h 29"/>
                <a:gd name="T24" fmla="*/ 5 w 49"/>
                <a:gd name="T25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29">
                  <a:moveTo>
                    <a:pt x="5" y="28"/>
                  </a:moveTo>
                  <a:cubicBezTo>
                    <a:pt x="3" y="29"/>
                    <a:pt x="0" y="23"/>
                    <a:pt x="0" y="22"/>
                  </a:cubicBezTo>
                  <a:cubicBezTo>
                    <a:pt x="0" y="20"/>
                    <a:pt x="1" y="18"/>
                    <a:pt x="2" y="16"/>
                  </a:cubicBezTo>
                  <a:cubicBezTo>
                    <a:pt x="5" y="12"/>
                    <a:pt x="6" y="7"/>
                    <a:pt x="12" y="5"/>
                  </a:cubicBezTo>
                  <a:cubicBezTo>
                    <a:pt x="17" y="3"/>
                    <a:pt x="24" y="4"/>
                    <a:pt x="30" y="2"/>
                  </a:cubicBezTo>
                  <a:cubicBezTo>
                    <a:pt x="32" y="1"/>
                    <a:pt x="34" y="0"/>
                    <a:pt x="36" y="0"/>
                  </a:cubicBezTo>
                  <a:cubicBezTo>
                    <a:pt x="41" y="0"/>
                    <a:pt x="45" y="3"/>
                    <a:pt x="49" y="4"/>
                  </a:cubicBezTo>
                  <a:cubicBezTo>
                    <a:pt x="46" y="4"/>
                    <a:pt x="44" y="3"/>
                    <a:pt x="40" y="2"/>
                  </a:cubicBezTo>
                  <a:cubicBezTo>
                    <a:pt x="37" y="2"/>
                    <a:pt x="34" y="3"/>
                    <a:pt x="30" y="4"/>
                  </a:cubicBezTo>
                  <a:cubicBezTo>
                    <a:pt x="24" y="6"/>
                    <a:pt x="18" y="6"/>
                    <a:pt x="12" y="9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6" y="15"/>
                    <a:pt x="5" y="16"/>
                    <a:pt x="4" y="18"/>
                  </a:cubicBezTo>
                  <a:cubicBezTo>
                    <a:pt x="2" y="22"/>
                    <a:pt x="4" y="25"/>
                    <a:pt x="5" y="28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9" name="Freeform 769"/>
            <p:cNvSpPr>
              <a:spLocks/>
            </p:cNvSpPr>
            <p:nvPr/>
          </p:nvSpPr>
          <p:spPr bwMode="auto">
            <a:xfrm>
              <a:off x="2817" y="2123"/>
              <a:ext cx="75" cy="50"/>
            </a:xfrm>
            <a:custGeom>
              <a:avLst/>
              <a:gdLst>
                <a:gd name="T0" fmla="*/ 0 w 30"/>
                <a:gd name="T1" fmla="*/ 19 h 19"/>
                <a:gd name="T2" fmla="*/ 5 w 30"/>
                <a:gd name="T3" fmla="*/ 10 h 19"/>
                <a:gd name="T4" fmla="*/ 16 w 30"/>
                <a:gd name="T5" fmla="*/ 1 h 19"/>
                <a:gd name="T6" fmla="*/ 30 w 30"/>
                <a:gd name="T7" fmla="*/ 0 h 19"/>
                <a:gd name="T8" fmla="*/ 16 w 30"/>
                <a:gd name="T9" fmla="*/ 3 h 19"/>
                <a:gd name="T10" fmla="*/ 6 w 30"/>
                <a:gd name="T11" fmla="*/ 10 h 19"/>
                <a:gd name="T12" fmla="*/ 0 w 30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9">
                  <a:moveTo>
                    <a:pt x="0" y="19"/>
                  </a:moveTo>
                  <a:cubicBezTo>
                    <a:pt x="0" y="17"/>
                    <a:pt x="3" y="14"/>
                    <a:pt x="5" y="10"/>
                  </a:cubicBezTo>
                  <a:cubicBezTo>
                    <a:pt x="6" y="7"/>
                    <a:pt x="9" y="3"/>
                    <a:pt x="16" y="1"/>
                  </a:cubicBezTo>
                  <a:cubicBezTo>
                    <a:pt x="24" y="0"/>
                    <a:pt x="27" y="1"/>
                    <a:pt x="30" y="0"/>
                  </a:cubicBezTo>
                  <a:cubicBezTo>
                    <a:pt x="26" y="1"/>
                    <a:pt x="18" y="2"/>
                    <a:pt x="16" y="3"/>
                  </a:cubicBezTo>
                  <a:cubicBezTo>
                    <a:pt x="13" y="4"/>
                    <a:pt x="9" y="5"/>
                    <a:pt x="6" y="10"/>
                  </a:cubicBezTo>
                  <a:cubicBezTo>
                    <a:pt x="4" y="14"/>
                    <a:pt x="1" y="16"/>
                    <a:pt x="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0" name="Freeform 770"/>
            <p:cNvSpPr>
              <a:spLocks/>
            </p:cNvSpPr>
            <p:nvPr/>
          </p:nvSpPr>
          <p:spPr bwMode="auto">
            <a:xfrm>
              <a:off x="2737" y="2059"/>
              <a:ext cx="293" cy="197"/>
            </a:xfrm>
            <a:custGeom>
              <a:avLst/>
              <a:gdLst>
                <a:gd name="T0" fmla="*/ 117 w 117"/>
                <a:gd name="T1" fmla="*/ 36 h 74"/>
                <a:gd name="T2" fmla="*/ 104 w 117"/>
                <a:gd name="T3" fmla="*/ 37 h 74"/>
                <a:gd name="T4" fmla="*/ 91 w 117"/>
                <a:gd name="T5" fmla="*/ 28 h 74"/>
                <a:gd name="T6" fmla="*/ 89 w 117"/>
                <a:gd name="T7" fmla="*/ 23 h 74"/>
                <a:gd name="T8" fmla="*/ 88 w 117"/>
                <a:gd name="T9" fmla="*/ 15 h 74"/>
                <a:gd name="T10" fmla="*/ 88 w 117"/>
                <a:gd name="T11" fmla="*/ 15 h 74"/>
                <a:gd name="T12" fmla="*/ 86 w 117"/>
                <a:gd name="T13" fmla="*/ 22 h 74"/>
                <a:gd name="T14" fmla="*/ 83 w 117"/>
                <a:gd name="T15" fmla="*/ 24 h 74"/>
                <a:gd name="T16" fmla="*/ 72 w 117"/>
                <a:gd name="T17" fmla="*/ 20 h 74"/>
                <a:gd name="T18" fmla="*/ 69 w 117"/>
                <a:gd name="T19" fmla="*/ 16 h 74"/>
                <a:gd name="T20" fmla="*/ 71 w 117"/>
                <a:gd name="T21" fmla="*/ 3 h 74"/>
                <a:gd name="T22" fmla="*/ 71 w 117"/>
                <a:gd name="T23" fmla="*/ 3 h 74"/>
                <a:gd name="T24" fmla="*/ 67 w 117"/>
                <a:gd name="T25" fmla="*/ 16 h 74"/>
                <a:gd name="T26" fmla="*/ 62 w 117"/>
                <a:gd name="T27" fmla="*/ 21 h 74"/>
                <a:gd name="T28" fmla="*/ 45 w 117"/>
                <a:gd name="T29" fmla="*/ 24 h 74"/>
                <a:gd name="T30" fmla="*/ 37 w 117"/>
                <a:gd name="T31" fmla="*/ 21 h 74"/>
                <a:gd name="T32" fmla="*/ 35 w 117"/>
                <a:gd name="T33" fmla="*/ 16 h 74"/>
                <a:gd name="T34" fmla="*/ 30 w 117"/>
                <a:gd name="T35" fmla="*/ 0 h 74"/>
                <a:gd name="T36" fmla="*/ 30 w 117"/>
                <a:gd name="T37" fmla="*/ 0 h 74"/>
                <a:gd name="T38" fmla="*/ 31 w 117"/>
                <a:gd name="T39" fmla="*/ 11 h 74"/>
                <a:gd name="T40" fmla="*/ 23 w 117"/>
                <a:gd name="T41" fmla="*/ 10 h 74"/>
                <a:gd name="T42" fmla="*/ 23 w 117"/>
                <a:gd name="T43" fmla="*/ 10 h 74"/>
                <a:gd name="T44" fmla="*/ 31 w 117"/>
                <a:gd name="T45" fmla="*/ 14 h 74"/>
                <a:gd name="T46" fmla="*/ 34 w 117"/>
                <a:gd name="T47" fmla="*/ 19 h 74"/>
                <a:gd name="T48" fmla="*/ 31 w 117"/>
                <a:gd name="T49" fmla="*/ 39 h 74"/>
                <a:gd name="T50" fmla="*/ 25 w 117"/>
                <a:gd name="T51" fmla="*/ 43 h 74"/>
                <a:gd name="T52" fmla="*/ 0 w 117"/>
                <a:gd name="T53" fmla="*/ 57 h 74"/>
                <a:gd name="T54" fmla="*/ 0 w 117"/>
                <a:gd name="T55" fmla="*/ 57 h 74"/>
                <a:gd name="T56" fmla="*/ 26 w 117"/>
                <a:gd name="T57" fmla="*/ 47 h 74"/>
                <a:gd name="T58" fmla="*/ 33 w 117"/>
                <a:gd name="T59" fmla="*/ 51 h 74"/>
                <a:gd name="T60" fmla="*/ 36 w 117"/>
                <a:gd name="T61" fmla="*/ 55 h 74"/>
                <a:gd name="T62" fmla="*/ 39 w 117"/>
                <a:gd name="T63" fmla="*/ 63 h 74"/>
                <a:gd name="T64" fmla="*/ 36 w 117"/>
                <a:gd name="T65" fmla="*/ 74 h 74"/>
                <a:gd name="T66" fmla="*/ 36 w 117"/>
                <a:gd name="T67" fmla="*/ 74 h 74"/>
                <a:gd name="T68" fmla="*/ 42 w 117"/>
                <a:gd name="T69" fmla="*/ 64 h 74"/>
                <a:gd name="T70" fmla="*/ 44 w 117"/>
                <a:gd name="T71" fmla="*/ 63 h 74"/>
                <a:gd name="T72" fmla="*/ 63 w 117"/>
                <a:gd name="T73" fmla="*/ 59 h 74"/>
                <a:gd name="T74" fmla="*/ 65 w 117"/>
                <a:gd name="T75" fmla="*/ 61 h 74"/>
                <a:gd name="T76" fmla="*/ 68 w 117"/>
                <a:gd name="T77" fmla="*/ 71 h 74"/>
                <a:gd name="T78" fmla="*/ 68 w 117"/>
                <a:gd name="T79" fmla="*/ 71 h 74"/>
                <a:gd name="T80" fmla="*/ 68 w 117"/>
                <a:gd name="T81" fmla="*/ 71 h 74"/>
                <a:gd name="T82" fmla="*/ 68 w 117"/>
                <a:gd name="T83" fmla="*/ 71 h 74"/>
                <a:gd name="T84" fmla="*/ 68 w 117"/>
                <a:gd name="T85" fmla="*/ 60 h 74"/>
                <a:gd name="T86" fmla="*/ 69 w 117"/>
                <a:gd name="T87" fmla="*/ 57 h 74"/>
                <a:gd name="T88" fmla="*/ 85 w 117"/>
                <a:gd name="T89" fmla="*/ 54 h 74"/>
                <a:gd name="T90" fmla="*/ 97 w 117"/>
                <a:gd name="T91" fmla="*/ 58 h 74"/>
                <a:gd name="T92" fmla="*/ 97 w 117"/>
                <a:gd name="T93" fmla="*/ 58 h 74"/>
                <a:gd name="T94" fmla="*/ 93 w 117"/>
                <a:gd name="T95" fmla="*/ 53 h 74"/>
                <a:gd name="T96" fmla="*/ 91 w 117"/>
                <a:gd name="T97" fmla="*/ 49 h 74"/>
                <a:gd name="T98" fmla="*/ 96 w 117"/>
                <a:gd name="T99" fmla="*/ 42 h 74"/>
                <a:gd name="T100" fmla="*/ 101 w 117"/>
                <a:gd name="T101" fmla="*/ 39 h 74"/>
                <a:gd name="T102" fmla="*/ 108 w 117"/>
                <a:gd name="T103" fmla="*/ 39 h 74"/>
                <a:gd name="T104" fmla="*/ 113 w 117"/>
                <a:gd name="T105" fmla="*/ 42 h 74"/>
                <a:gd name="T106" fmla="*/ 113 w 117"/>
                <a:gd name="T107" fmla="*/ 42 h 74"/>
                <a:gd name="T108" fmla="*/ 110 w 117"/>
                <a:gd name="T109" fmla="*/ 38 h 74"/>
                <a:gd name="T110" fmla="*/ 117 w 117"/>
                <a:gd name="T111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74">
                  <a:moveTo>
                    <a:pt x="117" y="36"/>
                  </a:moveTo>
                  <a:cubicBezTo>
                    <a:pt x="111" y="37"/>
                    <a:pt x="107" y="37"/>
                    <a:pt x="104" y="37"/>
                  </a:cubicBezTo>
                  <a:cubicBezTo>
                    <a:pt x="96" y="36"/>
                    <a:pt x="93" y="31"/>
                    <a:pt x="91" y="28"/>
                  </a:cubicBezTo>
                  <a:cubicBezTo>
                    <a:pt x="90" y="27"/>
                    <a:pt x="89" y="25"/>
                    <a:pt x="89" y="23"/>
                  </a:cubicBezTo>
                  <a:cubicBezTo>
                    <a:pt x="88" y="19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7" y="18"/>
                    <a:pt x="86" y="22"/>
                  </a:cubicBezTo>
                  <a:cubicBezTo>
                    <a:pt x="86" y="23"/>
                    <a:pt x="84" y="24"/>
                    <a:pt x="83" y="24"/>
                  </a:cubicBezTo>
                  <a:cubicBezTo>
                    <a:pt x="79" y="23"/>
                    <a:pt x="75" y="22"/>
                    <a:pt x="72" y="20"/>
                  </a:cubicBezTo>
                  <a:cubicBezTo>
                    <a:pt x="71" y="20"/>
                    <a:pt x="69" y="18"/>
                    <a:pt x="69" y="16"/>
                  </a:cubicBezTo>
                  <a:cubicBezTo>
                    <a:pt x="69" y="11"/>
                    <a:pt x="69" y="5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7" y="11"/>
                    <a:pt x="67" y="16"/>
                  </a:cubicBezTo>
                  <a:cubicBezTo>
                    <a:pt x="66" y="18"/>
                    <a:pt x="65" y="20"/>
                    <a:pt x="62" y="21"/>
                  </a:cubicBezTo>
                  <a:cubicBezTo>
                    <a:pt x="57" y="22"/>
                    <a:pt x="50" y="24"/>
                    <a:pt x="45" y="24"/>
                  </a:cubicBezTo>
                  <a:cubicBezTo>
                    <a:pt x="40" y="24"/>
                    <a:pt x="38" y="22"/>
                    <a:pt x="37" y="21"/>
                  </a:cubicBezTo>
                  <a:cubicBezTo>
                    <a:pt x="37" y="19"/>
                    <a:pt x="35" y="16"/>
                    <a:pt x="35" y="16"/>
                  </a:cubicBezTo>
                  <a:cubicBezTo>
                    <a:pt x="35" y="16"/>
                    <a:pt x="29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"/>
                    <a:pt x="30" y="7"/>
                    <a:pt x="31" y="11"/>
                  </a:cubicBezTo>
                  <a:cubicBezTo>
                    <a:pt x="29" y="9"/>
                    <a:pt x="26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6" y="10"/>
                    <a:pt x="30" y="12"/>
                    <a:pt x="31" y="14"/>
                  </a:cubicBezTo>
                  <a:cubicBezTo>
                    <a:pt x="32" y="16"/>
                    <a:pt x="33" y="18"/>
                    <a:pt x="34" y="19"/>
                  </a:cubicBezTo>
                  <a:cubicBezTo>
                    <a:pt x="37" y="28"/>
                    <a:pt x="33" y="35"/>
                    <a:pt x="31" y="39"/>
                  </a:cubicBezTo>
                  <a:cubicBezTo>
                    <a:pt x="30" y="40"/>
                    <a:pt x="27" y="43"/>
                    <a:pt x="25" y="43"/>
                  </a:cubicBezTo>
                  <a:cubicBezTo>
                    <a:pt x="13" y="45"/>
                    <a:pt x="6" y="51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1"/>
                    <a:pt x="14" y="48"/>
                    <a:pt x="26" y="47"/>
                  </a:cubicBezTo>
                  <a:cubicBezTo>
                    <a:pt x="29" y="46"/>
                    <a:pt x="31" y="49"/>
                    <a:pt x="33" y="51"/>
                  </a:cubicBezTo>
                  <a:cubicBezTo>
                    <a:pt x="34" y="52"/>
                    <a:pt x="35" y="54"/>
                    <a:pt x="36" y="55"/>
                  </a:cubicBezTo>
                  <a:cubicBezTo>
                    <a:pt x="38" y="58"/>
                    <a:pt x="39" y="61"/>
                    <a:pt x="39" y="63"/>
                  </a:cubicBezTo>
                  <a:cubicBezTo>
                    <a:pt x="39" y="69"/>
                    <a:pt x="40" y="70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40" y="70"/>
                    <a:pt x="42" y="70"/>
                    <a:pt x="42" y="64"/>
                  </a:cubicBezTo>
                  <a:cubicBezTo>
                    <a:pt x="42" y="63"/>
                    <a:pt x="43" y="62"/>
                    <a:pt x="44" y="63"/>
                  </a:cubicBezTo>
                  <a:cubicBezTo>
                    <a:pt x="50" y="63"/>
                    <a:pt x="57" y="61"/>
                    <a:pt x="63" y="59"/>
                  </a:cubicBezTo>
                  <a:cubicBezTo>
                    <a:pt x="64" y="59"/>
                    <a:pt x="65" y="61"/>
                    <a:pt x="65" y="61"/>
                  </a:cubicBezTo>
                  <a:cubicBezTo>
                    <a:pt x="65" y="65"/>
                    <a:pt x="67" y="69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7" y="68"/>
                    <a:pt x="66" y="63"/>
                    <a:pt x="68" y="60"/>
                  </a:cubicBezTo>
                  <a:cubicBezTo>
                    <a:pt x="68" y="59"/>
                    <a:pt x="68" y="59"/>
                    <a:pt x="69" y="57"/>
                  </a:cubicBezTo>
                  <a:cubicBezTo>
                    <a:pt x="71" y="56"/>
                    <a:pt x="74" y="54"/>
                    <a:pt x="85" y="54"/>
                  </a:cubicBezTo>
                  <a:cubicBezTo>
                    <a:pt x="91" y="54"/>
                    <a:pt x="94" y="54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5" y="55"/>
                    <a:pt x="95" y="55"/>
                    <a:pt x="93" y="53"/>
                  </a:cubicBezTo>
                  <a:cubicBezTo>
                    <a:pt x="90" y="52"/>
                    <a:pt x="89" y="50"/>
                    <a:pt x="91" y="49"/>
                  </a:cubicBezTo>
                  <a:cubicBezTo>
                    <a:pt x="93" y="46"/>
                    <a:pt x="94" y="44"/>
                    <a:pt x="96" y="42"/>
                  </a:cubicBezTo>
                  <a:cubicBezTo>
                    <a:pt x="97" y="39"/>
                    <a:pt x="100" y="39"/>
                    <a:pt x="101" y="39"/>
                  </a:cubicBezTo>
                  <a:cubicBezTo>
                    <a:pt x="102" y="39"/>
                    <a:pt x="108" y="39"/>
                    <a:pt x="108" y="39"/>
                  </a:cubicBezTo>
                  <a:cubicBezTo>
                    <a:pt x="110" y="40"/>
                    <a:pt x="112" y="41"/>
                    <a:pt x="113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2" y="41"/>
                    <a:pt x="112" y="39"/>
                    <a:pt x="110" y="38"/>
                  </a:cubicBezTo>
                  <a:cubicBezTo>
                    <a:pt x="112" y="38"/>
                    <a:pt x="114" y="37"/>
                    <a:pt x="117" y="3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1" name="Freeform 771"/>
            <p:cNvSpPr>
              <a:spLocks/>
            </p:cNvSpPr>
            <p:nvPr/>
          </p:nvSpPr>
          <p:spPr bwMode="auto">
            <a:xfrm>
              <a:off x="2867" y="2144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2" y="1"/>
                    <a:pt x="3" y="1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2" name="Freeform 772"/>
            <p:cNvSpPr>
              <a:spLocks/>
            </p:cNvSpPr>
            <p:nvPr/>
          </p:nvSpPr>
          <p:spPr bwMode="auto">
            <a:xfrm>
              <a:off x="2887" y="2141"/>
              <a:ext cx="8" cy="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0 h 3"/>
                <a:gd name="T4" fmla="*/ 3 w 3"/>
                <a:gd name="T5" fmla="*/ 1 h 3"/>
                <a:gd name="T6" fmla="*/ 1 w 3"/>
                <a:gd name="T7" fmla="*/ 3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3" name="Freeform 773"/>
            <p:cNvSpPr>
              <a:spLocks/>
            </p:cNvSpPr>
            <p:nvPr/>
          </p:nvSpPr>
          <p:spPr bwMode="auto">
            <a:xfrm>
              <a:off x="2862" y="2163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74" name="Group 774"/>
          <p:cNvGrpSpPr>
            <a:grpSpLocks/>
          </p:cNvGrpSpPr>
          <p:nvPr/>
        </p:nvGrpSpPr>
        <p:grpSpPr bwMode="auto">
          <a:xfrm>
            <a:off x="8413751" y="5319713"/>
            <a:ext cx="436563" cy="254000"/>
            <a:chOff x="3734" y="1818"/>
            <a:chExt cx="306" cy="178"/>
          </a:xfrm>
        </p:grpSpPr>
        <p:sp>
          <p:nvSpPr>
            <p:cNvPr id="26375" name="Freeform 775"/>
            <p:cNvSpPr>
              <a:spLocks/>
            </p:cNvSpPr>
            <p:nvPr/>
          </p:nvSpPr>
          <p:spPr bwMode="auto">
            <a:xfrm>
              <a:off x="3734" y="1818"/>
              <a:ext cx="306" cy="178"/>
            </a:xfrm>
            <a:custGeom>
              <a:avLst/>
              <a:gdLst>
                <a:gd name="T0" fmla="*/ 110 w 122"/>
                <a:gd name="T1" fmla="*/ 42 h 67"/>
                <a:gd name="T2" fmla="*/ 116 w 122"/>
                <a:gd name="T3" fmla="*/ 38 h 67"/>
                <a:gd name="T4" fmla="*/ 116 w 122"/>
                <a:gd name="T5" fmla="*/ 38 h 67"/>
                <a:gd name="T6" fmla="*/ 102 w 122"/>
                <a:gd name="T7" fmla="*/ 42 h 67"/>
                <a:gd name="T8" fmla="*/ 102 w 122"/>
                <a:gd name="T9" fmla="*/ 42 h 67"/>
                <a:gd name="T10" fmla="*/ 86 w 122"/>
                <a:gd name="T11" fmla="*/ 31 h 67"/>
                <a:gd name="T12" fmla="*/ 90 w 122"/>
                <a:gd name="T13" fmla="*/ 26 h 67"/>
                <a:gd name="T14" fmla="*/ 110 w 122"/>
                <a:gd name="T15" fmla="*/ 20 h 67"/>
                <a:gd name="T16" fmla="*/ 110 w 122"/>
                <a:gd name="T17" fmla="*/ 20 h 67"/>
                <a:gd name="T18" fmla="*/ 89 w 122"/>
                <a:gd name="T19" fmla="*/ 24 h 67"/>
                <a:gd name="T20" fmla="*/ 81 w 122"/>
                <a:gd name="T21" fmla="*/ 25 h 67"/>
                <a:gd name="T22" fmla="*/ 73 w 122"/>
                <a:gd name="T23" fmla="*/ 20 h 67"/>
                <a:gd name="T24" fmla="*/ 76 w 122"/>
                <a:gd name="T25" fmla="*/ 9 h 67"/>
                <a:gd name="T26" fmla="*/ 87 w 122"/>
                <a:gd name="T27" fmla="*/ 9 h 67"/>
                <a:gd name="T28" fmla="*/ 87 w 122"/>
                <a:gd name="T29" fmla="*/ 9 h 67"/>
                <a:gd name="T30" fmla="*/ 78 w 122"/>
                <a:gd name="T31" fmla="*/ 7 h 67"/>
                <a:gd name="T32" fmla="*/ 81 w 122"/>
                <a:gd name="T33" fmla="*/ 0 h 67"/>
                <a:gd name="T34" fmla="*/ 81 w 122"/>
                <a:gd name="T35" fmla="*/ 0 h 67"/>
                <a:gd name="T36" fmla="*/ 70 w 122"/>
                <a:gd name="T37" fmla="*/ 10 h 67"/>
                <a:gd name="T38" fmla="*/ 57 w 122"/>
                <a:gd name="T39" fmla="*/ 13 h 67"/>
                <a:gd name="T40" fmla="*/ 42 w 122"/>
                <a:gd name="T41" fmla="*/ 12 h 67"/>
                <a:gd name="T42" fmla="*/ 36 w 122"/>
                <a:gd name="T43" fmla="*/ 11 h 67"/>
                <a:gd name="T44" fmla="*/ 28 w 122"/>
                <a:gd name="T45" fmla="*/ 6 h 67"/>
                <a:gd name="T46" fmla="*/ 26 w 122"/>
                <a:gd name="T47" fmla="*/ 7 h 67"/>
                <a:gd name="T48" fmla="*/ 28 w 122"/>
                <a:gd name="T49" fmla="*/ 15 h 67"/>
                <a:gd name="T50" fmla="*/ 22 w 122"/>
                <a:gd name="T51" fmla="*/ 23 h 67"/>
                <a:gd name="T52" fmla="*/ 0 w 122"/>
                <a:gd name="T53" fmla="*/ 27 h 67"/>
                <a:gd name="T54" fmla="*/ 0 w 122"/>
                <a:gd name="T55" fmla="*/ 27 h 67"/>
                <a:gd name="T56" fmla="*/ 16 w 122"/>
                <a:gd name="T57" fmla="*/ 27 h 67"/>
                <a:gd name="T58" fmla="*/ 24 w 122"/>
                <a:gd name="T59" fmla="*/ 31 h 67"/>
                <a:gd name="T60" fmla="*/ 25 w 122"/>
                <a:gd name="T61" fmla="*/ 34 h 67"/>
                <a:gd name="T62" fmla="*/ 21 w 122"/>
                <a:gd name="T63" fmla="*/ 40 h 67"/>
                <a:gd name="T64" fmla="*/ 7 w 122"/>
                <a:gd name="T65" fmla="*/ 38 h 67"/>
                <a:gd name="T66" fmla="*/ 7 w 122"/>
                <a:gd name="T67" fmla="*/ 38 h 67"/>
                <a:gd name="T68" fmla="*/ 18 w 122"/>
                <a:gd name="T69" fmla="*/ 42 h 67"/>
                <a:gd name="T70" fmla="*/ 24 w 122"/>
                <a:gd name="T71" fmla="*/ 41 h 67"/>
                <a:gd name="T72" fmla="*/ 33 w 122"/>
                <a:gd name="T73" fmla="*/ 40 h 67"/>
                <a:gd name="T74" fmla="*/ 42 w 122"/>
                <a:gd name="T75" fmla="*/ 43 h 67"/>
                <a:gd name="T76" fmla="*/ 49 w 122"/>
                <a:gd name="T77" fmla="*/ 46 h 67"/>
                <a:gd name="T78" fmla="*/ 51 w 122"/>
                <a:gd name="T79" fmla="*/ 51 h 67"/>
                <a:gd name="T80" fmla="*/ 49 w 122"/>
                <a:gd name="T81" fmla="*/ 53 h 67"/>
                <a:gd name="T82" fmla="*/ 53 w 122"/>
                <a:gd name="T83" fmla="*/ 51 h 67"/>
                <a:gd name="T84" fmla="*/ 58 w 122"/>
                <a:gd name="T85" fmla="*/ 50 h 67"/>
                <a:gd name="T86" fmla="*/ 73 w 122"/>
                <a:gd name="T87" fmla="*/ 54 h 67"/>
                <a:gd name="T88" fmla="*/ 75 w 122"/>
                <a:gd name="T89" fmla="*/ 57 h 67"/>
                <a:gd name="T90" fmla="*/ 78 w 122"/>
                <a:gd name="T91" fmla="*/ 67 h 67"/>
                <a:gd name="T92" fmla="*/ 78 w 122"/>
                <a:gd name="T93" fmla="*/ 67 h 67"/>
                <a:gd name="T94" fmla="*/ 77 w 122"/>
                <a:gd name="T95" fmla="*/ 57 h 67"/>
                <a:gd name="T96" fmla="*/ 80 w 122"/>
                <a:gd name="T97" fmla="*/ 50 h 67"/>
                <a:gd name="T98" fmla="*/ 87 w 122"/>
                <a:gd name="T99" fmla="*/ 44 h 67"/>
                <a:gd name="T100" fmla="*/ 97 w 122"/>
                <a:gd name="T101" fmla="*/ 43 h 67"/>
                <a:gd name="T102" fmla="*/ 102 w 122"/>
                <a:gd name="T103" fmla="*/ 44 h 67"/>
                <a:gd name="T104" fmla="*/ 122 w 122"/>
                <a:gd name="T105" fmla="*/ 47 h 67"/>
                <a:gd name="T106" fmla="*/ 122 w 122"/>
                <a:gd name="T107" fmla="*/ 47 h 67"/>
                <a:gd name="T108" fmla="*/ 110 w 122"/>
                <a:gd name="T10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67">
                  <a:moveTo>
                    <a:pt x="110" y="42"/>
                  </a:moveTo>
                  <a:cubicBezTo>
                    <a:pt x="113" y="42"/>
                    <a:pt x="114" y="40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4" y="41"/>
                    <a:pt x="108" y="41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93" y="41"/>
                    <a:pt x="87" y="35"/>
                    <a:pt x="86" y="31"/>
                  </a:cubicBezTo>
                  <a:cubicBezTo>
                    <a:pt x="86" y="29"/>
                    <a:pt x="89" y="27"/>
                    <a:pt x="90" y="26"/>
                  </a:cubicBezTo>
                  <a:cubicBezTo>
                    <a:pt x="95" y="23"/>
                    <a:pt x="101" y="18"/>
                    <a:pt x="110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0" y="18"/>
                    <a:pt x="94" y="21"/>
                    <a:pt x="89" y="24"/>
                  </a:cubicBezTo>
                  <a:cubicBezTo>
                    <a:pt x="86" y="26"/>
                    <a:pt x="84" y="26"/>
                    <a:pt x="81" y="25"/>
                  </a:cubicBezTo>
                  <a:cubicBezTo>
                    <a:pt x="79" y="24"/>
                    <a:pt x="76" y="23"/>
                    <a:pt x="73" y="20"/>
                  </a:cubicBezTo>
                  <a:cubicBezTo>
                    <a:pt x="66" y="16"/>
                    <a:pt x="75" y="10"/>
                    <a:pt x="76" y="9"/>
                  </a:cubicBezTo>
                  <a:cubicBezTo>
                    <a:pt x="81" y="8"/>
                    <a:pt x="84" y="8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4" y="8"/>
                    <a:pt x="81" y="6"/>
                    <a:pt x="78" y="7"/>
                  </a:cubicBezTo>
                  <a:cubicBezTo>
                    <a:pt x="80" y="5"/>
                    <a:pt x="80" y="2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4"/>
                    <a:pt x="74" y="7"/>
                    <a:pt x="70" y="10"/>
                  </a:cubicBezTo>
                  <a:cubicBezTo>
                    <a:pt x="64" y="12"/>
                    <a:pt x="60" y="13"/>
                    <a:pt x="57" y="13"/>
                  </a:cubicBezTo>
                  <a:cubicBezTo>
                    <a:pt x="52" y="13"/>
                    <a:pt x="47" y="13"/>
                    <a:pt x="42" y="12"/>
                  </a:cubicBezTo>
                  <a:cubicBezTo>
                    <a:pt x="41" y="12"/>
                    <a:pt x="38" y="12"/>
                    <a:pt x="36" y="11"/>
                  </a:cubicBezTo>
                  <a:cubicBezTo>
                    <a:pt x="34" y="11"/>
                    <a:pt x="31" y="10"/>
                    <a:pt x="28" y="6"/>
                  </a:cubicBezTo>
                  <a:cubicBezTo>
                    <a:pt x="26" y="3"/>
                    <a:pt x="24" y="1"/>
                    <a:pt x="26" y="7"/>
                  </a:cubicBezTo>
                  <a:cubicBezTo>
                    <a:pt x="27" y="8"/>
                    <a:pt x="28" y="11"/>
                    <a:pt x="28" y="15"/>
                  </a:cubicBezTo>
                  <a:cubicBezTo>
                    <a:pt x="26" y="19"/>
                    <a:pt x="24" y="21"/>
                    <a:pt x="22" y="23"/>
                  </a:cubicBezTo>
                  <a:cubicBezTo>
                    <a:pt x="17" y="25"/>
                    <a:pt x="9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8"/>
                    <a:pt x="12" y="28"/>
                    <a:pt x="16" y="27"/>
                  </a:cubicBezTo>
                  <a:cubicBezTo>
                    <a:pt x="20" y="26"/>
                    <a:pt x="23" y="29"/>
                    <a:pt x="24" y="31"/>
                  </a:cubicBezTo>
                  <a:cubicBezTo>
                    <a:pt x="24" y="32"/>
                    <a:pt x="25" y="33"/>
                    <a:pt x="25" y="34"/>
                  </a:cubicBezTo>
                  <a:cubicBezTo>
                    <a:pt x="25" y="35"/>
                    <a:pt x="25" y="38"/>
                    <a:pt x="21" y="40"/>
                  </a:cubicBezTo>
                  <a:cubicBezTo>
                    <a:pt x="16" y="42"/>
                    <a:pt x="10" y="40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1" y="41"/>
                    <a:pt x="14" y="43"/>
                    <a:pt x="18" y="42"/>
                  </a:cubicBezTo>
                  <a:cubicBezTo>
                    <a:pt x="20" y="42"/>
                    <a:pt x="19" y="44"/>
                    <a:pt x="24" y="41"/>
                  </a:cubicBezTo>
                  <a:cubicBezTo>
                    <a:pt x="27" y="39"/>
                    <a:pt x="31" y="39"/>
                    <a:pt x="33" y="40"/>
                  </a:cubicBezTo>
                  <a:cubicBezTo>
                    <a:pt x="35" y="40"/>
                    <a:pt x="38" y="41"/>
                    <a:pt x="42" y="43"/>
                  </a:cubicBezTo>
                  <a:cubicBezTo>
                    <a:pt x="43" y="43"/>
                    <a:pt x="47" y="45"/>
                    <a:pt x="49" y="46"/>
                  </a:cubicBezTo>
                  <a:cubicBezTo>
                    <a:pt x="50" y="47"/>
                    <a:pt x="52" y="49"/>
                    <a:pt x="51" y="51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6" y="56"/>
                    <a:pt x="52" y="53"/>
                    <a:pt x="53" y="51"/>
                  </a:cubicBezTo>
                  <a:cubicBezTo>
                    <a:pt x="54" y="49"/>
                    <a:pt x="57" y="49"/>
                    <a:pt x="58" y="50"/>
                  </a:cubicBezTo>
                  <a:cubicBezTo>
                    <a:pt x="63" y="50"/>
                    <a:pt x="70" y="52"/>
                    <a:pt x="73" y="54"/>
                  </a:cubicBezTo>
                  <a:cubicBezTo>
                    <a:pt x="75" y="54"/>
                    <a:pt x="75" y="56"/>
                    <a:pt x="75" y="57"/>
                  </a:cubicBezTo>
                  <a:cubicBezTo>
                    <a:pt x="75" y="60"/>
                    <a:pt x="76" y="63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6" y="63"/>
                    <a:pt x="77" y="60"/>
                    <a:pt x="77" y="57"/>
                  </a:cubicBezTo>
                  <a:cubicBezTo>
                    <a:pt x="78" y="56"/>
                    <a:pt x="78" y="52"/>
                    <a:pt x="80" y="50"/>
                  </a:cubicBezTo>
                  <a:cubicBezTo>
                    <a:pt x="82" y="48"/>
                    <a:pt x="84" y="45"/>
                    <a:pt x="87" y="44"/>
                  </a:cubicBezTo>
                  <a:cubicBezTo>
                    <a:pt x="90" y="43"/>
                    <a:pt x="95" y="43"/>
                    <a:pt x="97" y="43"/>
                  </a:cubicBezTo>
                  <a:cubicBezTo>
                    <a:pt x="98" y="43"/>
                    <a:pt x="101" y="44"/>
                    <a:pt x="102" y="44"/>
                  </a:cubicBezTo>
                  <a:cubicBezTo>
                    <a:pt x="108" y="44"/>
                    <a:pt x="115" y="43"/>
                    <a:pt x="122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18" y="45"/>
                    <a:pt x="114" y="43"/>
                    <a:pt x="110" y="42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6" name="Freeform 776"/>
            <p:cNvSpPr>
              <a:spLocks/>
            </p:cNvSpPr>
            <p:nvPr/>
          </p:nvSpPr>
          <p:spPr bwMode="auto">
            <a:xfrm>
              <a:off x="3845" y="1895"/>
              <a:ext cx="72" cy="32"/>
            </a:xfrm>
            <a:custGeom>
              <a:avLst/>
              <a:gdLst>
                <a:gd name="T0" fmla="*/ 3 w 29"/>
                <a:gd name="T1" fmla="*/ 0 h 12"/>
                <a:gd name="T2" fmla="*/ 7 w 29"/>
                <a:gd name="T3" fmla="*/ 8 h 12"/>
                <a:gd name="T4" fmla="*/ 20 w 29"/>
                <a:gd name="T5" fmla="*/ 11 h 12"/>
                <a:gd name="T6" fmla="*/ 23 w 29"/>
                <a:gd name="T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2">
                  <a:moveTo>
                    <a:pt x="3" y="0"/>
                  </a:moveTo>
                  <a:cubicBezTo>
                    <a:pt x="0" y="3"/>
                    <a:pt x="5" y="7"/>
                    <a:pt x="7" y="8"/>
                  </a:cubicBezTo>
                  <a:cubicBezTo>
                    <a:pt x="11" y="10"/>
                    <a:pt x="16" y="12"/>
                    <a:pt x="20" y="11"/>
                  </a:cubicBezTo>
                  <a:cubicBezTo>
                    <a:pt x="23" y="11"/>
                    <a:pt x="29" y="5"/>
                    <a:pt x="23" y="2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7" name="Freeform 777"/>
            <p:cNvSpPr>
              <a:spLocks/>
            </p:cNvSpPr>
            <p:nvPr/>
          </p:nvSpPr>
          <p:spPr bwMode="auto">
            <a:xfrm>
              <a:off x="3845" y="1876"/>
              <a:ext cx="67" cy="56"/>
            </a:xfrm>
            <a:custGeom>
              <a:avLst/>
              <a:gdLst>
                <a:gd name="T0" fmla="*/ 25 w 27"/>
                <a:gd name="T1" fmla="*/ 12 h 21"/>
                <a:gd name="T2" fmla="*/ 3 w 27"/>
                <a:gd name="T3" fmla="*/ 6 h 21"/>
                <a:gd name="T4" fmla="*/ 25 w 27"/>
                <a:gd name="T5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1">
                  <a:moveTo>
                    <a:pt x="25" y="12"/>
                  </a:moveTo>
                  <a:cubicBezTo>
                    <a:pt x="22" y="21"/>
                    <a:pt x="0" y="13"/>
                    <a:pt x="3" y="6"/>
                  </a:cubicBezTo>
                  <a:cubicBezTo>
                    <a:pt x="4" y="0"/>
                    <a:pt x="27" y="4"/>
                    <a:pt x="25" y="12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8" name="Freeform 778"/>
            <p:cNvSpPr>
              <a:spLocks/>
            </p:cNvSpPr>
            <p:nvPr/>
          </p:nvSpPr>
          <p:spPr bwMode="auto">
            <a:xfrm>
              <a:off x="3860" y="1895"/>
              <a:ext cx="47" cy="21"/>
            </a:xfrm>
            <a:custGeom>
              <a:avLst/>
              <a:gdLst>
                <a:gd name="T0" fmla="*/ 0 w 19"/>
                <a:gd name="T1" fmla="*/ 3 h 8"/>
                <a:gd name="T2" fmla="*/ 11 w 19"/>
                <a:gd name="T3" fmla="*/ 8 h 8"/>
                <a:gd name="T4" fmla="*/ 14 w 19"/>
                <a:gd name="T5" fmla="*/ 0 h 8"/>
                <a:gd name="T6" fmla="*/ 7 w 19"/>
                <a:gd name="T7" fmla="*/ 5 h 8"/>
                <a:gd name="T8" fmla="*/ 4 w 19"/>
                <a:gd name="T9" fmla="*/ 5 h 8"/>
                <a:gd name="T10" fmla="*/ 0 w 19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8">
                  <a:moveTo>
                    <a:pt x="0" y="3"/>
                  </a:moveTo>
                  <a:cubicBezTo>
                    <a:pt x="4" y="6"/>
                    <a:pt x="7" y="7"/>
                    <a:pt x="11" y="8"/>
                  </a:cubicBezTo>
                  <a:cubicBezTo>
                    <a:pt x="17" y="8"/>
                    <a:pt x="19" y="2"/>
                    <a:pt x="14" y="0"/>
                  </a:cubicBezTo>
                  <a:cubicBezTo>
                    <a:pt x="16" y="4"/>
                    <a:pt x="10" y="5"/>
                    <a:pt x="7" y="5"/>
                  </a:cubicBezTo>
                  <a:cubicBezTo>
                    <a:pt x="6" y="5"/>
                    <a:pt x="6" y="5"/>
                    <a:pt x="4" y="5"/>
                  </a:cubicBezTo>
                  <a:cubicBezTo>
                    <a:pt x="3" y="4"/>
                    <a:pt x="1" y="4"/>
                    <a:pt x="0" y="3"/>
                  </a:cubicBezTo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9" name="Freeform 779"/>
            <p:cNvSpPr>
              <a:spLocks/>
            </p:cNvSpPr>
            <p:nvPr/>
          </p:nvSpPr>
          <p:spPr bwMode="auto">
            <a:xfrm>
              <a:off x="3800" y="1900"/>
              <a:ext cx="162" cy="56"/>
            </a:xfrm>
            <a:custGeom>
              <a:avLst/>
              <a:gdLst>
                <a:gd name="T0" fmla="*/ 0 w 65"/>
                <a:gd name="T1" fmla="*/ 0 h 21"/>
                <a:gd name="T2" fmla="*/ 1 w 65"/>
                <a:gd name="T3" fmla="*/ 6 h 21"/>
                <a:gd name="T4" fmla="*/ 9 w 65"/>
                <a:gd name="T5" fmla="*/ 7 h 21"/>
                <a:gd name="T6" fmla="*/ 21 w 65"/>
                <a:gd name="T7" fmla="*/ 11 h 21"/>
                <a:gd name="T8" fmla="*/ 27 w 65"/>
                <a:gd name="T9" fmla="*/ 15 h 21"/>
                <a:gd name="T10" fmla="*/ 30 w 65"/>
                <a:gd name="T11" fmla="*/ 16 h 21"/>
                <a:gd name="T12" fmla="*/ 35 w 65"/>
                <a:gd name="T13" fmla="*/ 17 h 21"/>
                <a:gd name="T14" fmla="*/ 44 w 65"/>
                <a:gd name="T15" fmla="*/ 19 h 21"/>
                <a:gd name="T16" fmla="*/ 50 w 65"/>
                <a:gd name="T17" fmla="*/ 19 h 21"/>
                <a:gd name="T18" fmla="*/ 55 w 65"/>
                <a:gd name="T19" fmla="*/ 13 h 21"/>
                <a:gd name="T20" fmla="*/ 62 w 65"/>
                <a:gd name="T21" fmla="*/ 10 h 21"/>
                <a:gd name="T22" fmla="*/ 59 w 65"/>
                <a:gd name="T23" fmla="*/ 0 h 21"/>
                <a:gd name="T24" fmla="*/ 58 w 65"/>
                <a:gd name="T25" fmla="*/ 5 h 21"/>
                <a:gd name="T26" fmla="*/ 51 w 65"/>
                <a:gd name="T27" fmla="*/ 11 h 21"/>
                <a:gd name="T28" fmla="*/ 29 w 65"/>
                <a:gd name="T29" fmla="*/ 11 h 21"/>
                <a:gd name="T30" fmla="*/ 18 w 65"/>
                <a:gd name="T31" fmla="*/ 6 h 21"/>
                <a:gd name="T32" fmla="*/ 9 w 65"/>
                <a:gd name="T33" fmla="*/ 5 h 21"/>
                <a:gd name="T34" fmla="*/ 0 w 65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21">
                  <a:moveTo>
                    <a:pt x="0" y="0"/>
                  </a:moveTo>
                  <a:cubicBezTo>
                    <a:pt x="1" y="1"/>
                    <a:pt x="1" y="4"/>
                    <a:pt x="1" y="6"/>
                  </a:cubicBezTo>
                  <a:cubicBezTo>
                    <a:pt x="4" y="7"/>
                    <a:pt x="6" y="6"/>
                    <a:pt x="9" y="7"/>
                  </a:cubicBezTo>
                  <a:cubicBezTo>
                    <a:pt x="13" y="8"/>
                    <a:pt x="17" y="9"/>
                    <a:pt x="21" y="11"/>
                  </a:cubicBezTo>
                  <a:cubicBezTo>
                    <a:pt x="23" y="12"/>
                    <a:pt x="25" y="14"/>
                    <a:pt x="27" y="15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2" y="16"/>
                    <a:pt x="33" y="17"/>
                    <a:pt x="35" y="17"/>
                  </a:cubicBezTo>
                  <a:cubicBezTo>
                    <a:pt x="38" y="18"/>
                    <a:pt x="41" y="18"/>
                    <a:pt x="44" y="19"/>
                  </a:cubicBezTo>
                  <a:cubicBezTo>
                    <a:pt x="46" y="20"/>
                    <a:pt x="48" y="21"/>
                    <a:pt x="50" y="19"/>
                  </a:cubicBezTo>
                  <a:cubicBezTo>
                    <a:pt x="52" y="18"/>
                    <a:pt x="53" y="15"/>
                    <a:pt x="55" y="13"/>
                  </a:cubicBezTo>
                  <a:cubicBezTo>
                    <a:pt x="57" y="12"/>
                    <a:pt x="61" y="11"/>
                    <a:pt x="62" y="10"/>
                  </a:cubicBezTo>
                  <a:cubicBezTo>
                    <a:pt x="65" y="7"/>
                    <a:pt x="57" y="4"/>
                    <a:pt x="59" y="0"/>
                  </a:cubicBezTo>
                  <a:cubicBezTo>
                    <a:pt x="58" y="2"/>
                    <a:pt x="59" y="4"/>
                    <a:pt x="58" y="5"/>
                  </a:cubicBezTo>
                  <a:cubicBezTo>
                    <a:pt x="57" y="8"/>
                    <a:pt x="54" y="10"/>
                    <a:pt x="51" y="11"/>
                  </a:cubicBezTo>
                  <a:cubicBezTo>
                    <a:pt x="45" y="15"/>
                    <a:pt x="36" y="14"/>
                    <a:pt x="29" y="11"/>
                  </a:cubicBezTo>
                  <a:cubicBezTo>
                    <a:pt x="25" y="9"/>
                    <a:pt x="22" y="7"/>
                    <a:pt x="18" y="6"/>
                  </a:cubicBezTo>
                  <a:cubicBezTo>
                    <a:pt x="15" y="6"/>
                    <a:pt x="12" y="5"/>
                    <a:pt x="9" y="5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0" name="Freeform 780"/>
            <p:cNvSpPr>
              <a:spLocks/>
            </p:cNvSpPr>
            <p:nvPr/>
          </p:nvSpPr>
          <p:spPr bwMode="auto">
            <a:xfrm>
              <a:off x="3795" y="1852"/>
              <a:ext cx="127" cy="32"/>
            </a:xfrm>
            <a:custGeom>
              <a:avLst/>
              <a:gdLst>
                <a:gd name="T0" fmla="*/ 0 w 51"/>
                <a:gd name="T1" fmla="*/ 12 h 12"/>
                <a:gd name="T2" fmla="*/ 5 w 51"/>
                <a:gd name="T3" fmla="*/ 4 h 12"/>
                <a:gd name="T4" fmla="*/ 8 w 51"/>
                <a:gd name="T5" fmla="*/ 0 h 12"/>
                <a:gd name="T6" fmla="*/ 14 w 51"/>
                <a:gd name="T7" fmla="*/ 1 h 12"/>
                <a:gd name="T8" fmla="*/ 22 w 51"/>
                <a:gd name="T9" fmla="*/ 2 h 12"/>
                <a:gd name="T10" fmla="*/ 33 w 51"/>
                <a:gd name="T11" fmla="*/ 2 h 12"/>
                <a:gd name="T12" fmla="*/ 40 w 51"/>
                <a:gd name="T13" fmla="*/ 2 h 12"/>
                <a:gd name="T14" fmla="*/ 44 w 51"/>
                <a:gd name="T15" fmla="*/ 6 h 12"/>
                <a:gd name="T16" fmla="*/ 51 w 51"/>
                <a:gd name="T17" fmla="*/ 11 h 12"/>
                <a:gd name="T18" fmla="*/ 38 w 51"/>
                <a:gd name="T19" fmla="*/ 6 h 12"/>
                <a:gd name="T20" fmla="*/ 23 w 51"/>
                <a:gd name="T21" fmla="*/ 6 h 12"/>
                <a:gd name="T22" fmla="*/ 15 w 51"/>
                <a:gd name="T23" fmla="*/ 5 h 12"/>
                <a:gd name="T24" fmla="*/ 8 w 51"/>
                <a:gd name="T25" fmla="*/ 4 h 12"/>
                <a:gd name="T26" fmla="*/ 1 w 51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12">
                  <a:moveTo>
                    <a:pt x="0" y="12"/>
                  </a:moveTo>
                  <a:cubicBezTo>
                    <a:pt x="3" y="10"/>
                    <a:pt x="4" y="7"/>
                    <a:pt x="5" y="4"/>
                  </a:cubicBezTo>
                  <a:cubicBezTo>
                    <a:pt x="5" y="3"/>
                    <a:pt x="5" y="0"/>
                    <a:pt x="8" y="0"/>
                  </a:cubicBezTo>
                  <a:cubicBezTo>
                    <a:pt x="10" y="0"/>
                    <a:pt x="12" y="1"/>
                    <a:pt x="14" y="1"/>
                  </a:cubicBezTo>
                  <a:cubicBezTo>
                    <a:pt x="16" y="2"/>
                    <a:pt x="19" y="2"/>
                    <a:pt x="22" y="2"/>
                  </a:cubicBezTo>
                  <a:cubicBezTo>
                    <a:pt x="26" y="3"/>
                    <a:pt x="29" y="3"/>
                    <a:pt x="33" y="2"/>
                  </a:cubicBezTo>
                  <a:cubicBezTo>
                    <a:pt x="35" y="2"/>
                    <a:pt x="38" y="2"/>
                    <a:pt x="40" y="2"/>
                  </a:cubicBezTo>
                  <a:cubicBezTo>
                    <a:pt x="42" y="3"/>
                    <a:pt x="43" y="5"/>
                    <a:pt x="44" y="6"/>
                  </a:cubicBezTo>
                  <a:cubicBezTo>
                    <a:pt x="46" y="9"/>
                    <a:pt x="49" y="10"/>
                    <a:pt x="51" y="11"/>
                  </a:cubicBezTo>
                  <a:cubicBezTo>
                    <a:pt x="47" y="10"/>
                    <a:pt x="43" y="7"/>
                    <a:pt x="38" y="6"/>
                  </a:cubicBezTo>
                  <a:cubicBezTo>
                    <a:pt x="33" y="4"/>
                    <a:pt x="28" y="5"/>
                    <a:pt x="23" y="6"/>
                  </a:cubicBezTo>
                  <a:cubicBezTo>
                    <a:pt x="20" y="6"/>
                    <a:pt x="17" y="5"/>
                    <a:pt x="15" y="5"/>
                  </a:cubicBezTo>
                  <a:cubicBezTo>
                    <a:pt x="13" y="4"/>
                    <a:pt x="11" y="3"/>
                    <a:pt x="8" y="4"/>
                  </a:cubicBezTo>
                  <a:cubicBezTo>
                    <a:pt x="5" y="6"/>
                    <a:pt x="4" y="11"/>
                    <a:pt x="1" y="12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1" name="Freeform 781"/>
            <p:cNvSpPr>
              <a:spLocks/>
            </p:cNvSpPr>
            <p:nvPr/>
          </p:nvSpPr>
          <p:spPr bwMode="auto">
            <a:xfrm>
              <a:off x="3805" y="1850"/>
              <a:ext cx="87" cy="1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1 h 6"/>
                <a:gd name="T4" fmla="*/ 15 w 35"/>
                <a:gd name="T5" fmla="*/ 2 h 6"/>
                <a:gd name="T6" fmla="*/ 25 w 35"/>
                <a:gd name="T7" fmla="*/ 3 h 6"/>
                <a:gd name="T8" fmla="*/ 35 w 35"/>
                <a:gd name="T9" fmla="*/ 3 h 6"/>
                <a:gd name="T10" fmla="*/ 24 w 35"/>
                <a:gd name="T11" fmla="*/ 4 h 6"/>
                <a:gd name="T12" fmla="*/ 15 w 35"/>
                <a:gd name="T13" fmla="*/ 3 h 6"/>
                <a:gd name="T14" fmla="*/ 2 w 35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6">
                  <a:moveTo>
                    <a:pt x="0" y="6"/>
                  </a:moveTo>
                  <a:cubicBezTo>
                    <a:pt x="1" y="3"/>
                    <a:pt x="2" y="0"/>
                    <a:pt x="6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2"/>
                    <a:pt x="22" y="3"/>
                    <a:pt x="25" y="3"/>
                  </a:cubicBezTo>
                  <a:cubicBezTo>
                    <a:pt x="28" y="3"/>
                    <a:pt x="33" y="2"/>
                    <a:pt x="35" y="3"/>
                  </a:cubicBezTo>
                  <a:cubicBezTo>
                    <a:pt x="32" y="2"/>
                    <a:pt x="27" y="4"/>
                    <a:pt x="24" y="4"/>
                  </a:cubicBezTo>
                  <a:cubicBezTo>
                    <a:pt x="21" y="5"/>
                    <a:pt x="18" y="4"/>
                    <a:pt x="15" y="3"/>
                  </a:cubicBezTo>
                  <a:cubicBezTo>
                    <a:pt x="12" y="3"/>
                    <a:pt x="3" y="0"/>
                    <a:pt x="2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2" name="Freeform 782"/>
            <p:cNvSpPr>
              <a:spLocks/>
            </p:cNvSpPr>
            <p:nvPr/>
          </p:nvSpPr>
          <p:spPr bwMode="auto">
            <a:xfrm>
              <a:off x="3734" y="1818"/>
              <a:ext cx="306" cy="178"/>
            </a:xfrm>
            <a:custGeom>
              <a:avLst/>
              <a:gdLst>
                <a:gd name="T0" fmla="*/ 110 w 122"/>
                <a:gd name="T1" fmla="*/ 42 h 67"/>
                <a:gd name="T2" fmla="*/ 116 w 122"/>
                <a:gd name="T3" fmla="*/ 38 h 67"/>
                <a:gd name="T4" fmla="*/ 116 w 122"/>
                <a:gd name="T5" fmla="*/ 38 h 67"/>
                <a:gd name="T6" fmla="*/ 102 w 122"/>
                <a:gd name="T7" fmla="*/ 42 h 67"/>
                <a:gd name="T8" fmla="*/ 102 w 122"/>
                <a:gd name="T9" fmla="*/ 42 h 67"/>
                <a:gd name="T10" fmla="*/ 86 w 122"/>
                <a:gd name="T11" fmla="*/ 31 h 67"/>
                <a:gd name="T12" fmla="*/ 90 w 122"/>
                <a:gd name="T13" fmla="*/ 26 h 67"/>
                <a:gd name="T14" fmla="*/ 110 w 122"/>
                <a:gd name="T15" fmla="*/ 20 h 67"/>
                <a:gd name="T16" fmla="*/ 110 w 122"/>
                <a:gd name="T17" fmla="*/ 20 h 67"/>
                <a:gd name="T18" fmla="*/ 89 w 122"/>
                <a:gd name="T19" fmla="*/ 24 h 67"/>
                <a:gd name="T20" fmla="*/ 81 w 122"/>
                <a:gd name="T21" fmla="*/ 25 h 67"/>
                <a:gd name="T22" fmla="*/ 73 w 122"/>
                <a:gd name="T23" fmla="*/ 20 h 67"/>
                <a:gd name="T24" fmla="*/ 76 w 122"/>
                <a:gd name="T25" fmla="*/ 9 h 67"/>
                <a:gd name="T26" fmla="*/ 87 w 122"/>
                <a:gd name="T27" fmla="*/ 9 h 67"/>
                <a:gd name="T28" fmla="*/ 87 w 122"/>
                <a:gd name="T29" fmla="*/ 9 h 67"/>
                <a:gd name="T30" fmla="*/ 78 w 122"/>
                <a:gd name="T31" fmla="*/ 7 h 67"/>
                <a:gd name="T32" fmla="*/ 81 w 122"/>
                <a:gd name="T33" fmla="*/ 0 h 67"/>
                <a:gd name="T34" fmla="*/ 81 w 122"/>
                <a:gd name="T35" fmla="*/ 0 h 67"/>
                <a:gd name="T36" fmla="*/ 70 w 122"/>
                <a:gd name="T37" fmla="*/ 10 h 67"/>
                <a:gd name="T38" fmla="*/ 57 w 122"/>
                <a:gd name="T39" fmla="*/ 13 h 67"/>
                <a:gd name="T40" fmla="*/ 42 w 122"/>
                <a:gd name="T41" fmla="*/ 12 h 67"/>
                <a:gd name="T42" fmla="*/ 36 w 122"/>
                <a:gd name="T43" fmla="*/ 11 h 67"/>
                <a:gd name="T44" fmla="*/ 28 w 122"/>
                <a:gd name="T45" fmla="*/ 6 h 67"/>
                <a:gd name="T46" fmla="*/ 26 w 122"/>
                <a:gd name="T47" fmla="*/ 7 h 67"/>
                <a:gd name="T48" fmla="*/ 28 w 122"/>
                <a:gd name="T49" fmla="*/ 15 h 67"/>
                <a:gd name="T50" fmla="*/ 22 w 122"/>
                <a:gd name="T51" fmla="*/ 23 h 67"/>
                <a:gd name="T52" fmla="*/ 0 w 122"/>
                <a:gd name="T53" fmla="*/ 27 h 67"/>
                <a:gd name="T54" fmla="*/ 0 w 122"/>
                <a:gd name="T55" fmla="*/ 27 h 67"/>
                <a:gd name="T56" fmla="*/ 16 w 122"/>
                <a:gd name="T57" fmla="*/ 27 h 67"/>
                <a:gd name="T58" fmla="*/ 24 w 122"/>
                <a:gd name="T59" fmla="*/ 31 h 67"/>
                <a:gd name="T60" fmla="*/ 25 w 122"/>
                <a:gd name="T61" fmla="*/ 34 h 67"/>
                <a:gd name="T62" fmla="*/ 21 w 122"/>
                <a:gd name="T63" fmla="*/ 40 h 67"/>
                <a:gd name="T64" fmla="*/ 7 w 122"/>
                <a:gd name="T65" fmla="*/ 38 h 67"/>
                <a:gd name="T66" fmla="*/ 7 w 122"/>
                <a:gd name="T67" fmla="*/ 38 h 67"/>
                <a:gd name="T68" fmla="*/ 18 w 122"/>
                <a:gd name="T69" fmla="*/ 42 h 67"/>
                <a:gd name="T70" fmla="*/ 24 w 122"/>
                <a:gd name="T71" fmla="*/ 41 h 67"/>
                <a:gd name="T72" fmla="*/ 33 w 122"/>
                <a:gd name="T73" fmla="*/ 40 h 67"/>
                <a:gd name="T74" fmla="*/ 42 w 122"/>
                <a:gd name="T75" fmla="*/ 43 h 67"/>
                <a:gd name="T76" fmla="*/ 49 w 122"/>
                <a:gd name="T77" fmla="*/ 46 h 67"/>
                <a:gd name="T78" fmla="*/ 51 w 122"/>
                <a:gd name="T79" fmla="*/ 51 h 67"/>
                <a:gd name="T80" fmla="*/ 49 w 122"/>
                <a:gd name="T81" fmla="*/ 53 h 67"/>
                <a:gd name="T82" fmla="*/ 53 w 122"/>
                <a:gd name="T83" fmla="*/ 51 h 67"/>
                <a:gd name="T84" fmla="*/ 58 w 122"/>
                <a:gd name="T85" fmla="*/ 50 h 67"/>
                <a:gd name="T86" fmla="*/ 73 w 122"/>
                <a:gd name="T87" fmla="*/ 54 h 67"/>
                <a:gd name="T88" fmla="*/ 75 w 122"/>
                <a:gd name="T89" fmla="*/ 57 h 67"/>
                <a:gd name="T90" fmla="*/ 78 w 122"/>
                <a:gd name="T91" fmla="*/ 67 h 67"/>
                <a:gd name="T92" fmla="*/ 78 w 122"/>
                <a:gd name="T93" fmla="*/ 67 h 67"/>
                <a:gd name="T94" fmla="*/ 77 w 122"/>
                <a:gd name="T95" fmla="*/ 57 h 67"/>
                <a:gd name="T96" fmla="*/ 80 w 122"/>
                <a:gd name="T97" fmla="*/ 50 h 67"/>
                <a:gd name="T98" fmla="*/ 87 w 122"/>
                <a:gd name="T99" fmla="*/ 44 h 67"/>
                <a:gd name="T100" fmla="*/ 97 w 122"/>
                <a:gd name="T101" fmla="*/ 43 h 67"/>
                <a:gd name="T102" fmla="*/ 102 w 122"/>
                <a:gd name="T103" fmla="*/ 44 h 67"/>
                <a:gd name="T104" fmla="*/ 122 w 122"/>
                <a:gd name="T105" fmla="*/ 47 h 67"/>
                <a:gd name="T106" fmla="*/ 122 w 122"/>
                <a:gd name="T107" fmla="*/ 47 h 67"/>
                <a:gd name="T108" fmla="*/ 110 w 122"/>
                <a:gd name="T10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67">
                  <a:moveTo>
                    <a:pt x="110" y="42"/>
                  </a:moveTo>
                  <a:cubicBezTo>
                    <a:pt x="113" y="42"/>
                    <a:pt x="114" y="40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4" y="41"/>
                    <a:pt x="108" y="41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93" y="41"/>
                    <a:pt x="87" y="35"/>
                    <a:pt x="86" y="31"/>
                  </a:cubicBezTo>
                  <a:cubicBezTo>
                    <a:pt x="86" y="29"/>
                    <a:pt x="89" y="27"/>
                    <a:pt x="90" y="26"/>
                  </a:cubicBezTo>
                  <a:cubicBezTo>
                    <a:pt x="95" y="23"/>
                    <a:pt x="101" y="18"/>
                    <a:pt x="110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0" y="18"/>
                    <a:pt x="94" y="21"/>
                    <a:pt x="89" y="24"/>
                  </a:cubicBezTo>
                  <a:cubicBezTo>
                    <a:pt x="86" y="26"/>
                    <a:pt x="84" y="26"/>
                    <a:pt x="81" y="25"/>
                  </a:cubicBezTo>
                  <a:cubicBezTo>
                    <a:pt x="79" y="24"/>
                    <a:pt x="76" y="23"/>
                    <a:pt x="73" y="20"/>
                  </a:cubicBezTo>
                  <a:cubicBezTo>
                    <a:pt x="66" y="16"/>
                    <a:pt x="75" y="10"/>
                    <a:pt x="76" y="9"/>
                  </a:cubicBezTo>
                  <a:cubicBezTo>
                    <a:pt x="81" y="8"/>
                    <a:pt x="84" y="8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4" y="8"/>
                    <a:pt x="81" y="6"/>
                    <a:pt x="78" y="7"/>
                  </a:cubicBezTo>
                  <a:cubicBezTo>
                    <a:pt x="80" y="5"/>
                    <a:pt x="80" y="2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4"/>
                    <a:pt x="74" y="7"/>
                    <a:pt x="70" y="10"/>
                  </a:cubicBezTo>
                  <a:cubicBezTo>
                    <a:pt x="64" y="12"/>
                    <a:pt x="60" y="13"/>
                    <a:pt x="57" y="13"/>
                  </a:cubicBezTo>
                  <a:cubicBezTo>
                    <a:pt x="52" y="13"/>
                    <a:pt x="47" y="13"/>
                    <a:pt x="42" y="12"/>
                  </a:cubicBezTo>
                  <a:cubicBezTo>
                    <a:pt x="41" y="12"/>
                    <a:pt x="38" y="12"/>
                    <a:pt x="36" y="11"/>
                  </a:cubicBezTo>
                  <a:cubicBezTo>
                    <a:pt x="34" y="11"/>
                    <a:pt x="31" y="10"/>
                    <a:pt x="28" y="6"/>
                  </a:cubicBezTo>
                  <a:cubicBezTo>
                    <a:pt x="26" y="3"/>
                    <a:pt x="24" y="1"/>
                    <a:pt x="26" y="7"/>
                  </a:cubicBezTo>
                  <a:cubicBezTo>
                    <a:pt x="27" y="8"/>
                    <a:pt x="28" y="11"/>
                    <a:pt x="28" y="15"/>
                  </a:cubicBezTo>
                  <a:cubicBezTo>
                    <a:pt x="26" y="19"/>
                    <a:pt x="24" y="21"/>
                    <a:pt x="22" y="23"/>
                  </a:cubicBezTo>
                  <a:cubicBezTo>
                    <a:pt x="17" y="25"/>
                    <a:pt x="9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8"/>
                    <a:pt x="12" y="28"/>
                    <a:pt x="16" y="27"/>
                  </a:cubicBezTo>
                  <a:cubicBezTo>
                    <a:pt x="20" y="26"/>
                    <a:pt x="23" y="29"/>
                    <a:pt x="24" y="31"/>
                  </a:cubicBezTo>
                  <a:cubicBezTo>
                    <a:pt x="24" y="32"/>
                    <a:pt x="25" y="33"/>
                    <a:pt x="25" y="34"/>
                  </a:cubicBezTo>
                  <a:cubicBezTo>
                    <a:pt x="25" y="35"/>
                    <a:pt x="25" y="38"/>
                    <a:pt x="21" y="40"/>
                  </a:cubicBezTo>
                  <a:cubicBezTo>
                    <a:pt x="16" y="42"/>
                    <a:pt x="10" y="40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1" y="41"/>
                    <a:pt x="14" y="43"/>
                    <a:pt x="18" y="42"/>
                  </a:cubicBezTo>
                  <a:cubicBezTo>
                    <a:pt x="20" y="42"/>
                    <a:pt x="19" y="44"/>
                    <a:pt x="24" y="41"/>
                  </a:cubicBezTo>
                  <a:cubicBezTo>
                    <a:pt x="27" y="39"/>
                    <a:pt x="31" y="39"/>
                    <a:pt x="33" y="40"/>
                  </a:cubicBezTo>
                  <a:cubicBezTo>
                    <a:pt x="35" y="40"/>
                    <a:pt x="38" y="41"/>
                    <a:pt x="42" y="43"/>
                  </a:cubicBezTo>
                  <a:cubicBezTo>
                    <a:pt x="43" y="43"/>
                    <a:pt x="47" y="45"/>
                    <a:pt x="49" y="46"/>
                  </a:cubicBezTo>
                  <a:cubicBezTo>
                    <a:pt x="50" y="47"/>
                    <a:pt x="52" y="49"/>
                    <a:pt x="51" y="51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6" y="56"/>
                    <a:pt x="52" y="53"/>
                    <a:pt x="53" y="51"/>
                  </a:cubicBezTo>
                  <a:cubicBezTo>
                    <a:pt x="54" y="49"/>
                    <a:pt x="57" y="49"/>
                    <a:pt x="58" y="50"/>
                  </a:cubicBezTo>
                  <a:cubicBezTo>
                    <a:pt x="63" y="50"/>
                    <a:pt x="70" y="52"/>
                    <a:pt x="73" y="54"/>
                  </a:cubicBezTo>
                  <a:cubicBezTo>
                    <a:pt x="75" y="54"/>
                    <a:pt x="75" y="56"/>
                    <a:pt x="75" y="57"/>
                  </a:cubicBezTo>
                  <a:cubicBezTo>
                    <a:pt x="75" y="60"/>
                    <a:pt x="76" y="63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6" y="63"/>
                    <a:pt x="77" y="60"/>
                    <a:pt x="77" y="57"/>
                  </a:cubicBezTo>
                  <a:cubicBezTo>
                    <a:pt x="78" y="56"/>
                    <a:pt x="78" y="52"/>
                    <a:pt x="80" y="50"/>
                  </a:cubicBezTo>
                  <a:cubicBezTo>
                    <a:pt x="82" y="48"/>
                    <a:pt x="84" y="45"/>
                    <a:pt x="87" y="44"/>
                  </a:cubicBezTo>
                  <a:cubicBezTo>
                    <a:pt x="90" y="43"/>
                    <a:pt x="95" y="43"/>
                    <a:pt x="97" y="43"/>
                  </a:cubicBezTo>
                  <a:cubicBezTo>
                    <a:pt x="98" y="43"/>
                    <a:pt x="101" y="44"/>
                    <a:pt x="102" y="44"/>
                  </a:cubicBezTo>
                  <a:cubicBezTo>
                    <a:pt x="108" y="44"/>
                    <a:pt x="115" y="43"/>
                    <a:pt x="122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18" y="45"/>
                    <a:pt x="114" y="43"/>
                    <a:pt x="110" y="42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3" name="Freeform 783"/>
            <p:cNvSpPr>
              <a:spLocks/>
            </p:cNvSpPr>
            <p:nvPr/>
          </p:nvSpPr>
          <p:spPr bwMode="auto">
            <a:xfrm>
              <a:off x="3855" y="1876"/>
              <a:ext cx="17" cy="16"/>
            </a:xfrm>
            <a:custGeom>
              <a:avLst/>
              <a:gdLst>
                <a:gd name="T0" fmla="*/ 1 w 7"/>
                <a:gd name="T1" fmla="*/ 2 h 6"/>
                <a:gd name="T2" fmla="*/ 5 w 7"/>
                <a:gd name="T3" fmla="*/ 1 h 6"/>
                <a:gd name="T4" fmla="*/ 6 w 7"/>
                <a:gd name="T5" fmla="*/ 5 h 6"/>
                <a:gd name="T6" fmla="*/ 2 w 7"/>
                <a:gd name="T7" fmla="*/ 6 h 6"/>
                <a:gd name="T8" fmla="*/ 1 w 7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1" y="2"/>
                  </a:move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7" y="3"/>
                    <a:pt x="6" y="5"/>
                  </a:cubicBezTo>
                  <a:cubicBezTo>
                    <a:pt x="6" y="6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4" name="Freeform 784"/>
            <p:cNvSpPr>
              <a:spLocks/>
            </p:cNvSpPr>
            <p:nvPr/>
          </p:nvSpPr>
          <p:spPr bwMode="auto">
            <a:xfrm>
              <a:off x="3875" y="1882"/>
              <a:ext cx="7" cy="8"/>
            </a:xfrm>
            <a:custGeom>
              <a:avLst/>
              <a:gdLst>
                <a:gd name="T0" fmla="*/ 1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1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5" name="Freeform 785"/>
            <p:cNvSpPr>
              <a:spLocks/>
            </p:cNvSpPr>
            <p:nvPr/>
          </p:nvSpPr>
          <p:spPr bwMode="auto">
            <a:xfrm>
              <a:off x="3847" y="1887"/>
              <a:ext cx="10" cy="11"/>
            </a:xfrm>
            <a:custGeom>
              <a:avLst/>
              <a:gdLst>
                <a:gd name="T0" fmla="*/ 0 w 4"/>
                <a:gd name="T1" fmla="*/ 1 h 4"/>
                <a:gd name="T2" fmla="*/ 3 w 4"/>
                <a:gd name="T3" fmla="*/ 0 h 4"/>
                <a:gd name="T4" fmla="*/ 3 w 4"/>
                <a:gd name="T5" fmla="*/ 2 h 4"/>
                <a:gd name="T6" fmla="*/ 1 w 4"/>
                <a:gd name="T7" fmla="*/ 3 h 4"/>
                <a:gd name="T8" fmla="*/ 0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433" y="47056"/>
            <a:ext cx="2455862" cy="8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6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6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6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Peak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bone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up to 30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years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age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865979"/>
              </p:ext>
            </p:extLst>
          </p:nvPr>
        </p:nvGraphicFramePr>
        <p:xfrm>
          <a:off x="2351089" y="1268413"/>
          <a:ext cx="7705725" cy="514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Graf" r:id="rId3" imgW="6095927" imgH="4067048" progId="MSGraph.Chart.8">
                  <p:embed followColorScheme="full"/>
                </p:oleObj>
              </mc:Choice>
              <mc:Fallback>
                <p:oleObj name="Graf" r:id="rId3" imgW="6095927" imgH="406704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9" y="1268413"/>
                        <a:ext cx="7705725" cy="514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3503613" y="2997200"/>
            <a:ext cx="5905500" cy="0"/>
          </a:xfrm>
          <a:prstGeom prst="line">
            <a:avLst/>
          </a:prstGeom>
          <a:noFill/>
          <a:ln w="5715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5232400" y="1412875"/>
            <a:ext cx="0" cy="3384550"/>
          </a:xfrm>
          <a:prstGeom prst="line">
            <a:avLst/>
          </a:prstGeom>
          <a:noFill/>
          <a:ln w="57150">
            <a:solidFill>
              <a:srgbClr val="99CCFF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220" y="5902036"/>
            <a:ext cx="2123487" cy="7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 animBg="1"/>
      <p:bldP spid="92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90043"/>
            <a:ext cx="10018713" cy="1752599"/>
          </a:xfrm>
        </p:spPr>
        <p:txBody>
          <a:bodyPr/>
          <a:lstStyle/>
          <a:p>
            <a:r>
              <a:rPr lang="cs-CZ" b="1" dirty="0" err="1"/>
              <a:t>Diseases</a:t>
            </a:r>
            <a:r>
              <a:rPr lang="cs-CZ" b="1" dirty="0"/>
              <a:t> of </a:t>
            </a:r>
            <a:r>
              <a:rPr lang="cs-CZ" b="1" dirty="0" err="1"/>
              <a:t>locomotor</a:t>
            </a:r>
            <a:r>
              <a:rPr lang="cs-CZ" b="1" dirty="0"/>
              <a:t> </a:t>
            </a:r>
            <a:r>
              <a:rPr lang="cs-CZ" b="1" dirty="0" err="1" smtClean="0"/>
              <a:t>system</a:t>
            </a:r>
            <a:r>
              <a:rPr lang="cs-CZ" b="1" dirty="0" smtClean="0"/>
              <a:t> </a:t>
            </a:r>
            <a:r>
              <a:rPr lang="cs-CZ" dirty="0" smtClean="0"/>
              <a:t>- </a:t>
            </a:r>
            <a:r>
              <a:rPr lang="cs-CZ" b="1" dirty="0" err="1" smtClean="0"/>
              <a:t>osteoporosis</a:t>
            </a:r>
            <a:endParaRPr lang="cs-CZ" b="1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12" y="2165742"/>
            <a:ext cx="2904166" cy="1970509"/>
          </a:xfrm>
          <a:noFill/>
          <a:ln/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6885519" y="2121244"/>
            <a:ext cx="4895056" cy="4030014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err="1" smtClean="0"/>
              <a:t>postmenopausal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vertebral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fracture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½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physiological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menopause</a:t>
            </a:r>
            <a:endParaRPr lang="cs-CZ" sz="28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2/3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arteficial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menopause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err="1"/>
              <a:t>s</a:t>
            </a:r>
            <a:r>
              <a:rPr lang="cs-CZ" sz="2800" b="1" dirty="0" err="1" smtClean="0"/>
              <a:t>enile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 – hip </a:t>
            </a:r>
            <a:r>
              <a:rPr lang="cs-CZ" sz="2800" b="1" dirty="0" err="1" smtClean="0"/>
              <a:t>fracture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½ of </a:t>
            </a:r>
            <a:r>
              <a:rPr lang="cs-CZ" sz="2800" b="1" dirty="0" err="1" smtClean="0"/>
              <a:t>women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1/3 of </a:t>
            </a:r>
            <a:r>
              <a:rPr lang="cs-CZ" sz="2800" b="1" dirty="0" err="1" smtClean="0"/>
              <a:t>men</a:t>
            </a:r>
            <a:endParaRPr lang="cs-CZ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3898" y="4637509"/>
            <a:ext cx="2468312" cy="1668364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743" y="4584878"/>
            <a:ext cx="2335846" cy="1720995"/>
          </a:xfrm>
          <a:prstGeom prst="rect">
            <a:avLst/>
          </a:prstGeom>
          <a:noFill/>
          <a:ln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644" y="5911997"/>
            <a:ext cx="2169240" cy="7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96404"/>
            <a:ext cx="10018713" cy="1413456"/>
          </a:xfrm>
        </p:spPr>
        <p:txBody>
          <a:bodyPr/>
          <a:lstStyle/>
          <a:p>
            <a:r>
              <a:rPr lang="cs-CZ" b="1" dirty="0" err="1" smtClean="0"/>
              <a:t>Urogenital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r>
              <a:rPr lang="cs-CZ" b="1" dirty="0" smtClean="0"/>
              <a:t> in </a:t>
            </a:r>
            <a:r>
              <a:rPr lang="cs-CZ" b="1" dirty="0" err="1" smtClean="0"/>
              <a:t>elderly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1458519"/>
            <a:ext cx="10018713" cy="3898006"/>
          </a:xfrm>
        </p:spPr>
        <p:txBody>
          <a:bodyPr>
            <a:normAutofit lnSpcReduction="10000"/>
          </a:bodyPr>
          <a:lstStyle/>
          <a:p>
            <a:r>
              <a:rPr lang="cs-CZ" sz="2800" b="1" dirty="0" smtClean="0"/>
              <a:t>UTI – </a:t>
            </a:r>
            <a:r>
              <a:rPr lang="cs-CZ" sz="2800" b="1" dirty="0" err="1" smtClean="0"/>
              <a:t>urogenital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tractus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infections</a:t>
            </a:r>
            <a:r>
              <a:rPr lang="cs-CZ" sz="2800" b="1" dirty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atypical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symptoms</a:t>
            </a:r>
            <a:endParaRPr lang="cs-CZ" sz="2800" b="1" dirty="0" smtClean="0"/>
          </a:p>
          <a:p>
            <a:r>
              <a:rPr lang="cs-CZ" sz="2800" b="1" dirty="0" err="1" smtClean="0"/>
              <a:t>repeated</a:t>
            </a:r>
            <a:r>
              <a:rPr lang="cs-CZ" sz="2800" b="1" dirty="0" smtClean="0"/>
              <a:t> – permanent </a:t>
            </a:r>
            <a:r>
              <a:rPr lang="cs-CZ" sz="2800" b="1" dirty="0" err="1" smtClean="0"/>
              <a:t>subclinical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dehydration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decreased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defence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urinary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mucosa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slower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flow</a:t>
            </a:r>
            <a:r>
              <a:rPr lang="cs-CZ" sz="2800" b="1" dirty="0" smtClean="0"/>
              <a:t> of urine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microbial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colonization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bladder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urethra</a:t>
            </a:r>
            <a:r>
              <a:rPr lang="cs-CZ" sz="2800" b="1" dirty="0" smtClean="0"/>
              <a:t> 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permanent </a:t>
            </a:r>
            <a:r>
              <a:rPr lang="cs-CZ" sz="2800" b="1" dirty="0" err="1" smtClean="0"/>
              <a:t>catheterization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high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concentration</a:t>
            </a:r>
            <a:r>
              <a:rPr lang="cs-CZ" sz="2800" b="1" dirty="0" smtClean="0"/>
              <a:t> of urine, </a:t>
            </a:r>
            <a:r>
              <a:rPr lang="cs-CZ" sz="2800" b="1" dirty="0" err="1" smtClean="0"/>
              <a:t>lithiasis</a:t>
            </a:r>
            <a:endParaRPr lang="cs-CZ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9043028" y="3886277"/>
            <a:ext cx="1501475" cy="44419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04" y="102487"/>
            <a:ext cx="1943447" cy="70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941" y="82214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Incontinentia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2177602"/>
            <a:ext cx="10018713" cy="4184561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dirty="0" smtClean="0"/>
              <a:t>st</a:t>
            </a:r>
            <a:r>
              <a:rPr lang="cs-CZ" sz="2800" b="1" dirty="0" smtClean="0"/>
              <a:t>ress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cough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lough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weak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muscles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pelvic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bottom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shorter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urethra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less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effective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constriction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smtClean="0"/>
              <a:t>urgent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</a:t>
            </a:r>
            <a:r>
              <a:rPr lang="cs-CZ" sz="2800" b="1" dirty="0" err="1" smtClean="0"/>
              <a:t>men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- </a:t>
            </a:r>
            <a:r>
              <a:rPr lang="cs-CZ" sz="2800" b="1" dirty="0" err="1" smtClean="0"/>
              <a:t>prostatic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hyperplasia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- </a:t>
            </a:r>
            <a:r>
              <a:rPr lang="cs-CZ" sz="2800" b="1" dirty="0" err="1" smtClean="0"/>
              <a:t>permanently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higher</a:t>
            </a:r>
            <a:r>
              <a:rPr lang="cs-CZ" sz="2800" b="1" dirty="0" smtClean="0"/>
              <a:t> tonus of </a:t>
            </a:r>
            <a:r>
              <a:rPr lang="cs-CZ" sz="2800" b="1" dirty="0" err="1" smtClean="0"/>
              <a:t>detrusor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err="1" smtClean="0"/>
              <a:t>mixed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40% of </a:t>
            </a:r>
            <a:r>
              <a:rPr lang="cs-CZ" sz="2800" b="1" dirty="0" err="1" smtClean="0"/>
              <a:t>elderly</a:t>
            </a:r>
            <a:endParaRPr lang="cs-CZ" sz="2800" b="1" dirty="0" smtClean="0"/>
          </a:p>
          <a:p>
            <a:endParaRPr lang="cs-CZ" dirty="0"/>
          </a:p>
        </p:txBody>
      </p:sp>
      <p:pic>
        <p:nvPicPr>
          <p:cNvPr id="4" name="Picture 31" descr="Female_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2" y="696376"/>
            <a:ext cx="4248150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3" descr="Male_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847452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25" y="6209115"/>
            <a:ext cx="1366785" cy="4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95363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Respiratory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2" y="1648497"/>
            <a:ext cx="4895055" cy="500988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cs-CZ" sz="2800" b="1" dirty="0" err="1" smtClean="0"/>
              <a:t>chronic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obstructive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pulmonale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lung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stifness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vital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capacity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worse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function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ciliary</a:t>
            </a:r>
            <a:r>
              <a:rPr lang="cs-CZ" sz="2800" b="1" dirty="0" smtClean="0"/>
              <a:t> epitel – </a:t>
            </a:r>
            <a:r>
              <a:rPr lang="cs-CZ" sz="2800" b="1" dirty="0" err="1" smtClean="0"/>
              <a:t>mucus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retention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pneumoni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aspiration</a:t>
            </a:r>
            <a:r>
              <a:rPr lang="cs-CZ" sz="2800" b="1" dirty="0" smtClean="0"/>
              <a:t> risk</a:t>
            </a:r>
            <a:endParaRPr lang="cs-CZ" sz="2800" b="1" dirty="0"/>
          </a:p>
        </p:txBody>
      </p:sp>
      <p:pic>
        <p:nvPicPr>
          <p:cNvPr id="6" name="Picture 5" descr="lobární pneumon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3245" y="1847961"/>
            <a:ext cx="4210175" cy="46816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045" y="95363"/>
            <a:ext cx="2061288" cy="7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Metabolic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err="1" smtClean="0"/>
              <a:t>metabolic</a:t>
            </a:r>
            <a:r>
              <a:rPr lang="cs-CZ" sz="2800" b="1" dirty="0" smtClean="0"/>
              <a:t> syndrome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hypertension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smtClean="0"/>
              <a:t>diabetes </a:t>
            </a:r>
            <a:r>
              <a:rPr lang="cs-CZ" sz="2800" b="1" dirty="0" err="1" smtClean="0"/>
              <a:t>mellitus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hyperlipidaemia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truncal</a:t>
            </a:r>
            <a:r>
              <a:rPr lang="cs-CZ" sz="2800" b="1" dirty="0" smtClean="0"/>
              <a:t> obesity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hyperuricaemia</a:t>
            </a:r>
            <a:endParaRPr lang="cs-CZ" sz="28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955697" y="2666999"/>
            <a:ext cx="4895056" cy="3124200"/>
          </a:xfrm>
        </p:spPr>
        <p:txBody>
          <a:bodyPr>
            <a:noAutofit/>
          </a:bodyPr>
          <a:lstStyle/>
          <a:p>
            <a:r>
              <a:rPr lang="cs-CZ" sz="2400" b="1" dirty="0" err="1" smtClean="0"/>
              <a:t>cardiac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failure</a:t>
            </a:r>
            <a:endParaRPr lang="cs-CZ" sz="2400" b="1" dirty="0" smtClean="0"/>
          </a:p>
          <a:p>
            <a:r>
              <a:rPr lang="cs-CZ" sz="2400" b="1" dirty="0" err="1" smtClean="0"/>
              <a:t>atherosclerosis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acceleration</a:t>
            </a:r>
            <a:endParaRPr lang="cs-CZ" sz="2400" b="1" dirty="0" smtClean="0"/>
          </a:p>
          <a:p>
            <a:r>
              <a:rPr lang="cs-CZ" sz="2400" b="1" dirty="0" err="1" smtClean="0"/>
              <a:t>increase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insulin </a:t>
            </a:r>
            <a:r>
              <a:rPr lang="cs-CZ" sz="2400" b="1" dirty="0" smtClean="0"/>
              <a:t>resistence</a:t>
            </a:r>
          </a:p>
          <a:p>
            <a:r>
              <a:rPr lang="cs-CZ" sz="2400" b="1" dirty="0" err="1" smtClean="0"/>
              <a:t>cognitive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decline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acceleration</a:t>
            </a:r>
            <a:endParaRPr lang="cs-CZ" sz="2400" b="1" dirty="0" smtClean="0"/>
          </a:p>
          <a:p>
            <a:r>
              <a:rPr lang="cs-CZ" sz="2400" b="1" dirty="0" err="1" smtClean="0"/>
              <a:t>loss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independency</a:t>
            </a:r>
            <a:endParaRPr lang="cs-CZ" sz="2400" b="1" dirty="0" smtClean="0"/>
          </a:p>
          <a:p>
            <a:r>
              <a:rPr lang="cs-CZ" sz="2400" b="1" dirty="0" err="1" smtClean="0"/>
              <a:t>worsening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locomotor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problems</a:t>
            </a:r>
            <a:endParaRPr lang="cs-CZ" sz="2400" b="1" dirty="0"/>
          </a:p>
        </p:txBody>
      </p:sp>
      <p:sp>
        <p:nvSpPr>
          <p:cNvPr id="5" name="Šipka doprava 4"/>
          <p:cNvSpPr/>
          <p:nvPr/>
        </p:nvSpPr>
        <p:spPr>
          <a:xfrm>
            <a:off x="4972350" y="3443488"/>
            <a:ext cx="1983347" cy="157122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538" y="138113"/>
            <a:ext cx="2532670" cy="9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84309" y="-99811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Cardiovascular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84310" y="1558345"/>
            <a:ext cx="10018713" cy="4232856"/>
          </a:xfrm>
        </p:spPr>
        <p:txBody>
          <a:bodyPr/>
          <a:lstStyle/>
          <a:p>
            <a:r>
              <a:rPr lang="cs-CZ" sz="2800" b="1" dirty="0" err="1"/>
              <a:t>hypertension</a:t>
            </a:r>
            <a:r>
              <a:rPr lang="cs-CZ" sz="2800" b="1" dirty="0"/>
              <a:t> </a:t>
            </a:r>
            <a:endParaRPr lang="cs-CZ" sz="2800" b="1" dirty="0" smtClean="0"/>
          </a:p>
          <a:p>
            <a:r>
              <a:rPr lang="cs-CZ" sz="2800" b="1" dirty="0" err="1" smtClean="0"/>
              <a:t>ischemic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heart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acute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syndrome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                             - </a:t>
            </a:r>
            <a:r>
              <a:rPr lang="cs-CZ" sz="2800" b="1" dirty="0" err="1" smtClean="0"/>
              <a:t>cardiac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failure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                             - </a:t>
            </a:r>
            <a:r>
              <a:rPr lang="cs-CZ" sz="2800" b="1" dirty="0" err="1" smtClean="0"/>
              <a:t>arrythmias</a:t>
            </a:r>
            <a:r>
              <a:rPr lang="cs-CZ" sz="2800" b="1" dirty="0" smtClean="0"/>
              <a:t> </a:t>
            </a:r>
          </a:p>
          <a:p>
            <a:r>
              <a:rPr lang="cs-CZ" sz="2800" b="1" dirty="0" err="1" smtClean="0"/>
              <a:t>valvular</a:t>
            </a:r>
            <a:r>
              <a:rPr lang="cs-CZ" sz="2800" b="1" dirty="0" smtClean="0"/>
              <a:t> disorders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027" y="5577011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Interdisciplinary</a:t>
            </a:r>
            <a:r>
              <a:rPr lang="cs-CZ" b="1" dirty="0" smtClean="0"/>
              <a:t> </a:t>
            </a:r>
            <a:r>
              <a:rPr lang="cs-CZ" b="1" dirty="0" err="1" smtClean="0"/>
              <a:t>syndromes</a:t>
            </a:r>
            <a:r>
              <a:rPr lang="cs-CZ" b="1" dirty="0" smtClean="0"/>
              <a:t> – </a:t>
            </a:r>
            <a:br>
              <a:rPr lang="cs-CZ" b="1" dirty="0" smtClean="0"/>
            </a:br>
            <a:r>
              <a:rPr lang="cs-CZ" b="1" dirty="0" err="1"/>
              <a:t>g</a:t>
            </a:r>
            <a:r>
              <a:rPr lang="cs-CZ" b="1" dirty="0" err="1" smtClean="0"/>
              <a:t>eriatric</a:t>
            </a:r>
            <a:r>
              <a:rPr lang="cs-CZ" b="1" dirty="0" smtClean="0"/>
              <a:t> </a:t>
            </a:r>
            <a:r>
              <a:rPr lang="cs-CZ" b="1" dirty="0" err="1" smtClean="0"/>
              <a:t>giants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FontTx/>
              <a:buChar char=" "/>
            </a:pPr>
            <a:endParaRPr lang="cs-CZ" altLang="cs-CZ" sz="28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instability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cognitive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decline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imobilisation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incontinency</a:t>
            </a:r>
            <a:r>
              <a:rPr lang="cs-CZ" altLang="cs-CZ" sz="3200" b="1" dirty="0" smtClean="0"/>
              <a:t>, skin integrity </a:t>
            </a:r>
            <a:r>
              <a:rPr lang="cs-CZ" altLang="cs-CZ" sz="3200" b="1" dirty="0" err="1" smtClean="0"/>
              <a:t>loss</a:t>
            </a:r>
            <a:endParaRPr lang="cs-CZ" altLang="cs-CZ" sz="3200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00" y="138112"/>
            <a:ext cx="2401733" cy="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7038" y="222161"/>
            <a:ext cx="10018713" cy="1752599"/>
          </a:xfrm>
        </p:spPr>
        <p:txBody>
          <a:bodyPr/>
          <a:lstStyle/>
          <a:p>
            <a:r>
              <a:rPr lang="cs-CZ" b="1" dirty="0" err="1"/>
              <a:t>Interdisciplinary</a:t>
            </a:r>
            <a:r>
              <a:rPr lang="cs-CZ" b="1" dirty="0"/>
              <a:t> </a:t>
            </a:r>
            <a:r>
              <a:rPr lang="cs-CZ" b="1" dirty="0" err="1"/>
              <a:t>syndromes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356834" y="2136339"/>
            <a:ext cx="67871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somatic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/>
              <a:t>e</a:t>
            </a:r>
            <a:r>
              <a:rPr lang="cs-CZ" altLang="cs-CZ" sz="2800" b="1" dirty="0" err="1" smtClean="0"/>
              <a:t>ating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drinking</a:t>
            </a:r>
            <a:r>
              <a:rPr lang="cs-CZ" altLang="cs-CZ" sz="2800" b="1" dirty="0" smtClean="0"/>
              <a:t> disorders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termoregulation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disturbances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psychical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depression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behavior</a:t>
            </a:r>
            <a:r>
              <a:rPr lang="cs-CZ" altLang="cs-CZ" sz="2800" b="1" dirty="0" smtClean="0"/>
              <a:t> disturbance , </a:t>
            </a:r>
            <a:r>
              <a:rPr lang="cs-CZ" altLang="cs-CZ" sz="2800" b="1" dirty="0" err="1" smtClean="0"/>
              <a:t>maladaptation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social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loss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independency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social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isolation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family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dysfunction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elderly</a:t>
            </a:r>
            <a:r>
              <a:rPr lang="cs-CZ" altLang="cs-CZ" sz="2800" b="1" dirty="0" smtClean="0"/>
              <a:t> abuse</a:t>
            </a:r>
            <a:endParaRPr lang="cs-CZ" altLang="cs-CZ" sz="28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330" y="1700011"/>
            <a:ext cx="4230538" cy="2310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212" y="4416674"/>
            <a:ext cx="2162477" cy="21434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17" y="183498"/>
            <a:ext cx="2080220" cy="7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Instability</a:t>
            </a:r>
            <a:r>
              <a:rPr lang="cs-CZ" altLang="cs-CZ" b="1" dirty="0" smtClean="0"/>
              <a:t> and </a:t>
            </a:r>
            <a:r>
              <a:rPr lang="cs-CZ" altLang="cs-CZ" b="1" dirty="0" err="1" smtClean="0"/>
              <a:t>falls</a:t>
            </a:r>
            <a:endParaRPr lang="cs-CZ" altLang="cs-CZ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8828" y="2272048"/>
            <a:ext cx="7772400" cy="4114800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backbone</a:t>
            </a:r>
            <a:r>
              <a:rPr lang="cs-CZ" altLang="cs-CZ" sz="3600" b="1" dirty="0" smtClean="0"/>
              <a:t> disorders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vascular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origine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heart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diseases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smtClean="0"/>
              <a:t>brain </a:t>
            </a:r>
            <a:r>
              <a:rPr lang="cs-CZ" altLang="cs-CZ" sz="3600" b="1" dirty="0" err="1" smtClean="0"/>
              <a:t>damage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external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influences</a:t>
            </a:r>
            <a:endParaRPr lang="cs-CZ" altLang="cs-CZ" sz="3600" b="1" dirty="0"/>
          </a:p>
          <a:p>
            <a:endParaRPr lang="cs-CZ" altLang="cs-CZ" dirty="0"/>
          </a:p>
        </p:txBody>
      </p:sp>
      <p:pic>
        <p:nvPicPr>
          <p:cNvPr id="4" name="Picture 4" descr="SKATE P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10" y="2438399"/>
            <a:ext cx="4715220" cy="377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634" y="138112"/>
            <a:ext cx="2205325" cy="8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b="1" dirty="0" err="1" smtClean="0"/>
              <a:t>Immobility</a:t>
            </a:r>
            <a:endParaRPr lang="cs-CZ" altLang="cs-CZ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4645" y="1568002"/>
            <a:ext cx="7772400" cy="4114800"/>
          </a:xfrm>
        </p:spPr>
        <p:txBody>
          <a:bodyPr>
            <a:normAutofit fontScale="77500" lnSpcReduction="20000"/>
          </a:bodyPr>
          <a:lstStyle/>
          <a:p>
            <a:r>
              <a:rPr lang="cs-CZ" altLang="cs-CZ" sz="4100" b="1" dirty="0" err="1" smtClean="0"/>
              <a:t>caused</a:t>
            </a:r>
            <a:r>
              <a:rPr lang="cs-CZ" altLang="cs-CZ" sz="4100" b="1" dirty="0" smtClean="0"/>
              <a:t> by trauma</a:t>
            </a:r>
            <a:endParaRPr lang="cs-CZ" altLang="cs-CZ" sz="4100" b="1" dirty="0"/>
          </a:p>
          <a:p>
            <a:r>
              <a:rPr lang="cs-CZ" altLang="cs-CZ" sz="4100" b="1" dirty="0" err="1" smtClean="0"/>
              <a:t>serious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osteoporosis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with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fractures</a:t>
            </a:r>
            <a:endParaRPr lang="cs-CZ" altLang="cs-CZ" sz="4100" b="1" dirty="0"/>
          </a:p>
          <a:p>
            <a:r>
              <a:rPr lang="cs-CZ" altLang="cs-CZ" sz="4100" b="1" dirty="0" err="1" smtClean="0"/>
              <a:t>caused</a:t>
            </a:r>
            <a:r>
              <a:rPr lang="cs-CZ" altLang="cs-CZ" sz="4100" b="1" dirty="0" smtClean="0"/>
              <a:t> by brain </a:t>
            </a:r>
            <a:r>
              <a:rPr lang="cs-CZ" altLang="cs-CZ" sz="4100" b="1" dirty="0" err="1" smtClean="0"/>
              <a:t>attacks</a:t>
            </a:r>
            <a:endParaRPr lang="cs-CZ" altLang="cs-CZ" sz="4100" b="1" dirty="0"/>
          </a:p>
          <a:p>
            <a:r>
              <a:rPr lang="cs-CZ" altLang="cs-CZ" sz="4100" b="1" dirty="0" err="1" smtClean="0"/>
              <a:t>ancle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diseases</a:t>
            </a:r>
            <a:endParaRPr lang="cs-CZ" altLang="cs-CZ" sz="4100" b="1" dirty="0"/>
          </a:p>
          <a:p>
            <a:r>
              <a:rPr lang="cs-CZ" altLang="cs-CZ" sz="4100" b="1" dirty="0" err="1" smtClean="0"/>
              <a:t>chronic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internal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diseases</a:t>
            </a:r>
            <a:endParaRPr lang="cs-CZ" altLang="cs-CZ" sz="4100" dirty="0"/>
          </a:p>
          <a:p>
            <a:pPr algn="ctr">
              <a:buFontTx/>
              <a:buChar char=" "/>
            </a:pPr>
            <a:r>
              <a:rPr lang="cs-CZ" altLang="cs-CZ" sz="4400" b="1" dirty="0" err="1" smtClean="0">
                <a:solidFill>
                  <a:srgbClr val="FF9933"/>
                </a:solidFill>
              </a:rPr>
              <a:t>imobilisation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syndrome –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unfavourable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cascade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leading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to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death</a:t>
            </a: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968" y="2086378"/>
            <a:ext cx="3503019" cy="23202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562" y="21343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4311" y="183524"/>
            <a:ext cx="10018713" cy="1752599"/>
          </a:xfrm>
        </p:spPr>
        <p:txBody>
          <a:bodyPr/>
          <a:lstStyle/>
          <a:p>
            <a:r>
              <a:rPr lang="cs-CZ" altLang="cs-CZ" b="1" dirty="0" err="1" smtClean="0"/>
              <a:t>Incontinency</a:t>
            </a:r>
            <a:r>
              <a:rPr lang="cs-CZ" altLang="cs-CZ" b="1" dirty="0" smtClean="0"/>
              <a:t> </a:t>
            </a:r>
            <a:endParaRPr lang="cs-CZ" altLang="cs-CZ" b="1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1936123"/>
            <a:ext cx="7772400" cy="4114800"/>
          </a:xfrm>
        </p:spPr>
        <p:txBody>
          <a:bodyPr/>
          <a:lstStyle/>
          <a:p>
            <a:r>
              <a:rPr lang="cs-CZ" altLang="cs-CZ" sz="4000" b="1" dirty="0" err="1" smtClean="0"/>
              <a:t>allways</a:t>
            </a:r>
            <a:r>
              <a:rPr lang="cs-CZ" altLang="cs-CZ" sz="4000" b="1" dirty="0" smtClean="0"/>
              <a:t> to </a:t>
            </a:r>
            <a:r>
              <a:rPr lang="cs-CZ" altLang="cs-CZ" sz="4000" b="1" dirty="0" err="1" smtClean="0"/>
              <a:t>solve</a:t>
            </a:r>
            <a:r>
              <a:rPr lang="cs-CZ" altLang="cs-CZ" sz="4000" b="1" dirty="0" smtClean="0"/>
              <a:t> - urology, </a:t>
            </a:r>
            <a:r>
              <a:rPr lang="cs-CZ" altLang="cs-CZ" sz="4000" b="1" dirty="0" err="1" smtClean="0"/>
              <a:t>gynecology</a:t>
            </a:r>
            <a:endParaRPr lang="cs-CZ" altLang="cs-CZ" sz="40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nursing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social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economical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19" y="183525"/>
            <a:ext cx="2154938" cy="7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b="1" dirty="0" smtClean="0"/>
              <a:t>Skin </a:t>
            </a:r>
            <a:r>
              <a:rPr lang="cs-CZ" altLang="cs-CZ" b="1" dirty="0"/>
              <a:t>integrity </a:t>
            </a:r>
            <a:r>
              <a:rPr lang="cs-CZ" altLang="cs-CZ" b="1" dirty="0" smtClean="0"/>
              <a:t>disorders</a:t>
            </a:r>
            <a:endParaRPr lang="cs-CZ" altLang="cs-CZ" b="1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7110" y="1143000"/>
            <a:ext cx="7772400" cy="4114800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4000" b="1" dirty="0" err="1" smtClean="0">
                <a:solidFill>
                  <a:srgbClr val="FF9933"/>
                </a:solidFill>
              </a:rPr>
              <a:t>sore</a:t>
            </a:r>
            <a:r>
              <a:rPr lang="cs-CZ" altLang="cs-CZ" sz="40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FF9933"/>
                </a:solidFill>
              </a:rPr>
              <a:t>ulcers</a:t>
            </a:r>
            <a:r>
              <a:rPr lang="cs-CZ" altLang="cs-CZ" sz="4000" b="1" dirty="0" smtClean="0">
                <a:solidFill>
                  <a:srgbClr val="FF9933"/>
                </a:solidFill>
              </a:rPr>
              <a:t>, leg </a:t>
            </a:r>
            <a:r>
              <a:rPr lang="cs-CZ" altLang="cs-CZ" sz="4000" b="1" dirty="0" err="1" smtClean="0">
                <a:solidFill>
                  <a:srgbClr val="FF9933"/>
                </a:solidFill>
              </a:rPr>
              <a:t>ulcers</a:t>
            </a:r>
            <a:endParaRPr lang="cs-CZ" altLang="cs-CZ" b="1" dirty="0"/>
          </a:p>
          <a:p>
            <a:r>
              <a:rPr lang="cs-CZ" altLang="cs-CZ" sz="3600" b="1" dirty="0" err="1" smtClean="0"/>
              <a:t>slower</a:t>
            </a:r>
            <a:r>
              <a:rPr lang="cs-CZ" altLang="cs-CZ" sz="3600" b="1" dirty="0" smtClean="0"/>
              <a:t> skin </a:t>
            </a:r>
            <a:r>
              <a:rPr lang="cs-CZ" altLang="cs-CZ" sz="3600" b="1" dirty="0" err="1" smtClean="0"/>
              <a:t>renovation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decreased</a:t>
            </a:r>
            <a:r>
              <a:rPr lang="cs-CZ" altLang="cs-CZ" sz="3600" b="1" dirty="0" smtClean="0"/>
              <a:t> skin </a:t>
            </a:r>
            <a:r>
              <a:rPr lang="cs-CZ" altLang="cs-CZ" sz="3600" b="1" dirty="0" err="1" smtClean="0"/>
              <a:t>barriere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function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slower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wound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healing</a:t>
            </a:r>
            <a:endParaRPr lang="cs-CZ" altLang="cs-CZ" sz="3600" b="1" dirty="0"/>
          </a:p>
          <a:p>
            <a:r>
              <a:rPr lang="cs-CZ" altLang="cs-CZ" sz="3600" b="1" dirty="0" err="1" smtClean="0"/>
              <a:t>decreased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immunological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reaction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less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effective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termoregulation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lower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mechanical</a:t>
            </a:r>
            <a:r>
              <a:rPr lang="cs-CZ" altLang="cs-CZ" sz="3600" b="1" dirty="0" smtClean="0"/>
              <a:t> resistence</a:t>
            </a:r>
            <a:endParaRPr lang="cs-CZ" altLang="cs-CZ" b="1" dirty="0"/>
          </a:p>
          <a:p>
            <a:endParaRPr lang="cs-CZ" altLang="cs-CZ" b="1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450730"/>
              </p:ext>
            </p:extLst>
          </p:nvPr>
        </p:nvGraphicFramePr>
        <p:xfrm>
          <a:off x="8726692" y="1558344"/>
          <a:ext cx="3298385" cy="2437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Rastrový obrázek" r:id="rId3" imgW="6638095" imgH="4904762" progId="Paint.Picture">
                  <p:embed/>
                </p:oleObj>
              </mc:Choice>
              <mc:Fallback>
                <p:oleObj name="Rastrový obrázek" r:id="rId3" imgW="6638095" imgH="49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6692" y="1558344"/>
                        <a:ext cx="3298385" cy="2437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47" y="4533361"/>
            <a:ext cx="4270630" cy="202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6219" y="194308"/>
            <a:ext cx="2278858" cy="82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4007" y="-99811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Frailty</a:t>
            </a:r>
            <a:r>
              <a:rPr lang="cs-CZ" b="1" dirty="0" smtClean="0"/>
              <a:t> – </a:t>
            </a:r>
            <a:r>
              <a:rPr lang="cs-CZ" b="1" dirty="0" err="1"/>
              <a:t>a</a:t>
            </a:r>
            <a:r>
              <a:rPr lang="cs-CZ" b="1" dirty="0" err="1" smtClean="0"/>
              <a:t>ging</a:t>
            </a:r>
            <a:r>
              <a:rPr lang="cs-CZ" b="1" dirty="0" smtClean="0"/>
              <a:t> biomarker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80524" y="1816993"/>
            <a:ext cx="10018713" cy="4313350"/>
          </a:xfrm>
        </p:spPr>
        <p:txBody>
          <a:bodyPr>
            <a:noAutofit/>
          </a:bodyPr>
          <a:lstStyle/>
          <a:p>
            <a:r>
              <a:rPr lang="en-US" sz="2800" b="1" dirty="0"/>
              <a:t>common geriatric syndrome that embodies an elevated risk of catastrophic declines in health and </a:t>
            </a:r>
            <a:r>
              <a:rPr lang="en-US" sz="2800" b="1" dirty="0" smtClean="0"/>
              <a:t>function</a:t>
            </a:r>
            <a:endParaRPr lang="cs-CZ" sz="2800" b="1" dirty="0" smtClean="0"/>
          </a:p>
          <a:p>
            <a:r>
              <a:rPr lang="en-US" sz="2800" b="1" dirty="0"/>
              <a:t>increases incrementally with advancing age</a:t>
            </a:r>
            <a:endParaRPr lang="cs-CZ" sz="2800" b="1" dirty="0" smtClean="0"/>
          </a:p>
          <a:p>
            <a:r>
              <a:rPr lang="cs-CZ" sz="2800" b="1" dirty="0" err="1" smtClean="0"/>
              <a:t>connected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en-US" sz="2800" b="1" dirty="0" smtClean="0"/>
              <a:t>weakness</a:t>
            </a:r>
            <a:r>
              <a:rPr lang="en-US" sz="2800" b="1" dirty="0"/>
              <a:t>, slowing, decreased energy, lower activity, </a:t>
            </a:r>
            <a:r>
              <a:rPr lang="en-US" sz="2800" b="1" dirty="0" smtClean="0"/>
              <a:t>and unintended </a:t>
            </a:r>
            <a:r>
              <a:rPr lang="en-US" sz="2800" b="1" dirty="0"/>
              <a:t>weight </a:t>
            </a:r>
            <a:r>
              <a:rPr lang="en-US" sz="2800" b="1" dirty="0" smtClean="0"/>
              <a:t>loss</a:t>
            </a:r>
            <a:r>
              <a:rPr lang="cs-CZ" sz="2800" b="1" dirty="0" smtClean="0"/>
              <a:t> </a:t>
            </a:r>
            <a:r>
              <a:rPr lang="cs-CZ" sz="2800" b="1" dirty="0" smtClean="0">
                <a:solidFill>
                  <a:schemeClr val="accent2"/>
                </a:solidFill>
              </a:rPr>
              <a:t>– </a:t>
            </a:r>
            <a:r>
              <a:rPr lang="cs-CZ" sz="2800" b="1" dirty="0" err="1" smtClean="0">
                <a:solidFill>
                  <a:schemeClr val="accent2"/>
                </a:solidFill>
              </a:rPr>
              <a:t>if</a:t>
            </a:r>
            <a:r>
              <a:rPr lang="cs-CZ" sz="2800" b="1" dirty="0" smtClean="0">
                <a:solidFill>
                  <a:schemeClr val="accent2"/>
                </a:solidFill>
              </a:rPr>
              <a:t> 3 </a:t>
            </a:r>
            <a:r>
              <a:rPr lang="cs-CZ" sz="2800" b="1" dirty="0" err="1" smtClean="0">
                <a:solidFill>
                  <a:schemeClr val="accent2"/>
                </a:solidFill>
              </a:rPr>
              <a:t>or</a:t>
            </a:r>
            <a:r>
              <a:rPr lang="cs-CZ" sz="2800" b="1" dirty="0" smtClean="0">
                <a:solidFill>
                  <a:schemeClr val="accent2"/>
                </a:solidFill>
              </a:rPr>
              <a:t> more are </a:t>
            </a:r>
            <a:r>
              <a:rPr lang="cs-CZ" sz="2800" b="1" dirty="0" err="1" smtClean="0">
                <a:solidFill>
                  <a:schemeClr val="accent2"/>
                </a:solidFill>
              </a:rPr>
              <a:t>present,the</a:t>
            </a:r>
            <a:r>
              <a:rPr lang="cs-CZ" sz="2800" b="1" dirty="0" smtClean="0">
                <a:solidFill>
                  <a:schemeClr val="accent2"/>
                </a:solidFill>
              </a:rPr>
              <a:t> risk of </a:t>
            </a:r>
            <a:r>
              <a:rPr lang="cs-CZ" sz="2800" b="1" dirty="0" err="1" smtClean="0">
                <a:solidFill>
                  <a:schemeClr val="accent2"/>
                </a:solidFill>
              </a:rPr>
              <a:t>death</a:t>
            </a:r>
            <a:r>
              <a:rPr 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sz="2800" b="1" dirty="0" err="1" smtClean="0">
                <a:solidFill>
                  <a:schemeClr val="accent2"/>
                </a:solidFill>
              </a:rPr>
              <a:t>is</a:t>
            </a:r>
            <a:r>
              <a:rPr 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sz="2800" b="1" dirty="0" err="1" smtClean="0">
                <a:solidFill>
                  <a:schemeClr val="accent2"/>
                </a:solidFill>
              </a:rPr>
              <a:t>high</a:t>
            </a:r>
            <a:endParaRPr lang="cs-CZ" sz="2800" b="1" dirty="0" smtClean="0">
              <a:solidFill>
                <a:schemeClr val="accent2"/>
              </a:solidFill>
            </a:endParaRPr>
          </a:p>
          <a:p>
            <a:r>
              <a:rPr lang="en-US" sz="2800" b="1" dirty="0"/>
              <a:t>increased vulnerability to stressors (e.g. extremes of heat and cold, infection, injury, or even changes in medication</a:t>
            </a:r>
            <a:r>
              <a:rPr lang="en-US" sz="2800" b="1" dirty="0" smtClean="0"/>
              <a:t>)</a:t>
            </a:r>
            <a:endParaRPr lang="cs-CZ" sz="2800" b="1" dirty="0" smtClean="0"/>
          </a:p>
          <a:p>
            <a:r>
              <a:rPr lang="cs-CZ" sz="2800" b="1" dirty="0" err="1" smtClean="0"/>
              <a:t>components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sarcopenia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muscle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weakness</a:t>
            </a:r>
            <a:endParaRPr lang="cs-CZ" sz="2800" b="1" dirty="0">
              <a:solidFill>
                <a:schemeClr val="accent2"/>
              </a:solidFill>
            </a:endParaRPr>
          </a:p>
          <a:p>
            <a:r>
              <a:rPr lang="cs-CZ" sz="2800" b="1" dirty="0" smtClean="0">
                <a:solidFill>
                  <a:schemeClr val="accent2"/>
                </a:solidFill>
              </a:rPr>
              <a:t>not </a:t>
            </a:r>
            <a:r>
              <a:rPr lang="cs-CZ" sz="2800" b="1" dirty="0" err="1" smtClean="0">
                <a:solidFill>
                  <a:schemeClr val="accent2"/>
                </a:solidFill>
              </a:rPr>
              <a:t>only</a:t>
            </a:r>
            <a:r>
              <a:rPr lang="cs-CZ" sz="2800" b="1" dirty="0" smtClean="0">
                <a:solidFill>
                  <a:schemeClr val="accent2"/>
                </a:solidFill>
              </a:rPr>
              <a:t> fragility of </a:t>
            </a:r>
            <a:r>
              <a:rPr lang="cs-CZ" sz="2800" b="1" dirty="0" err="1" smtClean="0">
                <a:solidFill>
                  <a:schemeClr val="accent2"/>
                </a:solidFill>
              </a:rPr>
              <a:t>bones</a:t>
            </a:r>
            <a:endParaRPr lang="cs-CZ" sz="2800" b="1" dirty="0">
              <a:solidFill>
                <a:schemeClr val="accent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30" y="91828"/>
            <a:ext cx="2234704" cy="81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0" y="-292994"/>
            <a:ext cx="10018713" cy="1752599"/>
          </a:xfrm>
        </p:spPr>
        <p:txBody>
          <a:bodyPr/>
          <a:lstStyle/>
          <a:p>
            <a:r>
              <a:rPr lang="cs-CZ" b="1" dirty="0" smtClean="0"/>
              <a:t>Risk </a:t>
            </a:r>
            <a:r>
              <a:rPr lang="cs-CZ" b="1" dirty="0" err="1" smtClean="0"/>
              <a:t>factors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frailty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1" y="2553234"/>
            <a:ext cx="5341492" cy="3124201"/>
          </a:xfrm>
        </p:spPr>
        <p:txBody>
          <a:bodyPr>
            <a:noAutofit/>
          </a:bodyPr>
          <a:lstStyle/>
          <a:p>
            <a:r>
              <a:rPr lang="cs-CZ" sz="2800" b="1" u="sng" dirty="0" err="1" smtClean="0"/>
              <a:t>chronic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diseases</a:t>
            </a:r>
            <a:endParaRPr lang="cs-CZ" sz="2800" b="1" u="sng" dirty="0" smtClean="0"/>
          </a:p>
          <a:p>
            <a:r>
              <a:rPr lang="cs-CZ" sz="2800" b="1" dirty="0" err="1" smtClean="0"/>
              <a:t>cardiovascular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endParaRPr lang="cs-CZ" sz="2800" b="1" dirty="0" smtClean="0"/>
          </a:p>
          <a:p>
            <a:r>
              <a:rPr lang="cs-CZ" sz="2800" b="1" dirty="0" smtClean="0"/>
              <a:t>diabetes </a:t>
            </a:r>
            <a:r>
              <a:rPr lang="cs-CZ" sz="2800" b="1" dirty="0" err="1" smtClean="0"/>
              <a:t>mellitus</a:t>
            </a:r>
            <a:endParaRPr lang="cs-CZ" sz="2800" b="1" dirty="0" smtClean="0"/>
          </a:p>
          <a:p>
            <a:r>
              <a:rPr lang="cs-CZ" sz="2800" b="1" dirty="0" err="1" smtClean="0"/>
              <a:t>chronic</a:t>
            </a:r>
            <a:r>
              <a:rPr lang="cs-CZ" sz="2800" b="1" dirty="0" smtClean="0"/>
              <a:t> </a:t>
            </a:r>
            <a:r>
              <a:rPr lang="cs-CZ" sz="2800" b="1" dirty="0" err="1"/>
              <a:t>kidney</a:t>
            </a:r>
            <a:r>
              <a:rPr lang="cs-CZ" sz="2800" b="1" dirty="0"/>
              <a:t> </a:t>
            </a:r>
            <a:r>
              <a:rPr lang="cs-CZ" sz="2800" b="1" dirty="0" err="1" smtClean="0"/>
              <a:t>disease</a:t>
            </a:r>
            <a:endParaRPr lang="cs-CZ" sz="2800" b="1" dirty="0" smtClean="0"/>
          </a:p>
          <a:p>
            <a:r>
              <a:rPr lang="cs-CZ" sz="2800" b="1" dirty="0" err="1"/>
              <a:t>d</a:t>
            </a:r>
            <a:r>
              <a:rPr lang="cs-CZ" sz="2800" b="1" dirty="0" err="1" smtClean="0"/>
              <a:t>epression</a:t>
            </a:r>
            <a:endParaRPr lang="cs-CZ" sz="2800" b="1" dirty="0" smtClean="0"/>
          </a:p>
          <a:p>
            <a:r>
              <a:rPr lang="cs-CZ" sz="2800" b="1" dirty="0" err="1" smtClean="0"/>
              <a:t>cognitive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impairment</a:t>
            </a:r>
            <a:endParaRPr lang="cs-CZ" sz="2800" b="1" dirty="0" smtClean="0"/>
          </a:p>
          <a:p>
            <a:r>
              <a:rPr lang="cs-CZ" sz="2800" b="1" dirty="0"/>
              <a:t> </a:t>
            </a:r>
            <a:r>
              <a:rPr lang="cs-CZ" sz="2800" b="1" u="sng" dirty="0" err="1"/>
              <a:t>environment-related</a:t>
            </a:r>
            <a:r>
              <a:rPr lang="cs-CZ" sz="2800" b="1" u="sng" dirty="0"/>
              <a:t> </a:t>
            </a:r>
            <a:r>
              <a:rPr lang="cs-CZ" sz="2800" b="1" u="sng" dirty="0" err="1"/>
              <a:t>factors</a:t>
            </a:r>
            <a:r>
              <a:rPr lang="cs-CZ" sz="2800" b="1" u="sng" dirty="0"/>
              <a:t> </a:t>
            </a:r>
            <a:r>
              <a:rPr lang="cs-CZ" sz="2800" b="1" dirty="0"/>
              <a:t>such as </a:t>
            </a:r>
            <a:r>
              <a:rPr lang="cs-CZ" sz="2800" b="1" dirty="0" err="1"/>
              <a:t>life</a:t>
            </a:r>
            <a:r>
              <a:rPr lang="cs-CZ" sz="2800" b="1" dirty="0"/>
              <a:t> </a:t>
            </a:r>
            <a:r>
              <a:rPr lang="cs-CZ" sz="2800" b="1" dirty="0" err="1"/>
              <a:t>space</a:t>
            </a:r>
            <a:r>
              <a:rPr lang="cs-CZ" sz="2800" b="1" dirty="0"/>
              <a:t> and </a:t>
            </a:r>
            <a:r>
              <a:rPr lang="cs-CZ" sz="2800" b="1" dirty="0" err="1"/>
              <a:t>neighborhood</a:t>
            </a:r>
            <a:r>
              <a:rPr lang="cs-CZ" sz="2800" b="1" dirty="0"/>
              <a:t> </a:t>
            </a:r>
            <a:r>
              <a:rPr lang="cs-CZ" sz="2800" b="1" dirty="0" err="1"/>
              <a:t>characteristics</a:t>
            </a:r>
            <a:endParaRPr lang="cs-CZ" sz="2800" b="1" dirty="0"/>
          </a:p>
          <a:p>
            <a:endParaRPr lang="cs-CZ" sz="28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6096" y="1301837"/>
            <a:ext cx="4895056" cy="4802747"/>
          </a:xfrm>
        </p:spPr>
        <p:txBody>
          <a:bodyPr>
            <a:normAutofit fontScale="92500" lnSpcReduction="10000"/>
          </a:bodyPr>
          <a:lstStyle/>
          <a:p>
            <a:r>
              <a:rPr lang="cs-CZ" sz="3000" b="1" u="sng" dirty="0" err="1" smtClean="0"/>
              <a:t>physiologic</a:t>
            </a:r>
            <a:r>
              <a:rPr lang="cs-CZ" sz="3000" b="1" u="sng" dirty="0" smtClean="0"/>
              <a:t> </a:t>
            </a:r>
            <a:r>
              <a:rPr lang="cs-CZ" sz="3000" b="1" u="sng" dirty="0" err="1" smtClean="0"/>
              <a:t>impairments</a:t>
            </a:r>
            <a:endParaRPr lang="cs-CZ" sz="3000" b="1" u="sng" dirty="0" smtClean="0"/>
          </a:p>
          <a:p>
            <a:r>
              <a:rPr lang="cs-CZ" sz="3000" b="1" dirty="0" err="1" smtClean="0"/>
              <a:t>activation</a:t>
            </a:r>
            <a:r>
              <a:rPr lang="cs-CZ" sz="3000" b="1" dirty="0" smtClean="0"/>
              <a:t> </a:t>
            </a:r>
            <a:r>
              <a:rPr lang="cs-CZ" sz="3000" b="1" dirty="0"/>
              <a:t>of </a:t>
            </a:r>
            <a:r>
              <a:rPr lang="cs-CZ" sz="3000" b="1" dirty="0" err="1"/>
              <a:t>inflammation</a:t>
            </a:r>
            <a:r>
              <a:rPr lang="cs-CZ" sz="3000" b="1" dirty="0"/>
              <a:t> and </a:t>
            </a:r>
            <a:r>
              <a:rPr lang="cs-CZ" sz="3000" b="1" dirty="0" err="1"/>
              <a:t>coagulation</a:t>
            </a:r>
            <a:r>
              <a:rPr lang="cs-CZ" sz="3000" b="1" dirty="0"/>
              <a:t> </a:t>
            </a:r>
            <a:r>
              <a:rPr lang="cs-CZ" sz="3000" b="1" dirty="0" err="1" smtClean="0"/>
              <a:t>systems</a:t>
            </a:r>
            <a:r>
              <a:rPr lang="cs-CZ" sz="3000" b="1" dirty="0" smtClean="0"/>
              <a:t>,</a:t>
            </a:r>
            <a:endParaRPr lang="cs-CZ" sz="3000" b="1" baseline="30000" dirty="0"/>
          </a:p>
          <a:p>
            <a:r>
              <a:rPr lang="cs-CZ" sz="3000" b="1" dirty="0" err="1" smtClean="0"/>
              <a:t>anemia</a:t>
            </a:r>
            <a:r>
              <a:rPr lang="cs-CZ" sz="3000" b="1" dirty="0" smtClean="0"/>
              <a:t> </a:t>
            </a:r>
          </a:p>
          <a:p>
            <a:r>
              <a:rPr lang="cs-CZ" sz="3000" b="1" dirty="0" err="1" smtClean="0"/>
              <a:t>atherosclerosis</a:t>
            </a:r>
            <a:endParaRPr lang="cs-CZ" sz="3000" b="1" baseline="30000" dirty="0"/>
          </a:p>
          <a:p>
            <a:r>
              <a:rPr lang="cs-CZ" sz="3000" b="1" dirty="0" err="1" smtClean="0"/>
              <a:t>autonomic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dysfunction</a:t>
            </a:r>
            <a:endParaRPr lang="cs-CZ" sz="3000" b="1" baseline="30000" dirty="0"/>
          </a:p>
          <a:p>
            <a:r>
              <a:rPr lang="cs-CZ" sz="3000" b="1" dirty="0" err="1" smtClean="0"/>
              <a:t>hormonal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abnormalities</a:t>
            </a:r>
            <a:endParaRPr lang="cs-CZ" sz="3000" b="1" baseline="30000" dirty="0"/>
          </a:p>
          <a:p>
            <a:r>
              <a:rPr lang="cs-CZ" sz="3000" b="1" dirty="0" smtClean="0"/>
              <a:t>obesity</a:t>
            </a:r>
            <a:endParaRPr lang="cs-CZ" sz="3000" b="1" baseline="30000" dirty="0"/>
          </a:p>
          <a:p>
            <a:r>
              <a:rPr lang="cs-CZ" sz="3000" b="1" dirty="0" err="1" smtClean="0"/>
              <a:t>hypovitaminosis</a:t>
            </a:r>
            <a:r>
              <a:rPr lang="cs-CZ" sz="3000" b="1" dirty="0" smtClean="0"/>
              <a:t> </a:t>
            </a:r>
            <a:r>
              <a:rPr lang="cs-CZ" sz="3000" b="1" dirty="0"/>
              <a:t>D in </a:t>
            </a:r>
            <a:r>
              <a:rPr lang="cs-CZ" sz="3000" b="1" dirty="0" err="1" smtClean="0"/>
              <a:t>men</a:t>
            </a:r>
            <a:endParaRPr lang="cs-CZ" sz="3000" b="1" baseline="300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113" y="206463"/>
            <a:ext cx="1755039" cy="6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2644" y="-125569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Prevention</a:t>
            </a:r>
            <a:r>
              <a:rPr lang="cs-CZ" b="1" dirty="0" smtClean="0"/>
              <a:t> of </a:t>
            </a:r>
            <a:r>
              <a:rPr lang="cs-CZ" b="1" dirty="0" err="1" smtClean="0"/>
              <a:t>frailty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7189" y="1907145"/>
            <a:ext cx="10018713" cy="3939863"/>
          </a:xfrm>
        </p:spPr>
        <p:txBody>
          <a:bodyPr>
            <a:normAutofit fontScale="85000" lnSpcReduction="20000"/>
          </a:bodyPr>
          <a:lstStyle/>
          <a:p>
            <a:r>
              <a:rPr lang="cs-CZ" sz="3000" b="1" dirty="0" err="1" smtClean="0"/>
              <a:t>treatment</a:t>
            </a:r>
            <a:r>
              <a:rPr lang="cs-CZ" sz="3000" b="1" dirty="0" smtClean="0"/>
              <a:t> and </a:t>
            </a:r>
            <a:r>
              <a:rPr lang="cs-CZ" sz="3000" b="1" dirty="0" err="1" smtClean="0"/>
              <a:t>close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follow</a:t>
            </a:r>
            <a:r>
              <a:rPr lang="cs-CZ" sz="3000" b="1" dirty="0" smtClean="0"/>
              <a:t> up of </a:t>
            </a:r>
            <a:r>
              <a:rPr lang="cs-CZ" sz="3000" b="1" dirty="0" err="1" smtClean="0"/>
              <a:t>chronic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diseases</a:t>
            </a:r>
            <a:endParaRPr lang="cs-CZ" sz="3000" b="1" dirty="0" smtClean="0"/>
          </a:p>
          <a:p>
            <a:r>
              <a:rPr lang="cs-CZ" sz="3000" b="1" dirty="0"/>
              <a:t>vitamin D </a:t>
            </a:r>
            <a:r>
              <a:rPr lang="cs-CZ" sz="3000" b="1" dirty="0" err="1"/>
              <a:t>serum</a:t>
            </a:r>
            <a:r>
              <a:rPr lang="cs-CZ" sz="3000" b="1" dirty="0"/>
              <a:t> </a:t>
            </a:r>
            <a:r>
              <a:rPr lang="cs-CZ" sz="3000" b="1" dirty="0" err="1"/>
              <a:t>levels</a:t>
            </a:r>
            <a:r>
              <a:rPr lang="cs-CZ" sz="3000" b="1" dirty="0"/>
              <a:t> </a:t>
            </a:r>
            <a:r>
              <a:rPr lang="cs-CZ" sz="3000" b="1" dirty="0" err="1"/>
              <a:t>above</a:t>
            </a:r>
            <a:r>
              <a:rPr lang="cs-CZ" sz="3000" b="1" dirty="0"/>
              <a:t> 50-75 </a:t>
            </a:r>
            <a:r>
              <a:rPr lang="cs-CZ" sz="3000" b="1" dirty="0" err="1"/>
              <a:t>nmol</a:t>
            </a:r>
            <a:r>
              <a:rPr lang="cs-CZ" sz="3000" b="1" dirty="0"/>
              <a:t>/l </a:t>
            </a:r>
            <a:r>
              <a:rPr lang="cs-CZ" sz="3000" b="1" dirty="0" err="1" smtClean="0"/>
              <a:t>maintenance</a:t>
            </a:r>
            <a:endParaRPr lang="cs-CZ" sz="3000" b="1" dirty="0" smtClean="0"/>
          </a:p>
          <a:p>
            <a:r>
              <a:rPr lang="cs-CZ" sz="3000" b="1" dirty="0" smtClean="0"/>
              <a:t>management of </a:t>
            </a:r>
            <a:r>
              <a:rPr lang="cs-CZ" sz="3000" b="1" dirty="0" err="1" smtClean="0"/>
              <a:t>chronic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inflammation</a:t>
            </a:r>
            <a:endParaRPr lang="cs-CZ" sz="3000" b="1" dirty="0" smtClean="0"/>
          </a:p>
          <a:p>
            <a:r>
              <a:rPr lang="cs-CZ" sz="3000" b="1" dirty="0" smtClean="0"/>
              <a:t>management of </a:t>
            </a:r>
            <a:r>
              <a:rPr lang="cs-CZ" sz="3000" b="1" dirty="0" err="1" smtClean="0"/>
              <a:t>coagulation</a:t>
            </a:r>
            <a:r>
              <a:rPr lang="cs-CZ" sz="3000" b="1" dirty="0" smtClean="0"/>
              <a:t> disorders</a:t>
            </a:r>
          </a:p>
          <a:p>
            <a:r>
              <a:rPr lang="cs-CZ" sz="3000" b="1" dirty="0" err="1" smtClean="0"/>
              <a:t>stable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compensation</a:t>
            </a:r>
            <a:r>
              <a:rPr lang="cs-CZ" sz="3000" b="1" dirty="0" smtClean="0"/>
              <a:t> of diabetes </a:t>
            </a:r>
            <a:r>
              <a:rPr lang="cs-CZ" sz="3000" b="1" dirty="0" err="1" smtClean="0"/>
              <a:t>mellitus</a:t>
            </a:r>
            <a:endParaRPr lang="cs-CZ" sz="3000" b="1" dirty="0" smtClean="0"/>
          </a:p>
          <a:p>
            <a:r>
              <a:rPr lang="cs-CZ" sz="3000" b="1" dirty="0" err="1" smtClean="0"/>
              <a:t>metabolic</a:t>
            </a:r>
            <a:r>
              <a:rPr lang="cs-CZ" sz="3000" b="1" dirty="0" smtClean="0"/>
              <a:t> syndrome management</a:t>
            </a:r>
          </a:p>
          <a:p>
            <a:r>
              <a:rPr lang="cs-CZ" sz="3000" b="1" dirty="0" err="1"/>
              <a:t>p</a:t>
            </a:r>
            <a:r>
              <a:rPr lang="cs-CZ" sz="3000" b="1" dirty="0" err="1" smtClean="0"/>
              <a:t>romotion</a:t>
            </a:r>
            <a:r>
              <a:rPr lang="cs-CZ" sz="3000" b="1" dirty="0" smtClean="0"/>
              <a:t> of </a:t>
            </a:r>
            <a:r>
              <a:rPr lang="cs-CZ" sz="3000" b="1" dirty="0" err="1" smtClean="0"/>
              <a:t>physical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activity</a:t>
            </a:r>
            <a:r>
              <a:rPr lang="cs-CZ" sz="3000" b="1" dirty="0" smtClean="0"/>
              <a:t> as a </a:t>
            </a:r>
            <a:r>
              <a:rPr lang="cs-CZ" sz="3000" b="1" dirty="0" err="1" smtClean="0"/>
              <a:t>prevention</a:t>
            </a:r>
            <a:r>
              <a:rPr lang="cs-CZ" sz="3000" b="1" dirty="0" smtClean="0"/>
              <a:t> of </a:t>
            </a:r>
            <a:r>
              <a:rPr lang="cs-CZ" sz="3000" b="1" dirty="0" err="1" smtClean="0"/>
              <a:t>sarcopenia</a:t>
            </a:r>
            <a:r>
              <a:rPr lang="cs-CZ" sz="3000" b="1" dirty="0" smtClean="0"/>
              <a:t>, </a:t>
            </a:r>
            <a:r>
              <a:rPr lang="cs-CZ" sz="3000" b="1" dirty="0" err="1" smtClean="0"/>
              <a:t>osteoporosis</a:t>
            </a:r>
            <a:r>
              <a:rPr lang="cs-CZ" sz="3000" b="1" dirty="0" smtClean="0"/>
              <a:t> and </a:t>
            </a:r>
            <a:r>
              <a:rPr lang="cs-CZ" sz="3000" b="1" dirty="0" err="1" smtClean="0"/>
              <a:t>muscle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weakness</a:t>
            </a:r>
            <a:endParaRPr lang="cs-CZ" sz="3000" b="1" dirty="0" smtClean="0"/>
          </a:p>
          <a:p>
            <a:endParaRPr lang="cs-CZ" sz="2400" b="1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5" y="4980832"/>
            <a:ext cx="2678806" cy="17323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654" y="5056321"/>
            <a:ext cx="2800741" cy="1581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728" y="124025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4888" y="132009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Thank</a:t>
            </a:r>
            <a:r>
              <a:rPr lang="cs-CZ" b="1" dirty="0" smtClean="0"/>
              <a:t> </a:t>
            </a:r>
            <a:r>
              <a:rPr lang="cs-CZ" b="1" dirty="0" err="1" smtClean="0"/>
              <a:t>you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your</a:t>
            </a:r>
            <a:r>
              <a:rPr lang="cs-CZ" b="1" dirty="0" smtClean="0"/>
              <a:t> </a:t>
            </a:r>
            <a:r>
              <a:rPr lang="cs-CZ" b="1" dirty="0" err="1" smtClean="0"/>
              <a:t>attention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622" y="1694707"/>
            <a:ext cx="6377212" cy="420733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081" y="5807034"/>
            <a:ext cx="2352628" cy="8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1458553" y="-123823"/>
            <a:ext cx="10018713" cy="1752599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Vascular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changes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2640013" y="1700213"/>
            <a:ext cx="40386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1.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3.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4.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5067636" y="1198562"/>
            <a:ext cx="4038600" cy="5529263"/>
          </a:xfrm>
        </p:spPr>
        <p:txBody>
          <a:bodyPr/>
          <a:lstStyle/>
          <a:p>
            <a:pPr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/>
              <a:t>1.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  <a:buFontTx/>
              <a:buNone/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3.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4.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6. </a:t>
            </a:r>
            <a:r>
              <a:rPr lang="cs-CZ" altLang="cs-CZ" sz="2800" dirty="0" err="1" smtClean="0"/>
              <a:t>decade</a:t>
            </a:r>
            <a:endParaRPr lang="cs-CZ" altLang="cs-CZ" sz="2800" dirty="0" smtClean="0"/>
          </a:p>
          <a:p>
            <a:pPr algn="r">
              <a:lnSpc>
                <a:spcPct val="90000"/>
              </a:lnSpc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 smtClean="0"/>
              <a:t>8.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</p:txBody>
      </p:sp>
      <p:graphicFrame>
        <p:nvGraphicFramePr>
          <p:cNvPr id="5128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800600" y="1412876"/>
          <a:ext cx="2376488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Rastrový obrázek" r:id="rId3" imgW="1695687" imgH="4382112" progId="Paint.Picture">
                  <p:embed/>
                </p:oleObj>
              </mc:Choice>
              <mc:Fallback>
                <p:oleObj name="Rastrový obrázek" r:id="rId3" imgW="1695687" imgH="4382112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412876"/>
                        <a:ext cx="2376488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9636" y="5701880"/>
            <a:ext cx="2469211" cy="8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-217798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Hypertension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56603" y="2390884"/>
            <a:ext cx="4895055" cy="3124201"/>
          </a:xfrm>
        </p:spPr>
        <p:txBody>
          <a:bodyPr>
            <a:normAutofit/>
          </a:bodyPr>
          <a:lstStyle/>
          <a:p>
            <a:r>
              <a:rPr lang="cs-CZ" sz="2400" b="1" dirty="0" err="1" smtClean="0"/>
              <a:t>isolated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systolic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hypertension</a:t>
            </a:r>
            <a:endParaRPr lang="cs-CZ" sz="2400" b="1" dirty="0" smtClean="0"/>
          </a:p>
          <a:p>
            <a:r>
              <a:rPr lang="cs-CZ" sz="2400" b="1" dirty="0" err="1" smtClean="0"/>
              <a:t>unstable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hypertension</a:t>
            </a:r>
            <a:endParaRPr lang="cs-CZ" sz="2400" b="1" dirty="0" smtClean="0"/>
          </a:p>
          <a:p>
            <a:r>
              <a:rPr lang="cs-CZ" sz="2400" b="1" dirty="0" err="1" smtClean="0"/>
              <a:t>compliance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problems</a:t>
            </a:r>
            <a:endParaRPr lang="cs-CZ" sz="2400" b="1" dirty="0" smtClean="0"/>
          </a:p>
          <a:p>
            <a:r>
              <a:rPr lang="cs-CZ" sz="2400" b="1" dirty="0" err="1" smtClean="0"/>
              <a:t>ischemic</a:t>
            </a:r>
            <a:r>
              <a:rPr lang="cs-CZ" sz="2400" b="1" dirty="0" smtClean="0"/>
              <a:t> brain </a:t>
            </a:r>
            <a:r>
              <a:rPr lang="cs-CZ" sz="2400" b="1" dirty="0" err="1" smtClean="0"/>
              <a:t>attack</a:t>
            </a:r>
            <a:endParaRPr lang="cs-CZ" sz="2400" b="1" dirty="0" smtClean="0"/>
          </a:p>
          <a:p>
            <a:r>
              <a:rPr lang="cs-CZ" sz="2400" b="1" dirty="0" err="1" smtClean="0"/>
              <a:t>haemorrhagic</a:t>
            </a:r>
            <a:r>
              <a:rPr lang="cs-CZ" sz="2400" b="1" dirty="0" smtClean="0"/>
              <a:t> brain </a:t>
            </a:r>
            <a:r>
              <a:rPr lang="cs-CZ" sz="2400" b="1" dirty="0" err="1" smtClean="0"/>
              <a:t>attack</a:t>
            </a:r>
            <a:endParaRPr lang="cs-CZ" sz="2400" b="1" dirty="0" smtClean="0"/>
          </a:p>
          <a:p>
            <a:r>
              <a:rPr lang="cs-CZ" sz="2400" b="1" dirty="0" err="1" smtClean="0"/>
              <a:t>cardiac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failure</a:t>
            </a:r>
            <a:endParaRPr lang="cs-CZ" sz="2400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9906580"/>
              </p:ext>
            </p:extLst>
          </p:nvPr>
        </p:nvGraphicFramePr>
        <p:xfrm>
          <a:off x="5924283" y="1365160"/>
          <a:ext cx="5924280" cy="5175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506"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BPs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BPd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optimal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120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80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normal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baseline="0" dirty="0" smtClean="0"/>
                        <a:t> 130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85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normal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baseline="0" dirty="0" err="1" smtClean="0"/>
                        <a:t>for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baseline="0" dirty="0" err="1" smtClean="0"/>
                        <a:t>seniors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130-150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75-85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borderline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130-139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85-89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140-159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90-99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II</a:t>
                      </a:r>
                      <a:endParaRPr lang="cs-CZ" sz="2000" b="1" dirty="0" smtClean="0"/>
                    </a:p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160-179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100-109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III</a:t>
                      </a:r>
                      <a:endParaRPr lang="cs-CZ" sz="2000" b="1" dirty="0" smtClean="0"/>
                    </a:p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above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dirty="0" smtClean="0"/>
                        <a:t>180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above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dirty="0" smtClean="0"/>
                        <a:t>110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335" y="110813"/>
            <a:ext cx="2411513" cy="8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Risks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b="1" dirty="0" err="1" smtClean="0"/>
              <a:t>unstable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blood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pressure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values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collapsing</a:t>
            </a:r>
            <a:endParaRPr lang="cs-CZ" sz="2800" b="1" dirty="0" smtClean="0"/>
          </a:p>
          <a:p>
            <a:r>
              <a:rPr lang="cs-CZ" sz="2800" b="1" dirty="0" err="1" smtClean="0"/>
              <a:t>orthostatic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hypotension</a:t>
            </a:r>
            <a:endParaRPr lang="cs-CZ" sz="2800" b="1" dirty="0" smtClean="0"/>
          </a:p>
          <a:p>
            <a:r>
              <a:rPr lang="cs-CZ" sz="2800" b="1" dirty="0" err="1" smtClean="0"/>
              <a:t>interaction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medications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uncontrolled</a:t>
            </a:r>
            <a:r>
              <a:rPr lang="cs-CZ" sz="2800" b="1" dirty="0" smtClean="0"/>
              <a:t> BP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dizziness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endParaRPr lang="cs-CZ" sz="2800" b="1" dirty="0" smtClean="0"/>
          </a:p>
          <a:p>
            <a:r>
              <a:rPr lang="cs-CZ" sz="2800" b="1" dirty="0" err="1"/>
              <a:t>b</a:t>
            </a:r>
            <a:r>
              <a:rPr lang="cs-CZ" sz="2800" b="1" dirty="0" err="1" smtClean="0"/>
              <a:t>radycardia</a:t>
            </a:r>
            <a:r>
              <a:rPr lang="cs-CZ" sz="2800" b="1" dirty="0" smtClean="0"/>
              <a:t> – beta </a:t>
            </a:r>
            <a:r>
              <a:rPr lang="cs-CZ" sz="2800" b="1" dirty="0" err="1" smtClean="0"/>
              <a:t>blockers</a:t>
            </a:r>
            <a:endParaRPr lang="cs-CZ" sz="2800" b="1" dirty="0" smtClean="0"/>
          </a:p>
          <a:p>
            <a:r>
              <a:rPr lang="cs-CZ" sz="2800" b="1" dirty="0" err="1" smtClean="0"/>
              <a:t>serum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mineral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dysbalancies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arrythmias</a:t>
            </a:r>
            <a:endParaRPr lang="cs-CZ" sz="2800" b="1" dirty="0" smtClean="0"/>
          </a:p>
          <a:p>
            <a:r>
              <a:rPr lang="cs-CZ" sz="2800" b="1" dirty="0" smtClean="0"/>
              <a:t>……..</a:t>
            </a:r>
            <a:endParaRPr lang="cs-CZ" sz="28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54" y="23813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491" y="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Ischaemic</a:t>
            </a:r>
            <a:r>
              <a:rPr lang="cs-CZ" b="1" dirty="0" smtClean="0"/>
              <a:t> </a:t>
            </a:r>
            <a:r>
              <a:rPr lang="cs-CZ" b="1" dirty="0" err="1" smtClean="0"/>
              <a:t>heart</a:t>
            </a:r>
            <a:r>
              <a:rPr lang="cs-CZ" b="1" dirty="0" smtClean="0"/>
              <a:t> </a:t>
            </a:r>
            <a:r>
              <a:rPr lang="cs-CZ" b="1" dirty="0" err="1" smtClean="0"/>
              <a:t>disease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16129" y="1559416"/>
            <a:ext cx="10018713" cy="3124201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stable</a:t>
            </a:r>
            <a:r>
              <a:rPr lang="cs-CZ" sz="2800" b="1" dirty="0" smtClean="0"/>
              <a:t> angina pectoris – </a:t>
            </a:r>
            <a:r>
              <a:rPr lang="cs-CZ" sz="2800" b="1" dirty="0" err="1" smtClean="0"/>
              <a:t>atypical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symptomatology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dyspnea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confusion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r>
              <a:rPr lang="cs-CZ" sz="2800" b="1" dirty="0" smtClean="0"/>
              <a:t>, overal </a:t>
            </a:r>
            <a:r>
              <a:rPr lang="cs-CZ" sz="2800" b="1" dirty="0" err="1" smtClean="0"/>
              <a:t>weakness</a:t>
            </a:r>
            <a:endParaRPr lang="cs-CZ" sz="2800" b="1" dirty="0" smtClean="0"/>
          </a:p>
          <a:p>
            <a:r>
              <a:rPr lang="cs-CZ" sz="2800" b="1" dirty="0" err="1" smtClean="0"/>
              <a:t>acute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syndrome – </a:t>
            </a:r>
            <a:r>
              <a:rPr lang="cs-CZ" sz="2800" b="1" dirty="0" err="1" smtClean="0"/>
              <a:t>unstable</a:t>
            </a:r>
            <a:r>
              <a:rPr lang="cs-CZ" sz="2800" b="1" dirty="0" smtClean="0"/>
              <a:t> angina pectoris, </a:t>
            </a:r>
            <a:r>
              <a:rPr lang="cs-CZ" sz="2800" b="1" dirty="0" err="1" smtClean="0"/>
              <a:t>myocardial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infarction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cardiac</a:t>
            </a:r>
            <a:r>
              <a:rPr lang="cs-CZ" sz="2800" b="1" dirty="0" smtClean="0"/>
              <a:t> output – </a:t>
            </a:r>
            <a:r>
              <a:rPr lang="cs-CZ" sz="2800" b="1" dirty="0" err="1" smtClean="0"/>
              <a:t>possibility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confusion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collapse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danger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malignant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arrythmia</a:t>
            </a:r>
            <a:r>
              <a:rPr lang="cs-CZ" sz="2800" b="1" dirty="0" smtClean="0"/>
              <a:t> </a:t>
            </a:r>
          </a:p>
          <a:p>
            <a:r>
              <a:rPr lang="cs-CZ" sz="2800" b="1" dirty="0" smtClean="0"/>
              <a:t>PTCA –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angioplasty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all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ages</a:t>
            </a:r>
            <a:r>
              <a:rPr lang="cs-CZ" sz="2800" b="1" dirty="0" smtClean="0"/>
              <a:t>!!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375" y="4468011"/>
            <a:ext cx="3477110" cy="21720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03" y="4340369"/>
            <a:ext cx="3193509" cy="23931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517" y="138112"/>
            <a:ext cx="2309317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9764" y="25637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Cardiac</a:t>
            </a:r>
            <a:r>
              <a:rPr lang="cs-CZ" b="1" dirty="0" smtClean="0"/>
              <a:t> </a:t>
            </a:r>
            <a:r>
              <a:rPr lang="cs-CZ" b="1" dirty="0" err="1" smtClean="0"/>
              <a:t>failure</a:t>
            </a:r>
            <a:r>
              <a:rPr lang="cs-CZ" b="1" dirty="0" smtClean="0"/>
              <a:t> – </a:t>
            </a:r>
            <a:r>
              <a:rPr lang="cs-CZ" b="1" dirty="0" err="1" smtClean="0"/>
              <a:t>left</a:t>
            </a:r>
            <a:r>
              <a:rPr lang="cs-CZ" b="1" dirty="0" smtClean="0"/>
              <a:t> </a:t>
            </a:r>
            <a:r>
              <a:rPr lang="cs-CZ" b="1" dirty="0" err="1" smtClean="0"/>
              <a:t>ventricle</a:t>
            </a:r>
            <a:r>
              <a:rPr lang="cs-CZ" b="1" dirty="0" smtClean="0"/>
              <a:t> 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5673" y="1132669"/>
            <a:ext cx="10018713" cy="383683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c</a:t>
            </a:r>
            <a:r>
              <a:rPr lang="cs-CZ" sz="2800" b="1" dirty="0" err="1" smtClean="0"/>
              <a:t>auses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hypertension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ischemic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heart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valvular</a:t>
            </a:r>
            <a:r>
              <a:rPr lang="cs-CZ" sz="2800" b="1" dirty="0" smtClean="0"/>
              <a:t> disorders</a:t>
            </a:r>
          </a:p>
          <a:p>
            <a:r>
              <a:rPr lang="cs-CZ" sz="2800" b="1" dirty="0" err="1" smtClean="0"/>
              <a:t>symptoms</a:t>
            </a:r>
            <a:r>
              <a:rPr lang="cs-CZ" sz="2800" b="1" dirty="0" smtClean="0"/>
              <a:t> - </a:t>
            </a:r>
            <a:r>
              <a:rPr lang="cs-CZ" sz="2800" b="1" dirty="0" err="1" smtClean="0"/>
              <a:t>dyspnoea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orthopnoea</a:t>
            </a:r>
            <a:r>
              <a:rPr lang="cs-CZ" sz="2800" b="1" dirty="0" smtClean="0"/>
              <a:t>, night </a:t>
            </a:r>
            <a:r>
              <a:rPr lang="cs-CZ" sz="2800" b="1" dirty="0" err="1"/>
              <a:t>cough</a:t>
            </a:r>
            <a:r>
              <a:rPr lang="cs-CZ" sz="2800" b="1" dirty="0"/>
              <a:t>, </a:t>
            </a:r>
            <a:r>
              <a:rPr lang="cs-CZ" sz="2800" b="1" dirty="0" err="1"/>
              <a:t>confusion</a:t>
            </a:r>
            <a:r>
              <a:rPr lang="cs-CZ" sz="2800" b="1" dirty="0"/>
              <a:t>, </a:t>
            </a:r>
            <a:r>
              <a:rPr lang="cs-CZ" sz="2800" b="1" dirty="0" err="1"/>
              <a:t>sleeping</a:t>
            </a:r>
            <a:r>
              <a:rPr lang="cs-CZ" sz="2800" b="1" dirty="0"/>
              <a:t> </a:t>
            </a:r>
            <a:r>
              <a:rPr lang="cs-CZ" sz="2800" b="1" dirty="0" smtClean="0"/>
              <a:t>disorders,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oedema</a:t>
            </a:r>
            <a:endParaRPr lang="cs-CZ" sz="2800" b="1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73" y="3896542"/>
            <a:ext cx="4965265" cy="28081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474" y="4351360"/>
            <a:ext cx="1926560" cy="22075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524" y="146833"/>
            <a:ext cx="2312226" cy="83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Cardiac</a:t>
            </a:r>
            <a:r>
              <a:rPr lang="cs-CZ" b="1" dirty="0" smtClean="0"/>
              <a:t> </a:t>
            </a:r>
            <a:r>
              <a:rPr lang="cs-CZ" b="1" dirty="0" err="1" smtClean="0"/>
              <a:t>failure</a:t>
            </a:r>
            <a:r>
              <a:rPr lang="cs-CZ" b="1" dirty="0" smtClean="0"/>
              <a:t> – </a:t>
            </a:r>
            <a:r>
              <a:rPr lang="cs-CZ" b="1" dirty="0" err="1" smtClean="0"/>
              <a:t>right</a:t>
            </a:r>
            <a:r>
              <a:rPr lang="cs-CZ" b="1" dirty="0" smtClean="0"/>
              <a:t> </a:t>
            </a:r>
            <a:r>
              <a:rPr lang="cs-CZ" b="1" dirty="0" err="1" smtClean="0"/>
              <a:t>ventricle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1211686"/>
            <a:ext cx="10018713" cy="3124201"/>
          </a:xfrm>
        </p:spPr>
        <p:txBody>
          <a:bodyPr/>
          <a:lstStyle/>
          <a:p>
            <a:r>
              <a:rPr lang="cs-CZ" b="1" dirty="0" err="1" smtClean="0"/>
              <a:t>causes</a:t>
            </a:r>
            <a:r>
              <a:rPr lang="cs-CZ" b="1" dirty="0" smtClean="0"/>
              <a:t> – </a:t>
            </a:r>
            <a:r>
              <a:rPr lang="cs-CZ" b="1" dirty="0" err="1" smtClean="0"/>
              <a:t>chronic</a:t>
            </a:r>
            <a:r>
              <a:rPr lang="cs-CZ" b="1" dirty="0" smtClean="0"/>
              <a:t> </a:t>
            </a:r>
            <a:r>
              <a:rPr lang="cs-CZ" b="1" dirty="0" err="1" smtClean="0"/>
              <a:t>obstructive</a:t>
            </a:r>
            <a:r>
              <a:rPr lang="cs-CZ" b="1" dirty="0" smtClean="0"/>
              <a:t> </a:t>
            </a:r>
            <a:r>
              <a:rPr lang="cs-CZ" b="1" dirty="0" err="1" smtClean="0"/>
              <a:t>pulmonary</a:t>
            </a:r>
            <a:r>
              <a:rPr lang="cs-CZ" b="1" dirty="0" smtClean="0"/>
              <a:t> </a:t>
            </a:r>
            <a:r>
              <a:rPr lang="cs-CZ" b="1" dirty="0" err="1" smtClean="0"/>
              <a:t>disease</a:t>
            </a:r>
            <a:endParaRPr lang="cs-CZ" b="1" dirty="0" smtClean="0"/>
          </a:p>
          <a:p>
            <a:r>
              <a:rPr lang="cs-CZ" b="1" dirty="0" err="1" smtClean="0"/>
              <a:t>right</a:t>
            </a:r>
            <a:r>
              <a:rPr lang="cs-CZ" b="1" dirty="0" smtClean="0"/>
              <a:t> </a:t>
            </a:r>
            <a:r>
              <a:rPr lang="cs-CZ" b="1" dirty="0" err="1"/>
              <a:t>ventricle</a:t>
            </a:r>
            <a:r>
              <a:rPr lang="cs-CZ" b="1" dirty="0"/>
              <a:t> – </a:t>
            </a:r>
            <a:r>
              <a:rPr lang="cs-CZ" b="1" dirty="0" err="1"/>
              <a:t>swellings</a:t>
            </a:r>
            <a:r>
              <a:rPr lang="cs-CZ" b="1" dirty="0"/>
              <a:t> of </a:t>
            </a:r>
            <a:r>
              <a:rPr lang="cs-CZ" b="1" dirty="0" err="1"/>
              <a:t>legs</a:t>
            </a:r>
            <a:r>
              <a:rPr lang="cs-CZ" b="1" dirty="0"/>
              <a:t>, </a:t>
            </a:r>
            <a:r>
              <a:rPr lang="cs-CZ" b="1" dirty="0" err="1"/>
              <a:t>peripheral</a:t>
            </a:r>
            <a:r>
              <a:rPr lang="cs-CZ" b="1" dirty="0"/>
              <a:t> </a:t>
            </a:r>
            <a:r>
              <a:rPr lang="cs-CZ" b="1" dirty="0" err="1"/>
              <a:t>cyanosis</a:t>
            </a:r>
            <a:r>
              <a:rPr lang="cs-CZ" b="1" dirty="0"/>
              <a:t>, ascites, </a:t>
            </a:r>
            <a:r>
              <a:rPr lang="cs-CZ" b="1" dirty="0" err="1" smtClean="0"/>
              <a:t>anasarca</a:t>
            </a:r>
            <a:r>
              <a:rPr lang="cs-CZ" b="1" dirty="0"/>
              <a:t>, </a:t>
            </a:r>
            <a:r>
              <a:rPr lang="cs-CZ" b="1" dirty="0" err="1"/>
              <a:t>hydrothorax</a:t>
            </a:r>
            <a:endParaRPr lang="cs-CZ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15" y="3188361"/>
            <a:ext cx="3972521" cy="33412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035" y="5547573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57766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Arrythmias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09" y="2100329"/>
            <a:ext cx="10018713" cy="3124201"/>
          </a:xfrm>
        </p:spPr>
        <p:txBody>
          <a:bodyPr>
            <a:normAutofit lnSpcReduction="10000"/>
          </a:bodyPr>
          <a:lstStyle/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tachyarrythmias</a:t>
            </a:r>
            <a:r>
              <a:rPr lang="cs-CZ" b="1" dirty="0" smtClean="0"/>
              <a:t>, </a:t>
            </a:r>
            <a:r>
              <a:rPr lang="cs-CZ" b="1" dirty="0" err="1" smtClean="0"/>
              <a:t>bradyarrythmias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unstability</a:t>
            </a:r>
            <a:r>
              <a:rPr lang="cs-CZ" b="1" dirty="0"/>
              <a:t>, </a:t>
            </a:r>
            <a:r>
              <a:rPr lang="cs-CZ" b="1" dirty="0" err="1"/>
              <a:t>falls</a:t>
            </a:r>
            <a:r>
              <a:rPr lang="cs-CZ" b="1" dirty="0"/>
              <a:t>, </a:t>
            </a:r>
            <a:r>
              <a:rPr lang="cs-CZ" b="1" dirty="0" err="1"/>
              <a:t>confusion</a:t>
            </a:r>
            <a:r>
              <a:rPr lang="cs-CZ" b="1" dirty="0"/>
              <a:t>, </a:t>
            </a:r>
            <a:r>
              <a:rPr lang="cs-CZ" b="1" dirty="0" err="1"/>
              <a:t>cognitive</a:t>
            </a:r>
            <a:r>
              <a:rPr lang="cs-CZ" b="1" dirty="0"/>
              <a:t> </a:t>
            </a:r>
            <a:r>
              <a:rPr lang="cs-CZ" b="1" dirty="0" err="1"/>
              <a:t>decline</a:t>
            </a:r>
            <a:r>
              <a:rPr lang="cs-CZ" b="1" dirty="0"/>
              <a:t>, </a:t>
            </a:r>
            <a:r>
              <a:rPr lang="cs-CZ" b="1" dirty="0" err="1"/>
              <a:t>consciousness</a:t>
            </a:r>
            <a:r>
              <a:rPr lang="cs-CZ" b="1" dirty="0"/>
              <a:t> </a:t>
            </a:r>
            <a:r>
              <a:rPr lang="cs-CZ" b="1" dirty="0" err="1"/>
              <a:t>disturbances</a:t>
            </a:r>
            <a:r>
              <a:rPr lang="cs-CZ" b="1" dirty="0"/>
              <a:t> – </a:t>
            </a:r>
            <a:r>
              <a:rPr lang="cs-CZ" b="1" dirty="0" err="1" smtClean="0"/>
              <a:t>palpitations</a:t>
            </a:r>
            <a:r>
              <a:rPr lang="cs-CZ" b="1" dirty="0" smtClean="0"/>
              <a:t> </a:t>
            </a:r>
            <a:r>
              <a:rPr lang="cs-CZ" b="1" dirty="0" err="1"/>
              <a:t>less</a:t>
            </a:r>
            <a:r>
              <a:rPr lang="cs-CZ" b="1" dirty="0"/>
              <a:t> </a:t>
            </a:r>
            <a:r>
              <a:rPr lang="cs-CZ" b="1" dirty="0" err="1" smtClean="0"/>
              <a:t>frequent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the</a:t>
            </a:r>
            <a:r>
              <a:rPr lang="cs-CZ" b="1" dirty="0" smtClean="0"/>
              <a:t> most </a:t>
            </a:r>
            <a:r>
              <a:rPr lang="cs-CZ" b="1" dirty="0" err="1" smtClean="0"/>
              <a:t>frequent</a:t>
            </a:r>
            <a:r>
              <a:rPr lang="cs-CZ" b="1" dirty="0" smtClean="0"/>
              <a:t> </a:t>
            </a:r>
            <a:r>
              <a:rPr lang="cs-CZ" b="1" dirty="0" err="1" smtClean="0"/>
              <a:t>diagnosis</a:t>
            </a:r>
            <a:r>
              <a:rPr lang="cs-CZ" b="1" dirty="0" smtClean="0"/>
              <a:t> </a:t>
            </a:r>
            <a:r>
              <a:rPr lang="cs-CZ" b="1" dirty="0" err="1" smtClean="0"/>
              <a:t>during</a:t>
            </a:r>
            <a:r>
              <a:rPr lang="cs-CZ" b="1" dirty="0" smtClean="0"/>
              <a:t> </a:t>
            </a:r>
            <a:r>
              <a:rPr lang="cs-CZ" b="1" dirty="0" err="1" smtClean="0"/>
              <a:t>checking</a:t>
            </a:r>
            <a:r>
              <a:rPr lang="cs-CZ" b="1" dirty="0" smtClean="0"/>
              <a:t> </a:t>
            </a:r>
            <a:r>
              <a:rPr lang="cs-CZ" b="1" dirty="0" err="1" smtClean="0"/>
              <a:t>blood</a:t>
            </a:r>
            <a:r>
              <a:rPr lang="cs-CZ" b="1" dirty="0" smtClean="0"/>
              <a:t> </a:t>
            </a:r>
            <a:r>
              <a:rPr lang="cs-CZ" b="1" dirty="0" err="1" smtClean="0"/>
              <a:t>pressure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/>
              <a:t>atrial</a:t>
            </a:r>
            <a:r>
              <a:rPr lang="cs-CZ" b="1" dirty="0"/>
              <a:t> </a:t>
            </a:r>
            <a:r>
              <a:rPr lang="cs-CZ" b="1" dirty="0" err="1"/>
              <a:t>fibrillation</a:t>
            </a:r>
            <a:r>
              <a:rPr lang="cs-CZ" b="1" dirty="0"/>
              <a:t> </a:t>
            </a:r>
            <a:r>
              <a:rPr lang="cs-CZ" b="1" dirty="0" smtClean="0"/>
              <a:t>– risk of </a:t>
            </a:r>
            <a:r>
              <a:rPr lang="cs-CZ" b="1" dirty="0" err="1" smtClean="0"/>
              <a:t>ischemic</a:t>
            </a:r>
            <a:r>
              <a:rPr lang="cs-CZ" b="1" dirty="0" smtClean="0"/>
              <a:t> brain </a:t>
            </a:r>
            <a:r>
              <a:rPr lang="cs-CZ" b="1" dirty="0" err="1" smtClean="0"/>
              <a:t>attacks</a:t>
            </a:r>
            <a:r>
              <a:rPr lang="cs-CZ" b="1" dirty="0" smtClean="0"/>
              <a:t>, </a:t>
            </a:r>
            <a:r>
              <a:rPr lang="cs-CZ" b="1" dirty="0" err="1" smtClean="0"/>
              <a:t>antiaggregation</a:t>
            </a:r>
            <a:r>
              <a:rPr lang="cs-CZ" b="1" dirty="0" smtClean="0"/>
              <a:t>, </a:t>
            </a:r>
            <a:r>
              <a:rPr lang="cs-CZ" b="1" dirty="0" err="1" smtClean="0"/>
              <a:t>anticoagulation</a:t>
            </a:r>
            <a:r>
              <a:rPr lang="cs-CZ" b="1" dirty="0" smtClean="0"/>
              <a:t> – </a:t>
            </a:r>
            <a:r>
              <a:rPr lang="cs-CZ" b="1" dirty="0" err="1" smtClean="0"/>
              <a:t>warfarin</a:t>
            </a:r>
            <a:r>
              <a:rPr lang="cs-CZ" b="1" dirty="0" smtClean="0"/>
              <a:t>, oral </a:t>
            </a:r>
            <a:r>
              <a:rPr lang="cs-CZ" b="1" dirty="0" err="1" smtClean="0"/>
              <a:t>antikoagulants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smtClean="0"/>
              <a:t>pacemaker, </a:t>
            </a:r>
            <a:r>
              <a:rPr lang="cs-CZ" b="1" dirty="0" err="1" smtClean="0"/>
              <a:t>cardioverter</a:t>
            </a:r>
            <a:r>
              <a:rPr lang="cs-CZ" b="1" dirty="0" smtClean="0"/>
              <a:t> </a:t>
            </a:r>
            <a:r>
              <a:rPr lang="cs-CZ" b="1" dirty="0" err="1" smtClean="0"/>
              <a:t>implantation</a:t>
            </a:r>
            <a:r>
              <a:rPr lang="cs-CZ" b="1" dirty="0" smtClean="0"/>
              <a:t> – </a:t>
            </a:r>
            <a:r>
              <a:rPr lang="cs-CZ" b="1" dirty="0" err="1" smtClean="0"/>
              <a:t>all</a:t>
            </a:r>
            <a:r>
              <a:rPr lang="cs-CZ" b="1" dirty="0" smtClean="0"/>
              <a:t> </a:t>
            </a:r>
            <a:r>
              <a:rPr lang="cs-CZ" b="1" dirty="0" err="1" smtClean="0"/>
              <a:t>ages</a:t>
            </a:r>
            <a:r>
              <a:rPr lang="cs-CZ" b="1" dirty="0" smtClean="0"/>
              <a:t>!!</a:t>
            </a:r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307" y="3991138"/>
            <a:ext cx="2362530" cy="56205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755" y="1519223"/>
            <a:ext cx="2991267" cy="58110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097" y="4743155"/>
            <a:ext cx="2152950" cy="21148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937" y="59549"/>
            <a:ext cx="2173063" cy="7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TM03457496[[fn=Paralaxa]]</Template>
  <TotalTime>704</TotalTime>
  <Words>966</Words>
  <Application>Microsoft Office PowerPoint</Application>
  <PresentationFormat>Širokoúhlá obrazovka</PresentationFormat>
  <Paragraphs>224</Paragraphs>
  <Slides>29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Corbel</vt:lpstr>
      <vt:lpstr>Symbol</vt:lpstr>
      <vt:lpstr>Wingdings</vt:lpstr>
      <vt:lpstr>Paralaxa</vt:lpstr>
      <vt:lpstr>Rastrový obrázek</vt:lpstr>
      <vt:lpstr>Fotografie</vt:lpstr>
      <vt:lpstr>Graf</vt:lpstr>
      <vt:lpstr>The main health problems  of elders. Geriatric syndromes.  Frailty and its prophylaxis.</vt:lpstr>
      <vt:lpstr>Cardiovascular diseases</vt:lpstr>
      <vt:lpstr>Vascular changes development</vt:lpstr>
      <vt:lpstr>Hypertension</vt:lpstr>
      <vt:lpstr>Risks</vt:lpstr>
      <vt:lpstr>Ischaemic heart disease</vt:lpstr>
      <vt:lpstr>Cardiac failure – left ventricle   </vt:lpstr>
      <vt:lpstr>Cardiac failure – right ventricle</vt:lpstr>
      <vt:lpstr>Arrythmias</vt:lpstr>
      <vt:lpstr>Valvular disorders</vt:lpstr>
      <vt:lpstr>Gastrointestinal diseases</vt:lpstr>
      <vt:lpstr>Diseases of locomotor system – osteochondrosis, spondylarthrosis</vt:lpstr>
      <vt:lpstr>Bone remodelation</vt:lpstr>
      <vt:lpstr>Peak bone mass – up to 30 years of age</vt:lpstr>
      <vt:lpstr>Diseases of locomotor system - osteoporosis</vt:lpstr>
      <vt:lpstr>Urogenital diseases in elderly</vt:lpstr>
      <vt:lpstr>Incontinentia</vt:lpstr>
      <vt:lpstr>Respiratory diseases</vt:lpstr>
      <vt:lpstr>Metabolic diseases</vt:lpstr>
      <vt:lpstr>Interdisciplinary syndromes –  geriatric giants </vt:lpstr>
      <vt:lpstr>Interdisciplinary syndromes</vt:lpstr>
      <vt:lpstr>Instability and falls</vt:lpstr>
      <vt:lpstr>Immobility</vt:lpstr>
      <vt:lpstr>Incontinency </vt:lpstr>
      <vt:lpstr>Skin integrity disorders</vt:lpstr>
      <vt:lpstr>Frailty – aging biomarker</vt:lpstr>
      <vt:lpstr>Risk factors for frailty</vt:lpstr>
      <vt:lpstr>Prevention of frailty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main health problems  of elders.  Frailty and its prophylaxis.</dc:title>
  <dc:creator>Kubešová</dc:creator>
  <cp:lastModifiedBy>Matějovská Kubešová Hana</cp:lastModifiedBy>
  <cp:revision>59</cp:revision>
  <dcterms:created xsi:type="dcterms:W3CDTF">2016-01-17T10:52:55Z</dcterms:created>
  <dcterms:modified xsi:type="dcterms:W3CDTF">2022-02-14T08:25:43Z</dcterms:modified>
</cp:coreProperties>
</file>