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98" r:id="rId3"/>
    <p:sldId id="300" r:id="rId4"/>
    <p:sldId id="297" r:id="rId5"/>
    <p:sldId id="280" r:id="rId6"/>
    <p:sldId id="259" r:id="rId7"/>
    <p:sldId id="260" r:id="rId8"/>
    <p:sldId id="261" r:id="rId9"/>
    <p:sldId id="262" r:id="rId10"/>
    <p:sldId id="263" r:id="rId11"/>
    <p:sldId id="264" r:id="rId12"/>
    <p:sldId id="258" r:id="rId13"/>
    <p:sldId id="282" r:id="rId14"/>
    <p:sldId id="293" r:id="rId15"/>
    <p:sldId id="281" r:id="rId16"/>
    <p:sldId id="294" r:id="rId17"/>
    <p:sldId id="266" r:id="rId18"/>
    <p:sldId id="284" r:id="rId19"/>
    <p:sldId id="285" r:id="rId20"/>
    <p:sldId id="286" r:id="rId21"/>
    <p:sldId id="268" r:id="rId22"/>
    <p:sldId id="305" r:id="rId23"/>
    <p:sldId id="287" r:id="rId24"/>
    <p:sldId id="292" r:id="rId25"/>
    <p:sldId id="270" r:id="rId26"/>
    <p:sldId id="291" r:id="rId27"/>
    <p:sldId id="271" r:id="rId28"/>
    <p:sldId id="288" r:id="rId29"/>
    <p:sldId id="299" r:id="rId30"/>
    <p:sldId id="273" r:id="rId31"/>
    <p:sldId id="274" r:id="rId32"/>
    <p:sldId id="301" r:id="rId33"/>
    <p:sldId id="275" r:id="rId34"/>
    <p:sldId id="276" r:id="rId35"/>
    <p:sldId id="278" r:id="rId36"/>
    <p:sldId id="295" r:id="rId37"/>
    <p:sldId id="290" r:id="rId38"/>
    <p:sldId id="279" r:id="rId3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95" d="100"/>
          <a:sy n="95" d="100"/>
        </p:scale>
        <p:origin x="67" y="216"/>
      </p:cViewPr>
      <p:guideLst/>
    </p:cSldViewPr>
  </p:slideViewPr>
  <p:notesTextViewPr>
    <p:cViewPr>
      <p:scale>
        <a:sx n="1" d="1"/>
        <a:sy n="1" d="1"/>
      </p:scale>
      <p:origin x="0" y="0"/>
    </p:cViewPr>
  </p:notesTextViewPr>
  <p:sorterViewPr>
    <p:cViewPr varScale="1">
      <p:scale>
        <a:sx n="100" d="100"/>
        <a:sy n="100" d="100"/>
      </p:scale>
      <p:origin x="0" y="-55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FF245E-1AD2-4F59-8438-9B4E79C32ED0}" type="datetimeFigureOut">
              <a:rPr lang="cs-CZ" smtClean="0"/>
              <a:t>09.11.2022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902E3C-024F-4750-AE82-DFB19BCBEF36}" type="slidenum">
              <a:rPr lang="cs-CZ" smtClean="0"/>
              <a:t>‹#›</a:t>
            </a:fld>
            <a:endParaRPr lang="cs-CZ"/>
          </a:p>
        </p:txBody>
      </p:sp>
    </p:spTree>
    <p:extLst>
      <p:ext uri="{BB962C8B-B14F-4D97-AF65-F5344CB8AC3E}">
        <p14:creationId xmlns:p14="http://schemas.microsoft.com/office/powerpoint/2010/main" val="3452436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685800" y="4343400"/>
            <a:ext cx="5486400" cy="4425950"/>
          </a:xfrm>
        </p:spPr>
        <p:txBody>
          <a:bodyPr>
            <a:normAutofit fontScale="92500" lnSpcReduction="10000"/>
          </a:bodyPr>
          <a:lstStyle/>
          <a:p>
            <a:pPr eaLnBrk="1" fontAlgn="auto" hangingPunct="1">
              <a:spcBef>
                <a:spcPts val="0"/>
              </a:spcBef>
              <a:spcAft>
                <a:spcPts val="0"/>
              </a:spcAft>
              <a:defRPr/>
            </a:pPr>
            <a:r>
              <a:rPr lang="cs-CZ" sz="1100" dirty="0">
                <a:latin typeface="Arial" pitchFamily="34" charset="0"/>
                <a:cs typeface="Arial" pitchFamily="34" charset="0"/>
              </a:rPr>
              <a:t>Míra ztráty kostní hmoty a riziko zlomeniny se vztahuje k dávce glukokortikoidů</a:t>
            </a:r>
            <a:r>
              <a:rPr lang="en-US" sz="1100" dirty="0">
                <a:latin typeface="Arial" pitchFamily="34" charset="0"/>
                <a:cs typeface="Arial" pitchFamily="34" charset="0"/>
              </a:rPr>
              <a:t>.</a:t>
            </a:r>
            <a:r>
              <a:rPr lang="cs-CZ" sz="1100" dirty="0">
                <a:latin typeface="Arial" pitchFamily="34" charset="0"/>
                <a:cs typeface="Arial" pitchFamily="34" charset="0"/>
              </a:rPr>
              <a:t> U rizika vertebrálních zlomenin zjevně i nejmenší hodnocená dávku glukokortikoidů zvyšuje riziko zlomeniny</a:t>
            </a:r>
            <a:r>
              <a:rPr lang="en-US" sz="1100" dirty="0">
                <a:latin typeface="Arial" pitchFamily="34" charset="0"/>
                <a:cs typeface="Arial" pitchFamily="34" charset="0"/>
              </a:rPr>
              <a:t> </a:t>
            </a:r>
          </a:p>
          <a:p>
            <a:pPr eaLnBrk="1" fontAlgn="auto" hangingPunct="1">
              <a:spcBef>
                <a:spcPts val="0"/>
              </a:spcBef>
              <a:spcAft>
                <a:spcPts val="0"/>
              </a:spcAft>
              <a:defRPr/>
            </a:pPr>
            <a:endParaRPr lang="en-US" sz="1100" dirty="0">
              <a:latin typeface="Arial" pitchFamily="34" charset="0"/>
              <a:cs typeface="Arial" pitchFamily="34" charset="0"/>
            </a:endParaRPr>
          </a:p>
          <a:p>
            <a:pPr eaLnBrk="1" fontAlgn="auto" hangingPunct="1">
              <a:spcBef>
                <a:spcPts val="0"/>
              </a:spcBef>
              <a:spcAft>
                <a:spcPts val="0"/>
              </a:spcAft>
              <a:defRPr/>
            </a:pPr>
            <a:r>
              <a:rPr lang="en-US" sz="1100" b="1" dirty="0">
                <a:latin typeface="Arial" pitchFamily="34" charset="0"/>
                <a:cs typeface="Arial" pitchFamily="34" charset="0"/>
              </a:rPr>
              <a:t>Background</a:t>
            </a:r>
            <a:r>
              <a:rPr lang="en-US" sz="1100" b="1" baseline="30000" dirty="0">
                <a:latin typeface="Arial" pitchFamily="34" charset="0"/>
                <a:cs typeface="Arial" pitchFamily="34" charset="0"/>
              </a:rPr>
              <a:t>1</a:t>
            </a:r>
            <a:r>
              <a:rPr lang="en-US" sz="1100" b="1" dirty="0">
                <a:latin typeface="Arial" pitchFamily="34" charset="0"/>
                <a:cs typeface="Arial" pitchFamily="34" charset="0"/>
              </a:rPr>
              <a:t>:</a:t>
            </a:r>
          </a:p>
          <a:p>
            <a:pPr marL="168244" indent="-168244" eaLnBrk="1" fontAlgn="auto" hangingPunct="1">
              <a:spcBef>
                <a:spcPts val="0"/>
              </a:spcBef>
              <a:spcAft>
                <a:spcPts val="0"/>
              </a:spcAft>
              <a:buFont typeface="Arial" pitchFamily="34" charset="0"/>
              <a:buChar char="•"/>
              <a:defRPr/>
            </a:pPr>
            <a:r>
              <a:rPr lang="en-US" sz="1100" dirty="0">
                <a:latin typeface="Arial" pitchFamily="34" charset="0"/>
                <a:cs typeface="Arial" pitchFamily="34" charset="0"/>
              </a:rPr>
              <a:t>This was a retrospective cohort study conducted in a general medical practice setting in the United Kingdom. There were over 240,000 systemic (oral) and an equivalent number of nonsystemic (topical, aural, ophthalmic, or nasal) GC users who were matched by age, gender, and clinical practice. The average age was 57.1 and 56.9 years on the systemic and nonsystemic cohorts, respectively.  In both cohorts 58.6% were female.</a:t>
            </a:r>
          </a:p>
          <a:p>
            <a:pPr marL="168244" indent="-168244" eaLnBrk="1" fontAlgn="auto" hangingPunct="1">
              <a:spcBef>
                <a:spcPts val="0"/>
              </a:spcBef>
              <a:spcAft>
                <a:spcPts val="0"/>
              </a:spcAft>
              <a:buFont typeface="Arial" pitchFamily="34" charset="0"/>
              <a:buChar char="•"/>
              <a:defRPr/>
            </a:pPr>
            <a:r>
              <a:rPr lang="en-US" sz="1100" dirty="0">
                <a:latin typeface="Arial" pitchFamily="34" charset="0"/>
                <a:cs typeface="Arial" pitchFamily="34" charset="0"/>
              </a:rPr>
              <a:t>There was a dose-dependent increase in risk of hip and spinal fractures. An oral dose of prednisolone (approximately equivalent to the potency of prednisone) as low as 2.5 mg/day was associated with an increased risk of vertebral fracture. </a:t>
            </a:r>
          </a:p>
          <a:p>
            <a:pPr marL="168244" indent="-168244" eaLnBrk="1" fontAlgn="auto" hangingPunct="1">
              <a:spcBef>
                <a:spcPts val="0"/>
              </a:spcBef>
              <a:spcAft>
                <a:spcPts val="0"/>
              </a:spcAft>
              <a:buFont typeface="Arial" pitchFamily="34" charset="0"/>
              <a:buChar char="•"/>
              <a:defRPr/>
            </a:pPr>
            <a:r>
              <a:rPr lang="en-US" sz="1100" dirty="0">
                <a:latin typeface="Arial" pitchFamily="34" charset="0"/>
                <a:cs typeface="Arial" pitchFamily="34" charset="0"/>
              </a:rPr>
              <a:t>Relative to control (no steroid), RRs for vertebral fracture were 1.55 (95% CI 1.20-2.01), 2.59 (95% CI 2.16-3.10), and 5.18 (95% CI 4.25-6.31) for &lt;2.5-mg, 2.5–7.5-mg, and &gt;7.5-mg prednisolone, respectively.  </a:t>
            </a:r>
          </a:p>
          <a:p>
            <a:pPr marL="168244" indent="-168244" eaLnBrk="1" fontAlgn="auto" hangingPunct="1">
              <a:spcBef>
                <a:spcPts val="0"/>
              </a:spcBef>
              <a:spcAft>
                <a:spcPts val="0"/>
              </a:spcAft>
              <a:buFont typeface="Arial" pitchFamily="34" charset="0"/>
              <a:buChar char="•"/>
              <a:defRPr/>
            </a:pPr>
            <a:r>
              <a:rPr lang="en-US" sz="1100" dirty="0">
                <a:latin typeface="Arial" pitchFamily="34" charset="0"/>
                <a:cs typeface="Arial" pitchFamily="34" charset="0"/>
              </a:rPr>
              <a:t>Relative to control (no steroid), RRs for hip fracture were 0.99 (95% CI 0.82-1.20), 1.77 (95%CI 1.55-2.02), and 2.27 (95% CI 1.94-2.66) for &lt;2.5-mg, 2.5–7.5-mg, and &gt;7.5-mg prednisolone, respectively.  </a:t>
            </a:r>
          </a:p>
          <a:p>
            <a:pPr marL="168244" indent="-168244" eaLnBrk="1" fontAlgn="auto" hangingPunct="1">
              <a:spcBef>
                <a:spcPts val="0"/>
              </a:spcBef>
              <a:spcAft>
                <a:spcPts val="0"/>
              </a:spcAft>
              <a:buFont typeface="Arial" pitchFamily="34" charset="0"/>
              <a:buChar char="•"/>
              <a:defRPr/>
            </a:pPr>
            <a:r>
              <a:rPr lang="en-US" sz="1100" dirty="0">
                <a:latin typeface="Arial" pitchFamily="34" charset="0"/>
                <a:cs typeface="Arial" pitchFamily="34" charset="0"/>
              </a:rPr>
              <a:t>All fracture risks declined toward baseline rapidly after cessation of oral corticosteroid treatment.</a:t>
            </a:r>
            <a:endParaRPr lang="cs-CZ" sz="1100" dirty="0">
              <a:latin typeface="Arial" pitchFamily="34" charset="0"/>
              <a:cs typeface="Arial" pitchFamily="34" charset="0"/>
            </a:endParaRPr>
          </a:p>
          <a:p>
            <a:pPr marL="168244" indent="-168244" eaLnBrk="1" fontAlgn="auto" hangingPunct="1">
              <a:spcBef>
                <a:spcPts val="0"/>
              </a:spcBef>
              <a:spcAft>
                <a:spcPts val="0"/>
              </a:spcAft>
              <a:buFont typeface="Arial" pitchFamily="34" charset="0"/>
              <a:buChar char="•"/>
              <a:defRPr/>
            </a:pPr>
            <a:endParaRPr lang="cs-CZ" sz="1100" dirty="0">
              <a:latin typeface="Arial" pitchFamily="34" charset="0"/>
              <a:cs typeface="Arial" pitchFamily="34" charset="0"/>
            </a:endParaRPr>
          </a:p>
          <a:p>
            <a:pPr marL="173038" indent="-173038" eaLnBrk="1" fontAlgn="auto" hangingPunct="1">
              <a:spcBef>
                <a:spcPts val="0"/>
              </a:spcBef>
              <a:spcAft>
                <a:spcPts val="0"/>
              </a:spcAft>
              <a:defRPr/>
            </a:pPr>
            <a:r>
              <a:rPr lang="en-US" sz="1100" dirty="0"/>
              <a:t>UK General Research Practice Database</a:t>
            </a:r>
          </a:p>
          <a:p>
            <a:pPr marL="173038" indent="-173038" eaLnBrk="1" fontAlgn="auto" hangingPunct="1">
              <a:spcBef>
                <a:spcPts val="0"/>
              </a:spcBef>
              <a:spcAft>
                <a:spcPts val="0"/>
              </a:spcAft>
              <a:defRPr/>
            </a:pPr>
            <a:r>
              <a:rPr lang="en-US" sz="1100" dirty="0"/>
              <a:t>GC users matched by age, gender, and clinical practice to non-GC users (n=244,235 in each arm)</a:t>
            </a:r>
          </a:p>
          <a:p>
            <a:pPr marL="173038" indent="-173038" eaLnBrk="1" fontAlgn="auto" hangingPunct="1">
              <a:spcBef>
                <a:spcPts val="0"/>
              </a:spcBef>
              <a:spcAft>
                <a:spcPts val="0"/>
              </a:spcAft>
              <a:defRPr/>
            </a:pPr>
            <a:r>
              <a:rPr lang="en-US" sz="1100" dirty="0"/>
              <a:t>~60% female, mean age 57 years</a:t>
            </a:r>
          </a:p>
          <a:p>
            <a:pPr marL="168244" indent="-168244" eaLnBrk="1" fontAlgn="auto" hangingPunct="1">
              <a:spcBef>
                <a:spcPts val="0"/>
              </a:spcBef>
              <a:spcAft>
                <a:spcPts val="0"/>
              </a:spcAft>
              <a:buFont typeface="Arial" pitchFamily="34" charset="0"/>
              <a:buChar char="•"/>
              <a:defRPr/>
            </a:pPr>
            <a:endParaRPr lang="en-US" sz="1100" dirty="0">
              <a:latin typeface="Arial" pitchFamily="34" charset="0"/>
              <a:cs typeface="Arial" pitchFamily="34" charset="0"/>
            </a:endParaRPr>
          </a:p>
          <a:p>
            <a:pPr eaLnBrk="1" fontAlgn="auto" hangingPunct="1">
              <a:spcBef>
                <a:spcPts val="0"/>
              </a:spcBef>
              <a:spcAft>
                <a:spcPts val="0"/>
              </a:spcAft>
              <a:defRPr/>
            </a:pPr>
            <a:endParaRPr lang="en-US" sz="1100" dirty="0">
              <a:latin typeface="Arial" pitchFamily="34" charset="0"/>
              <a:cs typeface="Arial" pitchFamily="34" charset="0"/>
            </a:endParaRPr>
          </a:p>
          <a:p>
            <a:pPr eaLnBrk="1" fontAlgn="auto" hangingPunct="1">
              <a:spcBef>
                <a:spcPts val="0"/>
              </a:spcBef>
              <a:spcAft>
                <a:spcPts val="0"/>
              </a:spcAft>
              <a:defRPr/>
            </a:pPr>
            <a:r>
              <a:rPr lang="en-US" sz="1100" b="1" dirty="0">
                <a:latin typeface="Arial" pitchFamily="34" charset="0"/>
                <a:cs typeface="Arial" pitchFamily="34" charset="0"/>
              </a:rPr>
              <a:t>Reference:</a:t>
            </a:r>
          </a:p>
          <a:p>
            <a:pPr marL="168244" indent="-168244" eaLnBrk="1" fontAlgn="auto" hangingPunct="1">
              <a:spcBef>
                <a:spcPts val="0"/>
              </a:spcBef>
              <a:spcAft>
                <a:spcPts val="0"/>
              </a:spcAft>
              <a:buFont typeface="+mj-lt"/>
              <a:buAutoNum type="arabicPeriod"/>
              <a:defRPr/>
            </a:pPr>
            <a:r>
              <a:rPr lang="en-US" sz="1100" dirty="0">
                <a:latin typeface="Arial" pitchFamily="34" charset="0"/>
                <a:cs typeface="Arial" pitchFamily="34" charset="0"/>
              </a:rPr>
              <a:t>van Staa TP, Leufkins HG, Abenhaim L, et al. Use of oral corticosteroids and risk of fractures. </a:t>
            </a:r>
            <a:r>
              <a:rPr lang="en-US" sz="1100" i="1" dirty="0">
                <a:latin typeface="Arial" pitchFamily="34" charset="0"/>
                <a:cs typeface="Arial" pitchFamily="34" charset="0"/>
              </a:rPr>
              <a:t>J Bone Miner Res</a:t>
            </a:r>
            <a:r>
              <a:rPr lang="en-US" sz="1100" dirty="0">
                <a:latin typeface="Arial" pitchFamily="34" charset="0"/>
                <a:cs typeface="Arial" pitchFamily="34" charset="0"/>
              </a:rPr>
              <a:t>.</a:t>
            </a:r>
            <a:r>
              <a:rPr lang="en-US" sz="1100" i="1" dirty="0">
                <a:latin typeface="Arial" pitchFamily="34" charset="0"/>
                <a:cs typeface="Arial" pitchFamily="34" charset="0"/>
              </a:rPr>
              <a:t> </a:t>
            </a:r>
            <a:r>
              <a:rPr lang="en-US" sz="1100" dirty="0">
                <a:latin typeface="Arial" pitchFamily="34" charset="0"/>
                <a:cs typeface="Arial" pitchFamily="34" charset="0"/>
              </a:rPr>
              <a:t>2000;15:993-1000.</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68612"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AFEDB7-87B7-4EC5-AAA9-549878D713FD}" type="slidenum">
              <a:rPr lang="en-US" altLang="cs-CZ"/>
              <a:pPr>
                <a:spcBef>
                  <a:spcPct val="0"/>
                </a:spcBef>
              </a:pPr>
              <a:t>22</a:t>
            </a:fld>
            <a:endParaRPr lang="en-US" altLang="cs-CZ"/>
          </a:p>
        </p:txBody>
      </p:sp>
    </p:spTree>
    <p:extLst>
      <p:ext uri="{BB962C8B-B14F-4D97-AF65-F5344CB8AC3E}">
        <p14:creationId xmlns:p14="http://schemas.microsoft.com/office/powerpoint/2010/main" val="1008130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D286E5AF-AEF8-48FC-BC5D-18D014C645DE}" type="datetimeFigureOut">
              <a:rPr lang="cs-CZ" smtClean="0"/>
              <a:t>09.11.2022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2921718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286E5AF-AEF8-48FC-BC5D-18D014C645DE}" type="datetimeFigureOut">
              <a:rPr lang="cs-CZ" smtClean="0"/>
              <a:t>09.11.2022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12940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286E5AF-AEF8-48FC-BC5D-18D014C645DE}" type="datetimeFigureOut">
              <a:rPr lang="cs-CZ" smtClean="0"/>
              <a:t>09.11.2022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4140077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286E5AF-AEF8-48FC-BC5D-18D014C645DE}" type="datetimeFigureOut">
              <a:rPr lang="cs-CZ" smtClean="0"/>
              <a:t>09.11.2022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3972601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D286E5AF-AEF8-48FC-BC5D-18D014C645DE}" type="datetimeFigureOut">
              <a:rPr lang="cs-CZ" smtClean="0"/>
              <a:t>09.11.2022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3476393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286E5AF-AEF8-48FC-BC5D-18D014C645DE}" type="datetimeFigureOut">
              <a:rPr lang="cs-CZ" smtClean="0"/>
              <a:t>09.11.2022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317445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286E5AF-AEF8-48FC-BC5D-18D014C645DE}" type="datetimeFigureOut">
              <a:rPr lang="cs-CZ" smtClean="0"/>
              <a:t>09.11.2022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420913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286E5AF-AEF8-48FC-BC5D-18D014C645DE}" type="datetimeFigureOut">
              <a:rPr lang="cs-CZ" smtClean="0"/>
              <a:t>09.11.2022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96683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286E5AF-AEF8-48FC-BC5D-18D014C645DE}" type="datetimeFigureOut">
              <a:rPr lang="cs-CZ" smtClean="0"/>
              <a:t>09.11.2022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2214707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D286E5AF-AEF8-48FC-BC5D-18D014C645DE}" type="datetimeFigureOut">
              <a:rPr lang="cs-CZ" smtClean="0"/>
              <a:t>09.11.2022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3799141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D286E5AF-AEF8-48FC-BC5D-18D014C645DE}" type="datetimeFigureOut">
              <a:rPr lang="cs-CZ" smtClean="0"/>
              <a:t>09.11.2022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2D18ACF-D1AC-49D3-99F6-F6CB9C0F0528}" type="slidenum">
              <a:rPr lang="cs-CZ" smtClean="0"/>
              <a:t>‹#›</a:t>
            </a:fld>
            <a:endParaRPr lang="cs-CZ"/>
          </a:p>
        </p:txBody>
      </p:sp>
    </p:spTree>
    <p:extLst>
      <p:ext uri="{BB962C8B-B14F-4D97-AF65-F5344CB8AC3E}">
        <p14:creationId xmlns:p14="http://schemas.microsoft.com/office/powerpoint/2010/main" val="1904927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6E5AF-AEF8-48FC-BC5D-18D014C645DE}" type="datetimeFigureOut">
              <a:rPr lang="cs-CZ" smtClean="0"/>
              <a:t>09.11.2022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18ACF-D1AC-49D3-99F6-F6CB9C0F0528}" type="slidenum">
              <a:rPr lang="cs-CZ" smtClean="0"/>
              <a:t>‹#›</a:t>
            </a:fld>
            <a:endParaRPr lang="cs-CZ"/>
          </a:p>
        </p:txBody>
      </p:sp>
    </p:spTree>
    <p:extLst>
      <p:ext uri="{BB962C8B-B14F-4D97-AF65-F5344CB8AC3E}">
        <p14:creationId xmlns:p14="http://schemas.microsoft.com/office/powerpoint/2010/main" val="726391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FINITION&#10; Osteoporosis is a systemic skeletal disease&#10;characterized –&#10; 1. low bone density&#10; 2. a micro- architectu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589" y="-1"/>
            <a:ext cx="9106883" cy="683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6303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32021" y="14482"/>
            <a:ext cx="9111916" cy="6841079"/>
          </a:xfrm>
          <a:prstGeom prst="rect">
            <a:avLst/>
          </a:prstGeom>
        </p:spPr>
      </p:pic>
    </p:spTree>
    <p:extLst>
      <p:ext uri="{BB962C8B-B14F-4D97-AF65-F5344CB8AC3E}">
        <p14:creationId xmlns:p14="http://schemas.microsoft.com/office/powerpoint/2010/main" val="331411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33694"/>
            <a:ext cx="9179333" cy="6891694"/>
          </a:xfrm>
          <a:prstGeom prst="rect">
            <a:avLst/>
          </a:prstGeom>
        </p:spPr>
      </p:pic>
    </p:spTree>
    <p:extLst>
      <p:ext uri="{BB962C8B-B14F-4D97-AF65-F5344CB8AC3E}">
        <p14:creationId xmlns:p14="http://schemas.microsoft.com/office/powerpoint/2010/main" val="3700924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40042" y="-51760"/>
            <a:ext cx="9192126" cy="6901299"/>
          </a:xfrm>
          <a:prstGeom prst="rect">
            <a:avLst/>
          </a:prstGeom>
        </p:spPr>
      </p:pic>
    </p:spTree>
    <p:extLst>
      <p:ext uri="{BB962C8B-B14F-4D97-AF65-F5344CB8AC3E}">
        <p14:creationId xmlns:p14="http://schemas.microsoft.com/office/powerpoint/2010/main" val="13497134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1804670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ulka 2"/>
          <p:cNvGraphicFramePr>
            <a:graphicFrameLocks noGrp="1"/>
          </p:cNvGraphicFramePr>
          <p:nvPr>
            <p:extLst>
              <p:ext uri="{D42A27DB-BD31-4B8C-83A1-F6EECF244321}">
                <p14:modId xmlns:p14="http://schemas.microsoft.com/office/powerpoint/2010/main" val="2553151673"/>
              </p:ext>
            </p:extLst>
          </p:nvPr>
        </p:nvGraphicFramePr>
        <p:xfrm>
          <a:off x="1157803" y="1186542"/>
          <a:ext cx="9876393" cy="4999747"/>
        </p:xfrm>
        <a:graphic>
          <a:graphicData uri="http://schemas.openxmlformats.org/drawingml/2006/table">
            <a:tbl>
              <a:tblPr/>
              <a:tblGrid>
                <a:gridCol w="2939403"/>
                <a:gridCol w="3468495"/>
                <a:gridCol w="3468495"/>
              </a:tblGrid>
              <a:tr h="822100">
                <a:tc>
                  <a:txBody>
                    <a:bodyPr/>
                    <a:lstStyle/>
                    <a:p>
                      <a:r>
                        <a:rPr lang="cs-CZ" sz="1700" b="0" dirty="0" err="1">
                          <a:effectLst/>
                          <a:latin typeface="proxima_nova_rgbold"/>
                        </a:rPr>
                        <a:t>Definition</a:t>
                      </a:r>
                      <a:endParaRPr lang="cs-CZ" sz="1700" dirty="0">
                        <a:effectLst/>
                        <a:latin typeface="proxima_nova_ltlight"/>
                      </a:endParaRPr>
                    </a:p>
                  </a:txBody>
                  <a:tcPr marL="85882" marR="128823" marT="100195" marB="100195" anchor="ctr">
                    <a:lnL w="12700" cap="flat" cmpd="sng" algn="ctr">
                      <a:solidFill>
                        <a:srgbClr val="979797"/>
                      </a:solidFill>
                      <a:prstDash val="solid"/>
                      <a:round/>
                      <a:headEnd type="none" w="med" len="med"/>
                      <a:tailEnd type="none" w="med" len="med"/>
                    </a:lnL>
                    <a:lnR w="7620" cap="flat" cmpd="sng" algn="ctr">
                      <a:solidFill>
                        <a:srgbClr val="979797"/>
                      </a:solidFill>
                      <a:prstDash val="solid"/>
                      <a:round/>
                      <a:headEnd type="none" w="med" len="med"/>
                      <a:tailEnd type="none" w="med" len="med"/>
                    </a:lnR>
                    <a:lnT>
                      <a:noFill/>
                    </a:lnT>
                    <a:lnB w="7620" cap="flat" cmpd="sng" algn="ctr">
                      <a:solidFill>
                        <a:srgbClr val="979797"/>
                      </a:solidFill>
                      <a:prstDash val="solid"/>
                      <a:round/>
                      <a:headEnd type="none" w="med" len="med"/>
                      <a:tailEnd type="none" w="med" len="med"/>
                    </a:lnB>
                    <a:solidFill>
                      <a:srgbClr val="FFFFFF"/>
                    </a:solidFill>
                  </a:tcPr>
                </a:tc>
                <a:tc>
                  <a:txBody>
                    <a:bodyPr/>
                    <a:lstStyle/>
                    <a:p>
                      <a:r>
                        <a:rPr lang="cs-CZ" sz="1700" b="0">
                          <a:effectLst/>
                          <a:latin typeface="proxima_nova_rgbold"/>
                        </a:rPr>
                        <a:t>Bone Mineral Density Measurement</a:t>
                      </a:r>
                      <a:endParaRPr lang="cs-CZ" sz="1700">
                        <a:effectLst/>
                        <a:latin typeface="proxima_nova_ltlight"/>
                      </a:endParaRPr>
                    </a:p>
                  </a:txBody>
                  <a:tcPr marL="128823" marR="128823" marT="100195" marB="100195" anchor="ctr">
                    <a:lnL w="7620" cap="flat" cmpd="sng" algn="ctr">
                      <a:solidFill>
                        <a:srgbClr val="979797"/>
                      </a:solidFill>
                      <a:prstDash val="solid"/>
                      <a:round/>
                      <a:headEnd type="none" w="med" len="med"/>
                      <a:tailEnd type="none" w="med" len="med"/>
                    </a:lnL>
                    <a:lnR w="7620" cap="flat" cmpd="sng" algn="ctr">
                      <a:solidFill>
                        <a:srgbClr val="979797"/>
                      </a:solidFill>
                      <a:prstDash val="solid"/>
                      <a:round/>
                      <a:headEnd type="none" w="med" len="med"/>
                      <a:tailEnd type="none" w="med" len="med"/>
                    </a:lnR>
                    <a:lnT>
                      <a:noFill/>
                    </a:lnT>
                    <a:lnB w="7620" cap="flat" cmpd="sng" algn="ctr">
                      <a:solidFill>
                        <a:srgbClr val="979797"/>
                      </a:solidFill>
                      <a:prstDash val="solid"/>
                      <a:round/>
                      <a:headEnd type="none" w="med" len="med"/>
                      <a:tailEnd type="none" w="med" len="med"/>
                    </a:lnB>
                    <a:solidFill>
                      <a:srgbClr val="FFFFFF"/>
                    </a:solidFill>
                  </a:tcPr>
                </a:tc>
                <a:tc>
                  <a:txBody>
                    <a:bodyPr/>
                    <a:lstStyle/>
                    <a:p>
                      <a:r>
                        <a:rPr lang="cs-CZ" sz="1700" b="0">
                          <a:effectLst/>
                          <a:latin typeface="proxima_nova_rgbold"/>
                        </a:rPr>
                        <a:t>T-Score</a:t>
                      </a:r>
                      <a:endParaRPr lang="cs-CZ" sz="1700">
                        <a:effectLst/>
                        <a:latin typeface="proxima_nova_ltlight"/>
                      </a:endParaRPr>
                    </a:p>
                  </a:txBody>
                  <a:tcPr marL="128823" marR="128823" marT="100195" marB="100195" anchor="ctr">
                    <a:lnL w="7620" cap="flat" cmpd="sng" algn="ctr">
                      <a:solidFill>
                        <a:srgbClr val="979797"/>
                      </a:solidFill>
                      <a:prstDash val="solid"/>
                      <a:round/>
                      <a:headEnd type="none" w="med" len="med"/>
                      <a:tailEnd type="none" w="med" len="med"/>
                    </a:lnL>
                    <a:lnR>
                      <a:noFill/>
                    </a:lnR>
                    <a:lnT>
                      <a:noFill/>
                    </a:lnT>
                    <a:lnB w="7620" cap="flat" cmpd="sng" algn="ctr">
                      <a:solidFill>
                        <a:srgbClr val="979797"/>
                      </a:solidFill>
                      <a:prstDash val="solid"/>
                      <a:round/>
                      <a:headEnd type="none" w="med" len="med"/>
                      <a:tailEnd type="none" w="med" len="med"/>
                    </a:lnB>
                    <a:solidFill>
                      <a:srgbClr val="FFFFFF"/>
                    </a:solidFill>
                  </a:tcPr>
                </a:tc>
              </a:tr>
              <a:tr h="1118516">
                <a:tc>
                  <a:txBody>
                    <a:bodyPr/>
                    <a:lstStyle/>
                    <a:p>
                      <a:r>
                        <a:rPr lang="cs-CZ" sz="1700">
                          <a:effectLst/>
                          <a:latin typeface="proxima_nova_ltlight"/>
                        </a:rPr>
                        <a:t>Normal</a:t>
                      </a:r>
                    </a:p>
                  </a:txBody>
                  <a:tcPr marL="85882" marR="128823" marT="100195" marB="100195" anchor="ctr">
                    <a:lnL w="12700" cap="flat" cmpd="sng" algn="ctr">
                      <a:solidFill>
                        <a:srgbClr val="979797"/>
                      </a:solidFill>
                      <a:prstDash val="solid"/>
                      <a:round/>
                      <a:headEnd type="none" w="med" len="med"/>
                      <a:tailEnd type="none" w="med" len="med"/>
                    </a:lnL>
                    <a:lnR w="7620" cap="flat" cmpd="sng" algn="ctr">
                      <a:solidFill>
                        <a:srgbClr val="979797"/>
                      </a:solidFill>
                      <a:prstDash val="solid"/>
                      <a:round/>
                      <a:headEnd type="none" w="med" len="med"/>
                      <a:tailEnd type="none" w="med" len="med"/>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c>
                  <a:txBody>
                    <a:bodyPr/>
                    <a:lstStyle/>
                    <a:p>
                      <a:r>
                        <a:rPr lang="en-US" sz="1700" dirty="0">
                          <a:effectLst/>
                          <a:latin typeface="proxima_nova_ltlight"/>
                        </a:rPr>
                        <a:t>BMD within 1 SD of the mean bone density for young adult women</a:t>
                      </a:r>
                    </a:p>
                  </a:txBody>
                  <a:tcPr marL="128823" marR="128823" marT="100195" marB="100195" anchor="ctr">
                    <a:lnL w="7620" cap="flat" cmpd="sng" algn="ctr">
                      <a:solidFill>
                        <a:srgbClr val="979797"/>
                      </a:solidFill>
                      <a:prstDash val="solid"/>
                      <a:round/>
                      <a:headEnd type="none" w="med" len="med"/>
                      <a:tailEnd type="none" w="med" len="med"/>
                    </a:lnL>
                    <a:lnR w="7620" cap="flat" cmpd="sng" algn="ctr">
                      <a:solidFill>
                        <a:srgbClr val="979797"/>
                      </a:solidFill>
                      <a:prstDash val="solid"/>
                      <a:round/>
                      <a:headEnd type="none" w="med" len="med"/>
                      <a:tailEnd type="none" w="med" len="med"/>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c>
                  <a:txBody>
                    <a:bodyPr/>
                    <a:lstStyle/>
                    <a:p>
                      <a:r>
                        <a:rPr lang="cs-CZ" sz="1700">
                          <a:effectLst/>
                          <a:latin typeface="proxima_nova_ltlight"/>
                        </a:rPr>
                        <a:t>T-score ≥ –1</a:t>
                      </a:r>
                    </a:p>
                  </a:txBody>
                  <a:tcPr marL="128823" marR="128823" marT="100195" marB="100195" anchor="ctr">
                    <a:lnL w="7620" cap="flat" cmpd="sng" algn="ctr">
                      <a:solidFill>
                        <a:srgbClr val="979797"/>
                      </a:solidFill>
                      <a:prstDash val="solid"/>
                      <a:round/>
                      <a:headEnd type="none" w="med" len="med"/>
                      <a:tailEnd type="none" w="med" len="med"/>
                    </a:lnL>
                    <a:lnR>
                      <a:noFill/>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r>
              <a:tr h="822100">
                <a:tc>
                  <a:txBody>
                    <a:bodyPr/>
                    <a:lstStyle/>
                    <a:p>
                      <a:r>
                        <a:rPr lang="cs-CZ" sz="1700">
                          <a:effectLst/>
                          <a:latin typeface="proxima_nova_ltlight"/>
                        </a:rPr>
                        <a:t>Low bone mass (osteopenia)</a:t>
                      </a:r>
                    </a:p>
                  </a:txBody>
                  <a:tcPr marL="85882" marR="128823" marT="100195" marB="100195" anchor="ctr">
                    <a:lnL w="12700" cap="flat" cmpd="sng" algn="ctr">
                      <a:solidFill>
                        <a:srgbClr val="979797"/>
                      </a:solidFill>
                      <a:prstDash val="solid"/>
                      <a:round/>
                      <a:headEnd type="none" w="med" len="med"/>
                      <a:tailEnd type="none" w="med" len="med"/>
                    </a:lnL>
                    <a:lnR w="7620" cap="flat" cmpd="sng" algn="ctr">
                      <a:solidFill>
                        <a:srgbClr val="979797"/>
                      </a:solidFill>
                      <a:prstDash val="solid"/>
                      <a:round/>
                      <a:headEnd type="none" w="med" len="med"/>
                      <a:tailEnd type="none" w="med" len="med"/>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c>
                  <a:txBody>
                    <a:bodyPr/>
                    <a:lstStyle/>
                    <a:p>
                      <a:r>
                        <a:rPr lang="en-US" sz="1700">
                          <a:effectLst/>
                          <a:latin typeface="proxima_nova_ltlight"/>
                        </a:rPr>
                        <a:t>BMD 1–2.5 SD below the mean for young adult women</a:t>
                      </a:r>
                    </a:p>
                  </a:txBody>
                  <a:tcPr marL="128823" marR="128823" marT="100195" marB="100195" anchor="ctr">
                    <a:lnL w="7620" cap="flat" cmpd="sng" algn="ctr">
                      <a:solidFill>
                        <a:srgbClr val="979797"/>
                      </a:solidFill>
                      <a:prstDash val="solid"/>
                      <a:round/>
                      <a:headEnd type="none" w="med" len="med"/>
                      <a:tailEnd type="none" w="med" len="med"/>
                    </a:lnL>
                    <a:lnR w="7620" cap="flat" cmpd="sng" algn="ctr">
                      <a:solidFill>
                        <a:srgbClr val="979797"/>
                      </a:solidFill>
                      <a:prstDash val="solid"/>
                      <a:round/>
                      <a:headEnd type="none" w="med" len="med"/>
                      <a:tailEnd type="none" w="med" len="med"/>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c>
                  <a:txBody>
                    <a:bodyPr/>
                    <a:lstStyle/>
                    <a:p>
                      <a:r>
                        <a:rPr lang="en-US" sz="1700">
                          <a:effectLst/>
                          <a:latin typeface="proxima_nova_ltlight"/>
                        </a:rPr>
                        <a:t>T-score between –1 and –2.5</a:t>
                      </a:r>
                    </a:p>
                  </a:txBody>
                  <a:tcPr marL="128823" marR="128823" marT="100195" marB="100195" anchor="ctr">
                    <a:lnL w="7620" cap="flat" cmpd="sng" algn="ctr">
                      <a:solidFill>
                        <a:srgbClr val="979797"/>
                      </a:solidFill>
                      <a:prstDash val="solid"/>
                      <a:round/>
                      <a:headEnd type="none" w="med" len="med"/>
                      <a:tailEnd type="none" w="med" len="med"/>
                    </a:lnL>
                    <a:lnR>
                      <a:noFill/>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r>
              <a:tr h="822100">
                <a:tc>
                  <a:txBody>
                    <a:bodyPr/>
                    <a:lstStyle/>
                    <a:p>
                      <a:r>
                        <a:rPr lang="cs-CZ" sz="1700">
                          <a:effectLst/>
                          <a:latin typeface="proxima_nova_ltlight"/>
                        </a:rPr>
                        <a:t>Osteoporosis</a:t>
                      </a:r>
                    </a:p>
                  </a:txBody>
                  <a:tcPr marL="85882" marR="128823" marT="100195" marB="100195" anchor="ctr">
                    <a:lnL w="12700" cap="flat" cmpd="sng" algn="ctr">
                      <a:solidFill>
                        <a:srgbClr val="979797"/>
                      </a:solidFill>
                      <a:prstDash val="solid"/>
                      <a:round/>
                      <a:headEnd type="none" w="med" len="med"/>
                      <a:tailEnd type="none" w="med" len="med"/>
                    </a:lnL>
                    <a:lnR w="7620" cap="flat" cmpd="sng" algn="ctr">
                      <a:solidFill>
                        <a:srgbClr val="979797"/>
                      </a:solidFill>
                      <a:prstDash val="solid"/>
                      <a:round/>
                      <a:headEnd type="none" w="med" len="med"/>
                      <a:tailEnd type="none" w="med" len="med"/>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c>
                  <a:txBody>
                    <a:bodyPr/>
                    <a:lstStyle/>
                    <a:p>
                      <a:r>
                        <a:rPr lang="en-US" sz="1700">
                          <a:effectLst/>
                          <a:latin typeface="proxima_nova_ltlight"/>
                        </a:rPr>
                        <a:t>BMD ≥2.5 SD below the normal mean for young-adult women</a:t>
                      </a:r>
                    </a:p>
                  </a:txBody>
                  <a:tcPr marL="128823" marR="128823" marT="100195" marB="100195" anchor="ctr">
                    <a:lnL w="7620" cap="flat" cmpd="sng" algn="ctr">
                      <a:solidFill>
                        <a:srgbClr val="979797"/>
                      </a:solidFill>
                      <a:prstDash val="solid"/>
                      <a:round/>
                      <a:headEnd type="none" w="med" len="med"/>
                      <a:tailEnd type="none" w="med" len="med"/>
                    </a:lnL>
                    <a:lnR w="7620" cap="flat" cmpd="sng" algn="ctr">
                      <a:solidFill>
                        <a:srgbClr val="979797"/>
                      </a:solidFill>
                      <a:prstDash val="solid"/>
                      <a:round/>
                      <a:headEnd type="none" w="med" len="med"/>
                      <a:tailEnd type="none" w="med" len="med"/>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c>
                  <a:txBody>
                    <a:bodyPr/>
                    <a:lstStyle/>
                    <a:p>
                      <a:r>
                        <a:rPr lang="cs-CZ" sz="1700">
                          <a:effectLst/>
                          <a:latin typeface="proxima_nova_ltlight"/>
                        </a:rPr>
                        <a:t>T-score ≤ –2.5</a:t>
                      </a:r>
                    </a:p>
                  </a:txBody>
                  <a:tcPr marL="128823" marR="128823" marT="100195" marB="100195" anchor="ctr">
                    <a:lnL w="7620" cap="flat" cmpd="sng" algn="ctr">
                      <a:solidFill>
                        <a:srgbClr val="979797"/>
                      </a:solidFill>
                      <a:prstDash val="solid"/>
                      <a:round/>
                      <a:headEnd type="none" w="med" len="med"/>
                      <a:tailEnd type="none" w="med" len="med"/>
                    </a:lnL>
                    <a:lnR>
                      <a:noFill/>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r>
              <a:tr h="1414931">
                <a:tc>
                  <a:txBody>
                    <a:bodyPr/>
                    <a:lstStyle/>
                    <a:p>
                      <a:r>
                        <a:rPr lang="cs-CZ" sz="1700">
                          <a:effectLst/>
                          <a:latin typeface="proxima_nova_ltlight"/>
                        </a:rPr>
                        <a:t>Severe or “established” osteoporosis</a:t>
                      </a:r>
                    </a:p>
                  </a:txBody>
                  <a:tcPr marL="85882" marR="128823" marT="100195" marB="100195" anchor="ctr">
                    <a:lnL w="12700" cap="flat" cmpd="sng" algn="ctr">
                      <a:solidFill>
                        <a:srgbClr val="979797"/>
                      </a:solidFill>
                      <a:prstDash val="solid"/>
                      <a:round/>
                      <a:headEnd type="none" w="med" len="med"/>
                      <a:tailEnd type="none" w="med" len="med"/>
                    </a:lnL>
                    <a:lnR w="7620" cap="flat" cmpd="sng" algn="ctr">
                      <a:solidFill>
                        <a:srgbClr val="979797"/>
                      </a:solidFill>
                      <a:prstDash val="solid"/>
                      <a:round/>
                      <a:headEnd type="none" w="med" len="med"/>
                      <a:tailEnd type="none" w="med" len="med"/>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c>
                  <a:txBody>
                    <a:bodyPr/>
                    <a:lstStyle/>
                    <a:p>
                      <a:r>
                        <a:rPr lang="en-US" sz="1700" dirty="0">
                          <a:effectLst/>
                          <a:latin typeface="proxima_nova_ltlight"/>
                        </a:rPr>
                        <a:t>BMD ≥2.5 SD below the normal mean for young-adult women in a patient who has already experienced ≥1 fracture</a:t>
                      </a:r>
                    </a:p>
                  </a:txBody>
                  <a:tcPr marL="128823" marR="128823" marT="100195" marB="100195" anchor="ctr">
                    <a:lnL w="7620" cap="flat" cmpd="sng" algn="ctr">
                      <a:solidFill>
                        <a:srgbClr val="979797"/>
                      </a:solidFill>
                      <a:prstDash val="solid"/>
                      <a:round/>
                      <a:headEnd type="none" w="med" len="med"/>
                      <a:tailEnd type="none" w="med" len="med"/>
                    </a:lnL>
                    <a:lnR w="7620" cap="flat" cmpd="sng" algn="ctr">
                      <a:solidFill>
                        <a:srgbClr val="979797"/>
                      </a:solidFill>
                      <a:prstDash val="solid"/>
                      <a:round/>
                      <a:headEnd type="none" w="med" len="med"/>
                      <a:tailEnd type="none" w="med" len="med"/>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c>
                  <a:txBody>
                    <a:bodyPr/>
                    <a:lstStyle/>
                    <a:p>
                      <a:r>
                        <a:rPr lang="en-US" sz="1700" dirty="0">
                          <a:effectLst/>
                          <a:latin typeface="proxima_nova_ltlight"/>
                        </a:rPr>
                        <a:t>T-score ≤ –2.5 (with fragility fracture[s])</a:t>
                      </a:r>
                    </a:p>
                  </a:txBody>
                  <a:tcPr marL="128823" marR="128823" marT="100195" marB="100195" anchor="ctr">
                    <a:lnL w="7620" cap="flat" cmpd="sng" algn="ctr">
                      <a:solidFill>
                        <a:srgbClr val="979797"/>
                      </a:solidFill>
                      <a:prstDash val="solid"/>
                      <a:round/>
                      <a:headEnd type="none" w="med" len="med"/>
                      <a:tailEnd type="none" w="med" len="med"/>
                    </a:lnL>
                    <a:lnR>
                      <a:noFill/>
                    </a:lnR>
                    <a:lnT w="7620" cap="flat" cmpd="sng" algn="ctr">
                      <a:solidFill>
                        <a:srgbClr val="979797"/>
                      </a:solidFill>
                      <a:prstDash val="solid"/>
                      <a:round/>
                      <a:headEnd type="none" w="med" len="med"/>
                      <a:tailEnd type="none" w="med" len="med"/>
                    </a:lnT>
                    <a:lnB w="7620" cap="flat" cmpd="sng" algn="ctr">
                      <a:solidFill>
                        <a:srgbClr val="979797"/>
                      </a:solidFill>
                      <a:prstDash val="solid"/>
                      <a:round/>
                      <a:headEnd type="none" w="med" len="med"/>
                      <a:tailEnd type="none" w="med" len="med"/>
                    </a:lnB>
                    <a:solidFill>
                      <a:srgbClr val="FFFFFF"/>
                    </a:solidFill>
                  </a:tcPr>
                </a:tc>
              </a:tr>
            </a:tbl>
          </a:graphicData>
        </a:graphic>
      </p:graphicFrame>
      <p:pic>
        <p:nvPicPr>
          <p:cNvPr id="4" name="Obrázek 3"/>
          <p:cNvPicPr>
            <a:picLocks noChangeAspect="1"/>
          </p:cNvPicPr>
          <p:nvPr/>
        </p:nvPicPr>
        <p:blipFill>
          <a:blip r:embed="rId2"/>
          <a:stretch>
            <a:fillRect/>
          </a:stretch>
        </p:blipFill>
        <p:spPr>
          <a:xfrm>
            <a:off x="9906526" y="0"/>
            <a:ext cx="2255339" cy="2714379"/>
          </a:xfrm>
          <a:prstGeom prst="rect">
            <a:avLst/>
          </a:prstGeom>
        </p:spPr>
      </p:pic>
    </p:spTree>
    <p:extLst>
      <p:ext uri="{BB962C8B-B14F-4D97-AF65-F5344CB8AC3E}">
        <p14:creationId xmlns:p14="http://schemas.microsoft.com/office/powerpoint/2010/main" val="4131024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15978" y="-15628"/>
            <a:ext cx="9168063" cy="6883233"/>
          </a:xfrm>
          <a:prstGeom prst="rect">
            <a:avLst/>
          </a:prstGeom>
        </p:spPr>
      </p:pic>
    </p:spTree>
    <p:extLst>
      <p:ext uri="{BB962C8B-B14F-4D97-AF65-F5344CB8AC3E}">
        <p14:creationId xmlns:p14="http://schemas.microsoft.com/office/powerpoint/2010/main" val="3210694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38793" y="0"/>
            <a:ext cx="5241471" cy="6858000"/>
          </a:xfrm>
          <a:prstGeom prst="rect">
            <a:avLst/>
          </a:prstGeom>
        </p:spPr>
      </p:pic>
      <p:pic>
        <p:nvPicPr>
          <p:cNvPr id="3" name="Obrázek 2"/>
          <p:cNvPicPr>
            <a:picLocks noChangeAspect="1"/>
          </p:cNvPicPr>
          <p:nvPr/>
        </p:nvPicPr>
        <p:blipFill>
          <a:blip r:embed="rId3"/>
          <a:stretch>
            <a:fillRect/>
          </a:stretch>
        </p:blipFill>
        <p:spPr>
          <a:xfrm>
            <a:off x="4904869" y="0"/>
            <a:ext cx="7287131" cy="6858000"/>
          </a:xfrm>
          <a:prstGeom prst="rect">
            <a:avLst/>
          </a:prstGeom>
        </p:spPr>
      </p:pic>
    </p:spTree>
    <p:extLst>
      <p:ext uri="{BB962C8B-B14F-4D97-AF65-F5344CB8AC3E}">
        <p14:creationId xmlns:p14="http://schemas.microsoft.com/office/powerpoint/2010/main" val="2430571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614240" y="-9606"/>
            <a:ext cx="9061781" cy="6803438"/>
          </a:xfrm>
          <a:prstGeom prst="rect">
            <a:avLst/>
          </a:prstGeom>
        </p:spPr>
      </p:pic>
    </p:spTree>
    <p:extLst>
      <p:ext uri="{BB962C8B-B14F-4D97-AF65-F5344CB8AC3E}">
        <p14:creationId xmlns:p14="http://schemas.microsoft.com/office/powerpoint/2010/main" val="1302600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873107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1910615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22950" y="-54142"/>
            <a:ext cx="9216187" cy="6912141"/>
          </a:xfrm>
          <a:prstGeom prst="rect">
            <a:avLst/>
          </a:prstGeom>
        </p:spPr>
      </p:pic>
    </p:spTree>
    <p:extLst>
      <p:ext uri="{BB962C8B-B14F-4D97-AF65-F5344CB8AC3E}">
        <p14:creationId xmlns:p14="http://schemas.microsoft.com/office/powerpoint/2010/main" val="8354970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15979" y="38572"/>
            <a:ext cx="9095874" cy="6829034"/>
          </a:xfrm>
          <a:prstGeom prst="rect">
            <a:avLst/>
          </a:prstGeom>
        </p:spPr>
      </p:pic>
    </p:spTree>
    <p:extLst>
      <p:ext uri="{BB962C8B-B14F-4D97-AF65-F5344CB8AC3E}">
        <p14:creationId xmlns:p14="http://schemas.microsoft.com/office/powerpoint/2010/main" val="593020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14483"/>
            <a:ext cx="9115165" cy="6843517"/>
          </a:xfrm>
          <a:prstGeom prst="rect">
            <a:avLst/>
          </a:prstGeom>
        </p:spPr>
      </p:pic>
    </p:spTree>
    <p:extLst>
      <p:ext uri="{BB962C8B-B14F-4D97-AF65-F5344CB8AC3E}">
        <p14:creationId xmlns:p14="http://schemas.microsoft.com/office/powerpoint/2010/main" val="1031664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59601" y="6611939"/>
            <a:ext cx="4246563" cy="276225"/>
          </a:xfrm>
          <a:prstGeom prst="rect">
            <a:avLst/>
          </a:prstGeom>
          <a:noFill/>
        </p:spPr>
        <p:txBody>
          <a:bodyPr>
            <a:spAutoFit/>
          </a:bodyPr>
          <a:lstStyle/>
          <a:p>
            <a:pPr>
              <a:defRPr/>
            </a:pPr>
            <a:r>
              <a:rPr lang="en-US" sz="1000" dirty="0">
                <a:solidFill>
                  <a:schemeClr val="tx2">
                    <a:lumMod val="75000"/>
                  </a:schemeClr>
                </a:solidFill>
                <a:latin typeface="Arial Narrow" pitchFamily="34" charset="0"/>
              </a:rPr>
              <a:t>1</a:t>
            </a:r>
            <a:r>
              <a:rPr lang="en-US" sz="1200" dirty="0">
                <a:solidFill>
                  <a:schemeClr val="tx2">
                    <a:lumMod val="75000"/>
                  </a:schemeClr>
                </a:solidFill>
                <a:latin typeface="Arial Narrow" pitchFamily="34" charset="0"/>
              </a:rPr>
              <a:t>. van Staa TP, et al. </a:t>
            </a:r>
            <a:r>
              <a:rPr lang="en-US" sz="1200" i="1" dirty="0">
                <a:solidFill>
                  <a:schemeClr val="tx2">
                    <a:lumMod val="75000"/>
                  </a:schemeClr>
                </a:solidFill>
                <a:latin typeface="Arial Narrow" pitchFamily="34" charset="0"/>
              </a:rPr>
              <a:t>J Bone Miner Res</a:t>
            </a:r>
            <a:r>
              <a:rPr lang="en-US" sz="1200" dirty="0">
                <a:solidFill>
                  <a:schemeClr val="tx2">
                    <a:lumMod val="75000"/>
                  </a:schemeClr>
                </a:solidFill>
                <a:latin typeface="Arial Narrow" pitchFamily="34" charset="0"/>
              </a:rPr>
              <a:t>. 2000;15:993-1000</a:t>
            </a:r>
            <a:r>
              <a:rPr lang="en-US" sz="1000" dirty="0">
                <a:solidFill>
                  <a:schemeClr val="tx2">
                    <a:lumMod val="75000"/>
                  </a:schemeClr>
                </a:solidFill>
                <a:latin typeface="Arial Narrow" pitchFamily="34" charset="0"/>
              </a:rPr>
              <a:t>.</a:t>
            </a:r>
          </a:p>
        </p:txBody>
      </p:sp>
      <p:grpSp>
        <p:nvGrpSpPr>
          <p:cNvPr id="67587" name="Group 5"/>
          <p:cNvGrpSpPr>
            <a:grpSpLocks/>
          </p:cNvGrpSpPr>
          <p:nvPr/>
        </p:nvGrpSpPr>
        <p:grpSpPr bwMode="auto">
          <a:xfrm>
            <a:off x="2208214" y="1484313"/>
            <a:ext cx="7775575" cy="5077998"/>
            <a:chOff x="1380" y="1985"/>
            <a:chExt cx="4007" cy="1868"/>
          </a:xfrm>
        </p:grpSpPr>
        <p:sp>
          <p:nvSpPr>
            <p:cNvPr id="8" name="Rectangle 6"/>
            <p:cNvSpPr>
              <a:spLocks noChangeArrowheads="1"/>
            </p:cNvSpPr>
            <p:nvPr/>
          </p:nvSpPr>
          <p:spPr bwMode="auto">
            <a:xfrm>
              <a:off x="1802" y="1985"/>
              <a:ext cx="3585" cy="1697"/>
            </a:xfrm>
            <a:prstGeom prst="rect">
              <a:avLst/>
            </a:prstGeom>
            <a:noFill/>
            <a:ln w="25399">
              <a:solidFill>
                <a:schemeClr val="tx2">
                  <a:lumMod val="75000"/>
                </a:schemeClr>
              </a:solidFill>
              <a:miter lim="800000"/>
              <a:headEnd type="none" w="sm" len="sm"/>
              <a:tailEnd type="none" w="sm" len="sm"/>
            </a:ln>
          </p:spPr>
          <p:txBody>
            <a:bodyPr wrap="none" anchor="ctr"/>
            <a:lstStyle/>
            <a:p>
              <a:pPr>
                <a:defRPr/>
              </a:pPr>
              <a:endParaRPr lang="en-US" dirty="0">
                <a:solidFill>
                  <a:schemeClr val="tx2">
                    <a:lumMod val="75000"/>
                  </a:schemeClr>
                </a:solidFill>
              </a:endParaRPr>
            </a:p>
          </p:txBody>
        </p:sp>
        <p:sp>
          <p:nvSpPr>
            <p:cNvPr id="9" name="Rectangle 7"/>
            <p:cNvSpPr>
              <a:spLocks noChangeArrowheads="1"/>
            </p:cNvSpPr>
            <p:nvPr/>
          </p:nvSpPr>
          <p:spPr bwMode="auto">
            <a:xfrm>
              <a:off x="4711" y="2391"/>
              <a:ext cx="395" cy="1289"/>
            </a:xfrm>
            <a:prstGeom prst="rect">
              <a:avLst/>
            </a:prstGeom>
            <a:solidFill>
              <a:schemeClr val="tx2">
                <a:lumMod val="75000"/>
              </a:schemeClr>
            </a:solidFill>
            <a:ln w="19050">
              <a:solidFill>
                <a:schemeClr val="tx2">
                  <a:lumMod val="75000"/>
                </a:schemeClr>
              </a:solidFill>
              <a:miter lim="800000"/>
              <a:headEnd/>
              <a:tailEnd/>
            </a:ln>
          </p:spPr>
          <p:txBody>
            <a:bodyPr wrap="none" anchor="ctr"/>
            <a:lstStyle/>
            <a:p>
              <a:pPr>
                <a:defRPr/>
              </a:pPr>
              <a:endParaRPr lang="en-US" dirty="0">
                <a:solidFill>
                  <a:schemeClr val="tx2">
                    <a:lumMod val="75000"/>
                  </a:schemeClr>
                </a:solidFill>
              </a:endParaRPr>
            </a:p>
          </p:txBody>
        </p:sp>
        <p:sp>
          <p:nvSpPr>
            <p:cNvPr id="10" name="Rectangle 8"/>
            <p:cNvSpPr>
              <a:spLocks noChangeArrowheads="1"/>
            </p:cNvSpPr>
            <p:nvPr/>
          </p:nvSpPr>
          <p:spPr bwMode="auto">
            <a:xfrm>
              <a:off x="4314" y="3030"/>
              <a:ext cx="395" cy="650"/>
            </a:xfrm>
            <a:prstGeom prst="rect">
              <a:avLst/>
            </a:prstGeom>
            <a:solidFill>
              <a:schemeClr val="accent1">
                <a:lumMod val="60000"/>
                <a:lumOff val="40000"/>
              </a:schemeClr>
            </a:solidFill>
            <a:ln w="19050">
              <a:solidFill>
                <a:schemeClr val="accent1">
                  <a:lumMod val="60000"/>
                  <a:lumOff val="40000"/>
                </a:schemeClr>
              </a:solidFill>
              <a:miter lim="800000"/>
              <a:headEnd/>
              <a:tailEnd/>
            </a:ln>
          </p:spPr>
          <p:txBody>
            <a:bodyPr wrap="none" anchor="ctr"/>
            <a:lstStyle/>
            <a:p>
              <a:pPr>
                <a:defRPr/>
              </a:pPr>
              <a:endParaRPr lang="en-US" dirty="0">
                <a:solidFill>
                  <a:schemeClr val="tx2">
                    <a:lumMod val="75000"/>
                  </a:schemeClr>
                </a:solidFill>
              </a:endParaRPr>
            </a:p>
          </p:txBody>
        </p:sp>
        <p:sp>
          <p:nvSpPr>
            <p:cNvPr id="11" name="Rectangle 9"/>
            <p:cNvSpPr>
              <a:spLocks noChangeArrowheads="1"/>
            </p:cNvSpPr>
            <p:nvPr/>
          </p:nvSpPr>
          <p:spPr bwMode="auto">
            <a:xfrm>
              <a:off x="3907" y="3323"/>
              <a:ext cx="399" cy="357"/>
            </a:xfrm>
            <a:prstGeom prst="rect">
              <a:avLst/>
            </a:prstGeom>
            <a:solidFill>
              <a:schemeClr val="bg1">
                <a:lumMod val="85000"/>
              </a:schemeClr>
            </a:solidFill>
            <a:ln w="19050">
              <a:solidFill>
                <a:schemeClr val="tx2">
                  <a:lumMod val="50000"/>
                </a:schemeClr>
              </a:solidFill>
              <a:miter lim="800000"/>
              <a:headEnd/>
              <a:tailEnd/>
            </a:ln>
          </p:spPr>
          <p:txBody>
            <a:bodyPr wrap="none" anchor="ctr"/>
            <a:lstStyle/>
            <a:p>
              <a:pPr>
                <a:defRPr/>
              </a:pPr>
              <a:endParaRPr lang="en-US" dirty="0">
                <a:solidFill>
                  <a:schemeClr val="tx2">
                    <a:lumMod val="75000"/>
                  </a:schemeClr>
                </a:solidFill>
              </a:endParaRPr>
            </a:p>
          </p:txBody>
        </p:sp>
        <p:sp>
          <p:nvSpPr>
            <p:cNvPr id="12" name="Rectangle 10"/>
            <p:cNvSpPr>
              <a:spLocks noChangeArrowheads="1"/>
            </p:cNvSpPr>
            <p:nvPr/>
          </p:nvSpPr>
          <p:spPr bwMode="auto">
            <a:xfrm>
              <a:off x="2925" y="3092"/>
              <a:ext cx="398" cy="587"/>
            </a:xfrm>
            <a:prstGeom prst="rect">
              <a:avLst/>
            </a:prstGeom>
            <a:solidFill>
              <a:schemeClr val="tx2">
                <a:lumMod val="75000"/>
              </a:schemeClr>
            </a:solidFill>
            <a:ln w="19050">
              <a:solidFill>
                <a:schemeClr val="tx2">
                  <a:lumMod val="75000"/>
                </a:schemeClr>
              </a:solidFill>
              <a:miter lim="800000"/>
              <a:headEnd/>
              <a:tailEnd/>
            </a:ln>
          </p:spPr>
          <p:txBody>
            <a:bodyPr wrap="none" anchor="ctr"/>
            <a:lstStyle/>
            <a:p>
              <a:pPr>
                <a:defRPr/>
              </a:pPr>
              <a:endParaRPr lang="en-US" dirty="0">
                <a:solidFill>
                  <a:schemeClr val="tx2">
                    <a:lumMod val="75000"/>
                  </a:schemeClr>
                </a:solidFill>
              </a:endParaRPr>
            </a:p>
          </p:txBody>
        </p:sp>
        <p:sp>
          <p:nvSpPr>
            <p:cNvPr id="13" name="Rectangle 11"/>
            <p:cNvSpPr>
              <a:spLocks noChangeArrowheads="1"/>
            </p:cNvSpPr>
            <p:nvPr/>
          </p:nvSpPr>
          <p:spPr bwMode="auto">
            <a:xfrm>
              <a:off x="2521" y="3283"/>
              <a:ext cx="398" cy="397"/>
            </a:xfrm>
            <a:prstGeom prst="rect">
              <a:avLst/>
            </a:prstGeom>
            <a:solidFill>
              <a:schemeClr val="accent1">
                <a:lumMod val="60000"/>
                <a:lumOff val="40000"/>
              </a:schemeClr>
            </a:solidFill>
            <a:ln w="19050">
              <a:solidFill>
                <a:schemeClr val="accent1">
                  <a:lumMod val="60000"/>
                  <a:lumOff val="40000"/>
                </a:schemeClr>
              </a:solidFill>
              <a:miter lim="800000"/>
              <a:headEnd/>
              <a:tailEnd/>
            </a:ln>
          </p:spPr>
          <p:txBody>
            <a:bodyPr wrap="none" anchor="ctr"/>
            <a:lstStyle/>
            <a:p>
              <a:pPr>
                <a:defRPr/>
              </a:pPr>
              <a:endParaRPr lang="en-US" dirty="0">
                <a:solidFill>
                  <a:schemeClr val="tx2">
                    <a:lumMod val="75000"/>
                  </a:schemeClr>
                </a:solidFill>
              </a:endParaRPr>
            </a:p>
          </p:txBody>
        </p:sp>
        <p:sp>
          <p:nvSpPr>
            <p:cNvPr id="14" name="Rectangle 12"/>
            <p:cNvSpPr>
              <a:spLocks noChangeArrowheads="1"/>
            </p:cNvSpPr>
            <p:nvPr/>
          </p:nvSpPr>
          <p:spPr bwMode="auto">
            <a:xfrm>
              <a:off x="2119" y="3440"/>
              <a:ext cx="398" cy="239"/>
            </a:xfrm>
            <a:prstGeom prst="rect">
              <a:avLst/>
            </a:prstGeom>
            <a:solidFill>
              <a:schemeClr val="bg1">
                <a:lumMod val="85000"/>
              </a:schemeClr>
            </a:solidFill>
            <a:ln w="19050">
              <a:solidFill>
                <a:schemeClr val="tx2">
                  <a:lumMod val="50000"/>
                </a:schemeClr>
              </a:solidFill>
              <a:miter lim="800000"/>
              <a:headEnd/>
              <a:tailEnd/>
            </a:ln>
          </p:spPr>
          <p:txBody>
            <a:bodyPr wrap="none" anchor="ctr"/>
            <a:lstStyle/>
            <a:p>
              <a:pPr>
                <a:defRPr/>
              </a:pPr>
              <a:endParaRPr lang="en-US" dirty="0">
                <a:solidFill>
                  <a:schemeClr val="tx2">
                    <a:lumMod val="75000"/>
                  </a:schemeClr>
                </a:solidFill>
              </a:endParaRPr>
            </a:p>
          </p:txBody>
        </p:sp>
        <p:sp>
          <p:nvSpPr>
            <p:cNvPr id="15" name="Rectangle 13"/>
            <p:cNvSpPr>
              <a:spLocks noChangeArrowheads="1"/>
            </p:cNvSpPr>
            <p:nvPr/>
          </p:nvSpPr>
          <p:spPr bwMode="auto">
            <a:xfrm>
              <a:off x="1606" y="2076"/>
              <a:ext cx="148" cy="115"/>
            </a:xfrm>
            <a:prstGeom prst="rect">
              <a:avLst/>
            </a:prstGeom>
            <a:noFill/>
            <a:ln w="9525">
              <a:noFill/>
              <a:miter lim="800000"/>
              <a:headEnd/>
              <a:tailEnd/>
            </a:ln>
          </p:spPr>
          <p:txBody>
            <a:bodyPr wrap="none" lIns="90488" tIns="44450" rIns="90488" bIns="44450">
              <a:spAutoFit/>
            </a:bodyPr>
            <a:lstStyle/>
            <a:p>
              <a:pPr marL="228600" indent="-228600" algn="r">
                <a:lnSpc>
                  <a:spcPct val="90000"/>
                </a:lnSpc>
                <a:spcBef>
                  <a:spcPct val="30000"/>
                </a:spcBef>
                <a:defRPr/>
              </a:pPr>
              <a:r>
                <a:rPr lang="en-US" sz="1600" b="1" dirty="0">
                  <a:solidFill>
                    <a:schemeClr val="tx2">
                      <a:lumMod val="75000"/>
                    </a:schemeClr>
                  </a:solidFill>
                </a:rPr>
                <a:t>6</a:t>
              </a:r>
            </a:p>
          </p:txBody>
        </p:sp>
        <p:sp>
          <p:nvSpPr>
            <p:cNvPr id="67600" name="Rectangle 14"/>
            <p:cNvSpPr>
              <a:spLocks noChangeArrowheads="1"/>
            </p:cNvSpPr>
            <p:nvPr/>
          </p:nvSpPr>
          <p:spPr bwMode="auto">
            <a:xfrm>
              <a:off x="4246" y="3724"/>
              <a:ext cx="36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marL="228600" indent="-22860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1700" b="1">
                  <a:latin typeface="Arial" panose="020B0604020202020204" pitchFamily="34" charset="0"/>
                </a:rPr>
                <a:t>páteř</a:t>
              </a:r>
              <a:endParaRPr lang="en-US" altLang="cs-CZ" sz="1700" b="1">
                <a:latin typeface="Arial" panose="020B0604020202020204" pitchFamily="34" charset="0"/>
              </a:endParaRPr>
            </a:p>
          </p:txBody>
        </p:sp>
        <p:sp>
          <p:nvSpPr>
            <p:cNvPr id="67601" name="Rectangle 15"/>
            <p:cNvSpPr>
              <a:spLocks noChangeArrowheads="1"/>
            </p:cNvSpPr>
            <p:nvPr/>
          </p:nvSpPr>
          <p:spPr bwMode="auto">
            <a:xfrm>
              <a:off x="2010" y="3708"/>
              <a:ext cx="117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marL="228600" indent="-228600">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cs-CZ" altLang="cs-CZ" sz="1700" b="1">
                  <a:latin typeface="Arial" panose="020B0604020202020204" pitchFamily="34" charset="0"/>
                </a:rPr>
                <a:t>krček kosti stehenní</a:t>
              </a:r>
              <a:endParaRPr lang="en-US" altLang="cs-CZ" sz="1700" b="1">
                <a:latin typeface="Arial" panose="020B0604020202020204" pitchFamily="34" charset="0"/>
              </a:endParaRPr>
            </a:p>
          </p:txBody>
        </p:sp>
        <p:sp>
          <p:nvSpPr>
            <p:cNvPr id="18" name="Line 16"/>
            <p:cNvSpPr>
              <a:spLocks noChangeShapeType="1"/>
            </p:cNvSpPr>
            <p:nvPr/>
          </p:nvSpPr>
          <p:spPr bwMode="auto">
            <a:xfrm flipH="1">
              <a:off x="1721" y="2168"/>
              <a:ext cx="70" cy="0"/>
            </a:xfrm>
            <a:prstGeom prst="line">
              <a:avLst/>
            </a:prstGeom>
            <a:noFill/>
            <a:ln w="25399">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19" name="Rectangle 17"/>
            <p:cNvSpPr>
              <a:spLocks noChangeArrowheads="1"/>
            </p:cNvSpPr>
            <p:nvPr/>
          </p:nvSpPr>
          <p:spPr bwMode="auto">
            <a:xfrm>
              <a:off x="1606" y="2326"/>
              <a:ext cx="148" cy="115"/>
            </a:xfrm>
            <a:prstGeom prst="rect">
              <a:avLst/>
            </a:prstGeom>
            <a:noFill/>
            <a:ln w="9525">
              <a:noFill/>
              <a:miter lim="800000"/>
              <a:headEnd/>
              <a:tailEnd/>
            </a:ln>
          </p:spPr>
          <p:txBody>
            <a:bodyPr wrap="none" lIns="90488" tIns="44450" rIns="90488" bIns="44450">
              <a:spAutoFit/>
            </a:bodyPr>
            <a:lstStyle/>
            <a:p>
              <a:pPr marL="228600" indent="-228600" algn="r">
                <a:lnSpc>
                  <a:spcPct val="90000"/>
                </a:lnSpc>
                <a:spcBef>
                  <a:spcPct val="30000"/>
                </a:spcBef>
                <a:defRPr/>
              </a:pPr>
              <a:r>
                <a:rPr lang="en-US" sz="1600" b="1" dirty="0">
                  <a:solidFill>
                    <a:schemeClr val="tx2">
                      <a:lumMod val="75000"/>
                    </a:schemeClr>
                  </a:solidFill>
                </a:rPr>
                <a:t>5</a:t>
              </a:r>
            </a:p>
          </p:txBody>
        </p:sp>
        <p:sp>
          <p:nvSpPr>
            <p:cNvPr id="20" name="Line 18"/>
            <p:cNvSpPr>
              <a:spLocks noChangeShapeType="1"/>
            </p:cNvSpPr>
            <p:nvPr/>
          </p:nvSpPr>
          <p:spPr bwMode="auto">
            <a:xfrm flipH="1">
              <a:off x="1721" y="2418"/>
              <a:ext cx="70" cy="0"/>
            </a:xfrm>
            <a:prstGeom prst="line">
              <a:avLst/>
            </a:prstGeom>
            <a:noFill/>
            <a:ln w="25399">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21" name="Rectangle 19"/>
            <p:cNvSpPr>
              <a:spLocks noChangeArrowheads="1"/>
            </p:cNvSpPr>
            <p:nvPr/>
          </p:nvSpPr>
          <p:spPr bwMode="auto">
            <a:xfrm>
              <a:off x="1606" y="2575"/>
              <a:ext cx="148" cy="115"/>
            </a:xfrm>
            <a:prstGeom prst="rect">
              <a:avLst/>
            </a:prstGeom>
            <a:noFill/>
            <a:ln w="9525">
              <a:noFill/>
              <a:miter lim="800000"/>
              <a:headEnd/>
              <a:tailEnd/>
            </a:ln>
          </p:spPr>
          <p:txBody>
            <a:bodyPr wrap="none" lIns="90488" tIns="44450" rIns="90488" bIns="44450">
              <a:spAutoFit/>
            </a:bodyPr>
            <a:lstStyle/>
            <a:p>
              <a:pPr marL="228600" indent="-228600" algn="r">
                <a:lnSpc>
                  <a:spcPct val="90000"/>
                </a:lnSpc>
                <a:spcBef>
                  <a:spcPct val="30000"/>
                </a:spcBef>
                <a:defRPr/>
              </a:pPr>
              <a:r>
                <a:rPr lang="en-US" sz="1600" b="1" dirty="0">
                  <a:solidFill>
                    <a:schemeClr val="tx2">
                      <a:lumMod val="75000"/>
                    </a:schemeClr>
                  </a:solidFill>
                </a:rPr>
                <a:t>4</a:t>
              </a:r>
            </a:p>
          </p:txBody>
        </p:sp>
        <p:sp>
          <p:nvSpPr>
            <p:cNvPr id="22" name="Line 20"/>
            <p:cNvSpPr>
              <a:spLocks noChangeShapeType="1"/>
            </p:cNvSpPr>
            <p:nvPr/>
          </p:nvSpPr>
          <p:spPr bwMode="auto">
            <a:xfrm flipH="1">
              <a:off x="1721" y="2669"/>
              <a:ext cx="70" cy="0"/>
            </a:xfrm>
            <a:prstGeom prst="line">
              <a:avLst/>
            </a:prstGeom>
            <a:noFill/>
            <a:ln w="25399">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23" name="Rectangle 21"/>
            <p:cNvSpPr>
              <a:spLocks noChangeArrowheads="1"/>
            </p:cNvSpPr>
            <p:nvPr/>
          </p:nvSpPr>
          <p:spPr bwMode="auto">
            <a:xfrm>
              <a:off x="1606" y="2830"/>
              <a:ext cx="148" cy="115"/>
            </a:xfrm>
            <a:prstGeom prst="rect">
              <a:avLst/>
            </a:prstGeom>
            <a:noFill/>
            <a:ln w="9525">
              <a:noFill/>
              <a:miter lim="800000"/>
              <a:headEnd/>
              <a:tailEnd/>
            </a:ln>
          </p:spPr>
          <p:txBody>
            <a:bodyPr wrap="none" lIns="90488" tIns="44450" rIns="90488" bIns="44450">
              <a:spAutoFit/>
            </a:bodyPr>
            <a:lstStyle/>
            <a:p>
              <a:pPr marL="228600" indent="-228600" algn="r">
                <a:lnSpc>
                  <a:spcPct val="90000"/>
                </a:lnSpc>
                <a:spcBef>
                  <a:spcPct val="30000"/>
                </a:spcBef>
                <a:defRPr/>
              </a:pPr>
              <a:r>
                <a:rPr lang="en-US" sz="1600" b="1" dirty="0">
                  <a:solidFill>
                    <a:schemeClr val="tx2">
                      <a:lumMod val="75000"/>
                    </a:schemeClr>
                  </a:solidFill>
                </a:rPr>
                <a:t>3</a:t>
              </a:r>
            </a:p>
          </p:txBody>
        </p:sp>
        <p:sp>
          <p:nvSpPr>
            <p:cNvPr id="24" name="Line 22"/>
            <p:cNvSpPr>
              <a:spLocks noChangeShapeType="1"/>
            </p:cNvSpPr>
            <p:nvPr/>
          </p:nvSpPr>
          <p:spPr bwMode="auto">
            <a:xfrm flipH="1">
              <a:off x="1721" y="2922"/>
              <a:ext cx="70" cy="0"/>
            </a:xfrm>
            <a:prstGeom prst="line">
              <a:avLst/>
            </a:prstGeom>
            <a:noFill/>
            <a:ln w="25399">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25" name="Rectangle 23"/>
            <p:cNvSpPr>
              <a:spLocks noChangeArrowheads="1"/>
            </p:cNvSpPr>
            <p:nvPr/>
          </p:nvSpPr>
          <p:spPr bwMode="auto">
            <a:xfrm>
              <a:off x="1606" y="3084"/>
              <a:ext cx="148" cy="115"/>
            </a:xfrm>
            <a:prstGeom prst="rect">
              <a:avLst/>
            </a:prstGeom>
            <a:noFill/>
            <a:ln w="9525">
              <a:noFill/>
              <a:miter lim="800000"/>
              <a:headEnd/>
              <a:tailEnd/>
            </a:ln>
          </p:spPr>
          <p:txBody>
            <a:bodyPr wrap="none" lIns="90488" tIns="44450" rIns="90488" bIns="44450">
              <a:spAutoFit/>
            </a:bodyPr>
            <a:lstStyle/>
            <a:p>
              <a:pPr marL="228600" indent="-228600" algn="r">
                <a:lnSpc>
                  <a:spcPct val="90000"/>
                </a:lnSpc>
                <a:spcBef>
                  <a:spcPct val="30000"/>
                </a:spcBef>
                <a:defRPr/>
              </a:pPr>
              <a:r>
                <a:rPr lang="en-US" sz="1600" b="1" dirty="0">
                  <a:solidFill>
                    <a:schemeClr val="tx2">
                      <a:lumMod val="75000"/>
                    </a:schemeClr>
                  </a:solidFill>
                </a:rPr>
                <a:t>2</a:t>
              </a:r>
            </a:p>
          </p:txBody>
        </p:sp>
        <p:sp>
          <p:nvSpPr>
            <p:cNvPr id="26" name="Line 24"/>
            <p:cNvSpPr>
              <a:spLocks noChangeShapeType="1"/>
            </p:cNvSpPr>
            <p:nvPr/>
          </p:nvSpPr>
          <p:spPr bwMode="auto">
            <a:xfrm flipH="1">
              <a:off x="1721" y="3176"/>
              <a:ext cx="70" cy="0"/>
            </a:xfrm>
            <a:prstGeom prst="line">
              <a:avLst/>
            </a:prstGeom>
            <a:noFill/>
            <a:ln w="25399">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27" name="Rectangle 25"/>
            <p:cNvSpPr>
              <a:spLocks noChangeArrowheads="1"/>
            </p:cNvSpPr>
            <p:nvPr/>
          </p:nvSpPr>
          <p:spPr bwMode="auto">
            <a:xfrm>
              <a:off x="1606" y="3331"/>
              <a:ext cx="148" cy="115"/>
            </a:xfrm>
            <a:prstGeom prst="rect">
              <a:avLst/>
            </a:prstGeom>
            <a:noFill/>
            <a:ln w="9525">
              <a:noFill/>
              <a:miter lim="800000"/>
              <a:headEnd/>
              <a:tailEnd/>
            </a:ln>
          </p:spPr>
          <p:txBody>
            <a:bodyPr wrap="none" lIns="90488" tIns="44450" rIns="90488" bIns="44450">
              <a:spAutoFit/>
            </a:bodyPr>
            <a:lstStyle/>
            <a:p>
              <a:pPr marL="228600" indent="-228600" algn="r">
                <a:lnSpc>
                  <a:spcPct val="90000"/>
                </a:lnSpc>
                <a:spcBef>
                  <a:spcPct val="30000"/>
                </a:spcBef>
                <a:defRPr/>
              </a:pPr>
              <a:r>
                <a:rPr lang="en-US" sz="1600" b="1" dirty="0">
                  <a:solidFill>
                    <a:schemeClr val="tx2">
                      <a:lumMod val="75000"/>
                    </a:schemeClr>
                  </a:solidFill>
                </a:rPr>
                <a:t>1</a:t>
              </a:r>
            </a:p>
          </p:txBody>
        </p:sp>
        <p:sp>
          <p:nvSpPr>
            <p:cNvPr id="28" name="Line 26"/>
            <p:cNvSpPr>
              <a:spLocks noChangeShapeType="1"/>
            </p:cNvSpPr>
            <p:nvPr/>
          </p:nvSpPr>
          <p:spPr bwMode="auto">
            <a:xfrm flipH="1">
              <a:off x="1721" y="3424"/>
              <a:ext cx="70" cy="0"/>
            </a:xfrm>
            <a:prstGeom prst="line">
              <a:avLst/>
            </a:prstGeom>
            <a:noFill/>
            <a:ln w="25399">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29" name="Rectangle 27"/>
            <p:cNvSpPr>
              <a:spLocks noChangeArrowheads="1"/>
            </p:cNvSpPr>
            <p:nvPr/>
          </p:nvSpPr>
          <p:spPr bwMode="auto">
            <a:xfrm>
              <a:off x="1602" y="3579"/>
              <a:ext cx="148" cy="115"/>
            </a:xfrm>
            <a:prstGeom prst="rect">
              <a:avLst/>
            </a:prstGeom>
            <a:noFill/>
            <a:ln w="9525">
              <a:noFill/>
              <a:miter lim="800000"/>
              <a:headEnd/>
              <a:tailEnd/>
            </a:ln>
          </p:spPr>
          <p:txBody>
            <a:bodyPr wrap="none" lIns="90488" tIns="44450" rIns="90488" bIns="44450">
              <a:spAutoFit/>
            </a:bodyPr>
            <a:lstStyle/>
            <a:p>
              <a:pPr marL="228600" indent="-228600" algn="r">
                <a:lnSpc>
                  <a:spcPct val="90000"/>
                </a:lnSpc>
                <a:spcBef>
                  <a:spcPct val="30000"/>
                </a:spcBef>
                <a:defRPr/>
              </a:pPr>
              <a:r>
                <a:rPr lang="en-US" sz="1600" b="1" dirty="0">
                  <a:solidFill>
                    <a:schemeClr val="tx2">
                      <a:lumMod val="75000"/>
                    </a:schemeClr>
                  </a:solidFill>
                </a:rPr>
                <a:t>0</a:t>
              </a:r>
            </a:p>
          </p:txBody>
        </p:sp>
        <p:sp>
          <p:nvSpPr>
            <p:cNvPr id="30" name="Line 28"/>
            <p:cNvSpPr>
              <a:spLocks noChangeShapeType="1"/>
            </p:cNvSpPr>
            <p:nvPr/>
          </p:nvSpPr>
          <p:spPr bwMode="auto">
            <a:xfrm flipH="1">
              <a:off x="1726" y="3683"/>
              <a:ext cx="70" cy="0"/>
            </a:xfrm>
            <a:prstGeom prst="line">
              <a:avLst/>
            </a:prstGeom>
            <a:noFill/>
            <a:ln w="25399">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67615" name="Rectangle 29"/>
            <p:cNvSpPr>
              <a:spLocks noChangeArrowheads="1"/>
            </p:cNvSpPr>
            <p:nvPr/>
          </p:nvSpPr>
          <p:spPr bwMode="auto">
            <a:xfrm>
              <a:off x="2141" y="2028"/>
              <a:ext cx="261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defTabSz="911225">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defTabSz="911225">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defTabSz="911225">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defTabSz="911225">
                <a:spcBef>
                  <a:spcPct val="20000"/>
                </a:spcBef>
                <a:buClr>
                  <a:schemeClr val="tx1"/>
                </a:buClr>
                <a:buChar char="–"/>
                <a:defRPr sz="2000">
                  <a:solidFill>
                    <a:schemeClr val="tx1"/>
                  </a:solidFill>
                  <a:latin typeface="Times New Roman" panose="02020603050405020304" pitchFamily="18" charset="0"/>
                </a:defRPr>
              </a:lvl4pPr>
              <a:lvl5pPr marL="2057400" indent="-228600" defTabSz="911225">
                <a:spcBef>
                  <a:spcPct val="20000"/>
                </a:spcBef>
                <a:buClr>
                  <a:schemeClr val="accent1"/>
                </a:buClr>
                <a:buChar char="•"/>
                <a:defRPr sz="2000">
                  <a:solidFill>
                    <a:schemeClr val="tx1"/>
                  </a:solidFill>
                  <a:latin typeface="Times New Roman" panose="02020603050405020304" pitchFamily="18" charset="0"/>
                </a:defRPr>
              </a:lvl5pPr>
              <a:lvl6pPr marL="2514600" indent="-228600" defTabSz="9112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defTabSz="9112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defTabSz="9112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defTabSz="911225"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45000"/>
                </a:spcBef>
                <a:buClrTx/>
                <a:buSzTx/>
                <a:buFontTx/>
                <a:buNone/>
              </a:pPr>
              <a:r>
                <a:rPr lang="en-US" altLang="cs-CZ" sz="1600" b="1">
                  <a:latin typeface="Arial" panose="020B0604020202020204" pitchFamily="34" charset="0"/>
                </a:rPr>
                <a:t>Prednisolon &lt;2.5 mg</a:t>
              </a:r>
            </a:p>
            <a:p>
              <a:pPr eaLnBrk="1" hangingPunct="1">
                <a:spcBef>
                  <a:spcPct val="45000"/>
                </a:spcBef>
                <a:buClrTx/>
                <a:buSzTx/>
                <a:buFontTx/>
                <a:buNone/>
              </a:pPr>
              <a:r>
                <a:rPr lang="en-US" altLang="cs-CZ" sz="1600" b="1">
                  <a:latin typeface="Arial" panose="020B0604020202020204" pitchFamily="34" charset="0"/>
                </a:rPr>
                <a:t>Prednisolon 2.5–7.5 mg</a:t>
              </a:r>
            </a:p>
            <a:p>
              <a:pPr eaLnBrk="1" hangingPunct="1">
                <a:spcBef>
                  <a:spcPct val="45000"/>
                </a:spcBef>
                <a:buClrTx/>
                <a:buSzTx/>
                <a:buFontTx/>
                <a:buNone/>
              </a:pPr>
              <a:r>
                <a:rPr lang="en-US" altLang="cs-CZ" sz="1600" b="1">
                  <a:latin typeface="Arial" panose="020B0604020202020204" pitchFamily="34" charset="0"/>
                </a:rPr>
                <a:t>Prednisolon &gt;7.5 mg</a:t>
              </a:r>
            </a:p>
          </p:txBody>
        </p:sp>
        <p:sp>
          <p:nvSpPr>
            <p:cNvPr id="32" name="Rectangle 30"/>
            <p:cNvSpPr>
              <a:spLocks noChangeArrowheads="1"/>
            </p:cNvSpPr>
            <p:nvPr/>
          </p:nvSpPr>
          <p:spPr bwMode="auto">
            <a:xfrm>
              <a:off x="1937" y="2070"/>
              <a:ext cx="160" cy="74"/>
            </a:xfrm>
            <a:prstGeom prst="rect">
              <a:avLst/>
            </a:prstGeom>
            <a:solidFill>
              <a:schemeClr val="bg1">
                <a:lumMod val="85000"/>
              </a:schemeClr>
            </a:solidFill>
            <a:ln w="19050">
              <a:solidFill>
                <a:schemeClr val="tx2">
                  <a:lumMod val="50000"/>
                </a:schemeClr>
              </a:solidFill>
              <a:miter lim="800000"/>
              <a:headEnd/>
              <a:tailEnd/>
            </a:ln>
          </p:spPr>
          <p:txBody>
            <a:bodyPr wrap="none" anchor="ctr"/>
            <a:lstStyle/>
            <a:p>
              <a:pPr>
                <a:defRPr/>
              </a:pPr>
              <a:endParaRPr lang="en-US" dirty="0">
                <a:solidFill>
                  <a:schemeClr val="tx2">
                    <a:lumMod val="75000"/>
                  </a:schemeClr>
                </a:solidFill>
              </a:endParaRPr>
            </a:p>
          </p:txBody>
        </p:sp>
        <p:sp>
          <p:nvSpPr>
            <p:cNvPr id="33" name="Rectangle 31"/>
            <p:cNvSpPr>
              <a:spLocks noChangeArrowheads="1"/>
            </p:cNvSpPr>
            <p:nvPr/>
          </p:nvSpPr>
          <p:spPr bwMode="auto">
            <a:xfrm>
              <a:off x="1925" y="2189"/>
              <a:ext cx="160" cy="74"/>
            </a:xfrm>
            <a:prstGeom prst="rect">
              <a:avLst/>
            </a:prstGeom>
            <a:solidFill>
              <a:schemeClr val="accent1">
                <a:lumMod val="60000"/>
                <a:lumOff val="40000"/>
              </a:schemeClr>
            </a:solidFill>
            <a:ln w="19050">
              <a:solidFill>
                <a:schemeClr val="accent1">
                  <a:lumMod val="60000"/>
                  <a:lumOff val="40000"/>
                </a:schemeClr>
              </a:solidFill>
              <a:miter lim="800000"/>
              <a:headEnd/>
              <a:tailEnd/>
            </a:ln>
          </p:spPr>
          <p:txBody>
            <a:bodyPr wrap="none" anchor="ctr"/>
            <a:lstStyle/>
            <a:p>
              <a:pPr>
                <a:defRPr/>
              </a:pPr>
              <a:endParaRPr lang="en-US" dirty="0">
                <a:solidFill>
                  <a:schemeClr val="tx2">
                    <a:lumMod val="75000"/>
                  </a:schemeClr>
                </a:solidFill>
              </a:endParaRPr>
            </a:p>
          </p:txBody>
        </p:sp>
        <p:sp>
          <p:nvSpPr>
            <p:cNvPr id="34" name="Rectangle 32"/>
            <p:cNvSpPr>
              <a:spLocks noChangeArrowheads="1"/>
            </p:cNvSpPr>
            <p:nvPr/>
          </p:nvSpPr>
          <p:spPr bwMode="auto">
            <a:xfrm>
              <a:off x="1937" y="2309"/>
              <a:ext cx="160" cy="73"/>
            </a:xfrm>
            <a:prstGeom prst="rect">
              <a:avLst/>
            </a:prstGeom>
            <a:solidFill>
              <a:schemeClr val="tx2">
                <a:lumMod val="75000"/>
              </a:schemeClr>
            </a:solidFill>
            <a:ln w="19050">
              <a:solidFill>
                <a:schemeClr val="tx2">
                  <a:lumMod val="75000"/>
                </a:schemeClr>
              </a:solidFill>
              <a:miter lim="800000"/>
              <a:headEnd/>
              <a:tailEnd/>
            </a:ln>
          </p:spPr>
          <p:txBody>
            <a:bodyPr wrap="none" anchor="ctr"/>
            <a:lstStyle/>
            <a:p>
              <a:pPr>
                <a:defRPr/>
              </a:pPr>
              <a:endParaRPr lang="en-US" dirty="0">
                <a:solidFill>
                  <a:schemeClr val="tx2">
                    <a:lumMod val="75000"/>
                  </a:schemeClr>
                </a:solidFill>
              </a:endParaRPr>
            </a:p>
          </p:txBody>
        </p:sp>
        <p:sp>
          <p:nvSpPr>
            <p:cNvPr id="67619" name="Rectangle 33"/>
            <p:cNvSpPr>
              <a:spLocks noChangeArrowheads="1"/>
            </p:cNvSpPr>
            <p:nvPr/>
          </p:nvSpPr>
          <p:spPr bwMode="auto">
            <a:xfrm rot="-5400000">
              <a:off x="777" y="2860"/>
              <a:ext cx="1392"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0"/>
                </a:spcBef>
                <a:buClrTx/>
                <a:buSzTx/>
                <a:buFontTx/>
                <a:buNone/>
              </a:pPr>
              <a:r>
                <a:rPr lang="cs-CZ" altLang="cs-CZ" sz="1700" b="1">
                  <a:latin typeface="Arial" panose="020B0604020202020204" pitchFamily="34" charset="0"/>
                </a:rPr>
                <a:t>Relativní riziko zlomeniny</a:t>
              </a:r>
              <a:endParaRPr lang="en-US" altLang="cs-CZ" sz="1700" b="1">
                <a:latin typeface="Arial" panose="020B0604020202020204" pitchFamily="34" charset="0"/>
              </a:endParaRPr>
            </a:p>
          </p:txBody>
        </p:sp>
        <p:sp>
          <p:nvSpPr>
            <p:cNvPr id="36" name="Line 34"/>
            <p:cNvSpPr>
              <a:spLocks noChangeShapeType="1"/>
            </p:cNvSpPr>
            <p:nvPr/>
          </p:nvSpPr>
          <p:spPr bwMode="auto">
            <a:xfrm flipV="1">
              <a:off x="2734" y="3190"/>
              <a:ext cx="0" cy="79"/>
            </a:xfrm>
            <a:prstGeom prst="line">
              <a:avLst/>
            </a:prstGeom>
            <a:noFill/>
            <a:ln w="9525">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37" name="Line 35"/>
            <p:cNvSpPr>
              <a:spLocks noChangeShapeType="1"/>
            </p:cNvSpPr>
            <p:nvPr/>
          </p:nvSpPr>
          <p:spPr bwMode="auto">
            <a:xfrm flipV="1">
              <a:off x="3127" y="2985"/>
              <a:ext cx="0" cy="95"/>
            </a:xfrm>
            <a:prstGeom prst="line">
              <a:avLst/>
            </a:prstGeom>
            <a:noFill/>
            <a:ln w="9525">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38" name="Line 36"/>
            <p:cNvSpPr>
              <a:spLocks noChangeShapeType="1"/>
            </p:cNvSpPr>
            <p:nvPr/>
          </p:nvSpPr>
          <p:spPr bwMode="auto">
            <a:xfrm flipV="1">
              <a:off x="4495" y="2935"/>
              <a:ext cx="0" cy="79"/>
            </a:xfrm>
            <a:prstGeom prst="line">
              <a:avLst/>
            </a:prstGeom>
            <a:noFill/>
            <a:ln w="9525">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39" name="Line 37"/>
            <p:cNvSpPr>
              <a:spLocks noChangeShapeType="1"/>
            </p:cNvSpPr>
            <p:nvPr/>
          </p:nvSpPr>
          <p:spPr bwMode="auto">
            <a:xfrm flipH="1" flipV="1">
              <a:off x="4909" y="2194"/>
              <a:ext cx="0" cy="180"/>
            </a:xfrm>
            <a:prstGeom prst="line">
              <a:avLst/>
            </a:prstGeom>
            <a:noFill/>
            <a:ln w="9525">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40" name="Line 38"/>
            <p:cNvSpPr>
              <a:spLocks noChangeShapeType="1"/>
            </p:cNvSpPr>
            <p:nvPr/>
          </p:nvSpPr>
          <p:spPr bwMode="auto">
            <a:xfrm>
              <a:off x="2688" y="3185"/>
              <a:ext cx="87" cy="1"/>
            </a:xfrm>
            <a:prstGeom prst="line">
              <a:avLst/>
            </a:prstGeom>
            <a:noFill/>
            <a:ln w="9525">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41" name="Line 39"/>
            <p:cNvSpPr>
              <a:spLocks noChangeShapeType="1"/>
            </p:cNvSpPr>
            <p:nvPr/>
          </p:nvSpPr>
          <p:spPr bwMode="auto">
            <a:xfrm>
              <a:off x="3081" y="2980"/>
              <a:ext cx="88" cy="1"/>
            </a:xfrm>
            <a:prstGeom prst="line">
              <a:avLst/>
            </a:prstGeom>
            <a:noFill/>
            <a:ln w="9525">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42" name="Line 40"/>
            <p:cNvSpPr>
              <a:spLocks noChangeShapeType="1"/>
            </p:cNvSpPr>
            <p:nvPr/>
          </p:nvSpPr>
          <p:spPr bwMode="auto">
            <a:xfrm>
              <a:off x="4455" y="2931"/>
              <a:ext cx="86" cy="1"/>
            </a:xfrm>
            <a:prstGeom prst="line">
              <a:avLst/>
            </a:prstGeom>
            <a:noFill/>
            <a:ln w="9525">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sp>
          <p:nvSpPr>
            <p:cNvPr id="43" name="Line 41"/>
            <p:cNvSpPr>
              <a:spLocks noChangeShapeType="1"/>
            </p:cNvSpPr>
            <p:nvPr/>
          </p:nvSpPr>
          <p:spPr bwMode="auto">
            <a:xfrm>
              <a:off x="4864" y="2191"/>
              <a:ext cx="86" cy="1"/>
            </a:xfrm>
            <a:prstGeom prst="line">
              <a:avLst/>
            </a:prstGeom>
            <a:noFill/>
            <a:ln w="9525">
              <a:solidFill>
                <a:schemeClr val="tx1"/>
              </a:solidFill>
              <a:round/>
              <a:headEnd type="none" w="sm" len="sm"/>
              <a:tailEnd type="none" w="sm" len="sm"/>
            </a:ln>
          </p:spPr>
          <p:txBody>
            <a:bodyPr wrap="none" anchor="ctr"/>
            <a:lstStyle/>
            <a:p>
              <a:pPr>
                <a:defRPr/>
              </a:pPr>
              <a:endParaRPr lang="en-US" dirty="0">
                <a:solidFill>
                  <a:schemeClr val="tx2">
                    <a:lumMod val="75000"/>
                  </a:schemeClr>
                </a:solidFill>
              </a:endParaRPr>
            </a:p>
          </p:txBody>
        </p:sp>
      </p:grpSp>
      <p:cxnSp>
        <p:nvCxnSpPr>
          <p:cNvPr id="46" name="Straight Connector 45"/>
          <p:cNvCxnSpPr/>
          <p:nvPr/>
        </p:nvCxnSpPr>
        <p:spPr>
          <a:xfrm>
            <a:off x="3071814" y="5373688"/>
            <a:ext cx="6840537"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Rectangle 2"/>
          <p:cNvSpPr txBox="1">
            <a:spLocks noChangeArrowheads="1"/>
          </p:cNvSpPr>
          <p:nvPr/>
        </p:nvSpPr>
        <p:spPr>
          <a:xfrm>
            <a:off x="1524000" y="1"/>
            <a:ext cx="9144000" cy="1285875"/>
          </a:xfrm>
          <a:prstGeom prst="rect">
            <a:avLst/>
          </a:prstGeom>
        </p:spPr>
        <p:txBody>
          <a:bodyPr anchor="ctr"/>
          <a:lstStyle/>
          <a:p>
            <a:pPr algn="ctr">
              <a:defRPr/>
            </a:pPr>
            <a:r>
              <a:rPr lang="en-GB" sz="3200" b="1" dirty="0" err="1">
                <a:solidFill>
                  <a:srgbClr val="FFFF00"/>
                </a:solidFill>
                <a:ea typeface="MS Gothic" charset="0"/>
              </a:rPr>
              <a:t>Riziko</a:t>
            </a:r>
            <a:r>
              <a:rPr lang="en-GB" sz="3200" b="1" dirty="0">
                <a:solidFill>
                  <a:srgbClr val="FFFF00"/>
                </a:solidFill>
                <a:ea typeface="MS Gothic" charset="0"/>
              </a:rPr>
              <a:t> </a:t>
            </a:r>
            <a:r>
              <a:rPr lang="cs-CZ" sz="3200" b="1" dirty="0">
                <a:solidFill>
                  <a:srgbClr val="FFFF00"/>
                </a:solidFill>
                <a:ea typeface="MS Gothic" charset="0"/>
              </a:rPr>
              <a:t>zlomenin</a:t>
            </a:r>
            <a:r>
              <a:rPr lang="en-GB" sz="3200" b="1" dirty="0">
                <a:solidFill>
                  <a:srgbClr val="FFFF00"/>
                </a:solidFill>
                <a:ea typeface="MS Gothic" charset="0"/>
              </a:rPr>
              <a:t> u </a:t>
            </a:r>
            <a:r>
              <a:rPr lang="en-GB" sz="3200" b="1" dirty="0" err="1">
                <a:solidFill>
                  <a:srgbClr val="FFFF00"/>
                </a:solidFill>
                <a:ea typeface="MS Gothic" charset="0"/>
              </a:rPr>
              <a:t>pacient</a:t>
            </a:r>
            <a:r>
              <a:rPr lang="cs-CZ" sz="3200" b="1" dirty="0">
                <a:solidFill>
                  <a:srgbClr val="FFFF00"/>
                </a:solidFill>
                <a:ea typeface="MS Gothic" charset="0"/>
              </a:rPr>
              <a:t>ů</a:t>
            </a:r>
            <a:r>
              <a:rPr lang="en-GB" sz="3200" b="1" dirty="0">
                <a:solidFill>
                  <a:srgbClr val="FFFF00"/>
                </a:solidFill>
                <a:ea typeface="MS Gothic" charset="0"/>
              </a:rPr>
              <a:t> </a:t>
            </a:r>
            <a:r>
              <a:rPr lang="en-GB" sz="3200" b="1" dirty="0" err="1">
                <a:solidFill>
                  <a:srgbClr val="FFFF00"/>
                </a:solidFill>
                <a:ea typeface="MS Gothic" charset="0"/>
              </a:rPr>
              <a:t>užívaj</a:t>
            </a:r>
            <a:r>
              <a:rPr lang="cs-CZ" sz="3200" b="1" dirty="0">
                <a:solidFill>
                  <a:srgbClr val="FFFF00"/>
                </a:solidFill>
                <a:ea typeface="MS Gothic" charset="0"/>
              </a:rPr>
              <a:t>í</a:t>
            </a:r>
            <a:r>
              <a:rPr lang="en-GB" sz="3200" b="1" dirty="0">
                <a:solidFill>
                  <a:srgbClr val="FFFF00"/>
                </a:solidFill>
                <a:ea typeface="MS Gothic" charset="0"/>
              </a:rPr>
              <a:t>c</a:t>
            </a:r>
            <a:r>
              <a:rPr lang="cs-CZ" sz="3200" b="1" dirty="0">
                <a:solidFill>
                  <a:srgbClr val="FFFF00"/>
                </a:solidFill>
                <a:ea typeface="MS Gothic" charset="0"/>
              </a:rPr>
              <a:t>í</a:t>
            </a:r>
            <a:r>
              <a:rPr lang="en-GB" sz="3200" b="1" dirty="0" err="1">
                <a:solidFill>
                  <a:srgbClr val="FFFF00"/>
                </a:solidFill>
                <a:ea typeface="MS Gothic" charset="0"/>
              </a:rPr>
              <a:t>ch</a:t>
            </a:r>
            <a:r>
              <a:rPr lang="en-GB" sz="3200" b="1" dirty="0">
                <a:solidFill>
                  <a:srgbClr val="FFFF00"/>
                </a:solidFill>
                <a:ea typeface="MS Gothic" charset="0"/>
              </a:rPr>
              <a:t> </a:t>
            </a:r>
            <a:r>
              <a:rPr lang="en-GB" sz="3200" b="1" dirty="0" err="1">
                <a:solidFill>
                  <a:srgbClr val="FFFF00"/>
                </a:solidFill>
                <a:ea typeface="MS Gothic" charset="0"/>
              </a:rPr>
              <a:t>glukokortikoidy</a:t>
            </a:r>
            <a:r>
              <a:rPr lang="cs-CZ" sz="3200" b="1" dirty="0">
                <a:solidFill>
                  <a:srgbClr val="FFFF00"/>
                </a:solidFill>
                <a:ea typeface="MS Gothic" charset="0"/>
              </a:rPr>
              <a:t> v závislosti na dávce</a:t>
            </a:r>
            <a:endParaRPr lang="en-US" sz="3200" b="1" dirty="0">
              <a:solidFill>
                <a:schemeClr val="bg1"/>
              </a:solidFill>
              <a:ea typeface="+mj-ea"/>
            </a:endParaRPr>
          </a:p>
        </p:txBody>
      </p:sp>
      <p:sp>
        <p:nvSpPr>
          <p:cNvPr id="67590" name="Footer Placeholder 1"/>
          <p:cNvSpPr>
            <a:spLocks noGrp="1"/>
          </p:cNvSpPr>
          <p:nvPr>
            <p:ph type="ftr" sz="quarter" idx="1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endParaRPr lang="cs-CZ" altLang="cs-CZ" sz="1400"/>
          </a:p>
        </p:txBody>
      </p:sp>
      <p:sp>
        <p:nvSpPr>
          <p:cNvPr id="67591" name="Slide Number Placeholder 2"/>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fld id="{E663FE18-8631-4A88-B838-EF7714839810}" type="slidenum">
              <a:rPr lang="cs-CZ" altLang="cs-CZ" sz="1400"/>
              <a:pPr>
                <a:spcBef>
                  <a:spcPct val="0"/>
                </a:spcBef>
                <a:buClrTx/>
                <a:buSzTx/>
                <a:buFontTx/>
                <a:buNone/>
              </a:pPr>
              <a:t>22</a:t>
            </a:fld>
            <a:endParaRPr lang="cs-CZ" altLang="cs-CZ" sz="1400"/>
          </a:p>
        </p:txBody>
      </p:sp>
    </p:spTree>
    <p:extLst>
      <p:ext uri="{BB962C8B-B14F-4D97-AF65-F5344CB8AC3E}">
        <p14:creationId xmlns:p14="http://schemas.microsoft.com/office/powerpoint/2010/main" val="37386522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278542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491915" y="88232"/>
            <a:ext cx="9058441" cy="6793831"/>
          </a:xfrm>
          <a:prstGeom prst="rect">
            <a:avLst/>
          </a:prstGeom>
        </p:spPr>
      </p:pic>
    </p:spTree>
    <p:extLst>
      <p:ext uri="{BB962C8B-B14F-4D97-AF65-F5344CB8AC3E}">
        <p14:creationId xmlns:p14="http://schemas.microsoft.com/office/powerpoint/2010/main" val="3540953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21650"/>
            <a:ext cx="9163291" cy="6879650"/>
          </a:xfrm>
          <a:prstGeom prst="rect">
            <a:avLst/>
          </a:prstGeom>
        </p:spPr>
      </p:pic>
    </p:spTree>
    <p:extLst>
      <p:ext uri="{BB962C8B-B14F-4D97-AF65-F5344CB8AC3E}">
        <p14:creationId xmlns:p14="http://schemas.microsoft.com/office/powerpoint/2010/main" val="8909171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3910301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14483"/>
            <a:ext cx="9115165" cy="6843517"/>
          </a:xfrm>
          <a:prstGeom prst="rect">
            <a:avLst/>
          </a:prstGeom>
        </p:spPr>
      </p:pic>
    </p:spTree>
    <p:extLst>
      <p:ext uri="{BB962C8B-B14F-4D97-AF65-F5344CB8AC3E}">
        <p14:creationId xmlns:p14="http://schemas.microsoft.com/office/powerpoint/2010/main" val="2549310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6072237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56084" y="16042"/>
            <a:ext cx="8999621" cy="6749717"/>
          </a:xfrm>
          <a:prstGeom prst="rect">
            <a:avLst/>
          </a:prstGeom>
        </p:spPr>
      </p:pic>
    </p:spTree>
    <p:extLst>
      <p:ext uri="{BB962C8B-B14F-4D97-AF65-F5344CB8AC3E}">
        <p14:creationId xmlns:p14="http://schemas.microsoft.com/office/powerpoint/2010/main" val="77274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652338" y="318597"/>
            <a:ext cx="8200188" cy="6150142"/>
          </a:xfrm>
          <a:prstGeom prst="rect">
            <a:avLst/>
          </a:prstGeom>
        </p:spPr>
      </p:pic>
    </p:spTree>
    <p:extLst>
      <p:ext uri="{BB962C8B-B14F-4D97-AF65-F5344CB8AC3E}">
        <p14:creationId xmlns:p14="http://schemas.microsoft.com/office/powerpoint/2010/main" val="26073128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23609383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603557" y="-1"/>
            <a:ext cx="9059670" cy="6801853"/>
          </a:xfrm>
          <a:prstGeom prst="rect">
            <a:avLst/>
          </a:prstGeom>
        </p:spPr>
      </p:pic>
    </p:spTree>
    <p:extLst>
      <p:ext uri="{BB962C8B-B14F-4D97-AF65-F5344CB8AC3E}">
        <p14:creationId xmlns:p14="http://schemas.microsoft.com/office/powerpoint/2010/main" val="353179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99183" y="345145"/>
            <a:ext cx="8181155" cy="6135866"/>
          </a:xfrm>
          <a:prstGeom prst="rect">
            <a:avLst/>
          </a:prstGeom>
        </p:spPr>
      </p:pic>
    </p:spTree>
    <p:extLst>
      <p:ext uri="{BB962C8B-B14F-4D97-AF65-F5344CB8AC3E}">
        <p14:creationId xmlns:p14="http://schemas.microsoft.com/office/powerpoint/2010/main" val="3472040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2428749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932073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17366958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2390272" y="641684"/>
            <a:ext cx="7422147" cy="5566611"/>
          </a:xfrm>
          <a:prstGeom prst="rect">
            <a:avLst/>
          </a:prstGeom>
        </p:spPr>
      </p:pic>
    </p:spTree>
    <p:extLst>
      <p:ext uri="{BB962C8B-B14F-4D97-AF65-F5344CB8AC3E}">
        <p14:creationId xmlns:p14="http://schemas.microsoft.com/office/powerpoint/2010/main" val="20543293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7413069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3584"/>
            <a:ext cx="9139228" cy="6861584"/>
          </a:xfrm>
          <a:prstGeom prst="rect">
            <a:avLst/>
          </a:prstGeom>
        </p:spPr>
      </p:pic>
    </p:spTree>
    <p:extLst>
      <p:ext uri="{BB962C8B-B14F-4D97-AF65-F5344CB8AC3E}">
        <p14:creationId xmlns:p14="http://schemas.microsoft.com/office/powerpoint/2010/main" val="3774348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941095" y="745958"/>
            <a:ext cx="7732294" cy="5799222"/>
          </a:xfrm>
          <a:prstGeom prst="rect">
            <a:avLst/>
          </a:prstGeom>
        </p:spPr>
      </p:pic>
    </p:spTree>
    <p:extLst>
      <p:ext uri="{BB962C8B-B14F-4D97-AF65-F5344CB8AC3E}">
        <p14:creationId xmlns:p14="http://schemas.microsoft.com/office/powerpoint/2010/main" val="2991975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14483"/>
            <a:ext cx="9115165" cy="6843517"/>
          </a:xfrm>
          <a:prstGeom prst="rect">
            <a:avLst/>
          </a:prstGeom>
        </p:spPr>
      </p:pic>
    </p:spTree>
    <p:extLst>
      <p:ext uri="{BB962C8B-B14F-4D97-AF65-F5344CB8AC3E}">
        <p14:creationId xmlns:p14="http://schemas.microsoft.com/office/powerpoint/2010/main" val="1035991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1555729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0"/>
            <a:ext cx="9134455" cy="6858000"/>
          </a:xfrm>
          <a:prstGeom prst="rect">
            <a:avLst/>
          </a:prstGeom>
        </p:spPr>
      </p:pic>
    </p:spTree>
    <p:extLst>
      <p:ext uri="{BB962C8B-B14F-4D97-AF65-F5344CB8AC3E}">
        <p14:creationId xmlns:p14="http://schemas.microsoft.com/office/powerpoint/2010/main" val="1875621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646292" y="-15628"/>
            <a:ext cx="9037750" cy="6785396"/>
          </a:xfrm>
          <a:prstGeom prst="rect">
            <a:avLst/>
          </a:prstGeom>
        </p:spPr>
      </p:pic>
    </p:spTree>
    <p:extLst>
      <p:ext uri="{BB962C8B-B14F-4D97-AF65-F5344CB8AC3E}">
        <p14:creationId xmlns:p14="http://schemas.microsoft.com/office/powerpoint/2010/main" val="994240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8772" y="-15628"/>
            <a:ext cx="9155270" cy="6873628"/>
          </a:xfrm>
          <a:prstGeom prst="rect">
            <a:avLst/>
          </a:prstGeom>
        </p:spPr>
      </p:pic>
    </p:spTree>
    <p:extLst>
      <p:ext uri="{BB962C8B-B14F-4D97-AF65-F5344CB8AC3E}">
        <p14:creationId xmlns:p14="http://schemas.microsoft.com/office/powerpoint/2010/main" val="3581396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TotalTime>
  <Words>479</Words>
  <Application>Microsoft Office PowerPoint</Application>
  <PresentationFormat>Širokoúhlá obrazovka</PresentationFormat>
  <Paragraphs>49</Paragraphs>
  <Slides>38</Slides>
  <Notes>1</Notes>
  <HiddenSlides>1</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38</vt:i4>
      </vt:variant>
    </vt:vector>
  </HeadingPairs>
  <TitlesOfParts>
    <vt:vector size="47" baseType="lpstr">
      <vt:lpstr>MS Gothic</vt:lpstr>
      <vt:lpstr>Arial</vt:lpstr>
      <vt:lpstr>Arial Narrow</vt:lpstr>
      <vt:lpstr>Calibri</vt:lpstr>
      <vt:lpstr>Calibri Light</vt:lpstr>
      <vt:lpstr>proxima_nova_ltlight</vt:lpstr>
      <vt:lpstr>proxima_nova_rgbold</vt:lpstr>
      <vt:lpstr>Times New Roman</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Fojtík Zdeněk</dc:creator>
  <cp:lastModifiedBy>Fojtík Zdeněk</cp:lastModifiedBy>
  <cp:revision>19</cp:revision>
  <dcterms:created xsi:type="dcterms:W3CDTF">2021-10-08T06:04:02Z</dcterms:created>
  <dcterms:modified xsi:type="dcterms:W3CDTF">2022-11-09T13:55:58Z</dcterms:modified>
</cp:coreProperties>
</file>