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31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20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4" r:id="rId42"/>
    <p:sldId id="297" r:id="rId43"/>
    <p:sldId id="315" r:id="rId44"/>
    <p:sldId id="299" r:id="rId45"/>
    <p:sldId id="317" r:id="rId46"/>
    <p:sldId id="318" r:id="rId47"/>
    <p:sldId id="301" r:id="rId48"/>
    <p:sldId id="302" r:id="rId49"/>
    <p:sldId id="303" r:id="rId50"/>
    <p:sldId id="305" r:id="rId51"/>
    <p:sldId id="306" r:id="rId52"/>
    <p:sldId id="307" r:id="rId53"/>
    <p:sldId id="310" r:id="rId54"/>
    <p:sldId id="313" r:id="rId55"/>
    <p:sldId id="311" r:id="rId56"/>
  </p:sldIdLst>
  <p:sldSz cx="12192000" cy="6858000"/>
  <p:notesSz cx="6858000" cy="91440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02CB67CD-1917-48B7-B116-E08000F99E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641F85-69BD-4745-BA9D-64F6A1AEBCF6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3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4E88C2FD-E387-4E6A-ADAC-680389BA9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24190A7B-87B4-4525-9852-834E2AB6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E7506B39-F6FC-4317-918E-56A84BECC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F61780-82A7-4A99-8EB8-9D04AD5A48A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3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7072A62-1554-4987-A588-23C2DAF55D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79BD385C-4C3E-46A6-B167-6D085905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C1F6963A-FECE-4AE9-9982-29C679992F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303E67-A5B9-4158-8F98-7A101490D286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608E26F7-B2F3-46E7-AD46-7116ED2B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60" tIns="47880" rIns="95760" bIns="478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DEC4434-2C46-43CE-88A5-566506D64345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58C0F31C-4A2B-4BCF-B738-D7FB4B73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94305B1-D570-4F9B-9F90-5C2C1879A462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8A13ECCD-2D64-4766-B20A-9CA597E0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84FE756-A176-44F4-93F0-245950E3D004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/>
          </a:p>
        </p:txBody>
      </p:sp>
      <p:sp>
        <p:nvSpPr>
          <p:cNvPr id="31750" name="Rectangle 4">
            <a:extLst>
              <a:ext uri="{FF2B5EF4-FFF2-40B4-BE49-F238E27FC236}">
                <a16:creationId xmlns:a16="http://schemas.microsoft.com/office/drawing/2014/main" id="{D0808D05-096B-43D0-A733-32FBA6217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6250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5">
            <a:extLst>
              <a:ext uri="{FF2B5EF4-FFF2-40B4-BE49-F238E27FC236}">
                <a16:creationId xmlns:a16="http://schemas.microsoft.com/office/drawing/2014/main" id="{E4F77CCF-9DC4-41E0-8C22-A4D06BBF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2B170F8C-5549-4D1F-A96A-6ED19C7B3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BCBE2A-CE54-4DAF-B09E-5AB646A7311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FFF541FE-520D-4732-B280-46537454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60" tIns="47880" rIns="95760" bIns="478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CC06148-4A74-4AFE-93BB-E7819CBA0539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15A65497-2653-4100-9EDB-8D0EF4C64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683452-3CA1-4D35-A335-3553D2C6994C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919581DF-C234-40B8-BDB7-88CA82F4B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8610F3E-C911-4FE4-B4A8-3C1606C65ABF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/>
          </a:p>
        </p:txBody>
      </p:sp>
      <p:sp>
        <p:nvSpPr>
          <p:cNvPr id="33798" name="Rectangle 4">
            <a:extLst>
              <a:ext uri="{FF2B5EF4-FFF2-40B4-BE49-F238E27FC236}">
                <a16:creationId xmlns:a16="http://schemas.microsoft.com/office/drawing/2014/main" id="{15C4DA5F-76F3-4E49-8EF1-EA7155ED7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6250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9" name="Text Box 5">
            <a:extLst>
              <a:ext uri="{FF2B5EF4-FFF2-40B4-BE49-F238E27FC236}">
                <a16:creationId xmlns:a16="http://schemas.microsoft.com/office/drawing/2014/main" id="{E5C86DCF-CBDD-4208-8BF2-5329713B9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2E5060C7-7AF0-4A2F-9C88-AE1CA472D5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CDB060-5FB8-4631-9E46-FCC1042FF2B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AC9B5C33-FD35-4398-A625-3D60EECD4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3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A6F25AC-F6D0-40BD-B8E4-244A2D7BE31A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11307BF4-07AD-4723-A151-6B50A8BF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654CE54-7DC7-49AA-8DDC-10FDD2C8FBEC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4572C57D-7C99-4D80-A6C4-4FC3A310D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6FD26CDF-3B97-4C3D-BF40-761D7288E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60123413-DC42-49D1-94D6-5E6650C166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B98A5E-9EC0-47D7-BC92-2D17113EA5F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3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1A8ACD9F-F42E-4309-9A85-DAF4422FF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F417ED2C-3448-4F15-A0B6-78106A810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D5A02EAF-A4A7-43FC-A032-848E6D5476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18F7098-845A-41B7-8287-2B131F7B899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3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ABDF44F-0FAD-4BDF-AA85-8DE26E77F4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E7A71CE-06DD-4254-9935-4ABA614D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26EA3CE4-796F-454D-B5C1-B9C1F320D3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37AD95-ABE0-4DA2-9FE2-7BB04F5130F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3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000970A9-3833-46FB-B68A-FFF031079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F48EF3E4-23D3-4289-94F4-48230E38E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B9D99C26-8170-470E-98F8-9CE1FC919C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1D179BD-723D-4FB9-9F0C-C1C31779112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3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5AC178CD-E7B7-4864-9250-8AEA86257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62DD9B7B-9057-448A-B595-C20BE4BB6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7ADB6989-F741-40D3-BB21-6D397F5B63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FE0354-0941-478A-AE49-DDB72FC3DEB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3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E1A100C3-9B90-4251-A9B0-5AC836BDE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9A19EE06-F962-4701-8E7D-E38F1FDD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E0F13C90-57F1-4144-BF04-187CCD840A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DA9EAA-BDB3-47DC-A485-F57BB1385AD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3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A172AF03-0B69-42DD-BE06-C077CE339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183F45B5-527D-4B58-85FC-4330793D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D241A952-8BEF-41C4-A426-06F1B6F6B6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D4B293-23F4-47DF-9F40-753A889D0A1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3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79F8434C-C274-40EF-A566-69017818B7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A4399A2A-8229-4685-9E73-F7FFD4FB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1BB52F79-763F-4168-AC34-4E646286B4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6B02FA-E070-4394-8FBE-3692275651E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3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C2B6928E-E3E2-4BAE-9B38-A21B50E60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2415AA44-6754-46EA-B61B-175C07A72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0CD7BE8B-9AD1-43B7-843E-BDF7964E5A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68C571-CF56-45A6-8D1E-4E80CB18A43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3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2D48A09-AF3C-48F0-B008-CAF542AB4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BBAB8CBF-730E-4AAD-A483-2BABF0ACD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367C1E06-2A78-40FB-BC99-00C6EAD9BC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7DDDB48-CE66-484A-A7EA-6B1B31396CD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3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E044B475-4468-46F1-B1E8-4401CC557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FD7C1AF6-D415-4AD9-9308-C28D8D3D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7C00A7EA-41EA-4CA6-9D58-97C6805EE5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41FA0A2-C6A4-40B6-A697-D167494C81B5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 sz="13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4EB907D1-76CE-41A0-828F-D94F1BC4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D422C1A4-F5C5-4BF8-9EAC-A9562BF21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1551E742-7D20-4155-8D5B-AB5D2C0E7A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F378CA-2485-435F-8009-E70F504EF22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 sz="13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8C790C8D-216D-438B-A628-44B7C2245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9A1C2D8A-BB7C-435E-B516-4C230A84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853330BD-1D8D-4535-A26A-5531773785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AA916F8-68E1-4E4C-B003-B17E126641C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 sz="13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63871E43-5CCD-411C-9AA2-BCB7F08DC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0B85B310-D069-4735-ADF5-35B24A132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082074EF-284F-45EA-95D1-8AE115E88D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55C366-4190-4AA4-9116-87B6989FA15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3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0C3CD486-E903-457D-932B-241EFB68BB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AD66F1F7-E19E-4AC0-8B6F-7FFA6B4E3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DD3D8F3A-7D91-4C45-B92F-F8CAD18152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860A65-88CF-4F8F-8B21-92D6053CB58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 sz="13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B6CAD604-92EB-4A8E-91C3-1A01D8B3E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DB1B080E-2C4D-40C6-8E75-17B66DC43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146B5D49-4C9C-44B4-927A-0746E0A70E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3F2F90-8A88-428A-B1FD-9C8B951D0E0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3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CD7C6CE2-858F-4240-8A65-EB7EFCA4E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194C1196-2F68-40D3-88B7-41A93CB7F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92AFCF76-EBDB-489B-90AF-4914B27EC3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C16AFA-9E1E-4E6D-BF9A-815AAA32596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3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B8759541-3E9D-41A9-B79C-D28CC5D0F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EA46A634-9C7F-4E20-8933-D7B0E3BA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98DD8B99-5422-4C94-9A1C-5C9D2911F2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DC02B3-4EF0-4A1E-AFDD-0EE1C0B750B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3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FEB3A8CB-7A39-41C8-9D7B-D533A16F1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58E22A27-A9D0-4AE1-B9F3-71702B4C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>
            <a:extLst>
              <a:ext uri="{FF2B5EF4-FFF2-40B4-BE49-F238E27FC236}">
                <a16:creationId xmlns:a16="http://schemas.microsoft.com/office/drawing/2014/main" id="{D9D4D52E-4C0E-4854-A35A-92D4F57CAE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8DC9AF-419B-4275-8B0B-8868066AAE4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z="13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179FB041-0AD4-47E2-88BA-C8A895B8F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66939E8D-1B2E-42CE-BACC-F2310BD99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>
            <a:extLst>
              <a:ext uri="{FF2B5EF4-FFF2-40B4-BE49-F238E27FC236}">
                <a16:creationId xmlns:a16="http://schemas.microsoft.com/office/drawing/2014/main" id="{33D0994B-06BE-4B2F-8EE6-28B74BA36B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660F3A-D70E-4C1E-A6AC-7EBD03A11C6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300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CA4D5DCC-7CB8-4E9C-9447-3F832DA9C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F906A08C-6F2C-4773-8EC3-B3850DCF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>
            <a:extLst>
              <a:ext uri="{FF2B5EF4-FFF2-40B4-BE49-F238E27FC236}">
                <a16:creationId xmlns:a16="http://schemas.microsoft.com/office/drawing/2014/main" id="{22DBD615-8AFE-423B-BC8C-002E99BF52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43E68E-3926-4824-A4CE-EB249B030A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300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2C0205A7-68C6-4444-83CD-47F62738B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9CEA913E-8737-4AD2-924F-D79A5D084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>
            <a:extLst>
              <a:ext uri="{FF2B5EF4-FFF2-40B4-BE49-F238E27FC236}">
                <a16:creationId xmlns:a16="http://schemas.microsoft.com/office/drawing/2014/main" id="{CFB1196B-ABFD-4AB6-9EF4-8660C0533F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A39107-296B-4C90-AF42-E77F4F078E1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300"/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F9882FC7-107D-4310-8D04-A3E1543A3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F9EB8E81-436B-4D86-A859-784C3461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>
            <a:extLst>
              <a:ext uri="{FF2B5EF4-FFF2-40B4-BE49-F238E27FC236}">
                <a16:creationId xmlns:a16="http://schemas.microsoft.com/office/drawing/2014/main" id="{D8B26CAB-92D9-4758-AB79-AE3C63426C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5184D25-0250-490F-9BDF-3D027AF3CC5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300"/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2907CBF4-D162-41A0-BFD0-B9810836F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ABD05D64-7DCC-4563-999B-6A4AF55E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>
            <a:extLst>
              <a:ext uri="{FF2B5EF4-FFF2-40B4-BE49-F238E27FC236}">
                <a16:creationId xmlns:a16="http://schemas.microsoft.com/office/drawing/2014/main" id="{468A0BF1-1676-4D9A-BB8B-28D29A8211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B58371-B2AE-4DC8-B5E4-5EBEE84ED350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z="1300"/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A6F43BE3-76B3-4357-A872-455FF50D5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D6118139-F375-4D87-AB98-8381740B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>
            <a:extLst>
              <a:ext uri="{FF2B5EF4-FFF2-40B4-BE49-F238E27FC236}">
                <a16:creationId xmlns:a16="http://schemas.microsoft.com/office/drawing/2014/main" id="{F2E0D30C-AFF2-4840-8AFA-CE67489F93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5C90C3-08E7-438A-AB3C-918725F883A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300"/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AF98B826-095C-4F0C-9F85-9CE734C0D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A945687C-4925-4639-B2AA-2F59E49E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8">
            <a:extLst>
              <a:ext uri="{FF2B5EF4-FFF2-40B4-BE49-F238E27FC236}">
                <a16:creationId xmlns:a16="http://schemas.microsoft.com/office/drawing/2014/main" id="{85D67B1E-0759-439E-B6FD-0D1FADB104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E10B85-37DF-4062-96E0-ACCBBCA09A5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300"/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8ADC3CEB-4568-432D-AEFE-B41044C60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0AEACB4E-401B-44E3-80D7-18A91730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>
            <a:extLst>
              <a:ext uri="{FF2B5EF4-FFF2-40B4-BE49-F238E27FC236}">
                <a16:creationId xmlns:a16="http://schemas.microsoft.com/office/drawing/2014/main" id="{7AF152D1-FD2E-427A-91FF-52EE896E65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13EAE0B-40E1-4195-A939-DC5E04FC254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z="1300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2F2EF204-A560-43B7-80B4-9C44753B9C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3940ACFE-7042-4F85-A157-BC5AA4EE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>
            <a:extLst>
              <a:ext uri="{FF2B5EF4-FFF2-40B4-BE49-F238E27FC236}">
                <a16:creationId xmlns:a16="http://schemas.microsoft.com/office/drawing/2014/main" id="{9E84C2BC-77C4-4549-8B6E-8DCC2C4637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7FF57C-8D65-465D-87DF-3C2C36D61F3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300"/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D16028D6-6885-4529-97E9-00C62F166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88380677-E7DF-41E9-8B26-DFB2895F4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5E1D7514-383D-4E7F-937C-CC59D3E73A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621001-5DB9-4CC9-A240-98437D59E800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3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8F23076-4346-4317-AEFC-101EC8379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B925642D-7994-4ABC-8672-71F7A7F0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>
            <a:extLst>
              <a:ext uri="{FF2B5EF4-FFF2-40B4-BE49-F238E27FC236}">
                <a16:creationId xmlns:a16="http://schemas.microsoft.com/office/drawing/2014/main" id="{6F32971D-B860-4E34-B95E-DB2776AC8A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33FE42-ABE6-4BC3-8838-7C377FDC3C8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cs-CZ" altLang="cs-CZ" sz="1300"/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8835B925-235C-4815-990C-9DE6AC98E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5682529B-2073-4C5D-85D1-FF55616F2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>
            <a:extLst>
              <a:ext uri="{FF2B5EF4-FFF2-40B4-BE49-F238E27FC236}">
                <a16:creationId xmlns:a16="http://schemas.microsoft.com/office/drawing/2014/main" id="{8BE3033D-6EE5-4821-835A-044B788096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E301DF-D00F-43C3-84B3-D9C14094FF4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3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D8E96128-024A-4824-8820-93266835B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3188" name="Text Box 3">
            <a:extLst>
              <a:ext uri="{FF2B5EF4-FFF2-40B4-BE49-F238E27FC236}">
                <a16:creationId xmlns:a16="http://schemas.microsoft.com/office/drawing/2014/main" id="{E291CF5F-0FEF-4510-97E1-AE3515932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>
            <a:extLst>
              <a:ext uri="{FF2B5EF4-FFF2-40B4-BE49-F238E27FC236}">
                <a16:creationId xmlns:a16="http://schemas.microsoft.com/office/drawing/2014/main" id="{1E1E9043-1894-4742-BF8B-9069FAC274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13A7D9-6891-47AE-9B66-B99EA9FD29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cs-CZ" altLang="cs-CZ" sz="1300"/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E64A7989-2B1A-41C4-85AB-380BAD13E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Text Box 2">
            <a:extLst>
              <a:ext uri="{FF2B5EF4-FFF2-40B4-BE49-F238E27FC236}">
                <a16:creationId xmlns:a16="http://schemas.microsoft.com/office/drawing/2014/main" id="{13DF6EB5-9365-469D-9151-62CE5B19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>
            <a:extLst>
              <a:ext uri="{FF2B5EF4-FFF2-40B4-BE49-F238E27FC236}">
                <a16:creationId xmlns:a16="http://schemas.microsoft.com/office/drawing/2014/main" id="{989B6C21-35B4-4656-92B7-CB4FA40AF1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44501D-9107-4439-81B4-4B809DDD127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cs-CZ" altLang="cs-CZ" sz="13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69753F1D-86F0-48A6-8F5A-62120C05AE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7284" name="Text Box 3">
            <a:extLst>
              <a:ext uri="{FF2B5EF4-FFF2-40B4-BE49-F238E27FC236}">
                <a16:creationId xmlns:a16="http://schemas.microsoft.com/office/drawing/2014/main" id="{BAC72ECA-0FF7-4709-93C6-8EF57C553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>
            <a:extLst>
              <a:ext uri="{FF2B5EF4-FFF2-40B4-BE49-F238E27FC236}">
                <a16:creationId xmlns:a16="http://schemas.microsoft.com/office/drawing/2014/main" id="{330C4B0D-FC4C-4C4A-97CD-24F5C5FD59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2CF0F5-4A31-426D-A5E8-EF3B3ABB4B4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cs-CZ" altLang="cs-CZ" sz="1300"/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0CFA3E78-8F65-4C84-8EB8-807A018FA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08539FFC-89DF-4DA6-963E-ED1FF05F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>
            <a:extLst>
              <a:ext uri="{FF2B5EF4-FFF2-40B4-BE49-F238E27FC236}">
                <a16:creationId xmlns:a16="http://schemas.microsoft.com/office/drawing/2014/main" id="{7C06D322-5485-400B-BE8B-C28C08BED6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F67657-5B8D-4216-9504-B7CC9ED2DE79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cs-CZ" altLang="cs-CZ" sz="13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900AEE1B-ADF9-4045-827F-54324808E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0485BF7C-75A8-4AC0-9737-56BCB83BA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>
            <a:extLst>
              <a:ext uri="{FF2B5EF4-FFF2-40B4-BE49-F238E27FC236}">
                <a16:creationId xmlns:a16="http://schemas.microsoft.com/office/drawing/2014/main" id="{6717F4C0-736D-43BA-AF49-DEFF799F05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7DF162-EC89-47D2-A634-FE12A9B2F8C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4089EDF2-F5F4-480F-BDDA-5CEED347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3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A49773-54BB-460D-B159-5D610AD59949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8" name="Text Box 3">
            <a:extLst>
              <a:ext uri="{FF2B5EF4-FFF2-40B4-BE49-F238E27FC236}">
                <a16:creationId xmlns:a16="http://schemas.microsoft.com/office/drawing/2014/main" id="{9F86034C-59C8-4280-9600-5E6A7BE2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5851BC-DBB3-4222-A478-DD224547D540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9" name="Rectangle 4">
            <a:extLst>
              <a:ext uri="{FF2B5EF4-FFF2-40B4-BE49-F238E27FC236}">
                <a16:creationId xmlns:a16="http://schemas.microsoft.com/office/drawing/2014/main" id="{A74D3D24-4FCE-47D4-82C7-12940F7ED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103430" name="Text Box 5">
            <a:extLst>
              <a:ext uri="{FF2B5EF4-FFF2-40B4-BE49-F238E27FC236}">
                <a16:creationId xmlns:a16="http://schemas.microsoft.com/office/drawing/2014/main" id="{0FE520BA-4C13-4CF4-99A6-89366813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>
            <a:extLst>
              <a:ext uri="{FF2B5EF4-FFF2-40B4-BE49-F238E27FC236}">
                <a16:creationId xmlns:a16="http://schemas.microsoft.com/office/drawing/2014/main" id="{95C3FEB5-557C-4C8F-83FA-2249E9FA6E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647DBC-3E86-47CB-9F9F-0E1480B1F03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cs-CZ" altLang="cs-CZ" sz="1300"/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EF2C015E-90A8-45BB-BE1C-50B422AE8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Text Box 2">
            <a:extLst>
              <a:ext uri="{FF2B5EF4-FFF2-40B4-BE49-F238E27FC236}">
                <a16:creationId xmlns:a16="http://schemas.microsoft.com/office/drawing/2014/main" id="{ED27C05E-32B5-4CE9-89F1-08B4D3AE4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>
            <a:extLst>
              <a:ext uri="{FF2B5EF4-FFF2-40B4-BE49-F238E27FC236}">
                <a16:creationId xmlns:a16="http://schemas.microsoft.com/office/drawing/2014/main" id="{B14B971E-6B93-4610-B756-ABE575EB20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DBA464-4CD9-4D76-A259-C4569897C37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cs-CZ" altLang="cs-CZ" sz="1300"/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75D1668A-BA2F-44DA-9249-84EDDE764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Text Box 2">
            <a:extLst>
              <a:ext uri="{FF2B5EF4-FFF2-40B4-BE49-F238E27FC236}">
                <a16:creationId xmlns:a16="http://schemas.microsoft.com/office/drawing/2014/main" id="{9B131DB4-DB31-40F8-B026-A2E33A69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>
            <a:extLst>
              <a:ext uri="{FF2B5EF4-FFF2-40B4-BE49-F238E27FC236}">
                <a16:creationId xmlns:a16="http://schemas.microsoft.com/office/drawing/2014/main" id="{6BB652AA-8148-448C-AE27-B1D3D38EF2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0EC080-EB5D-49B1-BFB5-40F5A9880E4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cs-CZ" altLang="cs-CZ" sz="1300"/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A3895444-9537-455A-B109-C247197C2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Text Box 2">
            <a:extLst>
              <a:ext uri="{FF2B5EF4-FFF2-40B4-BE49-F238E27FC236}">
                <a16:creationId xmlns:a16="http://schemas.microsoft.com/office/drawing/2014/main" id="{C9A20360-CE26-48B5-97A7-F819883D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DDCDC54B-F1E6-4FCC-BB76-19F9D3A82D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6DA6EB-6C8B-4504-986D-5F83C4A3C25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3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67B55709-7EF5-4507-B2AE-237BEA7D0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6398B503-EDDB-4552-8778-A87CB180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>
            <a:extLst>
              <a:ext uri="{FF2B5EF4-FFF2-40B4-BE49-F238E27FC236}">
                <a16:creationId xmlns:a16="http://schemas.microsoft.com/office/drawing/2014/main" id="{A58D5F2A-8CC1-426B-A428-A00E05E861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94D3FF-34F4-4437-8F86-F8F5E178FD1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cs-CZ" altLang="cs-CZ" sz="1300"/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22A69F9A-629C-4979-9812-BD74AAC30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4569C368-ECA6-4F7C-9002-3600AFEC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8">
            <a:extLst>
              <a:ext uri="{FF2B5EF4-FFF2-40B4-BE49-F238E27FC236}">
                <a16:creationId xmlns:a16="http://schemas.microsoft.com/office/drawing/2014/main" id="{EA36B957-5D8B-4DF6-B637-2D61FBD285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015435-EF78-47FF-93AB-DC5DFC2EAA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cs-CZ" altLang="cs-CZ" sz="1300"/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202D4190-E8A4-425B-891E-47AB71969E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Text Box 2">
            <a:extLst>
              <a:ext uri="{FF2B5EF4-FFF2-40B4-BE49-F238E27FC236}">
                <a16:creationId xmlns:a16="http://schemas.microsoft.com/office/drawing/2014/main" id="{E7D20A00-9E42-4E51-B03A-6CB0ECE9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8">
            <a:extLst>
              <a:ext uri="{FF2B5EF4-FFF2-40B4-BE49-F238E27FC236}">
                <a16:creationId xmlns:a16="http://schemas.microsoft.com/office/drawing/2014/main" id="{CE2EEDB0-6D28-4A1A-8832-2EB9EBFDDD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3F8524-A381-4030-AF92-15C6C168804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cs-CZ" altLang="cs-CZ" sz="1300"/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C1A80318-6C80-4255-84A5-7EB2428AB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Text Box 2">
            <a:extLst>
              <a:ext uri="{FF2B5EF4-FFF2-40B4-BE49-F238E27FC236}">
                <a16:creationId xmlns:a16="http://schemas.microsoft.com/office/drawing/2014/main" id="{738DCA08-8B9A-47DA-BD71-0F15EBDFA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>
            <a:extLst>
              <a:ext uri="{FF2B5EF4-FFF2-40B4-BE49-F238E27FC236}">
                <a16:creationId xmlns:a16="http://schemas.microsoft.com/office/drawing/2014/main" id="{6A09A6B3-FDE8-401A-ABCD-0AA50782FF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A181B3-9D5C-4557-98D9-BF66E48FA86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sz="1300"/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B54D0878-4DD3-45D7-8F1F-9340D143F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Text Box 2">
            <a:extLst>
              <a:ext uri="{FF2B5EF4-FFF2-40B4-BE49-F238E27FC236}">
                <a16:creationId xmlns:a16="http://schemas.microsoft.com/office/drawing/2014/main" id="{D54E7EE7-58AA-422E-B0E4-CF1B71DF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8">
            <a:extLst>
              <a:ext uri="{FF2B5EF4-FFF2-40B4-BE49-F238E27FC236}">
                <a16:creationId xmlns:a16="http://schemas.microsoft.com/office/drawing/2014/main" id="{89EF9787-C9EF-47EA-A9AE-B875F0BD77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A1A8AB-CB59-4A3D-BAD6-B4C24F12883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cs-CZ" sz="1300"/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0A22CA1E-1CD5-4949-B8B6-43E9ACE05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Text Box 2">
            <a:extLst>
              <a:ext uri="{FF2B5EF4-FFF2-40B4-BE49-F238E27FC236}">
                <a16:creationId xmlns:a16="http://schemas.microsoft.com/office/drawing/2014/main" id="{0D957C94-D014-47AC-8E7C-81D07394D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8">
            <a:extLst>
              <a:ext uri="{FF2B5EF4-FFF2-40B4-BE49-F238E27FC236}">
                <a16:creationId xmlns:a16="http://schemas.microsoft.com/office/drawing/2014/main" id="{07CC4284-9CB9-4A1A-A43C-376A1ED45F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3A109B-4A54-40BE-9BFA-82B5C602876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cs-CZ" altLang="cs-CZ" sz="1300"/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BA70BF64-3F7B-4148-83BE-1FAD0B0EC4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Text Box 2">
            <a:extLst>
              <a:ext uri="{FF2B5EF4-FFF2-40B4-BE49-F238E27FC236}">
                <a16:creationId xmlns:a16="http://schemas.microsoft.com/office/drawing/2014/main" id="{4CB94C8A-0F33-4295-B287-756FF85A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97BF00D6-0869-4A39-BB84-764E8A3483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28CEBC-48EE-469F-8E53-A6F74093B4D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3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E541E9CE-1763-4882-8B0F-EED7E86A8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5A5AA2DF-56A9-4125-B7B0-0876C62F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1BA6EB70-283B-4D35-9161-BDC2B38F94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B8E157-628E-4A77-9A20-A69CF2A27BF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3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AF973510-A5BE-4239-A91F-A40EC4246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3F67E94A-AC37-4539-9A0A-664AF6E1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24207B2C-8EFC-4B5B-BEA0-1AE8D1884F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66333E-EB9C-4806-B9E4-E931793F277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8C14669C-A156-43DD-B82C-62682D3AD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FDD45B6-3393-4BF7-8FEC-5E758AD9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EC08A20C-B993-43C3-8C2A-4C7CD2DB68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9F8D61-0918-477A-B556-0620B75BAEC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3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86C25F8E-206F-473D-A72E-AECCB2206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ADAEBBF2-B711-42F7-8099-9ABABA25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4" y="617539"/>
            <a:ext cx="10386483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AC7C0A-7D09-45B8-9DEA-308C498155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A013-CF9A-4A9A-82D6-0E90AB3E05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22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3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7.png"/><Relationship Id="rId2" Type="http://schemas.microsoft.com/office/2007/relationships/media" Target="../media/media29.m4a"/><Relationship Id="rId1" Type="http://schemas.openxmlformats.org/officeDocument/2006/relationships/tags" Target="../tags/tag39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4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4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4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7.png"/><Relationship Id="rId2" Type="http://schemas.microsoft.com/office/2007/relationships/media" Target="../media/media33.m4a"/><Relationship Id="rId1" Type="http://schemas.openxmlformats.org/officeDocument/2006/relationships/tags" Target="../tags/tag47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4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4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5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5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5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5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8F2A3AA8-1BCE-40B7-8E5D-F9BDD6D4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9" y="1879601"/>
            <a:ext cx="8061325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400" b="1">
                <a:latin typeface="Arial" panose="020B0604020202020204" pitchFamily="34" charset="0"/>
                <a:cs typeface="Arial" panose="020B0604020202020204" pitchFamily="34" charset="0"/>
              </a:rPr>
              <a:t>OPIOID ANALGESICS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400" b="1">
                <a:latin typeface="Arial" panose="020B0604020202020204" pitchFamily="34" charset="0"/>
                <a:cs typeface="Arial" panose="020B0604020202020204" pitchFamily="34" charset="0"/>
              </a:rPr>
              <a:t>(ANALGESICS – ANODYNES)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2F1B0A4-A69F-4626-A4E4-302E3D74D3C7}"/>
              </a:ext>
            </a:extLst>
          </p:cNvPr>
          <p:cNvSpPr txBox="1">
            <a:spLocks/>
          </p:cNvSpPr>
          <p:nvPr/>
        </p:nvSpPr>
        <p:spPr bwMode="auto">
          <a:xfrm>
            <a:off x="205662" y="6165850"/>
            <a:ext cx="264950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AD493132-E819-41AF-AC67-2E621D17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" y="58739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4808D4BB-9B71-4791-AC43-30D9ECC8B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4149725"/>
            <a:ext cx="70548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notice</a:t>
            </a:r>
            <a:endParaRPr lang="cs-CZ" altLang="cs-CZ" sz="1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is copyrighted work created by employees of Masaryk university.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are allowed to make copies for learning purposes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only. 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unauthorised reproduction or distribution of the presentation or individual slides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against the law.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2FC9F2-ADDD-4FD9-B449-624CD6F90A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5391" y="5643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202D384D-488D-42A9-9181-66919E029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31863"/>
            <a:ext cx="8748712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surgically or traumatically removed parts of the human body, most commonly the lower limb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other parts of the body (ablation of the breast, as well as after the removal of the visceral organs - the colon);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apply pathophysiological influences peripheral, central and psychogenic;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sudden, transient, mostly short-term worsening of pain in patients who have well-controlled baseline pain;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usually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patients treated with opioids for cancer diagnosis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BF02E5AC-A225-4F1D-BEB7-1117A6FC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989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FB5B88F6-FAF9-40FD-87BD-73C04CAA7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81075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delivery</a:t>
            </a:r>
            <a:r>
              <a:rPr lang="cs-CZ" altLang="cs-CZ" sz="3200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belongs to the strongest pain reliever, nevertheless, that before the birth are rising thresholds for somatic and visceral pain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the tissue is developed by excessive pressure, they are strongly being pushed and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lacerations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occur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tissues are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under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influence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bradykinin, H</a:t>
            </a:r>
            <a:r>
              <a:rPr lang="cs-CZ" altLang="cs-CZ" baseline="30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+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K</a:t>
            </a:r>
            <a:r>
              <a:rPr lang="cs-CZ" altLang="cs-CZ" baseline="30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+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histamine and serotonin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induction of stress → ↑ cortisol,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epinephrine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norepinephrine, dopamine → somatic and psychological reactions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A50EA92D-BA12-42CA-9BFF-3EC35DC0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989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1">
            <a:extLst>
              <a:ext uri="{FF2B5EF4-FFF2-40B4-BE49-F238E27FC236}">
                <a16:creationId xmlns:a16="http://schemas.microsoft.com/office/drawing/2014/main" id="{A6178D06-1259-48E6-87BB-14834EBF4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420938"/>
            <a:ext cx="2952750" cy="1439862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ONCOLOGICAL PAIN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67C2310-4276-4031-B510-8F3202ECA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620713"/>
            <a:ext cx="2520950" cy="17272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SOMATIC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MANIFESTATIONS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sharp or dull pain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Inflammatory response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colic pain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neuralgia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304E449-63F1-4FE6-A6CC-3C7AB379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620714"/>
            <a:ext cx="1944688" cy="13684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EMOTIONAL 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MANIFESTATIONS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anxiety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depression</a:t>
            </a:r>
          </a:p>
        </p:txBody>
      </p:sp>
      <p:sp>
        <p:nvSpPr>
          <p:cNvPr id="32773" name="Rectangle 4">
            <a:extLst>
              <a:ext uri="{FF2B5EF4-FFF2-40B4-BE49-F238E27FC236}">
                <a16:creationId xmlns:a16="http://schemas.microsoft.com/office/drawing/2014/main" id="{5A47FBD4-9E94-4F59-8ADB-5AFC14D6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149725"/>
            <a:ext cx="3384550" cy="19446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SOCIO-ECONOMIC IMPACT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personality changes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care of the security of the family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the breakdown of the family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loss of friends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1800">
              <a:latin typeface="Candara" panose="020E0502030303020204" pitchFamily="34" charset="0"/>
            </a:endParaRP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2E085327-D3E8-4A25-AF3C-65769FDD2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4508500"/>
            <a:ext cx="2879725" cy="15128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EXISTENTIAL CONCERNS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1800" b="1">
                <a:latin typeface="Candara" panose="020E0502030303020204" pitchFamily="34" charset="0"/>
              </a:rPr>
              <a:t>concerns about the course 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1800" b="1">
                <a:latin typeface="Candara" panose="020E0502030303020204" pitchFamily="34" charset="0"/>
              </a:rPr>
              <a:t>of the disease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general uncertainty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the fear of death</a:t>
            </a: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13D0B58C-7C04-490C-8C7F-58902D4E0E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3164" y="3716339"/>
            <a:ext cx="1525587" cy="4333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6" name="Line 7">
            <a:extLst>
              <a:ext uri="{FF2B5EF4-FFF2-40B4-BE49-F238E27FC236}">
                <a16:creationId xmlns:a16="http://schemas.microsoft.com/office/drawing/2014/main" id="{013455E0-F093-4B05-93BA-9087F0578D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89425" y="1477963"/>
            <a:ext cx="1092200" cy="10207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8416F066-4D54-4CC1-916A-C1FE92A98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6" y="1982788"/>
            <a:ext cx="1368425" cy="6604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E15E59CD-D615-41C0-ABF5-FDC7D63E7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3789363"/>
            <a:ext cx="2160588" cy="6477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AEBB20-0829-4E7D-937B-EB156A3E9C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322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80C37F34-E4C5-4662-84B1-2BBEACC23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26035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VAS: Visual analogue scale</a:t>
            </a: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BD084C8F-1E73-4F1A-A424-47B3BE5A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9"/>
            <a:ext cx="7129463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B76AD138-6327-4220-90BA-7C414A918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23813"/>
            <a:ext cx="69818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  <a:cs typeface="Arial" panose="020B0604020202020204" pitchFamily="34" charset="0"/>
              </a:rPr>
              <a:t>Diagnostics of Pain</a:t>
            </a: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AFB54AD4-C32D-44DA-9228-F54075D8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3716338"/>
            <a:ext cx="13668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NO PAIN</a:t>
            </a: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EB460D8E-C4C2-49EC-AC03-121022F0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644901"/>
            <a:ext cx="278204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THE WORST PAIN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YOU CAN IMAGINE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E81A1B-D43F-4809-A47B-2B2975E871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3930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31C97BAA-B117-4185-B1A9-FE12E3E4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49275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Process of pain perception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A985F2B9-2E88-4E3F-B5CF-B00D24B18A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4901" y="1916114"/>
            <a:ext cx="1158875" cy="17287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8" name="Text Box 3">
            <a:extLst>
              <a:ext uri="{FF2B5EF4-FFF2-40B4-BE49-F238E27FC236}">
                <a16:creationId xmlns:a16="http://schemas.microsoft.com/office/drawing/2014/main" id="{4691B76B-A13A-4431-B592-DF8704667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4" y="3573463"/>
            <a:ext cx="33348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algognostic component </a:t>
            </a:r>
          </a:p>
        </p:txBody>
      </p:sp>
      <p:sp>
        <p:nvSpPr>
          <p:cNvPr id="36869" name="Line 4">
            <a:extLst>
              <a:ext uri="{FF2B5EF4-FFF2-40B4-BE49-F238E27FC236}">
                <a16:creationId xmlns:a16="http://schemas.microsoft.com/office/drawing/2014/main" id="{D7F77501-D48D-4746-9FCB-8D161FF6B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1916114"/>
            <a:ext cx="2160588" cy="30257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B4D6EEB9-6A1D-4AF3-8723-DD6007D71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9" y="4868864"/>
            <a:ext cx="3260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/>
              <a:t> </a:t>
            </a:r>
            <a:r>
              <a:rPr lang="cs-CZ" altLang="cs-CZ" sz="2400">
                <a:latin typeface="Candara" panose="020E0502030303020204" pitchFamily="34" charset="0"/>
              </a:rPr>
              <a:t>algothymic component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B8A1D5-714C-48A7-91DE-689FCDA45F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876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id="{10C6C20C-22F0-4460-9932-A4A348953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"/>
            <a:ext cx="77930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Pain – causes and mechanism</a:t>
            </a:r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B035EF5D-ED0D-42D9-BBEA-273710DB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76475"/>
            <a:ext cx="8497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Mediators of pain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60000"/>
            </a:pPr>
            <a:r>
              <a:rPr lang="cs-CZ" altLang="cs-CZ" sz="2000">
                <a:latin typeface="Candara" panose="020E0502030303020204" pitchFamily="34" charset="0"/>
              </a:rPr>
              <a:t>(act on the nociceptors = pain receptors)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„algogenic substances“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     bradykinin                  +                  </a:t>
            </a: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↑PGE (mediators of     inflammation), increase sensitivity of nociceptors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     histamine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     acetylcholine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     substance P (pain)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endParaRPr lang="cs-CZ" altLang="cs-CZ" sz="280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endParaRPr lang="cs-CZ" altLang="cs-CZ" sz="280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b="1"/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r>
              <a:rPr lang="cs-CZ" altLang="cs-CZ"/>
              <a:t>	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3B438BC2-EB33-40B8-AACE-05C14FF6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981075"/>
            <a:ext cx="8569325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damage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production of prostaglandines and other substances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effects 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the free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nerve endings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transduction of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up to the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brain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neurons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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38917" name="Line 4">
            <a:extLst>
              <a:ext uri="{FF2B5EF4-FFF2-40B4-BE49-F238E27FC236}">
                <a16:creationId xmlns:a16="http://schemas.microsoft.com/office/drawing/2014/main" id="{1F8DC1FD-7E16-4839-9947-4CED28E53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8" y="3860800"/>
            <a:ext cx="9144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8" name="Line 5">
            <a:extLst>
              <a:ext uri="{FF2B5EF4-FFF2-40B4-BE49-F238E27FC236}">
                <a16:creationId xmlns:a16="http://schemas.microsoft.com/office/drawing/2014/main" id="{529B867A-BC6C-4CDD-B3F5-A730C6182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3860800"/>
            <a:ext cx="9144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F016B8-6B95-4B90-A4DC-F3EA0C488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183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85EA5AE1-E8F8-47CC-B021-64152076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1969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Endogenous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suppressing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endorphins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enkephalins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ynorphins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A135919F-D89E-4719-BEE6-13F82FF34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"/>
            <a:ext cx="77930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Pain – causes and mechanism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10D287-DF4C-4A99-BB58-6D3AB4A1F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4183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6D3BCD20-0E5D-4EAB-9BB6-3338F859E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60350"/>
            <a:ext cx="82089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Candara" panose="020E0502030303020204" pitchFamily="34" charset="0"/>
              </a:rPr>
              <a:t>Pain transduction – 3 neuron</a:t>
            </a:r>
            <a:r>
              <a:rPr lang="en-US" altLang="cs-CZ" sz="4000" b="1">
                <a:latin typeface="Candara" panose="020E0502030303020204" pitchFamily="34" charset="0"/>
              </a:rPr>
              <a:t>`</a:t>
            </a:r>
            <a:r>
              <a:rPr lang="cs-CZ" altLang="cs-CZ" sz="4000" b="1">
                <a:latin typeface="Candara" panose="020E0502030303020204" pitchFamily="34" charset="0"/>
              </a:rPr>
              <a:t>s tract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A41F0048-E04F-4741-A815-198CDA8E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1" y="3068639"/>
            <a:ext cx="3192197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tractus spinothalamicus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(spinothalamic tract)</a:t>
            </a:r>
            <a:r>
              <a:rPr lang="cs-CZ" altLang="cs-CZ" sz="2800">
                <a:latin typeface="Candara" panose="020E0502030303020204" pitchFamily="34" charset="0"/>
              </a:rPr>
              <a:t>  </a:t>
            </a:r>
          </a:p>
        </p:txBody>
      </p:sp>
      <p:sp>
        <p:nvSpPr>
          <p:cNvPr id="43012" name="Text Box 3">
            <a:extLst>
              <a:ext uri="{FF2B5EF4-FFF2-40B4-BE49-F238E27FC236}">
                <a16:creationId xmlns:a16="http://schemas.microsoft.com/office/drawing/2014/main" id="{CBEF5F71-A8F1-457C-9A88-AC3FE657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6" y="3068639"/>
            <a:ext cx="5318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vs.</a:t>
            </a: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4F371397-D032-4D61-9B05-E4441F2C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068638"/>
            <a:ext cx="46799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tractus spinoreticulothalamicus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(spinoreticulothalamic tract) 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id="{ADD1AE92-47F0-44B3-916C-79C4E6E90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6" y="1989139"/>
            <a:ext cx="3224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MAIN PAIN PATHWAYS</a:t>
            </a:r>
          </a:p>
        </p:txBody>
      </p:sp>
      <p:sp>
        <p:nvSpPr>
          <p:cNvPr id="43015" name="AutoShape 6">
            <a:extLst>
              <a:ext uri="{FF2B5EF4-FFF2-40B4-BE49-F238E27FC236}">
                <a16:creationId xmlns:a16="http://schemas.microsoft.com/office/drawing/2014/main" id="{652E7700-357B-4B2A-AD32-CB01E4E10416}"/>
              </a:ext>
            </a:extLst>
          </p:cNvPr>
          <p:cNvSpPr>
            <a:spLocks/>
          </p:cNvSpPr>
          <p:nvPr/>
        </p:nvSpPr>
        <p:spPr bwMode="auto">
          <a:xfrm rot="5400000">
            <a:off x="4944269" y="2928144"/>
            <a:ext cx="1320800" cy="3697288"/>
          </a:xfrm>
          <a:prstGeom prst="rightBrace">
            <a:avLst>
              <a:gd name="adj1" fmla="val 23327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3016" name="Rectangle 7">
            <a:extLst>
              <a:ext uri="{FF2B5EF4-FFF2-40B4-BE49-F238E27FC236}">
                <a16:creationId xmlns:a16="http://schemas.microsoft.com/office/drawing/2014/main" id="{5BC5ECEE-6AC8-49B2-96AC-496C5D04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5437188"/>
            <a:ext cx="84963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2400">
                <a:latin typeface="Candara" panose="020E0502030303020204" pitchFamily="34" charset="0"/>
              </a:rPr>
              <a:t>the track</a:t>
            </a:r>
            <a:r>
              <a:rPr lang="cs-CZ" altLang="cs-CZ" sz="2400">
                <a:latin typeface="Candara" panose="020E0502030303020204" pitchFamily="34" charset="0"/>
              </a:rPr>
              <a:t>s</a:t>
            </a:r>
            <a:r>
              <a:rPr lang="en-US" altLang="cs-CZ" sz="2400">
                <a:latin typeface="Candara" panose="020E0502030303020204" pitchFamily="34" charset="0"/>
              </a:rPr>
              <a:t> leading from the spinal cord (spinal ganglia) to specific areas of the brain (finally to the cerebral cortex) information about pain is received and processed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880435AB-DB44-4216-A3F9-A56BBF12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0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Candara" panose="020E0502030303020204" pitchFamily="34" charset="0"/>
              </a:rPr>
              <a:t>Pain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transduction</a:t>
            </a:r>
            <a:r>
              <a:rPr lang="cs-CZ" altLang="cs-CZ" sz="4000" b="1">
                <a:latin typeface="Candara" panose="020E0502030303020204" pitchFamily="34" charset="0"/>
              </a:rPr>
              <a:t> – 3 neuron</a:t>
            </a:r>
            <a:r>
              <a:rPr lang="en-US" altLang="cs-CZ" sz="4000" b="1">
                <a:latin typeface="Candara" panose="020E0502030303020204" pitchFamily="34" charset="0"/>
              </a:rPr>
              <a:t>`</a:t>
            </a:r>
            <a:r>
              <a:rPr lang="cs-CZ" altLang="cs-CZ" sz="4000" b="1">
                <a:latin typeface="Candara" panose="020E0502030303020204" pitchFamily="34" charset="0"/>
              </a:rPr>
              <a:t>s tract</a:t>
            </a: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4BAB2467-E81F-4F2B-8CE0-629D989A4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981076"/>
            <a:ext cx="8435975" cy="56165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09600" indent="-603250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→ 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spinothalamic</a:t>
            </a: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– 3 neuron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`s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phylogenetically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younger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pathway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sharp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well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localized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→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spinoretikulothalamic</a:t>
            </a: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phylogenetically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older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polysynaptic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system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impulses are transmitted to the higher </a:t>
            </a:r>
            <a:r>
              <a:rPr lang="en-US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centres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through short axon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al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pathways 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dull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poorly localized pain</a:t>
            </a:r>
          </a:p>
          <a:p>
            <a:pPr marL="608013" indent="-604838"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606425" indent="-604838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vegetative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response: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blood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pressure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change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tachypnea, mydriasis, diaphoresis, increased muscle tone,...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877FC096-D173-46D9-8982-D4BB49DF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484314"/>
            <a:ext cx="84597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endParaRPr lang="cs-CZ" altLang="cs-CZ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Analgesics – anodynes (opioids)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Non-opioid analgesics (analgesics – antipyretics  NSAIDs)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Local anaesthetics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General anaesthetics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Adjuvant therapy (antidepressants, neuroleptics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- antipsychoti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cs, antiepileptics - anticonvulsants, antimigrenics, central/peripheral myorelaxants, corticoids, bisphosphonates, caffeine…)</a:t>
            </a: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0D4BD656-5F7A-45E7-80E2-AEC2A4CA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94006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modulation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A0C10D4-B37D-4B4F-B870-C1FF60AC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2133601"/>
            <a:ext cx="4535487" cy="574675"/>
          </a:xfrm>
          <a:prstGeom prst="rect">
            <a:avLst/>
          </a:prstGeom>
          <a:noFill/>
          <a:ln w="2232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72AFAE-A4A2-4B74-AEAF-F94383724E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F1B7A38A-4468-4D78-9DB7-0500F78E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88913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GB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4EEFEFF2-85E0-429B-8D2E-E415FCF46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057" y="1412875"/>
            <a:ext cx="9778347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ts val="700"/>
              </a:spcBef>
              <a:buSzPct val="60000"/>
              <a:defRPr/>
            </a:pPr>
            <a:endParaRPr lang="en-GB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8138" algn="just">
              <a:spcBef>
                <a:spcPts val="875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</a:p>
          <a:p>
            <a:pPr marL="342900" algn="just">
              <a:spcBef>
                <a:spcPts val="875"/>
              </a:spcBef>
              <a:buSzPct val="60000"/>
              <a:defRPr/>
            </a:pP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cs-CZ" altLang="cs-CZ" sz="3500" dirty="0" err="1">
                <a:latin typeface="Arial" panose="020B0604020202020204" pitchFamily="34" charset="0"/>
                <a:cs typeface="Arial" panose="020B0604020202020204" pitchFamily="34" charset="0"/>
              </a:rPr>
              <a:t>subjective</a:t>
            </a:r>
            <a:r>
              <a:rPr lang="cs-CZ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unpleasant sensory or emotional experience accompanied by real or potential damage of tissues, with motoric and vegetative responses “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C08FC-8634-4B1A-8D05-0D9AE15DA4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0131" y="4344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03E5D55C-6171-45E2-9D40-DD8C843EA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2740026"/>
            <a:ext cx="457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a</a:t>
            </a:r>
            <a:r>
              <a:rPr lang="en-GB" altLang="cs-CZ" sz="2400" b="1">
                <a:latin typeface="Candara" panose="020E0502030303020204" pitchFamily="34" charset="0"/>
              </a:rPr>
              <a:t>nalgesics – anodynes (opioids)</a:t>
            </a:r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D1E504E9-89B3-4075-B9E7-BF7048E8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1" y="1349375"/>
            <a:ext cx="8353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GB" altLang="cs-CZ" sz="2400" u="sng">
                <a:latin typeface="Candara" panose="020E0502030303020204" pitchFamily="34" charset="0"/>
              </a:rPr>
              <a:t>Analgesics</a:t>
            </a:r>
            <a:r>
              <a:rPr lang="en-GB" altLang="cs-CZ" sz="2400">
                <a:latin typeface="Candara" panose="020E0502030303020204" pitchFamily="34" charset="0"/>
              </a:rPr>
              <a:t> – suppress perception of pain (increase the pain threshold) </a:t>
            </a:r>
            <a:r>
              <a:rPr lang="en-GB" altLang="cs-CZ" sz="2400" u="sng">
                <a:latin typeface="Candara" panose="020E0502030303020204" pitchFamily="34" charset="0"/>
              </a:rPr>
              <a:t>selectively </a:t>
            </a:r>
            <a:r>
              <a:rPr lang="en-GB" altLang="cs-CZ" sz="2400">
                <a:latin typeface="Candara" panose="020E0502030303020204" pitchFamily="34" charset="0"/>
              </a:rPr>
              <a:t>without influencing perception of other stimuli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DC4507F-806E-49EE-818D-1F517433B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5300664"/>
            <a:ext cx="3743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n</a:t>
            </a:r>
            <a:r>
              <a:rPr lang="en-GB" altLang="cs-CZ" sz="2400" b="1">
                <a:latin typeface="Candara" panose="020E0502030303020204" pitchFamily="34" charset="0"/>
              </a:rPr>
              <a:t>on-opioid analgesics</a:t>
            </a:r>
          </a:p>
        </p:txBody>
      </p:sp>
      <p:sp>
        <p:nvSpPr>
          <p:cNvPr id="49157" name="Oval 4">
            <a:extLst>
              <a:ext uri="{FF2B5EF4-FFF2-40B4-BE49-F238E27FC236}">
                <a16:creationId xmlns:a16="http://schemas.microsoft.com/office/drawing/2014/main" id="{4708E2DD-B2DA-4171-8AC0-0654270E4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6" y="2538413"/>
            <a:ext cx="4752975" cy="863600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9158" name="Text Box 5">
            <a:extLst>
              <a:ext uri="{FF2B5EF4-FFF2-40B4-BE49-F238E27FC236}">
                <a16:creationId xmlns:a16="http://schemas.microsoft.com/office/drawing/2014/main" id="{2D08CDA8-3A2B-47A9-B536-7D0AEB7F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4" y="2922588"/>
            <a:ext cx="44402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act o</a:t>
            </a:r>
            <a:r>
              <a:rPr lang="en-GB" altLang="cs-CZ" sz="2000">
                <a:latin typeface="Candara" panose="020E0502030303020204" pitchFamily="34" charset="0"/>
              </a:rPr>
              <a:t>n spinal and supraspinal level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cause e</a:t>
            </a:r>
            <a:r>
              <a:rPr lang="en-GB" altLang="cs-CZ" sz="2000">
                <a:latin typeface="Candara" panose="020E0502030303020204" pitchFamily="34" charset="0"/>
              </a:rPr>
              <a:t>ffects on somatic and visceral pain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  <a:r>
              <a:rPr lang="en-GB" altLang="cs-CZ" sz="2000">
                <a:latin typeface="Candara" panose="020E0502030303020204" pitchFamily="34" charset="0"/>
              </a:rPr>
              <a:t> </a:t>
            </a:r>
            <a:r>
              <a:rPr lang="cs-CZ" altLang="cs-CZ" sz="2000">
                <a:latin typeface="Candara" panose="020E0502030303020204" pitchFamily="34" charset="0"/>
              </a:rPr>
              <a:t> s</a:t>
            </a:r>
            <a:r>
              <a:rPr lang="en-GB" altLang="cs-CZ" sz="2000">
                <a:latin typeface="Candara" panose="020E0502030303020204" pitchFamily="34" charset="0"/>
              </a:rPr>
              <a:t>trong effects on consciousness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  <a:r>
              <a:rPr lang="en-US" altLang="cs-CZ" sz="2000"/>
              <a:t> </a:t>
            </a:r>
            <a:r>
              <a:rPr lang="en-US" altLang="cs-CZ" sz="2000">
                <a:latin typeface="Candara" panose="020E0502030303020204" pitchFamily="34" charset="0"/>
              </a:rPr>
              <a:t>act substantially more strongly than </a:t>
            </a:r>
            <a:r>
              <a:rPr lang="cs-CZ" altLang="cs-CZ" sz="2000">
                <a:latin typeface="Candara" panose="020E0502030303020204" pitchFamily="34" charset="0"/>
              </a:rPr>
              <a:t>non-opioid </a:t>
            </a:r>
            <a:r>
              <a:rPr lang="en-US" altLang="cs-CZ" sz="2000">
                <a:latin typeface="Candara" panose="020E0502030303020204" pitchFamily="34" charset="0"/>
              </a:rPr>
              <a:t>analgesics</a:t>
            </a:r>
            <a:r>
              <a:rPr lang="cs-CZ" altLang="cs-CZ" sz="20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49159" name="Oval 6">
            <a:extLst>
              <a:ext uri="{FF2B5EF4-FFF2-40B4-BE49-F238E27FC236}">
                <a16:creationId xmlns:a16="http://schemas.microsoft.com/office/drawing/2014/main" id="{3397D36C-423C-40FA-8CCE-28B41668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5097463"/>
            <a:ext cx="3671888" cy="863600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9160" name="Text Box 7">
            <a:extLst>
              <a:ext uri="{FF2B5EF4-FFF2-40B4-BE49-F238E27FC236}">
                <a16:creationId xmlns:a16="http://schemas.microsoft.com/office/drawing/2014/main" id="{3FDD17D4-4CD6-4C91-958B-FD7857ECF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4862514"/>
            <a:ext cx="4319588" cy="191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m</a:t>
            </a:r>
            <a:r>
              <a:rPr lang="en-GB" altLang="cs-CZ" sz="2000">
                <a:latin typeface="Candara" panose="020E0502030303020204" pitchFamily="34" charset="0"/>
              </a:rPr>
              <a:t>ostly peripheral effects</a:t>
            </a:r>
            <a:r>
              <a:rPr lang="cs-CZ" altLang="cs-CZ" sz="2000">
                <a:latin typeface="Candara" panose="020E0502030303020204" pitchFamily="34" charset="0"/>
              </a:rPr>
              <a:t> (some have central effects!), e</a:t>
            </a:r>
            <a:r>
              <a:rPr lang="en-GB" altLang="cs-CZ" sz="2000">
                <a:latin typeface="Candara" panose="020E0502030303020204" pitchFamily="34" charset="0"/>
              </a:rPr>
              <a:t>ffects on</a:t>
            </a:r>
            <a:r>
              <a:rPr lang="cs-CZ" altLang="cs-CZ" sz="2000">
                <a:latin typeface="Candara" panose="020E0502030303020204" pitchFamily="34" charset="0"/>
              </a:rPr>
              <a:t> </a:t>
            </a:r>
            <a:r>
              <a:rPr lang="en-GB" altLang="cs-CZ" sz="2000" u="sng">
                <a:latin typeface="Candara" panose="020E0502030303020204" pitchFamily="34" charset="0"/>
              </a:rPr>
              <a:t>inflammation</a:t>
            </a:r>
            <a:r>
              <a:rPr lang="cs-CZ" altLang="cs-CZ" sz="2000">
                <a:latin typeface="Candara" panose="020E0502030303020204" pitchFamily="34" charset="0"/>
              </a:rPr>
              <a:t>, w</a:t>
            </a:r>
            <a:r>
              <a:rPr lang="en-GB" altLang="cs-CZ" sz="2000">
                <a:latin typeface="Candara" panose="020E0502030303020204" pitchFamily="34" charset="0"/>
              </a:rPr>
              <a:t>eaker effects in general</a:t>
            </a:r>
            <a:r>
              <a:rPr lang="cs-CZ" altLang="cs-CZ" sz="2000">
                <a:latin typeface="Candara" panose="020E0502030303020204" pitchFamily="34" charset="0"/>
              </a:rPr>
              <a:t>, n</a:t>
            </a:r>
            <a:r>
              <a:rPr lang="en-GB" altLang="cs-CZ" sz="2000">
                <a:latin typeface="Candara" panose="020E0502030303020204" pitchFamily="34" charset="0"/>
              </a:rPr>
              <a:t>o effects on visceral pain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n</a:t>
            </a:r>
            <a:r>
              <a:rPr lang="en-GB" altLang="cs-CZ" sz="2000">
                <a:latin typeface="Candara" panose="020E0502030303020204" pitchFamily="34" charset="0"/>
              </a:rPr>
              <a:t>o addiction</a:t>
            </a:r>
          </a:p>
        </p:txBody>
      </p:sp>
      <p:sp>
        <p:nvSpPr>
          <p:cNvPr id="49161" name="Text Box 8">
            <a:extLst>
              <a:ext uri="{FF2B5EF4-FFF2-40B4-BE49-F238E27FC236}">
                <a16:creationId xmlns:a16="http://schemas.microsoft.com/office/drawing/2014/main" id="{790B53D9-35EE-4837-91B0-8A8FDA9D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0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modulation of pain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ACEE0C-8680-4229-8162-84F03062DE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2680" y="533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637A108C-0ACA-4D6B-959A-49E53307B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26035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Analgesics - anodynes</a:t>
            </a:r>
          </a:p>
        </p:txBody>
      </p:sp>
      <p:sp>
        <p:nvSpPr>
          <p:cNvPr id="51203" name="Text Box 2">
            <a:extLst>
              <a:ext uri="{FF2B5EF4-FFF2-40B4-BE49-F238E27FC236}">
                <a16:creationId xmlns:a16="http://schemas.microsoft.com/office/drawing/2014/main" id="{B784F05B-5073-4C8C-910A-FE403C82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367088"/>
            <a:ext cx="8532813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8900" indent="-85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Opiates</a:t>
            </a: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substances similar structurally to morphine with analgesic effect (natural origin, currently produced synthetically) </a:t>
            </a:r>
          </a:p>
          <a:p>
            <a:pPr>
              <a:spcBef>
                <a:spcPts val="600"/>
              </a:spcBef>
              <a:buClrTx/>
              <a:buSzPct val="60000"/>
            </a:pPr>
            <a:endParaRPr lang="sk-SK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 synt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hetic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semisynthetic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endogen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ous opioid peptides</a:t>
            </a: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exogenous opioid analgesics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4" name="Text Box 3">
            <a:extLst>
              <a:ext uri="{FF2B5EF4-FFF2-40B4-BE49-F238E27FC236}">
                <a16:creationId xmlns:a16="http://schemas.microsoft.com/office/drawing/2014/main" id="{B06DCAEC-E1B0-41C5-B54A-3B3CAC19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382713"/>
            <a:ext cx="8555038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blocking transmission of pain signals between cells of the CNS (in the spinal cord, brain), as well as </a:t>
            </a:r>
            <a:r>
              <a:rPr lang="cs-CZ" altLang="cs-CZ" sz="2400" u="sng">
                <a:latin typeface="Arial" panose="020B0604020202020204" pitchFamily="34" charset="0"/>
                <a:cs typeface="Arial" panose="020B0604020202020204" pitchFamily="34" charset="0"/>
              </a:rPr>
              <a:t>endogenous opioids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endorphins, enkephalins, dynorphins</a:t>
            </a:r>
          </a:p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→ binding to opioid receptors (agonists) </a:t>
            </a:r>
          </a:p>
        </p:txBody>
      </p:sp>
      <p:pic>
        <p:nvPicPr>
          <p:cNvPr id="51205" name="Obrázek 4">
            <a:extLst>
              <a:ext uri="{FF2B5EF4-FFF2-40B4-BE49-F238E27FC236}">
                <a16:creationId xmlns:a16="http://schemas.microsoft.com/office/drawing/2014/main" id="{CA1EA965-C062-452B-B41F-899E7E21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4" y="5876925"/>
            <a:ext cx="1189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6DC408-32B3-4A04-98C0-73E6FFA73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8139" y="412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0DE2E015-F7B5-4680-99EB-0DBD6E18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946324A0-ECC8-43D3-A74A-49AE9985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1412876"/>
            <a:ext cx="7772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G-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opioid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receptor → G-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neurotransmitter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neuronal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adenylylcyclase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K</a:t>
            </a:r>
            <a:r>
              <a:rPr lang="sk-SK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hannels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postsynapticall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Ca</a:t>
            </a:r>
            <a:r>
              <a:rPr lang="sk-SK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presynaptically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µ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κ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δ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(σ)</a:t>
            </a:r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32CB23E0-0744-4752-AC48-6C18923C2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EDD99E-8AFE-47EE-9CAA-F8442312B4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266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828841BC-983A-4DB4-9708-46692BC6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08050"/>
            <a:ext cx="8893175" cy="576103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SzPct val="100000"/>
              <a:defRPr/>
            </a:pPr>
            <a:endParaRPr lang="sk-SK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supraspinal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euphoria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bre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ath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GIT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sk-SK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dysphoria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	   GIT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somatic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l-GR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GIT motility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sk-SK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dysphoric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psychotomimetic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hallucinations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anxiet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96F5104-AED5-4C0B-A21D-8A8F5DF4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990E0077-C153-49E3-B265-8DC9BB66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B234B4-E9E9-4540-A20E-D483DD4CB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783" y="2984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5E5577B8-80DE-4BE9-86B9-753BD972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7" name="AutoShape 2">
            <a:extLst>
              <a:ext uri="{FF2B5EF4-FFF2-40B4-BE49-F238E27FC236}">
                <a16:creationId xmlns:a16="http://schemas.microsoft.com/office/drawing/2014/main" id="{DA4C634E-5B6F-4B1F-9947-7741D00E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1320801"/>
            <a:ext cx="485775" cy="1268413"/>
          </a:xfrm>
          <a:prstGeom prst="downArrow">
            <a:avLst>
              <a:gd name="adj1" fmla="val 50000"/>
              <a:gd name="adj2" fmla="val 5021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0FE2706F-A386-4754-9934-628649C9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7349" name="Text Box 4">
            <a:extLst>
              <a:ext uri="{FF2B5EF4-FFF2-40B4-BE49-F238E27FC236}">
                <a16:creationId xmlns:a16="http://schemas.microsoft.com/office/drawing/2014/main" id="{02422779-E552-47C3-91F5-7CC891214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744788"/>
            <a:ext cx="712787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ANALGESIC EFFECT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μ – supraspinal analgesia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κ – spinal + peripheral analgesia</a:t>
            </a:r>
            <a:r>
              <a:rPr lang="sk-SK" altLang="cs-CZ" sz="28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57350" name="AutoShape 5">
            <a:extLst>
              <a:ext uri="{FF2B5EF4-FFF2-40B4-BE49-F238E27FC236}">
                <a16:creationId xmlns:a16="http://schemas.microsoft.com/office/drawing/2014/main" id="{25BA9F02-722D-4B6B-971D-B0541DAF1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313372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51" name="AutoShape 6">
            <a:extLst>
              <a:ext uri="{FF2B5EF4-FFF2-40B4-BE49-F238E27FC236}">
                <a16:creationId xmlns:a16="http://schemas.microsoft.com/office/drawing/2014/main" id="{D9D0F176-583E-4E8E-9B9E-54A66CA4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2879726"/>
            <a:ext cx="509587" cy="3038475"/>
          </a:xfrm>
          <a:prstGeom prst="curvedRightArrow">
            <a:avLst>
              <a:gd name="adj1" fmla="val 76576"/>
              <a:gd name="adj2" fmla="val 153206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A546E2-6A39-4AA8-98FF-8A770C8FA5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7402" y="5166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0EC0C1D7-023A-426F-8161-351949706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5" name="AutoShape 2">
            <a:extLst>
              <a:ext uri="{FF2B5EF4-FFF2-40B4-BE49-F238E27FC236}">
                <a16:creationId xmlns:a16="http://schemas.microsoft.com/office/drawing/2014/main" id="{E9EFC02B-315D-4FBE-93A4-1A4A8B09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1320801"/>
            <a:ext cx="485775" cy="1268413"/>
          </a:xfrm>
          <a:prstGeom prst="downArrow">
            <a:avLst>
              <a:gd name="adj1" fmla="val 50000"/>
              <a:gd name="adj2" fmla="val 5021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47A2A109-3AF4-4B15-AAE0-02BB872C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9397" name="Text Box 4">
            <a:extLst>
              <a:ext uri="{FF2B5EF4-FFF2-40B4-BE49-F238E27FC236}">
                <a16:creationId xmlns:a16="http://schemas.microsoft.com/office/drawing/2014/main" id="{F932CF8F-190A-4E49-A9AD-3C7A8C9DC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744788"/>
            <a:ext cx="7127875" cy="3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ANALGESIC EFFECT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ADDICTION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μ – supraspinal analgesia, </a:t>
            </a:r>
            <a:r>
              <a:rPr lang="cs-CZ" altLang="cs-CZ" sz="2800" u="sng">
                <a:latin typeface="Candara" panose="020E0502030303020204" pitchFamily="34" charset="0"/>
              </a:rPr>
              <a:t>euphoria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κ – spinal + peripheral analgesia</a:t>
            </a:r>
            <a:r>
              <a:rPr lang="sk-SK" altLang="cs-CZ" sz="28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59398" name="AutoShape 5">
            <a:extLst>
              <a:ext uri="{FF2B5EF4-FFF2-40B4-BE49-F238E27FC236}">
                <a16:creationId xmlns:a16="http://schemas.microsoft.com/office/drawing/2014/main" id="{84DC75DD-9012-40A6-B6B0-70C051059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3133726"/>
            <a:ext cx="854075" cy="2239963"/>
          </a:xfrm>
          <a:prstGeom prst="curvedRightArrow">
            <a:avLst>
              <a:gd name="adj1" fmla="val 33148"/>
              <a:gd name="adj2" fmla="val 66295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9" name="AutoShape 6">
            <a:extLst>
              <a:ext uri="{FF2B5EF4-FFF2-40B4-BE49-F238E27FC236}">
                <a16:creationId xmlns:a16="http://schemas.microsoft.com/office/drawing/2014/main" id="{4375C207-35B4-4038-BED0-F4541478D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2879726"/>
            <a:ext cx="541337" cy="3406775"/>
          </a:xfrm>
          <a:prstGeom prst="curvedRightArrow">
            <a:avLst>
              <a:gd name="adj1" fmla="val 76539"/>
              <a:gd name="adj2" fmla="val 153107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400" name="AutoShape 7">
            <a:extLst>
              <a:ext uri="{FF2B5EF4-FFF2-40B4-BE49-F238E27FC236}">
                <a16:creationId xmlns:a16="http://schemas.microsoft.com/office/drawing/2014/main" id="{1EB114AA-1B8E-48B6-816A-6EF27DB7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9" y="4252914"/>
            <a:ext cx="1131887" cy="936625"/>
          </a:xfrm>
          <a:prstGeom prst="curvedLeftArrow">
            <a:avLst>
              <a:gd name="adj1" fmla="val 33333"/>
              <a:gd name="adj2" fmla="val 66667"/>
              <a:gd name="adj3" fmla="val 33278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F9199B-A924-4DD8-AF45-AF8C4739E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512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2BA40CA1-ADFF-4140-8B7F-B71F83BA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Pharmacological influence on opioid receptor</a:t>
            </a:r>
            <a:r>
              <a:rPr lang="cs-CZ" altLang="cs-CZ" sz="4000" b="1">
                <a:latin typeface="Candara" panose="020E0502030303020204" pitchFamily="34" charset="0"/>
              </a:rPr>
              <a:t>s</a:t>
            </a:r>
            <a:r>
              <a:rPr lang="sk-SK" altLang="cs-CZ" sz="4000" b="1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29DF3033-6912-46CB-9723-8716CD7AD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157788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Atypical opioids</a:t>
            </a:r>
          </a:p>
          <a:p>
            <a:pPr eaLnBrk="1" hangingPunct="1">
              <a:buClrTx/>
              <a:buSzPct val="60000"/>
              <a:buFontTx/>
              <a:buNone/>
            </a:pPr>
            <a:endParaRPr lang="cs-CZ" altLang="cs-CZ">
              <a:latin typeface="Candara" panose="020E0502030303020204" pitchFamily="34" charset="0"/>
            </a:endParaRP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65B9C192-1775-4577-AC54-85063752C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4941889"/>
            <a:ext cx="8208962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5" name="AutoShape 4">
            <a:extLst>
              <a:ext uri="{FF2B5EF4-FFF2-40B4-BE49-F238E27FC236}">
                <a16:creationId xmlns:a16="http://schemas.microsoft.com/office/drawing/2014/main" id="{C69DF85C-C6CC-46A8-B738-85BB52DB89DF}"/>
              </a:ext>
            </a:extLst>
          </p:cNvPr>
          <p:cNvSpPr>
            <a:spLocks noChangeArrowheads="1"/>
          </p:cNvSpPr>
          <p:nvPr/>
        </p:nvSpPr>
        <p:spPr bwMode="auto">
          <a:xfrm rot="2580000">
            <a:off x="4368801" y="141287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6" name="AutoShape 5">
            <a:extLst>
              <a:ext uri="{FF2B5EF4-FFF2-40B4-BE49-F238E27FC236}">
                <a16:creationId xmlns:a16="http://schemas.microsoft.com/office/drawing/2014/main" id="{4B573B03-4DAB-4DC3-A5DC-31372DC8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1628776"/>
            <a:ext cx="485775" cy="2232025"/>
          </a:xfrm>
          <a:prstGeom prst="downArrow">
            <a:avLst>
              <a:gd name="adj1" fmla="val 50000"/>
              <a:gd name="adj2" fmla="val 114869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7" name="AutoShape 6">
            <a:extLst>
              <a:ext uri="{FF2B5EF4-FFF2-40B4-BE49-F238E27FC236}">
                <a16:creationId xmlns:a16="http://schemas.microsoft.com/office/drawing/2014/main" id="{852089C9-2ECC-45D2-8985-BE240D7732C7}"/>
              </a:ext>
            </a:extLst>
          </p:cNvPr>
          <p:cNvSpPr>
            <a:spLocks noChangeArrowheads="1"/>
          </p:cNvSpPr>
          <p:nvPr/>
        </p:nvSpPr>
        <p:spPr bwMode="auto">
          <a:xfrm rot="19020000">
            <a:off x="6380164" y="141605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8" name="Text Box 7">
            <a:extLst>
              <a:ext uri="{FF2B5EF4-FFF2-40B4-BE49-F238E27FC236}">
                <a16:creationId xmlns:a16="http://schemas.microsoft.com/office/drawing/2014/main" id="{33839E4B-4AAE-46F7-B7A0-3FB235DD6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349500"/>
            <a:ext cx="544988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/>
              <a:t>      </a:t>
            </a:r>
            <a:r>
              <a:rPr lang="cs-CZ" altLang="cs-CZ">
                <a:latin typeface="Candara" panose="020E0502030303020204" pitchFamily="34" charset="0"/>
              </a:rPr>
              <a:t>agonists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(strongly effective,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moderate/weakly effective)</a:t>
            </a:r>
          </a:p>
        </p:txBody>
      </p:sp>
      <p:sp>
        <p:nvSpPr>
          <p:cNvPr id="61449" name="Text Box 8">
            <a:extLst>
              <a:ext uri="{FF2B5EF4-FFF2-40B4-BE49-F238E27FC236}">
                <a16:creationId xmlns:a16="http://schemas.microsoft.com/office/drawing/2014/main" id="{6C462F36-C777-48B1-BBC6-D2DF7AA40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3759201"/>
            <a:ext cx="51077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partial agonists – dualists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mixed agonists - antagonists</a:t>
            </a:r>
          </a:p>
        </p:txBody>
      </p:sp>
      <p:sp>
        <p:nvSpPr>
          <p:cNvPr id="61450" name="Text Box 9">
            <a:extLst>
              <a:ext uri="{FF2B5EF4-FFF2-40B4-BE49-F238E27FC236}">
                <a16:creationId xmlns:a16="http://schemas.microsoft.com/office/drawing/2014/main" id="{2DB5A51A-FB44-46BD-99A2-D91E0F2F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976" y="2276476"/>
            <a:ext cx="220955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antagonists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374AA9-9925-4B3A-BBC7-751C2A5BE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314" y="4237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5AC53100-EC1C-4C7A-A66D-0E82CB9B3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E503BEB7-074A-42A7-B978-050D1ED9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1773238"/>
            <a:ext cx="14833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CENTRAL:</a:t>
            </a:r>
          </a:p>
        </p:txBody>
      </p:sp>
      <p:sp>
        <p:nvSpPr>
          <p:cNvPr id="63492" name="Text Box 3">
            <a:extLst>
              <a:ext uri="{FF2B5EF4-FFF2-40B4-BE49-F238E27FC236}">
                <a16:creationId xmlns:a16="http://schemas.microsoft.com/office/drawing/2014/main" id="{F80BC78F-36D8-40A8-A37F-EC3F097F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1651"/>
            <a:ext cx="1368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analgesic</a:t>
            </a:r>
          </a:p>
        </p:txBody>
      </p:sp>
      <p:sp>
        <p:nvSpPr>
          <p:cNvPr id="63493" name="Text Box 4">
            <a:extLst>
              <a:ext uri="{FF2B5EF4-FFF2-40B4-BE49-F238E27FC236}">
                <a16:creationId xmlns:a16="http://schemas.microsoft.com/office/drawing/2014/main" id="{E0CF73AF-A209-42EC-8D99-CB1DBB07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6" y="2205039"/>
            <a:ext cx="4456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suppression of respiratory center</a:t>
            </a:r>
          </a:p>
        </p:txBody>
      </p:sp>
      <p:sp>
        <p:nvSpPr>
          <p:cNvPr id="63494" name="Text Box 5">
            <a:extLst>
              <a:ext uri="{FF2B5EF4-FFF2-40B4-BE49-F238E27FC236}">
                <a16:creationId xmlns:a16="http://schemas.microsoft.com/office/drawing/2014/main" id="{A93D387E-2D94-48C3-8921-20B55AD6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4" y="2636839"/>
            <a:ext cx="1806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sedation (+-)</a:t>
            </a:r>
          </a:p>
        </p:txBody>
      </p:sp>
      <p:sp>
        <p:nvSpPr>
          <p:cNvPr id="63495" name="Text Box 6">
            <a:extLst>
              <a:ext uri="{FF2B5EF4-FFF2-40B4-BE49-F238E27FC236}">
                <a16:creationId xmlns:a16="http://schemas.microsoft.com/office/drawing/2014/main" id="{B44A79A9-CD88-4A38-88D3-5F5136DFA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4" y="3081339"/>
            <a:ext cx="3082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suppression of anxiety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D404E459-2557-42FB-BA63-74E68F25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4" y="3500439"/>
            <a:ext cx="2676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euphoria/dysphoria</a:t>
            </a:r>
          </a:p>
        </p:txBody>
      </p:sp>
      <p:sp>
        <p:nvSpPr>
          <p:cNvPr id="63497" name="Text Box 8">
            <a:extLst>
              <a:ext uri="{FF2B5EF4-FFF2-40B4-BE49-F238E27FC236}">
                <a16:creationId xmlns:a16="http://schemas.microsoft.com/office/drawing/2014/main" id="{713E3B25-E9BD-41A1-AB22-54624A22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1" y="3933826"/>
            <a:ext cx="2403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antitussive effect</a:t>
            </a:r>
          </a:p>
        </p:txBody>
      </p:sp>
      <p:sp>
        <p:nvSpPr>
          <p:cNvPr id="63498" name="Text Box 9">
            <a:extLst>
              <a:ext uri="{FF2B5EF4-FFF2-40B4-BE49-F238E27FC236}">
                <a16:creationId xmlns:a16="http://schemas.microsoft.com/office/drawing/2014/main" id="{5361C85F-6C28-4F35-A83C-7E2EE412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4373563"/>
            <a:ext cx="287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nausea and vomiting</a:t>
            </a:r>
          </a:p>
        </p:txBody>
      </p:sp>
      <p:sp>
        <p:nvSpPr>
          <p:cNvPr id="63499" name="Text Box 10">
            <a:extLst>
              <a:ext uri="{FF2B5EF4-FFF2-40B4-BE49-F238E27FC236}">
                <a16:creationId xmlns:a16="http://schemas.microsoft.com/office/drawing/2014/main" id="{72F8C75F-E95F-4BB5-AAEA-59C66A9C8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4" y="4843464"/>
            <a:ext cx="53292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</a:t>
            </a:r>
            <a:r>
              <a:rPr lang="cs-CZ" altLang="cs-CZ" sz="240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tendency to convulsions/cramps</a:t>
            </a:r>
          </a:p>
        </p:txBody>
      </p:sp>
      <p:sp>
        <p:nvSpPr>
          <p:cNvPr id="63500" name="Text Box 11">
            <a:extLst>
              <a:ext uri="{FF2B5EF4-FFF2-40B4-BE49-F238E27FC236}">
                <a16:creationId xmlns:a16="http://schemas.microsoft.com/office/drawing/2014/main" id="{A4DF6263-3FEE-47DB-99D3-FBEC1E31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249864"/>
            <a:ext cx="992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miosis</a:t>
            </a:r>
          </a:p>
        </p:txBody>
      </p:sp>
      <p:sp>
        <p:nvSpPr>
          <p:cNvPr id="63501" name="Text Box 12">
            <a:extLst>
              <a:ext uri="{FF2B5EF4-FFF2-40B4-BE49-F238E27FC236}">
                <a16:creationId xmlns:a16="http://schemas.microsoft.com/office/drawing/2014/main" id="{DE6EB0FF-6801-4C98-8DEB-BDB699183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4" y="5772150"/>
            <a:ext cx="748823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</a:t>
            </a:r>
            <a:r>
              <a:rPr lang="cs-CZ" altLang="cs-CZ" sz="2400">
                <a:latin typeface="Candara" panose="020E0502030303020204" pitchFamily="34" charset="0"/>
              </a:rPr>
              <a:t>secretion of ADH, 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</a:t>
            </a:r>
            <a:r>
              <a:rPr lang="cs-CZ" altLang="cs-CZ" sz="2400">
                <a:latin typeface="Candara" panose="020E0502030303020204" pitchFamily="34" charset="0"/>
              </a:rPr>
              <a:t> GnRH, corticotropine, FSH, LH, ACTH</a:t>
            </a:r>
            <a:r>
              <a:rPr lang="en-US" altLang="cs-CZ" sz="2400">
                <a:latin typeface="Candara" panose="020E0502030303020204" pitchFamily="34" charset="0"/>
              </a:rPr>
              <a:t>, </a:t>
            </a:r>
            <a:r>
              <a:rPr lang="cs-CZ" altLang="cs-CZ" sz="2400">
                <a:latin typeface="Candara" panose="020E0502030303020204" pitchFamily="34" charset="0"/>
              </a:rPr>
              <a:t>c</a:t>
            </a:r>
            <a:r>
              <a:rPr lang="en-US" altLang="cs-CZ" sz="2400">
                <a:latin typeface="Candara" panose="020E0502030303020204" pitchFamily="34" charset="0"/>
              </a:rPr>
              <a:t>orti</a:t>
            </a:r>
            <a:r>
              <a:rPr lang="cs-CZ" altLang="cs-CZ" sz="2400">
                <a:latin typeface="Candara" panose="020E0502030303020204" pitchFamily="34" charset="0"/>
              </a:rPr>
              <a:t>s</a:t>
            </a:r>
            <a:r>
              <a:rPr lang="en-US" altLang="cs-CZ" sz="2400">
                <a:latin typeface="Candara" panose="020E0502030303020204" pitchFamily="34" charset="0"/>
              </a:rPr>
              <a:t>ol, testosteron</a:t>
            </a:r>
            <a:r>
              <a:rPr lang="cs-CZ" altLang="cs-CZ" sz="2400">
                <a:latin typeface="Candara" panose="020E0502030303020204" pitchFamily="34" charset="0"/>
              </a:rPr>
              <a:t>e) </a:t>
            </a:r>
            <a:r>
              <a:rPr lang="cs-CZ" altLang="cs-CZ" sz="240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DF8D2-EB62-4ED1-A421-AC56E81BCC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26B964E3-4C59-4C80-AFF0-7D0541B34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2276476"/>
            <a:ext cx="746283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</a:rPr>
              <a:t>TOLERANCE !!!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2400">
                <a:latin typeface="Candara" panose="020E0502030303020204" pitchFamily="34" charset="0"/>
              </a:rPr>
              <a:t>(to all effects of opioids except constipation and miosis!)</a:t>
            </a: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27AB1C93-CE71-47CD-B1B4-05F63BB6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798889"/>
            <a:ext cx="287813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</a:rPr>
              <a:t>ADDICTION !!!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A5AC79A8-4B90-4E59-B18C-3165E77A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2522A7-E036-4DC9-A763-9F36B2C83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5006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86A98423-54AF-4DDF-A440-78B0CB3D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773239"/>
            <a:ext cx="190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PERIPHERAL:</a:t>
            </a: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CF998383-432D-491B-B71E-1399A8B3B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3238"/>
            <a:ext cx="6264275" cy="41576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motility,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slowdown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SzPct val="60000"/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propulsion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GIT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GIT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pyloric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emptying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vasodilation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orthostatic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histaminoliberation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ciliated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B950BE51-AD77-446A-9700-8A7F7D62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41CDA0-FF40-4FAC-B120-0C4576FA4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779" y="304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308EB4-4FA7-42EB-8046-CCB36564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743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endParaRPr lang="sk-SK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endParaRPr lang="sk-SK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pathophysiology</a:t>
            </a:r>
            <a:endParaRPr lang="cs-CZ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DBF43143-D70C-406B-B8C8-AB9A365D7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22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DF33C9-A714-460C-8439-C7739C244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585" y="488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9EFEFA1B-A8EC-4161-BFA1-520595B5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773239"/>
            <a:ext cx="190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PERIPHERAL:</a:t>
            </a: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7C6C7393-6B5B-4A21-9D75-164BFB52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3239"/>
            <a:ext cx="6264275" cy="17875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urological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pelvis, ureter,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detrusor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…urine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in post-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operative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uterus - ↓ tone and motility,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prolong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31759C9F-AAD7-4D09-9DD0-C4C8C49F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C96E51ED-D12A-4B57-A602-670D5571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412876"/>
            <a:ext cx="223520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ABSORPTION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ECE4A3F0-4C38-441D-A4E8-ADBD6221C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9" y="3716339"/>
            <a:ext cx="242435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DISTRIBUTION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38504179-96FC-466C-A2B2-FB30DA23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412876"/>
            <a:ext cx="35528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parenteral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oral </a:t>
            </a:r>
            <a:r>
              <a:rPr lang="cs-CZ" altLang="cs-CZ" sz="2400" u="sng">
                <a:latin typeface="Candara" panose="020E0502030303020204" pitchFamily="34" charset="0"/>
              </a:rPr>
              <a:t>(„first pass effect“ !!!)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perrectal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transdermal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sublingual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transmucous (nasal)</a:t>
            </a:r>
          </a:p>
        </p:txBody>
      </p:sp>
      <p:sp>
        <p:nvSpPr>
          <p:cNvPr id="71685" name="Text Box 4">
            <a:extLst>
              <a:ext uri="{FF2B5EF4-FFF2-40B4-BE49-F238E27FC236}">
                <a16:creationId xmlns:a16="http://schemas.microsoft.com/office/drawing/2014/main" id="{E9C5FB39-0427-44FA-8DCB-BB426360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789" y="3789363"/>
            <a:ext cx="634049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parenchymatous organs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muscles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adipose tissue (lipophilic drugs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e.g. fentanyl</a:t>
            </a:r>
            <a:r>
              <a:rPr lang="cs-CZ" altLang="cs-CZ" sz="240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71686" name="Text Box 5">
            <a:extLst>
              <a:ext uri="{FF2B5EF4-FFF2-40B4-BE49-F238E27FC236}">
                <a16:creationId xmlns:a16="http://schemas.microsoft.com/office/drawing/2014/main" id="{857CAE5C-C9E5-48C3-9431-80E0422E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4941889"/>
            <a:ext cx="5360988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pass well across BBB </a:t>
            </a:r>
            <a:r>
              <a:rPr lang="cs-CZ" altLang="cs-CZ" sz="2400">
                <a:latin typeface="Arial Unicode MS" pitchFamily="34" charset="-128"/>
                <a:ea typeface="Arial Unicode MS" pitchFamily="34" charset="-128"/>
              </a:rPr>
              <a:t>➙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brain (fentanyl,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heroin,..)</a:t>
            </a:r>
          </a:p>
        </p:txBody>
      </p:sp>
      <p:sp>
        <p:nvSpPr>
          <p:cNvPr id="71687" name="Text Box 6">
            <a:extLst>
              <a:ext uri="{FF2B5EF4-FFF2-40B4-BE49-F238E27FC236}">
                <a16:creationId xmlns:a16="http://schemas.microsoft.com/office/drawing/2014/main" id="{6D0081AE-A411-418A-98F4-27C91AA7D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6165851"/>
            <a:ext cx="37576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Can cross placental barrier !!!</a:t>
            </a:r>
          </a:p>
        </p:txBody>
      </p:sp>
      <p:sp>
        <p:nvSpPr>
          <p:cNvPr id="71688" name="Rectangle 7">
            <a:extLst>
              <a:ext uri="{FF2B5EF4-FFF2-40B4-BE49-F238E27FC236}">
                <a16:creationId xmlns:a16="http://schemas.microsoft.com/office/drawing/2014/main" id="{7964EB00-B5B8-4D90-AD3E-D83530DB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6165850"/>
            <a:ext cx="3997325" cy="4318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1689" name="Text Box 8">
            <a:extLst>
              <a:ext uri="{FF2B5EF4-FFF2-40B4-BE49-F238E27FC236}">
                <a16:creationId xmlns:a16="http://schemas.microsoft.com/office/drawing/2014/main" id="{246A8BF5-B24C-4EFC-B602-3C8B3039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Pharmacokinetics </a:t>
            </a:r>
            <a:br>
              <a:rPr lang="sk-SK" altLang="cs-CZ" sz="4000" b="1">
                <a:latin typeface="Candara" panose="020E0502030303020204" pitchFamily="34" charset="0"/>
              </a:rPr>
            </a:br>
            <a:r>
              <a:rPr lang="sk-SK" altLang="cs-CZ" sz="4000" b="1">
                <a:latin typeface="Candara" panose="020E0502030303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D64E9E-1D81-408C-AFEE-568EC2584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054" y="266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>
                <a16:creationId xmlns:a16="http://schemas.microsoft.com/office/drawing/2014/main" id="{7950F00D-83A9-458E-83B7-6E9ED04D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1874838"/>
            <a:ext cx="36941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BIOTRANSFORMATION</a:t>
            </a:r>
          </a:p>
        </p:txBody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E8A652CB-EA6C-45AA-9D35-7FCAFD64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1" y="4941889"/>
            <a:ext cx="194506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EXCRETION</a:t>
            </a:r>
          </a:p>
        </p:txBody>
      </p:sp>
      <p:sp>
        <p:nvSpPr>
          <p:cNvPr id="73732" name="Text Box 3">
            <a:extLst>
              <a:ext uri="{FF2B5EF4-FFF2-40B4-BE49-F238E27FC236}">
                <a16:creationId xmlns:a16="http://schemas.microsoft.com/office/drawing/2014/main" id="{E44D7D76-383C-425C-8FB0-634A48E5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916114"/>
            <a:ext cx="2222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primarily in liver</a:t>
            </a:r>
          </a:p>
        </p:txBody>
      </p:sp>
      <p:sp>
        <p:nvSpPr>
          <p:cNvPr id="73733" name="Line 4">
            <a:extLst>
              <a:ext uri="{FF2B5EF4-FFF2-40B4-BE49-F238E27FC236}">
                <a16:creationId xmlns:a16="http://schemas.microsoft.com/office/drawing/2014/main" id="{289C9BA9-6BF3-45A3-9C66-A1F90986A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2349500"/>
            <a:ext cx="1588" cy="431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4" name="Text Box 5">
            <a:extLst>
              <a:ext uri="{FF2B5EF4-FFF2-40B4-BE49-F238E27FC236}">
                <a16:creationId xmlns:a16="http://schemas.microsoft.com/office/drawing/2014/main" id="{0FE7AADF-F9FE-4F8B-B449-E020486B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2708276"/>
            <a:ext cx="2451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polar metabolites</a:t>
            </a:r>
          </a:p>
        </p:txBody>
      </p:sp>
      <p:sp>
        <p:nvSpPr>
          <p:cNvPr id="73735" name="Text Box 6">
            <a:extLst>
              <a:ext uri="{FF2B5EF4-FFF2-40B4-BE49-F238E27FC236}">
                <a16:creationId xmlns:a16="http://schemas.microsoft.com/office/drawing/2014/main" id="{79CF6A23-BAF3-4FA1-B499-3447BD07C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1" y="3357563"/>
            <a:ext cx="545884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inactive metabolites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u="sng">
                <a:latin typeface="Candara" panose="020E0502030303020204" pitchFamily="34" charset="0"/>
              </a:rPr>
              <a:t>active metabolites</a:t>
            </a:r>
            <a:r>
              <a:rPr lang="cs-CZ" altLang="cs-CZ" sz="2400">
                <a:latin typeface="Candara" panose="020E0502030303020204" pitchFamily="34" charset="0"/>
              </a:rPr>
              <a:t> (codeine, tramadol,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                                        morphine…)</a:t>
            </a:r>
          </a:p>
        </p:txBody>
      </p:sp>
      <p:sp>
        <p:nvSpPr>
          <p:cNvPr id="73736" name="Text Box 7">
            <a:extLst>
              <a:ext uri="{FF2B5EF4-FFF2-40B4-BE49-F238E27FC236}">
                <a16:creationId xmlns:a16="http://schemas.microsoft.com/office/drawing/2014/main" id="{96D94969-1C03-4AA0-B924-1716B7EFE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6" y="4941888"/>
            <a:ext cx="228008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cs-CZ" altLang="cs-CZ" sz="2400"/>
              <a:t> </a:t>
            </a:r>
            <a:r>
              <a:rPr lang="cs-CZ" altLang="cs-CZ" sz="2400">
                <a:latin typeface="Candara" panose="020E0502030303020204" pitchFamily="34" charset="0"/>
              </a:rPr>
              <a:t>kidneys - urine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liver - bile</a:t>
            </a:r>
          </a:p>
        </p:txBody>
      </p:sp>
      <p:sp>
        <p:nvSpPr>
          <p:cNvPr id="73737" name="Text Box 8">
            <a:extLst>
              <a:ext uri="{FF2B5EF4-FFF2-40B4-BE49-F238E27FC236}">
                <a16:creationId xmlns:a16="http://schemas.microsoft.com/office/drawing/2014/main" id="{8153A87D-BF39-4950-AC19-7ED63CD5C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Pharmacokinetics </a:t>
            </a:r>
            <a:br>
              <a:rPr lang="sk-SK" altLang="cs-CZ" sz="4000" b="1">
                <a:latin typeface="Candara" panose="020E0502030303020204" pitchFamily="34" charset="0"/>
              </a:rPr>
            </a:br>
            <a:r>
              <a:rPr lang="sk-SK" altLang="cs-CZ" sz="4000" b="1">
                <a:latin typeface="Candara" panose="020E0502030303020204" pitchFamily="34" charset="0"/>
              </a:rPr>
              <a:t>of analgesics - anodynes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>
                <a16:creationId xmlns:a16="http://schemas.microsoft.com/office/drawing/2014/main" id="{4F92813C-2D52-4F36-9D5A-AC4C5803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</a:t>
            </a:r>
          </a:p>
        </p:txBody>
      </p:sp>
      <p:sp>
        <p:nvSpPr>
          <p:cNvPr id="75779" name="Text Box 2">
            <a:extLst>
              <a:ext uri="{FF2B5EF4-FFF2-40B4-BE49-F238E27FC236}">
                <a16:creationId xmlns:a16="http://schemas.microsoft.com/office/drawing/2014/main" id="{D9C2A3A7-8450-4876-99C3-0D6C37F72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DB726ED9-98C7-45A0-B918-1E5B99F1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060575"/>
            <a:ext cx="77724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10 %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opium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thebaine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phenanthrene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1803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Sertürner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agonism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51B3C6-9197-48C4-AD68-BED4941FD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80230A25-B91A-436E-B810-547938C6A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047750"/>
            <a:ext cx="8424863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see above effects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u="sng">
                <a:latin typeface="Arial" panose="020B0604020202020204" pitchFamily="34" charset="0"/>
                <a:cs typeface="Arial" panose="020B0604020202020204" pitchFamily="34" charset="0"/>
              </a:rPr>
              <a:t>application routes: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orally (also p.o. with sustained release)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parenterally (i.v., i.m., s.c., epidural,… 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perrectally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Text Box 2">
            <a:extLst>
              <a:ext uri="{FF2B5EF4-FFF2-40B4-BE49-F238E27FC236}">
                <a16:creationId xmlns:a16="http://schemas.microsoft.com/office/drawing/2014/main" id="{B2A383A6-7562-4A96-8206-6A3A5F98A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4" y="5154614"/>
            <a:ext cx="889317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 u="sng">
                <a:latin typeface="Arial" panose="020B0604020202020204" pitchFamily="34" charset="0"/>
                <a:cs typeface="Arial" panose="020B0604020202020204" pitchFamily="34" charset="0"/>
              </a:rPr>
              <a:t>Indications: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 chronic cancer pain, pain after surgery, injuries, (pain during acute myocardial infarction → 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today, given preference to other opioi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ds)</a:t>
            </a:r>
          </a:p>
        </p:txBody>
      </p:sp>
      <p:sp>
        <p:nvSpPr>
          <p:cNvPr id="77828" name="Text Box 3">
            <a:extLst>
              <a:ext uri="{FF2B5EF4-FFF2-40B4-BE49-F238E27FC236}">
                <a16:creationId xmlns:a16="http://schemas.microsoft.com/office/drawing/2014/main" id="{9F48A1B5-EEA0-4E99-AE09-10DC443EC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"/>
            <a:ext cx="7793038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6C408E-B4A7-4F28-BD10-ABBCFE6343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2" y="3126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4BD7FABD-E842-4C49-8EFF-DE0BA976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79875" name="Text Box 2">
            <a:extLst>
              <a:ext uri="{FF2B5EF4-FFF2-40B4-BE49-F238E27FC236}">
                <a16:creationId xmlns:a16="http://schemas.microsoft.com/office/drawing/2014/main" id="{BC50274B-AED5-444D-AED4-7FA370A39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196975"/>
            <a:ext cx="86756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less sedation and euphoria than in morphine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↑ bioavailibility after oral administration, ↑t 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acts on opioid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NMDA receptors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addiction treatment (heroin)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2 benefits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change from injection application to oral administration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   ➙ ↑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½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decreases plasmatic fluctuation of methadone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less 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         withdrawal symptoms</a:t>
            </a:r>
          </a:p>
          <a:p>
            <a:pPr>
              <a:spcBef>
                <a:spcPts val="1500"/>
              </a:spcBef>
              <a:buClrTx/>
            </a:pPr>
            <a:endParaRPr lang="cs-CZ" altLang="cs-CZ" sz="2400"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753107-1D45-44C5-A518-A6FCC601AD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39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BC89B5FF-8B5A-4691-B548-49981893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81923" name="Text Box 2">
            <a:extLst>
              <a:ext uri="{FF2B5EF4-FFF2-40B4-BE49-F238E27FC236}">
                <a16:creationId xmlns:a16="http://schemas.microsoft.com/office/drawing/2014/main" id="{604ECB2E-98ED-4C8A-B945-A1B08ABE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196976"/>
            <a:ext cx="8675687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heroin (= diacetylmorphine)</a:t>
            </a:r>
          </a:p>
          <a:p>
            <a:pPr>
              <a:spcBef>
                <a:spcPts val="2000"/>
              </a:spcBef>
              <a:buClrTx/>
            </a:pP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not used in clinical medicine (in Czech Republic)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(but in Great Britain can be therapeutically used!)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causes severe addiction; abused!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heroin belongs to the most health and personality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devastating substance!!!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7CC41B-40D3-4727-A310-5AD655B56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0AD19823-471C-4E1D-B27D-57539FDA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052514"/>
            <a:ext cx="7467600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fentanyl, sufentanil, remifentanil,… 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pass well across HEB (↑ concentrations in CNS)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strong, short analgesia (fentanyl 100 x more potent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than morphine, sufentanil 1000 x more potent than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morphine)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strong respiratory depression!, ↓ emetogenic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potency, CAVE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can cause muscle rigidity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risk of serotonin syndrome in combination with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  5-HTergic drugs</a:t>
            </a:r>
          </a:p>
        </p:txBody>
      </p:sp>
      <p:sp>
        <p:nvSpPr>
          <p:cNvPr id="83971" name="AutoShape 2">
            <a:extLst>
              <a:ext uri="{FF2B5EF4-FFF2-40B4-BE49-F238E27FC236}">
                <a16:creationId xmlns:a16="http://schemas.microsoft.com/office/drawing/2014/main" id="{AC4B063A-21EC-44A8-A9F6-A9832A4B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057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3972" name="Text Box 3">
            <a:extLst>
              <a:ext uri="{FF2B5EF4-FFF2-40B4-BE49-F238E27FC236}">
                <a16:creationId xmlns:a16="http://schemas.microsoft.com/office/drawing/2014/main" id="{533705FE-5C8D-445F-9D75-9C39814E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3FDDFE-6173-4D09-A502-0CB4E7D89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119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>
            <a:extLst>
              <a:ext uri="{FF2B5EF4-FFF2-40B4-BE49-F238E27FC236}">
                <a16:creationId xmlns:a16="http://schemas.microsoft.com/office/drawing/2014/main" id="{3222DAEE-BC0D-496A-B055-1AA8546DE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5176"/>
            <a:ext cx="7467600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Candara" panose="020E0502030303020204" pitchFamily="34" charset="0"/>
              </a:rPr>
              <a:t>fentanyl, sufentanil, remifentanil,… 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  <a:ea typeface="Arial Unicode MS" pitchFamily="34" charset="-128"/>
              </a:rPr>
              <a:t> </a:t>
            </a:r>
            <a:r>
              <a:rPr lang="cs-CZ" altLang="cs-CZ" sz="2400" b="1" u="sng">
                <a:latin typeface="Candara" panose="020E0502030303020204" pitchFamily="34" charset="0"/>
                <a:ea typeface="Arial Unicode MS" pitchFamily="34" charset="-128"/>
              </a:rPr>
              <a:t>Indications, use: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  <a:ea typeface="Arial Unicode MS" pitchFamily="34" charset="-128"/>
              </a:rPr>
              <a:t> in anaesthesiology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neuroleptanalgesia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                                     (= neuroleptic (AP) </a:t>
            </a:r>
            <a:r>
              <a:rPr lang="en-US" altLang="cs-CZ" sz="2400">
                <a:latin typeface="Candara" panose="020E0502030303020204" pitchFamily="34" charset="0"/>
                <a:ea typeface="Arial Unicode MS" pitchFamily="34" charset="-128"/>
              </a:rPr>
              <a:t>+ opioid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)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                               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analgosedation (e.g. opioid </a:t>
            </a:r>
            <a:r>
              <a:rPr lang="en-US" altLang="cs-CZ" sz="2400">
                <a:latin typeface="Candara" panose="020E0502030303020204" pitchFamily="34" charset="0"/>
                <a:ea typeface="Arial Unicode MS" pitchFamily="34" charset="-128"/>
              </a:rPr>
              <a:t>+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BZD)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therapy of strong pain – acute myocardial infarction,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</a:rPr>
              <a:t>   cancer pain,…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fentanyl in TTS (</a:t>
            </a: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↑ duration of action – can be used in  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   chronic cancer pain), transmucous (can be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    used in breakthrough pain)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86019" name="AutoShape 2">
            <a:extLst>
              <a:ext uri="{FF2B5EF4-FFF2-40B4-BE49-F238E27FC236}">
                <a16:creationId xmlns:a16="http://schemas.microsoft.com/office/drawing/2014/main" id="{BD30C58F-B3F7-47CD-BA74-2AA12170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057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0" name="AutoShape 3">
            <a:extLst>
              <a:ext uri="{FF2B5EF4-FFF2-40B4-BE49-F238E27FC236}">
                <a16:creationId xmlns:a16="http://schemas.microsoft.com/office/drawing/2014/main" id="{78D2B401-154D-430A-A54F-5872047B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908051"/>
            <a:ext cx="719137" cy="5184775"/>
          </a:xfrm>
          <a:prstGeom prst="curvedRightArrow">
            <a:avLst>
              <a:gd name="adj1" fmla="val 72531"/>
              <a:gd name="adj2" fmla="val 259316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1" name="Text Box 4">
            <a:extLst>
              <a:ext uri="{FF2B5EF4-FFF2-40B4-BE49-F238E27FC236}">
                <a16:creationId xmlns:a16="http://schemas.microsoft.com/office/drawing/2014/main" id="{58FFAB39-CC97-449F-97FA-104DD7C88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86022" name="Obrázek 6">
            <a:extLst>
              <a:ext uri="{FF2B5EF4-FFF2-40B4-BE49-F238E27FC236}">
                <a16:creationId xmlns:a16="http://schemas.microsoft.com/office/drawing/2014/main" id="{3644AA18-12CE-401D-9629-8F8FD626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63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E175E9-178F-4848-8D7E-B449BFF4E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275" y="2984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>
            <a:extLst>
              <a:ext uri="{FF2B5EF4-FFF2-40B4-BE49-F238E27FC236}">
                <a16:creationId xmlns:a16="http://schemas.microsoft.com/office/drawing/2014/main" id="{B8FDDEEF-8778-4F1A-965C-72B3565A0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052513"/>
            <a:ext cx="8353425" cy="372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piritramid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b="1">
                <a:latin typeface="Candara" panose="020E0502030303020204" pitchFamily="34" charset="0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less respiratory depression than morphine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less emetogenic potency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usually well tolerated parenteral administration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b="1" u="sng">
                <a:latin typeface="Candara" panose="020E0502030303020204" pitchFamily="34" charset="0"/>
              </a:rPr>
              <a:t>Use: </a:t>
            </a:r>
            <a:r>
              <a:rPr lang="cs-CZ" altLang="cs-CZ" sz="2400">
                <a:latin typeface="Candara" panose="020E0502030303020204" pitchFamily="34" charset="0"/>
              </a:rPr>
              <a:t>therapy of acute strong pain, e.g. after surgery (PCA),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  acute myocardial infarction, pain after injuries,…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>
                <a:latin typeface="Candara" panose="020E0502030303020204" pitchFamily="34" charset="0"/>
              </a:rPr>
              <a:t>Others:</a:t>
            </a: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b="1">
                <a:latin typeface="Candara" panose="020E0502030303020204" pitchFamily="34" charset="0"/>
              </a:rPr>
              <a:t>oxycodone, hydromorfone</a:t>
            </a:r>
            <a:r>
              <a:rPr lang="cs-CZ" altLang="cs-CZ" sz="2400">
                <a:latin typeface="Candara" panose="020E0502030303020204" pitchFamily="34" charset="0"/>
              </a:rPr>
              <a:t> (not registered in Czech Rep.), </a:t>
            </a:r>
            <a:r>
              <a:rPr lang="cs-CZ" altLang="cs-CZ" sz="2400" b="1">
                <a:latin typeface="Candara" panose="020E0502030303020204" pitchFamily="34" charset="0"/>
              </a:rPr>
              <a:t>oxymorphone</a:t>
            </a:r>
            <a:r>
              <a:rPr lang="cs-CZ" altLang="cs-CZ" sz="2400">
                <a:latin typeface="Candara" panose="020E0502030303020204" pitchFamily="34" charset="0"/>
              </a:rPr>
              <a:t> (not registered in Czech Rep.)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68D511D3-EB7F-4509-827B-6A326EFD2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4895850"/>
            <a:ext cx="7991475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all strong opioids are prescribed to forms with blue band („opiate forms“), very strict accounted and subjected to the rules for handling with narcotics and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psychotropic drugs and their precursors!!!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           </a:t>
            </a:r>
          </a:p>
        </p:txBody>
      </p:sp>
      <p:sp>
        <p:nvSpPr>
          <p:cNvPr id="88068" name="Text Box 3">
            <a:extLst>
              <a:ext uri="{FF2B5EF4-FFF2-40B4-BE49-F238E27FC236}">
                <a16:creationId xmlns:a16="http://schemas.microsoft.com/office/drawing/2014/main" id="{0ECB10E5-B20F-4B3E-8499-90CDCD13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91F61375-4B2E-4F05-BBC8-57414D545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700213"/>
            <a:ext cx="8275637" cy="44751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en-GB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   According to length of experience</a:t>
            </a: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1) acute: sign of and disease, danger or damage to organism...</a:t>
            </a:r>
          </a:p>
          <a:p>
            <a:pPr marL="608013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2) chronic: more than 3 months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unusually long for a given disease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endParaRPr lang="cs-CZ" alt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cs-CZ" alt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5DD6B808-2955-405E-9D9C-68AD7AF5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22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0F11B2-6E81-474A-80EC-412BFF4BE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667F633F-8564-4579-B68B-EA7AD257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63E04F61-668A-403A-8F6C-E377A769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71564"/>
            <a:ext cx="8748712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77900" indent="-974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pethidine (=meperidine)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↓suppression of respiratory center than morphine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↓analgesic potency than morphine (5-10 x weaker)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metabolite norpethidine is proconvulsive and causes hallucinations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administration orally and parenterally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600" b="1" u="sng">
                <a:latin typeface="Arial" panose="020B0604020202020204" pitchFamily="34" charset="0"/>
                <a:cs typeface="Arial" panose="020B0604020202020204" pitchFamily="34" charset="0"/>
              </a:rPr>
              <a:t>Indications:</a:t>
            </a: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cancer pain, pain after injuries, pain during acute myocardial infarction, pain after surgery, premedication before general anaesthesia…today not often used (high risk of abuse, hallucinations!)</a:t>
            </a:r>
            <a:endParaRPr lang="cs-CZ" altLang="cs-CZ" sz="26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CFEFC92B-B81D-424A-9BC1-6755BF76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31913"/>
            <a:ext cx="8748712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10 %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mtb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antitussive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subanalg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(paracetamol, ASA)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50mg </a:t>
            </a:r>
            <a:r>
              <a:rPr lang="en-US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ASA 1g</a:t>
            </a:r>
            <a:endParaRPr lang="en-US" alt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↓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CAVE ↑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compositive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obstipation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not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B7462E-E6A5-42C6-A4ED-91D9C05CD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(moderate and weak potent)</a:t>
            </a:r>
            <a:r>
              <a:rPr lang="cs-CZ" altLang="cs-CZ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3A2D88-9B92-4DCE-84D7-6C94F471EE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493" y="4556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>
            <a:extLst>
              <a:ext uri="{FF2B5EF4-FFF2-40B4-BE49-F238E27FC236}">
                <a16:creationId xmlns:a16="http://schemas.microsoft.com/office/drawing/2014/main" id="{D0E11C31-D1A3-4413-B09F-364CCE13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31913"/>
            <a:ext cx="8748712" cy="451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b="1">
                <a:latin typeface="Candara" panose="020E0502030303020204" pitchFamily="34" charset="0"/>
              </a:rPr>
              <a:t>dihydrocodeine</a:t>
            </a:r>
            <a:r>
              <a:rPr lang="cs-CZ" altLang="cs-CZ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endParaRPr lang="cs-CZ" altLang="cs-CZ" sz="2400" b="1">
              <a:latin typeface="Candara" panose="020E0502030303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	suitable in pains combined with cough (this co-incidency is not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      necessary for dihydrocodeine indication)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  in Czech Rep. dihydrocodeine in sustained release drug form 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      (effect 12 h)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indication for chronic moderate and strong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pain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Side effects: obstipation, ↑liver tests, histaminoliberation</a:t>
            </a:r>
            <a:r>
              <a:rPr lang="cs-CZ" altLang="cs-CZ" sz="2400">
                <a:latin typeface="Candara" panose="020E0502030303020204" pitchFamily="34" charset="0"/>
              </a:rPr>
              <a:t>	</a:t>
            </a:r>
          </a:p>
          <a:p>
            <a:pPr>
              <a:spcBef>
                <a:spcPts val="1500"/>
              </a:spcBef>
              <a:buClrTx/>
              <a:buSzPct val="60000"/>
            </a:pPr>
            <a:endParaRPr lang="cs-CZ" altLang="cs-CZ" sz="2400">
              <a:latin typeface="Candara" panose="020E050203030302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C79E0E92-646B-4F9E-8973-F04D6CD1C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Opioid a</a:t>
            </a:r>
            <a:r>
              <a:rPr lang="cs-CZ" altLang="cs-CZ" sz="4000" b="1">
                <a:latin typeface="Candara" panose="020E0502030303020204" pitchFamily="34" charset="0"/>
              </a:rPr>
              <a:t>gonists (moderate and weak potent)</a:t>
            </a:r>
            <a:r>
              <a:rPr lang="cs-CZ" altLang="cs-CZ" sz="40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4212" name="Text Box 5">
            <a:extLst>
              <a:ext uri="{FF2B5EF4-FFF2-40B4-BE49-F238E27FC236}">
                <a16:creationId xmlns:a16="http://schemas.microsoft.com/office/drawing/2014/main" id="{19C6354C-0659-4234-9522-7DB466CF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445125"/>
            <a:ext cx="799147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codeine and dihydrocodeine are prescribed to normal forms - without blue band! </a:t>
            </a:r>
            <a:endParaRPr lang="cs-CZ" altLang="cs-CZ" b="1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037FF02D-338A-4081-842F-4D38AE295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381001"/>
            <a:ext cx="85788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- antagonists</a:t>
            </a:r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C314FDA4-2317-4239-A358-7DA4E467C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4" y="2276476"/>
            <a:ext cx="8783637" cy="31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affinit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y to</a:t>
            </a:r>
            <a:r>
              <a:rPr lang="sk-SK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κ-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-  μ-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receptor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2B6D64-6A7B-4457-84DA-53346916B7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12441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CA5CACDD-FC22-4B65-A9A1-73EB0B66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6" y="1433037"/>
            <a:ext cx="9814207" cy="55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>
                <a:schemeClr val="tx1"/>
              </a:buClr>
              <a:buSzPct val="60000"/>
              <a:buFontTx/>
              <a:buChar char="•"/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μ</a:t>
            </a:r>
            <a:r>
              <a:rPr lang="sk-SK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rcp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agonist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↓tolerance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↓abuse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obstipation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GIT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↑ „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! Do not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administer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orally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625"/>
              </a:spcBef>
              <a:buClrTx/>
              <a:buSzPct val="60000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(TTS!)</a:t>
            </a:r>
          </a:p>
          <a:p>
            <a:pPr>
              <a:spcBef>
                <a:spcPts val="1625"/>
              </a:spcBef>
              <a:buClrTx/>
              <a:buSzPct val="60000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(heroin)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combined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antagonist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drug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form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sublingual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➙ 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injection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application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antagonizes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effects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buprenorphine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sublingual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administration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does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not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act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!)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21D9BCF2-2E96-43D1-B6EC-FC9B3D8EF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"/>
            <a:ext cx="85788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- antagonists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4B1E08-FB08-4178-9F42-F0A0D07D88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516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>
            <a:extLst>
              <a:ext uri="{FF2B5EF4-FFF2-40B4-BE49-F238E27FC236}">
                <a16:creationId xmlns:a16="http://schemas.microsoft.com/office/drawing/2014/main" id="{34B8EBF7-9A6C-4B7F-99E0-BCE55AEF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88914"/>
            <a:ext cx="85788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– antagonists – other representatives</a:t>
            </a:r>
          </a:p>
        </p:txBody>
      </p:sp>
      <p:sp>
        <p:nvSpPr>
          <p:cNvPr id="100355" name="Text Box 6">
            <a:extLst>
              <a:ext uri="{FF2B5EF4-FFF2-40B4-BE49-F238E27FC236}">
                <a16:creationId xmlns:a16="http://schemas.microsoft.com/office/drawing/2014/main" id="{FA8B5E53-2781-4BD0-A912-E3F6A9DF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341439"/>
            <a:ext cx="851217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mixed agonists – antagonists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usually μ-antagonists and κ-agonists (event. also 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-agonists)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-receptor activation → psychotomimetic and  hallucinogenic effects)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 effects are weaker than full agonists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today minimal use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pentazocin, butorfanol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in Czech Rep. not registered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314FFE25-8931-458C-9AB7-F516E517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64" y="1341438"/>
            <a:ext cx="10189437" cy="482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nalbuphine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-term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unsuitable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long-term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parenteral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center has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ceiling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perioperative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obstetrics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(BE AWARE: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newborns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bradycardia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cyanosis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→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newborn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 monitoring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!)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3" name="Text Box 5">
            <a:extLst>
              <a:ext uri="{FF2B5EF4-FFF2-40B4-BE49-F238E27FC236}">
                <a16:creationId xmlns:a16="http://schemas.microsoft.com/office/drawing/2014/main" id="{A78FACF9-5294-41E7-9F4E-395229B9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"/>
            <a:ext cx="85788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– antagonists – other representatives</a:t>
            </a:r>
          </a:p>
        </p:txBody>
      </p:sp>
      <p:pic>
        <p:nvPicPr>
          <p:cNvPr id="102404" name="Obrázek 4">
            <a:extLst>
              <a:ext uri="{FF2B5EF4-FFF2-40B4-BE49-F238E27FC236}">
                <a16:creationId xmlns:a16="http://schemas.microsoft.com/office/drawing/2014/main" id="{866DF247-4B7E-40C9-96F4-1BADEA47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F8DA32-0572-40C4-971A-8CA3F067D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8497" y="3994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1EB3580C-5701-43C6-B32E-A90B3B99A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918" y="155338"/>
            <a:ext cx="4141788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466BED5-A8DD-4CCC-8579-ECC33A03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09" y="864950"/>
            <a:ext cx="9675754" cy="575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μ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norepinephrine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serotonin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reuptake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(=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antidepressants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SSRI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antagonized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approximately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1/6 – 1/10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very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paracetamol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serotonin syndrome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Czech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very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prescribed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blue band; more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OF ADDICTION!!!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None/>
            </a:pP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None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04656C-4CAD-4F29-8683-A8006DC280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491" y="5101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AA6037B1-9386-4B7F-A02B-1999CCF90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836614"/>
            <a:ext cx="211017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r>
              <a:rPr lang="cs-CZ" altLang="cs-CZ" b="1">
                <a:latin typeface="Candara" panose="020E0502030303020204" pitchFamily="34" charset="0"/>
                <a:cs typeface="Times New Roman" panose="02020603050405020304" pitchFamily="18" charset="0"/>
              </a:rPr>
              <a:t>tapentadol</a:t>
            </a: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EAE7DC9C-F1DB-4FC9-95B2-FFB25B1C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1268413"/>
            <a:ext cx="8710612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</a:rPr>
              <a:t> </a:t>
            </a:r>
            <a:r>
              <a:rPr lang="cs-CZ" altLang="cs-CZ" sz="2000" b="1">
                <a:latin typeface="Candara" panose="020E0502030303020204" pitchFamily="34" charset="0"/>
              </a:rPr>
              <a:t>dual mechanism of action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latin typeface="Candara" panose="020E0502030303020204" pitchFamily="34" charset="0"/>
              </a:rPr>
              <a:t>     -  </a:t>
            </a:r>
            <a:r>
              <a:rPr lang="cs-CZ" altLang="cs-CZ" sz="2000" b="1" u="sng">
                <a:latin typeface="Candara" panose="020E0502030303020204" pitchFamily="34" charset="0"/>
              </a:rPr>
              <a:t>μ agonist </a:t>
            </a:r>
            <a:r>
              <a:rPr lang="en-US" altLang="cs-CZ" sz="2000" b="1" u="sng">
                <a:latin typeface="Candara" panose="020E0502030303020204" pitchFamily="34" charset="0"/>
              </a:rPr>
              <a:t>+ NRI</a:t>
            </a:r>
            <a:r>
              <a:rPr lang="en-US" altLang="cs-CZ" sz="2000" b="1">
                <a:latin typeface="Candara" panose="020E0502030303020204" pitchFamily="34" charset="0"/>
              </a:rPr>
              <a:t> (+ </a:t>
            </a:r>
            <a:r>
              <a:rPr lang="el-GR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σ</a:t>
            </a:r>
            <a:r>
              <a:rPr lang="en-US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 agonist)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>
                <a:latin typeface="Candara" panose="020E0502030303020204" pitchFamily="34" charset="0"/>
                <a:cs typeface="Arial" panose="020B0604020202020204" pitchFamily="34" charset="0"/>
              </a:rPr>
              <a:t>NEW GROUP – MOR-NRI</a:t>
            </a:r>
            <a:r>
              <a:rPr lang="cs-CZ" altLang="cs-CZ" sz="2000">
                <a:latin typeface="Candara" panose="020E0502030303020204" pitchFamily="34" charset="0"/>
              </a:rPr>
              <a:t> (</a:t>
            </a:r>
            <a:r>
              <a:rPr lang="el-GR" altLang="cs-CZ" sz="2000">
                <a:latin typeface="Candara" panose="020E0502030303020204" pitchFamily="34" charset="0"/>
              </a:rPr>
              <a:t>μ</a:t>
            </a:r>
            <a:r>
              <a:rPr lang="cs-CZ" altLang="cs-CZ" sz="2000">
                <a:latin typeface="Candara" panose="020E0502030303020204" pitchFamily="34" charset="0"/>
              </a:rPr>
              <a:t> receptor agonism – noradrenaline  reuptake inhibitor)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en-US" altLang="cs-CZ" sz="2000">
                <a:latin typeface="Candara" panose="020E0502030303020204" pitchFamily="34" charset="0"/>
              </a:rPr>
              <a:t> </a:t>
            </a:r>
            <a:r>
              <a:rPr lang="cs-CZ" altLang="cs-CZ" sz="2000">
                <a:latin typeface="Candara" panose="020E0502030303020204" pitchFamily="34" charset="0"/>
              </a:rPr>
              <a:t>more effective than tramadol, analgesia comparable with oxycodone, but less adverse effects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suitable for the treatment of acute (but also chronic pain – e.g. 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    vertebrogenic; also effective  in diabetic neuropathy - neuropathic pain!!!)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relatively few adverse effects (compared to classical strong opioids, e.g. oxycodone)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p.o. administration (also tbl. with sustained release)</a:t>
            </a:r>
          </a:p>
        </p:txBody>
      </p:sp>
      <p:sp>
        <p:nvSpPr>
          <p:cNvPr id="106500" name="Text Box 3">
            <a:extLst>
              <a:ext uri="{FF2B5EF4-FFF2-40B4-BE49-F238E27FC236}">
                <a16:creationId xmlns:a16="http://schemas.microsoft.com/office/drawing/2014/main" id="{8D0DA864-304C-4E09-A82A-378728A7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9" y="188913"/>
            <a:ext cx="4141787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Atypical opioids</a:t>
            </a:r>
          </a:p>
        </p:txBody>
      </p:sp>
      <p:sp>
        <p:nvSpPr>
          <p:cNvPr id="106501" name="Text Box 6">
            <a:extLst>
              <a:ext uri="{FF2B5EF4-FFF2-40B4-BE49-F238E27FC236}">
                <a16:creationId xmlns:a16="http://schemas.microsoft.com/office/drawing/2014/main" id="{E4237A58-3DC1-4381-9707-1E737889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4895850"/>
            <a:ext cx="7991475" cy="20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tapentadol is prescribed to forms with blue band („opiate forms“), very strict accounted and subjected to the rules for handling with narcotics and psychotropic drugs and their precursors!!!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      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B5665-60DF-4A8A-AA91-DBAF40C42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3417" y="288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5893A106-072E-453C-AE56-BC4B20B9C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9" y="381001"/>
            <a:ext cx="714840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Candara" panose="020E0502030303020204" pitchFamily="34" charset="0"/>
              </a:rPr>
              <a:t>Antagonists of opioid receptors</a:t>
            </a:r>
          </a:p>
        </p:txBody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7BF58351-BB85-4FCA-8B64-AA3F4B51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0"/>
            <a:ext cx="8054975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76425" indent="-187325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b="1">
                <a:latin typeface="Candara" panose="020E0502030303020204" pitchFamily="34" charset="0"/>
              </a:rPr>
              <a:t>naloxone, naltrexone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2600">
                <a:latin typeface="Candara" panose="020E0502030303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60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60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2600" b="1">
                <a:latin typeface="Candara" panose="020E0502030303020204" pitchFamily="34" charset="0"/>
              </a:rPr>
              <a:t>Indications:</a:t>
            </a:r>
            <a:r>
              <a:rPr lang="sk-SK" altLang="cs-CZ" sz="2600">
                <a:latin typeface="Candara" panose="020E0502030303020204" pitchFamily="34" charset="0"/>
              </a:rPr>
              <a:t> treatment of opioid intoxication, treatment</a:t>
            </a:r>
            <a:r>
              <a:rPr lang="cs-CZ" altLang="cs-CZ" sz="2600">
                <a:latin typeface="Candara" panose="020E0502030303020204" pitchFamily="34" charset="0"/>
              </a:rPr>
              <a:t> of respiratory depression induced by opioids, addiction diagnostics (withdrawal symptoms)</a:t>
            </a:r>
            <a:r>
              <a:rPr lang="sk-SK" altLang="cs-CZ" sz="2600"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/>
              <a:t> </a:t>
            </a:r>
          </a:p>
        </p:txBody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D92AC06E-D2E6-454B-8ADD-B722FA24D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6" y="5805489"/>
            <a:ext cx="583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TRIAD:</a:t>
            </a:r>
            <a:r>
              <a:rPr lang="cs-CZ" altLang="cs-CZ" sz="2400">
                <a:latin typeface="Candara" panose="020E0502030303020204" pitchFamily="34" charset="0"/>
              </a:rPr>
              <a:t> coma, respiratory depression, miosis</a:t>
            </a:r>
          </a:p>
        </p:txBody>
      </p:sp>
      <p:sp>
        <p:nvSpPr>
          <p:cNvPr id="108549" name="Line 4">
            <a:extLst>
              <a:ext uri="{FF2B5EF4-FFF2-40B4-BE49-F238E27FC236}">
                <a16:creationId xmlns:a16="http://schemas.microsoft.com/office/drawing/2014/main" id="{B4D6581E-2556-4050-A2A6-E4D41ED6E3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1" y="3429000"/>
            <a:ext cx="3749675" cy="23050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016831-7505-4CFC-88A7-5706EA8A4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2322" y="3831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E1CB694A-60C1-4425-8643-A5CA47A8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1268414"/>
            <a:ext cx="8886825" cy="53292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en-GB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   According to length of experience</a:t>
            </a: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 algn="just"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acute: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physiological sensory perception,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80000"/>
              </a:lnSpc>
              <a:spcBef>
                <a:spcPts val="700"/>
              </a:spcBef>
              <a:buSzPct val="60000"/>
              <a:buFontTx/>
              <a:buChar char="-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tissue damage,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80000"/>
              </a:lnSpc>
              <a:spcBef>
                <a:spcPts val="700"/>
              </a:spcBef>
              <a:buSzPct val="60000"/>
              <a:buFontTx/>
              <a:buChar char="-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mobilizes defensive forces of the organism in order to remove the inducing cause of the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2) chronic: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pathological,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persists even after the removal of the causes → difficult to determine whether the pain arose as a result of persistent pathological activity in the nerve endings in the periphery, or is the source of the CNS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A4FFE497-3BE3-4DFE-B409-36776A5D3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>
            <a:extLst>
              <a:ext uri="{FF2B5EF4-FFF2-40B4-BE49-F238E27FC236}">
                <a16:creationId xmlns:a16="http://schemas.microsoft.com/office/drawing/2014/main" id="{E7A6BD9E-0CA2-496E-A097-BA678F397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9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Opioid-induced side effects</a:t>
            </a: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6E9D32D6-5AC3-46CB-A17A-88583AFAC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196975"/>
            <a:ext cx="752475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6425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respiratory depression (suppression of breathing)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n</a:t>
            </a:r>
            <a:r>
              <a:rPr lang="en-US" altLang="cs-CZ" sz="2400" b="1">
                <a:latin typeface="Candara" panose="020E0502030303020204" pitchFamily="34" charset="0"/>
              </a:rPr>
              <a:t>au</a:t>
            </a:r>
            <a:r>
              <a:rPr lang="cs-CZ" altLang="cs-CZ" sz="2400" b="1">
                <a:latin typeface="Candara" panose="020E0502030303020204" pitchFamily="34" charset="0"/>
              </a:rPr>
              <a:t>sea</a:t>
            </a:r>
            <a:r>
              <a:rPr lang="en-US" altLang="cs-CZ" sz="2400" b="1">
                <a:latin typeface="Candara" panose="020E0502030303020204" pitchFamily="34" charset="0"/>
              </a:rPr>
              <a:t> a</a:t>
            </a:r>
            <a:r>
              <a:rPr lang="cs-CZ" altLang="cs-CZ" sz="2400" b="1">
                <a:latin typeface="Candara" panose="020E0502030303020204" pitchFamily="34" charset="0"/>
              </a:rPr>
              <a:t>nd</a:t>
            </a:r>
            <a:r>
              <a:rPr lang="en-US" altLang="cs-CZ" sz="2400" b="1">
                <a:latin typeface="Candara" panose="020E0502030303020204" pitchFamily="34" charset="0"/>
              </a:rPr>
              <a:t> </a:t>
            </a:r>
            <a:r>
              <a:rPr lang="cs-CZ" altLang="cs-CZ" sz="2400" b="1">
                <a:latin typeface="Candara" panose="020E0502030303020204" pitchFamily="34" charset="0"/>
              </a:rPr>
              <a:t>vomiting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s</a:t>
            </a:r>
            <a:r>
              <a:rPr lang="en-US" altLang="cs-CZ" sz="2400" b="1">
                <a:latin typeface="Candara" panose="020E0502030303020204" pitchFamily="34" charset="0"/>
              </a:rPr>
              <a:t>eda</a:t>
            </a:r>
            <a:r>
              <a:rPr lang="cs-CZ" altLang="cs-CZ" sz="2400" b="1">
                <a:latin typeface="Candara" panose="020E0502030303020204" pitchFamily="34" charset="0"/>
              </a:rPr>
              <a:t>tion</a:t>
            </a:r>
            <a:r>
              <a:rPr lang="en-US" altLang="cs-CZ" sz="2400" b="1">
                <a:latin typeface="Candara" panose="020E0502030303020204" pitchFamily="34" charset="0"/>
              </a:rPr>
              <a:t>, </a:t>
            </a:r>
            <a:r>
              <a:rPr lang="cs-CZ" altLang="cs-CZ" sz="2400" b="1">
                <a:latin typeface="Candara" panose="020E0502030303020204" pitchFamily="34" charset="0"/>
              </a:rPr>
              <a:t>inhibition of cognitive functions</a:t>
            </a:r>
          </a:p>
          <a:p>
            <a:pPr>
              <a:lnSpc>
                <a:spcPct val="160000"/>
              </a:lnSpc>
              <a:spcBef>
                <a:spcPts val="5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constipation </a:t>
            </a:r>
            <a:r>
              <a:rPr lang="cs-CZ" altLang="cs-CZ" sz="2000">
                <a:latin typeface="Candara" panose="020E0502030303020204" pitchFamily="34" charset="0"/>
              </a:rPr>
              <a:t>(solution = oxycodone + naloxone)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ADDICTION</a:t>
            </a:r>
          </a:p>
          <a:p>
            <a:pPr>
              <a:lnSpc>
                <a:spcPct val="11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be carefull in pro-convulsive states! (e.g. epilepsy – proconvulsive action – decrease of the threshold for seizures)</a:t>
            </a:r>
          </a:p>
          <a:p>
            <a:pPr>
              <a:lnSpc>
                <a:spcPct val="11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Symbol" panose="05050102010706020507" pitchFamily="18" charset="2"/>
              </a:rPr>
              <a:t></a:t>
            </a:r>
            <a:r>
              <a:rPr lang="cs-CZ" altLang="cs-CZ" sz="2400" b="1">
                <a:latin typeface="Candara" panose="020E0502030303020204" pitchFamily="34" charset="0"/>
              </a:rPr>
              <a:t> intracranial pressure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F2DD7C-05D4-462A-A6E4-0D0B1A5FCB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6506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65E65BB9-3E46-4F54-8B65-6E58A36C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33401"/>
            <a:ext cx="7061846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Candara" panose="020E0502030303020204" pitchFamily="34" charset="0"/>
              </a:rPr>
              <a:t>Intoxication by opioid agonists </a:t>
            </a:r>
          </a:p>
        </p:txBody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DC12E444-2F1C-4FDE-9E78-BD377F2D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4" y="1295401"/>
            <a:ext cx="4187663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nausea, „flush“, tinnitus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apathy, sedation, sleep, miosis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superficial breathing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cyanotic, cold skin, tachycardia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asphyxia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358386F8-D30A-4E58-AA7C-7420EBAD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1" y="3860801"/>
            <a:ext cx="583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TRIAD:</a:t>
            </a:r>
            <a:r>
              <a:rPr lang="cs-CZ" altLang="cs-CZ" sz="2400">
                <a:latin typeface="Candara" panose="020E0502030303020204" pitchFamily="34" charset="0"/>
              </a:rPr>
              <a:t> coma, respiratory depression, miosis</a:t>
            </a:r>
          </a:p>
        </p:txBody>
      </p:sp>
      <p:sp>
        <p:nvSpPr>
          <p:cNvPr id="114693" name="Text Box 4">
            <a:extLst>
              <a:ext uri="{FF2B5EF4-FFF2-40B4-BE49-F238E27FC236}">
                <a16:creationId xmlns:a16="http://schemas.microsoft.com/office/drawing/2014/main" id="{E34F7484-EACB-4892-8FB5-0868A9F6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267201"/>
            <a:ext cx="1638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Treatment:</a:t>
            </a:r>
          </a:p>
        </p:txBody>
      </p:sp>
      <p:sp>
        <p:nvSpPr>
          <p:cNvPr id="114694" name="Text Box 5">
            <a:extLst>
              <a:ext uri="{FF2B5EF4-FFF2-40B4-BE49-F238E27FC236}">
                <a16:creationId xmlns:a16="http://schemas.microsoft.com/office/drawing/2014/main" id="{A6FD8036-9CC2-49AC-A44B-3ECA213A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4800600"/>
            <a:ext cx="5072520" cy="158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naloxone i.v.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ventilation, vital functions, 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parenteral liquids in unconsciousness </a:t>
            </a:r>
          </a:p>
        </p:txBody>
      </p:sp>
      <p:sp>
        <p:nvSpPr>
          <p:cNvPr id="114695" name="Line 6">
            <a:extLst>
              <a:ext uri="{FF2B5EF4-FFF2-40B4-BE49-F238E27FC236}">
                <a16:creationId xmlns:a16="http://schemas.microsoft.com/office/drawing/2014/main" id="{B51A13C0-C6B3-4C55-B8A6-B1BCF335F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447800"/>
            <a:ext cx="1588" cy="2286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53E72E-351D-4DFA-97C8-D00AE3D38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325" y="27883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>
            <a:extLst>
              <a:ext uri="{FF2B5EF4-FFF2-40B4-BE49-F238E27FC236}">
                <a16:creationId xmlns:a16="http://schemas.microsoft.com/office/drawing/2014/main" id="{649FCFEA-1485-461D-BEE8-813A4B35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89" y="533401"/>
            <a:ext cx="562292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Withdrawal symptoms</a:t>
            </a:r>
          </a:p>
        </p:txBody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F9B8F660-552B-4076-B613-3CE44344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2997200"/>
            <a:ext cx="8208962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„craving“ („drogenhunger“), „craving“ for the another dose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(psychic addiction arises easiest to heroin, oncology patients treated with opioids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</a:t>
            </a: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&lt; 1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% of patients)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unrest, depression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anxiety, weakness, nervousness, mydriasis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lacrimation, ↑ nose secretion, frisson (goosebumps),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↑ perspiration, pain, stenocardia</a:t>
            </a:r>
          </a:p>
        </p:txBody>
      </p:sp>
      <p:sp>
        <p:nvSpPr>
          <p:cNvPr id="116740" name="AutoShape 3">
            <a:extLst>
              <a:ext uri="{FF2B5EF4-FFF2-40B4-BE49-F238E27FC236}">
                <a16:creationId xmlns:a16="http://schemas.microsoft.com/office/drawing/2014/main" id="{A195E4CD-5953-4142-8B51-39E773A46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122872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16741" name="Text Box 4">
            <a:extLst>
              <a:ext uri="{FF2B5EF4-FFF2-40B4-BE49-F238E27FC236}">
                <a16:creationId xmlns:a16="http://schemas.microsoft.com/office/drawing/2014/main" id="{5CDF72BB-F36B-4255-9ED4-933E02FA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75" y="2205038"/>
            <a:ext cx="685323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latin typeface="Candara" panose="020E0502030303020204" pitchFamily="34" charset="0"/>
              </a:rPr>
              <a:t>occur approximately after 3-4 weeks of opioid administration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4A64F8-0BE5-4286-89E2-732DEE676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5614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>
            <a:extLst>
              <a:ext uri="{FF2B5EF4-FFF2-40B4-BE49-F238E27FC236}">
                <a16:creationId xmlns:a16="http://schemas.microsoft.com/office/drawing/2014/main" id="{2F617DC5-CF99-4938-82E6-284B5A198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88913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Rotation of opioids</a:t>
            </a:r>
          </a:p>
        </p:txBody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BF86CA98-6183-4018-9237-EA16992F1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6" y="2017713"/>
            <a:ext cx="988088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Switch in case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</a:pP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equianalgesic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AF4F5C-A7E6-47CE-955C-2A4868464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>
            <a:extLst>
              <a:ext uri="{FF2B5EF4-FFF2-40B4-BE49-F238E27FC236}">
                <a16:creationId xmlns:a16="http://schemas.microsoft.com/office/drawing/2014/main" id="{5E271C65-21CC-421A-B933-B83731EA4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4" y="115888"/>
            <a:ext cx="7793037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indications of opioids</a:t>
            </a:r>
          </a:p>
        </p:txBody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3C605542-37C7-402A-A103-22EAB00C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039" y="908050"/>
            <a:ext cx="8289925" cy="53276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550"/>
              </a:spcBef>
              <a:buSzPct val="60000"/>
              <a:buFont typeface="Wingdings" panose="05000000000000000000" pitchFamily="2" charset="2"/>
              <a:buChar char=""/>
              <a:defRPr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antitussive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dextromethorphan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dry non-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constipative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loperamide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diphenoxylate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 r e m e d i c a t i o n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calm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synergism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narcotics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thereby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particularly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derivatives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neuroleptic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droperidol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neuroleptanalgesia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SzPct val="60000"/>
              <a:buFont typeface="Wingdings" panose="05000000000000000000" pitchFamily="2" charset="2"/>
              <a:buChar char="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 e p l a c e m e n t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to heroin </a:t>
            </a:r>
          </a:p>
          <a:p>
            <a:pPr marL="0" indent="0">
              <a:lnSpc>
                <a:spcPct val="80000"/>
              </a:lnSpc>
              <a:spcBef>
                <a:spcPts val="550"/>
              </a:spcBef>
              <a:buSzPct val="60000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C4B0CD-37DA-43D7-AFEF-AF07200F6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1" y="3889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">
            <a:extLst>
              <a:ext uri="{FF2B5EF4-FFF2-40B4-BE49-F238E27FC236}">
                <a16:creationId xmlns:a16="http://schemas.microsoft.com/office/drawing/2014/main" id="{F46B7EF8-BEAB-459E-9B24-9980A9B7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692150"/>
            <a:ext cx="83534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General rules of pain pharmacotherapy management </a:t>
            </a:r>
          </a:p>
        </p:txBody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073F6864-F298-46A2-8C75-9ED69B70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412876"/>
            <a:ext cx="807561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lvl="1" eaLnBrk="1" hangingPunct="1">
              <a:lnSpc>
                <a:spcPct val="8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en-US" altLang="cs-CZ" b="1" u="sng">
                <a:latin typeface="Arial" panose="020B0604020202020204" pitchFamily="34" charset="0"/>
                <a:cs typeface="Arial" panose="020B0604020202020204" pitchFamily="34" charset="0"/>
              </a:rPr>
              <a:t>WHO's pain relief ladder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>
                <a:latin typeface="Arial" panose="020B0604020202020204" pitchFamily="34" charset="0"/>
                <a:cs typeface="Arial" panose="020B0604020202020204" pitchFamily="34" charset="0"/>
              </a:rPr>
              <a:t>Step 1 (VAS 0-4)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non-opioid analgesics ± adjuvant treatment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>
                <a:latin typeface="Arial" panose="020B0604020202020204" pitchFamily="34" charset="0"/>
                <a:cs typeface="Arial" panose="020B0604020202020204" pitchFamily="34" charset="0"/>
              </a:rPr>
              <a:t>Step 2 (VAS 4-7) 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pain persists, intensifies, no change in the objective finding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weak/moderate opioid analgesics ± non-opioid analgesics ± adjuvant treatment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>
                <a:latin typeface="Arial" panose="020B0604020202020204" pitchFamily="34" charset="0"/>
                <a:cs typeface="Arial" panose="020B0604020202020204" pitchFamily="34" charset="0"/>
              </a:rPr>
              <a:t>Step 3 (VAS 7-10) 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pain persists, intensifies, there is no indication for another treatment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strong opioid analgesics ± non-opioid analgesics ± adjuvant treatment ± weak/moderate opioid analgesics</a:t>
            </a:r>
          </a:p>
          <a:p>
            <a:pPr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</a:pPr>
            <a:endParaRPr lang="cs-CZ" altLang="cs-CZ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C9B0E0-25B5-4BAF-89BE-87771F881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7" y="3873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A2BCCACD-471D-4761-8DFA-86207584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1" y="714375"/>
            <a:ext cx="874871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B) According to pathophysiology</a:t>
            </a:r>
          </a:p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ociceptive – irritation of nociceptors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   Therapy: „analgesic ladder“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according WHO 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   (see below; not used for 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aggressive procedure in the treatment for cancer or breakthrough pain)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eurologic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al and neuropathic pain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   Therapy: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antidepressants 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anticonvulsants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in combination with opioids or some m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uscule relaxants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; neuroprotective vitamins – thiamine; antimigr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aine drugs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 from the group of the so-called triptans; antipsychotics = neuroleptics)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7B255EC3-B42C-47BA-A2B9-094688F6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-171450"/>
            <a:ext cx="7793038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DF5D7B-D5F2-430B-83B6-9437B53BD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5589" y="5860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D813AA21-10A4-4DD5-A1D4-A50744940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052513"/>
            <a:ext cx="874871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B) According to pathophysiology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sychogenic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pain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somatization, hypochondric and somatoform disorder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    Therapy: psychopharmac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drugs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(antidepressants – TCA, SSRI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, anxiolytics, antipsychotics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090C8F6D-F003-4750-9031-4B2DEBE14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09BC8F53-F616-40B8-936A-0C31D32C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81075"/>
            <a:ext cx="8748712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neuralgia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sharp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paroxysmal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affects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nerves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trigeminus,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 →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traumatological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viral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infects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herpetic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(DM)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n-US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pain in the chronic compression of peripheral nerves and nerve roots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hernia of the intervertebral discs, compression of the nerve in the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→ pain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paresthesia, pain acquires a hot character</a:t>
            </a:r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E44F15DD-8086-4A85-BE63-8EC484BE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BEF0C9-288A-4E66-A2BC-1B23B7D6D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6" y="4074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B57627CF-657F-42ED-86CB-445F9DC00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412875"/>
            <a:ext cx="8748713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ischemic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due to disorders of blood circulation in the myocardium, smooth or skeletal muscle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migraine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migraine is characterized by at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tacks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pulsating, mostly unilateral headache lasting typically 4-72 hours with nausea, possible vomiting,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photofobia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phonofobia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suffering from 12% of the adult population</a:t>
            </a:r>
          </a:p>
          <a:p>
            <a:pPr marL="341313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en-US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A86FB3A5-1039-4635-86DB-FB7D2FA22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SHOWITEMTEXT" val="0"/>
  <p:tag name="ARS_CHARTPARA_SHOWWIND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3458</Words>
  <Application>Microsoft Office PowerPoint</Application>
  <PresentationFormat>Širokoúhlá obrazovka</PresentationFormat>
  <Paragraphs>552</Paragraphs>
  <Slides>55</Slides>
  <Notes>55</Notes>
  <HiddenSlides>1</HiddenSlides>
  <MMClips>42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5" baseType="lpstr">
      <vt:lpstr>Arial</vt:lpstr>
      <vt:lpstr>Arial Unicode MS</vt:lpstr>
      <vt:lpstr>Calibri</vt:lpstr>
      <vt:lpstr>Candara</vt:lpstr>
      <vt:lpstr>Symbol</vt:lpstr>
      <vt:lpstr>Tahoma</vt:lpstr>
      <vt:lpstr>Times New Roman</vt:lpstr>
      <vt:lpstr>Wingdings</vt:lpstr>
      <vt:lpstr>Wingdings 2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55</cp:revision>
  <cp:lastPrinted>1601-01-01T00:00:00Z</cp:lastPrinted>
  <dcterms:created xsi:type="dcterms:W3CDTF">2020-10-24T20:05:04Z</dcterms:created>
  <dcterms:modified xsi:type="dcterms:W3CDTF">2022-09-20T13:01:09Z</dcterms:modified>
</cp:coreProperties>
</file>