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3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4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5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6.xml" ContentType="application/vnd.openxmlformats-officedocument.presentationml.notesSlide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notesSlides/notesSlide7.xml" ContentType="application/vnd.openxmlformats-officedocument.presentationml.notesSlide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notesSlides/notesSlide8.xml" ContentType="application/vnd.openxmlformats-officedocument.presentationml.notesSlide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notesSlides/notesSlide9.xml" ContentType="application/vnd.openxmlformats-officedocument.presentationml.notesSlide+xml"/>
  <Override PartName="/ppt/tags/tag30.xml" ContentType="application/vnd.openxmlformats-officedocument.presentationml.tags+xml"/>
  <Override PartName="/ppt/notesSlides/notesSlide10.xml" ContentType="application/vnd.openxmlformats-officedocument.presentationml.notesSlide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notesSlides/notesSlide11.xml" ContentType="application/vnd.openxmlformats-officedocument.presentationml.notesSlide+xml"/>
  <Override PartName="/ppt/tags/tag36.xml" ContentType="application/vnd.openxmlformats-officedocument.presentationml.tags+xml"/>
  <Override PartName="/ppt/notesSlides/notesSlide12.xml" ContentType="application/vnd.openxmlformats-officedocument.presentationml.notesSlide+xml"/>
  <Override PartName="/ppt/tags/tag37.xml" ContentType="application/vnd.openxmlformats-officedocument.presentationml.tags+xml"/>
  <Override PartName="/ppt/notesSlides/notesSlide13.xml" ContentType="application/vnd.openxmlformats-officedocument.presentationml.notesSlide+xml"/>
  <Override PartName="/ppt/tags/tag38.xml" ContentType="application/vnd.openxmlformats-officedocument.presentationml.tags+xml"/>
  <Override PartName="/ppt/notesSlides/notesSlide14.xml" ContentType="application/vnd.openxmlformats-officedocument.presentationml.notesSlide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notesSlides/notesSlide15.xml" ContentType="application/vnd.openxmlformats-officedocument.presentationml.notesSlide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notesSlides/notesSlide16.xml" ContentType="application/vnd.openxmlformats-officedocument.presentationml.notesSlide+xml"/>
  <Override PartName="/ppt/tags/tag45.xml" ContentType="application/vnd.openxmlformats-officedocument.presentationml.tags+xml"/>
  <Override PartName="/ppt/notesSlides/notesSlide17.xml" ContentType="application/vnd.openxmlformats-officedocument.presentationml.notesSlide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notesSlides/notesSlide18.xml" ContentType="application/vnd.openxmlformats-officedocument.presentationml.notesSlide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notesSlides/notesSlide19.xml" ContentType="application/vnd.openxmlformats-officedocument.presentationml.notesSlide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notesSlides/notesSlide20.xml" ContentType="application/vnd.openxmlformats-officedocument.presentationml.notesSlide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notesSlides/notesSlide21.xml" ContentType="application/vnd.openxmlformats-officedocument.presentationml.notesSlide+xml"/>
  <Override PartName="/ppt/tags/tag54.xml" ContentType="application/vnd.openxmlformats-officedocument.presentationml.tags+xml"/>
  <Override PartName="/ppt/notesSlides/notesSlide22.xml" ContentType="application/vnd.openxmlformats-officedocument.presentationml.notesSlide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notesSlides/notesSlide23.xml" ContentType="application/vnd.openxmlformats-officedocument.presentationml.notesSlide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notesSlides/notesSlide24.xml" ContentType="application/vnd.openxmlformats-officedocument.presentationml.notesSlide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notesSlides/notesSlide25.xml" ContentType="application/vnd.openxmlformats-officedocument.presentationml.notesSlide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notesSlides/notesSlide26.xml" ContentType="application/vnd.openxmlformats-officedocument.presentationml.notesSlide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notesSlides/notesSlide27.xml" ContentType="application/vnd.openxmlformats-officedocument.presentationml.notesSlide+xml"/>
  <Override PartName="/ppt/tags/tag67.xml" ContentType="application/vnd.openxmlformats-officedocument.presentationml.tags+xml"/>
  <Override PartName="/ppt/notesSlides/notesSlide28.xml" ContentType="application/vnd.openxmlformats-officedocument.presentationml.notesSlide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notesSlides/notesSlide29.xml" ContentType="application/vnd.openxmlformats-officedocument.presentationml.notesSlide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notesSlides/notesSlide30.xml" ContentType="application/vnd.openxmlformats-officedocument.presentationml.notesSlide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notesSlides/notesSlide31.xml" ContentType="application/vnd.openxmlformats-officedocument.presentationml.notesSlide+xml"/>
  <Override PartName="/ppt/tags/tag76.xml" ContentType="application/vnd.openxmlformats-officedocument.presentationml.tags+xml"/>
  <Override PartName="/ppt/notesSlides/notesSlide32.xml" ContentType="application/vnd.openxmlformats-officedocument.presentationml.notesSlide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notesSlides/notesSlide33.xml" ContentType="application/vnd.openxmlformats-officedocument.presentationml.notesSlide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notesSlides/notesSlide34.xml" ContentType="application/vnd.openxmlformats-officedocument.presentationml.notesSlide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8" r:id="rId1"/>
  </p:sldMasterIdLst>
  <p:notesMasterIdLst>
    <p:notesMasterId r:id="rId61"/>
  </p:notesMasterIdLst>
  <p:sldIdLst>
    <p:sldId id="260" r:id="rId2"/>
    <p:sldId id="394" r:id="rId3"/>
    <p:sldId id="482" r:id="rId4"/>
    <p:sldId id="396" r:id="rId5"/>
    <p:sldId id="397" r:id="rId6"/>
    <p:sldId id="398" r:id="rId7"/>
    <p:sldId id="399" r:id="rId8"/>
    <p:sldId id="400" r:id="rId9"/>
    <p:sldId id="406" r:id="rId10"/>
    <p:sldId id="410" r:id="rId11"/>
    <p:sldId id="411" r:id="rId12"/>
    <p:sldId id="414" r:id="rId13"/>
    <p:sldId id="491" r:id="rId14"/>
    <p:sldId id="415" r:id="rId15"/>
    <p:sldId id="416" r:id="rId16"/>
    <p:sldId id="417" r:id="rId17"/>
    <p:sldId id="788" r:id="rId18"/>
    <p:sldId id="789" r:id="rId19"/>
    <p:sldId id="790" r:id="rId20"/>
    <p:sldId id="791" r:id="rId21"/>
    <p:sldId id="792" r:id="rId22"/>
    <p:sldId id="492" r:id="rId23"/>
    <p:sldId id="793" r:id="rId24"/>
    <p:sldId id="425" r:id="rId25"/>
    <p:sldId id="794" r:id="rId26"/>
    <p:sldId id="795" r:id="rId27"/>
    <p:sldId id="796" r:id="rId28"/>
    <p:sldId id="440" r:id="rId29"/>
    <p:sldId id="450" r:id="rId30"/>
    <p:sldId id="271" r:id="rId31"/>
    <p:sldId id="354" r:id="rId32"/>
    <p:sldId id="803" r:id="rId33"/>
    <p:sldId id="381" r:id="rId34"/>
    <p:sldId id="353" r:id="rId35"/>
    <p:sldId id="359" r:id="rId36"/>
    <p:sldId id="805" r:id="rId37"/>
    <p:sldId id="363" r:id="rId38"/>
    <p:sldId id="356" r:id="rId39"/>
    <p:sldId id="806" r:id="rId40"/>
    <p:sldId id="442" r:id="rId41"/>
    <p:sldId id="357" r:id="rId42"/>
    <p:sldId id="807" r:id="rId43"/>
    <p:sldId id="366" r:id="rId44"/>
    <p:sldId id="808" r:id="rId45"/>
    <p:sldId id="367" r:id="rId46"/>
    <p:sldId id="809" r:id="rId47"/>
    <p:sldId id="810" r:id="rId48"/>
    <p:sldId id="369" r:id="rId49"/>
    <p:sldId id="371" r:id="rId50"/>
    <p:sldId id="317" r:id="rId51"/>
    <p:sldId id="409" r:id="rId52"/>
    <p:sldId id="412" r:id="rId53"/>
    <p:sldId id="413" r:id="rId54"/>
    <p:sldId id="813" r:id="rId55"/>
    <p:sldId id="814" r:id="rId56"/>
    <p:sldId id="815" r:id="rId57"/>
    <p:sldId id="816" r:id="rId58"/>
    <p:sldId id="817" r:id="rId59"/>
    <p:sldId id="382" r:id="rId60"/>
  </p:sldIdLst>
  <p:sldSz cx="12192000" cy="6858000"/>
  <p:notesSz cx="6858000" cy="9144000"/>
  <p:custDataLst>
    <p:tags r:id="rId62"/>
  </p:custDataLst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206" autoAdjust="0"/>
    <p:restoredTop sz="94660"/>
  </p:normalViewPr>
  <p:slideViewPr>
    <p:cSldViewPr>
      <p:cViewPr varScale="1">
        <p:scale>
          <a:sx n="121" d="100"/>
          <a:sy n="121" d="100"/>
        </p:scale>
        <p:origin x="90" y="9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690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>
            <a:extLst>
              <a:ext uri="{FF2B5EF4-FFF2-40B4-BE49-F238E27FC236}">
                <a16:creationId xmlns:a16="http://schemas.microsoft.com/office/drawing/2014/main" id="{4398A907-0400-47A8-A7DF-4A5A31A360DB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81923" name="Rectangle 3">
            <a:extLst>
              <a:ext uri="{FF2B5EF4-FFF2-40B4-BE49-F238E27FC236}">
                <a16:creationId xmlns:a16="http://schemas.microsoft.com/office/drawing/2014/main" id="{60FE44DC-9ECA-44D5-947D-22EFBEE9D626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id="{6053EDA3-5475-4DCE-8661-35853B4A2935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25" name="Rectangle 5">
            <a:extLst>
              <a:ext uri="{FF2B5EF4-FFF2-40B4-BE49-F238E27FC236}">
                <a16:creationId xmlns:a16="http://schemas.microsoft.com/office/drawing/2014/main" id="{21B21362-A46B-41F5-BB9C-FE5515F52666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noProof="0"/>
              <a:t>Klepnutím lze upravit styly předlohy textu.</a:t>
            </a:r>
          </a:p>
          <a:p>
            <a:pPr lvl="1"/>
            <a:r>
              <a:rPr lang="cs-CZ" altLang="cs-CZ" noProof="0"/>
              <a:t>Druhá úroveň</a:t>
            </a:r>
          </a:p>
          <a:p>
            <a:pPr lvl="2"/>
            <a:r>
              <a:rPr lang="cs-CZ" altLang="cs-CZ" noProof="0"/>
              <a:t>Třetí úroveň</a:t>
            </a:r>
          </a:p>
          <a:p>
            <a:pPr lvl="3"/>
            <a:r>
              <a:rPr lang="cs-CZ" altLang="cs-CZ" noProof="0"/>
              <a:t>Čtvrtá úroveň</a:t>
            </a:r>
          </a:p>
          <a:p>
            <a:pPr lvl="4"/>
            <a:r>
              <a:rPr lang="cs-CZ" altLang="cs-CZ" noProof="0"/>
              <a:t>Pátá úroveň</a:t>
            </a:r>
          </a:p>
        </p:txBody>
      </p:sp>
      <p:sp>
        <p:nvSpPr>
          <p:cNvPr id="81926" name="Rectangle 6">
            <a:extLst>
              <a:ext uri="{FF2B5EF4-FFF2-40B4-BE49-F238E27FC236}">
                <a16:creationId xmlns:a16="http://schemas.microsoft.com/office/drawing/2014/main" id="{0DCFD9C6-7E18-4F59-BB3F-C03B1FFCCAA7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81927" name="Rectangle 7">
            <a:extLst>
              <a:ext uri="{FF2B5EF4-FFF2-40B4-BE49-F238E27FC236}">
                <a16:creationId xmlns:a16="http://schemas.microsoft.com/office/drawing/2014/main" id="{801AF2D5-B378-456A-8F2B-F29A11830E3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3A88798D-6756-40D8-8CF6-7F0A0531D98B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>
            <a:extLst>
              <a:ext uri="{FF2B5EF4-FFF2-40B4-BE49-F238E27FC236}">
                <a16:creationId xmlns:a16="http://schemas.microsoft.com/office/drawing/2014/main" id="{E96D6EF8-99C3-4753-90BF-5498E20B059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B904867-0617-4E17-8FB2-2075F3139E3C}" type="slidenum">
              <a:rPr lang="cs-CZ" altLang="cs-CZ" smtClean="0"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4099" name="Rectangle 2">
            <a:extLst>
              <a:ext uri="{FF2B5EF4-FFF2-40B4-BE49-F238E27FC236}">
                <a16:creationId xmlns:a16="http://schemas.microsoft.com/office/drawing/2014/main" id="{336B8BB8-139C-4DD0-8383-3E55157B103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00" name="Rectangle 3">
            <a:extLst>
              <a:ext uri="{FF2B5EF4-FFF2-40B4-BE49-F238E27FC236}">
                <a16:creationId xmlns:a16="http://schemas.microsoft.com/office/drawing/2014/main" id="{CEA98FC7-FC20-4D60-97C0-E87330DE15F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sz="12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multi acting receptor targeted agents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19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7938005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88AC4E-C1D5-4BE3-85CF-72DCB2C2C7A6}" type="slidenum">
              <a:rPr lang="cs-CZ" smtClean="0"/>
              <a:pPr/>
              <a:t>24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587172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Při vzniku akutní dystonie je nutné ihned podat </a:t>
            </a: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jednorázově i. v. </a:t>
            </a:r>
            <a:r>
              <a:rPr lang="cs-CZ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anticholinergikum</a:t>
            </a:r>
            <a:r>
              <a:rPr lang="cs-CZ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[</a:t>
            </a:r>
            <a:r>
              <a:rPr lang="cs-CZ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biperiden</a:t>
            </a:r>
            <a:r>
              <a:rPr lang="cs-CZ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cs-CZ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Akineton</a:t>
            </a:r>
            <a:r>
              <a:rPr lang="cs-CZ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v dávce 2,5–5 mg]. Podání </a:t>
            </a:r>
            <a:r>
              <a:rPr lang="cs-CZ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biperidenu</a:t>
            </a:r>
            <a:r>
              <a:rPr lang="cs-CZ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může přinést dramaticky příznivý efekt již po 10–20 sekundách a slouží i jako diagnostický test akutní dystonie – pokud se efekt nedostaví do 15 minut, nejedná se s největší pravděpodobností o akutní dystonii.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http://</a:t>
            </a:r>
            <a:r>
              <a:rPr lang="en-US" sz="1200" kern="1200" dirty="0" err="1">
                <a:solidFill>
                  <a:srgbClr val="000000"/>
                </a:solidFill>
                <a:latin typeface="+mn-lt"/>
                <a:ea typeface="+mn-ea"/>
                <a:cs typeface="+mn-cs"/>
              </a:rPr>
              <a:t>zdravi.e15.cz</a:t>
            </a:r>
            <a:r>
              <a:rPr lang="en-US" sz="1200" kern="12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/</a:t>
            </a:r>
            <a:r>
              <a:rPr lang="en-US" sz="1200" kern="1200" dirty="0" err="1">
                <a:solidFill>
                  <a:srgbClr val="000000"/>
                </a:solidFill>
                <a:latin typeface="+mn-lt"/>
                <a:ea typeface="+mn-ea"/>
                <a:cs typeface="+mn-cs"/>
              </a:rPr>
              <a:t>clanek</a:t>
            </a:r>
            <a:r>
              <a:rPr lang="en-US" sz="1200" kern="12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/</a:t>
            </a:r>
            <a:r>
              <a:rPr lang="en-US" sz="1200" kern="1200" dirty="0" err="1">
                <a:solidFill>
                  <a:srgbClr val="000000"/>
                </a:solidFill>
                <a:latin typeface="+mn-lt"/>
                <a:ea typeface="+mn-ea"/>
                <a:cs typeface="+mn-cs"/>
              </a:rPr>
              <a:t>postgradualni-medicina</a:t>
            </a:r>
            <a:r>
              <a:rPr lang="en-US" sz="1200" kern="12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/</a:t>
            </a:r>
            <a:r>
              <a:rPr lang="en-US" sz="1200" kern="1200" dirty="0" err="1">
                <a:solidFill>
                  <a:srgbClr val="000000"/>
                </a:solidFill>
                <a:latin typeface="+mn-lt"/>
                <a:ea typeface="+mn-ea"/>
                <a:cs typeface="+mn-cs"/>
              </a:rPr>
              <a:t>postneurolepticke</a:t>
            </a:r>
            <a:r>
              <a:rPr lang="en-US" sz="1200" kern="12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-</a:t>
            </a:r>
            <a:r>
              <a:rPr lang="en-US" sz="1200" kern="1200" dirty="0" err="1">
                <a:solidFill>
                  <a:srgbClr val="000000"/>
                </a:solidFill>
                <a:latin typeface="+mn-lt"/>
                <a:ea typeface="+mn-ea"/>
                <a:cs typeface="+mn-cs"/>
              </a:rPr>
              <a:t>extrapyramidove</a:t>
            </a:r>
            <a:r>
              <a:rPr lang="en-US" sz="1200" kern="12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-</a:t>
            </a:r>
            <a:r>
              <a:rPr lang="en-US" sz="1200" kern="1200" dirty="0" err="1">
                <a:solidFill>
                  <a:srgbClr val="000000"/>
                </a:solidFill>
                <a:latin typeface="+mn-lt"/>
                <a:ea typeface="+mn-ea"/>
                <a:cs typeface="+mn-cs"/>
              </a:rPr>
              <a:t>syndromy</a:t>
            </a:r>
            <a:r>
              <a:rPr lang="en-US" sz="1200" kern="12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-154100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88AC4E-C1D5-4BE3-85CF-72DCB2C2C7A6}" type="slidenum">
              <a:rPr lang="cs-CZ" smtClean="0"/>
              <a:pPr/>
              <a:t>25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276765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88AC4E-C1D5-4BE3-85CF-72DCB2C2C7A6}" type="slidenum">
              <a:rPr lang="cs-CZ" smtClean="0"/>
              <a:pPr/>
              <a:t>26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400525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7D1372-086E-4913-800D-A8CE9FD3BC97}" type="slidenum">
              <a:rPr lang="cs-CZ" smtClean="0"/>
              <a:pPr/>
              <a:t>27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5208357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>
            <a:extLst>
              <a:ext uri="{FF2B5EF4-FFF2-40B4-BE49-F238E27FC236}">
                <a16:creationId xmlns:a16="http://schemas.microsoft.com/office/drawing/2014/main" id="{495F2401-FE5E-48FA-A863-9055531B735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BD08669-ECCB-424A-9D45-386324F76B32}" type="slidenum">
              <a:rPr lang="cs-CZ" altLang="cs-CZ" smtClean="0"/>
              <a:pPr>
                <a:spcBef>
                  <a:spcPct val="0"/>
                </a:spcBef>
              </a:pPr>
              <a:t>30</a:t>
            </a:fld>
            <a:endParaRPr lang="cs-CZ" altLang="cs-CZ"/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id="{2BC799BD-F656-462B-AC55-C339B9000B2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id="{45658FC6-E753-4342-BB39-D47ACE45F7F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sk-SK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>
            <a:extLst>
              <a:ext uri="{FF2B5EF4-FFF2-40B4-BE49-F238E27FC236}">
                <a16:creationId xmlns:a16="http://schemas.microsoft.com/office/drawing/2014/main" id="{9FEA5CA0-7F8A-4EB7-83A2-7DB34C1D157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9E98B7E-DFE7-440E-8FC9-7A8FBAAA7795}" type="slidenum">
              <a:rPr lang="cs-CZ" altLang="cs-CZ" smtClean="0"/>
              <a:pPr>
                <a:spcBef>
                  <a:spcPct val="0"/>
                </a:spcBef>
              </a:pPr>
              <a:t>31</a:t>
            </a:fld>
            <a:endParaRPr lang="cs-CZ" altLang="cs-CZ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DE4431C2-F683-4F3A-9647-9CFFD5CCF67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>
            <a:extLst>
              <a:ext uri="{FF2B5EF4-FFF2-40B4-BE49-F238E27FC236}">
                <a16:creationId xmlns:a16="http://schemas.microsoft.com/office/drawing/2014/main" id="{68E5FA95-8482-4664-9D09-0B607CBA612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sk-SK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Zástupný symbol pro obrázek snímku 1">
            <a:extLst>
              <a:ext uri="{FF2B5EF4-FFF2-40B4-BE49-F238E27FC236}">
                <a16:creationId xmlns:a16="http://schemas.microsoft.com/office/drawing/2014/main" id="{EC32F63B-EF18-4226-85A2-EE64C4E7A1B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1" name="Zástupný symbol pro poznámky 2">
            <a:extLst>
              <a:ext uri="{FF2B5EF4-FFF2-40B4-BE49-F238E27FC236}">
                <a16:creationId xmlns:a16="http://schemas.microsoft.com/office/drawing/2014/main" id="{1EF371EE-C2BA-47E0-AF19-96A9AAB74C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12292" name="Zástupný symbol pro číslo snímku 3">
            <a:extLst>
              <a:ext uri="{FF2B5EF4-FFF2-40B4-BE49-F238E27FC236}">
                <a16:creationId xmlns:a16="http://schemas.microsoft.com/office/drawing/2014/main" id="{418F47FC-E46B-48F9-B5C2-A7C658CDBED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48A414F-2A3D-4AC5-ACFC-0D96AEF436ED}" type="slidenum">
              <a:rPr lang="cs-CZ" altLang="cs-CZ" smtClean="0"/>
              <a:pPr/>
              <a:t>32</a:t>
            </a:fld>
            <a:endParaRPr lang="cs-CZ" altLang="cs-CZ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>
            <a:extLst>
              <a:ext uri="{FF2B5EF4-FFF2-40B4-BE49-F238E27FC236}">
                <a16:creationId xmlns:a16="http://schemas.microsoft.com/office/drawing/2014/main" id="{1D47C0CE-B535-415F-93D2-68ADD8B272A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FA35AC9-E925-4A1F-94B8-3B4C8892A6D0}" type="slidenum">
              <a:rPr lang="cs-CZ" altLang="cs-CZ" smtClean="0"/>
              <a:pPr>
                <a:spcBef>
                  <a:spcPct val="0"/>
                </a:spcBef>
              </a:pPr>
              <a:t>33</a:t>
            </a:fld>
            <a:endParaRPr lang="cs-CZ" altLang="cs-CZ"/>
          </a:p>
        </p:txBody>
      </p:sp>
      <p:sp>
        <p:nvSpPr>
          <p:cNvPr id="14339" name="Rectangle 2">
            <a:extLst>
              <a:ext uri="{FF2B5EF4-FFF2-40B4-BE49-F238E27FC236}">
                <a16:creationId xmlns:a16="http://schemas.microsoft.com/office/drawing/2014/main" id="{533619C2-71B9-4A27-AF7A-62EFE8ABCDF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40" name="Rectangle 3">
            <a:extLst>
              <a:ext uri="{FF2B5EF4-FFF2-40B4-BE49-F238E27FC236}">
                <a16:creationId xmlns:a16="http://schemas.microsoft.com/office/drawing/2014/main" id="{04869030-94B6-44A8-A10C-DAEB1981666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sk-SK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>
            <a:extLst>
              <a:ext uri="{FF2B5EF4-FFF2-40B4-BE49-F238E27FC236}">
                <a16:creationId xmlns:a16="http://schemas.microsoft.com/office/drawing/2014/main" id="{EF3AA798-BA27-48D3-B8D2-C3D4A89ECA1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55E6742-BEDC-49A7-ABCD-09EA7A108DE2}" type="slidenum">
              <a:rPr lang="cs-CZ" altLang="cs-CZ" smtClean="0"/>
              <a:pPr>
                <a:spcBef>
                  <a:spcPct val="0"/>
                </a:spcBef>
              </a:pPr>
              <a:t>34</a:t>
            </a:fld>
            <a:endParaRPr lang="cs-CZ" altLang="cs-CZ"/>
          </a:p>
        </p:txBody>
      </p:sp>
      <p:sp>
        <p:nvSpPr>
          <p:cNvPr id="16387" name="Rectangle 2">
            <a:extLst>
              <a:ext uri="{FF2B5EF4-FFF2-40B4-BE49-F238E27FC236}">
                <a16:creationId xmlns:a16="http://schemas.microsoft.com/office/drawing/2014/main" id="{77596E4F-B7A4-489D-AA59-C78E3F66EB1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>
            <a:extLst>
              <a:ext uri="{FF2B5EF4-FFF2-40B4-BE49-F238E27FC236}">
                <a16:creationId xmlns:a16="http://schemas.microsoft.com/office/drawing/2014/main" id="{7886E50E-C08D-4985-9927-8370D7D0ADD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sk-SK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/>
            <a:fld id="{2A447EC2-3A46-4FA4-8283-99DA7A524E29}" type="slidenum">
              <a:rPr lang="cs-CZ" altLang="cs-CZ" smtClean="0">
                <a:solidFill>
                  <a:srgbClr val="000000"/>
                </a:solidFill>
                <a:latin typeface="Calibri" panose="020F0502020204030204" pitchFamily="34" charset="0"/>
              </a:rPr>
              <a:pPr eaLnBrk="1"/>
              <a:t>2</a:t>
            </a:fld>
            <a:endParaRPr lang="cs-CZ" altLang="cs-CZ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7168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95325"/>
            <a:ext cx="6091237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168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0"/>
            <a:ext cx="5486976" cy="4115139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48367647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>
            <a:extLst>
              <a:ext uri="{FF2B5EF4-FFF2-40B4-BE49-F238E27FC236}">
                <a16:creationId xmlns:a16="http://schemas.microsoft.com/office/drawing/2014/main" id="{C7FE3420-12DA-4D67-BE00-0223B823097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75A4A87-20FD-4ECC-8447-2036E6DEE547}" type="slidenum">
              <a:rPr lang="cs-CZ" altLang="cs-CZ" smtClean="0"/>
              <a:pPr>
                <a:spcBef>
                  <a:spcPct val="0"/>
                </a:spcBef>
              </a:pPr>
              <a:t>35</a:t>
            </a:fld>
            <a:endParaRPr lang="cs-CZ" altLang="cs-CZ"/>
          </a:p>
        </p:txBody>
      </p:sp>
      <p:sp>
        <p:nvSpPr>
          <p:cNvPr id="18435" name="Rectangle 2">
            <a:extLst>
              <a:ext uri="{FF2B5EF4-FFF2-40B4-BE49-F238E27FC236}">
                <a16:creationId xmlns:a16="http://schemas.microsoft.com/office/drawing/2014/main" id="{15F17D44-096C-48AA-9F86-8F94B6A4B18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6" name="Rectangle 3">
            <a:extLst>
              <a:ext uri="{FF2B5EF4-FFF2-40B4-BE49-F238E27FC236}">
                <a16:creationId xmlns:a16="http://schemas.microsoft.com/office/drawing/2014/main" id="{F7FE09F5-4F5B-4733-A982-EB089682785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sk-SK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>
            <a:extLst>
              <a:ext uri="{FF2B5EF4-FFF2-40B4-BE49-F238E27FC236}">
                <a16:creationId xmlns:a16="http://schemas.microsoft.com/office/drawing/2014/main" id="{7B23CADB-FCF9-4AEC-BED6-B7A1F34ECBB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2C6CC8B-1197-49A5-BA25-3A384A36BF5F}" type="slidenum">
              <a:rPr lang="cs-CZ" altLang="cs-CZ" smtClean="0"/>
              <a:pPr>
                <a:spcBef>
                  <a:spcPct val="0"/>
                </a:spcBef>
              </a:pPr>
              <a:t>37</a:t>
            </a:fld>
            <a:endParaRPr lang="cs-CZ" altLang="cs-CZ"/>
          </a:p>
        </p:txBody>
      </p:sp>
      <p:sp>
        <p:nvSpPr>
          <p:cNvPr id="22531" name="Rectangle 2">
            <a:extLst>
              <a:ext uri="{FF2B5EF4-FFF2-40B4-BE49-F238E27FC236}">
                <a16:creationId xmlns:a16="http://schemas.microsoft.com/office/drawing/2014/main" id="{50993037-C74C-449E-A3A9-2D73E96ECA2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>
            <a:extLst>
              <a:ext uri="{FF2B5EF4-FFF2-40B4-BE49-F238E27FC236}">
                <a16:creationId xmlns:a16="http://schemas.microsoft.com/office/drawing/2014/main" id="{E34BA929-1196-490F-B82B-D66F9246455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sk-SK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>
            <a:extLst>
              <a:ext uri="{FF2B5EF4-FFF2-40B4-BE49-F238E27FC236}">
                <a16:creationId xmlns:a16="http://schemas.microsoft.com/office/drawing/2014/main" id="{F391C54F-06CC-4BC3-B8BB-D071409C72B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F1AD60A-70EF-436D-9C55-8E75881A6D62}" type="slidenum">
              <a:rPr lang="cs-CZ" altLang="cs-CZ" smtClean="0"/>
              <a:pPr>
                <a:spcBef>
                  <a:spcPct val="0"/>
                </a:spcBef>
              </a:pPr>
              <a:t>38</a:t>
            </a:fld>
            <a:endParaRPr lang="cs-CZ" altLang="cs-CZ"/>
          </a:p>
        </p:txBody>
      </p:sp>
      <p:sp>
        <p:nvSpPr>
          <p:cNvPr id="24579" name="Rectangle 2">
            <a:extLst>
              <a:ext uri="{FF2B5EF4-FFF2-40B4-BE49-F238E27FC236}">
                <a16:creationId xmlns:a16="http://schemas.microsoft.com/office/drawing/2014/main" id="{38C888A9-EFFB-483B-A1CF-0ACE9D64CBD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0" name="Rectangle 3">
            <a:extLst>
              <a:ext uri="{FF2B5EF4-FFF2-40B4-BE49-F238E27FC236}">
                <a16:creationId xmlns:a16="http://schemas.microsoft.com/office/drawing/2014/main" id="{89B05032-0C20-4BF7-98CC-10FE4FACDFF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sk-SK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Zástupný symbol pro obrázek snímku 1">
            <a:extLst>
              <a:ext uri="{FF2B5EF4-FFF2-40B4-BE49-F238E27FC236}">
                <a16:creationId xmlns:a16="http://schemas.microsoft.com/office/drawing/2014/main" id="{4F6515FF-FD6C-4FB2-8981-0BD3719DD5E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7" name="Zástupný symbol pro poznámky 2">
            <a:extLst>
              <a:ext uri="{FF2B5EF4-FFF2-40B4-BE49-F238E27FC236}">
                <a16:creationId xmlns:a16="http://schemas.microsoft.com/office/drawing/2014/main" id="{6C453D36-EAD0-4D24-B6BD-530C13B81C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cs-CZ" altLang="cs-CZ">
                <a:latin typeface="Arial" panose="020B0604020202020204" pitchFamily="34" charset="0"/>
              </a:rPr>
              <a:t>https://www.dcri.org/beers-criteria-medication-list/</a:t>
            </a:r>
          </a:p>
          <a:p>
            <a:r>
              <a:rPr lang="cs-CZ" altLang="cs-CZ">
                <a:latin typeface="Arial" panose="020B0604020202020204" pitchFamily="34" charset="0"/>
              </a:rPr>
              <a:t>http://www.medscape.com/viewarticle/846136#vp_2</a:t>
            </a:r>
          </a:p>
          <a:p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26628" name="Zástupný symbol pro číslo snímku 3">
            <a:extLst>
              <a:ext uri="{FF2B5EF4-FFF2-40B4-BE49-F238E27FC236}">
                <a16:creationId xmlns:a16="http://schemas.microsoft.com/office/drawing/2014/main" id="{CDF59A36-55D1-4149-BC24-A5AE15D5F7E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6394F089-E368-4D9E-8574-8BD0A3269463}" type="slidenum">
              <a:rPr lang="cs-CZ" altLang="cs-CZ" smtClean="0"/>
              <a:pPr/>
              <a:t>39</a:t>
            </a:fld>
            <a:endParaRPr lang="cs-CZ" altLang="cs-CZ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>
            <a:extLst>
              <a:ext uri="{FF2B5EF4-FFF2-40B4-BE49-F238E27FC236}">
                <a16:creationId xmlns:a16="http://schemas.microsoft.com/office/drawing/2014/main" id="{8462F42B-1A02-4B12-85F5-14877DE0EA6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80E02AF-1511-4FD8-A6D7-236BD12CF99E}" type="slidenum">
              <a:rPr lang="cs-CZ" altLang="cs-CZ" smtClean="0"/>
              <a:pPr>
                <a:spcBef>
                  <a:spcPct val="0"/>
                </a:spcBef>
              </a:pPr>
              <a:t>41</a:t>
            </a:fld>
            <a:endParaRPr lang="cs-CZ" altLang="cs-CZ"/>
          </a:p>
        </p:txBody>
      </p:sp>
      <p:sp>
        <p:nvSpPr>
          <p:cNvPr id="29699" name="Rectangle 2">
            <a:extLst>
              <a:ext uri="{FF2B5EF4-FFF2-40B4-BE49-F238E27FC236}">
                <a16:creationId xmlns:a16="http://schemas.microsoft.com/office/drawing/2014/main" id="{FA21F274-BE39-4BFD-8DF0-B04B0DAF96B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>
            <a:extLst>
              <a:ext uri="{FF2B5EF4-FFF2-40B4-BE49-F238E27FC236}">
                <a16:creationId xmlns:a16="http://schemas.microsoft.com/office/drawing/2014/main" id="{DD2CD149-6442-4C7E-8BC9-A291A93FE78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sk-SK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>
            <a:extLst>
              <a:ext uri="{FF2B5EF4-FFF2-40B4-BE49-F238E27FC236}">
                <a16:creationId xmlns:a16="http://schemas.microsoft.com/office/drawing/2014/main" id="{A6113D05-A1C8-406F-93BA-B9B955B3F10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BFE7905-59E5-4A2B-88AA-220AC9356B6B}" type="slidenum">
              <a:rPr lang="cs-CZ" altLang="cs-CZ" smtClean="0"/>
              <a:pPr>
                <a:spcBef>
                  <a:spcPct val="0"/>
                </a:spcBef>
              </a:pPr>
              <a:t>43</a:t>
            </a:fld>
            <a:endParaRPr lang="cs-CZ" altLang="cs-CZ"/>
          </a:p>
        </p:txBody>
      </p:sp>
      <p:sp>
        <p:nvSpPr>
          <p:cNvPr id="34819" name="Rectangle 2">
            <a:extLst>
              <a:ext uri="{FF2B5EF4-FFF2-40B4-BE49-F238E27FC236}">
                <a16:creationId xmlns:a16="http://schemas.microsoft.com/office/drawing/2014/main" id="{1E554B6F-D5A2-4D46-9445-A65A35DF1E6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>
            <a:extLst>
              <a:ext uri="{FF2B5EF4-FFF2-40B4-BE49-F238E27FC236}">
                <a16:creationId xmlns:a16="http://schemas.microsoft.com/office/drawing/2014/main" id="{0B1CBEE4-E14D-44C1-A7F5-29D9BB83D20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sk-SK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>
            <a:extLst>
              <a:ext uri="{FF2B5EF4-FFF2-40B4-BE49-F238E27FC236}">
                <a16:creationId xmlns:a16="http://schemas.microsoft.com/office/drawing/2014/main" id="{AE644B3B-FC22-46F7-8046-0E17DB05183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74EFA45-4668-4C02-9DBE-301C646AD709}" type="slidenum">
              <a:rPr lang="cs-CZ" altLang="cs-CZ" smtClean="0"/>
              <a:pPr>
                <a:spcBef>
                  <a:spcPct val="0"/>
                </a:spcBef>
              </a:pPr>
              <a:t>45</a:t>
            </a:fld>
            <a:endParaRPr lang="cs-CZ" altLang="cs-CZ"/>
          </a:p>
        </p:txBody>
      </p:sp>
      <p:sp>
        <p:nvSpPr>
          <p:cNvPr id="37891" name="Rectangle 2">
            <a:extLst>
              <a:ext uri="{FF2B5EF4-FFF2-40B4-BE49-F238E27FC236}">
                <a16:creationId xmlns:a16="http://schemas.microsoft.com/office/drawing/2014/main" id="{9B176591-BDF5-4922-B96E-919829E8F72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>
            <a:extLst>
              <a:ext uri="{FF2B5EF4-FFF2-40B4-BE49-F238E27FC236}">
                <a16:creationId xmlns:a16="http://schemas.microsoft.com/office/drawing/2014/main" id="{A582329C-4F2D-4ED4-BED3-0B020C57402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sk-SK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Zástupný symbol pro obrázek snímku 1">
            <a:extLst>
              <a:ext uri="{FF2B5EF4-FFF2-40B4-BE49-F238E27FC236}">
                <a16:creationId xmlns:a16="http://schemas.microsoft.com/office/drawing/2014/main" id="{13A41C69-D929-4880-B681-77E339A4675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Zástupný symbol pro poznámky 2">
            <a:extLst>
              <a:ext uri="{FF2B5EF4-FFF2-40B4-BE49-F238E27FC236}">
                <a16:creationId xmlns:a16="http://schemas.microsoft.com/office/drawing/2014/main" id="{718DA6CE-131E-45F5-9D9A-C8CF0AF79B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cs-CZ" altLang="cs-CZ">
                <a:latin typeface="Arial" panose="020B0604020202020204" pitchFamily="34" charset="0"/>
              </a:rPr>
              <a:t>https://commons.wikimedia.org/wiki/File:Complications_of_insomnia.svg</a:t>
            </a:r>
          </a:p>
        </p:txBody>
      </p:sp>
      <p:sp>
        <p:nvSpPr>
          <p:cNvPr id="43012" name="Zástupný symbol pro číslo snímku 3">
            <a:extLst>
              <a:ext uri="{FF2B5EF4-FFF2-40B4-BE49-F238E27FC236}">
                <a16:creationId xmlns:a16="http://schemas.microsoft.com/office/drawing/2014/main" id="{FA40E2B7-D8DF-42A5-BE26-70FDC1CC466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A5FBC69-0FE6-4603-8377-55D0BB6E224A}" type="slidenum">
              <a:rPr lang="cs-CZ" altLang="cs-CZ" smtClean="0"/>
              <a:pPr/>
              <a:t>47</a:t>
            </a:fld>
            <a:endParaRPr lang="cs-CZ" altLang="cs-CZ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>
            <a:extLst>
              <a:ext uri="{FF2B5EF4-FFF2-40B4-BE49-F238E27FC236}">
                <a16:creationId xmlns:a16="http://schemas.microsoft.com/office/drawing/2014/main" id="{24EFE631-2A5C-4725-887E-3CBF98CFE1E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E3B59D5-E0AB-47F4-BE74-A94E35FBF4FC}" type="slidenum">
              <a:rPr lang="cs-CZ" altLang="cs-CZ" smtClean="0"/>
              <a:pPr>
                <a:spcBef>
                  <a:spcPct val="0"/>
                </a:spcBef>
              </a:pPr>
              <a:t>48</a:t>
            </a:fld>
            <a:endParaRPr lang="cs-CZ" altLang="cs-CZ"/>
          </a:p>
        </p:txBody>
      </p:sp>
      <p:sp>
        <p:nvSpPr>
          <p:cNvPr id="45059" name="Rectangle 2">
            <a:extLst>
              <a:ext uri="{FF2B5EF4-FFF2-40B4-BE49-F238E27FC236}">
                <a16:creationId xmlns:a16="http://schemas.microsoft.com/office/drawing/2014/main" id="{79F63DA6-0974-4128-9A22-7E13829D580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>
            <a:extLst>
              <a:ext uri="{FF2B5EF4-FFF2-40B4-BE49-F238E27FC236}">
                <a16:creationId xmlns:a16="http://schemas.microsoft.com/office/drawing/2014/main" id="{76CBB366-C04E-4B51-A600-E679DFD0D6D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sk-SK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>
            <a:extLst>
              <a:ext uri="{FF2B5EF4-FFF2-40B4-BE49-F238E27FC236}">
                <a16:creationId xmlns:a16="http://schemas.microsoft.com/office/drawing/2014/main" id="{41095195-FF06-4EC5-80D3-30F6CFE1504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220C6E3-0076-47DF-9482-8AFF05949976}" type="slidenum">
              <a:rPr lang="cs-CZ" altLang="cs-CZ" smtClean="0"/>
              <a:pPr>
                <a:spcBef>
                  <a:spcPct val="0"/>
                </a:spcBef>
              </a:pPr>
              <a:t>49</a:t>
            </a:fld>
            <a:endParaRPr lang="cs-CZ" altLang="cs-CZ"/>
          </a:p>
        </p:txBody>
      </p:sp>
      <p:sp>
        <p:nvSpPr>
          <p:cNvPr id="51203" name="Rectangle 2">
            <a:extLst>
              <a:ext uri="{FF2B5EF4-FFF2-40B4-BE49-F238E27FC236}">
                <a16:creationId xmlns:a16="http://schemas.microsoft.com/office/drawing/2014/main" id="{0B4D4612-6843-468E-88FA-DCD078FE32C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>
            <a:extLst>
              <a:ext uri="{FF2B5EF4-FFF2-40B4-BE49-F238E27FC236}">
                <a16:creationId xmlns:a16="http://schemas.microsoft.com/office/drawing/2014/main" id="{0647783D-20A8-4832-B941-48E0D1A8263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sk-SK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/>
            <a:fld id="{2A447EC2-3A46-4FA4-8283-99DA7A524E29}" type="slidenum">
              <a:rPr lang="cs-CZ" altLang="cs-CZ" smtClean="0">
                <a:solidFill>
                  <a:srgbClr val="000000"/>
                </a:solidFill>
                <a:latin typeface="Times New Roman" pitchFamily="18" charset="0"/>
              </a:rPr>
              <a:pPr eaLnBrk="1"/>
              <a:t>4</a:t>
            </a:fld>
            <a:endParaRPr lang="cs-CZ" altLang="cs-CZ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168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95325"/>
            <a:ext cx="6091237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168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0"/>
            <a:ext cx="5486976" cy="4115139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52904819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>
            <a:extLst>
              <a:ext uri="{FF2B5EF4-FFF2-40B4-BE49-F238E27FC236}">
                <a16:creationId xmlns:a16="http://schemas.microsoft.com/office/drawing/2014/main" id="{26FF0CA8-A115-429A-A78E-997BF1920F4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068C928-1683-44C0-BE08-AF1509092928}" type="slidenum">
              <a:rPr lang="en-US" altLang="cs-CZ" smtClean="0"/>
              <a:pPr>
                <a:spcBef>
                  <a:spcPct val="0"/>
                </a:spcBef>
              </a:pPr>
              <a:t>51</a:t>
            </a:fld>
            <a:endParaRPr lang="en-US" altLang="cs-CZ"/>
          </a:p>
        </p:txBody>
      </p:sp>
      <p:sp>
        <p:nvSpPr>
          <p:cNvPr id="54275" name="Rectangle 2">
            <a:extLst>
              <a:ext uri="{FF2B5EF4-FFF2-40B4-BE49-F238E27FC236}">
                <a16:creationId xmlns:a16="http://schemas.microsoft.com/office/drawing/2014/main" id="{37D4A44F-C51A-4772-B053-9A942E846C7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>
            <a:extLst>
              <a:ext uri="{FF2B5EF4-FFF2-40B4-BE49-F238E27FC236}">
                <a16:creationId xmlns:a16="http://schemas.microsoft.com/office/drawing/2014/main" id="{692190D0-4154-45F3-B0D2-79932A35198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sk-SK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>
            <a:extLst>
              <a:ext uri="{FF2B5EF4-FFF2-40B4-BE49-F238E27FC236}">
                <a16:creationId xmlns:a16="http://schemas.microsoft.com/office/drawing/2014/main" id="{25837591-6ED6-4EB3-8F97-26311C89277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707D48B-6BD8-4F20-87CE-B5C632E32555}" type="slidenum">
              <a:rPr lang="en-US" altLang="cs-CZ" smtClean="0"/>
              <a:pPr>
                <a:spcBef>
                  <a:spcPct val="0"/>
                </a:spcBef>
              </a:pPr>
              <a:t>52</a:t>
            </a:fld>
            <a:endParaRPr lang="en-US" altLang="cs-CZ"/>
          </a:p>
        </p:txBody>
      </p:sp>
      <p:sp>
        <p:nvSpPr>
          <p:cNvPr id="56323" name="Rectangle 2">
            <a:extLst>
              <a:ext uri="{FF2B5EF4-FFF2-40B4-BE49-F238E27FC236}">
                <a16:creationId xmlns:a16="http://schemas.microsoft.com/office/drawing/2014/main" id="{0694BA3D-0A31-4757-B394-F0CF69E6721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>
            <a:extLst>
              <a:ext uri="{FF2B5EF4-FFF2-40B4-BE49-F238E27FC236}">
                <a16:creationId xmlns:a16="http://schemas.microsoft.com/office/drawing/2014/main" id="{4E167BAF-4113-4F71-A57D-23D38DC326C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sk-SK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>
            <a:extLst>
              <a:ext uri="{FF2B5EF4-FFF2-40B4-BE49-F238E27FC236}">
                <a16:creationId xmlns:a16="http://schemas.microsoft.com/office/drawing/2014/main" id="{E8DEDD3D-62CC-42D7-AACB-E1BDEC3145E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F74C952-2042-4A4E-9D12-D152778F7DF5}" type="slidenum">
              <a:rPr lang="en-US" altLang="cs-CZ" smtClean="0"/>
              <a:pPr>
                <a:spcBef>
                  <a:spcPct val="0"/>
                </a:spcBef>
              </a:pPr>
              <a:t>53</a:t>
            </a:fld>
            <a:endParaRPr lang="en-US" altLang="cs-CZ"/>
          </a:p>
        </p:txBody>
      </p:sp>
      <p:sp>
        <p:nvSpPr>
          <p:cNvPr id="58371" name="Rectangle 2">
            <a:extLst>
              <a:ext uri="{FF2B5EF4-FFF2-40B4-BE49-F238E27FC236}">
                <a16:creationId xmlns:a16="http://schemas.microsoft.com/office/drawing/2014/main" id="{335F1AB5-62CA-469F-8F05-0011326C908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>
            <a:extLst>
              <a:ext uri="{FF2B5EF4-FFF2-40B4-BE49-F238E27FC236}">
                <a16:creationId xmlns:a16="http://schemas.microsoft.com/office/drawing/2014/main" id="{BB6D9032-CDDD-4353-A22F-81C5FD4320F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sk-SK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Zástupný symbol pro obrázek snímku 1">
            <a:extLst>
              <a:ext uri="{FF2B5EF4-FFF2-40B4-BE49-F238E27FC236}">
                <a16:creationId xmlns:a16="http://schemas.microsoft.com/office/drawing/2014/main" id="{32E33B5A-14F1-4FEA-AC41-90C331B2A19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Zástupný symbol pro poznámky 2">
            <a:extLst>
              <a:ext uri="{FF2B5EF4-FFF2-40B4-BE49-F238E27FC236}">
                <a16:creationId xmlns:a16="http://schemas.microsoft.com/office/drawing/2014/main" id="{A0F323FB-2702-4E18-A317-080CFCC5A9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62468" name="Zástupný symbol pro číslo snímku 3">
            <a:extLst>
              <a:ext uri="{FF2B5EF4-FFF2-40B4-BE49-F238E27FC236}">
                <a16:creationId xmlns:a16="http://schemas.microsoft.com/office/drawing/2014/main" id="{D2E7AFB4-D510-43DC-B122-643C43C2FBC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A95A72C-58FC-4BA9-8973-2D092A68DE8A}" type="slidenum">
              <a:rPr lang="cs-CZ" altLang="cs-CZ" smtClean="0"/>
              <a:pPr/>
              <a:t>55</a:t>
            </a:fld>
            <a:endParaRPr lang="cs-CZ" altLang="cs-CZ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Zástupný symbol pro obrázek snímku 1">
            <a:extLst>
              <a:ext uri="{FF2B5EF4-FFF2-40B4-BE49-F238E27FC236}">
                <a16:creationId xmlns:a16="http://schemas.microsoft.com/office/drawing/2014/main" id="{6F39464D-6AD9-48B4-851F-4C144FB9599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39" name="Zástupný symbol pro poznámky 2">
            <a:extLst>
              <a:ext uri="{FF2B5EF4-FFF2-40B4-BE49-F238E27FC236}">
                <a16:creationId xmlns:a16="http://schemas.microsoft.com/office/drawing/2014/main" id="{3E74F4B5-293C-42DD-A182-EFD2EB0DDA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cs-CZ">
                <a:latin typeface="Arial" panose="020B0604020202020204" pitchFamily="34" charset="0"/>
              </a:rPr>
              <a:t>84% higher </a:t>
            </a:r>
            <a:r>
              <a:rPr lang="cs-CZ" altLang="cs-CZ">
                <a:latin typeface="Arial" panose="020B0604020202020204" pitchFamily="34" charset="0"/>
              </a:rPr>
              <a:t>of Alzheimer disease </a:t>
            </a:r>
            <a:r>
              <a:rPr lang="en-US" altLang="cs-CZ">
                <a:latin typeface="Arial" panose="020B0604020202020204" pitchFamily="34" charset="0"/>
              </a:rPr>
              <a:t>for those who took the drug for 6 months or longer</a:t>
            </a:r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65540" name="Zástupný symbol pro číslo snímku 3">
            <a:extLst>
              <a:ext uri="{FF2B5EF4-FFF2-40B4-BE49-F238E27FC236}">
                <a16:creationId xmlns:a16="http://schemas.microsoft.com/office/drawing/2014/main" id="{54B7E109-D73D-4F14-BE40-1A14DFC8C51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8B3680D-C9C1-4E4F-AECA-B155AB53E648}" type="slidenum">
              <a:rPr lang="cs-CZ" altLang="cs-CZ" smtClean="0"/>
              <a:pPr/>
              <a:t>57</a:t>
            </a:fld>
            <a:endParaRPr lang="cs-CZ" altLang="cs-CZ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>
            <a:extLst>
              <a:ext uri="{FF2B5EF4-FFF2-40B4-BE49-F238E27FC236}">
                <a16:creationId xmlns:a16="http://schemas.microsoft.com/office/drawing/2014/main" id="{944C6326-3A0E-457B-B1D7-53AB08962E0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A8097E4-C7D1-4F8E-A90A-434087D49B4C}" type="slidenum">
              <a:rPr lang="cs-CZ" altLang="cs-CZ" smtClean="0"/>
              <a:pPr>
                <a:spcBef>
                  <a:spcPct val="0"/>
                </a:spcBef>
              </a:pPr>
              <a:t>59</a:t>
            </a:fld>
            <a:endParaRPr lang="cs-CZ" altLang="cs-CZ"/>
          </a:p>
        </p:txBody>
      </p:sp>
      <p:sp>
        <p:nvSpPr>
          <p:cNvPr id="68611" name="Rectangle 2">
            <a:extLst>
              <a:ext uri="{FF2B5EF4-FFF2-40B4-BE49-F238E27FC236}">
                <a16:creationId xmlns:a16="http://schemas.microsoft.com/office/drawing/2014/main" id="{4A1F4E05-48E0-40D5-BCE8-202E57EC856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>
            <a:extLst>
              <a:ext uri="{FF2B5EF4-FFF2-40B4-BE49-F238E27FC236}">
                <a16:creationId xmlns:a16="http://schemas.microsoft.com/office/drawing/2014/main" id="{94C82599-02CB-4828-B76F-944034EC63E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sk-SK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http://</a:t>
            </a:r>
            <a:r>
              <a:rPr lang="cs-CZ" dirty="0" err="1"/>
              <a:t>casopis.vesmir.cz</a:t>
            </a:r>
            <a:r>
              <a:rPr lang="cs-CZ" dirty="0"/>
              <a:t>/</a:t>
            </a:r>
            <a:r>
              <a:rPr lang="cs-CZ" dirty="0" err="1"/>
              <a:t>clanek</a:t>
            </a:r>
            <a:r>
              <a:rPr lang="cs-CZ" dirty="0"/>
              <a:t>/schizofrenie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88AC4E-C1D5-4BE3-85CF-72DCB2C2C7A6}" type="slidenum">
              <a:rPr lang="cs-CZ" smtClean="0"/>
              <a:pPr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32181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http://</a:t>
            </a:r>
            <a:r>
              <a:rPr lang="cs-CZ" dirty="0" err="1"/>
              <a:t>casopis.vesmir.cz</a:t>
            </a:r>
            <a:r>
              <a:rPr lang="cs-CZ" dirty="0"/>
              <a:t>/</a:t>
            </a:r>
            <a:r>
              <a:rPr lang="cs-CZ" dirty="0" err="1"/>
              <a:t>clanek</a:t>
            </a:r>
            <a:r>
              <a:rPr lang="cs-CZ" dirty="0"/>
              <a:t>/schizofrenie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88AC4E-C1D5-4BE3-85CF-72DCB2C2C7A6}" type="slidenum">
              <a:rPr lang="cs-CZ" smtClean="0"/>
              <a:pPr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844143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http://</a:t>
            </a:r>
            <a:r>
              <a:rPr lang="cs-CZ" dirty="0" err="1"/>
              <a:t>casopis.vesmir.cz</a:t>
            </a:r>
            <a:r>
              <a:rPr lang="cs-CZ" dirty="0"/>
              <a:t>/</a:t>
            </a:r>
            <a:r>
              <a:rPr lang="cs-CZ" dirty="0" err="1"/>
              <a:t>clanek</a:t>
            </a:r>
            <a:r>
              <a:rPr lang="cs-CZ" dirty="0"/>
              <a:t>/schizofrenie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88AC4E-C1D5-4BE3-85CF-72DCB2C2C7A6}" type="slidenum">
              <a:rPr lang="cs-CZ" smtClean="0"/>
              <a:pPr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656347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Pokud pacienti na </a:t>
            </a:r>
            <a:r>
              <a:rPr lang="cs-CZ" dirty="0" err="1"/>
              <a:t>Haloperidol</a:t>
            </a:r>
            <a:r>
              <a:rPr lang="cs-CZ" dirty="0"/>
              <a:t> odpovídají při </a:t>
            </a:r>
            <a:r>
              <a:rPr lang="cs-CZ" dirty="0" err="1"/>
              <a:t>níizkých</a:t>
            </a:r>
            <a:r>
              <a:rPr lang="cs-CZ" baseline="0" dirty="0"/>
              <a:t> dávkách, tak na </a:t>
            </a:r>
            <a:r>
              <a:rPr lang="cs-CZ" baseline="0" dirty="0" err="1"/>
              <a:t>pozit</a:t>
            </a:r>
            <a:r>
              <a:rPr lang="cs-CZ" baseline="0" dirty="0"/>
              <a:t>. I </a:t>
            </a:r>
            <a:r>
              <a:rPr lang="cs-CZ" baseline="0" dirty="0" err="1"/>
              <a:t>negat</a:t>
            </a:r>
            <a:r>
              <a:rPr lang="cs-CZ" baseline="0" dirty="0"/>
              <a:t>. příznaky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88AC4E-C1D5-4BE3-85CF-72DCB2C2C7A6}" type="slidenum">
              <a:rPr lang="cs-CZ" smtClean="0"/>
              <a:pPr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462292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88AC4E-C1D5-4BE3-85CF-72DCB2C2C7A6}" type="slidenum">
              <a:rPr lang="cs-CZ" smtClean="0"/>
              <a:pPr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016222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F451076-02B3-42FC-AEAD-AB0871154EE2}" type="slidenum">
              <a:rPr lang="en-US"/>
              <a:pPr/>
              <a:t>18</a:t>
            </a:fld>
            <a:endParaRPr lang="en-US"/>
          </a:p>
        </p:txBody>
      </p:sp>
      <p:sp>
        <p:nvSpPr>
          <p:cNvPr id="92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803135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7DB4D5-9746-4DF7-815E-397B73D737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4600E9-7921-45FC-AD16-54FCB0BD2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4FDB42-C0CB-4158-BE63-37F07ABF93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BD2BA3-E817-4258-918C-96CD3C91A36A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7215752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F4F39C-F01B-4C5E-A66C-8882366F06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B0473F-01E0-4936-853C-28D6C1C4DD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14A219-0DCB-4A04-8528-0F8AC1F7A6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37AB5B-1E67-4BB5-A2D2-14C651D70633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6222260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6F749D-B76F-4CFD-8D59-5E9AC18C3A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4B8449-2D0A-4C78-9007-F74F2DBF67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4FE144-DB8D-430D-AC00-30B6C53C4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A9BA71-85CC-4E1E-85A9-64693EA02FE2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1005483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381000"/>
            <a:ext cx="10972800" cy="13716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609600" y="1981200"/>
            <a:ext cx="5384800" cy="41148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384800" cy="41148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24008B99-3937-42DC-A4AB-BBFE3DDAD5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73D8595-405B-44B7-A592-30D2CEB07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D8003B5-1B08-4A88-8F70-918332B2BC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5D7637-10D6-414F-AECB-1315F721020E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2172009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Vlastní rozlože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8641" y="273629"/>
            <a:ext cx="10968960" cy="114348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07656C-57E5-458F-B8F0-E927A9E7923B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2925170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 sz="1200"/>
            </a:lvl1pPr>
          </a:lstStyle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7" name="Zástupný symbol pro obsah 2"/>
          <p:cNvSpPr>
            <a:spLocks noGrp="1"/>
          </p:cNvSpPr>
          <p:nvPr>
            <p:ph idx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</p:spTree>
    <p:extLst>
      <p:ext uri="{BB962C8B-B14F-4D97-AF65-F5344CB8AC3E}">
        <p14:creationId xmlns:p14="http://schemas.microsoft.com/office/powerpoint/2010/main" val="4181213984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orient="horz" pos="3997">
          <p15:clr>
            <a:srgbClr val="FBAE40"/>
          </p15:clr>
        </p15:guide>
        <p15:guide id="2" pos="438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2C9456-1681-43E4-A617-0D1F043692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73EA1C-6ED1-4BE1-9E5D-38D3AFA670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5F66AD-10F1-45FC-B258-9B14824C5E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06BA07-DCAF-4BF6-A513-62B8CFA77EB4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2818374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BCFC4A-DE37-4A86-BAF2-33A3C2B7F4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D99E96-F261-47A0-988A-7306E8D3CD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87EC7C-8241-44D7-B298-43ADF05D63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E6D5A2-81D0-44E0-A16B-1B8C3F419B26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033763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8C786B6C-E2BA-40D9-9D28-8397D82423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BF3608F-25BE-4250-B06F-EB2D8B0474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FAC070C-DF73-459E-82B1-36239BCA70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2BE4C0-0B14-4E34-A98F-05688529FB0A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2928510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2FE8CC68-EAFC-40DB-83F6-E076015528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DA3FAB76-1155-4D1D-9F60-D52025707A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F2497032-D87D-4B78-9D18-B6BE4C2998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8E476A-88AE-4ACC-874B-EA846EB2C81B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9056891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DBF99C6A-5BC2-45BB-B6BE-187C635993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78E09B4D-4EF9-4E98-8EBF-37A6B65813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32A9D6BC-306E-468F-BC5B-B09B577B78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C685A5-80F8-4815-AC65-D9D6D51FB5B6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6376162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8587538F-1F05-41DC-9115-4354E116E2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92CB5B81-722F-4AFE-A3D9-E576DA9B41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F266698F-2ABC-40D8-A966-572D72397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29D2BD-D2E1-4DBE-AF56-A6C000DDA8AA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6635811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8AF4529B-16B3-468B-A090-2316E95478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FF47168-BCDF-45B5-816F-F098ACD048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D78AD6F-6155-475C-92D3-5519BCC5E0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7E72CF-4DF7-42A3-9BD9-9F41C3D0A85A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9253204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cs-CZ" noProof="0"/>
              <a:t>Kliknutím na ikonu přidáte obrázek.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DB1A453-9882-44FF-8B04-8BA289A8C7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CF2883D-781D-4113-9398-08C0541823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D05171D-4F6A-46B6-863F-C52C62297D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B5588A-CADD-4DC6-9300-5FB831A017F8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9581114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78E3AC2D-BF73-41F6-A98F-299617CA55D8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Kliknutím lze upravit styl.</a:t>
            </a:r>
            <a:endParaRPr lang="en-US" altLang="cs-CZ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909C6FF4-DDD5-494F-BD84-24B138AF950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Upravte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  <a:endParaRPr lang="en-US" altLang="cs-C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423F00-45F6-4B4A-9C40-A7CE66FEBBD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AA3D95-557E-4967-B505-20B7940786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F4CCAF-880E-4DAC-B083-86661A76B6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D4C6886-397E-4CC8-A010-19B870A583BB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  <p:sldLayoutId id="2147483750" r:id="rId12"/>
    <p:sldLayoutId id="2147483752" r:id="rId13"/>
    <p:sldLayoutId id="2147483753" r:id="rId14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7" Type="http://schemas.openxmlformats.org/officeDocument/2006/relationships/image" Target="../media/image3.png"/><Relationship Id="rId2" Type="http://schemas.microsoft.com/office/2007/relationships/media" Target="../media/media1.m4a"/><Relationship Id="rId1" Type="http://schemas.openxmlformats.org/officeDocument/2006/relationships/tags" Target="../tags/tag2.xml"/><Relationship Id="rId6" Type="http://schemas.openxmlformats.org/officeDocument/2006/relationships/image" Target="../media/image2.jpe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2" Type="http://schemas.microsoft.com/office/2007/relationships/media" Target="../media/media10.m4a"/><Relationship Id="rId1" Type="http://schemas.openxmlformats.org/officeDocument/2006/relationships/tags" Target="../tags/tag15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media" Target="../media/media11.m4a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14.xml"/><Relationship Id="rId4" Type="http://schemas.openxmlformats.org/officeDocument/2006/relationships/audio" Target="../media/media11.m4a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tags" Target="../tags/tag19.xml"/><Relationship Id="rId1" Type="http://schemas.openxmlformats.org/officeDocument/2006/relationships/tags" Target="../tags/tag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tags" Target="../tags/tag21.xml"/><Relationship Id="rId1" Type="http://schemas.openxmlformats.org/officeDocument/2006/relationships/tags" Target="../tags/tag2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4" Type="http://schemas.openxmlformats.org/officeDocument/2006/relationships/notesSlide" Target="../notesSlides/notesSlide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2" Type="http://schemas.microsoft.com/office/2007/relationships/media" Target="../media/media12.m4a"/><Relationship Id="rId1" Type="http://schemas.openxmlformats.org/officeDocument/2006/relationships/tags" Target="../tags/tag24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media" Target="../media/media13.m4a"/><Relationship Id="rId7" Type="http://schemas.openxmlformats.org/officeDocument/2006/relationships/image" Target="../media/image3.png"/><Relationship Id="rId2" Type="http://schemas.openxmlformats.org/officeDocument/2006/relationships/tags" Target="../tags/tag26.xml"/><Relationship Id="rId1" Type="http://schemas.openxmlformats.org/officeDocument/2006/relationships/tags" Target="../tags/tag25.xml"/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14.xml"/><Relationship Id="rId4" Type="http://schemas.openxmlformats.org/officeDocument/2006/relationships/audio" Target="../media/media13.m4a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media" Target="../media/media14.m4a"/><Relationship Id="rId2" Type="http://schemas.openxmlformats.org/officeDocument/2006/relationships/tags" Target="../tags/tag28.xml"/><Relationship Id="rId1" Type="http://schemas.openxmlformats.org/officeDocument/2006/relationships/tags" Target="../tags/tag27.xml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14.xml"/><Relationship Id="rId4" Type="http://schemas.openxmlformats.org/officeDocument/2006/relationships/audio" Target="../media/media14.m4a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m4a"/><Relationship Id="rId7" Type="http://schemas.openxmlformats.org/officeDocument/2006/relationships/image" Target="../media/image3.png"/><Relationship Id="rId2" Type="http://schemas.microsoft.com/office/2007/relationships/media" Target="../media/media15.m4a"/><Relationship Id="rId1" Type="http://schemas.openxmlformats.org/officeDocument/2006/relationships/tags" Target="../tags/tag29.xml"/><Relationship Id="rId6" Type="http://schemas.openxmlformats.org/officeDocument/2006/relationships/image" Target="../media/image6.png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30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2.m4a"/><Relationship Id="rId7" Type="http://schemas.openxmlformats.org/officeDocument/2006/relationships/image" Target="../media/image4.jpe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13.xml"/><Relationship Id="rId4" Type="http://schemas.openxmlformats.org/officeDocument/2006/relationships/audio" Target="../media/media2.m4a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tags" Target="../tags/tag3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tags" Target="../tags/tag3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tags" Target="../tags/tag3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tags" Target="../tags/tag34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16.m4a"/><Relationship Id="rId7" Type="http://schemas.openxmlformats.org/officeDocument/2006/relationships/hyperlink" Target="https://www.youtube.com/watch?v=2krwEbm5hBo" TargetMode="External"/><Relationship Id="rId2" Type="http://schemas.microsoft.com/office/2007/relationships/media" Target="../media/media16.m4a"/><Relationship Id="rId1" Type="http://schemas.openxmlformats.org/officeDocument/2006/relationships/tags" Target="../tags/tag35.xml"/><Relationship Id="rId6" Type="http://schemas.openxmlformats.org/officeDocument/2006/relationships/hyperlink" Target="https://www.youtube.com/watch?v=FUr8ltXh1Pc&amp;t=8s" TargetMode="External"/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36.xml"/><Relationship Id="rId4" Type="http://schemas.openxmlformats.org/officeDocument/2006/relationships/hyperlink" Target="https://www.youtube.com/watch?v=W_iiy8ISvdY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37.xml"/><Relationship Id="rId4" Type="http://schemas.openxmlformats.org/officeDocument/2006/relationships/hyperlink" Target="https://www.youtube.com/watch?v=6HKMusvSfeI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media17.m4a"/><Relationship Id="rId2" Type="http://schemas.microsoft.com/office/2007/relationships/media" Target="../media/media17.m4a"/><Relationship Id="rId1" Type="http://schemas.openxmlformats.org/officeDocument/2006/relationships/tags" Target="../tags/tag38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media18.m4a"/><Relationship Id="rId2" Type="http://schemas.microsoft.com/office/2007/relationships/media" Target="../media/media18.m4a"/><Relationship Id="rId1" Type="http://schemas.openxmlformats.org/officeDocument/2006/relationships/tags" Target="../tags/tag39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tags" Target="../tags/tag41.xml"/><Relationship Id="rId1" Type="http://schemas.openxmlformats.org/officeDocument/2006/relationships/tags" Target="../tags/tag4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5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9.m4a"/><Relationship Id="rId2" Type="http://schemas.microsoft.com/office/2007/relationships/media" Target="../media/media19.m4a"/><Relationship Id="rId1" Type="http://schemas.openxmlformats.org/officeDocument/2006/relationships/tags" Target="../tags/tag42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20.m4a"/><Relationship Id="rId7" Type="http://schemas.openxmlformats.org/officeDocument/2006/relationships/image" Target="../media/image7.jpeg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6" Type="http://schemas.openxmlformats.org/officeDocument/2006/relationships/notesSlide" Target="../notesSlides/notesSlide16.xml"/><Relationship Id="rId5" Type="http://schemas.openxmlformats.org/officeDocument/2006/relationships/slideLayout" Target="../slideLayouts/slideLayout14.xml"/><Relationship Id="rId4" Type="http://schemas.openxmlformats.org/officeDocument/2006/relationships/audio" Target="../media/media20.m4a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21.m4a"/><Relationship Id="rId7" Type="http://schemas.openxmlformats.org/officeDocument/2006/relationships/image" Target="../media/image9.png"/><Relationship Id="rId2" Type="http://schemas.microsoft.com/office/2007/relationships/media" Target="../media/media21.m4a"/><Relationship Id="rId1" Type="http://schemas.openxmlformats.org/officeDocument/2006/relationships/tags" Target="../tags/tag45.xml"/><Relationship Id="rId6" Type="http://schemas.openxmlformats.org/officeDocument/2006/relationships/image" Target="../media/image8.png"/><Relationship Id="rId5" Type="http://schemas.openxmlformats.org/officeDocument/2006/relationships/notesSlide" Target="../notesSlides/notesSlide17.xml"/><Relationship Id="rId4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media" Target="../media/media22.m4a"/><Relationship Id="rId7" Type="http://schemas.openxmlformats.org/officeDocument/2006/relationships/image" Target="../media/image3.png"/><Relationship Id="rId2" Type="http://schemas.openxmlformats.org/officeDocument/2006/relationships/tags" Target="../tags/tag47.xml"/><Relationship Id="rId1" Type="http://schemas.openxmlformats.org/officeDocument/2006/relationships/tags" Target="../tags/tag46.xml"/><Relationship Id="rId6" Type="http://schemas.openxmlformats.org/officeDocument/2006/relationships/notesSlide" Target="../notesSlides/notesSlide18.xml"/><Relationship Id="rId5" Type="http://schemas.openxmlformats.org/officeDocument/2006/relationships/slideLayout" Target="../slideLayouts/slideLayout14.xml"/><Relationship Id="rId4" Type="http://schemas.openxmlformats.org/officeDocument/2006/relationships/audio" Target="../media/media22.m4a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media" Target="../media/media23.m4a"/><Relationship Id="rId7" Type="http://schemas.openxmlformats.org/officeDocument/2006/relationships/image" Target="../media/image3.png"/><Relationship Id="rId2" Type="http://schemas.openxmlformats.org/officeDocument/2006/relationships/tags" Target="../tags/tag49.xml"/><Relationship Id="rId1" Type="http://schemas.openxmlformats.org/officeDocument/2006/relationships/tags" Target="../tags/tag48.xml"/><Relationship Id="rId6" Type="http://schemas.openxmlformats.org/officeDocument/2006/relationships/notesSlide" Target="../notesSlides/notesSlide19.xml"/><Relationship Id="rId5" Type="http://schemas.openxmlformats.org/officeDocument/2006/relationships/slideLayout" Target="../slideLayouts/slideLayout12.xml"/><Relationship Id="rId4" Type="http://schemas.openxmlformats.org/officeDocument/2006/relationships/audio" Target="../media/media23.m4a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tags" Target="../tags/tag51.xml"/><Relationship Id="rId1" Type="http://schemas.openxmlformats.org/officeDocument/2006/relationships/tags" Target="../tags/tag50.xml"/><Relationship Id="rId4" Type="http://schemas.openxmlformats.org/officeDocument/2006/relationships/notesSlide" Target="../notesSlides/notesSlide20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5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audio" Target="../media/media24.m4a"/><Relationship Id="rId2" Type="http://schemas.microsoft.com/office/2007/relationships/media" Target="../media/media24.m4a"/><Relationship Id="rId1" Type="http://schemas.openxmlformats.org/officeDocument/2006/relationships/tags" Target="../tags/tag53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21.xml"/><Relationship Id="rId4" Type="http://schemas.openxmlformats.org/officeDocument/2006/relationships/slideLayout" Target="../slideLayouts/slideLayout1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54.xml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media" Target="../media/media25.m4a"/><Relationship Id="rId7" Type="http://schemas.openxmlformats.org/officeDocument/2006/relationships/image" Target="../media/image3.png"/><Relationship Id="rId2" Type="http://schemas.openxmlformats.org/officeDocument/2006/relationships/tags" Target="../tags/tag56.xml"/><Relationship Id="rId1" Type="http://schemas.openxmlformats.org/officeDocument/2006/relationships/tags" Target="../tags/tag55.xml"/><Relationship Id="rId6" Type="http://schemas.openxmlformats.org/officeDocument/2006/relationships/notesSlide" Target="../notesSlides/notesSlide23.xml"/><Relationship Id="rId5" Type="http://schemas.openxmlformats.org/officeDocument/2006/relationships/slideLayout" Target="../slideLayouts/slideLayout14.xml"/><Relationship Id="rId4" Type="http://schemas.openxmlformats.org/officeDocument/2006/relationships/audio" Target="../media/media25.m4a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4.m4a"/><Relationship Id="rId7" Type="http://schemas.openxmlformats.org/officeDocument/2006/relationships/hyperlink" Target="https://www.ecnp.eu/~/media/Files/ecnp/Projects%20and%20initiatives/Nomenclature/140214%20Nomenclature%20list.pdf" TargetMode="External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13.xml"/><Relationship Id="rId10" Type="http://schemas.openxmlformats.org/officeDocument/2006/relationships/image" Target="../media/image3.png"/><Relationship Id="rId4" Type="http://schemas.openxmlformats.org/officeDocument/2006/relationships/audio" Target="../media/media4.m4a"/><Relationship Id="rId9" Type="http://schemas.openxmlformats.org/officeDocument/2006/relationships/image" Target="../media/image4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audio" Target="../media/media26.m4a"/><Relationship Id="rId2" Type="http://schemas.microsoft.com/office/2007/relationships/media" Target="../media/media26.m4a"/><Relationship Id="rId1" Type="http://schemas.openxmlformats.org/officeDocument/2006/relationships/tags" Target="../tags/tag57.xml"/><Relationship Id="rId6" Type="http://schemas.openxmlformats.org/officeDocument/2006/relationships/image" Target="../media/image3.png"/><Relationship Id="rId5" Type="http://schemas.openxmlformats.org/officeDocument/2006/relationships/image" Target="../media/image11.png"/><Relationship Id="rId4" Type="http://schemas.openxmlformats.org/officeDocument/2006/relationships/slideLayout" Target="../slideLayouts/slideLayout1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tags" Target="../tags/tag59.xml"/><Relationship Id="rId1" Type="http://schemas.openxmlformats.org/officeDocument/2006/relationships/tags" Target="../tags/tag58.xml"/><Relationship Id="rId4" Type="http://schemas.openxmlformats.org/officeDocument/2006/relationships/notesSlide" Target="../notesSlides/notesSlide24.xml"/></Relationships>
</file>

<file path=ppt/slides/_rels/slide42.xml.rels><?xml version="1.0" encoding="UTF-8" standalone="yes"?>
<Relationships xmlns="http://schemas.openxmlformats.org/package/2006/relationships"><Relationship Id="rId3" Type="http://schemas.microsoft.com/office/2007/relationships/media" Target="../media/media27.m4a"/><Relationship Id="rId2" Type="http://schemas.openxmlformats.org/officeDocument/2006/relationships/tags" Target="../tags/tag61.xml"/><Relationship Id="rId1" Type="http://schemas.openxmlformats.org/officeDocument/2006/relationships/tags" Target="../tags/tag60.xml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14.xml"/><Relationship Id="rId4" Type="http://schemas.openxmlformats.org/officeDocument/2006/relationships/audio" Target="../media/media27.m4a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audio" Target="../media/media28.m4a"/><Relationship Id="rId2" Type="http://schemas.microsoft.com/office/2007/relationships/media" Target="../media/media28.m4a"/><Relationship Id="rId1" Type="http://schemas.openxmlformats.org/officeDocument/2006/relationships/tags" Target="../tags/tag62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25.xml"/><Relationship Id="rId4" Type="http://schemas.openxmlformats.org/officeDocument/2006/relationships/slideLayout" Target="../slideLayouts/slideLayout1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audio" Target="../media/media29.m4a"/><Relationship Id="rId2" Type="http://schemas.microsoft.com/office/2007/relationships/media" Target="../media/media29.m4a"/><Relationship Id="rId1" Type="http://schemas.openxmlformats.org/officeDocument/2006/relationships/tags" Target="../tags/tag63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1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audio" Target="../media/media30.m4a"/><Relationship Id="rId2" Type="http://schemas.microsoft.com/office/2007/relationships/media" Target="../media/media30.m4a"/><Relationship Id="rId1" Type="http://schemas.openxmlformats.org/officeDocument/2006/relationships/tags" Target="../tags/tag64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26.xml"/><Relationship Id="rId4" Type="http://schemas.openxmlformats.org/officeDocument/2006/relationships/slideLayout" Target="../slideLayouts/slideLayout1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tags" Target="../tags/tag6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66.xml"/><Relationship Id="rId4" Type="http://schemas.openxmlformats.org/officeDocument/2006/relationships/image" Target="../media/image1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67.xml"/></Relationships>
</file>

<file path=ppt/slides/_rels/slide49.xml.rels><?xml version="1.0" encoding="UTF-8" standalone="yes"?>
<Relationships xmlns="http://schemas.openxmlformats.org/package/2006/relationships"><Relationship Id="rId3" Type="http://schemas.microsoft.com/office/2007/relationships/media" Target="../media/media31.m4a"/><Relationship Id="rId7" Type="http://schemas.openxmlformats.org/officeDocument/2006/relationships/image" Target="../media/image3.png"/><Relationship Id="rId2" Type="http://schemas.openxmlformats.org/officeDocument/2006/relationships/tags" Target="../tags/tag69.xml"/><Relationship Id="rId1" Type="http://schemas.openxmlformats.org/officeDocument/2006/relationships/tags" Target="../tags/tag68.xml"/><Relationship Id="rId6" Type="http://schemas.openxmlformats.org/officeDocument/2006/relationships/notesSlide" Target="../notesSlides/notesSlide29.xml"/><Relationship Id="rId5" Type="http://schemas.openxmlformats.org/officeDocument/2006/relationships/slideLayout" Target="../slideLayouts/slideLayout14.xml"/><Relationship Id="rId4" Type="http://schemas.openxmlformats.org/officeDocument/2006/relationships/audio" Target="../media/media31.m4a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5.m4a"/><Relationship Id="rId7" Type="http://schemas.openxmlformats.org/officeDocument/2006/relationships/image" Target="../media/image3.png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14.xml"/><Relationship Id="rId4" Type="http://schemas.openxmlformats.org/officeDocument/2006/relationships/audio" Target="../media/media5.m4a"/></Relationships>
</file>

<file path=ppt/slides/_rels/slide50.xml.rels><?xml version="1.0" encoding="UTF-8" standalone="yes"?>
<Relationships xmlns="http://schemas.openxmlformats.org/package/2006/relationships"><Relationship Id="rId3" Type="http://schemas.microsoft.com/office/2007/relationships/media" Target="../media/media32.m4a"/><Relationship Id="rId2" Type="http://schemas.openxmlformats.org/officeDocument/2006/relationships/tags" Target="../tags/tag71.xml"/><Relationship Id="rId1" Type="http://schemas.openxmlformats.org/officeDocument/2006/relationships/tags" Target="../tags/tag70.xml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14.xml"/><Relationship Id="rId4" Type="http://schemas.openxmlformats.org/officeDocument/2006/relationships/audio" Target="../media/media32.m4a"/></Relationships>
</file>

<file path=ppt/slides/_rels/slide51.xml.rels><?xml version="1.0" encoding="UTF-8" standalone="yes"?>
<Relationships xmlns="http://schemas.openxmlformats.org/package/2006/relationships"><Relationship Id="rId3" Type="http://schemas.microsoft.com/office/2007/relationships/media" Target="../media/media33.m4a"/><Relationship Id="rId7" Type="http://schemas.openxmlformats.org/officeDocument/2006/relationships/image" Target="../media/image3.png"/><Relationship Id="rId2" Type="http://schemas.openxmlformats.org/officeDocument/2006/relationships/tags" Target="../tags/tag73.xml"/><Relationship Id="rId1" Type="http://schemas.openxmlformats.org/officeDocument/2006/relationships/tags" Target="../tags/tag72.xml"/><Relationship Id="rId6" Type="http://schemas.openxmlformats.org/officeDocument/2006/relationships/notesSlide" Target="../notesSlides/notesSlide30.xml"/><Relationship Id="rId5" Type="http://schemas.openxmlformats.org/officeDocument/2006/relationships/slideLayout" Target="../slideLayouts/slideLayout14.xml"/><Relationship Id="rId4" Type="http://schemas.openxmlformats.org/officeDocument/2006/relationships/audio" Target="../media/media33.m4a"/></Relationships>
</file>

<file path=ppt/slides/_rels/slide52.xml.rels><?xml version="1.0" encoding="UTF-8" standalone="yes"?>
<Relationships xmlns="http://schemas.openxmlformats.org/package/2006/relationships"><Relationship Id="rId3" Type="http://schemas.microsoft.com/office/2007/relationships/media" Target="../media/media34.m4a"/><Relationship Id="rId7" Type="http://schemas.openxmlformats.org/officeDocument/2006/relationships/image" Target="../media/image3.png"/><Relationship Id="rId2" Type="http://schemas.openxmlformats.org/officeDocument/2006/relationships/tags" Target="../tags/tag75.xml"/><Relationship Id="rId1" Type="http://schemas.openxmlformats.org/officeDocument/2006/relationships/tags" Target="../tags/tag74.xml"/><Relationship Id="rId6" Type="http://schemas.openxmlformats.org/officeDocument/2006/relationships/notesSlide" Target="../notesSlides/notesSlide31.xml"/><Relationship Id="rId5" Type="http://schemas.openxmlformats.org/officeDocument/2006/relationships/slideLayout" Target="../slideLayouts/slideLayout14.xml"/><Relationship Id="rId4" Type="http://schemas.openxmlformats.org/officeDocument/2006/relationships/audio" Target="../media/media34.m4a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5.m4a"/><Relationship Id="rId2" Type="http://schemas.microsoft.com/office/2007/relationships/media" Target="../media/media35.m4a"/><Relationship Id="rId1" Type="http://schemas.openxmlformats.org/officeDocument/2006/relationships/tags" Target="../tags/tag76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32.xml"/><Relationship Id="rId4" Type="http://schemas.openxmlformats.org/officeDocument/2006/relationships/slideLayout" Target="../slideLayouts/slideLayout1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audio" Target="../media/media36.m4a"/><Relationship Id="rId2" Type="http://schemas.microsoft.com/office/2007/relationships/media" Target="../media/media36.m4a"/><Relationship Id="rId1" Type="http://schemas.openxmlformats.org/officeDocument/2006/relationships/tags" Target="../tags/tag77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1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audio" Target="../media/media37.m4a"/><Relationship Id="rId2" Type="http://schemas.microsoft.com/office/2007/relationships/media" Target="../media/media37.m4a"/><Relationship Id="rId1" Type="http://schemas.openxmlformats.org/officeDocument/2006/relationships/tags" Target="../tags/tag78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33.xml"/><Relationship Id="rId4" Type="http://schemas.openxmlformats.org/officeDocument/2006/relationships/slideLayout" Target="../slideLayouts/slideLayout1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audio" Target="../media/media38.m4a"/><Relationship Id="rId2" Type="http://schemas.microsoft.com/office/2007/relationships/media" Target="../media/media38.m4a"/><Relationship Id="rId1" Type="http://schemas.openxmlformats.org/officeDocument/2006/relationships/tags" Target="../tags/tag79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14.xml"/></Relationships>
</file>

<file path=ppt/slides/_rels/slide57.xml.rels><?xml version="1.0" encoding="UTF-8" standalone="yes"?>
<Relationships xmlns="http://schemas.openxmlformats.org/package/2006/relationships"><Relationship Id="rId3" Type="http://schemas.microsoft.com/office/2007/relationships/media" Target="../media/media39.m4a"/><Relationship Id="rId7" Type="http://schemas.openxmlformats.org/officeDocument/2006/relationships/image" Target="../media/image3.png"/><Relationship Id="rId2" Type="http://schemas.openxmlformats.org/officeDocument/2006/relationships/tags" Target="../tags/tag81.xml"/><Relationship Id="rId1" Type="http://schemas.openxmlformats.org/officeDocument/2006/relationships/tags" Target="../tags/tag80.xml"/><Relationship Id="rId6" Type="http://schemas.openxmlformats.org/officeDocument/2006/relationships/notesSlide" Target="../notesSlides/notesSlide34.xml"/><Relationship Id="rId5" Type="http://schemas.openxmlformats.org/officeDocument/2006/relationships/slideLayout" Target="../slideLayouts/slideLayout14.xml"/><Relationship Id="rId4" Type="http://schemas.openxmlformats.org/officeDocument/2006/relationships/audio" Target="../media/media39.m4a"/></Relationships>
</file>

<file path=ppt/slides/_rels/slide58.xml.rels><?xml version="1.0" encoding="UTF-8" standalone="yes"?>
<Relationships xmlns="http://schemas.openxmlformats.org/package/2006/relationships"><Relationship Id="rId3" Type="http://schemas.microsoft.com/office/2007/relationships/media" Target="../media/media40.m4a"/><Relationship Id="rId2" Type="http://schemas.openxmlformats.org/officeDocument/2006/relationships/tags" Target="../tags/tag83.xml"/><Relationship Id="rId1" Type="http://schemas.openxmlformats.org/officeDocument/2006/relationships/tags" Target="../tags/tag82.xml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14.xml"/><Relationship Id="rId4" Type="http://schemas.openxmlformats.org/officeDocument/2006/relationships/audio" Target="../media/media40.m4a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tags" Target="../tags/tag85.xml"/><Relationship Id="rId1" Type="http://schemas.openxmlformats.org/officeDocument/2006/relationships/tags" Target="../tags/tag84.xml"/><Relationship Id="rId4" Type="http://schemas.openxmlformats.org/officeDocument/2006/relationships/notesSlide" Target="../notesSlides/notesSlide35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6.m4a"/><Relationship Id="rId7" Type="http://schemas.openxmlformats.org/officeDocument/2006/relationships/image" Target="../media/image3.png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14.xml"/><Relationship Id="rId4" Type="http://schemas.openxmlformats.org/officeDocument/2006/relationships/audio" Target="../media/media6.m4a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12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13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2" Type="http://schemas.microsoft.com/office/2007/relationships/media" Target="../media/media9.m4a"/><Relationship Id="rId1" Type="http://schemas.openxmlformats.org/officeDocument/2006/relationships/tags" Target="../tags/tag14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Obrázek 3">
            <a:extLst>
              <a:ext uri="{FF2B5EF4-FFF2-40B4-BE49-F238E27FC236}">
                <a16:creationId xmlns:a16="http://schemas.microsoft.com/office/drawing/2014/main" id="{C859FEE6-A4E6-427D-BB17-8082A8F590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58738"/>
            <a:ext cx="2105025" cy="162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Zástupný symbol pro zápatí 1">
            <a:extLst>
              <a:ext uri="{FF2B5EF4-FFF2-40B4-BE49-F238E27FC236}">
                <a16:creationId xmlns:a16="http://schemas.microsoft.com/office/drawing/2014/main" id="{993D783B-C765-4BF6-B55C-A1D416949454}"/>
              </a:ext>
            </a:extLst>
          </p:cNvPr>
          <p:cNvSpPr txBox="1">
            <a:spLocks/>
          </p:cNvSpPr>
          <p:nvPr/>
        </p:nvSpPr>
        <p:spPr bwMode="auto">
          <a:xfrm>
            <a:off x="323850" y="6165850"/>
            <a:ext cx="4908550" cy="323850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46800" rIns="90000" bIns="46800" anchor="b"/>
          <a:lstStyle>
            <a:defPPr>
              <a:defRPr lang="en-GB"/>
            </a:defPPr>
            <a:lvl1pPr marL="215900" indent="-214313" algn="r" defTabSz="449263" rtl="0" eaLnBrk="1" fontAlgn="base" hangingPunct="1">
              <a:spcBef>
                <a:spcPct val="0"/>
              </a:spcBef>
              <a:spcAft>
                <a:spcPct val="0"/>
              </a:spcAft>
              <a:buSzPct val="4500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1400" kern="12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Segoe UI" panose="020B0502040204020203" pitchFamily="34" charset="0"/>
              </a:defRPr>
            </a:lvl1pPr>
            <a:lvl2pPr marL="742950" indent="-28575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bg1"/>
                </a:solidFill>
                <a:latin typeface="Tahoma" panose="020B0604030504040204" pitchFamily="34" charset="0"/>
                <a:ea typeface="Microsoft YaHei" panose="020B0503020204020204" pitchFamily="34" charset="-122"/>
                <a:cs typeface="+mn-cs"/>
              </a:defRPr>
            </a:lvl2pPr>
            <a:lvl3pPr marL="11430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bg1"/>
                </a:solidFill>
                <a:latin typeface="Tahoma" panose="020B0604030504040204" pitchFamily="34" charset="0"/>
                <a:ea typeface="Microsoft YaHei" panose="020B0503020204020204" pitchFamily="34" charset="-122"/>
                <a:cs typeface="+mn-cs"/>
              </a:defRPr>
            </a:lvl3pPr>
            <a:lvl4pPr marL="16002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bg1"/>
                </a:solidFill>
                <a:latin typeface="Tahoma" panose="020B0604030504040204" pitchFamily="34" charset="0"/>
                <a:ea typeface="Microsoft YaHei" panose="020B0503020204020204" pitchFamily="34" charset="-122"/>
                <a:cs typeface="+mn-cs"/>
              </a:defRPr>
            </a:lvl4pPr>
            <a:lvl5pPr marL="20574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bg1"/>
                </a:solidFill>
                <a:latin typeface="Tahoma" panose="020B0604030504040204" pitchFamily="34" charset="0"/>
                <a:ea typeface="Microsoft YaHei" panose="020B0503020204020204" pitchFamily="34" charset="-122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bg1"/>
                </a:solidFill>
                <a:latin typeface="Tahoma" panose="020B0604030504040204" pitchFamily="34" charset="0"/>
                <a:ea typeface="Microsoft YaHei" panose="020B0503020204020204" pitchFamily="34" charset="-122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bg1"/>
                </a:solidFill>
                <a:latin typeface="Tahoma" panose="020B0604030504040204" pitchFamily="34" charset="0"/>
                <a:ea typeface="Microsoft YaHei" panose="020B0503020204020204" pitchFamily="34" charset="-122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bg1"/>
                </a:solidFill>
                <a:latin typeface="Tahoma" panose="020B0604030504040204" pitchFamily="34" charset="0"/>
                <a:ea typeface="Microsoft YaHei" panose="020B0503020204020204" pitchFamily="34" charset="-122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bg1"/>
                </a:solidFill>
                <a:latin typeface="Tahoma" panose="020B0604030504040204" pitchFamily="34" charset="0"/>
                <a:ea typeface="Microsoft YaHei" panose="020B0503020204020204" pitchFamily="34" charset="-122"/>
                <a:cs typeface="+mn-cs"/>
              </a:defRPr>
            </a:lvl9pPr>
          </a:lstStyle>
          <a:p>
            <a:pPr algn="l">
              <a:defRPr/>
            </a:pPr>
            <a:r>
              <a:rPr lang="cs-CZ" spc="-1" dirty="0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Department </a:t>
            </a:r>
            <a:r>
              <a:rPr lang="cs-CZ" spc="-1" dirty="0" err="1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spc="-1" dirty="0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pc="-1" dirty="0" err="1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Pharmacology</a:t>
            </a:r>
            <a:r>
              <a:rPr lang="cs-CZ" spc="-1" dirty="0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FM MU</a:t>
            </a:r>
            <a:endParaRPr lang="cs-CZ" spc="-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60E3D079-EDE1-447E-85C2-990FFE906116}"/>
              </a:ext>
            </a:extLst>
          </p:cNvPr>
          <p:cNvSpPr txBox="1"/>
          <p:nvPr/>
        </p:nvSpPr>
        <p:spPr>
          <a:xfrm>
            <a:off x="124525" y="2564904"/>
            <a:ext cx="1194294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/>
              <a:t>Introduction to Psychopharmacology</a:t>
            </a:r>
            <a:endParaRPr lang="cs-CZ" sz="6000" dirty="0"/>
          </a:p>
        </p:txBody>
      </p:sp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9849D616-3730-4745-A24D-6107AE3764B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992544" y="332656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64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60" name="Text Box 4"/>
          <p:cNvSpPr txBox="1">
            <a:spLocks noChangeArrowheads="1"/>
          </p:cNvSpPr>
          <p:nvPr/>
        </p:nvSpPr>
        <p:spPr bwMode="auto">
          <a:xfrm>
            <a:off x="6364705" y="1095362"/>
            <a:ext cx="5459107" cy="38502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algn="ctr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ctr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ctr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ctr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ctr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>
              <a:defRPr/>
            </a:pPr>
            <a:endParaRPr lang="cs-CZ" altLang="cs-CZ" dirty="0">
              <a:solidFill>
                <a:srgbClr val="243A98"/>
              </a:solidFill>
              <a:latin typeface="+mj-lt"/>
            </a:endParaRPr>
          </a:p>
          <a:p>
            <a:pPr algn="l">
              <a:lnSpc>
                <a:spcPct val="90000"/>
              </a:lnSpc>
              <a:defRPr/>
            </a:pPr>
            <a:r>
              <a:rPr lang="cs-CZ" altLang="cs-CZ" sz="1800" u="sng" dirty="0">
                <a:latin typeface="Calibri" panose="020F0502020204030204" pitchFamily="34" charset="0"/>
              </a:rPr>
              <a:t>2nd. </a:t>
            </a:r>
            <a:r>
              <a:rPr lang="cs-CZ" altLang="cs-CZ" sz="1800" u="sng" dirty="0" err="1">
                <a:latin typeface="Calibri" panose="020F0502020204030204" pitchFamily="34" charset="0"/>
              </a:rPr>
              <a:t>generation</a:t>
            </a:r>
            <a:r>
              <a:rPr lang="cs-CZ" altLang="cs-CZ" sz="1800" u="sng" dirty="0">
                <a:latin typeface="Calibri" panose="020F0502020204030204" pitchFamily="34" charset="0"/>
              </a:rPr>
              <a:t> („</a:t>
            </a:r>
            <a:r>
              <a:rPr lang="cs-CZ" altLang="cs-CZ" sz="1800" u="sng" dirty="0" err="1">
                <a:latin typeface="Calibri" panose="020F0502020204030204" pitchFamily="34" charset="0"/>
              </a:rPr>
              <a:t>atypical</a:t>
            </a:r>
            <a:r>
              <a:rPr lang="cs-CZ" altLang="cs-CZ" sz="1800" u="sng" dirty="0">
                <a:latin typeface="Calibri" panose="020F0502020204030204" pitchFamily="34" charset="0"/>
              </a:rPr>
              <a:t>“)</a:t>
            </a:r>
          </a:p>
          <a:p>
            <a:pPr algn="l">
              <a:defRPr/>
            </a:pPr>
            <a:r>
              <a:rPr lang="cs-CZ" altLang="cs-CZ" sz="1800" dirty="0" err="1">
                <a:solidFill>
                  <a:prstClr val="black"/>
                </a:solidFill>
                <a:latin typeface="Calibri" panose="020F0502020204030204" pitchFamily="34" charset="0"/>
              </a:rPr>
              <a:t>less</a:t>
            </a:r>
            <a:r>
              <a:rPr lang="cs-CZ" altLang="cs-CZ" sz="1800" dirty="0">
                <a:solidFill>
                  <a:prstClr val="black"/>
                </a:solidFill>
                <a:latin typeface="Calibri" panose="020F0502020204030204" pitchFamily="34" charset="0"/>
              </a:rPr>
              <a:t>: </a:t>
            </a:r>
            <a:r>
              <a:rPr lang="cs-CZ" altLang="cs-CZ" sz="1800" dirty="0" err="1">
                <a:solidFill>
                  <a:prstClr val="black"/>
                </a:solidFill>
                <a:latin typeface="Calibri" panose="020F0502020204030204" pitchFamily="34" charset="0"/>
              </a:rPr>
              <a:t>EPS</a:t>
            </a:r>
            <a:r>
              <a:rPr lang="cs-CZ" altLang="cs-CZ" sz="1800" dirty="0">
                <a:solidFill>
                  <a:prstClr val="black"/>
                </a:solidFill>
                <a:latin typeface="Calibri" panose="020F0502020204030204" pitchFamily="34" charset="0"/>
              </a:rPr>
              <a:t>, </a:t>
            </a:r>
            <a:r>
              <a:rPr lang="cs-CZ" altLang="cs-CZ" sz="1800" dirty="0" err="1">
                <a:solidFill>
                  <a:prstClr val="black"/>
                </a:solidFill>
                <a:latin typeface="Calibri" panose="020F0502020204030204" pitchFamily="34" charset="0"/>
              </a:rPr>
              <a:t>tardive</a:t>
            </a:r>
            <a:r>
              <a:rPr lang="cs-CZ" altLang="cs-CZ" sz="1800" dirty="0">
                <a:solidFill>
                  <a:prstClr val="black"/>
                </a:solidFill>
                <a:latin typeface="Calibri" panose="020F0502020204030204" pitchFamily="34" charset="0"/>
              </a:rPr>
              <a:t> </a:t>
            </a:r>
            <a:r>
              <a:rPr lang="cs-CZ" altLang="cs-CZ" sz="1800" dirty="0" err="1">
                <a:solidFill>
                  <a:prstClr val="black"/>
                </a:solidFill>
                <a:latin typeface="Calibri" panose="020F0502020204030204" pitchFamily="34" charset="0"/>
              </a:rPr>
              <a:t>dyskinesias</a:t>
            </a:r>
            <a:r>
              <a:rPr lang="cs-CZ" altLang="cs-CZ" sz="1800" dirty="0">
                <a:solidFill>
                  <a:prstClr val="black"/>
                </a:solidFill>
                <a:latin typeface="Calibri" panose="020F0502020204030204" pitchFamily="34" charset="0"/>
              </a:rPr>
              <a:t>, </a:t>
            </a:r>
            <a:r>
              <a:rPr lang="cs-CZ" altLang="cs-CZ" sz="1800" dirty="0" err="1">
                <a:solidFill>
                  <a:prstClr val="black"/>
                </a:solidFill>
                <a:latin typeface="Calibri" panose="020F0502020204030204" pitchFamily="34" charset="0"/>
              </a:rPr>
              <a:t>prolactinemias</a:t>
            </a:r>
            <a:r>
              <a:rPr lang="cs-CZ" altLang="cs-CZ" sz="1800" dirty="0">
                <a:solidFill>
                  <a:prstClr val="black"/>
                </a:solidFill>
                <a:latin typeface="Calibri" panose="020F0502020204030204" pitchFamily="34" charset="0"/>
              </a:rPr>
              <a:t>,</a:t>
            </a:r>
          </a:p>
          <a:p>
            <a:pPr algn="l">
              <a:defRPr/>
            </a:pPr>
            <a:r>
              <a:rPr lang="cs-CZ" altLang="cs-CZ" sz="1800" dirty="0" err="1">
                <a:solidFill>
                  <a:prstClr val="black"/>
                </a:solidFill>
                <a:latin typeface="Calibri" panose="020F0502020204030204" pitchFamily="34" charset="0"/>
              </a:rPr>
              <a:t>malignant</a:t>
            </a:r>
            <a:r>
              <a:rPr lang="cs-CZ" altLang="cs-CZ" sz="1800" dirty="0">
                <a:solidFill>
                  <a:prstClr val="black"/>
                </a:solidFill>
                <a:latin typeface="Calibri" panose="020F0502020204030204" pitchFamily="34" charset="0"/>
              </a:rPr>
              <a:t> </a:t>
            </a:r>
            <a:r>
              <a:rPr lang="cs-CZ" altLang="cs-CZ" sz="1800" dirty="0" err="1">
                <a:solidFill>
                  <a:prstClr val="black"/>
                </a:solidFill>
                <a:latin typeface="Calibri" panose="020F0502020204030204" pitchFamily="34" charset="0"/>
              </a:rPr>
              <a:t>neuroleptic</a:t>
            </a:r>
            <a:r>
              <a:rPr lang="cs-CZ" altLang="cs-CZ" sz="1800" dirty="0">
                <a:solidFill>
                  <a:prstClr val="black"/>
                </a:solidFill>
                <a:latin typeface="Calibri" panose="020F0502020204030204" pitchFamily="34" charset="0"/>
              </a:rPr>
              <a:t>. syndrome)</a:t>
            </a:r>
          </a:p>
          <a:p>
            <a:pPr algn="l">
              <a:defRPr/>
            </a:pPr>
            <a:endParaRPr lang="cs-CZ" altLang="cs-CZ" sz="1800" u="sng" dirty="0">
              <a:solidFill>
                <a:srgbClr val="C00000"/>
              </a:solidFill>
              <a:latin typeface="Calibri" panose="020F0502020204030204" pitchFamily="34" charset="0"/>
            </a:endParaRPr>
          </a:p>
          <a:p>
            <a:pPr algn="l">
              <a:defRPr/>
            </a:pPr>
            <a:r>
              <a:rPr lang="cs-CZ" altLang="cs-CZ" sz="1800" u="sng" dirty="0">
                <a:solidFill>
                  <a:srgbClr val="C00000"/>
                </a:solidFill>
                <a:latin typeface="Calibri" panose="020F0502020204030204" pitchFamily="34" charset="0"/>
              </a:rPr>
              <a:t>MARTA</a:t>
            </a:r>
            <a:r>
              <a:rPr lang="cs-CZ" altLang="cs-CZ" sz="1800" dirty="0">
                <a:latin typeface="+mj-lt"/>
              </a:rPr>
              <a:t> </a:t>
            </a:r>
            <a:r>
              <a:rPr lang="cs-CZ" altLang="cs-CZ" sz="1800" dirty="0">
                <a:solidFill>
                  <a:prstClr val="black"/>
                </a:solidFill>
                <a:latin typeface="Calibri" panose="020F0502020204030204" pitchFamily="34" charset="0"/>
              </a:rPr>
              <a:t>(</a:t>
            </a:r>
            <a:r>
              <a:rPr lang="cs-CZ" altLang="cs-CZ" sz="1800" dirty="0" err="1">
                <a:solidFill>
                  <a:prstClr val="black"/>
                </a:solidFill>
                <a:latin typeface="Calibri" panose="020F0502020204030204" pitchFamily="34" charset="0"/>
              </a:rPr>
              <a:t>Multi-Acting</a:t>
            </a:r>
            <a:r>
              <a:rPr lang="cs-CZ" altLang="cs-CZ" sz="1800" dirty="0">
                <a:solidFill>
                  <a:prstClr val="black"/>
                </a:solidFill>
                <a:latin typeface="Calibri" panose="020F0502020204030204" pitchFamily="34" charset="0"/>
              </a:rPr>
              <a:t> Receptor </a:t>
            </a:r>
            <a:r>
              <a:rPr lang="cs-CZ" altLang="cs-CZ" sz="1800" dirty="0" err="1">
                <a:solidFill>
                  <a:prstClr val="black"/>
                </a:solidFill>
                <a:latin typeface="Calibri" panose="020F0502020204030204" pitchFamily="34" charset="0"/>
              </a:rPr>
              <a:t>Targeted</a:t>
            </a:r>
            <a:r>
              <a:rPr lang="cs-CZ" altLang="cs-CZ" sz="1800" dirty="0">
                <a:solidFill>
                  <a:prstClr val="black"/>
                </a:solidFill>
                <a:latin typeface="Calibri" panose="020F0502020204030204" pitchFamily="34" charset="0"/>
              </a:rPr>
              <a:t> </a:t>
            </a:r>
            <a:r>
              <a:rPr lang="cs-CZ" altLang="cs-CZ" sz="1800" dirty="0" err="1">
                <a:solidFill>
                  <a:prstClr val="black"/>
                </a:solidFill>
                <a:latin typeface="Calibri" panose="020F0502020204030204" pitchFamily="34" charset="0"/>
              </a:rPr>
              <a:t>Agents</a:t>
            </a:r>
            <a:r>
              <a:rPr lang="cs-CZ" altLang="cs-CZ" sz="1800" dirty="0">
                <a:solidFill>
                  <a:prstClr val="black"/>
                </a:solidFill>
                <a:latin typeface="Calibri" panose="020F0502020204030204" pitchFamily="34" charset="0"/>
              </a:rPr>
              <a:t>)</a:t>
            </a:r>
          </a:p>
          <a:p>
            <a:pPr algn="l">
              <a:defRPr/>
            </a:pPr>
            <a:endParaRPr lang="cs-CZ" altLang="cs-CZ" sz="1800" u="sng" dirty="0">
              <a:solidFill>
                <a:srgbClr val="C00000"/>
              </a:solidFill>
              <a:latin typeface="Calibri" panose="020F0502020204030204" pitchFamily="34" charset="0"/>
            </a:endParaRPr>
          </a:p>
          <a:p>
            <a:pPr algn="l">
              <a:defRPr/>
            </a:pPr>
            <a:r>
              <a:rPr lang="cs-CZ" altLang="cs-CZ" sz="1800" u="sng" dirty="0">
                <a:solidFill>
                  <a:srgbClr val="C00000"/>
                </a:solidFill>
                <a:latin typeface="Calibri" panose="020F0502020204030204" pitchFamily="34" charset="0"/>
              </a:rPr>
              <a:t>SDA</a:t>
            </a:r>
            <a:r>
              <a:rPr lang="cs-CZ" altLang="cs-CZ" sz="1800" dirty="0">
                <a:latin typeface="+mj-lt"/>
              </a:rPr>
              <a:t> </a:t>
            </a:r>
            <a:r>
              <a:rPr lang="cs-CZ" altLang="cs-CZ" sz="1800" dirty="0">
                <a:solidFill>
                  <a:prstClr val="black"/>
                </a:solidFill>
                <a:latin typeface="Calibri" panose="020F0502020204030204" pitchFamily="34" charset="0"/>
              </a:rPr>
              <a:t>(Serotonin-Dopamine </a:t>
            </a:r>
            <a:r>
              <a:rPr lang="cs-CZ" altLang="cs-CZ" sz="1800" dirty="0" err="1">
                <a:solidFill>
                  <a:prstClr val="black"/>
                </a:solidFill>
                <a:latin typeface="Calibri" panose="020F0502020204030204" pitchFamily="34" charset="0"/>
              </a:rPr>
              <a:t>Antagonist</a:t>
            </a:r>
            <a:r>
              <a:rPr lang="cs-CZ" altLang="cs-CZ" sz="1800" dirty="0">
                <a:solidFill>
                  <a:prstClr val="black"/>
                </a:solidFill>
                <a:latin typeface="Calibri" panose="020F0502020204030204" pitchFamily="34" charset="0"/>
              </a:rPr>
              <a:t>)</a:t>
            </a:r>
          </a:p>
          <a:p>
            <a:pPr algn="l">
              <a:defRPr/>
            </a:pPr>
            <a:endParaRPr lang="cs-CZ" altLang="cs-CZ" sz="1800" dirty="0">
              <a:solidFill>
                <a:prstClr val="black"/>
              </a:solidFill>
              <a:latin typeface="Calibri" panose="020F0502020204030204" pitchFamily="34" charset="0"/>
            </a:endParaRPr>
          </a:p>
          <a:p>
            <a:pPr algn="l">
              <a:defRPr/>
            </a:pPr>
            <a:r>
              <a:rPr lang="cs-CZ" altLang="cs-CZ" sz="1800" u="sng" dirty="0">
                <a:solidFill>
                  <a:srgbClr val="C00000"/>
                </a:solidFill>
                <a:latin typeface="Calibri" panose="020F0502020204030204" pitchFamily="34" charset="0"/>
              </a:rPr>
              <a:t>D2 / D3 </a:t>
            </a:r>
            <a:r>
              <a:rPr lang="cs-CZ" altLang="cs-CZ" sz="1800" dirty="0" err="1">
                <a:solidFill>
                  <a:prstClr val="black"/>
                </a:solidFill>
                <a:latin typeface="Calibri" panose="020F0502020204030204" pitchFamily="34" charset="0"/>
              </a:rPr>
              <a:t>antagonists</a:t>
            </a:r>
            <a:endParaRPr lang="cs-CZ" altLang="cs-CZ" sz="1800" dirty="0">
              <a:solidFill>
                <a:prstClr val="black"/>
              </a:solidFill>
              <a:latin typeface="Calibri" panose="020F0502020204030204" pitchFamily="34" charset="0"/>
            </a:endParaRPr>
          </a:p>
          <a:p>
            <a:pPr algn="l">
              <a:defRPr/>
            </a:pPr>
            <a:endParaRPr lang="cs-CZ" altLang="cs-CZ" sz="1800" dirty="0">
              <a:solidFill>
                <a:srgbClr val="C00000"/>
              </a:solidFill>
              <a:latin typeface="+mn-lt"/>
            </a:endParaRPr>
          </a:p>
          <a:p>
            <a:pPr algn="l">
              <a:defRPr/>
            </a:pPr>
            <a:r>
              <a:rPr lang="cs-CZ" altLang="cs-CZ" sz="1800" dirty="0">
                <a:solidFill>
                  <a:srgbClr val="C00000"/>
                </a:solidFill>
                <a:latin typeface="+mn-lt"/>
              </a:rPr>
              <a:t>DSSS </a:t>
            </a:r>
            <a:r>
              <a:rPr lang="cs-CZ" altLang="cs-CZ" sz="1800" dirty="0">
                <a:solidFill>
                  <a:prstClr val="black"/>
                </a:solidFill>
                <a:latin typeface="Calibri" panose="020F0502020204030204" pitchFamily="34" charset="0"/>
              </a:rPr>
              <a:t>(Dopamine-Serotonin </a:t>
            </a:r>
            <a:r>
              <a:rPr lang="cs-CZ" altLang="cs-CZ" sz="1800" dirty="0" err="1">
                <a:solidFill>
                  <a:prstClr val="black"/>
                </a:solidFill>
                <a:latin typeface="Calibri" panose="020F0502020204030204" pitchFamily="34" charset="0"/>
              </a:rPr>
              <a:t>System</a:t>
            </a:r>
            <a:r>
              <a:rPr lang="cs-CZ" altLang="cs-CZ" sz="1800" dirty="0">
                <a:solidFill>
                  <a:prstClr val="black"/>
                </a:solidFill>
                <a:latin typeface="Calibri" panose="020F0502020204030204" pitchFamily="34" charset="0"/>
              </a:rPr>
              <a:t> </a:t>
            </a:r>
            <a:r>
              <a:rPr lang="cs-CZ" altLang="cs-CZ" sz="1800" dirty="0" err="1">
                <a:solidFill>
                  <a:prstClr val="black"/>
                </a:solidFill>
                <a:latin typeface="Calibri" panose="020F0502020204030204" pitchFamily="34" charset="0"/>
              </a:rPr>
              <a:t>Stabilizers</a:t>
            </a:r>
            <a:r>
              <a:rPr lang="cs-CZ" altLang="cs-CZ" sz="1800" dirty="0">
                <a:solidFill>
                  <a:prstClr val="black"/>
                </a:solidFill>
                <a:latin typeface="Calibri" panose="020F0502020204030204" pitchFamily="34" charset="0"/>
              </a:rPr>
              <a:t>)</a:t>
            </a:r>
          </a:p>
          <a:p>
            <a:pPr algn="l">
              <a:defRPr/>
            </a:pPr>
            <a:r>
              <a:rPr lang="cs-CZ" altLang="cs-CZ" dirty="0">
                <a:latin typeface="+mj-lt"/>
              </a:rPr>
              <a:t> </a:t>
            </a:r>
          </a:p>
        </p:txBody>
      </p:sp>
      <p:sp>
        <p:nvSpPr>
          <p:cNvPr id="2" name="Obdélník 1"/>
          <p:cNvSpPr/>
          <p:nvPr/>
        </p:nvSpPr>
        <p:spPr>
          <a:xfrm>
            <a:off x="552346" y="1279210"/>
            <a:ext cx="4488885" cy="19205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defRPr/>
            </a:pPr>
            <a:r>
              <a:rPr lang="cs-CZ" altLang="cs-CZ" u="sng" dirty="0"/>
              <a:t>1st. </a:t>
            </a:r>
            <a:r>
              <a:rPr lang="cs-CZ" altLang="cs-CZ" u="sng" dirty="0" err="1"/>
              <a:t>generation</a:t>
            </a:r>
            <a:r>
              <a:rPr lang="cs-CZ" altLang="cs-CZ" u="sng" dirty="0"/>
              <a:t> „</a:t>
            </a:r>
            <a:r>
              <a:rPr lang="cs-CZ" altLang="cs-CZ" u="sng" dirty="0" err="1"/>
              <a:t>typical</a:t>
            </a:r>
            <a:r>
              <a:rPr lang="cs-CZ" altLang="cs-CZ" u="sng" dirty="0"/>
              <a:t>“</a:t>
            </a:r>
          </a:p>
          <a:p>
            <a:pPr lvl="0">
              <a:lnSpc>
                <a:spcPct val="90000"/>
              </a:lnSpc>
              <a:defRPr/>
            </a:pPr>
            <a:endParaRPr lang="cs-CZ" altLang="cs-CZ" u="sng" dirty="0">
              <a:solidFill>
                <a:srgbClr val="C00000"/>
              </a:solidFill>
            </a:endParaRPr>
          </a:p>
          <a:p>
            <a:pPr lvl="0">
              <a:lnSpc>
                <a:spcPct val="90000"/>
              </a:lnSpc>
              <a:defRPr/>
            </a:pPr>
            <a:r>
              <a:rPr lang="cs-CZ" altLang="cs-CZ" u="sng" dirty="0" err="1">
                <a:solidFill>
                  <a:srgbClr val="C00000"/>
                </a:solidFill>
              </a:rPr>
              <a:t>Classical</a:t>
            </a:r>
            <a:r>
              <a:rPr lang="cs-CZ" altLang="cs-CZ" u="sng" dirty="0">
                <a:solidFill>
                  <a:srgbClr val="C00000"/>
                </a:solidFill>
              </a:rPr>
              <a:t>  (basic, </a:t>
            </a:r>
            <a:r>
              <a:rPr lang="cs-CZ" altLang="cs-CZ" u="sng" dirty="0" err="1">
                <a:solidFill>
                  <a:srgbClr val="C00000"/>
                </a:solidFill>
              </a:rPr>
              <a:t>sedative</a:t>
            </a:r>
            <a:r>
              <a:rPr lang="cs-CZ" altLang="cs-CZ" u="sng" dirty="0">
                <a:solidFill>
                  <a:srgbClr val="C00000"/>
                </a:solidFill>
              </a:rPr>
              <a:t>):</a:t>
            </a:r>
            <a:r>
              <a:rPr lang="en-US" altLang="cs-CZ" dirty="0">
                <a:solidFill>
                  <a:prstClr val="black"/>
                </a:solidFill>
              </a:rPr>
              <a:t> doses up to hundreds of milligrams</a:t>
            </a:r>
            <a:endParaRPr lang="cs-CZ" altLang="cs-CZ" dirty="0">
              <a:solidFill>
                <a:prstClr val="black"/>
              </a:solidFill>
            </a:endParaRPr>
          </a:p>
          <a:p>
            <a:pPr lvl="0">
              <a:defRPr/>
            </a:pPr>
            <a:endParaRPr lang="cs-CZ" altLang="cs-CZ" u="sng" dirty="0">
              <a:solidFill>
                <a:srgbClr val="C00000"/>
              </a:solidFill>
            </a:endParaRPr>
          </a:p>
          <a:p>
            <a:pPr lvl="0">
              <a:defRPr/>
            </a:pPr>
            <a:r>
              <a:rPr lang="cs-CZ" altLang="cs-CZ" u="sng" dirty="0" err="1">
                <a:solidFill>
                  <a:srgbClr val="C00000"/>
                </a:solidFill>
              </a:rPr>
              <a:t>Incisive</a:t>
            </a:r>
            <a:r>
              <a:rPr lang="cs-CZ" altLang="cs-CZ" u="sng" dirty="0">
                <a:solidFill>
                  <a:srgbClr val="C00000"/>
                </a:solidFill>
              </a:rPr>
              <a:t>: </a:t>
            </a:r>
            <a:endParaRPr lang="cs-CZ" altLang="cs-CZ" dirty="0">
              <a:solidFill>
                <a:srgbClr val="C00000"/>
              </a:solidFill>
            </a:endParaRPr>
          </a:p>
          <a:p>
            <a:pPr lvl="0">
              <a:defRPr/>
            </a:pPr>
            <a:r>
              <a:rPr lang="en-US" altLang="cs-CZ" dirty="0">
                <a:solidFill>
                  <a:prstClr val="black"/>
                </a:solidFill>
              </a:rPr>
              <a:t>doses in mg to tens of milligrams</a:t>
            </a:r>
            <a:endParaRPr lang="cs-CZ" altLang="cs-CZ" dirty="0">
              <a:solidFill>
                <a:prstClr val="black"/>
              </a:solidFill>
            </a:endParaRPr>
          </a:p>
        </p:txBody>
      </p:sp>
      <p:sp>
        <p:nvSpPr>
          <p:cNvPr id="3" name="Obdélník 2"/>
          <p:cNvSpPr/>
          <p:nvPr/>
        </p:nvSpPr>
        <p:spPr>
          <a:xfrm>
            <a:off x="551384" y="5445224"/>
            <a:ext cx="8981619" cy="6186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defRPr/>
            </a:pPr>
            <a:r>
              <a:rPr lang="cs-CZ" altLang="cs-CZ" dirty="0" err="1">
                <a:solidFill>
                  <a:srgbClr val="1F497D">
                    <a:lumMod val="60000"/>
                    <a:lumOff val="40000"/>
                  </a:srgbClr>
                </a:solidFill>
              </a:rPr>
              <a:t>3rd</a:t>
            </a:r>
            <a:r>
              <a:rPr lang="cs-CZ" altLang="cs-CZ" dirty="0">
                <a:solidFill>
                  <a:srgbClr val="1F497D">
                    <a:lumMod val="60000"/>
                    <a:lumOff val="40000"/>
                  </a:srgbClr>
                </a:solidFill>
              </a:rPr>
              <a:t>. </a:t>
            </a:r>
            <a:r>
              <a:rPr lang="cs-CZ" altLang="cs-CZ" dirty="0" err="1">
                <a:solidFill>
                  <a:srgbClr val="1F497D">
                    <a:lumMod val="60000"/>
                    <a:lumOff val="40000"/>
                  </a:srgbClr>
                </a:solidFill>
              </a:rPr>
              <a:t>Generation</a:t>
            </a:r>
            <a:r>
              <a:rPr lang="cs-CZ" altLang="cs-CZ" dirty="0">
                <a:solidFill>
                  <a:srgbClr val="1F497D">
                    <a:lumMod val="60000"/>
                    <a:lumOff val="40000"/>
                  </a:srgbClr>
                </a:solidFill>
              </a:rPr>
              <a:t> ? </a:t>
            </a:r>
          </a:p>
          <a:p>
            <a:pPr lvl="0">
              <a:defRPr/>
            </a:pPr>
            <a:r>
              <a:rPr lang="cs-CZ" altLang="cs-CZ" dirty="0">
                <a:solidFill>
                  <a:srgbClr val="C00000"/>
                </a:solidFill>
              </a:rPr>
              <a:t>a</a:t>
            </a:r>
            <a:r>
              <a:rPr lang="en-US" altLang="cs-CZ" dirty="0" err="1">
                <a:solidFill>
                  <a:srgbClr val="C00000"/>
                </a:solidFill>
              </a:rPr>
              <a:t>gonists</a:t>
            </a:r>
            <a:r>
              <a:rPr lang="en-US" altLang="cs-CZ" dirty="0">
                <a:solidFill>
                  <a:srgbClr val="C00000"/>
                </a:solidFill>
              </a:rPr>
              <a:t> of DA </a:t>
            </a:r>
            <a:r>
              <a:rPr lang="en-US" altLang="cs-CZ" dirty="0" err="1">
                <a:solidFill>
                  <a:srgbClr val="C00000"/>
                </a:solidFill>
              </a:rPr>
              <a:t>autoreceptors</a:t>
            </a:r>
            <a:r>
              <a:rPr lang="en-US" altLang="cs-CZ" dirty="0">
                <a:solidFill>
                  <a:srgbClr val="C00000"/>
                </a:solidFill>
              </a:rPr>
              <a:t>, partial agonists, glutamatergic, beta blockers?</a:t>
            </a:r>
            <a:endParaRPr lang="cs-CZ" altLang="cs-CZ" dirty="0">
              <a:solidFill>
                <a:srgbClr val="C00000"/>
              </a:solidFill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3647728" y="116633"/>
            <a:ext cx="5688632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defRPr/>
            </a:pPr>
            <a:r>
              <a:rPr lang="cs-CZ" altLang="cs-CZ" sz="3200" b="1" u="sng" dirty="0" err="1"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Classification</a:t>
            </a:r>
            <a:r>
              <a:rPr lang="cs-CZ" altLang="cs-CZ" sz="3200" b="1" u="sng" dirty="0"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cs-CZ" altLang="cs-CZ" sz="3200" b="1" u="sng" dirty="0" err="1"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of</a:t>
            </a:r>
            <a:r>
              <a:rPr lang="cs-CZ" altLang="cs-CZ" sz="3200" b="1" u="sng" dirty="0"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cs-CZ" altLang="cs-CZ" sz="3200" b="1" u="sng" dirty="0" err="1"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antipsychotics</a:t>
            </a:r>
            <a:endParaRPr lang="cs-CZ" altLang="cs-CZ" sz="3200" b="1" dirty="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pic>
        <p:nvPicPr>
          <p:cNvPr id="5" name="Nahraný zvuk">
            <a:hlinkClick r:id="" action="ppaction://media"/>
            <a:extLst>
              <a:ext uri="{FF2B5EF4-FFF2-40B4-BE49-F238E27FC236}">
                <a16:creationId xmlns:a16="http://schemas.microsoft.com/office/drawing/2014/main" id="{F63A1DED-99B3-4D60-A9F3-F4B381ABDD9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64552" y="301198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95874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5752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672407" y="44624"/>
            <a:ext cx="10112225" cy="1143000"/>
          </a:xfrm>
        </p:spPr>
        <p:txBody>
          <a:bodyPr/>
          <a:lstStyle/>
          <a:p>
            <a:r>
              <a:rPr lang="cs-CZ" dirty="0" err="1"/>
              <a:t>Classical</a:t>
            </a:r>
            <a:r>
              <a:rPr lang="cs-CZ" dirty="0"/>
              <a:t> (</a:t>
            </a:r>
            <a:r>
              <a:rPr lang="cs-CZ" dirty="0" err="1"/>
              <a:t>typical</a:t>
            </a:r>
            <a:r>
              <a:rPr lang="cs-CZ" dirty="0"/>
              <a:t>) </a:t>
            </a:r>
            <a:r>
              <a:rPr lang="cs-CZ" dirty="0" err="1"/>
              <a:t>antipsychotics</a:t>
            </a:r>
            <a:endParaRPr lang="cs-CZ" dirty="0"/>
          </a:p>
        </p:txBody>
      </p:sp>
      <p:sp>
        <p:nvSpPr>
          <p:cNvPr id="20" name="Rectangle 3"/>
          <p:cNvSpPr>
            <a:spLocks noGrp="1" noChangeArrowheads="1"/>
          </p:cNvSpPr>
          <p:nvPr/>
        </p:nvSpPr>
        <p:spPr bwMode="auto">
          <a:xfrm>
            <a:off x="1674946" y="1229140"/>
            <a:ext cx="8525511" cy="20558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69900" indent="-4699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o"/>
              <a:defRPr sz="3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8050" indent="-436563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+mn-lt"/>
                <a:cs typeface="+mn-cs"/>
              </a:defRPr>
            </a:lvl2pPr>
            <a:lvl3pPr marL="1304925" indent="-395288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o"/>
              <a:defRPr sz="2300">
                <a:solidFill>
                  <a:schemeClr val="tx1"/>
                </a:solidFill>
                <a:latin typeface="+mn-lt"/>
                <a:cs typeface="+mn-cs"/>
              </a:defRPr>
            </a:lvl3pPr>
            <a:lvl4pPr marL="1693863" indent="-38735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939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511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30083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655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9227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lvl="0">
              <a:buClrTx/>
              <a:buFont typeface="Arial" panose="020B0604020202020204" pitchFamily="34" charset="0"/>
              <a:buChar char="•"/>
              <a:defRPr/>
            </a:pPr>
            <a:r>
              <a:rPr lang="en-US" altLang="cs-CZ" sz="2800" kern="0" dirty="0">
                <a:cs typeface="Arial"/>
              </a:rPr>
              <a:t>affects positive, less negative symptoms, can aggravate cognition. </a:t>
            </a:r>
            <a:r>
              <a:rPr lang="en-US" altLang="cs-CZ" sz="2800" kern="0" dirty="0" err="1">
                <a:cs typeface="Arial"/>
              </a:rPr>
              <a:t>dysfun</a:t>
            </a:r>
            <a:r>
              <a:rPr lang="cs-CZ" altLang="cs-CZ" sz="2800" kern="0" dirty="0" err="1">
                <a:cs typeface="Arial"/>
              </a:rPr>
              <a:t>ction</a:t>
            </a:r>
            <a:endParaRPr lang="en-US" altLang="cs-CZ" sz="2800" kern="0" dirty="0">
              <a:cs typeface="Arial"/>
            </a:endParaRPr>
          </a:p>
          <a:p>
            <a:pPr lvl="0">
              <a:buClrTx/>
              <a:buFont typeface="Arial" panose="020B0604020202020204" pitchFamily="34" charset="0"/>
              <a:buChar char="•"/>
              <a:defRPr/>
            </a:pPr>
            <a:r>
              <a:rPr lang="cs-CZ" altLang="cs-CZ" sz="2800" kern="0" dirty="0">
                <a:cs typeface="Arial"/>
              </a:rPr>
              <a:t>m</a:t>
            </a:r>
            <a:r>
              <a:rPr lang="en-US" altLang="cs-CZ" sz="2800" kern="0" dirty="0" err="1">
                <a:cs typeface="Arial"/>
              </a:rPr>
              <a:t>echanism</a:t>
            </a:r>
            <a:r>
              <a:rPr lang="en-US" altLang="cs-CZ" sz="2800" kern="0" dirty="0">
                <a:cs typeface="Arial"/>
              </a:rPr>
              <a:t> of action: reduction of dopaminergic neurotransmission (blockade of postsynaptic D</a:t>
            </a:r>
            <a:r>
              <a:rPr lang="en-US" altLang="cs-CZ" sz="2800" kern="0" baseline="-25000" dirty="0">
                <a:cs typeface="Arial"/>
              </a:rPr>
              <a:t>2</a:t>
            </a:r>
            <a:r>
              <a:rPr lang="en-US" altLang="cs-CZ" sz="2800" kern="0" dirty="0">
                <a:cs typeface="Arial"/>
              </a:rPr>
              <a:t> receptors</a:t>
            </a:r>
            <a:endParaRPr lang="cs-CZ" altLang="cs-CZ" sz="2800" dirty="0"/>
          </a:p>
          <a:p>
            <a:pPr marL="0" indent="0">
              <a:buClrTx/>
              <a:buNone/>
              <a:defRPr/>
            </a:pPr>
            <a:r>
              <a:rPr lang="cs-CZ" altLang="cs-CZ" sz="2800" dirty="0" err="1"/>
              <a:t>AE</a:t>
            </a:r>
            <a:r>
              <a:rPr lang="cs-CZ" altLang="cs-CZ" sz="2800" dirty="0"/>
              <a:t>  	</a:t>
            </a:r>
            <a:r>
              <a:rPr lang="cs-CZ" altLang="cs-CZ" sz="2400" dirty="0" err="1"/>
              <a:t>Extrapyramidal</a:t>
            </a:r>
            <a:r>
              <a:rPr lang="cs-CZ" altLang="cs-CZ" sz="2400" dirty="0"/>
              <a:t> syndrome</a:t>
            </a:r>
          </a:p>
          <a:p>
            <a:pPr marL="909637" lvl="2" indent="0">
              <a:buClrTx/>
              <a:buNone/>
              <a:defRPr/>
            </a:pPr>
            <a:r>
              <a:rPr lang="cs-CZ" altLang="cs-CZ" sz="2000" dirty="0"/>
              <a:t>Early (</a:t>
            </a:r>
            <a:r>
              <a:rPr lang="cs-CZ" altLang="cs-CZ" sz="2000" dirty="0" err="1"/>
              <a:t>parkinsonoid</a:t>
            </a:r>
            <a:r>
              <a:rPr lang="cs-CZ" altLang="cs-CZ" sz="2000" dirty="0"/>
              <a:t>, </a:t>
            </a:r>
            <a:r>
              <a:rPr lang="cs-CZ" altLang="cs-CZ" sz="2000" dirty="0" err="1"/>
              <a:t>acute</a:t>
            </a:r>
            <a:r>
              <a:rPr lang="cs-CZ" altLang="cs-CZ" sz="2000" dirty="0"/>
              <a:t> </a:t>
            </a:r>
            <a:r>
              <a:rPr lang="cs-CZ" altLang="cs-CZ" sz="2000" dirty="0" err="1"/>
              <a:t>dyskinesia</a:t>
            </a:r>
            <a:r>
              <a:rPr lang="cs-CZ" altLang="cs-CZ" sz="2000" dirty="0"/>
              <a:t>, </a:t>
            </a:r>
            <a:r>
              <a:rPr lang="cs-CZ" altLang="cs-CZ" sz="2000" dirty="0" err="1"/>
              <a:t>akathisia</a:t>
            </a:r>
            <a:r>
              <a:rPr lang="cs-CZ" altLang="cs-CZ" sz="2000" dirty="0"/>
              <a:t>)</a:t>
            </a:r>
          </a:p>
          <a:p>
            <a:pPr marL="909637" lvl="2" indent="0">
              <a:buClrTx/>
              <a:buNone/>
              <a:defRPr/>
            </a:pPr>
            <a:r>
              <a:rPr lang="cs-CZ" altLang="cs-CZ" sz="2000" dirty="0"/>
              <a:t>Late (</a:t>
            </a:r>
            <a:r>
              <a:rPr lang="cs-CZ" altLang="cs-CZ" sz="2000" dirty="0" err="1"/>
              <a:t>tardive</a:t>
            </a:r>
            <a:r>
              <a:rPr lang="cs-CZ" altLang="cs-CZ" sz="2000" dirty="0"/>
              <a:t> </a:t>
            </a:r>
            <a:r>
              <a:rPr lang="cs-CZ" altLang="cs-CZ" sz="2000" dirty="0" err="1"/>
              <a:t>dyskinesia</a:t>
            </a:r>
            <a:r>
              <a:rPr lang="cs-CZ" altLang="cs-CZ" sz="2000" dirty="0"/>
              <a:t> and </a:t>
            </a:r>
            <a:r>
              <a:rPr lang="cs-CZ" altLang="cs-CZ" sz="2000" dirty="0" err="1"/>
              <a:t>dystonia</a:t>
            </a:r>
            <a:r>
              <a:rPr lang="cs-CZ" altLang="cs-CZ" sz="2000" dirty="0"/>
              <a:t>, </a:t>
            </a:r>
            <a:r>
              <a:rPr lang="cs-CZ" altLang="cs-CZ" sz="2000" dirty="0" err="1"/>
              <a:t>tardive</a:t>
            </a:r>
            <a:r>
              <a:rPr lang="cs-CZ" altLang="cs-CZ" sz="2000" dirty="0"/>
              <a:t> </a:t>
            </a:r>
            <a:r>
              <a:rPr lang="cs-CZ" altLang="cs-CZ" sz="2000" dirty="0" err="1"/>
              <a:t>akathisia</a:t>
            </a:r>
            <a:r>
              <a:rPr lang="cs-CZ" altLang="cs-CZ" sz="2000" dirty="0"/>
              <a:t>)</a:t>
            </a:r>
          </a:p>
          <a:p>
            <a:pPr marL="909637" lvl="2" indent="0">
              <a:buClrTx/>
              <a:buNone/>
              <a:defRPr/>
            </a:pPr>
            <a:r>
              <a:rPr lang="cs-CZ" altLang="cs-CZ" sz="2000" dirty="0"/>
              <a:t>    </a:t>
            </a:r>
          </a:p>
          <a:p>
            <a:pPr marL="909637" lvl="2" indent="0">
              <a:buClrTx/>
              <a:buNone/>
              <a:defRPr/>
            </a:pPr>
            <a:r>
              <a:rPr lang="cs-CZ" altLang="cs-CZ" sz="2400" dirty="0" err="1"/>
              <a:t>Neuroleptic</a:t>
            </a:r>
            <a:r>
              <a:rPr lang="cs-CZ" altLang="cs-CZ" sz="2400" dirty="0"/>
              <a:t> </a:t>
            </a:r>
            <a:r>
              <a:rPr lang="cs-CZ" altLang="cs-CZ" sz="2400" dirty="0" err="1"/>
              <a:t>malignant</a:t>
            </a:r>
            <a:r>
              <a:rPr lang="cs-CZ" altLang="cs-CZ" sz="2400" dirty="0"/>
              <a:t> syndrome, </a:t>
            </a:r>
            <a:r>
              <a:rPr lang="cs-CZ" altLang="cs-CZ" sz="2400" dirty="0" err="1"/>
              <a:t>hyperprolactinemia</a:t>
            </a:r>
            <a:r>
              <a:rPr lang="cs-CZ" altLang="cs-CZ" sz="2400" dirty="0"/>
              <a:t>, </a:t>
            </a:r>
            <a:r>
              <a:rPr lang="cs-CZ" altLang="cs-CZ" sz="2400" dirty="0" err="1"/>
              <a:t>anticholinergic</a:t>
            </a:r>
            <a:r>
              <a:rPr lang="cs-CZ" altLang="cs-CZ" sz="2400" dirty="0"/>
              <a:t>, </a:t>
            </a:r>
            <a:r>
              <a:rPr lang="cs-CZ" altLang="cs-CZ" sz="2400" dirty="0" err="1"/>
              <a:t>antihistamine</a:t>
            </a:r>
            <a:r>
              <a:rPr lang="cs-CZ" altLang="cs-CZ" sz="2400" dirty="0"/>
              <a:t>, </a:t>
            </a:r>
            <a:r>
              <a:rPr lang="cs-CZ" altLang="cs-CZ" sz="2400" dirty="0" err="1"/>
              <a:t>adrenolytic</a:t>
            </a:r>
            <a:r>
              <a:rPr lang="cs-CZ" altLang="cs-CZ" sz="2400" dirty="0"/>
              <a:t> and </a:t>
            </a:r>
            <a:r>
              <a:rPr lang="cs-CZ" altLang="cs-CZ" sz="2400" dirty="0" err="1"/>
              <a:t>others</a:t>
            </a:r>
            <a:r>
              <a:rPr lang="cs-CZ" altLang="cs-CZ" sz="2400" kern="0" dirty="0">
                <a:solidFill>
                  <a:srgbClr val="333300"/>
                </a:solidFill>
                <a:latin typeface="Verdana"/>
                <a:cs typeface="Arial"/>
              </a:rPr>
              <a:t>	</a:t>
            </a:r>
            <a:endParaRPr lang="en-US" altLang="cs-CZ" sz="2400" kern="0" dirty="0">
              <a:solidFill>
                <a:srgbClr val="333300"/>
              </a:solidFill>
              <a:latin typeface="Verdana"/>
              <a:cs typeface="Arial"/>
            </a:endParaRPr>
          </a:p>
        </p:txBody>
      </p:sp>
      <p:sp>
        <p:nvSpPr>
          <p:cNvPr id="21" name="Rectangle 9"/>
          <p:cNvSpPr>
            <a:spLocks noChangeArrowheads="1"/>
          </p:cNvSpPr>
          <p:nvPr/>
        </p:nvSpPr>
        <p:spPr bwMode="auto">
          <a:xfrm>
            <a:off x="2531269" y="4305300"/>
            <a:ext cx="80010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9pPr>
          </a:lstStyle>
          <a:p>
            <a:pPr lvl="2">
              <a:buFont typeface="Wingdings" pitchFamily="2" charset="2"/>
              <a:buChar char="q"/>
              <a:defRPr/>
            </a:pPr>
            <a:endParaRPr lang="cs-CZ" altLang="cs-CZ" sz="1800">
              <a:solidFill>
                <a:srgbClr val="000000"/>
              </a:solidFill>
            </a:endParaRPr>
          </a:p>
        </p:txBody>
      </p:sp>
      <p:sp>
        <p:nvSpPr>
          <p:cNvPr id="24" name="Rectangle 14"/>
          <p:cNvSpPr>
            <a:spLocks noChangeArrowheads="1"/>
          </p:cNvSpPr>
          <p:nvPr/>
        </p:nvSpPr>
        <p:spPr bwMode="auto">
          <a:xfrm>
            <a:off x="1937200" y="3505200"/>
            <a:ext cx="80010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endParaRPr lang="en-US" altLang="cs-CZ" sz="1600" dirty="0">
              <a:solidFill>
                <a:srgbClr val="333300"/>
              </a:solidFill>
            </a:endParaRPr>
          </a:p>
        </p:txBody>
      </p:sp>
      <p:sp>
        <p:nvSpPr>
          <p:cNvPr id="25" name="Rectangle 15"/>
          <p:cNvSpPr>
            <a:spLocks noChangeArrowheads="1"/>
          </p:cNvSpPr>
          <p:nvPr/>
        </p:nvSpPr>
        <p:spPr bwMode="auto">
          <a:xfrm>
            <a:off x="1659731" y="3771900"/>
            <a:ext cx="8001000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endParaRPr lang="en-US" altLang="cs-CZ" sz="1600" dirty="0">
              <a:solidFill>
                <a:srgbClr val="333300"/>
              </a:solidFill>
            </a:endParaRPr>
          </a:p>
        </p:txBody>
      </p:sp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A2F3D57C-2383-4D40-A662-FFA04972450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89419" y="764704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17003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0122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923475" y="40466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cs-CZ" dirty="0" err="1"/>
              <a:t>Classical</a:t>
            </a:r>
            <a:r>
              <a:rPr lang="cs-CZ" dirty="0"/>
              <a:t> (</a:t>
            </a:r>
            <a:r>
              <a:rPr lang="cs-CZ" dirty="0" err="1"/>
              <a:t>typical</a:t>
            </a:r>
            <a:r>
              <a:rPr lang="cs-CZ" dirty="0"/>
              <a:t>) </a:t>
            </a:r>
            <a:r>
              <a:rPr lang="cs-CZ" dirty="0" err="1"/>
              <a:t>antipsychotics</a:t>
            </a:r>
            <a:r>
              <a:rPr lang="cs-CZ" dirty="0"/>
              <a:t> - </a:t>
            </a:r>
            <a:r>
              <a:rPr lang="cs-CZ" dirty="0" err="1"/>
              <a:t>basal</a:t>
            </a:r>
            <a:endParaRPr lang="cs-CZ" dirty="0"/>
          </a:p>
        </p:txBody>
      </p:sp>
      <p:sp>
        <p:nvSpPr>
          <p:cNvPr id="20" name="Rectangle 3"/>
          <p:cNvSpPr>
            <a:spLocks noGrp="1" noChangeArrowheads="1"/>
          </p:cNvSpPr>
          <p:nvPr/>
        </p:nvSpPr>
        <p:spPr bwMode="auto">
          <a:xfrm>
            <a:off x="1775521" y="1868456"/>
            <a:ext cx="8525511" cy="20558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69900" indent="-4699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o"/>
              <a:defRPr sz="3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8050" indent="-436563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+mn-lt"/>
                <a:cs typeface="+mn-cs"/>
              </a:defRPr>
            </a:lvl2pPr>
            <a:lvl3pPr marL="1304925" indent="-395288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o"/>
              <a:defRPr sz="2300">
                <a:solidFill>
                  <a:schemeClr val="tx1"/>
                </a:solidFill>
                <a:latin typeface="+mn-lt"/>
                <a:cs typeface="+mn-cs"/>
              </a:defRPr>
            </a:lvl3pPr>
            <a:lvl4pPr marL="1693863" indent="-38735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939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511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30083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655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9227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812800" indent="-812800">
              <a:buNone/>
            </a:pPr>
            <a:r>
              <a:rPr lang="cs-CZ" sz="2500" b="1" u="sng" dirty="0" err="1"/>
              <a:t>levomepromazine</a:t>
            </a:r>
            <a:r>
              <a:rPr lang="cs-CZ" sz="2500" b="1" u="sng" dirty="0"/>
              <a:t> </a:t>
            </a:r>
            <a:r>
              <a:rPr lang="cs-CZ" sz="2400" dirty="0"/>
              <a:t>–D</a:t>
            </a:r>
            <a:r>
              <a:rPr lang="cs-CZ" sz="2400" baseline="-25000" dirty="0"/>
              <a:t>2</a:t>
            </a:r>
            <a:r>
              <a:rPr lang="cs-CZ" sz="2400" dirty="0"/>
              <a:t>  </a:t>
            </a:r>
            <a:r>
              <a:rPr lang="cs-CZ" sz="2400" dirty="0" err="1"/>
              <a:t>antag</a:t>
            </a:r>
            <a:r>
              <a:rPr lang="cs-CZ" sz="2400" dirty="0"/>
              <a:t>. + </a:t>
            </a:r>
            <a:r>
              <a:rPr lang="cs-CZ" sz="2400" dirty="0" err="1"/>
              <a:t>another</a:t>
            </a:r>
            <a:r>
              <a:rPr lang="cs-CZ" sz="2400" dirty="0"/>
              <a:t> </a:t>
            </a:r>
            <a:r>
              <a:rPr lang="cs-CZ" sz="2400" dirty="0" err="1"/>
              <a:t>antag</a:t>
            </a:r>
            <a:r>
              <a:rPr lang="cs-CZ" sz="2400" dirty="0"/>
              <a:t>. (NA, </a:t>
            </a:r>
            <a:r>
              <a:rPr lang="cs-CZ" sz="2400" dirty="0" err="1"/>
              <a:t>5HT</a:t>
            </a:r>
            <a:r>
              <a:rPr lang="cs-CZ" sz="2400" dirty="0"/>
              <a:t>, H, Ach) more </a:t>
            </a:r>
            <a:r>
              <a:rPr lang="cs-CZ" sz="2400" dirty="0" err="1"/>
              <a:t>pronounced</a:t>
            </a:r>
            <a:r>
              <a:rPr lang="cs-CZ" sz="2400" dirty="0"/>
              <a:t> </a:t>
            </a:r>
            <a:r>
              <a:rPr lang="cs-CZ" sz="2400" dirty="0" err="1"/>
              <a:t>sedation</a:t>
            </a:r>
            <a:r>
              <a:rPr lang="cs-CZ" sz="2400" dirty="0"/>
              <a:t>, </a:t>
            </a:r>
            <a:r>
              <a:rPr lang="cs-CZ" sz="2400" dirty="0" err="1"/>
              <a:t>less</a:t>
            </a:r>
            <a:r>
              <a:rPr lang="cs-CZ" sz="2400" dirty="0"/>
              <a:t> </a:t>
            </a:r>
            <a:r>
              <a:rPr lang="cs-CZ" sz="2400" dirty="0" err="1"/>
              <a:t>EPS</a:t>
            </a:r>
            <a:r>
              <a:rPr lang="cs-CZ" sz="2400" dirty="0"/>
              <a:t>, </a:t>
            </a:r>
            <a:r>
              <a:rPr lang="cs-CZ" sz="2400" dirty="0" err="1"/>
              <a:t>adjuvant</a:t>
            </a:r>
            <a:r>
              <a:rPr lang="cs-CZ" sz="2400" dirty="0"/>
              <a:t> </a:t>
            </a:r>
            <a:r>
              <a:rPr lang="cs-CZ" sz="2400" dirty="0" err="1"/>
              <a:t>with</a:t>
            </a:r>
            <a:r>
              <a:rPr lang="cs-CZ" sz="2400" dirty="0"/>
              <a:t> </a:t>
            </a:r>
            <a:r>
              <a:rPr lang="cs-CZ" sz="2400" dirty="0" err="1"/>
              <a:t>analgesics</a:t>
            </a:r>
            <a:endParaRPr lang="cs-CZ" sz="2400" dirty="0"/>
          </a:p>
          <a:p>
            <a:pPr marL="812800" indent="-812800">
              <a:buNone/>
            </a:pPr>
            <a:r>
              <a:rPr lang="cs-CZ" sz="2400" dirty="0" err="1"/>
              <a:t>antiemetic</a:t>
            </a:r>
            <a:r>
              <a:rPr lang="cs-CZ" sz="2400" dirty="0"/>
              <a:t>, </a:t>
            </a:r>
            <a:r>
              <a:rPr lang="cs-CZ" sz="2400" dirty="0" err="1"/>
              <a:t>antihistaminic</a:t>
            </a:r>
            <a:r>
              <a:rPr lang="cs-CZ" sz="2400" dirty="0"/>
              <a:t>, anti-</a:t>
            </a:r>
            <a:r>
              <a:rPr lang="cs-CZ" sz="2400" dirty="0" err="1"/>
              <a:t>adrenergic</a:t>
            </a:r>
            <a:r>
              <a:rPr lang="cs-CZ" sz="2400" dirty="0"/>
              <a:t> and </a:t>
            </a:r>
            <a:r>
              <a:rPr lang="cs-CZ" sz="2400" dirty="0" err="1"/>
              <a:t>anticholinergic</a:t>
            </a:r>
            <a:r>
              <a:rPr lang="cs-CZ" sz="2400" dirty="0"/>
              <a:t> </a:t>
            </a:r>
            <a:r>
              <a:rPr lang="cs-CZ" sz="2400" dirty="0" err="1"/>
              <a:t>effects</a:t>
            </a:r>
            <a:endParaRPr lang="cs-CZ" sz="2400" dirty="0"/>
          </a:p>
          <a:p>
            <a:pPr marL="812800" indent="-812800">
              <a:buNone/>
            </a:pPr>
            <a:r>
              <a:rPr lang="cs-CZ" sz="2400" dirty="0"/>
              <a:t>AE: </a:t>
            </a:r>
            <a:r>
              <a:rPr lang="cs-CZ" sz="2400" dirty="0" err="1"/>
              <a:t>Orthostatic</a:t>
            </a:r>
            <a:r>
              <a:rPr lang="cs-CZ" sz="2400" dirty="0"/>
              <a:t> </a:t>
            </a:r>
            <a:r>
              <a:rPr lang="cs-CZ" sz="2400" dirty="0" err="1"/>
              <a:t>collapse</a:t>
            </a:r>
            <a:r>
              <a:rPr lang="cs-CZ" sz="2400" dirty="0"/>
              <a:t>, </a:t>
            </a:r>
            <a:r>
              <a:rPr lang="cs-CZ" sz="2400" dirty="0" err="1"/>
              <a:t>QTc</a:t>
            </a:r>
            <a:r>
              <a:rPr lang="cs-CZ" sz="2400" dirty="0"/>
              <a:t> </a:t>
            </a:r>
            <a:r>
              <a:rPr lang="cs-CZ" sz="2400" dirty="0" err="1"/>
              <a:t>prolongation</a:t>
            </a:r>
            <a:r>
              <a:rPr lang="cs-CZ" sz="2400" dirty="0"/>
              <a:t>, </a:t>
            </a:r>
            <a:r>
              <a:rPr lang="cs-CZ" sz="2400" dirty="0" err="1"/>
              <a:t>torsades</a:t>
            </a:r>
            <a:endParaRPr lang="cs-CZ" sz="2400" dirty="0"/>
          </a:p>
          <a:p>
            <a:pPr marL="812800" indent="-812800">
              <a:buNone/>
            </a:pPr>
            <a:endParaRPr lang="cs-CZ" sz="2500" b="1" u="sng" dirty="0"/>
          </a:p>
          <a:p>
            <a:pPr marL="812800" indent="-812800">
              <a:buNone/>
            </a:pPr>
            <a:r>
              <a:rPr lang="cs-CZ" sz="2500" b="1" u="sng" dirty="0"/>
              <a:t>c</a:t>
            </a:r>
            <a:r>
              <a:rPr lang="en-US" sz="2500" b="1" u="sng" dirty="0" err="1"/>
              <a:t>hlorprotixen</a:t>
            </a:r>
            <a:endParaRPr lang="en-US" sz="2500" b="1" u="sng" dirty="0"/>
          </a:p>
          <a:p>
            <a:pPr marL="812800" indent="-812800">
              <a:buNone/>
            </a:pPr>
            <a:r>
              <a:rPr lang="en-US" sz="2500" dirty="0"/>
              <a:t>5HT2, D1, D2, D3, H1, M and alpha 1 receptor antagonist</a:t>
            </a:r>
          </a:p>
          <a:p>
            <a:pPr marL="812800" indent="-812800">
              <a:buNone/>
            </a:pPr>
            <a:r>
              <a:rPr lang="en-US" sz="2500" dirty="0"/>
              <a:t>In low dose for insomnia (up to 50 mg)</a:t>
            </a:r>
            <a:endParaRPr lang="cs-CZ" sz="2500" dirty="0"/>
          </a:p>
        </p:txBody>
      </p:sp>
      <p:sp>
        <p:nvSpPr>
          <p:cNvPr id="21" name="Rectangle 9"/>
          <p:cNvSpPr>
            <a:spLocks noChangeArrowheads="1"/>
          </p:cNvSpPr>
          <p:nvPr/>
        </p:nvSpPr>
        <p:spPr bwMode="auto">
          <a:xfrm>
            <a:off x="2531269" y="4305300"/>
            <a:ext cx="80010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9pPr>
          </a:lstStyle>
          <a:p>
            <a:pPr lvl="2">
              <a:buFont typeface="Wingdings" pitchFamily="2" charset="2"/>
              <a:buChar char="q"/>
              <a:defRPr/>
            </a:pPr>
            <a:endParaRPr lang="cs-CZ" altLang="cs-CZ" sz="1800">
              <a:solidFill>
                <a:srgbClr val="000000"/>
              </a:solidFill>
            </a:endParaRPr>
          </a:p>
        </p:txBody>
      </p:sp>
      <p:sp>
        <p:nvSpPr>
          <p:cNvPr id="24" name="Rectangle 14"/>
          <p:cNvSpPr>
            <a:spLocks noChangeArrowheads="1"/>
          </p:cNvSpPr>
          <p:nvPr/>
        </p:nvSpPr>
        <p:spPr bwMode="auto">
          <a:xfrm>
            <a:off x="1659731" y="3086100"/>
            <a:ext cx="80010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endParaRPr lang="en-US" altLang="cs-CZ" sz="1600" dirty="0">
              <a:solidFill>
                <a:srgbClr val="333300"/>
              </a:solidFill>
            </a:endParaRPr>
          </a:p>
        </p:txBody>
      </p:sp>
      <p:sp>
        <p:nvSpPr>
          <p:cNvPr id="25" name="Rectangle 15"/>
          <p:cNvSpPr>
            <a:spLocks noChangeArrowheads="1"/>
          </p:cNvSpPr>
          <p:nvPr/>
        </p:nvSpPr>
        <p:spPr bwMode="auto">
          <a:xfrm>
            <a:off x="1659731" y="3771900"/>
            <a:ext cx="8001000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endParaRPr lang="en-US" altLang="cs-CZ" sz="1600" dirty="0">
              <a:solidFill>
                <a:srgbClr val="3333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522226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425572" y="1446393"/>
            <a:ext cx="11225405" cy="4139998"/>
          </a:xfrm>
        </p:spPr>
        <p:txBody>
          <a:bodyPr/>
          <a:lstStyle/>
          <a:p>
            <a:pPr marL="812800" indent="-812800">
              <a:spcBef>
                <a:spcPct val="20000"/>
              </a:spcBef>
              <a:buClr>
                <a:schemeClr val="accent2"/>
              </a:buClr>
              <a:buNone/>
            </a:pPr>
            <a:r>
              <a:rPr lang="cs-CZ" sz="2500" b="1" u="sng" dirty="0" err="1"/>
              <a:t>m</a:t>
            </a:r>
            <a:r>
              <a:rPr lang="cs-CZ" sz="2500" b="1" u="sng" kern="1200" dirty="0" err="1"/>
              <a:t>elperone</a:t>
            </a:r>
            <a:r>
              <a:rPr lang="cs-CZ" sz="2500" b="1" u="sng" kern="1200" dirty="0"/>
              <a:t> </a:t>
            </a:r>
          </a:p>
          <a:p>
            <a:pPr marL="720000" indent="0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None/>
            </a:pPr>
            <a:r>
              <a:rPr lang="en-US" sz="2000" kern="1200" dirty="0"/>
              <a:t>Low affinity D2 antagonism</a:t>
            </a:r>
          </a:p>
          <a:p>
            <a:pPr marL="720000" indent="0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None/>
            </a:pPr>
            <a:r>
              <a:rPr lang="en-US" sz="2000" kern="1200" dirty="0"/>
              <a:t>5HT2A, alpha1 antagonist, without affinity for H1, M</a:t>
            </a:r>
          </a:p>
          <a:p>
            <a:pPr marL="720000" indent="0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None/>
            </a:pPr>
            <a:r>
              <a:rPr lang="en-US" sz="2000" kern="1200" dirty="0"/>
              <a:t>low risk of dyskinesia + EPS</a:t>
            </a:r>
          </a:p>
          <a:p>
            <a:pPr marL="720000" indent="0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None/>
            </a:pPr>
            <a:r>
              <a:rPr lang="en-US" sz="2000" kern="1200" dirty="0"/>
              <a:t>Confusion, anxiety restlessness, especially in the elderly and alcoholics (deliria) (low doses)</a:t>
            </a:r>
            <a:endParaRPr lang="cs-CZ" sz="2000" kern="1200" dirty="0"/>
          </a:p>
          <a:p>
            <a:pPr marL="0" indent="0">
              <a:spcBef>
                <a:spcPct val="20000"/>
              </a:spcBef>
              <a:buClr>
                <a:schemeClr val="accent2"/>
              </a:buClr>
              <a:buNone/>
            </a:pPr>
            <a:r>
              <a:rPr lang="cs-CZ" sz="2500" b="1" u="sng" dirty="0" err="1"/>
              <a:t>t</a:t>
            </a:r>
            <a:r>
              <a:rPr lang="cs-CZ" sz="2500" b="1" u="sng" kern="1200" dirty="0" err="1"/>
              <a:t>iaprid</a:t>
            </a:r>
            <a:r>
              <a:rPr lang="cs-CZ" sz="2500" b="1" u="sng" kern="1200" dirty="0"/>
              <a:t> </a:t>
            </a:r>
          </a:p>
          <a:p>
            <a:pPr marL="720000" indent="0">
              <a:spcBef>
                <a:spcPct val="20000"/>
              </a:spcBef>
              <a:buClr>
                <a:schemeClr val="accent2"/>
              </a:buClr>
              <a:buNone/>
            </a:pPr>
            <a:r>
              <a:rPr lang="en-US" sz="2000" kern="1200" dirty="0"/>
              <a:t>D2, D3 antagonism</a:t>
            </a:r>
          </a:p>
          <a:p>
            <a:pPr marL="720000" indent="0">
              <a:spcBef>
                <a:spcPct val="20000"/>
              </a:spcBef>
              <a:buClr>
                <a:schemeClr val="accent2"/>
              </a:buClr>
              <a:buNone/>
            </a:pPr>
            <a:r>
              <a:rPr lang="cs-CZ" sz="2000" kern="1200" dirty="0" err="1"/>
              <a:t>lacks</a:t>
            </a:r>
            <a:r>
              <a:rPr lang="en-US" sz="2000" kern="1200" dirty="0"/>
              <a:t> affinity for H1, α1, α2, 5HTR</a:t>
            </a:r>
          </a:p>
          <a:p>
            <a:pPr marL="720000" indent="0">
              <a:spcBef>
                <a:spcPct val="20000"/>
              </a:spcBef>
              <a:buClr>
                <a:schemeClr val="accent2"/>
              </a:buClr>
              <a:buNone/>
            </a:pPr>
            <a:r>
              <a:rPr lang="cs-CZ" sz="2000" kern="1200" dirty="0"/>
              <a:t>I: </a:t>
            </a:r>
            <a:r>
              <a:rPr lang="en-US" sz="2000" kern="1200" dirty="0"/>
              <a:t>Behavioral disorders, confusion, agitation, especially in the elderly and alcoholics (deliria) (low doses</a:t>
            </a:r>
            <a:endParaRPr lang="cs-CZ" sz="2000" kern="1200" dirty="0"/>
          </a:p>
        </p:txBody>
      </p:sp>
      <p:sp>
        <p:nvSpPr>
          <p:cNvPr id="4" name="Nadpis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923475" y="40466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cs-CZ" dirty="0" err="1"/>
              <a:t>Classical</a:t>
            </a:r>
            <a:r>
              <a:rPr lang="cs-CZ" dirty="0"/>
              <a:t> (</a:t>
            </a:r>
            <a:r>
              <a:rPr lang="cs-CZ" dirty="0" err="1"/>
              <a:t>typical</a:t>
            </a:r>
            <a:r>
              <a:rPr lang="cs-CZ" dirty="0"/>
              <a:t>) </a:t>
            </a:r>
            <a:r>
              <a:rPr lang="cs-CZ" dirty="0" err="1"/>
              <a:t>antipsychotics</a:t>
            </a:r>
            <a:r>
              <a:rPr lang="cs-CZ" dirty="0"/>
              <a:t> -</a:t>
            </a:r>
            <a:r>
              <a:rPr lang="cs-CZ" dirty="0" err="1"/>
              <a:t>basal</a:t>
            </a:r>
            <a:endParaRPr lang="cs-CZ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176041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706069" y="344456"/>
            <a:ext cx="10784089" cy="1143000"/>
          </a:xfrm>
        </p:spPr>
        <p:txBody>
          <a:bodyPr>
            <a:normAutofit/>
          </a:bodyPr>
          <a:lstStyle/>
          <a:p>
            <a:r>
              <a:rPr lang="cs-CZ" dirty="0" err="1"/>
              <a:t>Classical</a:t>
            </a:r>
            <a:r>
              <a:rPr lang="cs-CZ" dirty="0"/>
              <a:t> (</a:t>
            </a:r>
            <a:r>
              <a:rPr lang="cs-CZ" dirty="0" err="1"/>
              <a:t>typical</a:t>
            </a:r>
            <a:r>
              <a:rPr lang="cs-CZ" dirty="0"/>
              <a:t>) </a:t>
            </a:r>
            <a:r>
              <a:rPr lang="cs-CZ" dirty="0" err="1"/>
              <a:t>antipsychotics</a:t>
            </a:r>
            <a:r>
              <a:rPr lang="cs-CZ" dirty="0"/>
              <a:t> -</a:t>
            </a:r>
            <a:r>
              <a:rPr lang="cs-CZ" dirty="0" err="1"/>
              <a:t>incisive</a:t>
            </a:r>
            <a:endParaRPr lang="cs-CZ" dirty="0"/>
          </a:p>
        </p:txBody>
      </p:sp>
      <p:sp>
        <p:nvSpPr>
          <p:cNvPr id="20" name="Rectangle 3"/>
          <p:cNvSpPr>
            <a:spLocks noGrp="1" noChangeArrowheads="1"/>
          </p:cNvSpPr>
          <p:nvPr/>
        </p:nvSpPr>
        <p:spPr bwMode="auto">
          <a:xfrm>
            <a:off x="1371600" y="1373156"/>
            <a:ext cx="9126359" cy="20558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69900" indent="-4699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o"/>
              <a:defRPr sz="3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8050" indent="-436563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+mn-lt"/>
                <a:cs typeface="+mn-cs"/>
              </a:defRPr>
            </a:lvl2pPr>
            <a:lvl3pPr marL="1304925" indent="-395288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o"/>
              <a:defRPr sz="2300">
                <a:solidFill>
                  <a:schemeClr val="tx1"/>
                </a:solidFill>
                <a:latin typeface="+mn-lt"/>
                <a:cs typeface="+mn-cs"/>
              </a:defRPr>
            </a:lvl3pPr>
            <a:lvl4pPr marL="1693863" indent="-38735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939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511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30083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655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9227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812800" indent="-812800">
              <a:buNone/>
            </a:pPr>
            <a:r>
              <a:rPr lang="cs-CZ" sz="2500" b="1" u="sng" dirty="0"/>
              <a:t>f</a:t>
            </a:r>
            <a:r>
              <a:rPr lang="en-US" sz="2500" b="1" u="sng" dirty="0" err="1"/>
              <a:t>lu</a:t>
            </a:r>
            <a:r>
              <a:rPr lang="cs-CZ" sz="2500" b="1" u="sng" dirty="0" err="1"/>
              <a:t>ph</a:t>
            </a:r>
            <a:r>
              <a:rPr lang="en-US" sz="2500" b="1" u="sng" dirty="0" err="1"/>
              <a:t>enazine</a:t>
            </a:r>
            <a:endParaRPr lang="cs-CZ" sz="2500" dirty="0"/>
          </a:p>
          <a:p>
            <a:pPr marL="812800" indent="-812800">
              <a:buNone/>
            </a:pPr>
            <a:r>
              <a:rPr lang="en-US" sz="2500" dirty="0"/>
              <a:t>D2 </a:t>
            </a:r>
            <a:r>
              <a:rPr lang="en-US" sz="2500" dirty="0" err="1"/>
              <a:t>antag</a:t>
            </a:r>
            <a:r>
              <a:rPr lang="en-US" sz="2500" dirty="0"/>
              <a:t>., Highly effective (</a:t>
            </a:r>
            <a:r>
              <a:rPr lang="en-US" sz="2500" dirty="0" err="1"/>
              <a:t>Dmax</a:t>
            </a:r>
            <a:r>
              <a:rPr lang="en-US" sz="2500" dirty="0"/>
              <a:t> 40 mg)</a:t>
            </a:r>
          </a:p>
          <a:p>
            <a:pPr marL="812800" indent="-812800">
              <a:buNone/>
            </a:pPr>
            <a:r>
              <a:rPr lang="cs-CZ" sz="2500" dirty="0"/>
              <a:t>AE</a:t>
            </a:r>
            <a:r>
              <a:rPr lang="en-US" sz="2500" dirty="0"/>
              <a:t>: EPS, TD, priapism, </a:t>
            </a:r>
            <a:r>
              <a:rPr lang="en-US" sz="2500" dirty="0" err="1"/>
              <a:t>galactorea</a:t>
            </a:r>
            <a:endParaRPr lang="cs-CZ" sz="2500" dirty="0"/>
          </a:p>
          <a:p>
            <a:pPr marL="812800" indent="-812800">
              <a:buNone/>
            </a:pPr>
            <a:endParaRPr lang="cs-CZ" sz="2500" b="1" u="sng" dirty="0"/>
          </a:p>
          <a:p>
            <a:pPr marL="812800" indent="-812800">
              <a:buNone/>
            </a:pPr>
            <a:r>
              <a:rPr lang="cs-CZ" sz="2500" b="1" u="sng" dirty="0" err="1"/>
              <a:t>flupentixol</a:t>
            </a:r>
            <a:r>
              <a:rPr lang="cs-CZ" sz="2500" b="1" u="sng" dirty="0"/>
              <a:t> - </a:t>
            </a:r>
            <a:r>
              <a:rPr lang="cs-CZ" sz="2400" dirty="0"/>
              <a:t>D2 </a:t>
            </a:r>
            <a:r>
              <a:rPr lang="cs-CZ" sz="2400" dirty="0" err="1"/>
              <a:t>antag</a:t>
            </a:r>
            <a:r>
              <a:rPr lang="cs-CZ" sz="2400" dirty="0"/>
              <a:t>, not so </a:t>
            </a:r>
            <a:r>
              <a:rPr lang="cs-CZ" sz="2400" dirty="0" err="1"/>
              <a:t>sedative</a:t>
            </a:r>
            <a:r>
              <a:rPr lang="cs-CZ" sz="2400" dirty="0"/>
              <a:t>, more EPS</a:t>
            </a:r>
          </a:p>
          <a:p>
            <a:pPr marL="812800" indent="-812800">
              <a:buNone/>
            </a:pPr>
            <a:r>
              <a:rPr lang="cs-CZ" sz="2400" dirty="0"/>
              <a:t>	</a:t>
            </a:r>
            <a:r>
              <a:rPr lang="cs-CZ" sz="2400" dirty="0" err="1"/>
              <a:t>AE</a:t>
            </a:r>
            <a:r>
              <a:rPr lang="cs-CZ" sz="2400" dirty="0"/>
              <a:t>: </a:t>
            </a:r>
            <a:r>
              <a:rPr lang="cs-CZ" sz="2400" dirty="0" err="1"/>
              <a:t>EPS</a:t>
            </a:r>
            <a:r>
              <a:rPr lang="cs-CZ" sz="2400" dirty="0"/>
              <a:t> - </a:t>
            </a:r>
            <a:r>
              <a:rPr lang="cs-CZ" sz="2400" dirty="0" err="1"/>
              <a:t>initiation</a:t>
            </a:r>
            <a:r>
              <a:rPr lang="cs-CZ" sz="2400" dirty="0"/>
              <a:t> </a:t>
            </a:r>
            <a:r>
              <a:rPr lang="cs-CZ" sz="2400" dirty="0" err="1"/>
              <a:t>of</a:t>
            </a:r>
            <a:r>
              <a:rPr lang="cs-CZ" sz="2400" dirty="0"/>
              <a:t> </a:t>
            </a:r>
            <a:r>
              <a:rPr lang="cs-CZ" sz="2400" dirty="0" err="1"/>
              <a:t>therapy</a:t>
            </a:r>
            <a:r>
              <a:rPr lang="cs-CZ" sz="2400" dirty="0"/>
              <a:t>, </a:t>
            </a:r>
            <a:r>
              <a:rPr lang="cs-CZ" sz="2400" dirty="0" err="1"/>
              <a:t>TD</a:t>
            </a:r>
            <a:r>
              <a:rPr lang="cs-CZ" sz="2400" dirty="0"/>
              <a:t>, </a:t>
            </a:r>
            <a:r>
              <a:rPr lang="cs-CZ" sz="2400" dirty="0" err="1"/>
              <a:t>insomnia</a:t>
            </a:r>
            <a:r>
              <a:rPr lang="cs-CZ" sz="2400" dirty="0"/>
              <a:t>, </a:t>
            </a:r>
            <a:r>
              <a:rPr lang="cs-CZ" sz="2400" dirty="0" err="1"/>
              <a:t>tachycardia</a:t>
            </a:r>
            <a:r>
              <a:rPr lang="cs-CZ" sz="2400" dirty="0"/>
              <a:t>, ↑ </a:t>
            </a:r>
            <a:r>
              <a:rPr lang="cs-CZ" sz="2400" dirty="0" err="1"/>
              <a:t>weight</a:t>
            </a:r>
            <a:r>
              <a:rPr lang="cs-CZ" sz="2400" dirty="0"/>
              <a:t>, </a:t>
            </a:r>
            <a:r>
              <a:rPr lang="cs-CZ" sz="2400" dirty="0" err="1"/>
              <a:t>dyslipidemia</a:t>
            </a:r>
            <a:r>
              <a:rPr lang="cs-CZ" sz="2400" dirty="0"/>
              <a:t>, </a:t>
            </a:r>
            <a:r>
              <a:rPr lang="cs-CZ" sz="2400" dirty="0" err="1"/>
              <a:t>rarely</a:t>
            </a:r>
            <a:r>
              <a:rPr lang="cs-CZ" sz="2400" dirty="0"/>
              <a:t> </a:t>
            </a:r>
            <a:r>
              <a:rPr lang="cs-CZ" sz="2400" dirty="0" err="1"/>
              <a:t>NMS</a:t>
            </a:r>
            <a:endParaRPr lang="cs-CZ" sz="2400" dirty="0"/>
          </a:p>
          <a:p>
            <a:pPr marL="812800" indent="-812800">
              <a:buNone/>
            </a:pPr>
            <a:r>
              <a:rPr lang="cs-CZ" sz="2400" dirty="0"/>
              <a:t>	</a:t>
            </a:r>
            <a:r>
              <a:rPr lang="cs-CZ" sz="2400" dirty="0" err="1"/>
              <a:t>i.m</a:t>
            </a:r>
            <a:r>
              <a:rPr lang="cs-CZ" sz="2400" dirty="0"/>
              <a:t>.- </a:t>
            </a:r>
            <a:r>
              <a:rPr lang="cs-CZ" sz="2400" dirty="0" err="1"/>
              <a:t>noncompliance</a:t>
            </a:r>
            <a:endParaRPr lang="cs-CZ" sz="2400" dirty="0"/>
          </a:p>
          <a:p>
            <a:pPr marL="812800" indent="-812800">
              <a:buNone/>
            </a:pPr>
            <a:r>
              <a:rPr lang="cs-CZ" sz="2500" b="1" u="sng" dirty="0" err="1"/>
              <a:t>haloperidol</a:t>
            </a:r>
            <a:r>
              <a:rPr lang="cs-CZ" sz="2500" b="1" u="sng" dirty="0"/>
              <a:t> - </a:t>
            </a:r>
            <a:r>
              <a:rPr lang="cs-CZ" sz="2400" dirty="0"/>
              <a:t>D</a:t>
            </a:r>
            <a:r>
              <a:rPr lang="cs-CZ" sz="2400" baseline="-25000" dirty="0"/>
              <a:t>2</a:t>
            </a:r>
            <a:r>
              <a:rPr lang="cs-CZ" sz="2400" dirty="0"/>
              <a:t> </a:t>
            </a:r>
            <a:r>
              <a:rPr lang="cs-CZ" sz="2400" dirty="0" err="1"/>
              <a:t>antag</a:t>
            </a:r>
            <a:r>
              <a:rPr lang="cs-CZ" sz="2400" dirty="0"/>
              <a:t>. ,</a:t>
            </a:r>
            <a:r>
              <a:rPr lang="cs-CZ" sz="2400" dirty="0" err="1"/>
              <a:t>highly</a:t>
            </a:r>
            <a:r>
              <a:rPr lang="cs-CZ" sz="2400" dirty="0"/>
              <a:t> </a:t>
            </a:r>
            <a:r>
              <a:rPr lang="cs-CZ" sz="2400" dirty="0" err="1"/>
              <a:t>potent</a:t>
            </a:r>
            <a:r>
              <a:rPr lang="cs-CZ" sz="2400" dirty="0"/>
              <a:t>, </a:t>
            </a:r>
            <a:r>
              <a:rPr lang="cs-CZ" sz="2400" dirty="0" err="1"/>
              <a:t>better</a:t>
            </a:r>
            <a:r>
              <a:rPr lang="cs-CZ" sz="2400" dirty="0"/>
              <a:t> </a:t>
            </a:r>
            <a:r>
              <a:rPr lang="cs-CZ" sz="2400" dirty="0" err="1"/>
              <a:t>than</a:t>
            </a:r>
            <a:r>
              <a:rPr lang="cs-CZ" sz="2400" dirty="0"/>
              <a:t> </a:t>
            </a:r>
            <a:r>
              <a:rPr lang="cs-CZ" sz="2400" dirty="0" err="1"/>
              <a:t>phenothiazines</a:t>
            </a:r>
            <a:r>
              <a:rPr lang="cs-CZ" sz="2400" dirty="0"/>
              <a:t>, long T</a:t>
            </a:r>
            <a:r>
              <a:rPr lang="cs-CZ" sz="2400" baseline="-25000" dirty="0"/>
              <a:t>1/2, </a:t>
            </a:r>
            <a:r>
              <a:rPr lang="cs-CZ" sz="2400" dirty="0" err="1"/>
              <a:t>less</a:t>
            </a:r>
            <a:r>
              <a:rPr lang="cs-CZ" sz="2400" dirty="0"/>
              <a:t> </a:t>
            </a:r>
            <a:r>
              <a:rPr lang="cs-CZ" sz="2400" dirty="0" err="1"/>
              <a:t>sedation</a:t>
            </a:r>
            <a:r>
              <a:rPr lang="cs-CZ" sz="2400" dirty="0"/>
              <a:t>, </a:t>
            </a:r>
            <a:r>
              <a:rPr lang="cs-CZ" sz="2400" dirty="0" err="1"/>
              <a:t>influencing</a:t>
            </a:r>
            <a:r>
              <a:rPr lang="cs-CZ" sz="2400" dirty="0"/>
              <a:t> BP</a:t>
            </a:r>
          </a:p>
          <a:p>
            <a:pPr marL="812800" indent="-812800">
              <a:buNone/>
            </a:pPr>
            <a:r>
              <a:rPr lang="cs-CZ" sz="2400" dirty="0"/>
              <a:t>	</a:t>
            </a:r>
            <a:r>
              <a:rPr lang="cs-CZ" sz="2400" dirty="0" err="1"/>
              <a:t>better</a:t>
            </a:r>
            <a:r>
              <a:rPr lang="cs-CZ" sz="2400" dirty="0"/>
              <a:t> </a:t>
            </a:r>
            <a:r>
              <a:rPr lang="cs-CZ" sz="2400" dirty="0" err="1"/>
              <a:t>tolerability</a:t>
            </a:r>
            <a:r>
              <a:rPr lang="cs-CZ" sz="2400" dirty="0"/>
              <a:t> (</a:t>
            </a:r>
            <a:r>
              <a:rPr lang="cs-CZ" sz="2400" dirty="0" err="1"/>
              <a:t>blood</a:t>
            </a:r>
            <a:r>
              <a:rPr lang="cs-CZ" sz="2400" dirty="0"/>
              <a:t> </a:t>
            </a:r>
            <a:r>
              <a:rPr lang="cs-CZ" sz="2400" dirty="0" err="1"/>
              <a:t>count</a:t>
            </a:r>
            <a:r>
              <a:rPr lang="cs-CZ" sz="2400" dirty="0"/>
              <a:t>, liver </a:t>
            </a:r>
            <a:r>
              <a:rPr lang="cs-CZ" sz="2400" dirty="0" err="1"/>
              <a:t>injury</a:t>
            </a:r>
            <a:r>
              <a:rPr lang="cs-CZ" sz="2400" dirty="0"/>
              <a:t>)</a:t>
            </a: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21" name="Rectangle 9"/>
          <p:cNvSpPr>
            <a:spLocks noChangeArrowheads="1"/>
          </p:cNvSpPr>
          <p:nvPr/>
        </p:nvSpPr>
        <p:spPr bwMode="auto">
          <a:xfrm>
            <a:off x="2531269" y="4305300"/>
            <a:ext cx="80010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9pPr>
          </a:lstStyle>
          <a:p>
            <a:pPr lvl="2">
              <a:buFont typeface="Wingdings" pitchFamily="2" charset="2"/>
              <a:buChar char="q"/>
              <a:defRPr/>
            </a:pPr>
            <a:endParaRPr lang="cs-CZ" altLang="cs-CZ" sz="1800">
              <a:solidFill>
                <a:srgbClr val="000000"/>
              </a:solidFill>
            </a:endParaRPr>
          </a:p>
        </p:txBody>
      </p:sp>
      <p:sp>
        <p:nvSpPr>
          <p:cNvPr id="24" name="Rectangle 14"/>
          <p:cNvSpPr>
            <a:spLocks noChangeArrowheads="1"/>
          </p:cNvSpPr>
          <p:nvPr/>
        </p:nvSpPr>
        <p:spPr bwMode="auto">
          <a:xfrm>
            <a:off x="1694041" y="3086100"/>
            <a:ext cx="80010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endParaRPr lang="en-US" altLang="cs-CZ" sz="1600" dirty="0">
              <a:solidFill>
                <a:srgbClr val="333300"/>
              </a:solidFill>
            </a:endParaRPr>
          </a:p>
        </p:txBody>
      </p:sp>
      <p:sp>
        <p:nvSpPr>
          <p:cNvPr id="25" name="Rectangle 15"/>
          <p:cNvSpPr>
            <a:spLocks noChangeArrowheads="1"/>
          </p:cNvSpPr>
          <p:nvPr/>
        </p:nvSpPr>
        <p:spPr bwMode="auto">
          <a:xfrm>
            <a:off x="1659731" y="3771900"/>
            <a:ext cx="8001000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endParaRPr lang="en-US" altLang="cs-CZ" sz="1600" dirty="0">
              <a:solidFill>
                <a:srgbClr val="3333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98693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0179" y="395037"/>
            <a:ext cx="9162365" cy="1143000"/>
          </a:xfrm>
        </p:spPr>
        <p:txBody>
          <a:bodyPr>
            <a:normAutofit/>
          </a:bodyPr>
          <a:lstStyle/>
          <a:p>
            <a:r>
              <a:rPr lang="en-US" dirty="0"/>
              <a:t>Comparison of basal and incisive AP</a:t>
            </a:r>
            <a:endParaRPr lang="cs-CZ" dirty="0"/>
          </a:p>
        </p:txBody>
      </p:sp>
      <p:sp>
        <p:nvSpPr>
          <p:cNvPr id="21" name="Rectangle 9"/>
          <p:cNvSpPr>
            <a:spLocks noChangeArrowheads="1"/>
          </p:cNvSpPr>
          <p:nvPr/>
        </p:nvSpPr>
        <p:spPr bwMode="auto">
          <a:xfrm>
            <a:off x="2531269" y="4305300"/>
            <a:ext cx="80010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9pPr>
          </a:lstStyle>
          <a:p>
            <a:pPr lvl="2">
              <a:buFont typeface="Wingdings" pitchFamily="2" charset="2"/>
              <a:buChar char="q"/>
              <a:defRPr/>
            </a:pPr>
            <a:endParaRPr lang="cs-CZ" altLang="cs-CZ">
              <a:solidFill>
                <a:srgbClr val="000000"/>
              </a:solidFill>
              <a:latin typeface="+mj-lt"/>
            </a:endParaRPr>
          </a:p>
        </p:txBody>
      </p:sp>
      <p:sp>
        <p:nvSpPr>
          <p:cNvPr id="24" name="Rectangle 14"/>
          <p:cNvSpPr>
            <a:spLocks noChangeArrowheads="1"/>
          </p:cNvSpPr>
          <p:nvPr/>
        </p:nvSpPr>
        <p:spPr bwMode="auto">
          <a:xfrm>
            <a:off x="1659731" y="3086100"/>
            <a:ext cx="80010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endParaRPr lang="en-US" altLang="cs-CZ" sz="2000" dirty="0">
              <a:solidFill>
                <a:srgbClr val="333300"/>
              </a:solidFill>
              <a:latin typeface="+mj-lt"/>
            </a:endParaRPr>
          </a:p>
        </p:txBody>
      </p:sp>
      <p:sp>
        <p:nvSpPr>
          <p:cNvPr id="25" name="Rectangle 15"/>
          <p:cNvSpPr>
            <a:spLocks noChangeArrowheads="1"/>
          </p:cNvSpPr>
          <p:nvPr/>
        </p:nvSpPr>
        <p:spPr bwMode="auto">
          <a:xfrm>
            <a:off x="956828" y="1538037"/>
            <a:ext cx="8001000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9pPr>
          </a:lstStyle>
          <a:p>
            <a:pPr lvl="0" algn="l">
              <a:defRPr/>
            </a:pPr>
            <a:r>
              <a:rPr lang="en-US" altLang="cs-CZ" sz="3200" b="1" dirty="0">
                <a:latin typeface="+mj-lt"/>
              </a:rPr>
              <a:t>Ba</a:t>
            </a:r>
            <a:r>
              <a:rPr lang="cs-CZ" altLang="cs-CZ" sz="3200" b="1" dirty="0">
                <a:latin typeface="+mj-lt"/>
              </a:rPr>
              <a:t>s</a:t>
            </a:r>
            <a:r>
              <a:rPr lang="en-US" altLang="cs-CZ" sz="3200" b="1" dirty="0">
                <a:latin typeface="+mj-lt"/>
              </a:rPr>
              <a:t>al AP</a:t>
            </a:r>
            <a:endParaRPr lang="cs-CZ" altLang="cs-CZ" sz="3200" b="1" dirty="0">
              <a:latin typeface="+mj-lt"/>
            </a:endParaRPr>
          </a:p>
          <a:p>
            <a:pPr lvl="0" algn="l">
              <a:defRPr/>
            </a:pPr>
            <a:endParaRPr lang="en-US" altLang="cs-CZ" sz="3200" b="1" dirty="0">
              <a:latin typeface="+mj-lt"/>
            </a:endParaRPr>
          </a:p>
          <a:p>
            <a:pPr lvl="0" algn="l">
              <a:defRPr/>
            </a:pPr>
            <a:r>
              <a:rPr lang="en-US" altLang="cs-CZ" dirty="0">
                <a:latin typeface="+mj-lt"/>
              </a:rPr>
              <a:t>- </a:t>
            </a:r>
            <a:r>
              <a:rPr lang="en-US" altLang="cs-CZ" sz="2400" dirty="0">
                <a:latin typeface="+mn-lt"/>
                <a:cs typeface="+mn-cs"/>
              </a:rPr>
              <a:t>Low potency</a:t>
            </a:r>
          </a:p>
          <a:p>
            <a:pPr lvl="0" algn="l">
              <a:defRPr/>
            </a:pPr>
            <a:r>
              <a:rPr lang="en-US" altLang="cs-CZ" sz="2400" dirty="0">
                <a:latin typeface="+mn-lt"/>
                <a:cs typeface="+mn-cs"/>
              </a:rPr>
              <a:t>       (high doses – </a:t>
            </a:r>
            <a:r>
              <a:rPr lang="cs-CZ" altLang="cs-CZ" sz="2400" dirty="0" err="1">
                <a:latin typeface="+mn-lt"/>
                <a:cs typeface="+mn-cs"/>
              </a:rPr>
              <a:t>hundreds</a:t>
            </a:r>
            <a:r>
              <a:rPr lang="cs-CZ" altLang="cs-CZ" sz="2400" dirty="0">
                <a:latin typeface="+mn-lt"/>
                <a:cs typeface="+mn-cs"/>
              </a:rPr>
              <a:t> </a:t>
            </a:r>
            <a:r>
              <a:rPr lang="cs-CZ" altLang="cs-CZ" sz="2400" dirty="0" err="1">
                <a:latin typeface="+mn-lt"/>
                <a:cs typeface="+mn-cs"/>
              </a:rPr>
              <a:t>of</a:t>
            </a:r>
            <a:endParaRPr lang="cs-CZ" altLang="cs-CZ" sz="2400" dirty="0">
              <a:latin typeface="+mn-lt"/>
              <a:cs typeface="+mn-cs"/>
            </a:endParaRPr>
          </a:p>
          <a:p>
            <a:pPr lvl="0" algn="l">
              <a:defRPr/>
            </a:pPr>
            <a:r>
              <a:rPr lang="cs-CZ" altLang="cs-CZ" sz="2400" dirty="0">
                <a:latin typeface="+mn-lt"/>
                <a:cs typeface="+mn-cs"/>
              </a:rPr>
              <a:t>	</a:t>
            </a:r>
            <a:r>
              <a:rPr lang="en-US" altLang="cs-CZ" sz="2400" dirty="0">
                <a:latin typeface="+mn-lt"/>
                <a:cs typeface="+mn-cs"/>
              </a:rPr>
              <a:t>milligrams)</a:t>
            </a:r>
          </a:p>
          <a:p>
            <a:pPr lvl="0" algn="l">
              <a:defRPr/>
            </a:pPr>
            <a:r>
              <a:rPr lang="en-US" altLang="cs-CZ" sz="2400" dirty="0">
                <a:latin typeface="+mn-lt"/>
                <a:cs typeface="+mn-cs"/>
              </a:rPr>
              <a:t>- Sedation to hypnosis</a:t>
            </a:r>
          </a:p>
          <a:p>
            <a:pPr lvl="0" algn="l">
              <a:defRPr/>
            </a:pPr>
            <a:r>
              <a:rPr lang="en-US" altLang="cs-CZ" sz="2400" dirty="0">
                <a:latin typeface="+mn-lt"/>
                <a:cs typeface="+mn-cs"/>
              </a:rPr>
              <a:t>- D2 receptor blockade</a:t>
            </a:r>
          </a:p>
          <a:p>
            <a:pPr lvl="0" algn="l">
              <a:defRPr/>
            </a:pPr>
            <a:r>
              <a:rPr lang="en-US" altLang="cs-CZ" sz="2400" dirty="0">
                <a:latin typeface="+mn-lt"/>
                <a:cs typeface="+mn-cs"/>
              </a:rPr>
              <a:t>- slower PK</a:t>
            </a:r>
          </a:p>
          <a:p>
            <a:pPr lvl="0" algn="l">
              <a:defRPr/>
            </a:pPr>
            <a:r>
              <a:rPr lang="en-US" altLang="cs-CZ" sz="2400" dirty="0">
                <a:latin typeface="+mn-lt"/>
                <a:cs typeface="+mn-cs"/>
              </a:rPr>
              <a:t>- Frequent anticholinergic</a:t>
            </a:r>
          </a:p>
          <a:p>
            <a:pPr lvl="0" algn="l">
              <a:defRPr/>
            </a:pPr>
            <a:r>
              <a:rPr lang="en-US" altLang="cs-CZ" sz="2400" dirty="0">
                <a:latin typeface="+mn-lt"/>
                <a:cs typeface="+mn-cs"/>
              </a:rPr>
              <a:t>and </a:t>
            </a:r>
            <a:r>
              <a:rPr lang="en-US" altLang="cs-CZ" sz="2400" dirty="0" err="1">
                <a:latin typeface="+mn-lt"/>
                <a:cs typeface="+mn-cs"/>
              </a:rPr>
              <a:t>antihistamin</a:t>
            </a:r>
            <a:r>
              <a:rPr lang="cs-CZ" altLang="cs-CZ" sz="2400" dirty="0" err="1">
                <a:latin typeface="+mn-lt"/>
                <a:cs typeface="+mn-cs"/>
              </a:rPr>
              <a:t>ic</a:t>
            </a:r>
            <a:endParaRPr lang="en-US" altLang="cs-CZ" sz="2400" dirty="0">
              <a:latin typeface="+mn-lt"/>
              <a:cs typeface="+mn-cs"/>
            </a:endParaRPr>
          </a:p>
          <a:p>
            <a:pPr lvl="0" algn="l">
              <a:defRPr/>
            </a:pPr>
            <a:r>
              <a:rPr lang="cs-CZ" altLang="cs-CZ" sz="2400" dirty="0">
                <a:latin typeface="+mn-lt"/>
                <a:cs typeface="+mn-cs"/>
              </a:rPr>
              <a:t>	</a:t>
            </a:r>
            <a:r>
              <a:rPr lang="cs-CZ" altLang="cs-CZ" sz="2400" dirty="0" err="1">
                <a:latin typeface="+mn-lt"/>
                <a:cs typeface="+mn-cs"/>
              </a:rPr>
              <a:t>adverse</a:t>
            </a:r>
            <a:r>
              <a:rPr lang="cs-CZ" altLang="cs-CZ" sz="2400" dirty="0">
                <a:latin typeface="+mn-lt"/>
                <a:cs typeface="+mn-cs"/>
              </a:rPr>
              <a:t> </a:t>
            </a:r>
            <a:r>
              <a:rPr lang="en-US" altLang="cs-CZ" sz="2400" dirty="0">
                <a:latin typeface="+mn-lt"/>
                <a:cs typeface="+mn-cs"/>
              </a:rPr>
              <a:t>effects</a:t>
            </a:r>
          </a:p>
          <a:p>
            <a:pPr lvl="0" algn="l">
              <a:defRPr/>
            </a:pPr>
            <a:r>
              <a:rPr lang="cs-CZ" altLang="cs-CZ" sz="2400" dirty="0">
                <a:latin typeface="+mn-lt"/>
                <a:cs typeface="+mn-cs"/>
              </a:rPr>
              <a:t>- </a:t>
            </a:r>
            <a:r>
              <a:rPr lang="en-US" altLang="cs-CZ" sz="2400" dirty="0">
                <a:latin typeface="+mn-lt"/>
                <a:cs typeface="+mn-cs"/>
              </a:rPr>
              <a:t>↓ EPS</a:t>
            </a:r>
          </a:p>
        </p:txBody>
      </p:sp>
      <p:sp>
        <p:nvSpPr>
          <p:cNvPr id="8" name="Rectangle 15"/>
          <p:cNvSpPr>
            <a:spLocks noChangeArrowheads="1"/>
          </p:cNvSpPr>
          <p:nvPr/>
        </p:nvSpPr>
        <p:spPr bwMode="auto">
          <a:xfrm>
            <a:off x="6793287" y="1487906"/>
            <a:ext cx="8001000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9pPr>
          </a:lstStyle>
          <a:p>
            <a:pPr algn="l">
              <a:defRPr/>
            </a:pPr>
            <a:r>
              <a:rPr lang="en-US" altLang="cs-CZ" sz="3200" b="1" dirty="0">
                <a:latin typeface="+mj-lt"/>
              </a:rPr>
              <a:t>Incisive AP</a:t>
            </a:r>
            <a:endParaRPr lang="cs-CZ" altLang="cs-CZ" sz="3200" b="1" dirty="0">
              <a:latin typeface="+mj-lt"/>
            </a:endParaRPr>
          </a:p>
          <a:p>
            <a:pPr algn="l">
              <a:defRPr/>
            </a:pPr>
            <a:endParaRPr lang="en-US" altLang="cs-CZ" sz="3200" b="1" dirty="0">
              <a:latin typeface="+mj-lt"/>
            </a:endParaRPr>
          </a:p>
          <a:p>
            <a:pPr algn="l">
              <a:defRPr/>
            </a:pPr>
            <a:r>
              <a:rPr lang="en-US" altLang="cs-CZ" sz="2400" dirty="0">
                <a:latin typeface="+mn-lt"/>
                <a:cs typeface="+mn-cs"/>
              </a:rPr>
              <a:t>- High potency (lower doses)</a:t>
            </a:r>
          </a:p>
          <a:p>
            <a:pPr algn="l">
              <a:defRPr/>
            </a:pPr>
            <a:r>
              <a:rPr lang="en-US" altLang="cs-CZ" sz="2400" dirty="0">
                <a:latin typeface="+mn-lt"/>
                <a:cs typeface="+mn-cs"/>
              </a:rPr>
              <a:t>- Little sedation</a:t>
            </a:r>
          </a:p>
          <a:p>
            <a:pPr algn="l">
              <a:defRPr/>
            </a:pPr>
            <a:r>
              <a:rPr lang="en-US" altLang="cs-CZ" sz="2400" dirty="0">
                <a:latin typeface="+mn-lt"/>
                <a:cs typeface="+mn-cs"/>
              </a:rPr>
              <a:t>- Block </a:t>
            </a:r>
            <a:r>
              <a:rPr lang="en-US" altLang="cs-CZ" sz="2400" dirty="0" err="1">
                <a:latin typeface="+mn-lt"/>
                <a:cs typeface="+mn-cs"/>
              </a:rPr>
              <a:t>D2</a:t>
            </a:r>
            <a:r>
              <a:rPr lang="en-US" altLang="cs-CZ" sz="2400" dirty="0">
                <a:latin typeface="+mn-lt"/>
                <a:cs typeface="+mn-cs"/>
              </a:rPr>
              <a:t> receptor</a:t>
            </a:r>
          </a:p>
          <a:p>
            <a:pPr algn="l">
              <a:defRPr/>
            </a:pPr>
            <a:r>
              <a:rPr lang="en-US" altLang="cs-CZ" sz="2400" dirty="0">
                <a:latin typeface="+mn-lt"/>
                <a:cs typeface="+mn-cs"/>
              </a:rPr>
              <a:t>- faster </a:t>
            </a:r>
            <a:r>
              <a:rPr lang="en-US" altLang="cs-CZ" sz="2400" dirty="0" err="1">
                <a:latin typeface="+mn-lt"/>
                <a:cs typeface="+mn-cs"/>
              </a:rPr>
              <a:t>PK</a:t>
            </a:r>
            <a:endParaRPr lang="en-US" altLang="cs-CZ" sz="2400" dirty="0">
              <a:latin typeface="+mn-lt"/>
              <a:cs typeface="+mn-cs"/>
            </a:endParaRPr>
          </a:p>
          <a:p>
            <a:pPr algn="l">
              <a:defRPr/>
            </a:pPr>
            <a:r>
              <a:rPr lang="en-US" altLang="cs-CZ" sz="2400" dirty="0">
                <a:latin typeface="+mn-lt"/>
                <a:cs typeface="+mn-cs"/>
              </a:rPr>
              <a:t>- Causes ↑ EPS</a:t>
            </a:r>
          </a:p>
        </p:txBody>
      </p:sp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2C6D0E60-E16C-4064-9232-2E11F4AE9F7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93787" y="804112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57933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300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2111839" y="188640"/>
            <a:ext cx="8229600" cy="1143000"/>
          </a:xfrm>
        </p:spPr>
        <p:txBody>
          <a:bodyPr/>
          <a:lstStyle/>
          <a:p>
            <a:r>
              <a:rPr lang="cs-CZ" b="1" dirty="0" err="1"/>
              <a:t>Atypical</a:t>
            </a:r>
            <a:r>
              <a:rPr lang="cs-CZ" b="1" dirty="0"/>
              <a:t> </a:t>
            </a:r>
            <a:r>
              <a:rPr lang="cs-CZ" b="1" dirty="0" err="1"/>
              <a:t>antipsychotics</a:t>
            </a:r>
            <a:endParaRPr lang="cs-CZ" b="1" dirty="0"/>
          </a:p>
        </p:txBody>
      </p:sp>
      <p:sp>
        <p:nvSpPr>
          <p:cNvPr id="4" name="Rectangle 3"/>
          <p:cNvSpPr>
            <a:spLocks noGrp="1" noChangeArrowheads="1"/>
          </p:cNvSpPr>
          <p:nvPr/>
        </p:nvSpPr>
        <p:spPr bwMode="auto">
          <a:xfrm>
            <a:off x="1070790" y="1533637"/>
            <a:ext cx="9420747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69900" indent="-4699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o"/>
              <a:defRPr sz="3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8050" indent="-436563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+mn-lt"/>
                <a:cs typeface="+mn-cs"/>
              </a:defRPr>
            </a:lvl2pPr>
            <a:lvl3pPr marL="1304925" indent="-395288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o"/>
              <a:defRPr sz="2300">
                <a:solidFill>
                  <a:schemeClr val="tx1"/>
                </a:solidFill>
                <a:latin typeface="+mn-lt"/>
                <a:cs typeface="+mn-cs"/>
              </a:defRPr>
            </a:lvl3pPr>
            <a:lvl4pPr marL="1693863" indent="-38735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939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511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30083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655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9227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>
              <a:buClrTx/>
              <a:buFont typeface="Arial" panose="020B0604020202020204" pitchFamily="34" charset="0"/>
              <a:buChar char="•"/>
            </a:pPr>
            <a:r>
              <a:rPr lang="cs-CZ" altLang="cs-CZ" sz="2400" dirty="0" err="1"/>
              <a:t>higher</a:t>
            </a:r>
            <a:r>
              <a:rPr lang="cs-CZ" altLang="cs-CZ" sz="2400" dirty="0"/>
              <a:t> </a:t>
            </a:r>
            <a:r>
              <a:rPr lang="cs-CZ" altLang="cs-CZ" sz="2400" dirty="0" err="1"/>
              <a:t>efficacy</a:t>
            </a:r>
            <a:r>
              <a:rPr lang="cs-CZ" altLang="cs-CZ" sz="2400" dirty="0"/>
              <a:t>, </a:t>
            </a:r>
            <a:r>
              <a:rPr lang="cs-CZ" altLang="cs-CZ" sz="2400" dirty="0" err="1"/>
              <a:t>better</a:t>
            </a:r>
            <a:r>
              <a:rPr lang="cs-CZ" altLang="cs-CZ" sz="2400" dirty="0"/>
              <a:t> </a:t>
            </a:r>
            <a:r>
              <a:rPr lang="cs-CZ" altLang="cs-CZ" sz="2400" dirty="0" err="1"/>
              <a:t>tolerability</a:t>
            </a:r>
            <a:endParaRPr lang="cs-CZ" altLang="cs-CZ" sz="2400" dirty="0"/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cs-CZ" altLang="cs-CZ" sz="2400" dirty="0" err="1"/>
              <a:t>affect</a:t>
            </a:r>
            <a:r>
              <a:rPr lang="cs-CZ" altLang="cs-CZ" sz="2400" dirty="0"/>
              <a:t> positive and negative </a:t>
            </a:r>
            <a:r>
              <a:rPr lang="cs-CZ" altLang="cs-CZ" sz="2400" dirty="0" err="1"/>
              <a:t>symptoms</a:t>
            </a:r>
            <a:r>
              <a:rPr lang="cs-CZ" altLang="cs-CZ" sz="2400" dirty="0"/>
              <a:t>, </a:t>
            </a:r>
            <a:r>
              <a:rPr lang="cs-CZ" altLang="cs-CZ" sz="2400" dirty="0" err="1"/>
              <a:t>cognition</a:t>
            </a:r>
            <a:endParaRPr lang="cs-CZ" altLang="cs-CZ" sz="2400" dirty="0"/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cs-CZ" altLang="cs-CZ" sz="2400" dirty="0"/>
              <a:t>D</a:t>
            </a:r>
            <a:r>
              <a:rPr lang="cs-CZ" altLang="cs-CZ" sz="2400" baseline="-25000" dirty="0"/>
              <a:t>2</a:t>
            </a:r>
            <a:r>
              <a:rPr lang="cs-CZ" altLang="cs-CZ" sz="2400" dirty="0"/>
              <a:t> receptor </a:t>
            </a:r>
            <a:r>
              <a:rPr lang="cs-CZ" altLang="cs-CZ" sz="2400" dirty="0" err="1"/>
              <a:t>occupancy</a:t>
            </a:r>
            <a:r>
              <a:rPr lang="cs-CZ" altLang="cs-CZ" sz="2400" dirty="0"/>
              <a:t> &lt;80%, </a:t>
            </a:r>
            <a:r>
              <a:rPr lang="cs-CZ" altLang="cs-CZ" sz="2400" dirty="0" err="1"/>
              <a:t>binding</a:t>
            </a:r>
            <a:r>
              <a:rPr lang="cs-CZ" altLang="cs-CZ" sz="2400" dirty="0"/>
              <a:t> to </a:t>
            </a:r>
            <a:r>
              <a:rPr lang="cs-CZ" altLang="cs-CZ" sz="2400" dirty="0" err="1"/>
              <a:t>multiple</a:t>
            </a:r>
            <a:r>
              <a:rPr lang="cs-CZ" altLang="cs-CZ" sz="2400" dirty="0"/>
              <a:t> </a:t>
            </a:r>
            <a:r>
              <a:rPr lang="cs-CZ" altLang="cs-CZ" sz="2400" dirty="0" err="1"/>
              <a:t>neurotransmitter</a:t>
            </a:r>
            <a:r>
              <a:rPr lang="cs-CZ" altLang="cs-CZ" sz="2400" dirty="0"/>
              <a:t> </a:t>
            </a:r>
            <a:r>
              <a:rPr lang="cs-CZ" altLang="cs-CZ" sz="2400" dirty="0" err="1"/>
              <a:t>systems</a:t>
            </a:r>
            <a:endParaRPr lang="cs-CZ" altLang="cs-CZ" sz="2400" dirty="0"/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cs-CZ" altLang="cs-CZ" sz="2400" dirty="0" err="1"/>
              <a:t>affect</a:t>
            </a:r>
            <a:r>
              <a:rPr lang="cs-CZ" altLang="cs-CZ" sz="2400" dirty="0"/>
              <a:t> not </a:t>
            </a:r>
            <a:r>
              <a:rPr lang="cs-CZ" altLang="cs-CZ" sz="2400" dirty="0" err="1"/>
              <a:t>only</a:t>
            </a:r>
            <a:r>
              <a:rPr lang="cs-CZ" altLang="cs-CZ" sz="2400" dirty="0"/>
              <a:t> transport </a:t>
            </a:r>
            <a:r>
              <a:rPr lang="cs-CZ" altLang="cs-CZ" sz="2400" dirty="0" err="1"/>
              <a:t>of</a:t>
            </a:r>
            <a:r>
              <a:rPr lang="cs-CZ" altLang="cs-CZ" sz="2400" dirty="0"/>
              <a:t> dopamine but </a:t>
            </a:r>
            <a:r>
              <a:rPr lang="cs-CZ" altLang="cs-CZ" sz="2400" dirty="0" err="1"/>
              <a:t>also</a:t>
            </a:r>
            <a:r>
              <a:rPr lang="cs-CZ" altLang="cs-CZ" sz="2400" dirty="0"/>
              <a:t> </a:t>
            </a:r>
            <a:r>
              <a:rPr lang="cs-CZ" altLang="cs-CZ" sz="2400" dirty="0" err="1"/>
              <a:t>other</a:t>
            </a:r>
            <a:r>
              <a:rPr lang="cs-CZ" altLang="cs-CZ" sz="2400" dirty="0"/>
              <a:t> </a:t>
            </a:r>
            <a:r>
              <a:rPr lang="cs-CZ" altLang="cs-CZ" sz="2400" dirty="0" err="1"/>
              <a:t>neuromediators</a:t>
            </a:r>
            <a:r>
              <a:rPr lang="cs-CZ" altLang="cs-CZ" sz="2400" dirty="0"/>
              <a:t> (serotonin)</a:t>
            </a:r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cs-CZ" altLang="cs-CZ" sz="2400" dirty="0" err="1"/>
              <a:t>wide</a:t>
            </a:r>
            <a:r>
              <a:rPr lang="cs-CZ" altLang="cs-CZ" sz="2400" dirty="0"/>
              <a:t> </a:t>
            </a:r>
            <a:r>
              <a:rPr lang="cs-CZ" altLang="cs-CZ" sz="2400" dirty="0" err="1"/>
              <a:t>range</a:t>
            </a:r>
            <a:r>
              <a:rPr lang="cs-CZ" altLang="cs-CZ" sz="2400" dirty="0"/>
              <a:t> </a:t>
            </a:r>
            <a:r>
              <a:rPr lang="cs-CZ" altLang="cs-CZ" sz="2400" dirty="0" err="1"/>
              <a:t>between</a:t>
            </a:r>
            <a:r>
              <a:rPr lang="cs-CZ" altLang="cs-CZ" sz="2400" dirty="0"/>
              <a:t> </a:t>
            </a:r>
            <a:r>
              <a:rPr lang="cs-CZ" altLang="cs-CZ" sz="2400" dirty="0" err="1"/>
              <a:t>antipsychotic</a:t>
            </a:r>
            <a:r>
              <a:rPr lang="cs-CZ" altLang="cs-CZ" sz="2400" dirty="0"/>
              <a:t> </a:t>
            </a:r>
            <a:r>
              <a:rPr lang="cs-CZ" altLang="cs-CZ" sz="2400" dirty="0" err="1"/>
              <a:t>effects</a:t>
            </a:r>
            <a:r>
              <a:rPr lang="cs-CZ" altLang="cs-CZ" sz="2400" dirty="0"/>
              <a:t> and EPS</a:t>
            </a:r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cs-CZ" altLang="cs-CZ" sz="2400" dirty="0" err="1"/>
              <a:t>selective</a:t>
            </a:r>
            <a:r>
              <a:rPr lang="cs-CZ" altLang="cs-CZ" sz="2400" dirty="0"/>
              <a:t> </a:t>
            </a:r>
            <a:r>
              <a:rPr lang="cs-CZ" altLang="cs-CZ" sz="2400" dirty="0" err="1"/>
              <a:t>extrastriatal</a:t>
            </a:r>
            <a:r>
              <a:rPr lang="cs-CZ" altLang="cs-CZ" sz="2400" dirty="0"/>
              <a:t> (</a:t>
            </a:r>
            <a:r>
              <a:rPr lang="cs-CZ" altLang="cs-CZ" sz="2400" dirty="0" err="1"/>
              <a:t>mesolimbic</a:t>
            </a:r>
            <a:r>
              <a:rPr lang="cs-CZ" altLang="cs-CZ" sz="2400" dirty="0"/>
              <a:t>) </a:t>
            </a:r>
            <a:r>
              <a:rPr lang="cs-CZ" altLang="cs-CZ" sz="2400" dirty="0" err="1"/>
              <a:t>blockade</a:t>
            </a:r>
            <a:r>
              <a:rPr lang="cs-CZ" altLang="cs-CZ" sz="2400" dirty="0"/>
              <a:t> </a:t>
            </a:r>
            <a:r>
              <a:rPr lang="cs-CZ" altLang="cs-CZ" sz="2400" dirty="0" err="1"/>
              <a:t>of</a:t>
            </a:r>
            <a:r>
              <a:rPr lang="cs-CZ" altLang="cs-CZ" sz="2400" dirty="0"/>
              <a:t> dopamine </a:t>
            </a:r>
            <a:r>
              <a:rPr lang="cs-CZ" altLang="cs-CZ" sz="2400" dirty="0" err="1"/>
              <a:t>D</a:t>
            </a:r>
            <a:r>
              <a:rPr lang="cs-CZ" altLang="cs-CZ" sz="2400" baseline="-25000" dirty="0" err="1"/>
              <a:t>1</a:t>
            </a:r>
            <a:r>
              <a:rPr lang="cs-CZ" altLang="cs-CZ" sz="2400" dirty="0"/>
              <a:t>, </a:t>
            </a:r>
            <a:r>
              <a:rPr lang="cs-CZ" altLang="cs-CZ" sz="2400" dirty="0" err="1"/>
              <a:t>D</a:t>
            </a:r>
            <a:r>
              <a:rPr lang="cs-CZ" altLang="cs-CZ" sz="2400" baseline="-25000" dirty="0" err="1"/>
              <a:t>2</a:t>
            </a:r>
            <a:r>
              <a:rPr lang="cs-CZ" altLang="cs-CZ" sz="2400" dirty="0"/>
              <a:t> </a:t>
            </a:r>
            <a:r>
              <a:rPr lang="cs-CZ" altLang="cs-CZ" sz="2400" dirty="0" err="1"/>
              <a:t>receptors</a:t>
            </a:r>
            <a:endParaRPr lang="cs-CZ" altLang="cs-CZ" sz="2400" dirty="0"/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cs-CZ" altLang="cs-CZ" sz="2400" dirty="0" err="1"/>
              <a:t>risperidone</a:t>
            </a:r>
            <a:r>
              <a:rPr lang="cs-CZ" altLang="cs-CZ" sz="2400" dirty="0"/>
              <a:t>, </a:t>
            </a:r>
            <a:r>
              <a:rPr lang="cs-CZ" altLang="cs-CZ" sz="2400" dirty="0" err="1"/>
              <a:t>ziprasidone</a:t>
            </a:r>
            <a:r>
              <a:rPr lang="cs-CZ" altLang="cs-CZ" sz="2400" dirty="0"/>
              <a:t>, </a:t>
            </a:r>
            <a:r>
              <a:rPr lang="cs-CZ" altLang="cs-CZ" sz="2400" dirty="0" err="1"/>
              <a:t>olanzapine</a:t>
            </a:r>
            <a:r>
              <a:rPr lang="cs-CZ" altLang="cs-CZ" sz="2400" dirty="0"/>
              <a:t>, </a:t>
            </a:r>
            <a:r>
              <a:rPr lang="cs-CZ" altLang="cs-CZ" sz="2400" dirty="0" err="1"/>
              <a:t>quetiapine</a:t>
            </a:r>
            <a:r>
              <a:rPr lang="cs-CZ" altLang="cs-CZ" sz="2400" dirty="0"/>
              <a:t> ...</a:t>
            </a:r>
          </a:p>
          <a:p>
            <a:pPr marL="0" indent="0">
              <a:lnSpc>
                <a:spcPct val="80000"/>
              </a:lnSpc>
              <a:buNone/>
            </a:pPr>
            <a:endParaRPr lang="cs-CZ" sz="2400" dirty="0">
              <a:latin typeface="Calibri" pitchFamily="34" charset="0"/>
            </a:endParaRPr>
          </a:p>
        </p:txBody>
      </p:sp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778DA8EE-CDAC-4977-B88C-33E6F83BB68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848528" y="54868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28636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3010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b="1" dirty="0" err="1"/>
              <a:t>Atypical</a:t>
            </a:r>
            <a:r>
              <a:rPr lang="cs-CZ" b="1" dirty="0"/>
              <a:t> </a:t>
            </a:r>
            <a:r>
              <a:rPr lang="cs-CZ" b="1" dirty="0" err="1"/>
              <a:t>antipsychotics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cs-CZ" b="1" dirty="0" err="1">
                <a:latin typeface="Calibri" pitchFamily="34" charset="0"/>
              </a:rPr>
              <a:t>selective</a:t>
            </a:r>
            <a:r>
              <a:rPr lang="cs-CZ" b="1" dirty="0">
                <a:latin typeface="Calibri" pitchFamily="34" charset="0"/>
              </a:rPr>
              <a:t> </a:t>
            </a:r>
            <a:r>
              <a:rPr lang="cs-CZ" b="1" dirty="0" err="1">
                <a:latin typeface="Calibri" pitchFamily="34" charset="0"/>
              </a:rPr>
              <a:t>D</a:t>
            </a:r>
            <a:r>
              <a:rPr lang="cs-CZ" b="1" baseline="-25000" dirty="0" err="1">
                <a:latin typeface="Calibri" pitchFamily="34" charset="0"/>
              </a:rPr>
              <a:t>2</a:t>
            </a:r>
            <a:r>
              <a:rPr lang="cs-CZ" b="1" dirty="0">
                <a:latin typeface="Calibri" pitchFamily="34" charset="0"/>
              </a:rPr>
              <a:t>/</a:t>
            </a:r>
            <a:r>
              <a:rPr lang="cs-CZ" b="1" dirty="0" err="1">
                <a:latin typeface="Calibri" pitchFamily="34" charset="0"/>
              </a:rPr>
              <a:t>D</a:t>
            </a:r>
            <a:r>
              <a:rPr lang="cs-CZ" b="1" baseline="-25000" dirty="0" err="1">
                <a:latin typeface="Calibri" pitchFamily="34" charset="0"/>
              </a:rPr>
              <a:t>3</a:t>
            </a:r>
            <a:r>
              <a:rPr lang="cs-CZ" b="1" baseline="-25000" dirty="0">
                <a:latin typeface="Calibri" pitchFamily="34" charset="0"/>
              </a:rPr>
              <a:t> </a:t>
            </a:r>
            <a:r>
              <a:rPr lang="cs-CZ" b="1" dirty="0">
                <a:latin typeface="Calibri" pitchFamily="34" charset="0"/>
              </a:rPr>
              <a:t>receptor </a:t>
            </a:r>
            <a:r>
              <a:rPr lang="cs-CZ" sz="3000" dirty="0" err="1">
                <a:latin typeface="Calibri" pitchFamily="34" charset="0"/>
              </a:rPr>
              <a:t>antagonists</a:t>
            </a:r>
            <a:r>
              <a:rPr lang="cs-CZ" sz="3000" dirty="0">
                <a:latin typeface="Calibri" pitchFamily="34" charset="0"/>
              </a:rPr>
              <a:t> </a:t>
            </a:r>
            <a:r>
              <a:rPr lang="cs-CZ" sz="2600" dirty="0" err="1">
                <a:latin typeface="Calibri" pitchFamily="34" charset="0"/>
              </a:rPr>
              <a:t>sulpiride</a:t>
            </a:r>
            <a:r>
              <a:rPr lang="cs-CZ" sz="2600" dirty="0">
                <a:latin typeface="Calibri" pitchFamily="34" charset="0"/>
              </a:rPr>
              <a:t>, </a:t>
            </a:r>
            <a:r>
              <a:rPr lang="cs-CZ" sz="2600" dirty="0" err="1">
                <a:latin typeface="Calibri" pitchFamily="34" charset="0"/>
              </a:rPr>
              <a:t>amisulpride</a:t>
            </a:r>
            <a:endParaRPr lang="cs-CZ" sz="2600" dirty="0">
              <a:latin typeface="Calibri" pitchFamily="34" charset="0"/>
            </a:endParaRPr>
          </a:p>
          <a:p>
            <a:pPr>
              <a:lnSpc>
                <a:spcPct val="90000"/>
              </a:lnSpc>
            </a:pPr>
            <a:r>
              <a:rPr lang="cs-CZ" b="1" dirty="0" err="1">
                <a:latin typeface="Calibri" pitchFamily="34" charset="0"/>
              </a:rPr>
              <a:t>selective</a:t>
            </a:r>
            <a:r>
              <a:rPr lang="cs-CZ" b="1" dirty="0">
                <a:latin typeface="Calibri" pitchFamily="34" charset="0"/>
              </a:rPr>
              <a:t> serotonin and dopamine receptor </a:t>
            </a:r>
            <a:r>
              <a:rPr lang="cs-CZ" b="1" dirty="0" err="1">
                <a:latin typeface="Calibri" pitchFamily="34" charset="0"/>
              </a:rPr>
              <a:t>antagonists</a:t>
            </a:r>
            <a:r>
              <a:rPr lang="cs-CZ" b="1" dirty="0">
                <a:latin typeface="Calibri" pitchFamily="34" charset="0"/>
              </a:rPr>
              <a:t> (</a:t>
            </a:r>
            <a:r>
              <a:rPr lang="cs-CZ" b="1" dirty="0" err="1">
                <a:latin typeface="Calibri" pitchFamily="34" charset="0"/>
              </a:rPr>
              <a:t>SDAs</a:t>
            </a:r>
            <a:r>
              <a:rPr lang="cs-CZ" b="1" dirty="0">
                <a:latin typeface="Calibri" pitchFamily="34" charset="0"/>
              </a:rPr>
              <a:t>)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cs-CZ" sz="3000" dirty="0">
                <a:latin typeface="Calibri" pitchFamily="34" charset="0"/>
              </a:rPr>
              <a:t>	</a:t>
            </a:r>
            <a:r>
              <a:rPr lang="cs-CZ" sz="3000" dirty="0" err="1">
                <a:latin typeface="Calibri" pitchFamily="34" charset="0"/>
              </a:rPr>
              <a:t>risperidone</a:t>
            </a:r>
            <a:r>
              <a:rPr lang="cs-CZ" sz="3000" dirty="0">
                <a:latin typeface="Calibri" pitchFamily="34" charset="0"/>
              </a:rPr>
              <a:t>, </a:t>
            </a:r>
            <a:r>
              <a:rPr lang="cs-CZ" sz="3000" dirty="0" err="1">
                <a:latin typeface="Calibri" pitchFamily="34" charset="0"/>
              </a:rPr>
              <a:t>ziprasidone</a:t>
            </a:r>
            <a:r>
              <a:rPr lang="cs-CZ" sz="3000" dirty="0">
                <a:latin typeface="Calibri" pitchFamily="34" charset="0"/>
              </a:rPr>
              <a:t>, </a:t>
            </a:r>
            <a:r>
              <a:rPr lang="cs-CZ" sz="3000" dirty="0" err="1">
                <a:latin typeface="Calibri" pitchFamily="34" charset="0"/>
              </a:rPr>
              <a:t>lurasidone</a:t>
            </a:r>
            <a:r>
              <a:rPr lang="cs-CZ" sz="3000" dirty="0">
                <a:latin typeface="Calibri" pitchFamily="34" charset="0"/>
              </a:rPr>
              <a:t>, </a:t>
            </a:r>
            <a:r>
              <a:rPr lang="cs-CZ" sz="3000" dirty="0" err="1">
                <a:latin typeface="Calibri" pitchFamily="34" charset="0"/>
              </a:rPr>
              <a:t>iloperidone</a:t>
            </a:r>
            <a:r>
              <a:rPr lang="cs-CZ" sz="3000" dirty="0">
                <a:latin typeface="Calibri" pitchFamily="34" charset="0"/>
              </a:rPr>
              <a:t>, </a:t>
            </a:r>
            <a:r>
              <a:rPr lang="cs-CZ" sz="3000" dirty="0" err="1">
                <a:latin typeface="Calibri" pitchFamily="34" charset="0"/>
              </a:rPr>
              <a:t>sertindole</a:t>
            </a:r>
            <a:endParaRPr lang="cs-CZ" sz="3000" dirty="0">
              <a:latin typeface="Calibri" pitchFamily="34" charset="0"/>
            </a:endParaRPr>
          </a:p>
          <a:p>
            <a:pPr>
              <a:lnSpc>
                <a:spcPct val="90000"/>
              </a:lnSpc>
            </a:pPr>
            <a:r>
              <a:rPr lang="cs-CZ" b="1" dirty="0" err="1">
                <a:latin typeface="Calibri" pitchFamily="34" charset="0"/>
              </a:rPr>
              <a:t>multi</a:t>
            </a:r>
            <a:r>
              <a:rPr lang="cs-CZ" b="1" dirty="0">
                <a:latin typeface="Calibri" pitchFamily="34" charset="0"/>
              </a:rPr>
              <a:t>-receptor </a:t>
            </a:r>
            <a:r>
              <a:rPr lang="cs-CZ" b="1" dirty="0" err="1">
                <a:latin typeface="Calibri" pitchFamily="34" charset="0"/>
              </a:rPr>
              <a:t>antagonists</a:t>
            </a:r>
            <a:r>
              <a:rPr lang="cs-CZ" b="1" dirty="0">
                <a:latin typeface="Calibri" pitchFamily="34" charset="0"/>
              </a:rPr>
              <a:t> (MARTA: </a:t>
            </a:r>
            <a:r>
              <a:rPr lang="cs-CZ" sz="2600" dirty="0">
                <a:latin typeface="Calibri" pitchFamily="34" charset="0"/>
              </a:rPr>
              <a:t>D, 5-</a:t>
            </a:r>
            <a:r>
              <a:rPr lang="cs-CZ" sz="2600" dirty="0" err="1">
                <a:latin typeface="Calibri" pitchFamily="34" charset="0"/>
              </a:rPr>
              <a:t>HT</a:t>
            </a:r>
            <a:r>
              <a:rPr lang="cs-CZ" sz="2600" dirty="0">
                <a:latin typeface="Calibri" pitchFamily="34" charset="0"/>
              </a:rPr>
              <a:t>, </a:t>
            </a:r>
            <a:r>
              <a:rPr lang="el-GR" sz="2600" dirty="0">
                <a:latin typeface="Calibri" pitchFamily="34" charset="0"/>
              </a:rPr>
              <a:t>α, </a:t>
            </a:r>
            <a:r>
              <a:rPr lang="cs-CZ" sz="2600" dirty="0" err="1">
                <a:latin typeface="Calibri" pitchFamily="34" charset="0"/>
              </a:rPr>
              <a:t>H1</a:t>
            </a:r>
            <a:r>
              <a:rPr lang="cs-CZ" sz="2600" dirty="0">
                <a:latin typeface="Calibri" pitchFamily="34" charset="0"/>
              </a:rPr>
              <a:t>, M)</a:t>
            </a:r>
            <a:endParaRPr lang="cs-CZ" dirty="0">
              <a:latin typeface="Calibri" pitchFamily="34" charset="0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cs-CZ" sz="3000" dirty="0">
                <a:latin typeface="Calibri" pitchFamily="34" charset="0"/>
              </a:rPr>
              <a:t>	</a:t>
            </a:r>
            <a:r>
              <a:rPr lang="cs-CZ" sz="3000" dirty="0" err="1">
                <a:latin typeface="Calibri" pitchFamily="34" charset="0"/>
              </a:rPr>
              <a:t>clozapine</a:t>
            </a:r>
            <a:r>
              <a:rPr lang="cs-CZ" sz="3000" dirty="0">
                <a:latin typeface="Calibri" pitchFamily="34" charset="0"/>
              </a:rPr>
              <a:t>, </a:t>
            </a:r>
            <a:r>
              <a:rPr lang="cs-CZ" sz="3000" dirty="0" err="1">
                <a:latin typeface="Calibri" pitchFamily="34" charset="0"/>
              </a:rPr>
              <a:t>olanzapine</a:t>
            </a:r>
            <a:r>
              <a:rPr lang="cs-CZ" sz="3000" dirty="0">
                <a:latin typeface="Calibri" pitchFamily="34" charset="0"/>
              </a:rPr>
              <a:t>, </a:t>
            </a:r>
            <a:r>
              <a:rPr lang="cs-CZ" sz="3000" dirty="0" err="1">
                <a:latin typeface="Calibri" pitchFamily="34" charset="0"/>
              </a:rPr>
              <a:t>quetiapine</a:t>
            </a:r>
            <a:r>
              <a:rPr lang="cs-CZ" sz="3000" dirty="0">
                <a:latin typeface="Calibri" pitchFamily="34" charset="0"/>
              </a:rPr>
              <a:t> and </a:t>
            </a:r>
            <a:r>
              <a:rPr lang="cs-CZ" sz="3000" dirty="0" err="1">
                <a:latin typeface="Calibri" pitchFamily="34" charset="0"/>
              </a:rPr>
              <a:t>zotepine</a:t>
            </a:r>
            <a:endParaRPr lang="cs-CZ" sz="3000" dirty="0">
              <a:latin typeface="Calibri" pitchFamily="34" charset="0"/>
            </a:endParaRPr>
          </a:p>
          <a:p>
            <a:pPr>
              <a:lnSpc>
                <a:spcPct val="90000"/>
              </a:lnSpc>
            </a:pPr>
            <a:r>
              <a:rPr lang="cs-CZ" b="1" dirty="0">
                <a:latin typeface="Calibri" pitchFamily="34" charset="0"/>
              </a:rPr>
              <a:t>DSSS </a:t>
            </a:r>
            <a:r>
              <a:rPr lang="cs-CZ" dirty="0">
                <a:latin typeface="Calibri" pitchFamily="34" charset="0"/>
              </a:rPr>
              <a:t>(D2) </a:t>
            </a:r>
            <a:r>
              <a:rPr lang="cs-CZ" b="1" dirty="0" err="1">
                <a:latin typeface="Calibri" pitchFamily="34" charset="0"/>
              </a:rPr>
              <a:t>stabilizer</a:t>
            </a:r>
            <a:endParaRPr lang="cs-CZ" b="1" dirty="0">
              <a:latin typeface="Calibri" pitchFamily="34" charset="0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cs-CZ" b="1" dirty="0">
                <a:latin typeface="Calibri" pitchFamily="34" charset="0"/>
              </a:rPr>
              <a:t>   	</a:t>
            </a:r>
            <a:r>
              <a:rPr lang="cs-CZ" dirty="0" err="1">
                <a:latin typeface="Calibri" pitchFamily="34" charset="0"/>
              </a:rPr>
              <a:t>aripiprazole</a:t>
            </a:r>
            <a:r>
              <a:rPr lang="cs-CZ" dirty="0">
                <a:latin typeface="Calibri" pitchFamily="34" charset="0"/>
              </a:rPr>
              <a:t>, </a:t>
            </a:r>
            <a:r>
              <a:rPr lang="cs-CZ" dirty="0" err="1">
                <a:latin typeface="Calibri" pitchFamily="34" charset="0"/>
              </a:rPr>
              <a:t>cariprazine</a:t>
            </a:r>
            <a:endParaRPr lang="cs-CZ" dirty="0"/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6D6F2878-B326-4BEB-8170-EAA7835016F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744200" y="620688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94169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4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9" name="Picture 3" descr="ecp584586"/>
          <p:cNvPicPr>
            <a:picLocks noChangeAspect="1" noChangeArrowheads="1"/>
          </p:cNvPicPr>
          <p:nvPr/>
        </p:nvPicPr>
        <p:blipFill>
          <a:blip r:embed="rId6" cstate="print"/>
          <a:srcRect t="4144" b="4144"/>
          <a:stretch>
            <a:fillRect/>
          </a:stretch>
        </p:blipFill>
        <p:spPr bwMode="auto">
          <a:xfrm>
            <a:off x="2495600" y="692696"/>
            <a:ext cx="7056784" cy="5901518"/>
          </a:xfrm>
          <a:prstGeom prst="rect">
            <a:avLst/>
          </a:prstGeom>
          <a:noFill/>
        </p:spPr>
      </p:pic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1524000" y="-27384"/>
            <a:ext cx="9144000" cy="8207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</a:pPr>
            <a:r>
              <a:rPr lang="cs-CZ" sz="3600" b="1" dirty="0" err="1">
                <a:latin typeface="+mj-lt"/>
                <a:ea typeface="+mj-ea"/>
                <a:cs typeface="+mj-cs"/>
              </a:rPr>
              <a:t>Relative</a:t>
            </a:r>
            <a:r>
              <a:rPr lang="cs-CZ" sz="3600" b="1" dirty="0">
                <a:latin typeface="+mj-lt"/>
                <a:ea typeface="+mj-ea"/>
                <a:cs typeface="+mj-cs"/>
              </a:rPr>
              <a:t> receptor profile </a:t>
            </a:r>
            <a:r>
              <a:rPr lang="cs-CZ" sz="3600" b="1" dirty="0" err="1">
                <a:latin typeface="+mj-lt"/>
                <a:ea typeface="+mj-ea"/>
                <a:cs typeface="+mj-cs"/>
              </a:rPr>
              <a:t>AP2G</a:t>
            </a:r>
            <a:endParaRPr lang="cs-CZ" sz="3600" b="1" dirty="0">
              <a:latin typeface="+mj-lt"/>
              <a:ea typeface="+mj-ea"/>
              <a:cs typeface="+mj-cs"/>
            </a:endParaRPr>
          </a:p>
        </p:txBody>
      </p:sp>
      <p:sp>
        <p:nvSpPr>
          <p:cNvPr id="91140" name="Text Box 4"/>
          <p:cNvSpPr txBox="1">
            <a:spLocks noChangeArrowheads="1"/>
          </p:cNvSpPr>
          <p:nvPr/>
        </p:nvSpPr>
        <p:spPr bwMode="auto">
          <a:xfrm>
            <a:off x="8570962" y="6583363"/>
            <a:ext cx="3645718" cy="279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 algn="r"/>
            <a:r>
              <a:rPr lang="cs-CZ" sz="1200" i="1" dirty="0" err="1">
                <a:latin typeface="Calibri" pitchFamily="34" charset="0"/>
              </a:rPr>
              <a:t>Sumiyoshi</a:t>
            </a:r>
            <a:r>
              <a:rPr lang="cs-CZ" sz="1200" i="1" dirty="0">
                <a:latin typeface="Calibri" pitchFamily="34" charset="0"/>
              </a:rPr>
              <a:t>, </a:t>
            </a:r>
            <a:r>
              <a:rPr lang="en-US" sz="1200" i="1" dirty="0">
                <a:latin typeface="Calibri" pitchFamily="34" charset="0"/>
              </a:rPr>
              <a:t>Expert Rev Clin </a:t>
            </a:r>
            <a:r>
              <a:rPr lang="en-US" sz="1200" i="1" dirty="0" err="1">
                <a:latin typeface="Calibri" pitchFamily="34" charset="0"/>
              </a:rPr>
              <a:t>Pharmacol</a:t>
            </a:r>
            <a:r>
              <a:rPr lang="en-US" sz="1200" i="1" dirty="0">
                <a:latin typeface="Calibri" pitchFamily="34" charset="0"/>
              </a:rPr>
              <a:t>. 2008;1:791-802</a:t>
            </a:r>
            <a:r>
              <a:rPr lang="en-US" sz="1200" dirty="0">
                <a:latin typeface="Calibri" pitchFamily="34" charset="0"/>
              </a:rPr>
              <a:t> </a:t>
            </a:r>
            <a:r>
              <a:rPr lang="en-US" sz="1200" i="1" dirty="0">
                <a:latin typeface="Calibri" pitchFamily="34" charset="0"/>
              </a:rPr>
              <a:t>.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98B86F3A-291E-46A2-A74F-B8DB7C5ECA3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968633" y="488553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90182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2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91544" y="342779"/>
            <a:ext cx="8229600" cy="1143000"/>
          </a:xfrm>
        </p:spPr>
        <p:txBody>
          <a:bodyPr>
            <a:normAutofit/>
          </a:bodyPr>
          <a:lstStyle/>
          <a:p>
            <a:r>
              <a:rPr lang="cs-CZ" dirty="0" err="1"/>
              <a:t>Atypical</a:t>
            </a:r>
            <a:r>
              <a:rPr lang="cs-CZ" dirty="0"/>
              <a:t> </a:t>
            </a:r>
            <a:r>
              <a:rPr lang="cs-CZ" dirty="0" err="1"/>
              <a:t>antipsychotics</a:t>
            </a:r>
            <a:r>
              <a:rPr lang="cs-CZ" dirty="0"/>
              <a:t> - MARTA</a:t>
            </a:r>
          </a:p>
        </p:txBody>
      </p:sp>
      <p:sp>
        <p:nvSpPr>
          <p:cNvPr id="20" name="Rectangle 3"/>
          <p:cNvSpPr>
            <a:spLocks noGrp="1" noChangeArrowheads="1"/>
          </p:cNvSpPr>
          <p:nvPr/>
        </p:nvSpPr>
        <p:spPr bwMode="auto">
          <a:xfrm>
            <a:off x="1157775" y="1299410"/>
            <a:ext cx="10542138" cy="20492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69900" indent="-4699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o"/>
              <a:defRPr sz="3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8050" indent="-436563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+mn-lt"/>
                <a:cs typeface="+mn-cs"/>
              </a:defRPr>
            </a:lvl2pPr>
            <a:lvl3pPr marL="1304925" indent="-395288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o"/>
              <a:defRPr sz="2300">
                <a:solidFill>
                  <a:schemeClr val="tx1"/>
                </a:solidFill>
                <a:latin typeface="+mn-lt"/>
                <a:cs typeface="+mn-cs"/>
              </a:defRPr>
            </a:lvl3pPr>
            <a:lvl4pPr marL="1693863" indent="-38735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939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511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30083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655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9227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812800" indent="-812800">
              <a:buNone/>
            </a:pPr>
            <a:r>
              <a:rPr lang="cs-CZ" sz="2500" b="1" u="sng" dirty="0" err="1"/>
              <a:t>clozapine</a:t>
            </a:r>
            <a:endParaRPr lang="cs-CZ" sz="2500" b="1" u="sng" dirty="0"/>
          </a:p>
          <a:p>
            <a:pPr marL="1440000" indent="-812800">
              <a:buNone/>
            </a:pPr>
            <a:r>
              <a:rPr lang="cs-CZ" sz="2400" dirty="0" err="1"/>
              <a:t>antag</a:t>
            </a:r>
            <a:r>
              <a:rPr lang="cs-CZ" sz="2400" dirty="0"/>
              <a:t>. </a:t>
            </a:r>
            <a:r>
              <a:rPr lang="cs-CZ" sz="2400" dirty="0" err="1"/>
              <a:t>D</a:t>
            </a:r>
            <a:r>
              <a:rPr lang="cs-CZ" sz="2400" baseline="-25000" dirty="0" err="1"/>
              <a:t>2</a:t>
            </a:r>
            <a:r>
              <a:rPr lang="cs-CZ" sz="2400" dirty="0"/>
              <a:t> , </a:t>
            </a:r>
            <a:r>
              <a:rPr lang="cs-CZ" sz="2400" dirty="0" err="1"/>
              <a:t>antag</a:t>
            </a:r>
            <a:r>
              <a:rPr lang="cs-CZ" sz="2400" dirty="0"/>
              <a:t>. </a:t>
            </a:r>
            <a:r>
              <a:rPr lang="cs-CZ" sz="2400" dirty="0" err="1"/>
              <a:t>5HT</a:t>
            </a:r>
            <a:r>
              <a:rPr lang="cs-CZ" sz="2400" baseline="-25000" dirty="0" err="1"/>
              <a:t>2A</a:t>
            </a:r>
            <a:r>
              <a:rPr lang="cs-CZ" sz="2400" dirty="0"/>
              <a:t> (↑ </a:t>
            </a:r>
            <a:r>
              <a:rPr lang="cs-CZ" sz="2400" dirty="0" err="1"/>
              <a:t>release</a:t>
            </a:r>
            <a:r>
              <a:rPr lang="cs-CZ" sz="2400" dirty="0"/>
              <a:t> DA) </a:t>
            </a:r>
          </a:p>
          <a:p>
            <a:pPr marL="1440000" indent="-812800">
              <a:buNone/>
            </a:pPr>
            <a:r>
              <a:rPr lang="cs-CZ" sz="2400" dirty="0" err="1"/>
              <a:t>5HT</a:t>
            </a:r>
            <a:r>
              <a:rPr lang="cs-CZ" sz="2400" baseline="-25000" dirty="0" err="1"/>
              <a:t>1A</a:t>
            </a:r>
            <a:r>
              <a:rPr lang="cs-CZ" sz="2400" dirty="0"/>
              <a:t>, </a:t>
            </a:r>
            <a:r>
              <a:rPr lang="cs-CZ" sz="2400" dirty="0" err="1"/>
              <a:t>5HT</a:t>
            </a:r>
            <a:r>
              <a:rPr lang="cs-CZ" sz="2400" baseline="-25000" dirty="0" err="1"/>
              <a:t>2C</a:t>
            </a:r>
            <a:r>
              <a:rPr lang="cs-CZ" sz="2400" dirty="0"/>
              <a:t>, (</a:t>
            </a:r>
            <a:r>
              <a:rPr lang="cs-CZ" sz="2400" dirty="0" err="1"/>
              <a:t>cognitive</a:t>
            </a:r>
            <a:r>
              <a:rPr lang="cs-CZ" sz="2400" dirty="0"/>
              <a:t>, </a:t>
            </a:r>
            <a:r>
              <a:rPr lang="cs-CZ" sz="2400" dirty="0" err="1"/>
              <a:t>affective</a:t>
            </a:r>
            <a:r>
              <a:rPr lang="cs-CZ" sz="2400" dirty="0"/>
              <a:t> </a:t>
            </a:r>
            <a:r>
              <a:rPr lang="cs-CZ" sz="2400" dirty="0" err="1"/>
              <a:t>symptoms</a:t>
            </a:r>
            <a:r>
              <a:rPr lang="cs-CZ" sz="2400" dirty="0"/>
              <a:t>) </a:t>
            </a:r>
          </a:p>
          <a:p>
            <a:pPr marL="1440000" indent="-812800">
              <a:buNone/>
            </a:pPr>
            <a:r>
              <a:rPr lang="cs-CZ" sz="2400" dirty="0" err="1"/>
              <a:t>minimal</a:t>
            </a:r>
            <a:r>
              <a:rPr lang="cs-CZ" sz="2400" dirty="0"/>
              <a:t> </a:t>
            </a:r>
            <a:r>
              <a:rPr lang="cs-CZ" sz="2400" dirty="0" err="1"/>
              <a:t>impact</a:t>
            </a:r>
            <a:r>
              <a:rPr lang="cs-CZ" sz="2400" dirty="0"/>
              <a:t> on </a:t>
            </a:r>
            <a:r>
              <a:rPr lang="cs-CZ" sz="2400" dirty="0" err="1"/>
              <a:t>the</a:t>
            </a:r>
            <a:r>
              <a:rPr lang="cs-CZ" sz="2400" dirty="0"/>
              <a:t> </a:t>
            </a:r>
            <a:r>
              <a:rPr lang="cs-CZ" sz="2400" dirty="0" err="1"/>
              <a:t>nigrostriatal</a:t>
            </a:r>
            <a:r>
              <a:rPr lang="cs-CZ" sz="2400" dirty="0"/>
              <a:t> </a:t>
            </a:r>
            <a:r>
              <a:rPr lang="cs-CZ" sz="2400" dirty="0" err="1"/>
              <a:t>system</a:t>
            </a:r>
            <a:endParaRPr lang="cs-CZ" sz="2400" dirty="0"/>
          </a:p>
          <a:p>
            <a:pPr marL="1440000" indent="-812800">
              <a:buNone/>
            </a:pPr>
            <a:r>
              <a:rPr lang="cs-CZ" sz="2400" dirty="0" err="1"/>
              <a:t>Effect</a:t>
            </a:r>
            <a:r>
              <a:rPr lang="cs-CZ" sz="2400" dirty="0"/>
              <a:t> on </a:t>
            </a:r>
            <a:r>
              <a:rPr lang="cs-CZ" sz="2400" dirty="0" err="1"/>
              <a:t>alpha</a:t>
            </a:r>
            <a:r>
              <a:rPr lang="cs-CZ" sz="2400" dirty="0"/>
              <a:t>, </a:t>
            </a:r>
            <a:r>
              <a:rPr lang="cs-CZ" sz="2400" dirty="0" err="1"/>
              <a:t>5HT2</a:t>
            </a:r>
            <a:r>
              <a:rPr lang="cs-CZ" sz="2400" dirty="0"/>
              <a:t> </a:t>
            </a:r>
            <a:r>
              <a:rPr lang="cs-CZ" sz="2400" dirty="0" err="1"/>
              <a:t>rcp</a:t>
            </a:r>
            <a:endParaRPr lang="cs-CZ" sz="2400" dirty="0"/>
          </a:p>
          <a:p>
            <a:pPr marL="1440000" indent="-812800">
              <a:buNone/>
            </a:pPr>
            <a:r>
              <a:rPr lang="cs-CZ" sz="2400" dirty="0" err="1"/>
              <a:t>Useful</a:t>
            </a:r>
            <a:r>
              <a:rPr lang="cs-CZ" sz="2400" dirty="0"/>
              <a:t> in: </a:t>
            </a:r>
            <a:r>
              <a:rPr lang="cs-CZ" sz="2400" dirty="0" err="1"/>
              <a:t>Pharmacoresistant</a:t>
            </a:r>
            <a:r>
              <a:rPr lang="cs-CZ" sz="2400" dirty="0"/>
              <a:t>  </a:t>
            </a:r>
            <a:r>
              <a:rPr lang="cs-CZ" sz="2400" dirty="0" err="1"/>
              <a:t>psychoses</a:t>
            </a:r>
            <a:r>
              <a:rPr lang="cs-CZ" sz="2400" dirty="0"/>
              <a:t> - </a:t>
            </a:r>
            <a:r>
              <a:rPr lang="cs-CZ" sz="2400" dirty="0" err="1"/>
              <a:t>responds</a:t>
            </a:r>
            <a:r>
              <a:rPr lang="cs-CZ" sz="2400" dirty="0"/>
              <a:t> </a:t>
            </a:r>
            <a:r>
              <a:rPr lang="cs-CZ" sz="2400" dirty="0" err="1"/>
              <a:t>about</a:t>
            </a:r>
            <a:r>
              <a:rPr lang="cs-CZ" sz="2400" dirty="0"/>
              <a:t> 1/3</a:t>
            </a:r>
          </a:p>
          <a:p>
            <a:pPr marL="1440000" indent="-812800">
              <a:buNone/>
            </a:pPr>
            <a:r>
              <a:rPr lang="cs-CZ" sz="2400" dirty="0"/>
              <a:t>		risk </a:t>
            </a:r>
            <a:r>
              <a:rPr lang="cs-CZ" sz="2400" dirty="0" err="1"/>
              <a:t>of</a:t>
            </a:r>
            <a:r>
              <a:rPr lang="cs-CZ" sz="2400" dirty="0"/>
              <a:t> </a:t>
            </a:r>
            <a:r>
              <a:rPr lang="cs-CZ" sz="2400" dirty="0" err="1"/>
              <a:t>suicidium</a:t>
            </a:r>
            <a:r>
              <a:rPr lang="cs-CZ" sz="2400" dirty="0"/>
              <a:t>, </a:t>
            </a:r>
            <a:r>
              <a:rPr lang="cs-CZ" sz="2400" dirty="0" err="1"/>
              <a:t>aggressive</a:t>
            </a:r>
            <a:r>
              <a:rPr lang="cs-CZ" sz="2400" dirty="0"/>
              <a:t> </a:t>
            </a:r>
            <a:r>
              <a:rPr lang="cs-CZ" sz="2400" dirty="0" err="1"/>
              <a:t>patients</a:t>
            </a:r>
            <a:r>
              <a:rPr lang="cs-CZ" sz="2400" dirty="0"/>
              <a:t>, EPS</a:t>
            </a:r>
          </a:p>
          <a:p>
            <a:pPr marL="1440000" indent="-812800">
              <a:buNone/>
            </a:pPr>
            <a:r>
              <a:rPr lang="cs-CZ" sz="2400" dirty="0" err="1"/>
              <a:t>AE</a:t>
            </a:r>
            <a:r>
              <a:rPr lang="cs-CZ" sz="2400" dirty="0"/>
              <a:t>: </a:t>
            </a:r>
            <a:r>
              <a:rPr lang="cs-CZ" sz="2400" dirty="0" err="1"/>
              <a:t>sedation</a:t>
            </a:r>
            <a:r>
              <a:rPr lang="cs-CZ" sz="2400" dirty="0"/>
              <a:t>, </a:t>
            </a:r>
            <a:r>
              <a:rPr lang="cs-CZ" sz="2400" dirty="0" err="1"/>
              <a:t>weight</a:t>
            </a:r>
            <a:r>
              <a:rPr lang="cs-CZ" sz="2400" dirty="0"/>
              <a:t> </a:t>
            </a:r>
            <a:r>
              <a:rPr lang="cs-CZ" sz="2400" dirty="0" err="1"/>
              <a:t>gain</a:t>
            </a:r>
            <a:r>
              <a:rPr lang="cs-CZ" sz="2400" dirty="0"/>
              <a:t>,</a:t>
            </a:r>
          </a:p>
          <a:p>
            <a:pPr marL="1440000" indent="-812800">
              <a:buNone/>
            </a:pPr>
            <a:r>
              <a:rPr lang="cs-CZ" sz="2400" dirty="0" err="1"/>
              <a:t>agranulocytosis</a:t>
            </a:r>
            <a:r>
              <a:rPr lang="cs-CZ" sz="2400" dirty="0"/>
              <a:t> - </a:t>
            </a:r>
            <a:r>
              <a:rPr lang="cs-CZ" sz="2400" dirty="0" err="1"/>
              <a:t>genetic</a:t>
            </a:r>
            <a:r>
              <a:rPr lang="cs-CZ" sz="2400" dirty="0"/>
              <a:t> test</a:t>
            </a:r>
            <a:endParaRPr lang="cs-CZ" sz="2500" b="1" u="sng" dirty="0"/>
          </a:p>
        </p:txBody>
      </p:sp>
      <p:sp>
        <p:nvSpPr>
          <p:cNvPr id="21" name="Rectangle 9"/>
          <p:cNvSpPr>
            <a:spLocks noChangeArrowheads="1"/>
          </p:cNvSpPr>
          <p:nvPr/>
        </p:nvSpPr>
        <p:spPr bwMode="auto">
          <a:xfrm>
            <a:off x="2531269" y="4305300"/>
            <a:ext cx="80010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9pPr>
          </a:lstStyle>
          <a:p>
            <a:pPr lvl="2">
              <a:buFont typeface="Wingdings" pitchFamily="2" charset="2"/>
              <a:buChar char="q"/>
              <a:defRPr/>
            </a:pPr>
            <a:endParaRPr lang="cs-CZ" altLang="cs-CZ" sz="1800">
              <a:solidFill>
                <a:srgbClr val="000000"/>
              </a:solidFill>
            </a:endParaRPr>
          </a:p>
        </p:txBody>
      </p:sp>
      <p:sp>
        <p:nvSpPr>
          <p:cNvPr id="24" name="Rectangle 14"/>
          <p:cNvSpPr>
            <a:spLocks noChangeArrowheads="1"/>
          </p:cNvSpPr>
          <p:nvPr/>
        </p:nvSpPr>
        <p:spPr bwMode="auto">
          <a:xfrm>
            <a:off x="1659731" y="3086100"/>
            <a:ext cx="80010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endParaRPr lang="en-US" altLang="cs-CZ" sz="1600" dirty="0">
              <a:solidFill>
                <a:srgbClr val="3333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628680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>
          <a:xfrm>
            <a:off x="800130" y="378728"/>
            <a:ext cx="11056510" cy="1178064"/>
          </a:xfrm>
        </p:spPr>
        <p:txBody>
          <a:bodyPr vert="horz" lIns="0" tIns="35203" rIns="0" bIns="0" rtlCol="0" anchor="t" anchorCtr="0">
            <a:normAutofit fontScale="90000"/>
          </a:bodyPr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cs-CZ" altLang="cs-CZ" dirty="0" err="1"/>
              <a:t>Lehmann</a:t>
            </a:r>
            <a:r>
              <a:rPr lang="cs-CZ" altLang="cs-CZ" dirty="0"/>
              <a:t> </a:t>
            </a:r>
            <a:r>
              <a:rPr lang="cs-CZ" altLang="cs-CZ" dirty="0" err="1"/>
              <a:t>classification</a:t>
            </a:r>
            <a:r>
              <a:rPr lang="cs-CZ" altLang="cs-CZ" dirty="0"/>
              <a:t> </a:t>
            </a:r>
            <a:r>
              <a:rPr lang="cs-CZ" altLang="cs-CZ" dirty="0" err="1"/>
              <a:t>of</a:t>
            </a:r>
            <a:r>
              <a:rPr lang="cs-CZ" altLang="cs-CZ" dirty="0"/>
              <a:t> </a:t>
            </a:r>
            <a:r>
              <a:rPr lang="cs-CZ" altLang="cs-CZ" dirty="0" err="1"/>
              <a:t>psychotropic</a:t>
            </a:r>
            <a:r>
              <a:rPr lang="cs-CZ" altLang="cs-CZ" dirty="0"/>
              <a:t> </a:t>
            </a:r>
            <a:r>
              <a:rPr lang="cs-CZ" altLang="cs-CZ" dirty="0" err="1"/>
              <a:t>substances</a:t>
            </a:r>
            <a:endParaRPr lang="cs-CZ" altLang="cs-CZ" dirty="0"/>
          </a:p>
        </p:txBody>
      </p:sp>
      <p:graphicFrame>
        <p:nvGraphicFramePr>
          <p:cNvPr id="5" name="Tabulka 4"/>
          <p:cNvGraphicFramePr>
            <a:graphicFrameLocks noGrp="1"/>
          </p:cNvGraphicFramePr>
          <p:nvPr/>
        </p:nvGraphicFramePr>
        <p:xfrm>
          <a:off x="1431758" y="1888959"/>
          <a:ext cx="10010273" cy="3645317"/>
        </p:xfrm>
        <a:graphic>
          <a:graphicData uri="http://schemas.openxmlformats.org/drawingml/2006/table">
            <a:tbl>
              <a:tblPr firstRow="1" bandRow="1"/>
              <a:tblGrid>
                <a:gridCol w="4291029">
                  <a:extLst>
                    <a:ext uri="{9D8B030D-6E8A-4147-A177-3AD203B41FA5}">
                      <a16:colId xmlns:a16="http://schemas.microsoft.com/office/drawing/2014/main" val="488770352"/>
                    </a:ext>
                  </a:extLst>
                </a:gridCol>
                <a:gridCol w="5719244">
                  <a:extLst>
                    <a:ext uri="{9D8B030D-6E8A-4147-A177-3AD203B41FA5}">
                      <a16:colId xmlns:a16="http://schemas.microsoft.com/office/drawing/2014/main" val="597920884"/>
                    </a:ext>
                  </a:extLst>
                </a:gridCol>
              </a:tblGrid>
              <a:tr h="424092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cs-CZ" sz="2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Affectivity</a:t>
                      </a:r>
                      <a:endParaRPr lang="cs-CZ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32" marR="8432" marT="84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cs-CZ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↑ </a:t>
                      </a:r>
                      <a:r>
                        <a:rPr lang="cs-CZ" sz="2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antidepressants</a:t>
                      </a:r>
                      <a:r>
                        <a:rPr lang="cs-CZ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,</a:t>
                      </a:r>
                      <a:r>
                        <a:rPr lang="cs-CZ" sz="20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cs-CZ" sz="2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anxiolytics</a:t>
                      </a:r>
                      <a:endParaRPr lang="cs-CZ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32" marR="8432" marT="84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9CD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5376398"/>
                  </a:ext>
                </a:extLst>
              </a:tr>
              <a:tr h="424092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cs-CZ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↓ </a:t>
                      </a:r>
                      <a:r>
                        <a:rPr lang="cs-CZ" sz="2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dysforics</a:t>
                      </a:r>
                      <a:r>
                        <a:rPr lang="cs-CZ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/</a:t>
                      </a:r>
                      <a:r>
                        <a:rPr lang="cs-CZ" sz="2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antimanics</a:t>
                      </a:r>
                      <a:endParaRPr lang="cs-CZ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32" marR="8432" marT="84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9CD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8606975"/>
                  </a:ext>
                </a:extLst>
              </a:tr>
              <a:tr h="424092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cs-CZ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Vigility</a:t>
                      </a:r>
                    </a:p>
                  </a:txBody>
                  <a:tcPr marL="8432" marR="8432" marT="84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cs-CZ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↑ </a:t>
                      </a:r>
                      <a:r>
                        <a:rPr lang="cs-CZ" sz="2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psychostimulants</a:t>
                      </a:r>
                      <a:r>
                        <a:rPr lang="cs-CZ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/</a:t>
                      </a:r>
                      <a:r>
                        <a:rPr lang="cs-CZ" sz="2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nootropics</a:t>
                      </a:r>
                      <a:endParaRPr lang="cs-CZ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32" marR="8432" marT="84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9CD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9710359"/>
                  </a:ext>
                </a:extLst>
              </a:tr>
              <a:tr h="424092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cs-CZ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↓ </a:t>
                      </a:r>
                      <a:r>
                        <a:rPr lang="cs-CZ" sz="2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hypnotics</a:t>
                      </a:r>
                      <a:r>
                        <a:rPr lang="cs-CZ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/</a:t>
                      </a:r>
                      <a:r>
                        <a:rPr lang="cs-CZ" sz="2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sedatives</a:t>
                      </a:r>
                      <a:endParaRPr lang="cs-CZ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32" marR="8432" marT="84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9CD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0413028"/>
                  </a:ext>
                </a:extLst>
              </a:tr>
              <a:tr h="424092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cs-CZ" sz="2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Psychic</a:t>
                      </a:r>
                      <a:r>
                        <a:rPr lang="cs-CZ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integrity/</a:t>
                      </a:r>
                      <a:r>
                        <a:rPr lang="cs-CZ" sz="2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integration</a:t>
                      </a:r>
                      <a:endParaRPr lang="cs-CZ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32" marR="8432" marT="84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cs-CZ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↑ </a:t>
                      </a:r>
                      <a:r>
                        <a:rPr lang="cs-CZ" sz="2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neuroleptics</a:t>
                      </a:r>
                      <a:endParaRPr lang="cs-CZ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32" marR="8432" marT="84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9CD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1095670"/>
                  </a:ext>
                </a:extLst>
              </a:tr>
              <a:tr h="424092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cs-CZ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↓ </a:t>
                      </a:r>
                      <a:r>
                        <a:rPr lang="cs-CZ" sz="2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halucinogens</a:t>
                      </a:r>
                      <a:r>
                        <a:rPr lang="cs-CZ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/</a:t>
                      </a:r>
                      <a:r>
                        <a:rPr lang="cs-CZ" sz="2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psychodysleptics</a:t>
                      </a:r>
                      <a:r>
                        <a:rPr lang="cs-CZ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/</a:t>
                      </a:r>
                      <a:r>
                        <a:rPr lang="cs-CZ" sz="2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delirogens</a:t>
                      </a:r>
                      <a:endParaRPr lang="cs-CZ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32" marR="8432" marT="84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9CD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2310899"/>
                  </a:ext>
                </a:extLst>
              </a:tr>
              <a:tr h="424092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cs-CZ" sz="2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memory</a:t>
                      </a:r>
                      <a:r>
                        <a:rPr lang="cs-CZ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and </a:t>
                      </a:r>
                      <a:r>
                        <a:rPr lang="cs-CZ" sz="2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cognitive</a:t>
                      </a:r>
                      <a:r>
                        <a:rPr lang="cs-CZ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cs-CZ" sz="2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functions</a:t>
                      </a:r>
                      <a:endParaRPr lang="cs-CZ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32" marR="8432" marT="84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cs-CZ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↑ </a:t>
                      </a:r>
                      <a:r>
                        <a:rPr lang="cs-CZ" sz="2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cognitive</a:t>
                      </a:r>
                      <a:r>
                        <a:rPr lang="cs-CZ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cs-CZ" sz="2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enhancers</a:t>
                      </a:r>
                      <a:r>
                        <a:rPr lang="cs-CZ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/ </a:t>
                      </a:r>
                      <a:r>
                        <a:rPr lang="cs-CZ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nootropics</a:t>
                      </a:r>
                      <a:endParaRPr lang="cs-CZ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32" marR="8432" marT="84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9CD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2921468"/>
                  </a:ext>
                </a:extLst>
              </a:tr>
              <a:tr h="676673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cs-CZ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↓</a:t>
                      </a:r>
                      <a:r>
                        <a:rPr lang="cs-CZ" sz="20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cs-CZ" sz="2000" b="1" i="0" u="none" strike="noStrike" baseline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anticholinergics</a:t>
                      </a:r>
                      <a:r>
                        <a:rPr lang="cs-CZ" sz="20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, </a:t>
                      </a:r>
                      <a:r>
                        <a:rPr lang="cs-CZ" sz="2000" b="1" i="0" u="none" strike="noStrike" baseline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dementogens</a:t>
                      </a:r>
                      <a:r>
                        <a:rPr lang="cs-CZ" sz="20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, </a:t>
                      </a:r>
                      <a:r>
                        <a:rPr lang="cs-CZ" sz="2000" b="1" i="0" u="none" strike="noStrike" baseline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neurotoxins</a:t>
                      </a:r>
                      <a:r>
                        <a:rPr lang="cs-CZ" sz="20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, </a:t>
                      </a:r>
                      <a:r>
                        <a:rPr lang="cs-CZ" sz="2000" b="1" i="0" u="none" strike="noStrike" baseline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amnestics</a:t>
                      </a:r>
                      <a:endParaRPr lang="cs-CZ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32" marR="8432" marT="84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9CD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2113333"/>
                  </a:ext>
                </a:extLst>
              </a:tr>
            </a:tbl>
          </a:graphicData>
        </a:graphic>
      </p:graphicFrame>
      <p:pic>
        <p:nvPicPr>
          <p:cNvPr id="4" name="Obrázek 3">
            <a:extLst>
              <a:ext uri="{FF2B5EF4-FFF2-40B4-BE49-F238E27FC236}">
                <a16:creationId xmlns:a16="http://schemas.microsoft.com/office/drawing/2014/main" id="{59F65363-05C3-4C86-BAE1-28BBC45E7B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0387" y="5805264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27908ACE-D70D-4967-ACC0-A2F90446EFD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920536" y="1018924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7430971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0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56828" y="430561"/>
            <a:ext cx="8229600" cy="1143000"/>
          </a:xfrm>
        </p:spPr>
        <p:txBody>
          <a:bodyPr>
            <a:normAutofit/>
          </a:bodyPr>
          <a:lstStyle/>
          <a:p>
            <a:r>
              <a:rPr lang="cs-CZ" dirty="0" err="1"/>
              <a:t>Atypical</a:t>
            </a:r>
            <a:r>
              <a:rPr lang="cs-CZ" dirty="0"/>
              <a:t> </a:t>
            </a:r>
            <a:r>
              <a:rPr lang="cs-CZ" dirty="0" err="1"/>
              <a:t>antipsychotics</a:t>
            </a:r>
            <a:r>
              <a:rPr lang="cs-CZ" dirty="0"/>
              <a:t> - MARTA</a:t>
            </a:r>
          </a:p>
        </p:txBody>
      </p:sp>
      <p:sp>
        <p:nvSpPr>
          <p:cNvPr id="20" name="Rectangle 3"/>
          <p:cNvSpPr>
            <a:spLocks noGrp="1" noChangeArrowheads="1"/>
          </p:cNvSpPr>
          <p:nvPr/>
        </p:nvSpPr>
        <p:spPr bwMode="auto">
          <a:xfrm>
            <a:off x="956828" y="1644808"/>
            <a:ext cx="9401928" cy="20558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69900" indent="-4699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o"/>
              <a:defRPr sz="3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8050" indent="-436563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+mn-lt"/>
                <a:cs typeface="+mn-cs"/>
              </a:defRPr>
            </a:lvl2pPr>
            <a:lvl3pPr marL="1304925" indent="-395288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o"/>
              <a:defRPr sz="2300">
                <a:solidFill>
                  <a:schemeClr val="tx1"/>
                </a:solidFill>
                <a:latin typeface="+mn-lt"/>
                <a:cs typeface="+mn-cs"/>
              </a:defRPr>
            </a:lvl3pPr>
            <a:lvl4pPr marL="1693863" indent="-38735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939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511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30083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655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9227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812800" indent="-812800">
              <a:buNone/>
            </a:pPr>
            <a:r>
              <a:rPr lang="cs-CZ" sz="2500" b="1" u="sng" dirty="0" err="1"/>
              <a:t>olanzapine</a:t>
            </a:r>
            <a:r>
              <a:rPr lang="cs-CZ" sz="2500" dirty="0"/>
              <a:t> </a:t>
            </a:r>
            <a:r>
              <a:rPr lang="cs-CZ" sz="2500" dirty="0" err="1"/>
              <a:t>antag</a:t>
            </a:r>
            <a:r>
              <a:rPr lang="cs-CZ" sz="2500" dirty="0"/>
              <a:t>. </a:t>
            </a:r>
            <a:r>
              <a:rPr lang="cs-CZ" sz="2500" dirty="0" err="1"/>
              <a:t>D</a:t>
            </a:r>
            <a:r>
              <a:rPr lang="cs-CZ" sz="2500" baseline="-25000" dirty="0" err="1"/>
              <a:t>2</a:t>
            </a:r>
            <a:r>
              <a:rPr lang="cs-CZ" sz="2500" dirty="0"/>
              <a:t>, </a:t>
            </a:r>
            <a:r>
              <a:rPr lang="cs-CZ" sz="2500" dirty="0" err="1"/>
              <a:t>antag</a:t>
            </a:r>
            <a:r>
              <a:rPr lang="cs-CZ" sz="2500" dirty="0"/>
              <a:t>. 5HT</a:t>
            </a:r>
            <a:r>
              <a:rPr lang="cs-CZ" sz="2500" baseline="-25000" dirty="0"/>
              <a:t>2A</a:t>
            </a:r>
            <a:r>
              <a:rPr lang="cs-CZ" sz="2500" dirty="0"/>
              <a:t> </a:t>
            </a:r>
          </a:p>
          <a:p>
            <a:pPr marL="1440000" indent="-812800">
              <a:buNone/>
            </a:pPr>
            <a:r>
              <a:rPr lang="cs-CZ" sz="2500" dirty="0" err="1"/>
              <a:t>5HT</a:t>
            </a:r>
            <a:r>
              <a:rPr lang="cs-CZ" sz="2500" baseline="-25000" dirty="0" err="1"/>
              <a:t>2C</a:t>
            </a:r>
            <a:r>
              <a:rPr lang="cs-CZ" sz="2500" dirty="0"/>
              <a:t> - </a:t>
            </a:r>
            <a:r>
              <a:rPr lang="cs-CZ" sz="2500" dirty="0" err="1"/>
              <a:t>improving</a:t>
            </a:r>
            <a:r>
              <a:rPr lang="cs-CZ" sz="2500" dirty="0"/>
              <a:t> </a:t>
            </a:r>
            <a:r>
              <a:rPr lang="cs-CZ" sz="2500" dirty="0" err="1"/>
              <a:t>cognitive</a:t>
            </a:r>
            <a:r>
              <a:rPr lang="cs-CZ" sz="2500" dirty="0"/>
              <a:t> </a:t>
            </a:r>
            <a:r>
              <a:rPr lang="cs-CZ" sz="2500" dirty="0" err="1"/>
              <a:t>symptoms</a:t>
            </a:r>
            <a:endParaRPr lang="cs-CZ" sz="2500" dirty="0"/>
          </a:p>
          <a:p>
            <a:pPr marL="1440000" indent="-812800">
              <a:buNone/>
            </a:pPr>
            <a:r>
              <a:rPr lang="cs-CZ" sz="2500" dirty="0" err="1"/>
              <a:t>better</a:t>
            </a:r>
            <a:r>
              <a:rPr lang="cs-CZ" sz="2500" dirty="0"/>
              <a:t> </a:t>
            </a:r>
            <a:r>
              <a:rPr lang="cs-CZ" sz="2500" dirty="0" err="1"/>
              <a:t>efficiency</a:t>
            </a:r>
            <a:endParaRPr lang="cs-CZ" sz="2500" dirty="0"/>
          </a:p>
          <a:p>
            <a:pPr marL="1440000" indent="-812800">
              <a:buNone/>
            </a:pPr>
            <a:r>
              <a:rPr lang="cs-CZ" sz="2500" dirty="0" err="1"/>
              <a:t>available</a:t>
            </a:r>
            <a:r>
              <a:rPr lang="cs-CZ" sz="2500" dirty="0"/>
              <a:t> depot </a:t>
            </a:r>
            <a:r>
              <a:rPr lang="cs-CZ" sz="2500" dirty="0" err="1"/>
              <a:t>injectable</a:t>
            </a:r>
            <a:r>
              <a:rPr lang="cs-CZ" sz="2500" dirty="0"/>
              <a:t> DDF</a:t>
            </a:r>
          </a:p>
          <a:p>
            <a:pPr marL="1440000" indent="-812800">
              <a:buNone/>
            </a:pPr>
            <a:r>
              <a:rPr lang="cs-CZ" sz="2500" dirty="0"/>
              <a:t>No/</a:t>
            </a:r>
            <a:r>
              <a:rPr lang="cs-CZ" sz="2500" dirty="0" err="1"/>
              <a:t>low</a:t>
            </a:r>
            <a:r>
              <a:rPr lang="cs-CZ" sz="2500" dirty="0"/>
              <a:t> risk </a:t>
            </a:r>
            <a:r>
              <a:rPr lang="cs-CZ" sz="2500" dirty="0" err="1"/>
              <a:t>of</a:t>
            </a:r>
            <a:r>
              <a:rPr lang="cs-CZ" sz="2500" dirty="0"/>
              <a:t> </a:t>
            </a:r>
            <a:r>
              <a:rPr lang="cs-CZ" sz="2500" dirty="0" err="1"/>
              <a:t>agranulocytosis</a:t>
            </a:r>
            <a:endParaRPr lang="cs-CZ" sz="2500" dirty="0"/>
          </a:p>
          <a:p>
            <a:pPr marL="1440000" indent="-812800">
              <a:buNone/>
            </a:pPr>
            <a:r>
              <a:rPr lang="cs-CZ" sz="2500" dirty="0" err="1"/>
              <a:t>AE</a:t>
            </a:r>
            <a:r>
              <a:rPr lang="cs-CZ" sz="2500" dirty="0"/>
              <a:t>: </a:t>
            </a:r>
            <a:r>
              <a:rPr lang="cs-CZ" sz="2500" dirty="0" err="1"/>
              <a:t>sedation</a:t>
            </a:r>
            <a:r>
              <a:rPr lang="cs-CZ" sz="2500" dirty="0"/>
              <a:t>, </a:t>
            </a:r>
            <a:r>
              <a:rPr lang="cs-CZ" sz="2500" dirty="0" err="1"/>
              <a:t>weight</a:t>
            </a:r>
            <a:r>
              <a:rPr lang="cs-CZ" sz="2500" dirty="0"/>
              <a:t> </a:t>
            </a:r>
            <a:r>
              <a:rPr lang="cs-CZ" sz="2500" dirty="0" err="1"/>
              <a:t>gain</a:t>
            </a:r>
            <a:r>
              <a:rPr lang="cs-CZ" sz="2500" dirty="0"/>
              <a:t>, </a:t>
            </a:r>
            <a:r>
              <a:rPr lang="cs-CZ" sz="2500" dirty="0" err="1"/>
              <a:t>tachycardia</a:t>
            </a:r>
            <a:r>
              <a:rPr lang="cs-CZ" sz="2500" dirty="0"/>
              <a:t>, </a:t>
            </a:r>
            <a:r>
              <a:rPr lang="cs-CZ" sz="2500" dirty="0" err="1"/>
              <a:t>rarely</a:t>
            </a:r>
            <a:r>
              <a:rPr lang="cs-CZ" sz="2500" dirty="0"/>
              <a:t> </a:t>
            </a:r>
            <a:r>
              <a:rPr lang="cs-CZ" sz="2500" dirty="0" err="1"/>
              <a:t>TD</a:t>
            </a:r>
            <a:endParaRPr lang="cs-CZ" sz="2500" dirty="0"/>
          </a:p>
        </p:txBody>
      </p:sp>
      <p:sp>
        <p:nvSpPr>
          <p:cNvPr id="21" name="Rectangle 9"/>
          <p:cNvSpPr>
            <a:spLocks noChangeArrowheads="1"/>
          </p:cNvSpPr>
          <p:nvPr/>
        </p:nvSpPr>
        <p:spPr bwMode="auto">
          <a:xfrm>
            <a:off x="2531269" y="4305300"/>
            <a:ext cx="80010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9pPr>
          </a:lstStyle>
          <a:p>
            <a:pPr lvl="2">
              <a:buFont typeface="Wingdings" pitchFamily="2" charset="2"/>
              <a:buChar char="q"/>
              <a:defRPr/>
            </a:pPr>
            <a:endParaRPr lang="cs-CZ" altLang="cs-CZ" sz="1800">
              <a:solidFill>
                <a:srgbClr val="000000"/>
              </a:solidFill>
            </a:endParaRPr>
          </a:p>
        </p:txBody>
      </p:sp>
      <p:sp>
        <p:nvSpPr>
          <p:cNvPr id="25" name="Rectangle 15"/>
          <p:cNvSpPr>
            <a:spLocks noChangeArrowheads="1"/>
          </p:cNvSpPr>
          <p:nvPr/>
        </p:nvSpPr>
        <p:spPr bwMode="auto">
          <a:xfrm>
            <a:off x="1659731" y="3771900"/>
            <a:ext cx="8001000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endParaRPr lang="en-US" altLang="cs-CZ" sz="1600" dirty="0">
              <a:solidFill>
                <a:srgbClr val="3333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561301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48542" y="125760"/>
            <a:ext cx="8229600" cy="1143000"/>
          </a:xfrm>
        </p:spPr>
        <p:txBody>
          <a:bodyPr>
            <a:normAutofit/>
          </a:bodyPr>
          <a:lstStyle/>
          <a:p>
            <a:r>
              <a:rPr lang="cs-CZ" dirty="0" err="1"/>
              <a:t>Atypical</a:t>
            </a:r>
            <a:r>
              <a:rPr lang="cs-CZ" dirty="0"/>
              <a:t> </a:t>
            </a:r>
            <a:r>
              <a:rPr lang="cs-CZ" dirty="0" err="1"/>
              <a:t>antipsychotics</a:t>
            </a:r>
            <a:r>
              <a:rPr lang="cs-CZ" dirty="0"/>
              <a:t> - </a:t>
            </a:r>
            <a:r>
              <a:rPr lang="cs-CZ" dirty="0" err="1"/>
              <a:t>SDA</a:t>
            </a:r>
            <a:endParaRPr lang="cs-CZ" dirty="0"/>
          </a:p>
        </p:txBody>
      </p:sp>
      <p:sp>
        <p:nvSpPr>
          <p:cNvPr id="20" name="Rectangle 3"/>
          <p:cNvSpPr>
            <a:spLocks noGrp="1" noChangeArrowheads="1"/>
          </p:cNvSpPr>
          <p:nvPr/>
        </p:nvSpPr>
        <p:spPr bwMode="auto">
          <a:xfrm>
            <a:off x="649705" y="1130969"/>
            <a:ext cx="10684042" cy="2193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69900" indent="-4699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o"/>
              <a:defRPr sz="3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8050" indent="-436563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+mn-lt"/>
                <a:cs typeface="+mn-cs"/>
              </a:defRPr>
            </a:lvl2pPr>
            <a:lvl3pPr marL="1304925" indent="-395288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o"/>
              <a:defRPr sz="2300">
                <a:solidFill>
                  <a:schemeClr val="tx1"/>
                </a:solidFill>
                <a:latin typeface="+mn-lt"/>
                <a:cs typeface="+mn-cs"/>
              </a:defRPr>
            </a:lvl3pPr>
            <a:lvl4pPr marL="1693863" indent="-38735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939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511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30083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655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9227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812800" indent="-812800">
              <a:buNone/>
            </a:pPr>
            <a:r>
              <a:rPr lang="cs-CZ" sz="2500" b="1" u="sng" dirty="0" err="1"/>
              <a:t>risperidone</a:t>
            </a:r>
            <a:endParaRPr lang="cs-CZ" sz="2500" b="1" u="sng" dirty="0"/>
          </a:p>
          <a:p>
            <a:pPr marL="812800" indent="-812800">
              <a:buNone/>
            </a:pPr>
            <a:r>
              <a:rPr lang="cs-CZ" sz="2400" dirty="0" err="1"/>
              <a:t>antag</a:t>
            </a:r>
            <a:r>
              <a:rPr lang="cs-CZ" sz="2400" dirty="0"/>
              <a:t>. </a:t>
            </a:r>
            <a:r>
              <a:rPr lang="cs-CZ" sz="2400" dirty="0" err="1"/>
              <a:t>D</a:t>
            </a:r>
            <a:r>
              <a:rPr lang="cs-CZ" sz="2400" baseline="-25000" dirty="0" err="1"/>
              <a:t>2</a:t>
            </a:r>
            <a:r>
              <a:rPr lang="cs-CZ" sz="2400" dirty="0"/>
              <a:t> , </a:t>
            </a:r>
            <a:r>
              <a:rPr lang="cs-CZ" sz="2400" dirty="0" err="1"/>
              <a:t>antag</a:t>
            </a:r>
            <a:r>
              <a:rPr lang="cs-CZ" sz="2400" dirty="0"/>
              <a:t>. </a:t>
            </a:r>
            <a:r>
              <a:rPr lang="cs-CZ" sz="2400" dirty="0" err="1"/>
              <a:t>5HT2A</a:t>
            </a:r>
            <a:r>
              <a:rPr lang="cs-CZ" sz="2400" dirty="0"/>
              <a:t> (↑ </a:t>
            </a:r>
            <a:r>
              <a:rPr lang="cs-CZ" sz="2400" dirty="0" err="1"/>
              <a:t>release</a:t>
            </a:r>
            <a:r>
              <a:rPr lang="cs-CZ" sz="2400" dirty="0"/>
              <a:t> DA) , </a:t>
            </a:r>
            <a:r>
              <a:rPr lang="el-GR" sz="2400" dirty="0"/>
              <a:t>α</a:t>
            </a:r>
            <a:r>
              <a:rPr lang="cs-CZ" sz="2400" dirty="0"/>
              <a:t>1, </a:t>
            </a:r>
            <a:r>
              <a:rPr lang="cs-CZ" sz="2400" dirty="0" err="1"/>
              <a:t>5HT7</a:t>
            </a:r>
            <a:r>
              <a:rPr lang="cs-CZ" sz="2400" dirty="0"/>
              <a:t> (</a:t>
            </a:r>
            <a:r>
              <a:rPr lang="cs-CZ" sz="2400" dirty="0" err="1"/>
              <a:t>antidepresive</a:t>
            </a:r>
            <a:r>
              <a:rPr lang="cs-CZ" sz="2400" dirty="0"/>
              <a:t> </a:t>
            </a:r>
            <a:r>
              <a:rPr lang="cs-CZ" sz="2400" dirty="0" err="1"/>
              <a:t>action</a:t>
            </a:r>
            <a:r>
              <a:rPr lang="cs-CZ" sz="2400" dirty="0"/>
              <a:t>)</a:t>
            </a:r>
          </a:p>
          <a:p>
            <a:pPr marL="812800" indent="-812800">
              <a:buNone/>
            </a:pPr>
            <a:r>
              <a:rPr lang="cs-CZ" sz="2400" dirty="0"/>
              <a:t>p.o.  </a:t>
            </a:r>
            <a:r>
              <a:rPr lang="cs-CZ" sz="2400" dirty="0" err="1"/>
              <a:t>i.m</a:t>
            </a:r>
            <a:r>
              <a:rPr lang="cs-CZ" sz="2400" dirty="0"/>
              <a:t>. depot </a:t>
            </a:r>
            <a:r>
              <a:rPr lang="cs-CZ" sz="2400" dirty="0" err="1"/>
              <a:t>inj</a:t>
            </a:r>
            <a:r>
              <a:rPr lang="cs-CZ" sz="2400" dirty="0"/>
              <a:t>. </a:t>
            </a:r>
          </a:p>
          <a:p>
            <a:pPr marL="812800" indent="-812800">
              <a:buNone/>
            </a:pPr>
            <a:r>
              <a:rPr lang="cs-CZ" sz="2400" dirty="0" err="1"/>
              <a:t>active</a:t>
            </a:r>
            <a:r>
              <a:rPr lang="cs-CZ" sz="2400" dirty="0"/>
              <a:t> metabolite 9-OH </a:t>
            </a:r>
            <a:r>
              <a:rPr lang="cs-CZ" sz="2400" dirty="0" err="1"/>
              <a:t>risperidon</a:t>
            </a:r>
            <a:r>
              <a:rPr lang="cs-CZ" sz="2400" dirty="0"/>
              <a:t> = </a:t>
            </a:r>
            <a:r>
              <a:rPr lang="cs-CZ" sz="2400" dirty="0" err="1"/>
              <a:t>Paliperidone</a:t>
            </a:r>
            <a:endParaRPr lang="cs-CZ" sz="2400" dirty="0"/>
          </a:p>
          <a:p>
            <a:pPr marL="812800" indent="-812800">
              <a:buNone/>
            </a:pPr>
            <a:r>
              <a:rPr lang="cs-CZ" sz="2400" dirty="0"/>
              <a:t>I: </a:t>
            </a:r>
            <a:r>
              <a:rPr lang="en-US" sz="2400" dirty="0"/>
              <a:t>schizophrenia, mania, bipolar disorder, behavioral disorders</a:t>
            </a:r>
            <a:r>
              <a:rPr lang="cs-CZ" sz="2400" dirty="0"/>
              <a:t> in </a:t>
            </a:r>
            <a:r>
              <a:rPr lang="cs-CZ" sz="2400" dirty="0" err="1"/>
              <a:t>children</a:t>
            </a:r>
            <a:r>
              <a:rPr lang="en-US" sz="2400" dirty="0"/>
              <a:t>, ADHD, resistant OCD</a:t>
            </a:r>
          </a:p>
          <a:p>
            <a:pPr marL="812800" indent="-812800">
              <a:buNone/>
            </a:pPr>
            <a:r>
              <a:rPr lang="cs-CZ" sz="2400" dirty="0"/>
              <a:t>AE</a:t>
            </a:r>
            <a:r>
              <a:rPr lang="en-US" sz="2400" dirty="0"/>
              <a:t>: weight gain, dyslipidemia, hyperprolactinemia</a:t>
            </a:r>
            <a:endParaRPr lang="cs-CZ" sz="2400" dirty="0"/>
          </a:p>
          <a:p>
            <a:pPr marL="812800" indent="-812800">
              <a:buNone/>
            </a:pPr>
            <a:endParaRPr lang="cs-CZ" sz="2400" dirty="0"/>
          </a:p>
          <a:p>
            <a:pPr marL="812800" indent="-812800">
              <a:buNone/>
            </a:pPr>
            <a:r>
              <a:rPr lang="cs-CZ" sz="2400" b="1" dirty="0" err="1"/>
              <a:t>paliperidone</a:t>
            </a:r>
            <a:endParaRPr lang="cs-CZ" sz="2400" b="1" dirty="0"/>
          </a:p>
          <a:p>
            <a:pPr marL="812800" indent="-812800">
              <a:buNone/>
            </a:pPr>
            <a:r>
              <a:rPr lang="cs-CZ" sz="2400" dirty="0" err="1"/>
              <a:t>antag</a:t>
            </a:r>
            <a:r>
              <a:rPr lang="cs-CZ" sz="2400" dirty="0"/>
              <a:t>. D</a:t>
            </a:r>
            <a:r>
              <a:rPr lang="cs-CZ" sz="2400" baseline="-25000" dirty="0"/>
              <a:t>2</a:t>
            </a:r>
            <a:r>
              <a:rPr lang="cs-CZ" sz="2400" dirty="0"/>
              <a:t> , </a:t>
            </a:r>
            <a:r>
              <a:rPr lang="cs-CZ" sz="2400" dirty="0" err="1"/>
              <a:t>antag</a:t>
            </a:r>
            <a:r>
              <a:rPr lang="cs-CZ" sz="2400" dirty="0"/>
              <a:t>. 5HT2A, </a:t>
            </a:r>
            <a:r>
              <a:rPr lang="el-GR" sz="2400" dirty="0"/>
              <a:t>α</a:t>
            </a:r>
            <a:r>
              <a:rPr lang="cs-CZ" sz="2400" dirty="0"/>
              <a:t>1, </a:t>
            </a:r>
            <a:r>
              <a:rPr lang="cs-CZ" sz="2400" dirty="0" err="1"/>
              <a:t>less</a:t>
            </a:r>
            <a:r>
              <a:rPr lang="cs-CZ" sz="2400" dirty="0"/>
              <a:t> </a:t>
            </a:r>
            <a:r>
              <a:rPr lang="cs-CZ" sz="2400" dirty="0" err="1"/>
              <a:t>affinity</a:t>
            </a:r>
            <a:r>
              <a:rPr lang="cs-CZ" sz="2400" dirty="0"/>
              <a:t> 5HT7 </a:t>
            </a:r>
          </a:p>
          <a:p>
            <a:pPr marL="812800" indent="-812800">
              <a:buNone/>
            </a:pPr>
            <a:r>
              <a:rPr lang="cs-CZ" sz="2400" dirty="0"/>
              <a:t>p.o.  and   depot </a:t>
            </a:r>
            <a:r>
              <a:rPr lang="cs-CZ" sz="2400" dirty="0" err="1"/>
              <a:t>inj</a:t>
            </a:r>
            <a:r>
              <a:rPr lang="cs-CZ" sz="2400" dirty="0"/>
              <a:t>.</a:t>
            </a:r>
          </a:p>
          <a:p>
            <a:pPr marL="812800" indent="-812800">
              <a:buNone/>
            </a:pPr>
            <a:endParaRPr lang="cs-CZ" sz="2400" dirty="0"/>
          </a:p>
          <a:p>
            <a:pPr marL="812800" indent="-812800">
              <a:buNone/>
            </a:pPr>
            <a:endParaRPr lang="cs-CZ" sz="2400" dirty="0"/>
          </a:p>
        </p:txBody>
      </p:sp>
      <p:sp>
        <p:nvSpPr>
          <p:cNvPr id="21" name="Rectangle 9"/>
          <p:cNvSpPr>
            <a:spLocks noChangeArrowheads="1"/>
          </p:cNvSpPr>
          <p:nvPr/>
        </p:nvSpPr>
        <p:spPr bwMode="auto">
          <a:xfrm>
            <a:off x="2531269" y="4305300"/>
            <a:ext cx="80010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9pPr>
          </a:lstStyle>
          <a:p>
            <a:pPr lvl="2">
              <a:buFont typeface="Wingdings" pitchFamily="2" charset="2"/>
              <a:buChar char="q"/>
              <a:defRPr/>
            </a:pPr>
            <a:endParaRPr lang="cs-CZ" altLang="cs-CZ" sz="1800">
              <a:solidFill>
                <a:srgbClr val="000000"/>
              </a:solidFill>
            </a:endParaRPr>
          </a:p>
        </p:txBody>
      </p:sp>
      <p:sp>
        <p:nvSpPr>
          <p:cNvPr id="24" name="Rectangle 14"/>
          <p:cNvSpPr>
            <a:spLocks noChangeArrowheads="1"/>
          </p:cNvSpPr>
          <p:nvPr/>
        </p:nvSpPr>
        <p:spPr bwMode="auto">
          <a:xfrm>
            <a:off x="1659731" y="3086100"/>
            <a:ext cx="80010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endParaRPr lang="en-US" altLang="cs-CZ" sz="1600" dirty="0">
              <a:solidFill>
                <a:srgbClr val="333300"/>
              </a:solidFill>
            </a:endParaRPr>
          </a:p>
        </p:txBody>
      </p:sp>
      <p:sp>
        <p:nvSpPr>
          <p:cNvPr id="25" name="Rectangle 15"/>
          <p:cNvSpPr>
            <a:spLocks noChangeArrowheads="1"/>
          </p:cNvSpPr>
          <p:nvPr/>
        </p:nvSpPr>
        <p:spPr bwMode="auto">
          <a:xfrm>
            <a:off x="1659731" y="3771900"/>
            <a:ext cx="8001000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endParaRPr lang="en-US" altLang="cs-CZ" sz="1600" dirty="0">
              <a:solidFill>
                <a:srgbClr val="3333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433027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31131" y="319699"/>
            <a:ext cx="8229600" cy="1143000"/>
          </a:xfrm>
        </p:spPr>
        <p:txBody>
          <a:bodyPr>
            <a:normAutofit/>
          </a:bodyPr>
          <a:lstStyle/>
          <a:p>
            <a:r>
              <a:rPr lang="cs-CZ" sz="4000" b="1" dirty="0" err="1"/>
              <a:t>Atypical</a:t>
            </a:r>
            <a:r>
              <a:rPr lang="cs-CZ" sz="4000" b="1" dirty="0"/>
              <a:t> </a:t>
            </a:r>
            <a:r>
              <a:rPr lang="cs-CZ" sz="4000" b="1" dirty="0" err="1"/>
              <a:t>antipsychotics</a:t>
            </a:r>
            <a:r>
              <a:rPr lang="cs-CZ" sz="4000" b="1" dirty="0"/>
              <a:t>- SDA</a:t>
            </a:r>
          </a:p>
        </p:txBody>
      </p:sp>
      <p:sp>
        <p:nvSpPr>
          <p:cNvPr id="20" name="Rectangle 3"/>
          <p:cNvSpPr>
            <a:spLocks noGrp="1" noChangeArrowheads="1"/>
          </p:cNvSpPr>
          <p:nvPr/>
        </p:nvSpPr>
        <p:spPr bwMode="auto">
          <a:xfrm>
            <a:off x="568016" y="1537440"/>
            <a:ext cx="9224095" cy="18534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69900" indent="-4699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o"/>
              <a:defRPr sz="3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8050" indent="-436563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+mn-lt"/>
                <a:cs typeface="+mn-cs"/>
              </a:defRPr>
            </a:lvl2pPr>
            <a:lvl3pPr marL="1304925" indent="-395288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o"/>
              <a:defRPr sz="2300">
                <a:solidFill>
                  <a:schemeClr val="tx1"/>
                </a:solidFill>
                <a:latin typeface="+mn-lt"/>
                <a:cs typeface="+mn-cs"/>
              </a:defRPr>
            </a:lvl3pPr>
            <a:lvl4pPr marL="1693863" indent="-38735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939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511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30083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655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9227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812800" indent="-812800">
              <a:buNone/>
            </a:pPr>
            <a:r>
              <a:rPr lang="cs-CZ" sz="2500" b="1" u="sng" dirty="0" err="1">
                <a:solidFill>
                  <a:srgbClr val="000000"/>
                </a:solidFill>
                <a:latin typeface="Tahoma" pitchFamily="34" charset="0"/>
              </a:rPr>
              <a:t>lurasidone</a:t>
            </a:r>
            <a:endParaRPr lang="cs-CZ" sz="2500" b="1" u="sng" dirty="0">
              <a:solidFill>
                <a:srgbClr val="000000"/>
              </a:solidFill>
              <a:latin typeface="Tahoma" pitchFamily="34" charset="0"/>
            </a:endParaRPr>
          </a:p>
          <a:p>
            <a:pPr marL="812800" indent="-812800">
              <a:buNone/>
            </a:pPr>
            <a:endParaRPr lang="cs-CZ" sz="2500" b="1" u="sng" dirty="0"/>
          </a:p>
          <a:p>
            <a:pPr lvl="1">
              <a:buClrTx/>
              <a:buFont typeface="Arial" panose="020B0604020202020204" pitchFamily="34" charset="0"/>
              <a:buChar char="•"/>
            </a:pPr>
            <a:r>
              <a:rPr lang="cs-CZ" sz="2400" dirty="0"/>
              <a:t>Risk </a:t>
            </a:r>
            <a:r>
              <a:rPr lang="cs-CZ" sz="2400" dirty="0" err="1"/>
              <a:t>of</a:t>
            </a:r>
            <a:r>
              <a:rPr lang="cs-CZ" sz="2400" dirty="0"/>
              <a:t> EPS: </a:t>
            </a:r>
            <a:r>
              <a:rPr lang="cs-CZ" sz="2400" dirty="0" err="1"/>
              <a:t>modest</a:t>
            </a:r>
            <a:r>
              <a:rPr lang="cs-CZ" sz="2400" dirty="0"/>
              <a:t> </a:t>
            </a:r>
          </a:p>
          <a:p>
            <a:pPr lvl="1">
              <a:buClrTx/>
              <a:buFont typeface="Arial" panose="020B0604020202020204" pitchFamily="34" charset="0"/>
              <a:buChar char="•"/>
            </a:pPr>
            <a:r>
              <a:rPr lang="cs-CZ" sz="2400" dirty="0" err="1"/>
              <a:t>Relat</a:t>
            </a:r>
            <a:r>
              <a:rPr lang="cs-CZ" sz="2400" dirty="0"/>
              <a:t>. </a:t>
            </a:r>
            <a:r>
              <a:rPr lang="cs-CZ" sz="2400" dirty="0" err="1"/>
              <a:t>safe</a:t>
            </a:r>
            <a:r>
              <a:rPr lang="cs-CZ" sz="2400" dirty="0"/>
              <a:t>, </a:t>
            </a:r>
            <a:r>
              <a:rPr lang="cs-CZ" sz="2400" dirty="0" err="1"/>
              <a:t>well</a:t>
            </a:r>
            <a:r>
              <a:rPr lang="cs-CZ" sz="2400" dirty="0"/>
              <a:t> </a:t>
            </a:r>
            <a:r>
              <a:rPr lang="cs-CZ" sz="2400" dirty="0" err="1"/>
              <a:t>tolerated</a:t>
            </a:r>
            <a:r>
              <a:rPr lang="cs-CZ" sz="2400" dirty="0"/>
              <a:t> AP </a:t>
            </a:r>
            <a:r>
              <a:rPr lang="cs-CZ" sz="2800" dirty="0"/>
              <a:t>– </a:t>
            </a:r>
            <a:r>
              <a:rPr lang="cs-CZ" sz="1800" dirty="0"/>
              <a:t>(</a:t>
            </a:r>
            <a:r>
              <a:rPr lang="cs-CZ" sz="1800" dirty="0" err="1"/>
              <a:t>lacks</a:t>
            </a:r>
            <a:r>
              <a:rPr lang="cs-CZ" sz="1800" dirty="0"/>
              <a:t> AE: </a:t>
            </a:r>
            <a:r>
              <a:rPr lang="cs-CZ" sz="1800" dirty="0" err="1"/>
              <a:t>weight</a:t>
            </a:r>
            <a:r>
              <a:rPr lang="cs-CZ" sz="1800" dirty="0"/>
              <a:t> </a:t>
            </a:r>
            <a:r>
              <a:rPr lang="cs-CZ" sz="1800" dirty="0" err="1"/>
              <a:t>gain</a:t>
            </a:r>
            <a:r>
              <a:rPr lang="cs-CZ" sz="1800" dirty="0"/>
              <a:t>, </a:t>
            </a:r>
            <a:r>
              <a:rPr lang="cs-CZ" sz="1800" dirty="0" err="1"/>
              <a:t>metabolic</a:t>
            </a:r>
            <a:r>
              <a:rPr lang="cs-CZ" sz="1800" dirty="0"/>
              <a:t> AE, </a:t>
            </a:r>
            <a:r>
              <a:rPr lang="cs-CZ" sz="1800" dirty="0" err="1"/>
              <a:t>anticholinergic</a:t>
            </a:r>
            <a:r>
              <a:rPr lang="cs-CZ" sz="1800" dirty="0"/>
              <a:t>, </a:t>
            </a:r>
            <a:r>
              <a:rPr lang="cs-CZ" sz="1800" dirty="0" err="1"/>
              <a:t>sedtion</a:t>
            </a:r>
            <a:r>
              <a:rPr lang="cs-CZ" sz="1800" dirty="0"/>
              <a:t>, </a:t>
            </a:r>
            <a:r>
              <a:rPr lang="cs-CZ" sz="1800" dirty="0" err="1"/>
              <a:t>ortostatic</a:t>
            </a:r>
            <a:r>
              <a:rPr lang="cs-CZ" sz="1800" dirty="0"/>
              <a:t> </a:t>
            </a:r>
            <a:r>
              <a:rPr lang="cs-CZ" sz="1800" dirty="0" err="1"/>
              <a:t>hypotension</a:t>
            </a:r>
            <a:r>
              <a:rPr lang="cs-CZ" sz="1800" dirty="0"/>
              <a:t>, </a:t>
            </a:r>
            <a:r>
              <a:rPr lang="cs-CZ" sz="1800" dirty="0" err="1"/>
              <a:t>low</a:t>
            </a:r>
            <a:r>
              <a:rPr lang="cs-CZ" sz="1800" dirty="0"/>
              <a:t> risk </a:t>
            </a:r>
            <a:r>
              <a:rPr lang="cs-CZ" sz="1800" dirty="0" err="1"/>
              <a:t>of</a:t>
            </a:r>
            <a:r>
              <a:rPr lang="cs-CZ" sz="1800" dirty="0"/>
              <a:t> </a:t>
            </a:r>
            <a:r>
              <a:rPr lang="cs-CZ" sz="1800" dirty="0" err="1"/>
              <a:t>QTc</a:t>
            </a:r>
            <a:r>
              <a:rPr lang="cs-CZ" sz="1800" dirty="0"/>
              <a:t> </a:t>
            </a:r>
            <a:r>
              <a:rPr lang="cs-CZ" sz="1800" dirty="0" err="1"/>
              <a:t>prolongation</a:t>
            </a:r>
            <a:r>
              <a:rPr lang="cs-CZ" sz="1800" dirty="0"/>
              <a:t>)</a:t>
            </a:r>
          </a:p>
          <a:p>
            <a:pPr marL="812800" lvl="0" indent="-812800">
              <a:spcBef>
                <a:spcPct val="0"/>
              </a:spcBef>
              <a:buClrTx/>
              <a:buNone/>
            </a:pPr>
            <a:endParaRPr lang="cs-CZ" sz="2500" b="1" u="sng" dirty="0">
              <a:solidFill>
                <a:srgbClr val="000000"/>
              </a:solidFill>
              <a:latin typeface="Tahoma" pitchFamily="34" charset="0"/>
            </a:endParaRPr>
          </a:p>
          <a:p>
            <a:pPr marL="812800" lvl="0" indent="-812800">
              <a:spcBef>
                <a:spcPct val="0"/>
              </a:spcBef>
              <a:buClrTx/>
              <a:buNone/>
            </a:pPr>
            <a:r>
              <a:rPr lang="cs-CZ" sz="2500" b="1" u="sng" dirty="0" err="1">
                <a:solidFill>
                  <a:srgbClr val="000000"/>
                </a:solidFill>
                <a:latin typeface="Tahoma" pitchFamily="34" charset="0"/>
              </a:rPr>
              <a:t>cariprazine</a:t>
            </a:r>
            <a:endParaRPr lang="cs-CZ" sz="2500" b="1" u="sng" dirty="0">
              <a:solidFill>
                <a:srgbClr val="000000"/>
              </a:solidFill>
              <a:latin typeface="Tahoma" pitchFamily="34" charset="0"/>
            </a:endParaRPr>
          </a:p>
          <a:p>
            <a:pPr marL="1257300" lvl="2" indent="-342900">
              <a:spcBef>
                <a:spcPct val="0"/>
              </a:spcBef>
              <a:buClrTx/>
              <a:buFont typeface="Arial" panose="020B0604020202020204" pitchFamily="34" charset="0"/>
              <a:buChar char="•"/>
              <a:defRPr/>
            </a:pPr>
            <a:r>
              <a:rPr lang="cs-CZ" altLang="cs-CZ" sz="2400" dirty="0"/>
              <a:t>D2, D3, 5HT2B, 5HT1A </a:t>
            </a:r>
            <a:r>
              <a:rPr lang="cs-CZ" altLang="cs-CZ" sz="2400" dirty="0" err="1"/>
              <a:t>partial</a:t>
            </a:r>
            <a:r>
              <a:rPr lang="cs-CZ" altLang="cs-CZ" sz="2400" dirty="0"/>
              <a:t> </a:t>
            </a:r>
            <a:r>
              <a:rPr lang="cs-CZ" altLang="cs-CZ" sz="2400" dirty="0" err="1"/>
              <a:t>agonist</a:t>
            </a:r>
            <a:endParaRPr lang="cs-CZ" altLang="cs-CZ" sz="2400" dirty="0"/>
          </a:p>
          <a:p>
            <a:pPr marL="1257300" lvl="2" indent="-342900">
              <a:spcBef>
                <a:spcPct val="0"/>
              </a:spcBef>
              <a:buClrTx/>
              <a:buFont typeface="Arial" panose="020B0604020202020204" pitchFamily="34" charset="0"/>
              <a:buChar char="•"/>
              <a:defRPr/>
            </a:pPr>
            <a:r>
              <a:rPr lang="en-US" altLang="cs-CZ" sz="2400" dirty="0"/>
              <a:t>5HT2A,</a:t>
            </a:r>
            <a:r>
              <a:rPr lang="cs-CZ" altLang="cs-CZ" sz="2400" dirty="0"/>
              <a:t> 5HT2C</a:t>
            </a:r>
            <a:r>
              <a:rPr lang="en-US" altLang="cs-CZ" sz="2400" dirty="0"/>
              <a:t> </a:t>
            </a:r>
            <a:r>
              <a:rPr lang="cs-CZ" altLang="cs-CZ" sz="2400" dirty="0" err="1"/>
              <a:t>alpha</a:t>
            </a:r>
            <a:r>
              <a:rPr lang="en-US" altLang="cs-CZ" sz="2400" dirty="0"/>
              <a:t>1B </a:t>
            </a:r>
            <a:r>
              <a:rPr lang="cs-CZ" altLang="cs-CZ" sz="2400" dirty="0" err="1"/>
              <a:t>antagonist</a:t>
            </a:r>
            <a:endParaRPr lang="cs-CZ" altLang="cs-CZ" sz="2400" dirty="0"/>
          </a:p>
          <a:p>
            <a:pPr lvl="1">
              <a:buClrTx/>
              <a:buFont typeface="Arial" panose="020B0604020202020204" pitchFamily="34" charset="0"/>
              <a:buChar char="•"/>
            </a:pPr>
            <a:endParaRPr lang="cs-CZ" sz="1800" dirty="0"/>
          </a:p>
          <a:p>
            <a:pPr lvl="1">
              <a:buClrTx/>
              <a:buFont typeface="Arial" panose="020B0604020202020204" pitchFamily="34" charset="0"/>
              <a:buChar char="•"/>
            </a:pPr>
            <a:endParaRPr lang="cs-CZ" sz="1800" dirty="0"/>
          </a:p>
          <a:p>
            <a:pPr lvl="1">
              <a:buClrTx/>
              <a:buFont typeface="Arial" panose="020B0604020202020204" pitchFamily="34" charset="0"/>
              <a:buChar char="•"/>
            </a:pPr>
            <a:endParaRPr lang="cs-CZ" sz="2800" dirty="0"/>
          </a:p>
          <a:p>
            <a:pPr lvl="1">
              <a:buClrTx/>
              <a:buFont typeface="Arial" panose="020B0604020202020204" pitchFamily="34" charset="0"/>
              <a:buChar char="•"/>
            </a:pPr>
            <a:endParaRPr lang="cs-CZ" sz="2800" dirty="0"/>
          </a:p>
          <a:p>
            <a:pPr marL="812800" indent="-812800">
              <a:buNone/>
            </a:pPr>
            <a:endParaRPr lang="cs-CZ" sz="2800" dirty="0"/>
          </a:p>
          <a:p>
            <a:pPr marL="812800" indent="-812800">
              <a:buNone/>
            </a:pPr>
            <a:endParaRPr lang="cs-CZ" sz="2500" b="1" u="sng" dirty="0"/>
          </a:p>
        </p:txBody>
      </p:sp>
      <p:sp>
        <p:nvSpPr>
          <p:cNvPr id="21" name="Rectangle 9"/>
          <p:cNvSpPr>
            <a:spLocks noChangeArrowheads="1"/>
          </p:cNvSpPr>
          <p:nvPr/>
        </p:nvSpPr>
        <p:spPr bwMode="auto">
          <a:xfrm>
            <a:off x="2531269" y="4305300"/>
            <a:ext cx="80010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9pPr>
          </a:lstStyle>
          <a:p>
            <a:pPr lvl="2">
              <a:buFont typeface="Wingdings" pitchFamily="2" charset="2"/>
              <a:buChar char="q"/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24" name="Rectangle 14"/>
          <p:cNvSpPr>
            <a:spLocks noChangeArrowheads="1"/>
          </p:cNvSpPr>
          <p:nvPr/>
        </p:nvSpPr>
        <p:spPr bwMode="auto">
          <a:xfrm>
            <a:off x="1659731" y="3086100"/>
            <a:ext cx="80010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endParaRPr lang="en-US" altLang="cs-CZ" sz="1600" dirty="0">
              <a:solidFill>
                <a:srgbClr val="333300"/>
              </a:solidFill>
            </a:endParaRPr>
          </a:p>
        </p:txBody>
      </p:sp>
      <p:sp>
        <p:nvSpPr>
          <p:cNvPr id="25" name="Rectangle 15"/>
          <p:cNvSpPr>
            <a:spLocks noChangeArrowheads="1"/>
          </p:cNvSpPr>
          <p:nvPr/>
        </p:nvSpPr>
        <p:spPr bwMode="auto">
          <a:xfrm>
            <a:off x="1659731" y="3771900"/>
            <a:ext cx="8001000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endParaRPr lang="en-US" altLang="cs-CZ" sz="1600" dirty="0">
              <a:solidFill>
                <a:srgbClr val="333300"/>
              </a:solidFill>
            </a:endParaRPr>
          </a:p>
        </p:txBody>
      </p:sp>
      <p:sp>
        <p:nvSpPr>
          <p:cNvPr id="8" name="Rectangle 3"/>
          <p:cNvSpPr>
            <a:spLocks noGrp="1" noChangeArrowheads="1"/>
          </p:cNvSpPr>
          <p:nvPr/>
        </p:nvSpPr>
        <p:spPr bwMode="auto">
          <a:xfrm>
            <a:off x="486224" y="4572777"/>
            <a:ext cx="9305887" cy="20558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69900" indent="-4699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o"/>
              <a:defRPr sz="3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8050" indent="-436563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+mn-lt"/>
                <a:cs typeface="+mn-cs"/>
              </a:defRPr>
            </a:lvl2pPr>
            <a:lvl3pPr marL="1304925" indent="-395288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o"/>
              <a:defRPr sz="2300">
                <a:solidFill>
                  <a:schemeClr val="tx1"/>
                </a:solidFill>
                <a:latin typeface="+mn-lt"/>
                <a:cs typeface="+mn-cs"/>
              </a:defRPr>
            </a:lvl3pPr>
            <a:lvl4pPr marL="1693863" indent="-38735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939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511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30083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655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9227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812800" indent="-812800">
              <a:buNone/>
            </a:pPr>
            <a:endParaRPr lang="cs-CZ" sz="2500" b="1" u="sng" dirty="0"/>
          </a:p>
        </p:txBody>
      </p:sp>
      <p:sp>
        <p:nvSpPr>
          <p:cNvPr id="9" name="Rectangle 14"/>
          <p:cNvSpPr>
            <a:spLocks noChangeArrowheads="1"/>
          </p:cNvSpPr>
          <p:nvPr/>
        </p:nvSpPr>
        <p:spPr bwMode="auto">
          <a:xfrm>
            <a:off x="1791111" y="6803169"/>
            <a:ext cx="80010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endParaRPr lang="en-US" altLang="cs-CZ" sz="1600" dirty="0">
              <a:solidFill>
                <a:srgbClr val="3333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041819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36459" y="473614"/>
            <a:ext cx="8229600" cy="1143000"/>
          </a:xfrm>
        </p:spPr>
        <p:txBody>
          <a:bodyPr>
            <a:normAutofit/>
          </a:bodyPr>
          <a:lstStyle/>
          <a:p>
            <a:r>
              <a:rPr lang="cs-CZ" sz="3600" dirty="0" err="1"/>
              <a:t>Atypical</a:t>
            </a:r>
            <a:r>
              <a:rPr lang="cs-CZ" sz="3600" dirty="0"/>
              <a:t> </a:t>
            </a:r>
            <a:r>
              <a:rPr lang="cs-CZ" sz="3600" dirty="0" err="1"/>
              <a:t>antipsychotics</a:t>
            </a:r>
            <a:r>
              <a:rPr lang="cs-CZ" sz="3600" dirty="0"/>
              <a:t> - DSS</a:t>
            </a:r>
          </a:p>
        </p:txBody>
      </p:sp>
      <p:sp>
        <p:nvSpPr>
          <p:cNvPr id="20" name="Rectangle 3"/>
          <p:cNvSpPr>
            <a:spLocks noGrp="1" noChangeArrowheads="1"/>
          </p:cNvSpPr>
          <p:nvPr/>
        </p:nvSpPr>
        <p:spPr bwMode="auto">
          <a:xfrm>
            <a:off x="914401" y="1268761"/>
            <a:ext cx="9592758" cy="20558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69900" indent="-4699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o"/>
              <a:defRPr sz="3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8050" indent="-436563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+mn-lt"/>
                <a:cs typeface="+mn-cs"/>
              </a:defRPr>
            </a:lvl2pPr>
            <a:lvl3pPr marL="1304925" indent="-395288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o"/>
              <a:defRPr sz="2300">
                <a:solidFill>
                  <a:schemeClr val="tx1"/>
                </a:solidFill>
                <a:latin typeface="+mn-lt"/>
                <a:cs typeface="+mn-cs"/>
              </a:defRPr>
            </a:lvl3pPr>
            <a:lvl4pPr marL="1693863" indent="-38735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939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511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30083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655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9227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812800" indent="-812800">
              <a:buNone/>
            </a:pPr>
            <a:endParaRPr lang="cs-CZ" sz="2500" b="1" u="sng" dirty="0"/>
          </a:p>
          <a:p>
            <a:pPr marL="812800" indent="-812800">
              <a:buNone/>
            </a:pPr>
            <a:r>
              <a:rPr lang="cs-CZ" sz="2500" b="1" u="sng" dirty="0" err="1"/>
              <a:t>aripiprazole</a:t>
            </a:r>
            <a:r>
              <a:rPr lang="cs-CZ" sz="2500" b="1" u="sng" dirty="0"/>
              <a:t> </a:t>
            </a:r>
            <a:r>
              <a:rPr lang="cs-CZ" sz="2800" dirty="0"/>
              <a:t>– </a:t>
            </a:r>
            <a:r>
              <a:rPr lang="cs-CZ" sz="2800" dirty="0" err="1"/>
              <a:t>partial</a:t>
            </a:r>
            <a:r>
              <a:rPr lang="cs-CZ" sz="2800" dirty="0"/>
              <a:t> </a:t>
            </a:r>
            <a:r>
              <a:rPr lang="cs-CZ" sz="2800" dirty="0" err="1"/>
              <a:t>agonist</a:t>
            </a:r>
            <a:r>
              <a:rPr lang="cs-CZ" sz="2800" dirty="0"/>
              <a:t> D</a:t>
            </a:r>
            <a:r>
              <a:rPr lang="cs-CZ" sz="2800" baseline="-25000" dirty="0"/>
              <a:t>2</a:t>
            </a:r>
            <a:r>
              <a:rPr lang="cs-CZ" sz="2800" dirty="0"/>
              <a:t> + 5HT1A, </a:t>
            </a:r>
            <a:r>
              <a:rPr lang="cs-CZ" sz="2800" dirty="0" err="1"/>
              <a:t>antag</a:t>
            </a:r>
            <a:r>
              <a:rPr lang="cs-CZ" sz="2800" dirty="0"/>
              <a:t>. </a:t>
            </a:r>
            <a:r>
              <a:rPr lang="cs-CZ" sz="2800" dirty="0" err="1"/>
              <a:t>5HT2A</a:t>
            </a:r>
            <a:r>
              <a:rPr lang="cs-CZ" sz="2800" dirty="0"/>
              <a:t> (</a:t>
            </a:r>
            <a:r>
              <a:rPr lang="cs-CZ" sz="2800" dirty="0" err="1"/>
              <a:t>localy</a:t>
            </a:r>
            <a:r>
              <a:rPr lang="cs-CZ" sz="2800" dirty="0"/>
              <a:t> </a:t>
            </a:r>
            <a:r>
              <a:rPr lang="cs-CZ" sz="2800" dirty="0" err="1"/>
              <a:t>increases</a:t>
            </a:r>
            <a:r>
              <a:rPr lang="cs-CZ" sz="2800" dirty="0"/>
              <a:t> DA –</a:t>
            </a:r>
            <a:r>
              <a:rPr lang="cs-CZ" sz="2800" dirty="0" err="1"/>
              <a:t>improves</a:t>
            </a:r>
            <a:r>
              <a:rPr lang="cs-CZ" sz="2800" dirty="0"/>
              <a:t> </a:t>
            </a:r>
            <a:r>
              <a:rPr lang="cs-CZ" sz="2800" dirty="0" err="1"/>
              <a:t>cognitive</a:t>
            </a:r>
            <a:r>
              <a:rPr lang="cs-CZ" sz="2800" dirty="0"/>
              <a:t> </a:t>
            </a:r>
            <a:r>
              <a:rPr lang="cs-CZ" sz="2800" dirty="0" err="1"/>
              <a:t>fctions</a:t>
            </a:r>
            <a:r>
              <a:rPr lang="cs-CZ" sz="2800" dirty="0"/>
              <a:t>, </a:t>
            </a:r>
            <a:r>
              <a:rPr lang="cs-CZ" sz="2800" dirty="0" err="1"/>
              <a:t>affectivity</a:t>
            </a:r>
            <a:r>
              <a:rPr lang="cs-CZ" sz="2800" dirty="0"/>
              <a:t>)</a:t>
            </a:r>
          </a:p>
          <a:p>
            <a:pPr marL="812800" indent="-812800">
              <a:buNone/>
            </a:pPr>
            <a:r>
              <a:rPr lang="cs-CZ" sz="2800" dirty="0"/>
              <a:t>	</a:t>
            </a:r>
            <a:r>
              <a:rPr lang="cs-CZ" sz="2800" dirty="0" err="1"/>
              <a:t>blocks</a:t>
            </a:r>
            <a:r>
              <a:rPr lang="cs-CZ" sz="2800" dirty="0"/>
              <a:t> </a:t>
            </a:r>
            <a:r>
              <a:rPr lang="cs-CZ" sz="2800" dirty="0" err="1"/>
              <a:t>5HT2C</a:t>
            </a:r>
            <a:r>
              <a:rPr lang="cs-CZ" sz="2800" dirty="0"/>
              <a:t>, </a:t>
            </a:r>
            <a:r>
              <a:rPr lang="cs-CZ" sz="2800" dirty="0" err="1"/>
              <a:t>5HT7</a:t>
            </a:r>
            <a:r>
              <a:rPr lang="cs-CZ" sz="2800" dirty="0"/>
              <a:t> –</a:t>
            </a:r>
            <a:r>
              <a:rPr lang="cs-CZ" sz="2800" dirty="0" err="1"/>
              <a:t>antidepresive</a:t>
            </a:r>
            <a:r>
              <a:rPr lang="cs-CZ" sz="2800" dirty="0"/>
              <a:t> </a:t>
            </a:r>
            <a:r>
              <a:rPr lang="cs-CZ" sz="2800" dirty="0" err="1"/>
              <a:t>action</a:t>
            </a:r>
            <a:r>
              <a:rPr lang="cs-CZ" sz="2800" dirty="0"/>
              <a:t> </a:t>
            </a:r>
          </a:p>
          <a:p>
            <a:pPr marL="812800" indent="-812800">
              <a:buNone/>
            </a:pPr>
            <a:r>
              <a:rPr lang="cs-CZ" sz="2800" dirty="0"/>
              <a:t>¨	</a:t>
            </a:r>
            <a:r>
              <a:rPr lang="cs-CZ" sz="2800" dirty="0" err="1"/>
              <a:t>lacks</a:t>
            </a:r>
            <a:r>
              <a:rPr lang="cs-CZ" sz="2800" dirty="0"/>
              <a:t> </a:t>
            </a:r>
            <a:r>
              <a:rPr lang="cs-CZ" sz="2800" dirty="0" err="1"/>
              <a:t>sedation</a:t>
            </a:r>
            <a:r>
              <a:rPr lang="cs-CZ" sz="2800" dirty="0"/>
              <a:t>, </a:t>
            </a:r>
            <a:r>
              <a:rPr lang="cs-CZ" sz="2800" dirty="0" err="1"/>
              <a:t>weight</a:t>
            </a:r>
            <a:r>
              <a:rPr lang="cs-CZ" sz="2800" dirty="0"/>
              <a:t> </a:t>
            </a:r>
            <a:r>
              <a:rPr lang="cs-CZ" sz="2800" dirty="0" err="1"/>
              <a:t>gain</a:t>
            </a:r>
            <a:r>
              <a:rPr lang="cs-CZ" sz="2800" dirty="0"/>
              <a:t> </a:t>
            </a:r>
          </a:p>
          <a:p>
            <a:pPr marL="812800" indent="-812800">
              <a:buNone/>
            </a:pPr>
            <a:r>
              <a:rPr lang="cs-CZ" sz="2800" dirty="0" err="1"/>
              <a:t>p.o</a:t>
            </a:r>
            <a:r>
              <a:rPr lang="cs-CZ" sz="2800" dirty="0"/>
              <a:t>. + depot </a:t>
            </a:r>
            <a:r>
              <a:rPr lang="cs-CZ" sz="2800" dirty="0" err="1"/>
              <a:t>inj</a:t>
            </a:r>
            <a:r>
              <a:rPr lang="cs-CZ" sz="2800" dirty="0"/>
              <a:t>. </a:t>
            </a:r>
          </a:p>
          <a:p>
            <a:pPr marL="812800" indent="-812800">
              <a:buNone/>
            </a:pPr>
            <a:endParaRPr lang="cs-CZ" sz="2800" dirty="0"/>
          </a:p>
          <a:p>
            <a:pPr marL="812800" indent="-812800">
              <a:buNone/>
            </a:pPr>
            <a:endParaRPr lang="cs-CZ" sz="2800" dirty="0"/>
          </a:p>
          <a:p>
            <a:pPr marL="812800" indent="-812800">
              <a:buNone/>
            </a:pPr>
            <a:r>
              <a:rPr lang="cs-CZ" sz="2800" dirty="0" err="1"/>
              <a:t>Other</a:t>
            </a:r>
            <a:r>
              <a:rPr lang="cs-CZ" sz="2800" dirty="0"/>
              <a:t> </a:t>
            </a:r>
            <a:r>
              <a:rPr lang="cs-CZ" sz="2800" dirty="0" err="1"/>
              <a:t>Indications</a:t>
            </a:r>
            <a:r>
              <a:rPr lang="cs-CZ" sz="2800" dirty="0"/>
              <a:t>: </a:t>
            </a:r>
            <a:r>
              <a:rPr lang="cs-CZ" sz="2800" dirty="0" err="1"/>
              <a:t>augmentation</a:t>
            </a:r>
            <a:r>
              <a:rPr lang="cs-CZ" sz="2800" dirty="0"/>
              <a:t> </a:t>
            </a:r>
            <a:r>
              <a:rPr lang="cs-CZ" sz="2800" dirty="0" err="1"/>
              <a:t>of</a:t>
            </a:r>
            <a:r>
              <a:rPr lang="cs-CZ" sz="2800" dirty="0"/>
              <a:t> </a:t>
            </a:r>
            <a:r>
              <a:rPr lang="cs-CZ" sz="2800" dirty="0" err="1"/>
              <a:t>antidepressants</a:t>
            </a:r>
            <a:r>
              <a:rPr lang="cs-CZ" sz="2800" dirty="0"/>
              <a:t>, </a:t>
            </a:r>
            <a:endParaRPr lang="cs-CZ" sz="2500" b="1" u="sng" dirty="0"/>
          </a:p>
        </p:txBody>
      </p:sp>
      <p:sp>
        <p:nvSpPr>
          <p:cNvPr id="21" name="Rectangle 9"/>
          <p:cNvSpPr>
            <a:spLocks noChangeArrowheads="1"/>
          </p:cNvSpPr>
          <p:nvPr/>
        </p:nvSpPr>
        <p:spPr bwMode="auto">
          <a:xfrm>
            <a:off x="2531269" y="4305300"/>
            <a:ext cx="80010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9pPr>
          </a:lstStyle>
          <a:p>
            <a:pPr lvl="2">
              <a:buFont typeface="Wingdings" pitchFamily="2" charset="2"/>
              <a:buChar char="q"/>
              <a:defRPr/>
            </a:pPr>
            <a:endParaRPr lang="cs-CZ" altLang="cs-CZ" sz="1800">
              <a:solidFill>
                <a:srgbClr val="000000"/>
              </a:solidFill>
            </a:endParaRPr>
          </a:p>
        </p:txBody>
      </p:sp>
      <p:sp>
        <p:nvSpPr>
          <p:cNvPr id="24" name="Rectangle 14"/>
          <p:cNvSpPr>
            <a:spLocks noChangeArrowheads="1"/>
          </p:cNvSpPr>
          <p:nvPr/>
        </p:nvSpPr>
        <p:spPr bwMode="auto">
          <a:xfrm>
            <a:off x="1659731" y="3086100"/>
            <a:ext cx="80010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endParaRPr lang="en-US" altLang="cs-CZ" sz="1600" dirty="0">
              <a:solidFill>
                <a:srgbClr val="333300"/>
              </a:solidFill>
            </a:endParaRPr>
          </a:p>
        </p:txBody>
      </p:sp>
      <p:sp>
        <p:nvSpPr>
          <p:cNvPr id="25" name="Rectangle 15"/>
          <p:cNvSpPr>
            <a:spLocks noChangeArrowheads="1"/>
          </p:cNvSpPr>
          <p:nvPr/>
        </p:nvSpPr>
        <p:spPr bwMode="auto">
          <a:xfrm>
            <a:off x="1659731" y="3771900"/>
            <a:ext cx="8001000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endParaRPr lang="en-US" altLang="cs-CZ" sz="1600" dirty="0">
              <a:solidFill>
                <a:srgbClr val="3333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681107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/>
          <p:cNvSpPr txBox="1"/>
          <p:nvPr/>
        </p:nvSpPr>
        <p:spPr>
          <a:xfrm>
            <a:off x="4439816" y="116632"/>
            <a:ext cx="68407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 err="1">
                <a:solidFill>
                  <a:schemeClr val="tx2"/>
                </a:solidFill>
              </a:rPr>
              <a:t>Adverse</a:t>
            </a:r>
            <a:r>
              <a:rPr lang="cs-CZ" sz="3200" b="1" dirty="0">
                <a:solidFill>
                  <a:schemeClr val="tx2"/>
                </a:solidFill>
              </a:rPr>
              <a:t> </a:t>
            </a:r>
            <a:r>
              <a:rPr lang="cs-CZ" sz="3200" b="1" dirty="0" err="1">
                <a:solidFill>
                  <a:schemeClr val="tx2"/>
                </a:solidFill>
              </a:rPr>
              <a:t>effects</a:t>
            </a:r>
            <a:endParaRPr lang="cs-CZ" b="1" dirty="0">
              <a:solidFill>
                <a:schemeClr val="tx2"/>
              </a:solidFill>
            </a:endParaRPr>
          </a:p>
        </p:txBody>
      </p:sp>
      <p:sp>
        <p:nvSpPr>
          <p:cNvPr id="4" name="Rectangle 3"/>
          <p:cNvSpPr>
            <a:spLocks noGrp="1" noChangeArrowheads="1"/>
          </p:cNvSpPr>
          <p:nvPr>
            <p:ph idx="1"/>
          </p:nvPr>
        </p:nvSpPr>
        <p:spPr>
          <a:xfrm>
            <a:off x="823937" y="1052736"/>
            <a:ext cx="10425589" cy="5233737"/>
          </a:xfrm>
          <a:noFill/>
        </p:spPr>
        <p:txBody>
          <a:bodyPr>
            <a:no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cs-CZ" sz="2400" dirty="0" err="1">
                <a:solidFill>
                  <a:srgbClr val="000000"/>
                </a:solidFill>
                <a:latin typeface="Segoe UI Semibold" panose="020B0702040204020203" pitchFamily="34" charset="0"/>
              </a:rPr>
              <a:t>Blockade</a:t>
            </a:r>
            <a:r>
              <a:rPr lang="cs-CZ" sz="2400" dirty="0">
                <a:solidFill>
                  <a:srgbClr val="000000"/>
                </a:solidFill>
                <a:latin typeface="Segoe UI Semibold" panose="020B0702040204020203" pitchFamily="34" charset="0"/>
              </a:rPr>
              <a:t> </a:t>
            </a:r>
            <a:r>
              <a:rPr lang="cs-CZ" sz="2400" dirty="0" err="1">
                <a:solidFill>
                  <a:srgbClr val="000000"/>
                </a:solidFill>
                <a:latin typeface="Segoe UI Semibold" panose="020B0702040204020203" pitchFamily="34" charset="0"/>
              </a:rPr>
              <a:t>of</a:t>
            </a:r>
            <a:r>
              <a:rPr lang="cs-CZ" sz="2400" dirty="0">
                <a:solidFill>
                  <a:srgbClr val="000000"/>
                </a:solidFill>
                <a:latin typeface="Segoe UI Semibold" panose="020B0702040204020203" pitchFamily="34" charset="0"/>
              </a:rPr>
              <a:t> </a:t>
            </a:r>
            <a:r>
              <a:rPr lang="cs-CZ" sz="2400" dirty="0">
                <a:solidFill>
                  <a:srgbClr val="000000"/>
                </a:solidFill>
                <a:latin typeface="+mj-lt"/>
              </a:rPr>
              <a:t> D</a:t>
            </a:r>
            <a:r>
              <a:rPr lang="cs-CZ" sz="2400" baseline="-25000" dirty="0">
                <a:solidFill>
                  <a:srgbClr val="000000"/>
                </a:solidFill>
                <a:latin typeface="+mj-lt"/>
              </a:rPr>
              <a:t>2</a:t>
            </a:r>
            <a:r>
              <a:rPr lang="cs-CZ" sz="2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cs-CZ" sz="2400" dirty="0" err="1">
                <a:solidFill>
                  <a:srgbClr val="000000"/>
                </a:solidFill>
                <a:latin typeface="+mj-lt"/>
              </a:rPr>
              <a:t>receptors</a:t>
            </a:r>
            <a:r>
              <a:rPr lang="cs-CZ" sz="2400" dirty="0">
                <a:solidFill>
                  <a:srgbClr val="000000"/>
                </a:solidFill>
                <a:latin typeface="+mj-lt"/>
              </a:rPr>
              <a:t> in </a:t>
            </a:r>
            <a:r>
              <a:rPr lang="cs-CZ" sz="2400" dirty="0" err="1">
                <a:solidFill>
                  <a:srgbClr val="000000"/>
                </a:solidFill>
                <a:latin typeface="+mj-lt"/>
              </a:rPr>
              <a:t>nigrostriatal</a:t>
            </a:r>
            <a:r>
              <a:rPr lang="cs-CZ" sz="2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cs-CZ" sz="2400" dirty="0" err="1">
                <a:solidFill>
                  <a:srgbClr val="000000"/>
                </a:solidFill>
                <a:latin typeface="+mj-lt"/>
              </a:rPr>
              <a:t>pathway</a:t>
            </a:r>
            <a:r>
              <a:rPr lang="cs-CZ" sz="2400" dirty="0">
                <a:solidFill>
                  <a:srgbClr val="000000"/>
                </a:solidFill>
                <a:latin typeface="+mj-lt"/>
              </a:rPr>
              <a:t>  </a:t>
            </a:r>
          </a:p>
          <a:p>
            <a:pPr marL="0" indent="0">
              <a:lnSpc>
                <a:spcPct val="90000"/>
              </a:lnSpc>
              <a:buNone/>
            </a:pPr>
            <a:endParaRPr lang="cs-CZ" sz="2400" dirty="0">
              <a:solidFill>
                <a:srgbClr val="000000"/>
              </a:solidFill>
              <a:latin typeface="+mj-lt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cs-CZ" sz="2400" dirty="0" err="1">
                <a:solidFill>
                  <a:srgbClr val="000000"/>
                </a:solidFill>
                <a:latin typeface="+mj-lt"/>
              </a:rPr>
              <a:t>EPS</a:t>
            </a:r>
            <a:r>
              <a:rPr lang="cs-CZ" sz="2400" dirty="0">
                <a:solidFill>
                  <a:srgbClr val="000000"/>
                </a:solidFill>
                <a:latin typeface="+mj-lt"/>
              </a:rPr>
              <a:t> 	- early (</a:t>
            </a:r>
            <a:r>
              <a:rPr lang="cs-CZ" sz="2400" dirty="0" err="1">
                <a:solidFill>
                  <a:srgbClr val="000000"/>
                </a:solidFill>
                <a:latin typeface="+mj-lt"/>
              </a:rPr>
              <a:t>acute</a:t>
            </a:r>
            <a:r>
              <a:rPr lang="cs-CZ" sz="2400" dirty="0">
                <a:solidFill>
                  <a:srgbClr val="000000"/>
                </a:solidFill>
                <a:latin typeface="+mj-lt"/>
              </a:rPr>
              <a:t>) 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cs-CZ" sz="2400" dirty="0">
                <a:solidFill>
                  <a:srgbClr val="000000"/>
                </a:solidFill>
                <a:latin typeface="+mj-lt"/>
              </a:rPr>
              <a:t>	- </a:t>
            </a:r>
            <a:r>
              <a:rPr lang="cs-CZ" sz="2400" dirty="0" err="1">
                <a:solidFill>
                  <a:srgbClr val="000000"/>
                </a:solidFill>
                <a:latin typeface="+mj-lt"/>
              </a:rPr>
              <a:t>late</a:t>
            </a:r>
            <a:r>
              <a:rPr lang="cs-CZ" sz="2400" dirty="0">
                <a:solidFill>
                  <a:srgbClr val="000000"/>
                </a:solidFill>
                <a:latin typeface="+mj-lt"/>
              </a:rPr>
              <a:t> (</a:t>
            </a:r>
            <a:r>
              <a:rPr lang="cs-CZ" sz="2400" dirty="0" err="1">
                <a:solidFill>
                  <a:srgbClr val="000000"/>
                </a:solidFill>
                <a:latin typeface="+mj-lt"/>
              </a:rPr>
              <a:t>tardive</a:t>
            </a:r>
            <a:r>
              <a:rPr lang="cs-CZ" sz="2400" dirty="0">
                <a:solidFill>
                  <a:srgbClr val="000000"/>
                </a:solidFill>
                <a:latin typeface="+mj-lt"/>
              </a:rPr>
              <a:t>)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cs-CZ" sz="2400" dirty="0" err="1">
                <a:solidFill>
                  <a:srgbClr val="000000"/>
                </a:solidFill>
                <a:latin typeface="+mj-lt"/>
              </a:rPr>
              <a:t>Severity</a:t>
            </a:r>
            <a:r>
              <a:rPr lang="cs-CZ" sz="2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cs-CZ" sz="2400" dirty="0" err="1">
                <a:solidFill>
                  <a:srgbClr val="000000"/>
                </a:solidFill>
                <a:latin typeface="+mj-lt"/>
              </a:rPr>
              <a:t>does</a:t>
            </a:r>
            <a:r>
              <a:rPr lang="cs-CZ" sz="2400" dirty="0">
                <a:solidFill>
                  <a:srgbClr val="000000"/>
                </a:solidFill>
                <a:latin typeface="+mj-lt"/>
              </a:rPr>
              <a:t> not </a:t>
            </a:r>
            <a:r>
              <a:rPr lang="cs-CZ" sz="2400" dirty="0" err="1">
                <a:solidFill>
                  <a:srgbClr val="000000"/>
                </a:solidFill>
                <a:latin typeface="+mj-lt"/>
              </a:rPr>
              <a:t>correlate</a:t>
            </a:r>
            <a:r>
              <a:rPr lang="cs-CZ" sz="2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cs-CZ" sz="2400" dirty="0" err="1">
                <a:solidFill>
                  <a:srgbClr val="000000"/>
                </a:solidFill>
                <a:latin typeface="+mj-lt"/>
              </a:rPr>
              <a:t>with</a:t>
            </a:r>
            <a:r>
              <a:rPr lang="cs-CZ" sz="2400" dirty="0">
                <a:solidFill>
                  <a:srgbClr val="000000"/>
                </a:solidFill>
                <a:latin typeface="+mj-lt"/>
              </a:rPr>
              <a:t> dose !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cs-CZ" sz="2400" dirty="0">
                <a:hlinkClick r:id="rId6"/>
              </a:rPr>
              <a:t>https://www.youtube.com/watch?v=FUr8ltXh1Pc&amp;t=8s</a:t>
            </a:r>
            <a:endParaRPr lang="cs-CZ" sz="2400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cs-CZ" sz="2400" b="1" dirty="0" err="1"/>
              <a:t>Acute</a:t>
            </a:r>
            <a:r>
              <a:rPr lang="cs-CZ" sz="2400" b="1" dirty="0"/>
              <a:t> </a:t>
            </a:r>
            <a:r>
              <a:rPr lang="cs-CZ" sz="2400" b="1" dirty="0" err="1"/>
              <a:t>dystonia</a:t>
            </a:r>
            <a:endParaRPr lang="cs-CZ" sz="2400" b="1" dirty="0"/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cs-CZ" sz="2400" dirty="0"/>
              <a:t>i</a:t>
            </a:r>
            <a:r>
              <a:rPr lang="en-US" sz="2400" dirty="0" err="1"/>
              <a:t>nvoluntary</a:t>
            </a:r>
            <a:r>
              <a:rPr lang="en-US" sz="2400" dirty="0"/>
              <a:t> contraction of individual muscles or muscle groups of prolonged duration, causing abnormal movements or positioning of different body parts.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400" dirty="0"/>
              <a:t>occurs in up to 25-33% of all patients treated with typical AP</a:t>
            </a:r>
            <a:endParaRPr lang="cs-CZ" sz="2400" dirty="0"/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linkClick r:id="rId7"/>
              </a:rPr>
              <a:t>https://www.youtube.com/watch?v=2krwEbm5hBo</a:t>
            </a:r>
            <a:endParaRPr lang="cs-CZ" sz="2400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cs-CZ" sz="2400" dirty="0">
              <a:solidFill>
                <a:srgbClr val="000000"/>
              </a:solidFill>
              <a:latin typeface="+mj-lt"/>
            </a:endParaRPr>
          </a:p>
          <a:p>
            <a:pPr marL="0" indent="0">
              <a:lnSpc>
                <a:spcPct val="90000"/>
              </a:lnSpc>
              <a:buNone/>
            </a:pPr>
            <a:endParaRPr lang="en-US" sz="2400" dirty="0">
              <a:solidFill>
                <a:srgbClr val="000000"/>
              </a:solidFill>
              <a:latin typeface="+mj-lt"/>
            </a:endParaRPr>
          </a:p>
        </p:txBody>
      </p:sp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709AEFC7-63D1-4C4C-AE12-9018E2DCDA1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848528" y="552477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48593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870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Grp="1" noChangeArrowheads="1"/>
          </p:cNvSpPr>
          <p:nvPr>
            <p:ph idx="1"/>
          </p:nvPr>
        </p:nvSpPr>
        <p:spPr>
          <a:xfrm>
            <a:off x="709863" y="1371600"/>
            <a:ext cx="11728180" cy="5226968"/>
          </a:xfrm>
          <a:noFill/>
        </p:spPr>
        <p:txBody>
          <a:bodyPr>
            <a:normAutofit lnSpcReduction="10000"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cs-CZ" sz="3000" dirty="0" err="1">
                <a:solidFill>
                  <a:srgbClr val="000000"/>
                </a:solidFill>
                <a:latin typeface="Segoe UI Semibold" panose="020B0702040204020203" pitchFamily="34" charset="0"/>
              </a:rPr>
              <a:t>Blockade</a:t>
            </a:r>
            <a:r>
              <a:rPr lang="cs-CZ" sz="3000" dirty="0">
                <a:solidFill>
                  <a:srgbClr val="000000"/>
                </a:solidFill>
                <a:latin typeface="Segoe UI Semibold" panose="020B0702040204020203" pitchFamily="34" charset="0"/>
              </a:rPr>
              <a:t> </a:t>
            </a:r>
            <a:r>
              <a:rPr lang="cs-CZ" sz="3000" dirty="0" err="1">
                <a:solidFill>
                  <a:srgbClr val="000000"/>
                </a:solidFill>
                <a:latin typeface="Segoe UI Semibold" panose="020B0702040204020203" pitchFamily="34" charset="0"/>
              </a:rPr>
              <a:t>of</a:t>
            </a:r>
            <a:r>
              <a:rPr lang="cs-CZ" sz="3000" dirty="0">
                <a:solidFill>
                  <a:srgbClr val="000000"/>
                </a:solidFill>
                <a:latin typeface="Segoe UI Semibold" panose="020B0702040204020203" pitchFamily="34" charset="0"/>
              </a:rPr>
              <a:t> </a:t>
            </a:r>
            <a:r>
              <a:rPr lang="cs-CZ" sz="3000" dirty="0" err="1">
                <a:solidFill>
                  <a:srgbClr val="000000"/>
                </a:solidFill>
                <a:latin typeface="+mj-lt"/>
              </a:rPr>
              <a:t>D</a:t>
            </a:r>
            <a:r>
              <a:rPr lang="cs-CZ" sz="3000" baseline="-25000" dirty="0" err="1">
                <a:solidFill>
                  <a:srgbClr val="000000"/>
                </a:solidFill>
                <a:latin typeface="+mj-lt"/>
              </a:rPr>
              <a:t>2</a:t>
            </a:r>
            <a:r>
              <a:rPr lang="cs-CZ" sz="3000" baseline="-25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cs-CZ" sz="3000" dirty="0" err="1">
                <a:solidFill>
                  <a:srgbClr val="000000"/>
                </a:solidFill>
                <a:latin typeface="+mj-lt"/>
              </a:rPr>
              <a:t>receptors</a:t>
            </a:r>
            <a:r>
              <a:rPr lang="cs-CZ" sz="3000" dirty="0">
                <a:solidFill>
                  <a:srgbClr val="000000"/>
                </a:solidFill>
                <a:latin typeface="+mj-lt"/>
              </a:rPr>
              <a:t> in </a:t>
            </a:r>
            <a:r>
              <a:rPr lang="cs-CZ" sz="3000" dirty="0" err="1">
                <a:solidFill>
                  <a:srgbClr val="000000"/>
                </a:solidFill>
                <a:latin typeface="+mj-lt"/>
              </a:rPr>
              <a:t>nigrostriatal</a:t>
            </a:r>
            <a:r>
              <a:rPr lang="cs-CZ" sz="3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cs-CZ" sz="3000" dirty="0" err="1">
                <a:solidFill>
                  <a:srgbClr val="000000"/>
                </a:solidFill>
                <a:latin typeface="+mj-lt"/>
              </a:rPr>
              <a:t>pathway</a:t>
            </a:r>
            <a:endParaRPr lang="cs-CZ" sz="3000" dirty="0">
              <a:solidFill>
                <a:srgbClr val="000000"/>
              </a:solidFill>
              <a:latin typeface="+mj-lt"/>
            </a:endParaRPr>
          </a:p>
          <a:p>
            <a:pPr marL="0" indent="0">
              <a:lnSpc>
                <a:spcPct val="90000"/>
              </a:lnSpc>
              <a:buNone/>
            </a:pPr>
            <a:endParaRPr lang="cs-CZ" sz="3000" dirty="0">
              <a:solidFill>
                <a:srgbClr val="000000"/>
              </a:solidFill>
              <a:latin typeface="+mj-lt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cs-CZ" sz="3000" dirty="0" err="1">
                <a:solidFill>
                  <a:srgbClr val="000000"/>
                </a:solidFill>
                <a:latin typeface="+mj-lt"/>
              </a:rPr>
              <a:t>EPS</a:t>
            </a:r>
            <a:endParaRPr lang="cs-CZ" sz="3000" dirty="0">
              <a:solidFill>
                <a:srgbClr val="000000"/>
              </a:solidFill>
              <a:latin typeface="+mj-lt"/>
            </a:endParaRPr>
          </a:p>
          <a:p>
            <a:pPr marL="0" indent="0">
              <a:buNone/>
            </a:pPr>
            <a:r>
              <a:rPr lang="cs-CZ" b="1" dirty="0"/>
              <a:t> </a:t>
            </a:r>
            <a:r>
              <a:rPr lang="cs-CZ" b="1" dirty="0" err="1"/>
              <a:t>Akathisia</a:t>
            </a:r>
            <a:endParaRPr lang="cs-CZ" b="1" dirty="0"/>
          </a:p>
          <a:p>
            <a:pPr marL="0" indent="0">
              <a:buNone/>
            </a:pPr>
            <a:r>
              <a:rPr lang="cs-CZ" b="1" dirty="0"/>
              <a:t>	 </a:t>
            </a:r>
            <a:r>
              <a:rPr lang="en-US" b="1" dirty="0"/>
              <a:t>- intense mental discomfort, compulsive movement</a:t>
            </a:r>
            <a:r>
              <a:rPr lang="cs-CZ" b="1" dirty="0"/>
              <a:t>s</a:t>
            </a:r>
            <a:r>
              <a:rPr lang="en-US" b="1" dirty="0"/>
              <a:t> </a:t>
            </a:r>
            <a:r>
              <a:rPr lang="cs-CZ" b="1" dirty="0"/>
              <a:t>				</a:t>
            </a:r>
            <a:r>
              <a:rPr lang="en-US" b="1" dirty="0"/>
              <a:t>restlessness</a:t>
            </a:r>
          </a:p>
          <a:p>
            <a:pPr marL="0" indent="0">
              <a:buNone/>
            </a:pPr>
            <a:r>
              <a:rPr lang="cs-CZ" b="1" dirty="0"/>
              <a:t>	</a:t>
            </a:r>
          </a:p>
          <a:p>
            <a:pPr marL="0" indent="0">
              <a:buNone/>
            </a:pPr>
            <a:r>
              <a:rPr lang="cs-CZ" b="1" dirty="0">
                <a:hlinkClick r:id="rId4"/>
              </a:rPr>
              <a:t>https://www.youtube.com/watch?v=W_iiy8ISvdY</a:t>
            </a:r>
            <a:endParaRPr lang="cs-CZ" b="1" dirty="0"/>
          </a:p>
          <a:p>
            <a:pPr marL="0" indent="0">
              <a:buNone/>
            </a:pPr>
            <a:endParaRPr lang="cs-CZ" b="1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3867D373-3A49-4B04-B541-F208DB04B8DD}"/>
              </a:ext>
            </a:extLst>
          </p:cNvPr>
          <p:cNvSpPr txBox="1"/>
          <p:nvPr/>
        </p:nvSpPr>
        <p:spPr>
          <a:xfrm>
            <a:off x="4439816" y="116632"/>
            <a:ext cx="68407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 err="1">
                <a:solidFill>
                  <a:schemeClr val="tx2"/>
                </a:solidFill>
              </a:rPr>
              <a:t>Adverse</a:t>
            </a:r>
            <a:r>
              <a:rPr lang="cs-CZ" sz="3200" b="1" dirty="0">
                <a:solidFill>
                  <a:schemeClr val="tx2"/>
                </a:solidFill>
              </a:rPr>
              <a:t> </a:t>
            </a:r>
            <a:r>
              <a:rPr lang="cs-CZ" sz="3200" b="1" dirty="0" err="1">
                <a:solidFill>
                  <a:schemeClr val="tx2"/>
                </a:solidFill>
              </a:rPr>
              <a:t>effects</a:t>
            </a:r>
            <a:endParaRPr lang="cs-CZ" b="1" dirty="0">
              <a:solidFill>
                <a:schemeClr val="tx2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6443826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Grp="1" noChangeArrowheads="1"/>
          </p:cNvSpPr>
          <p:nvPr>
            <p:ph idx="1"/>
          </p:nvPr>
        </p:nvSpPr>
        <p:spPr>
          <a:xfrm>
            <a:off x="998621" y="1371600"/>
            <a:ext cx="9669379" cy="5297760"/>
          </a:xfrm>
          <a:noFill/>
        </p:spPr>
        <p:txBody>
          <a:bodyPr>
            <a:normAutofit fontScale="70000" lnSpcReduction="20000"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cs-CZ" sz="3000" dirty="0" err="1">
                <a:solidFill>
                  <a:srgbClr val="000000"/>
                </a:solidFill>
                <a:latin typeface="Segoe UI Semibold" panose="020B0702040204020203" pitchFamily="34" charset="0"/>
              </a:rPr>
              <a:t>Blockade</a:t>
            </a:r>
            <a:r>
              <a:rPr lang="cs-CZ" sz="3000" dirty="0">
                <a:solidFill>
                  <a:srgbClr val="000000"/>
                </a:solidFill>
                <a:latin typeface="Segoe UI Semibold" panose="020B0702040204020203" pitchFamily="34" charset="0"/>
              </a:rPr>
              <a:t> </a:t>
            </a:r>
            <a:r>
              <a:rPr lang="cs-CZ" sz="3000" dirty="0" err="1">
                <a:solidFill>
                  <a:srgbClr val="000000"/>
                </a:solidFill>
                <a:latin typeface="Segoe UI Semibold" panose="020B0702040204020203" pitchFamily="34" charset="0"/>
              </a:rPr>
              <a:t>of</a:t>
            </a:r>
            <a:r>
              <a:rPr lang="cs-CZ" sz="3000" dirty="0">
                <a:solidFill>
                  <a:srgbClr val="000000"/>
                </a:solidFill>
                <a:latin typeface="Segoe UI Semibold" panose="020B0702040204020203" pitchFamily="34" charset="0"/>
              </a:rPr>
              <a:t> </a:t>
            </a:r>
            <a:r>
              <a:rPr lang="cs-CZ" sz="3000" dirty="0" err="1">
                <a:solidFill>
                  <a:srgbClr val="000000"/>
                </a:solidFill>
              </a:rPr>
              <a:t>D</a:t>
            </a:r>
            <a:r>
              <a:rPr lang="cs-CZ" sz="3000" baseline="-25000" dirty="0" err="1">
                <a:solidFill>
                  <a:srgbClr val="000000"/>
                </a:solidFill>
              </a:rPr>
              <a:t>2</a:t>
            </a:r>
            <a:r>
              <a:rPr lang="cs-CZ" sz="3000" baseline="-25000" dirty="0">
                <a:solidFill>
                  <a:srgbClr val="000000"/>
                </a:solidFill>
              </a:rPr>
              <a:t> </a:t>
            </a:r>
            <a:r>
              <a:rPr lang="cs-CZ" sz="3000" dirty="0" err="1">
                <a:solidFill>
                  <a:srgbClr val="000000"/>
                </a:solidFill>
              </a:rPr>
              <a:t>receptors</a:t>
            </a:r>
            <a:r>
              <a:rPr lang="cs-CZ" sz="3000" dirty="0">
                <a:solidFill>
                  <a:srgbClr val="000000"/>
                </a:solidFill>
              </a:rPr>
              <a:t> in </a:t>
            </a:r>
            <a:r>
              <a:rPr lang="cs-CZ" sz="3000" dirty="0" err="1">
                <a:solidFill>
                  <a:srgbClr val="000000"/>
                </a:solidFill>
              </a:rPr>
              <a:t>nigrostriatal</a:t>
            </a:r>
            <a:r>
              <a:rPr lang="cs-CZ" sz="3000" dirty="0">
                <a:solidFill>
                  <a:srgbClr val="000000"/>
                </a:solidFill>
              </a:rPr>
              <a:t> </a:t>
            </a:r>
            <a:r>
              <a:rPr lang="cs-CZ" sz="3000" dirty="0" err="1">
                <a:solidFill>
                  <a:srgbClr val="000000"/>
                </a:solidFill>
              </a:rPr>
              <a:t>pathway</a:t>
            </a:r>
            <a:endParaRPr lang="cs-CZ" sz="3000" dirty="0">
              <a:solidFill>
                <a:srgbClr val="000000"/>
              </a:solidFill>
            </a:endParaRPr>
          </a:p>
          <a:p>
            <a:pPr marL="0" indent="0">
              <a:lnSpc>
                <a:spcPct val="90000"/>
              </a:lnSpc>
              <a:buNone/>
            </a:pPr>
            <a:endParaRPr lang="cs-CZ" sz="3000" dirty="0">
              <a:solidFill>
                <a:srgbClr val="000000"/>
              </a:solidFill>
              <a:latin typeface="+mj-lt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cs-CZ" sz="3000" dirty="0" err="1">
                <a:solidFill>
                  <a:srgbClr val="000000"/>
                </a:solidFill>
                <a:latin typeface="+mj-lt"/>
              </a:rPr>
              <a:t>EPS</a:t>
            </a:r>
            <a:endParaRPr lang="cs-CZ" sz="3000" dirty="0">
              <a:solidFill>
                <a:srgbClr val="000000"/>
              </a:solidFill>
              <a:latin typeface="+mj-lt"/>
            </a:endParaRPr>
          </a:p>
          <a:p>
            <a:pPr marL="0" indent="0">
              <a:buNone/>
            </a:pPr>
            <a:r>
              <a:rPr lang="cs-CZ" b="1" dirty="0"/>
              <a:t> </a:t>
            </a:r>
            <a:r>
              <a:rPr lang="en-US" b="1" dirty="0"/>
              <a:t>Parkinson's syndrome (PS)</a:t>
            </a:r>
          </a:p>
          <a:p>
            <a:pPr marL="1800000" indent="0">
              <a:buNone/>
            </a:pPr>
            <a:r>
              <a:rPr lang="en-US" dirty="0"/>
              <a:t>combination of </a:t>
            </a:r>
            <a:r>
              <a:rPr lang="en-US" dirty="0" err="1"/>
              <a:t>bradykinesi</a:t>
            </a:r>
            <a:r>
              <a:rPr lang="cs-CZ" dirty="0"/>
              <a:t>a</a:t>
            </a:r>
            <a:r>
              <a:rPr lang="en-US" dirty="0"/>
              <a:t> (movement retardation)</a:t>
            </a:r>
          </a:p>
          <a:p>
            <a:pPr marL="1800000" indent="0">
              <a:buNone/>
            </a:pPr>
            <a:r>
              <a:rPr lang="cs-CZ" dirty="0"/>
              <a:t>a</a:t>
            </a:r>
            <a:r>
              <a:rPr lang="en-US" dirty="0" err="1"/>
              <a:t>kine</a:t>
            </a:r>
            <a:r>
              <a:rPr lang="cs-CZ" dirty="0" err="1"/>
              <a:t>sia</a:t>
            </a:r>
            <a:r>
              <a:rPr lang="cs-CZ" dirty="0"/>
              <a:t> </a:t>
            </a:r>
            <a:r>
              <a:rPr lang="en-US" dirty="0"/>
              <a:t>(inability to start movement)</a:t>
            </a:r>
          </a:p>
          <a:p>
            <a:pPr marL="1800000" indent="0">
              <a:buNone/>
            </a:pPr>
            <a:r>
              <a:rPr lang="en-US" dirty="0" err="1"/>
              <a:t>hypokinesi</a:t>
            </a:r>
            <a:r>
              <a:rPr lang="cs-CZ" dirty="0"/>
              <a:t>a</a:t>
            </a:r>
            <a:r>
              <a:rPr lang="en-US" dirty="0"/>
              <a:t> (reduction of motion range)</a:t>
            </a:r>
          </a:p>
          <a:p>
            <a:pPr marL="1800000" indent="0">
              <a:buNone/>
            </a:pPr>
            <a:r>
              <a:rPr lang="cs-CZ" dirty="0" err="1"/>
              <a:t>stiffness</a:t>
            </a:r>
            <a:r>
              <a:rPr lang="cs-CZ" dirty="0"/>
              <a:t>/rigidity </a:t>
            </a:r>
            <a:r>
              <a:rPr lang="en-US" dirty="0"/>
              <a:t> (increased muscle tone)</a:t>
            </a:r>
          </a:p>
          <a:p>
            <a:pPr marL="1800000" indent="0">
              <a:buNone/>
            </a:pPr>
            <a:r>
              <a:rPr lang="en-US" dirty="0"/>
              <a:t>shaking</a:t>
            </a:r>
          </a:p>
          <a:p>
            <a:pPr marL="1800000" indent="0">
              <a:buNone/>
            </a:pPr>
            <a:r>
              <a:rPr lang="en-US" dirty="0"/>
              <a:t>Typical APs </a:t>
            </a:r>
            <a:r>
              <a:rPr lang="cs-CZ" dirty="0"/>
              <a:t>: </a:t>
            </a:r>
            <a:r>
              <a:rPr lang="en-US" dirty="0"/>
              <a:t> about 30-</a:t>
            </a:r>
            <a:r>
              <a:rPr lang="cs-CZ" dirty="0"/>
              <a:t>5</a:t>
            </a:r>
            <a:r>
              <a:rPr lang="en-US" dirty="0"/>
              <a:t>0</a:t>
            </a:r>
            <a:r>
              <a:rPr lang="en-US" b="1" dirty="0"/>
              <a:t>%.</a:t>
            </a:r>
            <a:r>
              <a:rPr lang="cs-CZ" b="1" dirty="0"/>
              <a:t> </a:t>
            </a:r>
            <a:r>
              <a:rPr lang="en-US" sz="2600" dirty="0">
                <a:solidFill>
                  <a:srgbClr val="000000"/>
                </a:solidFill>
                <a:latin typeface="+mj-lt"/>
                <a:hlinkClick r:id="rId4"/>
              </a:rPr>
              <a:t>https://www.youtube.com/watch?v=6HKMusvSfeI</a:t>
            </a:r>
            <a:endParaRPr lang="cs-CZ" sz="2600" dirty="0">
              <a:solidFill>
                <a:srgbClr val="000000"/>
              </a:solidFill>
              <a:latin typeface="+mj-lt"/>
            </a:endParaRPr>
          </a:p>
          <a:p>
            <a:pPr marL="0" indent="0">
              <a:buNone/>
            </a:pPr>
            <a:endParaRPr lang="en-US" sz="300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EFFAC12F-6388-44F6-90EE-4BB3184C6B3D}"/>
              </a:ext>
            </a:extLst>
          </p:cNvPr>
          <p:cNvSpPr txBox="1"/>
          <p:nvPr/>
        </p:nvSpPr>
        <p:spPr>
          <a:xfrm>
            <a:off x="4439816" y="116632"/>
            <a:ext cx="68407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 err="1">
                <a:solidFill>
                  <a:schemeClr val="tx2"/>
                </a:solidFill>
              </a:rPr>
              <a:t>Adverse</a:t>
            </a:r>
            <a:r>
              <a:rPr lang="cs-CZ" sz="3200" b="1" dirty="0">
                <a:solidFill>
                  <a:schemeClr val="tx2"/>
                </a:solidFill>
              </a:rPr>
              <a:t> </a:t>
            </a:r>
            <a:r>
              <a:rPr lang="cs-CZ" sz="3200" b="1" dirty="0" err="1">
                <a:solidFill>
                  <a:schemeClr val="tx2"/>
                </a:solidFill>
              </a:rPr>
              <a:t>effects</a:t>
            </a:r>
            <a:endParaRPr lang="cs-CZ" b="1" dirty="0">
              <a:solidFill>
                <a:schemeClr val="tx2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5477743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67232" y="817791"/>
            <a:ext cx="9649072" cy="5615662"/>
          </a:xfrm>
        </p:spPr>
        <p:txBody>
          <a:bodyPr>
            <a:noAutofit/>
          </a:bodyPr>
          <a:lstStyle/>
          <a:p>
            <a:pPr marL="609600" indent="-609600">
              <a:lnSpc>
                <a:spcPct val="90000"/>
              </a:lnSpc>
              <a:buFontTx/>
              <a:buAutoNum type="arabicPeriod"/>
            </a:pPr>
            <a:r>
              <a:rPr lang="cs-CZ" sz="2400" dirty="0">
                <a:latin typeface="Calibri" pitchFamily="34" charset="0"/>
              </a:rPr>
              <a:t>AP </a:t>
            </a:r>
            <a:r>
              <a:rPr lang="cs-CZ" sz="2400" dirty="0" err="1">
                <a:latin typeface="Calibri" pitchFamily="34" charset="0"/>
              </a:rPr>
              <a:t>treatment</a:t>
            </a:r>
            <a:r>
              <a:rPr lang="cs-CZ" sz="2400" dirty="0">
                <a:latin typeface="Calibri" pitchFamily="34" charset="0"/>
              </a:rPr>
              <a:t> in </a:t>
            </a:r>
            <a:r>
              <a:rPr lang="cs-CZ" sz="2400" dirty="0" err="1">
                <a:latin typeface="Calibri" pitchFamily="34" charset="0"/>
              </a:rPr>
              <a:t>the</a:t>
            </a:r>
            <a:r>
              <a:rPr lang="cs-CZ" sz="2400" dirty="0">
                <a:latin typeface="Calibri" pitchFamily="34" charset="0"/>
              </a:rPr>
              <a:t> </a:t>
            </a:r>
            <a:r>
              <a:rPr lang="cs-CZ" sz="2400" dirty="0" err="1">
                <a:latin typeface="Calibri" pitchFamily="34" charset="0"/>
              </a:rPr>
              <a:t>previous</a:t>
            </a:r>
            <a:r>
              <a:rPr lang="cs-CZ" sz="2400" dirty="0">
                <a:latin typeface="Calibri" pitchFamily="34" charset="0"/>
              </a:rPr>
              <a:t> 7 </a:t>
            </a:r>
            <a:r>
              <a:rPr lang="cs-CZ" sz="2400" dirty="0" err="1">
                <a:latin typeface="Calibri" pitchFamily="34" charset="0"/>
              </a:rPr>
              <a:t>days</a:t>
            </a:r>
            <a:r>
              <a:rPr lang="cs-CZ" sz="2400" dirty="0">
                <a:latin typeface="Calibri" pitchFamily="34" charset="0"/>
              </a:rPr>
              <a:t> (in depot  </a:t>
            </a:r>
            <a:r>
              <a:rPr lang="cs-CZ" sz="2400" dirty="0" err="1">
                <a:latin typeface="Calibri" pitchFamily="34" charset="0"/>
              </a:rPr>
              <a:t>inj</a:t>
            </a:r>
            <a:r>
              <a:rPr lang="cs-CZ" sz="2400" dirty="0">
                <a:latin typeface="Calibri" pitchFamily="34" charset="0"/>
              </a:rPr>
              <a:t>. In  </a:t>
            </a:r>
            <a:r>
              <a:rPr lang="cs-CZ" sz="2400" dirty="0" err="1">
                <a:latin typeface="Calibri" pitchFamily="34" charset="0"/>
              </a:rPr>
              <a:t>previous</a:t>
            </a:r>
            <a:r>
              <a:rPr lang="cs-CZ" sz="2400" dirty="0">
                <a:latin typeface="Calibri" pitchFamily="34" charset="0"/>
              </a:rPr>
              <a:t> 2-4 </a:t>
            </a:r>
            <a:r>
              <a:rPr lang="cs-CZ" sz="2400" dirty="0" err="1">
                <a:latin typeface="Calibri" pitchFamily="34" charset="0"/>
              </a:rPr>
              <a:t>weeks</a:t>
            </a:r>
            <a:r>
              <a:rPr lang="cs-CZ" sz="2400" dirty="0">
                <a:latin typeface="Calibri" pitchFamily="34" charset="0"/>
              </a:rPr>
              <a:t>)</a:t>
            </a:r>
          </a:p>
          <a:p>
            <a:pPr marL="609600" indent="-609600">
              <a:lnSpc>
                <a:spcPct val="90000"/>
              </a:lnSpc>
              <a:buFontTx/>
              <a:buAutoNum type="arabicPeriod"/>
            </a:pPr>
            <a:r>
              <a:rPr lang="cs-CZ" sz="2400" dirty="0" err="1">
                <a:latin typeface="Calibri" pitchFamily="34" charset="0"/>
              </a:rPr>
              <a:t>Hypertermia</a:t>
            </a:r>
            <a:r>
              <a:rPr lang="cs-CZ" sz="2400" dirty="0">
                <a:latin typeface="Calibri" pitchFamily="34" charset="0"/>
              </a:rPr>
              <a:t> </a:t>
            </a:r>
            <a:r>
              <a:rPr lang="en-US" sz="2400" dirty="0">
                <a:latin typeface="Calibri" pitchFamily="34" charset="0"/>
                <a:cs typeface="Arial" charset="0"/>
              </a:rPr>
              <a:t>&gt;</a:t>
            </a:r>
            <a:r>
              <a:rPr lang="cs-CZ" sz="2400" dirty="0">
                <a:latin typeface="Calibri" pitchFamily="34" charset="0"/>
                <a:cs typeface="Arial" charset="0"/>
              </a:rPr>
              <a:t> 38 st. C</a:t>
            </a:r>
          </a:p>
          <a:p>
            <a:pPr marL="609600" indent="-609600">
              <a:lnSpc>
                <a:spcPct val="90000"/>
              </a:lnSpc>
              <a:buFontTx/>
              <a:buAutoNum type="arabicPeriod"/>
            </a:pPr>
            <a:r>
              <a:rPr lang="cs-CZ" sz="2400" dirty="0" err="1">
                <a:latin typeface="Calibri" pitchFamily="34" charset="0"/>
                <a:cs typeface="Arial" charset="0"/>
              </a:rPr>
              <a:t>Muscle</a:t>
            </a:r>
            <a:r>
              <a:rPr lang="cs-CZ" sz="2400" dirty="0">
                <a:latin typeface="Calibri" pitchFamily="34" charset="0"/>
                <a:cs typeface="Arial" charset="0"/>
              </a:rPr>
              <a:t> rigidity</a:t>
            </a:r>
          </a:p>
          <a:p>
            <a:pPr marL="609600" indent="-609600">
              <a:lnSpc>
                <a:spcPct val="90000"/>
              </a:lnSpc>
              <a:buFontTx/>
              <a:buAutoNum type="arabicPeriod"/>
            </a:pPr>
            <a:r>
              <a:rPr lang="cs-CZ" sz="2400" dirty="0" err="1">
                <a:latin typeface="Calibri" pitchFamily="34" charset="0"/>
                <a:cs typeface="Arial" charset="0"/>
              </a:rPr>
              <a:t>5symptoms</a:t>
            </a:r>
            <a:r>
              <a:rPr lang="cs-CZ" sz="2400" dirty="0">
                <a:latin typeface="Calibri" pitchFamily="34" charset="0"/>
                <a:cs typeface="Arial" charset="0"/>
              </a:rPr>
              <a:t> </a:t>
            </a:r>
            <a:r>
              <a:rPr lang="cs-CZ" sz="2400" dirty="0" err="1">
                <a:latin typeface="Calibri" pitchFamily="34" charset="0"/>
                <a:cs typeface="Arial" charset="0"/>
              </a:rPr>
              <a:t>of</a:t>
            </a:r>
            <a:r>
              <a:rPr lang="cs-CZ" sz="2400" dirty="0">
                <a:latin typeface="Calibri" pitchFamily="34" charset="0"/>
                <a:cs typeface="Arial" charset="0"/>
              </a:rPr>
              <a:t>:</a:t>
            </a:r>
          </a:p>
          <a:p>
            <a:pPr marL="990600" lvl="1" indent="-533400">
              <a:lnSpc>
                <a:spcPct val="90000"/>
              </a:lnSpc>
              <a:buFontTx/>
              <a:buChar char="-"/>
            </a:pPr>
            <a:r>
              <a:rPr lang="cs-CZ" dirty="0" err="1">
                <a:latin typeface="Calibri" pitchFamily="34" charset="0"/>
                <a:cs typeface="Arial" charset="0"/>
              </a:rPr>
              <a:t>Changes</a:t>
            </a:r>
            <a:r>
              <a:rPr lang="cs-CZ" dirty="0">
                <a:latin typeface="Calibri" pitchFamily="34" charset="0"/>
                <a:cs typeface="Arial" charset="0"/>
              </a:rPr>
              <a:t> in </a:t>
            </a:r>
            <a:r>
              <a:rPr lang="cs-CZ" dirty="0" err="1">
                <a:latin typeface="Calibri" pitchFamily="34" charset="0"/>
                <a:cs typeface="Arial" charset="0"/>
              </a:rPr>
              <a:t>mental</a:t>
            </a:r>
            <a:r>
              <a:rPr lang="cs-CZ" dirty="0">
                <a:latin typeface="Calibri" pitchFamily="34" charset="0"/>
                <a:cs typeface="Arial" charset="0"/>
              </a:rPr>
              <a:t> </a:t>
            </a:r>
            <a:r>
              <a:rPr lang="cs-CZ" dirty="0" err="1">
                <a:latin typeface="Calibri" pitchFamily="34" charset="0"/>
                <a:cs typeface="Arial" charset="0"/>
              </a:rPr>
              <a:t>state</a:t>
            </a:r>
            <a:endParaRPr lang="cs-CZ" dirty="0">
              <a:latin typeface="Calibri" pitchFamily="34" charset="0"/>
              <a:cs typeface="Arial" charset="0"/>
            </a:endParaRPr>
          </a:p>
          <a:p>
            <a:pPr marL="990600" lvl="1" indent="-533400">
              <a:lnSpc>
                <a:spcPct val="90000"/>
              </a:lnSpc>
              <a:buFontTx/>
              <a:buChar char="-"/>
            </a:pPr>
            <a:r>
              <a:rPr lang="cs-CZ" dirty="0" err="1">
                <a:latin typeface="Calibri" pitchFamily="34" charset="0"/>
                <a:cs typeface="Arial" charset="0"/>
              </a:rPr>
              <a:t>Tachycardia</a:t>
            </a:r>
            <a:endParaRPr lang="cs-CZ" dirty="0">
              <a:latin typeface="Calibri" pitchFamily="34" charset="0"/>
              <a:cs typeface="Arial" charset="0"/>
            </a:endParaRPr>
          </a:p>
          <a:p>
            <a:pPr marL="990600" lvl="1" indent="-533400">
              <a:lnSpc>
                <a:spcPct val="90000"/>
              </a:lnSpc>
              <a:buFontTx/>
              <a:buChar char="-"/>
            </a:pPr>
            <a:r>
              <a:rPr lang="cs-CZ" dirty="0" err="1">
                <a:latin typeface="Calibri" pitchFamily="34" charset="0"/>
                <a:cs typeface="Arial" charset="0"/>
              </a:rPr>
              <a:t>Hypertension</a:t>
            </a:r>
            <a:r>
              <a:rPr lang="cs-CZ" dirty="0">
                <a:latin typeface="Calibri" pitchFamily="34" charset="0"/>
                <a:cs typeface="Arial" charset="0"/>
              </a:rPr>
              <a:t> </a:t>
            </a:r>
            <a:r>
              <a:rPr lang="cs-CZ" dirty="0" err="1">
                <a:latin typeface="Calibri" pitchFamily="34" charset="0"/>
                <a:cs typeface="Arial" charset="0"/>
              </a:rPr>
              <a:t>or</a:t>
            </a:r>
            <a:r>
              <a:rPr lang="cs-CZ" dirty="0">
                <a:latin typeface="Calibri" pitchFamily="34" charset="0"/>
                <a:cs typeface="Arial" charset="0"/>
              </a:rPr>
              <a:t> </a:t>
            </a:r>
            <a:r>
              <a:rPr lang="cs-CZ" dirty="0" err="1">
                <a:latin typeface="Calibri" pitchFamily="34" charset="0"/>
                <a:cs typeface="Arial" charset="0"/>
              </a:rPr>
              <a:t>hypotension</a:t>
            </a:r>
            <a:endParaRPr lang="cs-CZ" dirty="0">
              <a:latin typeface="Calibri" pitchFamily="34" charset="0"/>
              <a:cs typeface="Arial" charset="0"/>
            </a:endParaRPr>
          </a:p>
          <a:p>
            <a:pPr marL="990600" lvl="1" indent="-533400">
              <a:lnSpc>
                <a:spcPct val="90000"/>
              </a:lnSpc>
              <a:buFontTx/>
              <a:buChar char="-"/>
            </a:pPr>
            <a:r>
              <a:rPr lang="cs-CZ" dirty="0" err="1">
                <a:latin typeface="Calibri" pitchFamily="34" charset="0"/>
                <a:cs typeface="Arial" charset="0"/>
              </a:rPr>
              <a:t>Tachypnoea</a:t>
            </a:r>
            <a:r>
              <a:rPr lang="cs-CZ" dirty="0">
                <a:latin typeface="Calibri" pitchFamily="34" charset="0"/>
                <a:cs typeface="Arial" charset="0"/>
              </a:rPr>
              <a:t> </a:t>
            </a:r>
            <a:r>
              <a:rPr lang="cs-CZ" dirty="0" err="1">
                <a:latin typeface="Calibri" pitchFamily="34" charset="0"/>
                <a:cs typeface="Arial" charset="0"/>
              </a:rPr>
              <a:t>or</a:t>
            </a:r>
            <a:r>
              <a:rPr lang="cs-CZ" dirty="0">
                <a:latin typeface="Calibri" pitchFamily="34" charset="0"/>
                <a:cs typeface="Arial" charset="0"/>
              </a:rPr>
              <a:t> </a:t>
            </a:r>
            <a:r>
              <a:rPr lang="cs-CZ" dirty="0" err="1">
                <a:latin typeface="Calibri" pitchFamily="34" charset="0"/>
                <a:cs typeface="Arial" charset="0"/>
              </a:rPr>
              <a:t>hypoxia</a:t>
            </a:r>
            <a:endParaRPr lang="cs-CZ" dirty="0">
              <a:latin typeface="Calibri" pitchFamily="34" charset="0"/>
              <a:cs typeface="Arial" charset="0"/>
            </a:endParaRPr>
          </a:p>
          <a:p>
            <a:pPr marL="990600" lvl="1" indent="-533400">
              <a:lnSpc>
                <a:spcPct val="90000"/>
              </a:lnSpc>
              <a:buFontTx/>
              <a:buChar char="-"/>
            </a:pPr>
            <a:r>
              <a:rPr lang="cs-CZ" dirty="0" err="1">
                <a:latin typeface="Calibri" pitchFamily="34" charset="0"/>
                <a:cs typeface="Arial" charset="0"/>
              </a:rPr>
              <a:t>Sweating</a:t>
            </a:r>
            <a:r>
              <a:rPr lang="cs-CZ" dirty="0">
                <a:latin typeface="Calibri" pitchFamily="34" charset="0"/>
                <a:cs typeface="Arial" charset="0"/>
              </a:rPr>
              <a:t> </a:t>
            </a:r>
            <a:r>
              <a:rPr lang="cs-CZ" dirty="0" err="1">
                <a:latin typeface="Calibri" pitchFamily="34" charset="0"/>
                <a:cs typeface="Arial" charset="0"/>
              </a:rPr>
              <a:t>or</a:t>
            </a:r>
            <a:r>
              <a:rPr lang="cs-CZ" dirty="0">
                <a:latin typeface="Calibri" pitchFamily="34" charset="0"/>
                <a:cs typeface="Arial" charset="0"/>
              </a:rPr>
              <a:t> </a:t>
            </a:r>
            <a:r>
              <a:rPr lang="cs-CZ" dirty="0" err="1">
                <a:latin typeface="Calibri" pitchFamily="34" charset="0"/>
                <a:cs typeface="Arial" charset="0"/>
              </a:rPr>
              <a:t>salivation</a:t>
            </a:r>
            <a:endParaRPr lang="cs-CZ" dirty="0">
              <a:latin typeface="Calibri" pitchFamily="34" charset="0"/>
              <a:cs typeface="Arial" charset="0"/>
            </a:endParaRPr>
          </a:p>
          <a:p>
            <a:pPr marL="990600" lvl="1" indent="-533400">
              <a:lnSpc>
                <a:spcPct val="90000"/>
              </a:lnSpc>
              <a:buFontTx/>
              <a:buChar char="-"/>
            </a:pPr>
            <a:r>
              <a:rPr lang="cs-CZ" dirty="0">
                <a:latin typeface="Calibri" pitchFamily="34" charset="0"/>
                <a:cs typeface="Arial" charset="0"/>
              </a:rPr>
              <a:t>Tremor</a:t>
            </a:r>
          </a:p>
          <a:p>
            <a:pPr marL="990600" lvl="1" indent="-533400">
              <a:lnSpc>
                <a:spcPct val="90000"/>
              </a:lnSpc>
              <a:buFontTx/>
              <a:buChar char="-"/>
            </a:pPr>
            <a:r>
              <a:rPr lang="cs-CZ" dirty="0" err="1">
                <a:latin typeface="Calibri" pitchFamily="34" charset="0"/>
                <a:cs typeface="Arial" charset="0"/>
              </a:rPr>
              <a:t>Incontinence</a:t>
            </a:r>
            <a:endParaRPr lang="cs-CZ" dirty="0">
              <a:latin typeface="Calibri" pitchFamily="34" charset="0"/>
              <a:cs typeface="Arial" charset="0"/>
            </a:endParaRPr>
          </a:p>
          <a:p>
            <a:pPr marL="990600" lvl="1" indent="-533400">
              <a:lnSpc>
                <a:spcPct val="90000"/>
              </a:lnSpc>
              <a:buFontTx/>
              <a:buChar char="-"/>
            </a:pPr>
            <a:r>
              <a:rPr lang="cs-CZ" dirty="0" err="1">
                <a:latin typeface="Calibri" pitchFamily="34" charset="0"/>
                <a:cs typeface="Arial" charset="0"/>
              </a:rPr>
              <a:t>Increased</a:t>
            </a:r>
            <a:r>
              <a:rPr lang="cs-CZ" dirty="0">
                <a:latin typeface="Calibri" pitchFamily="34" charset="0"/>
                <a:cs typeface="Arial" charset="0"/>
              </a:rPr>
              <a:t> </a:t>
            </a:r>
            <a:r>
              <a:rPr lang="cs-CZ" dirty="0" err="1">
                <a:latin typeface="Calibri" pitchFamily="34" charset="0"/>
                <a:cs typeface="Arial" charset="0"/>
              </a:rPr>
              <a:t>creatine</a:t>
            </a:r>
            <a:r>
              <a:rPr lang="cs-CZ" dirty="0">
                <a:latin typeface="Calibri" pitchFamily="34" charset="0"/>
                <a:cs typeface="Arial" charset="0"/>
              </a:rPr>
              <a:t> </a:t>
            </a:r>
            <a:r>
              <a:rPr lang="cs-CZ" dirty="0" err="1">
                <a:latin typeface="Calibri" pitchFamily="34" charset="0"/>
                <a:cs typeface="Arial" charset="0"/>
              </a:rPr>
              <a:t>phosphokinase</a:t>
            </a:r>
            <a:r>
              <a:rPr lang="cs-CZ" dirty="0">
                <a:latin typeface="Calibri" pitchFamily="34" charset="0"/>
                <a:cs typeface="Arial" charset="0"/>
              </a:rPr>
              <a:t> </a:t>
            </a:r>
            <a:r>
              <a:rPr lang="cs-CZ" dirty="0" err="1">
                <a:latin typeface="Calibri" pitchFamily="34" charset="0"/>
                <a:cs typeface="Arial" charset="0"/>
              </a:rPr>
              <a:t>or</a:t>
            </a:r>
            <a:r>
              <a:rPr lang="cs-CZ" dirty="0">
                <a:latin typeface="Calibri" pitchFamily="34" charset="0"/>
                <a:cs typeface="Arial" charset="0"/>
              </a:rPr>
              <a:t> </a:t>
            </a:r>
            <a:r>
              <a:rPr lang="cs-CZ" dirty="0" err="1">
                <a:latin typeface="Calibri" pitchFamily="34" charset="0"/>
                <a:cs typeface="Arial" charset="0"/>
              </a:rPr>
              <a:t>myoglobinuria</a:t>
            </a:r>
            <a:endParaRPr lang="cs-CZ" dirty="0">
              <a:latin typeface="Calibri" pitchFamily="34" charset="0"/>
              <a:cs typeface="Arial" charset="0"/>
            </a:endParaRPr>
          </a:p>
          <a:p>
            <a:pPr marL="990600" lvl="1" indent="-533400">
              <a:lnSpc>
                <a:spcPct val="90000"/>
              </a:lnSpc>
              <a:buFontTx/>
              <a:buChar char="-"/>
            </a:pPr>
            <a:r>
              <a:rPr lang="cs-CZ" dirty="0" err="1">
                <a:latin typeface="Calibri" pitchFamily="34" charset="0"/>
                <a:cs typeface="Arial" charset="0"/>
              </a:rPr>
              <a:t>Leukocytosis</a:t>
            </a:r>
            <a:endParaRPr lang="cs-CZ" dirty="0">
              <a:latin typeface="Calibri" pitchFamily="34" charset="0"/>
              <a:cs typeface="Arial" charset="0"/>
            </a:endParaRPr>
          </a:p>
          <a:p>
            <a:pPr marL="990600" lvl="1" indent="-533400">
              <a:lnSpc>
                <a:spcPct val="90000"/>
              </a:lnSpc>
              <a:buFontTx/>
              <a:buChar char="-"/>
            </a:pPr>
            <a:r>
              <a:rPr lang="cs-CZ" dirty="0" err="1">
                <a:latin typeface="Calibri" pitchFamily="34" charset="0"/>
                <a:cs typeface="Arial" charset="0"/>
              </a:rPr>
              <a:t>Metabolic</a:t>
            </a:r>
            <a:r>
              <a:rPr lang="cs-CZ" dirty="0">
                <a:latin typeface="Calibri" pitchFamily="34" charset="0"/>
                <a:cs typeface="Arial" charset="0"/>
              </a:rPr>
              <a:t> </a:t>
            </a:r>
            <a:r>
              <a:rPr lang="cs-CZ" dirty="0" err="1">
                <a:latin typeface="Calibri" pitchFamily="34" charset="0"/>
                <a:cs typeface="Arial" charset="0"/>
              </a:rPr>
              <a:t>acidosis</a:t>
            </a:r>
            <a:endParaRPr lang="cs-CZ" dirty="0">
              <a:latin typeface="Calibri" pitchFamily="34" charset="0"/>
              <a:cs typeface="Arial" charset="0"/>
            </a:endParaRPr>
          </a:p>
          <a:p>
            <a:pPr marL="57150" indent="0">
              <a:lnSpc>
                <a:spcPct val="90000"/>
              </a:lnSpc>
              <a:buNone/>
            </a:pPr>
            <a:r>
              <a:rPr lang="en-US" dirty="0">
                <a:latin typeface="Calibri" pitchFamily="34" charset="0"/>
                <a:cs typeface="Arial" charset="0"/>
              </a:rPr>
              <a:t>Excluding other neuropsychiatric or somatic disease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2495600" y="174433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err="1"/>
              <a:t>Neuroleptic</a:t>
            </a:r>
            <a:r>
              <a:rPr lang="cs-CZ" sz="2800" b="1" dirty="0"/>
              <a:t> </a:t>
            </a:r>
            <a:r>
              <a:rPr lang="cs-CZ" sz="2800" b="1" dirty="0" err="1"/>
              <a:t>malignant</a:t>
            </a:r>
            <a:r>
              <a:rPr lang="cs-CZ" sz="2800" b="1" dirty="0"/>
              <a:t> syndrome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F66F224C-977F-4EAD-AB78-950DCDD48D9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972850" y="512991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54592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1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1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11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466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5">
            <a:extLst>
              <a:ext uri="{FF2B5EF4-FFF2-40B4-BE49-F238E27FC236}">
                <a16:creationId xmlns:a16="http://schemas.microsoft.com/office/drawing/2014/main" id="{A58AA875-94B2-421F-8E0D-828E61EFCE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2314" y="765175"/>
            <a:ext cx="8351837" cy="316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4400" b="1" dirty="0" err="1">
                <a:latin typeface="+mj-lt"/>
                <a:ea typeface="+mj-ea"/>
                <a:cs typeface="+mj-cs"/>
              </a:rPr>
              <a:t>Anxiolytic</a:t>
            </a:r>
            <a:r>
              <a:rPr lang="cs-CZ" altLang="cs-CZ" sz="4400" b="1" dirty="0">
                <a:latin typeface="+mj-lt"/>
                <a:ea typeface="+mj-ea"/>
                <a:cs typeface="+mj-cs"/>
              </a:rPr>
              <a:t> and </a:t>
            </a:r>
            <a:r>
              <a:rPr lang="cs-CZ" altLang="cs-CZ" sz="4400" b="1" dirty="0" err="1">
                <a:latin typeface="+mj-lt"/>
                <a:ea typeface="+mj-ea"/>
                <a:cs typeface="+mj-cs"/>
              </a:rPr>
              <a:t>hypnosedative</a:t>
            </a:r>
            <a:r>
              <a:rPr lang="cs-CZ" altLang="cs-CZ" sz="4400" b="1" dirty="0">
                <a:latin typeface="+mj-lt"/>
                <a:ea typeface="+mj-ea"/>
                <a:cs typeface="+mj-cs"/>
              </a:rPr>
              <a:t> </a:t>
            </a:r>
            <a:r>
              <a:rPr lang="cs-CZ" altLang="cs-CZ" sz="4400" b="1" dirty="0" err="1">
                <a:latin typeface="+mj-lt"/>
                <a:ea typeface="+mj-ea"/>
                <a:cs typeface="+mj-cs"/>
              </a:rPr>
              <a:t>drugs</a:t>
            </a:r>
            <a:endParaRPr lang="cs-CZ" altLang="cs-CZ" sz="4400" b="1" dirty="0">
              <a:latin typeface="+mj-lt"/>
              <a:ea typeface="+mj-ea"/>
              <a:cs typeface="+mj-cs"/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48E9EB8E-D96D-4AA1-B217-BF66DFF1DF7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92544" y="460375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3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Nadpis 1">
            <a:extLst>
              <a:ext uri="{FF2B5EF4-FFF2-40B4-BE49-F238E27FC236}">
                <a16:creationId xmlns:a16="http://schemas.microsoft.com/office/drawing/2014/main" id="{5CDDA965-D4D8-4D62-9014-477B61C5D791}"/>
              </a:ext>
            </a:extLst>
          </p:cNvPr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>
          <a:xfrm>
            <a:off x="838200" y="44625"/>
            <a:ext cx="10515600" cy="792088"/>
          </a:xfrm>
        </p:spPr>
        <p:txBody>
          <a:bodyPr/>
          <a:lstStyle/>
          <a:p>
            <a:pPr algn="ctr"/>
            <a:r>
              <a:rPr lang="cs-CZ" altLang="cs-CZ" sz="2800" b="1" dirty="0" err="1">
                <a:solidFill>
                  <a:srgbClr val="000000"/>
                </a:solidFill>
                <a:latin typeface="Candara" panose="020E0502030303020204" pitchFamily="34" charset="0"/>
              </a:rPr>
              <a:t>Anxiety</a:t>
            </a:r>
            <a:r>
              <a:rPr lang="cs-CZ" altLang="cs-CZ" sz="2800" b="1" dirty="0">
                <a:solidFill>
                  <a:srgbClr val="000000"/>
                </a:solidFill>
                <a:latin typeface="Candara" panose="020E0502030303020204" pitchFamily="34" charset="0"/>
              </a:rPr>
              <a:t> </a:t>
            </a:r>
            <a:r>
              <a:rPr lang="cs-CZ" altLang="cs-CZ" sz="2800" b="1" dirty="0" err="1">
                <a:solidFill>
                  <a:srgbClr val="000000"/>
                </a:solidFill>
                <a:latin typeface="Candara" panose="020E0502030303020204" pitchFamily="34" charset="0"/>
              </a:rPr>
              <a:t>disorder</a:t>
            </a:r>
            <a:endParaRPr lang="cs-CZ" altLang="cs-CZ" sz="2800" b="1" dirty="0">
              <a:solidFill>
                <a:srgbClr val="000000"/>
              </a:solidFill>
              <a:latin typeface="Candara" panose="020E0502030303020204" pitchFamily="34" charset="0"/>
            </a:endParaRP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FCAC022-5A80-4106-A30B-1A32D680A2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3352" y="836712"/>
            <a:ext cx="11449272" cy="4114800"/>
          </a:xfrm>
        </p:spPr>
        <p:txBody>
          <a:bodyPr/>
          <a:lstStyle/>
          <a:p>
            <a:pPr>
              <a:buClrTx/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000000"/>
                </a:solidFill>
                <a:latin typeface="Candara" panose="020E0502030303020204" pitchFamily="34" charset="0"/>
              </a:rPr>
              <a:t>A chronic condition characterized by an excessive and persistent sense of apprehension, with physical symptoms such as sweating, palpitations, and feelings of stress</a:t>
            </a:r>
            <a:endParaRPr lang="cs-CZ" sz="2400" dirty="0">
              <a:solidFill>
                <a:srgbClr val="000000"/>
              </a:solidFill>
              <a:latin typeface="Candara" panose="020E0502030303020204" pitchFamily="34" charset="0"/>
            </a:endParaRPr>
          </a:p>
          <a:p>
            <a:pPr marL="0" indent="0">
              <a:buClrTx/>
              <a:buNone/>
              <a:defRPr/>
            </a:pPr>
            <a:endParaRPr lang="cs-CZ" sz="2400" dirty="0">
              <a:solidFill>
                <a:srgbClr val="000000"/>
              </a:solidFill>
              <a:latin typeface="Candara" panose="020E0502030303020204" pitchFamily="34" charset="0"/>
            </a:endParaRPr>
          </a:p>
          <a:p>
            <a:pPr marL="0" indent="0">
              <a:buClrTx/>
              <a:buNone/>
              <a:defRPr/>
            </a:pPr>
            <a:r>
              <a:rPr lang="cs-CZ" sz="2400" dirty="0">
                <a:solidFill>
                  <a:srgbClr val="000000"/>
                </a:solidFill>
                <a:latin typeface="Candara" panose="020E0502030303020204" pitchFamily="34" charset="0"/>
              </a:rPr>
              <a:t>A</a:t>
            </a:r>
            <a:r>
              <a:rPr lang="en-US" sz="2400" dirty="0" err="1">
                <a:solidFill>
                  <a:srgbClr val="000000"/>
                </a:solidFill>
                <a:latin typeface="Candara" panose="020E0502030303020204" pitchFamily="34" charset="0"/>
              </a:rPr>
              <a:t>nxiety</a:t>
            </a:r>
            <a:r>
              <a:rPr lang="en-US" sz="2400" dirty="0">
                <a:solidFill>
                  <a:srgbClr val="000000"/>
                </a:solidFill>
                <a:latin typeface="Candara" panose="020E0502030303020204" pitchFamily="34" charset="0"/>
              </a:rPr>
              <a:t> disorders </a:t>
            </a:r>
            <a:r>
              <a:rPr lang="en-US" sz="2400" dirty="0" err="1">
                <a:solidFill>
                  <a:srgbClr val="000000"/>
                </a:solidFill>
                <a:latin typeface="Candara" panose="020E0502030303020204" pitchFamily="34" charset="0"/>
              </a:rPr>
              <a:t>recognised</a:t>
            </a:r>
            <a:r>
              <a:rPr lang="en-US" sz="2400" dirty="0">
                <a:solidFill>
                  <a:srgbClr val="000000"/>
                </a:solidFill>
                <a:latin typeface="Candara" panose="020E0502030303020204" pitchFamily="34" charset="0"/>
              </a:rPr>
              <a:t> clinically include the following: </a:t>
            </a:r>
            <a:endParaRPr lang="cs-CZ" sz="2400" dirty="0">
              <a:solidFill>
                <a:srgbClr val="000000"/>
              </a:solidFill>
              <a:latin typeface="Candara" panose="020E0502030303020204" pitchFamily="34" charset="0"/>
            </a:endParaRPr>
          </a:p>
          <a:p>
            <a:pPr>
              <a:buClrTx/>
              <a:buFont typeface="Arial" panose="020B0604020202020204" pitchFamily="34" charset="0"/>
              <a:buChar char="•"/>
              <a:defRPr/>
            </a:pPr>
            <a:r>
              <a:rPr lang="en-US" sz="2400" dirty="0" err="1">
                <a:solidFill>
                  <a:srgbClr val="000000"/>
                </a:solidFill>
                <a:latin typeface="Candara" panose="020E0502030303020204" pitchFamily="34" charset="0"/>
              </a:rPr>
              <a:t>generalised</a:t>
            </a:r>
            <a:r>
              <a:rPr lang="en-US" sz="2400" dirty="0">
                <a:solidFill>
                  <a:srgbClr val="000000"/>
                </a:solidFill>
                <a:latin typeface="Candara" panose="020E0502030303020204" pitchFamily="34" charset="0"/>
              </a:rPr>
              <a:t> anxiety disorder </a:t>
            </a:r>
            <a:r>
              <a:rPr lang="cs-CZ" sz="2400" dirty="0">
                <a:solidFill>
                  <a:srgbClr val="000000"/>
                </a:solidFill>
                <a:latin typeface="Candara" panose="020E0502030303020204" pitchFamily="34" charset="0"/>
              </a:rPr>
              <a:t> (GAD)</a:t>
            </a:r>
          </a:p>
          <a:p>
            <a:pPr>
              <a:buClrTx/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000000"/>
                </a:solidFill>
                <a:latin typeface="Candara" panose="020E0502030303020204" pitchFamily="34" charset="0"/>
              </a:rPr>
              <a:t>obsessive–compulsive disorder</a:t>
            </a:r>
            <a:r>
              <a:rPr lang="cs-CZ" sz="2400" dirty="0">
                <a:solidFill>
                  <a:srgbClr val="000000"/>
                </a:solidFill>
                <a:latin typeface="Candara" panose="020E0502030303020204" pitchFamily="34" charset="0"/>
              </a:rPr>
              <a:t> (OCD) </a:t>
            </a:r>
            <a:r>
              <a:rPr lang="en-US" sz="2400" dirty="0">
                <a:solidFill>
                  <a:srgbClr val="000000"/>
                </a:solidFill>
                <a:latin typeface="Candara" panose="020E0502030303020204" pitchFamily="34" charset="0"/>
              </a:rPr>
              <a:t> </a:t>
            </a:r>
            <a:endParaRPr lang="cs-CZ" sz="2400" dirty="0">
              <a:solidFill>
                <a:srgbClr val="000000"/>
              </a:solidFill>
              <a:latin typeface="Candara" panose="020E0502030303020204" pitchFamily="34" charset="0"/>
            </a:endParaRPr>
          </a:p>
          <a:p>
            <a:pPr>
              <a:buClrTx/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000000"/>
                </a:solidFill>
                <a:latin typeface="Candara" panose="020E0502030303020204" pitchFamily="34" charset="0"/>
              </a:rPr>
              <a:t>post-traumatic stress disorder </a:t>
            </a:r>
            <a:r>
              <a:rPr lang="cs-CZ" sz="2400" dirty="0">
                <a:solidFill>
                  <a:srgbClr val="000000"/>
                </a:solidFill>
                <a:latin typeface="Candara" panose="020E0502030303020204" pitchFamily="34" charset="0"/>
              </a:rPr>
              <a:t>(PTSD) </a:t>
            </a:r>
          </a:p>
          <a:p>
            <a:pPr>
              <a:buClrTx/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000000"/>
                </a:solidFill>
                <a:latin typeface="Candara" panose="020E0502030303020204" pitchFamily="34" charset="0"/>
              </a:rPr>
              <a:t>social anxiety disorder</a:t>
            </a:r>
            <a:r>
              <a:rPr lang="cs-CZ" sz="2400" dirty="0">
                <a:solidFill>
                  <a:srgbClr val="000000"/>
                </a:solidFill>
                <a:latin typeface="Candara" panose="020E0502030303020204" pitchFamily="34" charset="0"/>
              </a:rPr>
              <a:t>, </a:t>
            </a:r>
            <a:r>
              <a:rPr lang="cs-CZ" sz="2400" dirty="0" err="1">
                <a:solidFill>
                  <a:srgbClr val="000000"/>
                </a:solidFill>
                <a:latin typeface="Candara" panose="020E0502030303020204" pitchFamily="34" charset="0"/>
              </a:rPr>
              <a:t>phobias</a:t>
            </a:r>
            <a:r>
              <a:rPr lang="cs-CZ" sz="2400" dirty="0">
                <a:solidFill>
                  <a:srgbClr val="000000"/>
                </a:solidFill>
                <a:latin typeface="Candara" panose="020E0502030303020204" pitchFamily="34" charset="0"/>
              </a:rPr>
              <a:t> </a:t>
            </a:r>
            <a:r>
              <a:rPr lang="cs-CZ" sz="2400" dirty="0" err="1">
                <a:solidFill>
                  <a:srgbClr val="000000"/>
                </a:solidFill>
                <a:latin typeface="Candara" panose="020E0502030303020204" pitchFamily="34" charset="0"/>
              </a:rPr>
              <a:t>etc</a:t>
            </a:r>
            <a:r>
              <a:rPr lang="cs-CZ" sz="2400" dirty="0">
                <a:solidFill>
                  <a:srgbClr val="000000"/>
                </a:solidFill>
                <a:latin typeface="Candara" panose="020E0502030303020204" pitchFamily="34" charset="0"/>
              </a:rPr>
              <a:t>.</a:t>
            </a:r>
          </a:p>
        </p:txBody>
      </p:sp>
    </p:spTree>
    <p:custDataLst>
      <p:tags r:id="rId1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ovéPole 34"/>
          <p:cNvSpPr txBox="1"/>
          <p:nvPr/>
        </p:nvSpPr>
        <p:spPr>
          <a:xfrm>
            <a:off x="363920" y="552425"/>
            <a:ext cx="22720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cap="all" dirty="0" err="1">
                <a:solidFill>
                  <a:prstClr val="black"/>
                </a:solidFill>
                <a:latin typeface="Calibri" panose="020F0502020204030204"/>
              </a:rPr>
              <a:t>schizophrenia</a:t>
            </a:r>
            <a:endParaRPr lang="cs-CZ" b="1" cap="all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6" name="TextovéPole 35"/>
          <p:cNvSpPr txBox="1"/>
          <p:nvPr/>
        </p:nvSpPr>
        <p:spPr>
          <a:xfrm>
            <a:off x="8985750" y="441413"/>
            <a:ext cx="30653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cap="all" dirty="0" err="1">
                <a:solidFill>
                  <a:prstClr val="black"/>
                </a:solidFill>
                <a:latin typeface="Calibri" panose="020F0502020204030204"/>
              </a:rPr>
              <a:t>Psychic</a:t>
            </a:r>
            <a:r>
              <a:rPr lang="cs-CZ" b="1" cap="all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cs-CZ" b="1" cap="all" dirty="0" err="1">
                <a:solidFill>
                  <a:prstClr val="black"/>
                </a:solidFill>
                <a:latin typeface="Calibri" panose="020F0502020204030204"/>
              </a:rPr>
              <a:t>integration</a:t>
            </a:r>
            <a:endParaRPr lang="cs-CZ" b="1" cap="all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9" name="TextovéPole 38"/>
          <p:cNvSpPr txBox="1"/>
          <p:nvPr/>
        </p:nvSpPr>
        <p:spPr>
          <a:xfrm>
            <a:off x="9109258" y="1231430"/>
            <a:ext cx="24468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>
                <a:solidFill>
                  <a:schemeClr val="accent6">
                    <a:lumMod val="75000"/>
                  </a:schemeClr>
                </a:solidFill>
                <a:latin typeface="Calibri" panose="020F0502020204030204"/>
              </a:rPr>
              <a:t>psychotomimetics</a:t>
            </a:r>
            <a:endParaRPr lang="cs-CZ" dirty="0">
              <a:solidFill>
                <a:schemeClr val="accent6">
                  <a:lumMod val="75000"/>
                </a:schemeClr>
              </a:solidFill>
              <a:latin typeface="Calibri" panose="020F0502020204030204"/>
            </a:endParaRPr>
          </a:p>
        </p:txBody>
      </p:sp>
      <p:sp>
        <p:nvSpPr>
          <p:cNvPr id="40" name="TextovéPole 39"/>
          <p:cNvSpPr txBox="1"/>
          <p:nvPr/>
        </p:nvSpPr>
        <p:spPr>
          <a:xfrm>
            <a:off x="347397" y="916800"/>
            <a:ext cx="19517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>
                <a:solidFill>
                  <a:srgbClr val="70AD47"/>
                </a:solidFill>
                <a:latin typeface="Calibri" panose="020F0502020204030204"/>
              </a:rPr>
              <a:t>antipsychotics</a:t>
            </a:r>
            <a:endParaRPr lang="cs-CZ" dirty="0">
              <a:solidFill>
                <a:srgbClr val="70AD47"/>
              </a:solidFill>
              <a:latin typeface="Calibri" panose="020F0502020204030204"/>
            </a:endParaRPr>
          </a:p>
        </p:txBody>
      </p:sp>
      <p:sp>
        <p:nvSpPr>
          <p:cNvPr id="42" name="TextovéPole 41"/>
          <p:cNvSpPr txBox="1"/>
          <p:nvPr/>
        </p:nvSpPr>
        <p:spPr>
          <a:xfrm>
            <a:off x="6855801" y="488011"/>
            <a:ext cx="12875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cap="all" dirty="0" err="1">
                <a:solidFill>
                  <a:prstClr val="black"/>
                </a:solidFill>
                <a:latin typeface="Calibri" panose="020F0502020204030204"/>
              </a:rPr>
              <a:t>anxietY</a:t>
            </a:r>
            <a:endParaRPr lang="cs-CZ" b="1" cap="all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3" name="TextovéPole 42"/>
          <p:cNvSpPr txBox="1"/>
          <p:nvPr/>
        </p:nvSpPr>
        <p:spPr>
          <a:xfrm>
            <a:off x="6873088" y="862555"/>
            <a:ext cx="14913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>
                <a:solidFill>
                  <a:srgbClr val="70AD47"/>
                </a:solidFill>
                <a:latin typeface="Calibri" panose="020F0502020204030204"/>
              </a:rPr>
              <a:t>anxiolytics</a:t>
            </a:r>
            <a:endParaRPr lang="cs-CZ" dirty="0">
              <a:solidFill>
                <a:srgbClr val="70AD47"/>
              </a:solidFill>
              <a:latin typeface="Calibri" panose="020F0502020204030204"/>
            </a:endParaRPr>
          </a:p>
        </p:txBody>
      </p:sp>
      <p:sp>
        <p:nvSpPr>
          <p:cNvPr id="44" name="TextovéPole 43"/>
          <p:cNvSpPr txBox="1"/>
          <p:nvPr/>
        </p:nvSpPr>
        <p:spPr>
          <a:xfrm>
            <a:off x="537545" y="3561100"/>
            <a:ext cx="13489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>
                <a:solidFill>
                  <a:srgbClr val="70AD47"/>
                </a:solidFill>
                <a:latin typeface="Calibri" panose="020F0502020204030204"/>
              </a:rPr>
              <a:t>sedatives</a:t>
            </a:r>
            <a:endParaRPr lang="cs-CZ" dirty="0">
              <a:solidFill>
                <a:srgbClr val="70AD47"/>
              </a:solidFill>
              <a:latin typeface="Calibri" panose="020F0502020204030204"/>
            </a:endParaRPr>
          </a:p>
        </p:txBody>
      </p:sp>
      <p:sp>
        <p:nvSpPr>
          <p:cNvPr id="45" name="TextovéPole 44"/>
          <p:cNvSpPr txBox="1"/>
          <p:nvPr/>
        </p:nvSpPr>
        <p:spPr>
          <a:xfrm>
            <a:off x="2671579" y="561832"/>
            <a:ext cx="15712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cap="all" dirty="0" err="1">
                <a:solidFill>
                  <a:prstClr val="black"/>
                </a:solidFill>
                <a:latin typeface="Calibri" panose="020F0502020204030204"/>
              </a:rPr>
              <a:t>dementia</a:t>
            </a:r>
            <a:endParaRPr lang="cs-CZ" b="1" cap="all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6" name="TextovéPole 45"/>
          <p:cNvSpPr txBox="1"/>
          <p:nvPr/>
        </p:nvSpPr>
        <p:spPr>
          <a:xfrm>
            <a:off x="3709155" y="3202844"/>
            <a:ext cx="15198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>
                <a:solidFill>
                  <a:srgbClr val="70AD47"/>
                </a:solidFill>
                <a:latin typeface="Calibri" panose="020F0502020204030204"/>
              </a:rPr>
              <a:t>nootropics</a:t>
            </a:r>
            <a:endParaRPr lang="cs-CZ" dirty="0">
              <a:solidFill>
                <a:srgbClr val="70AD47"/>
              </a:solidFill>
              <a:latin typeface="Calibri" panose="020F0502020204030204"/>
            </a:endParaRPr>
          </a:p>
        </p:txBody>
      </p:sp>
      <p:sp>
        <p:nvSpPr>
          <p:cNvPr id="47" name="TextovéPole 46"/>
          <p:cNvSpPr txBox="1"/>
          <p:nvPr/>
        </p:nvSpPr>
        <p:spPr>
          <a:xfrm>
            <a:off x="6958347" y="3678063"/>
            <a:ext cx="22698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>
                <a:solidFill>
                  <a:srgbClr val="70AD47"/>
                </a:solidFill>
                <a:latin typeface="Calibri" panose="020F0502020204030204"/>
              </a:rPr>
              <a:t>antidepressants</a:t>
            </a:r>
            <a:endParaRPr lang="cs-CZ" dirty="0">
              <a:solidFill>
                <a:srgbClr val="70AD47"/>
              </a:solidFill>
              <a:latin typeface="Calibri" panose="020F0502020204030204"/>
            </a:endParaRPr>
          </a:p>
        </p:txBody>
      </p:sp>
      <p:sp>
        <p:nvSpPr>
          <p:cNvPr id="50" name="TextovéPole 49"/>
          <p:cNvSpPr txBox="1"/>
          <p:nvPr/>
        </p:nvSpPr>
        <p:spPr>
          <a:xfrm>
            <a:off x="510039" y="5320640"/>
            <a:ext cx="22122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>
                <a:solidFill>
                  <a:srgbClr val="70AD47"/>
                </a:solidFill>
                <a:latin typeface="Calibri" panose="020F0502020204030204"/>
              </a:rPr>
              <a:t>mood</a:t>
            </a:r>
            <a:r>
              <a:rPr lang="cs-CZ" dirty="0">
                <a:solidFill>
                  <a:srgbClr val="70AD47"/>
                </a:solidFill>
                <a:latin typeface="Calibri" panose="020F0502020204030204"/>
              </a:rPr>
              <a:t> </a:t>
            </a:r>
            <a:r>
              <a:rPr lang="cs-CZ" dirty="0" err="1">
                <a:solidFill>
                  <a:srgbClr val="70AD47"/>
                </a:solidFill>
                <a:latin typeface="Calibri" panose="020F0502020204030204"/>
              </a:rPr>
              <a:t>stabilizers</a:t>
            </a:r>
            <a:endParaRPr lang="cs-CZ" dirty="0">
              <a:solidFill>
                <a:srgbClr val="70AD47"/>
              </a:solidFill>
              <a:latin typeface="Calibri" panose="020F0502020204030204"/>
            </a:endParaRPr>
          </a:p>
        </p:txBody>
      </p:sp>
      <p:sp>
        <p:nvSpPr>
          <p:cNvPr id="52" name="TextovéPole 51"/>
          <p:cNvSpPr txBox="1"/>
          <p:nvPr/>
        </p:nvSpPr>
        <p:spPr>
          <a:xfrm>
            <a:off x="9110583" y="881021"/>
            <a:ext cx="18283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>
                <a:solidFill>
                  <a:schemeClr val="accent6">
                    <a:lumMod val="75000"/>
                  </a:schemeClr>
                </a:solidFill>
                <a:latin typeface="Calibri" panose="020F0502020204030204"/>
              </a:rPr>
              <a:t>halucinogens</a:t>
            </a:r>
            <a:endParaRPr lang="cs-CZ" dirty="0">
              <a:solidFill>
                <a:schemeClr val="accent6">
                  <a:lumMod val="75000"/>
                </a:schemeClr>
              </a:solidFill>
              <a:latin typeface="Calibri" panose="020F0502020204030204"/>
            </a:endParaRPr>
          </a:p>
        </p:txBody>
      </p:sp>
      <p:sp>
        <p:nvSpPr>
          <p:cNvPr id="53" name="TextovéPole 52"/>
          <p:cNvSpPr txBox="1"/>
          <p:nvPr/>
        </p:nvSpPr>
        <p:spPr>
          <a:xfrm>
            <a:off x="9673110" y="3459589"/>
            <a:ext cx="21316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>
                <a:solidFill>
                  <a:srgbClr val="70AD47"/>
                </a:solidFill>
                <a:latin typeface="Calibri" panose="020F0502020204030204"/>
              </a:rPr>
              <a:t>anticonvulsants</a:t>
            </a:r>
            <a:endParaRPr lang="cs-CZ" dirty="0">
              <a:solidFill>
                <a:srgbClr val="70AD47"/>
              </a:solidFill>
              <a:latin typeface="Calibri" panose="020F0502020204030204"/>
            </a:endParaRPr>
          </a:p>
        </p:txBody>
      </p:sp>
      <p:sp>
        <p:nvSpPr>
          <p:cNvPr id="54" name="TextovéPole 53"/>
          <p:cNvSpPr txBox="1"/>
          <p:nvPr/>
        </p:nvSpPr>
        <p:spPr>
          <a:xfrm>
            <a:off x="9692199" y="3864201"/>
            <a:ext cx="14414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>
                <a:solidFill>
                  <a:srgbClr val="70AD47"/>
                </a:solidFill>
                <a:latin typeface="Calibri" panose="020F0502020204030204"/>
              </a:rPr>
              <a:t>antiepileptics</a:t>
            </a:r>
            <a:endParaRPr lang="cs-CZ" dirty="0">
              <a:solidFill>
                <a:srgbClr val="70AD47"/>
              </a:solidFill>
              <a:latin typeface="Calibri" panose="020F0502020204030204"/>
            </a:endParaRPr>
          </a:p>
        </p:txBody>
      </p:sp>
      <p:sp>
        <p:nvSpPr>
          <p:cNvPr id="55" name="TextovéPole 54"/>
          <p:cNvSpPr txBox="1"/>
          <p:nvPr/>
        </p:nvSpPr>
        <p:spPr>
          <a:xfrm>
            <a:off x="4613823" y="487580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cap="all" dirty="0">
                <a:solidFill>
                  <a:prstClr val="black"/>
                </a:solidFill>
                <a:latin typeface="Calibri" panose="020F0502020204030204"/>
              </a:rPr>
              <a:t>ADHD</a:t>
            </a:r>
          </a:p>
        </p:txBody>
      </p:sp>
      <p:sp>
        <p:nvSpPr>
          <p:cNvPr id="56" name="TextovéPole 55"/>
          <p:cNvSpPr txBox="1"/>
          <p:nvPr/>
        </p:nvSpPr>
        <p:spPr>
          <a:xfrm>
            <a:off x="3102926" y="2719500"/>
            <a:ext cx="36231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cap="all" dirty="0" err="1">
                <a:solidFill>
                  <a:prstClr val="black"/>
                </a:solidFill>
                <a:latin typeface="Calibri" panose="020F0502020204030204"/>
              </a:rPr>
              <a:t>Memory</a:t>
            </a:r>
            <a:r>
              <a:rPr lang="cs-CZ" b="1" cap="all" dirty="0">
                <a:solidFill>
                  <a:prstClr val="black"/>
                </a:solidFill>
                <a:latin typeface="Calibri" panose="020F0502020204030204"/>
              </a:rPr>
              <a:t> and </a:t>
            </a:r>
            <a:r>
              <a:rPr lang="cs-CZ" b="1" cap="all" dirty="0" err="1">
                <a:solidFill>
                  <a:prstClr val="black"/>
                </a:solidFill>
                <a:latin typeface="Calibri" panose="020F0502020204030204"/>
              </a:rPr>
              <a:t>cognition</a:t>
            </a:r>
            <a:endParaRPr lang="cs-CZ" b="1" cap="all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7" name="TextovéPole 56"/>
          <p:cNvSpPr txBox="1"/>
          <p:nvPr/>
        </p:nvSpPr>
        <p:spPr>
          <a:xfrm>
            <a:off x="530396" y="3158327"/>
            <a:ext cx="15616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cap="all" dirty="0" err="1">
                <a:solidFill>
                  <a:prstClr val="black"/>
                </a:solidFill>
                <a:latin typeface="Calibri" panose="020F0502020204030204"/>
              </a:rPr>
              <a:t>insomnia</a:t>
            </a:r>
            <a:endParaRPr lang="cs-CZ" b="1" cap="all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8" name="TextovéPole 57"/>
          <p:cNvSpPr txBox="1"/>
          <p:nvPr/>
        </p:nvSpPr>
        <p:spPr>
          <a:xfrm>
            <a:off x="7361452" y="3103765"/>
            <a:ext cx="2168574" cy="4654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cap="all" dirty="0" err="1">
                <a:solidFill>
                  <a:prstClr val="black"/>
                </a:solidFill>
                <a:latin typeface="Calibri" panose="020F0502020204030204"/>
              </a:rPr>
              <a:t>Depression</a:t>
            </a:r>
            <a:endParaRPr lang="cs-CZ" b="1" cap="all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9" name="TextovéPole 58"/>
          <p:cNvSpPr txBox="1"/>
          <p:nvPr/>
        </p:nvSpPr>
        <p:spPr>
          <a:xfrm>
            <a:off x="9821430" y="3054977"/>
            <a:ext cx="13249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cap="all" dirty="0" err="1">
                <a:solidFill>
                  <a:prstClr val="black"/>
                </a:solidFill>
                <a:latin typeface="Calibri" panose="020F0502020204030204"/>
              </a:rPr>
              <a:t>epilepsY</a:t>
            </a:r>
            <a:endParaRPr lang="cs-CZ" b="1" cap="all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0" name="TextovéPole 59"/>
          <p:cNvSpPr txBox="1"/>
          <p:nvPr/>
        </p:nvSpPr>
        <p:spPr>
          <a:xfrm>
            <a:off x="4216820" y="847505"/>
            <a:ext cx="23458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>
                <a:solidFill>
                  <a:srgbClr val="70AD47"/>
                </a:solidFill>
                <a:latin typeface="Calibri" panose="020F0502020204030204"/>
              </a:rPr>
              <a:t>psychostimulants</a:t>
            </a:r>
            <a:endParaRPr lang="cs-CZ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1" name="TextovéPole 60"/>
          <p:cNvSpPr txBox="1"/>
          <p:nvPr/>
        </p:nvSpPr>
        <p:spPr>
          <a:xfrm>
            <a:off x="510040" y="4868768"/>
            <a:ext cx="26901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cap="all" dirty="0" err="1">
                <a:solidFill>
                  <a:prstClr val="black"/>
                </a:solidFill>
                <a:latin typeface="Calibri" panose="020F0502020204030204"/>
              </a:rPr>
              <a:t>Bipolar</a:t>
            </a:r>
            <a:r>
              <a:rPr lang="cs-CZ" b="1" cap="all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cs-CZ" b="1" cap="all" dirty="0" err="1">
                <a:solidFill>
                  <a:prstClr val="black"/>
                </a:solidFill>
                <a:latin typeface="Calibri" panose="020F0502020204030204"/>
              </a:rPr>
              <a:t>disorder</a:t>
            </a:r>
            <a:endParaRPr lang="cs-CZ" b="1" cap="all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4" name="TextovéPole 63"/>
          <p:cNvSpPr txBox="1"/>
          <p:nvPr/>
        </p:nvSpPr>
        <p:spPr>
          <a:xfrm>
            <a:off x="564426" y="3955062"/>
            <a:ext cx="13892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>
                <a:solidFill>
                  <a:srgbClr val="70AD47"/>
                </a:solidFill>
                <a:latin typeface="Calibri" panose="020F0502020204030204"/>
              </a:rPr>
              <a:t>hypnotics</a:t>
            </a:r>
            <a:endParaRPr lang="cs-CZ" dirty="0">
              <a:solidFill>
                <a:srgbClr val="70AD47"/>
              </a:solidFill>
              <a:latin typeface="Calibri" panose="020F0502020204030204"/>
            </a:endParaRPr>
          </a:p>
        </p:txBody>
      </p:sp>
      <p:sp>
        <p:nvSpPr>
          <p:cNvPr id="65" name="TextovéPole 64"/>
          <p:cNvSpPr txBox="1"/>
          <p:nvPr/>
        </p:nvSpPr>
        <p:spPr>
          <a:xfrm>
            <a:off x="2706784" y="939564"/>
            <a:ext cx="11553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>
                <a:solidFill>
                  <a:srgbClr val="70AD47"/>
                </a:solidFill>
                <a:latin typeface="Calibri" panose="020F0502020204030204"/>
              </a:rPr>
              <a:t>cognitive</a:t>
            </a:r>
            <a:endParaRPr lang="cs-CZ" dirty="0">
              <a:solidFill>
                <a:srgbClr val="70AD47"/>
              </a:solidFill>
              <a:latin typeface="Calibri" panose="020F0502020204030204"/>
            </a:endParaRPr>
          </a:p>
          <a:p>
            <a:r>
              <a:rPr lang="cs-CZ" dirty="0" err="1">
                <a:solidFill>
                  <a:srgbClr val="70AD47"/>
                </a:solidFill>
                <a:latin typeface="Calibri" panose="020F0502020204030204"/>
              </a:rPr>
              <a:t>enhancers</a:t>
            </a:r>
            <a:endParaRPr lang="cs-CZ" dirty="0">
              <a:solidFill>
                <a:srgbClr val="70AD47"/>
              </a:solidFill>
              <a:latin typeface="Calibri" panose="020F0502020204030204"/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72251F99-9E00-420B-98CC-D48C4BD699B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64552" y="1928746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61348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278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9" grpId="0"/>
      <p:bldP spid="40" grpId="0"/>
      <p:bldP spid="43" grpId="0"/>
      <p:bldP spid="44" grpId="0"/>
      <p:bldP spid="46" grpId="0"/>
      <p:bldP spid="47" grpId="0"/>
      <p:bldP spid="50" grpId="0"/>
      <p:bldP spid="52" grpId="0"/>
      <p:bldP spid="53" grpId="0"/>
      <p:bldP spid="54" grpId="0"/>
      <p:bldP spid="60" grpId="0"/>
      <p:bldP spid="64" grpId="0"/>
      <p:bldP spid="6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>
            <a:extLst>
              <a:ext uri="{FF2B5EF4-FFF2-40B4-BE49-F238E27FC236}">
                <a16:creationId xmlns:a16="http://schemas.microsoft.com/office/drawing/2014/main" id="{8E9508FB-615B-4EFC-85AC-A4013D1574A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476250"/>
            <a:ext cx="8229600" cy="1384300"/>
          </a:xfrm>
        </p:spPr>
        <p:txBody>
          <a:bodyPr/>
          <a:lstStyle/>
          <a:p>
            <a:pPr algn="ctr" eaLnBrk="1" hangingPunct="1">
              <a:defRPr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4800" b="1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Anxiolytics</a:t>
            </a:r>
            <a:br>
              <a:rPr lang="cs-CZ" b="1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cs-CZ" sz="1600" dirty="0">
              <a:solidFill>
                <a:srgbClr val="000000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</p:txBody>
      </p:sp>
      <p:sp>
        <p:nvSpPr>
          <p:cNvPr id="8195" name="Rectangle 3">
            <a:extLst>
              <a:ext uri="{FF2B5EF4-FFF2-40B4-BE49-F238E27FC236}">
                <a16:creationId xmlns:a16="http://schemas.microsoft.com/office/drawing/2014/main" id="{843DEEA0-54E2-414E-B66A-AA21AD5301C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07368" y="1668463"/>
            <a:ext cx="11521280" cy="41910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  <a:defRPr/>
            </a:pPr>
            <a:endParaRPr lang="cs-CZ" altLang="cs-CZ" sz="2400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Clr>
                <a:srgbClr val="000000"/>
              </a:buClr>
              <a:defRPr/>
            </a:pPr>
            <a:r>
              <a:rPr lang="cs-CZ" altLang="cs-CZ" sz="2400" dirty="0" err="1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First</a:t>
            </a:r>
            <a:r>
              <a:rPr lang="cs-CZ" altLang="cs-CZ" sz="2400" dirty="0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 line: non-benzodiazepine (SSRI + </a:t>
            </a:r>
            <a:r>
              <a:rPr lang="cs-CZ" altLang="cs-CZ" sz="2400" dirty="0" err="1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others</a:t>
            </a:r>
            <a:r>
              <a:rPr lang="cs-CZ" altLang="cs-CZ" sz="2400" dirty="0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, </a:t>
            </a:r>
            <a:r>
              <a:rPr lang="cs-CZ" altLang="cs-CZ" sz="2400" dirty="0" err="1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see</a:t>
            </a:r>
            <a:r>
              <a:rPr lang="cs-CZ" altLang="cs-CZ" sz="2400" dirty="0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dirty="0" err="1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the</a:t>
            </a:r>
            <a:r>
              <a:rPr lang="cs-CZ" altLang="cs-CZ" sz="2400" dirty="0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 AD </a:t>
            </a:r>
            <a:r>
              <a:rPr lang="cs-CZ" altLang="cs-CZ" sz="2400" dirty="0" err="1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materials</a:t>
            </a:r>
            <a:r>
              <a:rPr lang="cs-CZ" altLang="cs-CZ" sz="2400" dirty="0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)</a:t>
            </a:r>
          </a:p>
          <a:p>
            <a:pPr eaLnBrk="1" hangingPunct="1">
              <a:lnSpc>
                <a:spcPct val="90000"/>
              </a:lnSpc>
              <a:buClr>
                <a:srgbClr val="000000"/>
              </a:buClr>
              <a:defRPr/>
            </a:pPr>
            <a:endParaRPr lang="cs-CZ" altLang="cs-CZ" sz="2400" dirty="0">
              <a:solidFill>
                <a:srgbClr val="000000"/>
              </a:solidFill>
              <a:effectLst/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Clr>
                <a:srgbClr val="000000"/>
              </a:buClr>
              <a:defRPr/>
            </a:pPr>
            <a:r>
              <a:rPr lang="cs-CZ" altLang="cs-CZ" sz="2400" dirty="0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Second line: </a:t>
            </a:r>
            <a:r>
              <a:rPr lang="cs-CZ" altLang="cs-CZ" sz="2400" dirty="0" err="1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benzodiazepines</a:t>
            </a:r>
            <a:r>
              <a:rPr lang="cs-CZ" altLang="cs-CZ" sz="2400" dirty="0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 (BZ, </a:t>
            </a:r>
            <a:r>
              <a:rPr lang="cs-CZ" altLang="cs-CZ" sz="2400" dirty="0" err="1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adjuvant</a:t>
            </a:r>
            <a:r>
              <a:rPr lang="cs-CZ" altLang="cs-CZ" sz="2400" dirty="0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dirty="0" err="1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therapy</a:t>
            </a:r>
            <a:r>
              <a:rPr lang="cs-CZ" altLang="cs-CZ" sz="2400" dirty="0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)</a:t>
            </a:r>
          </a:p>
          <a:p>
            <a:pPr eaLnBrk="1" hangingPunct="1">
              <a:lnSpc>
                <a:spcPct val="90000"/>
              </a:lnSpc>
              <a:buClr>
                <a:srgbClr val="000000"/>
              </a:buClr>
              <a:defRPr/>
            </a:pPr>
            <a:endParaRPr lang="cs-CZ" altLang="cs-CZ" sz="2400" dirty="0">
              <a:solidFill>
                <a:srgbClr val="000000"/>
              </a:solidFill>
              <a:effectLst/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Clr>
                <a:srgbClr val="000000"/>
              </a:buClr>
              <a:defRPr/>
            </a:pPr>
            <a:endParaRPr lang="cs-CZ" altLang="cs-CZ" sz="2400" dirty="0">
              <a:solidFill>
                <a:srgbClr val="000000"/>
              </a:solidFill>
              <a:effectLst/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Clr>
                <a:srgbClr val="000000"/>
              </a:buClr>
              <a:defRPr/>
            </a:pPr>
            <a:r>
              <a:rPr lang="cs-CZ" altLang="cs-CZ" sz="2400" dirty="0" err="1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drugs</a:t>
            </a:r>
            <a:r>
              <a:rPr lang="cs-CZ" altLang="cs-CZ" sz="2400" dirty="0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dirty="0" err="1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mostly</a:t>
            </a:r>
            <a:r>
              <a:rPr lang="cs-CZ" altLang="cs-CZ" sz="2400" dirty="0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dirty="0" err="1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acting</a:t>
            </a:r>
            <a:r>
              <a:rPr lang="cs-CZ" altLang="cs-CZ" sz="2400" dirty="0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dirty="0" err="1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like</a:t>
            </a:r>
            <a:r>
              <a:rPr lang="cs-CZ" altLang="cs-CZ" sz="2400" dirty="0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 CNS </a:t>
            </a:r>
            <a:r>
              <a:rPr lang="cs-CZ" altLang="cs-CZ" sz="2400" dirty="0" err="1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depressants</a:t>
            </a:r>
            <a:r>
              <a:rPr lang="cs-CZ" altLang="cs-CZ" sz="2400" dirty="0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 (not </a:t>
            </a:r>
            <a:r>
              <a:rPr lang="cs-CZ" altLang="cs-CZ" sz="2400" dirty="0" err="1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always</a:t>
            </a:r>
            <a:r>
              <a:rPr lang="cs-CZ" altLang="cs-CZ" sz="2400" dirty="0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dirty="0" err="1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sedative</a:t>
            </a:r>
            <a:r>
              <a:rPr lang="cs-CZ" altLang="cs-CZ" sz="2400" dirty="0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) </a:t>
            </a:r>
          </a:p>
          <a:p>
            <a:pPr eaLnBrk="1" hangingPunct="1">
              <a:lnSpc>
                <a:spcPct val="90000"/>
              </a:lnSpc>
              <a:buClr>
                <a:srgbClr val="000000"/>
              </a:buClr>
              <a:defRPr/>
            </a:pPr>
            <a:endParaRPr lang="cs-CZ" altLang="cs-CZ" sz="2400" dirty="0">
              <a:solidFill>
                <a:srgbClr val="000000"/>
              </a:solidFill>
              <a:effectLst/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Clr>
                <a:srgbClr val="000000"/>
              </a:buClr>
              <a:defRPr/>
            </a:pPr>
            <a:r>
              <a:rPr lang="cs-CZ" altLang="cs-CZ" sz="24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a</a:t>
            </a:r>
            <a:r>
              <a:rPr lang="cs-CZ" altLang="cs-CZ" sz="2400" dirty="0" err="1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ffecting</a:t>
            </a:r>
            <a:r>
              <a:rPr lang="cs-CZ" altLang="cs-CZ" sz="2400" dirty="0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dirty="0" err="1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receptors</a:t>
            </a:r>
            <a:r>
              <a:rPr lang="cs-CZ" altLang="cs-CZ" sz="2400" dirty="0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 in </a:t>
            </a:r>
            <a:r>
              <a:rPr lang="cs-CZ" altLang="cs-CZ" sz="2400" dirty="0" err="1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limbic</a:t>
            </a:r>
            <a:r>
              <a:rPr lang="cs-CZ" altLang="cs-CZ" sz="2400" dirty="0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dirty="0" err="1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system</a:t>
            </a:r>
            <a:r>
              <a:rPr lang="cs-CZ" altLang="cs-CZ" sz="2400" dirty="0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, </a:t>
            </a:r>
            <a:r>
              <a:rPr lang="cs-CZ" altLang="cs-CZ" sz="2400" dirty="0" err="1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hypothalamus</a:t>
            </a:r>
            <a:r>
              <a:rPr lang="cs-CZ" altLang="cs-CZ" sz="2400" dirty="0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, cerebellum and corpus </a:t>
            </a:r>
            <a:r>
              <a:rPr lang="cs-CZ" altLang="cs-CZ" sz="2400" dirty="0" err="1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striatum</a:t>
            </a:r>
            <a:r>
              <a:rPr lang="cs-CZ" altLang="cs-CZ" sz="2400" dirty="0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</a:p>
          <a:p>
            <a:pPr marL="0" indent="0" eaLnBrk="1" hangingPunct="1">
              <a:lnSpc>
                <a:spcPct val="90000"/>
              </a:lnSpc>
              <a:buClr>
                <a:srgbClr val="000000"/>
              </a:buClr>
              <a:buNone/>
              <a:defRPr/>
            </a:pPr>
            <a:endParaRPr lang="cs-CZ" altLang="cs-CZ" sz="2400" b="1" dirty="0">
              <a:solidFill>
                <a:srgbClr val="000000"/>
              </a:solidFill>
              <a:effectLst/>
              <a:latin typeface="Candara" panose="020E0502030303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805F19FD-C912-4584-A37A-341828ACF9A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46457" y="4572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4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0CEEF187-973A-43AE-9CFB-87BAD899A824}"/>
              </a:ext>
            </a:extLst>
          </p:cNvPr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>
          <a:xfrm>
            <a:off x="1524000" y="292100"/>
            <a:ext cx="9144000" cy="1384300"/>
          </a:xfrm>
        </p:spPr>
        <p:txBody>
          <a:bodyPr/>
          <a:lstStyle/>
          <a:p>
            <a:pPr algn="ctr" eaLnBrk="1" hangingPunct="1"/>
            <a:r>
              <a:rPr lang="sk-SK" altLang="cs-CZ" sz="4800" b="1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Mechanism</a:t>
            </a:r>
            <a:r>
              <a:rPr lang="sk-SK" altLang="cs-CZ" sz="4800" b="1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of </a:t>
            </a:r>
            <a:r>
              <a:rPr lang="sk-SK" altLang="cs-CZ" sz="4800" b="1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action</a:t>
            </a:r>
            <a:r>
              <a:rPr lang="sk-SK" altLang="cs-CZ" sz="4800" b="1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(BZD)</a:t>
            </a:r>
            <a:endParaRPr lang="cs-CZ" altLang="cs-CZ" sz="4800" b="1" dirty="0">
              <a:solidFill>
                <a:srgbClr val="000000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</p:txBody>
      </p:sp>
      <p:sp>
        <p:nvSpPr>
          <p:cNvPr id="30723" name="Rectangle 3">
            <a:extLst>
              <a:ext uri="{FF2B5EF4-FFF2-40B4-BE49-F238E27FC236}">
                <a16:creationId xmlns:a16="http://schemas.microsoft.com/office/drawing/2014/main" id="{6618DCBA-FE26-48CF-B0D1-9EB6B14097B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1344" y="1412776"/>
            <a:ext cx="10333781" cy="3527425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Clr>
                <a:srgbClr val="000000"/>
              </a:buClr>
              <a:buFontTx/>
              <a:buChar char="-"/>
              <a:defRPr/>
            </a:pPr>
            <a:r>
              <a:rPr lang="sk-SK" sz="2200" b="1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specific</a:t>
            </a:r>
            <a:r>
              <a:rPr lang="sk-SK" sz="2200" b="1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(</a:t>
            </a:r>
            <a:r>
              <a:rPr lang="sk-SK" sz="2200" b="1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via</a:t>
            </a:r>
            <a:r>
              <a:rPr lang="sk-SK" sz="2200" b="1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sk-SK" sz="2200" b="1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receptors</a:t>
            </a:r>
            <a:r>
              <a:rPr lang="sk-SK" sz="2200" b="1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)</a:t>
            </a:r>
          </a:p>
          <a:p>
            <a:pPr eaLnBrk="1" hangingPunct="1">
              <a:lnSpc>
                <a:spcPct val="80000"/>
              </a:lnSpc>
              <a:buClr>
                <a:srgbClr val="000000"/>
              </a:buClr>
              <a:buFontTx/>
              <a:buChar char="-"/>
              <a:defRPr/>
            </a:pPr>
            <a:endParaRPr lang="sk-SK" sz="2200" b="1" dirty="0">
              <a:solidFill>
                <a:srgbClr val="000000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sk-SK" sz="22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- </a:t>
            </a:r>
            <a:r>
              <a:rPr lang="en-US" sz="22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selectively binding to the </a:t>
            </a:r>
            <a:r>
              <a:rPr lang="cs-CZ" sz="22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benzodiazepine</a:t>
            </a:r>
            <a:r>
              <a:rPr lang="en-US" sz="22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binding site of  </a:t>
            </a:r>
            <a:r>
              <a:rPr lang="en-US" sz="2200" b="1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GABA</a:t>
            </a:r>
            <a:r>
              <a:rPr lang="en-US" sz="2200" b="1" baseline="-25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A</a:t>
            </a:r>
            <a:r>
              <a:rPr lang="en-US" sz="2200" b="1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subunit </a:t>
            </a:r>
            <a:r>
              <a:rPr lang="en-US" sz="22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(coupled with Cl</a:t>
            </a:r>
            <a:r>
              <a:rPr lang="en-US" sz="2200" baseline="30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-</a:t>
            </a:r>
            <a:r>
              <a:rPr lang="en-US" sz="22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channel</a:t>
            </a:r>
            <a:r>
              <a:rPr lang="cs-CZ" sz="22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)</a:t>
            </a:r>
            <a:endParaRPr lang="sk-SK" sz="2200" dirty="0">
              <a:solidFill>
                <a:srgbClr val="000000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cs-CZ" sz="22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- i</a:t>
            </a:r>
            <a:r>
              <a:rPr lang="en-US" sz="22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ncrease</a:t>
            </a:r>
            <a:r>
              <a:rPr lang="en-US" sz="22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affinity of binding site for GABA (positive allosteric modulation)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sk-SK" sz="22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- </a:t>
            </a:r>
            <a:r>
              <a:rPr lang="en-US" sz="22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increase in frequency of opening </a:t>
            </a:r>
            <a:r>
              <a:rPr lang="cs-CZ" sz="22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of</a:t>
            </a:r>
            <a:r>
              <a:rPr lang="cs-CZ" sz="22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en-US" sz="22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Cl</a:t>
            </a:r>
            <a:r>
              <a:rPr lang="en-US" sz="2200" baseline="30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-</a:t>
            </a:r>
            <a:r>
              <a:rPr lang="en-US" sz="22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channel </a:t>
            </a:r>
            <a:endParaRPr lang="cs-CZ" sz="2200" dirty="0">
              <a:solidFill>
                <a:srgbClr val="000000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sk-SK" sz="22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- </a:t>
            </a:r>
            <a:r>
              <a:rPr lang="sk-SK" sz="22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hyperpolarization</a:t>
            </a:r>
            <a:r>
              <a:rPr lang="sk-SK" sz="22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of </a:t>
            </a:r>
            <a:r>
              <a:rPr lang="sk-SK" sz="22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neuron</a:t>
            </a:r>
            <a:r>
              <a:rPr lang="sk-SK" sz="22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sk-SK" sz="22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membrane</a:t>
            </a:r>
            <a:endParaRPr lang="sk-SK" sz="2200" dirty="0">
              <a:solidFill>
                <a:srgbClr val="000000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sk-SK" sz="22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              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sk-SK" sz="22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          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sk-SK" sz="22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 </a:t>
            </a:r>
            <a:r>
              <a:rPr lang="sk-SK" sz="22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inhibition</a:t>
            </a:r>
            <a:r>
              <a:rPr lang="sk-SK" sz="22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of </a:t>
            </a:r>
            <a:r>
              <a:rPr lang="sk-SK" sz="22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signal</a:t>
            </a:r>
            <a:r>
              <a:rPr lang="sk-SK" sz="22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sk-SK" sz="22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transduction</a:t>
            </a:r>
            <a:r>
              <a:rPr lang="cs-CZ" sz="2200" dirty="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    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endParaRPr lang="cs-CZ" sz="1600" dirty="0">
              <a:solidFill>
                <a:schemeClr val="bg1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cs-CZ" sz="14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Inhibition</a:t>
            </a:r>
            <a:r>
              <a:rPr lang="cs-CZ" sz="14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cs-CZ" sz="14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of</a:t>
            </a:r>
            <a:r>
              <a:rPr lang="cs-CZ" sz="14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cs-CZ" sz="14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neural</a:t>
            </a:r>
            <a:r>
              <a:rPr lang="cs-CZ" sz="14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cs-CZ" sz="14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activity</a:t>
            </a:r>
            <a:r>
              <a:rPr lang="cs-CZ" sz="14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cs-CZ" sz="14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is</a:t>
            </a:r>
            <a:r>
              <a:rPr lang="cs-CZ" sz="14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cs-CZ" sz="14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leading</a:t>
            </a:r>
            <a:r>
              <a:rPr lang="cs-CZ" sz="14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to </a:t>
            </a:r>
            <a:r>
              <a:rPr lang="cs-CZ" sz="14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anxiolytic</a:t>
            </a:r>
            <a:r>
              <a:rPr lang="cs-CZ" sz="14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cs-CZ" sz="14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effect</a:t>
            </a:r>
            <a:endParaRPr lang="cs-CZ" sz="1400" dirty="0">
              <a:solidFill>
                <a:srgbClr val="000000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cs-CZ" sz="14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in </a:t>
            </a:r>
            <a:r>
              <a:rPr lang="cs-CZ" sz="14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higher</a:t>
            </a:r>
            <a:r>
              <a:rPr lang="cs-CZ" sz="14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cs-CZ" sz="14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doses</a:t>
            </a:r>
            <a:r>
              <a:rPr lang="cs-CZ" sz="14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to </a:t>
            </a:r>
            <a:r>
              <a:rPr lang="cs-CZ" sz="14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sedation</a:t>
            </a:r>
            <a:r>
              <a:rPr lang="cs-CZ" sz="14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and </a:t>
            </a:r>
            <a:r>
              <a:rPr lang="cs-CZ" sz="14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sleep</a:t>
            </a:r>
            <a:r>
              <a:rPr lang="cs-CZ" sz="14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cs-CZ" sz="14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overdose</a:t>
            </a:r>
            <a:r>
              <a:rPr lang="cs-CZ" sz="14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cs-CZ" sz="14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can</a:t>
            </a:r>
            <a:r>
              <a:rPr lang="cs-CZ" sz="14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cs-CZ" sz="14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be</a:t>
            </a:r>
            <a:r>
              <a:rPr lang="cs-CZ" sz="14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cs-CZ" sz="14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lethal</a:t>
            </a:r>
            <a:r>
              <a:rPr lang="cs-CZ" sz="14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(</a:t>
            </a:r>
            <a:r>
              <a:rPr lang="cs-CZ" sz="14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specially</a:t>
            </a:r>
            <a:r>
              <a:rPr lang="cs-CZ" sz="14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cs-CZ" sz="14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if</a:t>
            </a:r>
            <a:r>
              <a:rPr lang="cs-CZ" sz="14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cs-CZ" sz="14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combined</a:t>
            </a:r>
            <a:r>
              <a:rPr lang="cs-CZ" sz="14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cs-CZ" sz="14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with</a:t>
            </a:r>
            <a:r>
              <a:rPr lang="cs-CZ" sz="14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cs-CZ" sz="14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ethanol</a:t>
            </a:r>
            <a:r>
              <a:rPr lang="cs-CZ" sz="14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)</a:t>
            </a:r>
            <a:endParaRPr lang="el-GR" sz="1400" dirty="0">
              <a:solidFill>
                <a:srgbClr val="000000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endParaRPr lang="cs-CZ" sz="2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sk-SK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220" name="Picture 5" descr="GABA">
            <a:extLst>
              <a:ext uri="{FF2B5EF4-FFF2-40B4-BE49-F238E27FC236}">
                <a16:creationId xmlns:a16="http://schemas.microsoft.com/office/drawing/2014/main" id="{7EF7611E-4819-4BDC-94A2-669EE5B4C6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2351" y="3635375"/>
            <a:ext cx="3286125" cy="321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1" name="AutoShape 6">
            <a:extLst>
              <a:ext uri="{FF2B5EF4-FFF2-40B4-BE49-F238E27FC236}">
                <a16:creationId xmlns:a16="http://schemas.microsoft.com/office/drawing/2014/main" id="{A37C9CCE-19C5-48AC-8DBE-6569F58067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8438" y="4005264"/>
            <a:ext cx="215900" cy="473075"/>
          </a:xfrm>
          <a:prstGeom prst="downArrow">
            <a:avLst>
              <a:gd name="adj1" fmla="val 50000"/>
              <a:gd name="adj2" fmla="val 54779"/>
            </a:avLst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sk-SK" altLang="cs-CZ" sz="1800">
              <a:latin typeface="Arial" panose="020B0604020202020204" pitchFamily="34" charset="0"/>
            </a:endParaRPr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22BD50C8-E5F0-40D7-BA75-2BB78DE02CE3}"/>
              </a:ext>
            </a:extLst>
          </p:cNvPr>
          <p:cNvSpPr/>
          <p:nvPr/>
        </p:nvSpPr>
        <p:spPr>
          <a:xfrm>
            <a:off x="9625014" y="4981576"/>
            <a:ext cx="358775" cy="176213"/>
          </a:xfrm>
          <a:prstGeom prst="rect">
            <a:avLst/>
          </a:prstGeom>
          <a:noFill/>
          <a:ln w="57150">
            <a:solidFill>
              <a:srgbClr val="99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4EA7923A-B18C-4E55-8434-1F97F916E751}"/>
              </a:ext>
            </a:extLst>
          </p:cNvPr>
          <p:cNvSpPr/>
          <p:nvPr/>
        </p:nvSpPr>
        <p:spPr>
          <a:xfrm>
            <a:off x="7824788" y="4981576"/>
            <a:ext cx="431800" cy="176213"/>
          </a:xfrm>
          <a:prstGeom prst="rect">
            <a:avLst/>
          </a:prstGeom>
          <a:noFill/>
          <a:ln w="57150">
            <a:solidFill>
              <a:srgbClr val="99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E26C4246-7383-4904-A5B6-B5191FA5D3D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992544" y="54868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9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66" name="Skupina 3">
            <a:extLst>
              <a:ext uri="{FF2B5EF4-FFF2-40B4-BE49-F238E27FC236}">
                <a16:creationId xmlns:a16="http://schemas.microsoft.com/office/drawing/2014/main" id="{63FAAC81-47B4-44B1-A82F-39C84DFF19BD}"/>
              </a:ext>
            </a:extLst>
          </p:cNvPr>
          <p:cNvGrpSpPr>
            <a:grpSpLocks/>
          </p:cNvGrpSpPr>
          <p:nvPr/>
        </p:nvGrpSpPr>
        <p:grpSpPr bwMode="auto">
          <a:xfrm>
            <a:off x="1558925" y="44450"/>
            <a:ext cx="4941888" cy="4648200"/>
            <a:chOff x="2118991" y="1320800"/>
            <a:chExt cx="4941515" cy="4648200"/>
          </a:xfrm>
        </p:grpSpPr>
        <p:pic>
          <p:nvPicPr>
            <p:cNvPr id="11288" name="Obrázek 3">
              <a:extLst>
                <a:ext uri="{FF2B5EF4-FFF2-40B4-BE49-F238E27FC236}">
                  <a16:creationId xmlns:a16="http://schemas.microsoft.com/office/drawing/2014/main" id="{9778B37B-6D25-48A6-BF3E-C7DDC58D116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012"/>
            <a:stretch>
              <a:fillRect/>
            </a:stretch>
          </p:blipFill>
          <p:spPr bwMode="auto">
            <a:xfrm>
              <a:off x="2118991" y="1320800"/>
              <a:ext cx="4941515" cy="4648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Obdélník 2">
              <a:extLst>
                <a:ext uri="{FF2B5EF4-FFF2-40B4-BE49-F238E27FC236}">
                  <a16:creationId xmlns:a16="http://schemas.microsoft.com/office/drawing/2014/main" id="{8B76CA3B-EF65-4F7B-AC03-90D02835F490}"/>
                </a:ext>
              </a:extLst>
            </p:cNvPr>
            <p:cNvSpPr/>
            <p:nvPr/>
          </p:nvSpPr>
          <p:spPr>
            <a:xfrm>
              <a:off x="2118991" y="2997200"/>
              <a:ext cx="1363560" cy="72072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/>
            </a:p>
          </p:txBody>
        </p:sp>
      </p:grpSp>
      <p:graphicFrame>
        <p:nvGraphicFramePr>
          <p:cNvPr id="4" name="Tabulka 3">
            <a:extLst>
              <a:ext uri="{FF2B5EF4-FFF2-40B4-BE49-F238E27FC236}">
                <a16:creationId xmlns:a16="http://schemas.microsoft.com/office/drawing/2014/main" id="{DA0BF831-02B6-470A-86F4-9E67198BAABC}"/>
              </a:ext>
            </a:extLst>
          </p:cNvPr>
          <p:cNvGraphicFramePr>
            <a:graphicFrameLocks noGrp="1"/>
          </p:cNvGraphicFramePr>
          <p:nvPr/>
        </p:nvGraphicFramePr>
        <p:xfrm>
          <a:off x="6902450" y="15875"/>
          <a:ext cx="3765550" cy="6862764"/>
        </p:xfrm>
        <a:graphic>
          <a:graphicData uri="http://schemas.openxmlformats.org/drawingml/2006/table">
            <a:tbl>
              <a:tblPr bandCol="1">
                <a:tableStyleId>{5FD0F851-EC5A-4D38-B0AD-8093EC10F338}</a:tableStyleId>
              </a:tblPr>
              <a:tblGrid>
                <a:gridCol w="1882775">
                  <a:extLst>
                    <a:ext uri="{9D8B030D-6E8A-4147-A177-3AD203B41FA5}">
                      <a16:colId xmlns:a16="http://schemas.microsoft.com/office/drawing/2014/main" val="2759822144"/>
                    </a:ext>
                  </a:extLst>
                </a:gridCol>
                <a:gridCol w="1882775">
                  <a:extLst>
                    <a:ext uri="{9D8B030D-6E8A-4147-A177-3AD203B41FA5}">
                      <a16:colId xmlns:a16="http://schemas.microsoft.com/office/drawing/2014/main" val="793088830"/>
                    </a:ext>
                  </a:extLst>
                </a:gridCol>
              </a:tblGrid>
              <a:tr h="665589">
                <a:tc>
                  <a:txBody>
                    <a:bodyPr/>
                    <a:lstStyle/>
                    <a:p>
                      <a:pPr algn="ctr"/>
                      <a:r>
                        <a:rPr lang="cs-CZ" sz="1800" baseline="0" dirty="0">
                          <a:solidFill>
                            <a:srgbClr val="000000"/>
                          </a:solidFill>
                          <a:latin typeface="Candara" panose="020E0502030303020204" pitchFamily="34" charset="0"/>
                        </a:rPr>
                        <a:t>GABA</a:t>
                      </a:r>
                      <a:r>
                        <a:rPr lang="cs-CZ" sz="1800" baseline="-25000" dirty="0">
                          <a:solidFill>
                            <a:srgbClr val="000000"/>
                          </a:solidFill>
                          <a:latin typeface="Candara" panose="020E0502030303020204" pitchFamily="34" charset="0"/>
                        </a:rPr>
                        <a:t>A </a:t>
                      </a:r>
                      <a:r>
                        <a:rPr lang="cs-CZ" sz="1800" baseline="0" dirty="0" err="1">
                          <a:solidFill>
                            <a:srgbClr val="000000"/>
                          </a:solidFill>
                          <a:latin typeface="Candara" panose="020E0502030303020204" pitchFamily="34" charset="0"/>
                        </a:rPr>
                        <a:t>subunit</a:t>
                      </a:r>
                      <a:endParaRPr lang="cs-CZ" sz="1800" baseline="-25000" dirty="0">
                        <a:solidFill>
                          <a:srgbClr val="000000"/>
                        </a:solidFill>
                        <a:latin typeface="Candara" panose="020E0502030303020204" pitchFamily="34" charset="0"/>
                      </a:endParaRPr>
                    </a:p>
                  </a:txBody>
                  <a:tcPr marL="91428" marR="91428" marT="45728" marB="45728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 err="1">
                          <a:solidFill>
                            <a:srgbClr val="000000"/>
                          </a:solidFill>
                          <a:latin typeface="Candara" panose="020E0502030303020204" pitchFamily="34" charset="0"/>
                        </a:rPr>
                        <a:t>effect</a:t>
                      </a:r>
                      <a:endParaRPr lang="cs-CZ" sz="1800" dirty="0">
                        <a:solidFill>
                          <a:srgbClr val="000000"/>
                        </a:solidFill>
                        <a:latin typeface="Candara" panose="020E0502030303020204" pitchFamily="34" charset="0"/>
                      </a:endParaRPr>
                    </a:p>
                  </a:txBody>
                  <a:tcPr marL="91428" marR="91428" marT="45728" marB="45728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48774552"/>
                  </a:ext>
                </a:extLst>
              </a:tr>
              <a:tr h="2361029">
                <a:tc>
                  <a:txBody>
                    <a:bodyPr/>
                    <a:lstStyle/>
                    <a:p>
                      <a:pPr algn="l"/>
                      <a:r>
                        <a:rPr lang="el-GR" sz="1800" dirty="0">
                          <a:solidFill>
                            <a:srgbClr val="000000"/>
                          </a:solidFill>
                          <a:latin typeface="Candara" panose="020E0502030303020204" pitchFamily="34" charset="0"/>
                        </a:rPr>
                        <a:t>α</a:t>
                      </a:r>
                      <a:r>
                        <a:rPr lang="cs-CZ" sz="1800" baseline="-25000" dirty="0">
                          <a:solidFill>
                            <a:srgbClr val="000000"/>
                          </a:solidFill>
                          <a:latin typeface="Candara" panose="020E0502030303020204" pitchFamily="34" charset="0"/>
                        </a:rPr>
                        <a:t>1</a:t>
                      </a:r>
                    </a:p>
                  </a:txBody>
                  <a:tcPr marL="91428" marR="91428" marT="45728" marB="45728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1800" kern="1200" dirty="0" err="1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sedative</a:t>
                      </a:r>
                      <a:r>
                        <a:rPr lang="cs-CZ" sz="1800" kern="1200" dirty="0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, </a:t>
                      </a:r>
                      <a:r>
                        <a:rPr lang="cs-CZ" sz="1800" kern="1200" dirty="0" err="1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anterograde</a:t>
                      </a:r>
                      <a:r>
                        <a:rPr lang="cs-CZ" sz="1800" kern="1200" dirty="0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 </a:t>
                      </a:r>
                      <a:r>
                        <a:rPr lang="cs-CZ" sz="1800" kern="1200" dirty="0" err="1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amnesia</a:t>
                      </a:r>
                      <a:r>
                        <a:rPr lang="cs-CZ" sz="1800" kern="1200" dirty="0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, </a:t>
                      </a:r>
                      <a:r>
                        <a:rPr lang="cs-CZ" sz="1800" kern="1200" dirty="0" err="1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partially</a:t>
                      </a:r>
                      <a:r>
                        <a:rPr lang="cs-CZ" sz="1800" kern="1200" dirty="0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 </a:t>
                      </a:r>
                      <a:r>
                        <a:rPr lang="cs-CZ" sz="1800" kern="1200" dirty="0" err="1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anticonvulsive</a:t>
                      </a:r>
                      <a:r>
                        <a:rPr lang="cs-CZ" sz="1800" kern="1200" dirty="0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;</a:t>
                      </a:r>
                      <a:r>
                        <a:rPr lang="cs-CZ" sz="1800" kern="1200" baseline="0" dirty="0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 </a:t>
                      </a:r>
                      <a:r>
                        <a:rPr lang="cs-CZ" sz="1800" kern="1200" baseline="0" dirty="0" err="1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addictive</a:t>
                      </a:r>
                      <a:endParaRPr lang="cs-CZ" sz="1800" dirty="0">
                        <a:solidFill>
                          <a:srgbClr val="000000"/>
                        </a:solidFill>
                        <a:latin typeface="Candara" panose="020E0502030303020204" pitchFamily="34" charset="0"/>
                      </a:endParaRPr>
                    </a:p>
                  </a:txBody>
                  <a:tcPr marL="91428" marR="91428" marT="45728" marB="45728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16755760"/>
                  </a:ext>
                </a:extLst>
              </a:tr>
              <a:tr h="1511059">
                <a:tc>
                  <a:txBody>
                    <a:bodyPr/>
                    <a:lstStyle/>
                    <a:p>
                      <a:pPr algn="l"/>
                      <a:r>
                        <a:rPr lang="el-GR" sz="1800" dirty="0">
                          <a:solidFill>
                            <a:srgbClr val="000000"/>
                          </a:solidFill>
                          <a:latin typeface="Candara" panose="020E0502030303020204" pitchFamily="34" charset="0"/>
                        </a:rPr>
                        <a:t>α</a:t>
                      </a:r>
                      <a:r>
                        <a:rPr lang="cs-CZ" sz="1800" baseline="-25000" dirty="0">
                          <a:solidFill>
                            <a:srgbClr val="000000"/>
                          </a:solidFill>
                          <a:latin typeface="Candara" panose="020E0502030303020204" pitchFamily="34" charset="0"/>
                        </a:rPr>
                        <a:t>2</a:t>
                      </a:r>
                    </a:p>
                  </a:txBody>
                  <a:tcPr marL="91428" marR="91428" marT="45728" marB="45728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1800" kern="1200" dirty="0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a</a:t>
                      </a:r>
                      <a:r>
                        <a:rPr lang="en-US" sz="1800" kern="1200" dirty="0" err="1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nxiolyti</a:t>
                      </a:r>
                      <a:r>
                        <a:rPr lang="cs-CZ" sz="1800" kern="1200" dirty="0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c, </a:t>
                      </a:r>
                      <a:r>
                        <a:rPr lang="cs-CZ" sz="1800" kern="1200" dirty="0" err="1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myorelaxant</a:t>
                      </a:r>
                      <a:endParaRPr lang="cs-CZ" sz="1800" dirty="0">
                        <a:solidFill>
                          <a:srgbClr val="000000"/>
                        </a:solidFill>
                        <a:latin typeface="Candara" panose="020E0502030303020204" pitchFamily="34" charset="0"/>
                      </a:endParaRPr>
                    </a:p>
                  </a:txBody>
                  <a:tcPr marL="91428" marR="91428" marT="45728" marB="45728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27174375"/>
                  </a:ext>
                </a:extLst>
              </a:tr>
              <a:tr h="109735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800" dirty="0">
                          <a:solidFill>
                            <a:srgbClr val="000000"/>
                          </a:solidFill>
                          <a:latin typeface="Candara" panose="020E0502030303020204" pitchFamily="34" charset="0"/>
                        </a:rPr>
                        <a:t>α</a:t>
                      </a:r>
                      <a:r>
                        <a:rPr lang="cs-CZ" sz="1800" baseline="-25000" dirty="0">
                          <a:solidFill>
                            <a:srgbClr val="000000"/>
                          </a:solidFill>
                          <a:latin typeface="Candara" panose="020E0502030303020204" pitchFamily="34" charset="0"/>
                        </a:rPr>
                        <a:t>3</a:t>
                      </a:r>
                      <a:r>
                        <a:rPr lang="cs-CZ" sz="1800" baseline="0" dirty="0">
                          <a:solidFill>
                            <a:srgbClr val="000000"/>
                          </a:solidFill>
                          <a:latin typeface="Candara" panose="020E0502030303020204" pitchFamily="34" charset="0"/>
                        </a:rPr>
                        <a:t>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800" dirty="0">
                          <a:solidFill>
                            <a:srgbClr val="000000"/>
                          </a:solidFill>
                          <a:latin typeface="Candara" panose="020E0502030303020204" pitchFamily="34" charset="0"/>
                        </a:rPr>
                        <a:t>α</a:t>
                      </a:r>
                      <a:r>
                        <a:rPr lang="cs-CZ" sz="1800" baseline="-25000" dirty="0">
                          <a:solidFill>
                            <a:srgbClr val="000000"/>
                          </a:solidFill>
                          <a:latin typeface="Candara" panose="020E0502030303020204" pitchFamily="34" charset="0"/>
                        </a:rPr>
                        <a:t>5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s-CZ" sz="1800" baseline="-25000" dirty="0">
                        <a:solidFill>
                          <a:srgbClr val="000000"/>
                        </a:solidFill>
                        <a:latin typeface="Candara" panose="020E0502030303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s-CZ" sz="1800" dirty="0">
                        <a:solidFill>
                          <a:srgbClr val="000000"/>
                        </a:solidFill>
                        <a:latin typeface="Candara" panose="020E0502030303020204" pitchFamily="34" charset="0"/>
                      </a:endParaRPr>
                    </a:p>
                  </a:txBody>
                  <a:tcPr marL="91428" marR="91428" marT="45728" marB="45728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1800" kern="1200" dirty="0" err="1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contributing</a:t>
                      </a:r>
                      <a:r>
                        <a:rPr lang="cs-CZ" sz="1800" kern="1200" dirty="0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 to </a:t>
                      </a:r>
                      <a:r>
                        <a:rPr lang="cs-CZ" sz="1800" kern="1200" dirty="0" err="1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myorelaxant</a:t>
                      </a:r>
                      <a:r>
                        <a:rPr lang="cs-CZ" sz="1800" kern="1200" baseline="0" dirty="0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 </a:t>
                      </a:r>
                      <a:r>
                        <a:rPr lang="cs-CZ" sz="1800" kern="1200" baseline="0" dirty="0" err="1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effects</a:t>
                      </a:r>
                      <a:endParaRPr lang="cs-CZ" sz="1800" dirty="0">
                        <a:solidFill>
                          <a:srgbClr val="000000"/>
                        </a:solidFill>
                        <a:latin typeface="Candara" panose="020E0502030303020204" pitchFamily="34" charset="0"/>
                      </a:endParaRPr>
                    </a:p>
                  </a:txBody>
                  <a:tcPr marL="91428" marR="91428" marT="45728" marB="45728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75621361"/>
                  </a:ext>
                </a:extLst>
              </a:tr>
              <a:tr h="122773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800" dirty="0">
                          <a:solidFill>
                            <a:srgbClr val="000000"/>
                          </a:solidFill>
                          <a:latin typeface="Candara" panose="020E0502030303020204" pitchFamily="34" charset="0"/>
                        </a:rPr>
                        <a:t>α</a:t>
                      </a:r>
                      <a:r>
                        <a:rPr lang="cs-CZ" sz="1800" baseline="-25000" dirty="0">
                          <a:solidFill>
                            <a:srgbClr val="000000"/>
                          </a:solidFill>
                          <a:latin typeface="Candara" panose="020E0502030303020204" pitchFamily="34" charset="0"/>
                        </a:rPr>
                        <a:t>1</a:t>
                      </a:r>
                    </a:p>
                    <a:p>
                      <a:pPr algn="l"/>
                      <a:r>
                        <a:rPr lang="el-GR" sz="1800" dirty="0">
                          <a:solidFill>
                            <a:srgbClr val="000000"/>
                          </a:solidFill>
                          <a:latin typeface="Candara" panose="020E0502030303020204" pitchFamily="34" charset="0"/>
                        </a:rPr>
                        <a:t>α</a:t>
                      </a:r>
                      <a:r>
                        <a:rPr lang="cs-CZ" sz="1800" baseline="-25000" dirty="0">
                          <a:solidFill>
                            <a:srgbClr val="000000"/>
                          </a:solidFill>
                          <a:latin typeface="Candara" panose="020E0502030303020204" pitchFamily="34" charset="0"/>
                        </a:rPr>
                        <a:t>5</a:t>
                      </a:r>
                      <a:endParaRPr lang="cs-CZ" sz="1800" dirty="0">
                        <a:solidFill>
                          <a:srgbClr val="000000"/>
                        </a:solidFill>
                        <a:latin typeface="Candara" panose="020E0502030303020204" pitchFamily="34" charset="0"/>
                      </a:endParaRPr>
                    </a:p>
                  </a:txBody>
                  <a:tcPr marL="91428" marR="91428" marT="45728" marB="45728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1800" kern="1200" dirty="0" err="1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modulating</a:t>
                      </a:r>
                      <a:r>
                        <a:rPr lang="cs-CZ" sz="1800" kern="1200" dirty="0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 </a:t>
                      </a:r>
                      <a:r>
                        <a:rPr lang="cs-CZ" sz="1800" kern="1200" dirty="0" err="1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temporal</a:t>
                      </a:r>
                      <a:r>
                        <a:rPr lang="cs-CZ" sz="1800" kern="1200" dirty="0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 and </a:t>
                      </a:r>
                      <a:r>
                        <a:rPr lang="cs-CZ" sz="1800" kern="1200" dirty="0" err="1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spatial</a:t>
                      </a:r>
                      <a:r>
                        <a:rPr lang="cs-CZ" sz="1800" kern="1200" dirty="0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 </a:t>
                      </a:r>
                      <a:r>
                        <a:rPr lang="cs-CZ" sz="1800" kern="1200" dirty="0" err="1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memory</a:t>
                      </a:r>
                      <a:endParaRPr lang="cs-CZ" sz="1800" dirty="0">
                        <a:solidFill>
                          <a:srgbClr val="000000"/>
                        </a:solidFill>
                        <a:latin typeface="Candara" panose="020E0502030303020204" pitchFamily="34" charset="0"/>
                      </a:endParaRPr>
                    </a:p>
                  </a:txBody>
                  <a:tcPr marL="91428" marR="91428" marT="45728" marB="45728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93163981"/>
                  </a:ext>
                </a:extLst>
              </a:tr>
            </a:tbl>
          </a:graphicData>
        </a:graphic>
      </p:graphicFrame>
      <p:pic>
        <p:nvPicPr>
          <p:cNvPr id="11287" name="Obrázek 4">
            <a:extLst>
              <a:ext uri="{FF2B5EF4-FFF2-40B4-BE49-F238E27FC236}">
                <a16:creationId xmlns:a16="http://schemas.microsoft.com/office/drawing/2014/main" id="{FE7FC4EB-58AD-41E8-B4EC-C9DED5BDFA4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68" y="4725144"/>
            <a:ext cx="3629025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5B738DC3-B935-4287-ADA4-71607F71D49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26787" y="54868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id="{DD3E4D59-7098-4B6E-A71C-DF8D5DB32738}"/>
              </a:ext>
            </a:extLst>
          </p:cNvPr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>
          <a:xfrm>
            <a:off x="838200" y="15205"/>
            <a:ext cx="10515600" cy="1037531"/>
          </a:xfrm>
        </p:spPr>
        <p:txBody>
          <a:bodyPr/>
          <a:lstStyle/>
          <a:p>
            <a:pPr algn="ctr" eaLnBrk="1" hangingPunct="1"/>
            <a:r>
              <a:rPr lang="cs-CZ" altLang="cs-CZ" sz="4800" b="1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Indications</a:t>
            </a:r>
            <a:endParaRPr lang="cs-CZ" altLang="cs-CZ" sz="4800" b="1" dirty="0">
              <a:solidFill>
                <a:srgbClr val="000000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</p:txBody>
      </p:sp>
      <p:sp>
        <p:nvSpPr>
          <p:cNvPr id="279555" name="Rectangle 3">
            <a:extLst>
              <a:ext uri="{FF2B5EF4-FFF2-40B4-BE49-F238E27FC236}">
                <a16:creationId xmlns:a16="http://schemas.microsoft.com/office/drawing/2014/main" id="{AE4ED9D1-0F5C-471C-85FC-343F68A5399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1344" y="980728"/>
            <a:ext cx="11737304" cy="4191000"/>
          </a:xfrm>
        </p:spPr>
        <p:txBody>
          <a:bodyPr/>
          <a:lstStyle/>
          <a:p>
            <a:pPr eaLnBrk="1" hangingPunct="1">
              <a:buClr>
                <a:srgbClr val="000000"/>
              </a:buClr>
              <a:tabLst>
                <a:tab pos="174625" algn="l"/>
                <a:tab pos="623888" algn="l"/>
              </a:tabLst>
              <a:defRPr/>
            </a:pPr>
            <a:r>
              <a:rPr lang="sk-SK" sz="20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adjuvant</a:t>
            </a:r>
            <a:r>
              <a:rPr lang="sk-SK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sk-SK" sz="20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therapy</a:t>
            </a:r>
            <a:r>
              <a:rPr lang="sk-SK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in </a:t>
            </a:r>
            <a:r>
              <a:rPr lang="sk-SK" sz="20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psychiatry</a:t>
            </a:r>
            <a:r>
              <a:rPr lang="sk-SK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(</a:t>
            </a:r>
            <a:r>
              <a:rPr lang="sk-SK" sz="20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for</a:t>
            </a:r>
            <a:r>
              <a:rPr lang="sk-SK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sk-SK" sz="20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transient</a:t>
            </a:r>
            <a:r>
              <a:rPr lang="sk-SK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sk-SK" sz="20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period</a:t>
            </a:r>
            <a:r>
              <a:rPr lang="sk-SK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)</a:t>
            </a:r>
          </a:p>
          <a:p>
            <a:pPr eaLnBrk="1" hangingPunct="1">
              <a:buClr>
                <a:srgbClr val="000000"/>
              </a:buClr>
              <a:tabLst>
                <a:tab pos="174625" algn="l"/>
                <a:tab pos="623888" algn="l"/>
              </a:tabLst>
              <a:defRPr/>
            </a:pPr>
            <a:r>
              <a:rPr lang="sk-SK" sz="20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acute</a:t>
            </a:r>
            <a:r>
              <a:rPr lang="sk-SK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sk-SK" sz="20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intervention</a:t>
            </a:r>
            <a:r>
              <a:rPr lang="sk-SK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of panic </a:t>
            </a:r>
            <a:r>
              <a:rPr lang="sk-SK" sz="20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attack</a:t>
            </a:r>
            <a:endParaRPr lang="sk-SK" sz="2000" dirty="0">
              <a:solidFill>
                <a:srgbClr val="000000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buClr>
                <a:srgbClr val="000000"/>
              </a:buClr>
              <a:tabLst>
                <a:tab pos="174625" algn="l"/>
                <a:tab pos="623888" algn="l"/>
              </a:tabLst>
              <a:defRPr/>
            </a:pPr>
            <a:r>
              <a:rPr lang="sk-SK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 </a:t>
            </a:r>
            <a:r>
              <a:rPr lang="en-US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treatment of acute alcohol withdrawal</a:t>
            </a:r>
            <a:r>
              <a:rPr lang="cs-CZ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</a:p>
          <a:p>
            <a:pPr marL="0" indent="0" eaLnBrk="1" hangingPunct="1">
              <a:buClr>
                <a:srgbClr val="000000"/>
              </a:buClr>
              <a:tabLst>
                <a:tab pos="174625" algn="l"/>
                <a:tab pos="623888" algn="l"/>
              </a:tabLst>
              <a:defRPr/>
            </a:pPr>
            <a:r>
              <a:rPr lang="sk-SK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  </a:t>
            </a:r>
            <a:r>
              <a:rPr lang="sk-SK" sz="20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diagnostic</a:t>
            </a:r>
            <a:r>
              <a:rPr lang="sk-SK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/</a:t>
            </a:r>
            <a:r>
              <a:rPr lang="sk-SK" sz="20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therapeutic</a:t>
            </a:r>
            <a:r>
              <a:rPr lang="sk-SK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sk-SK" sz="20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procedures</a:t>
            </a:r>
            <a:r>
              <a:rPr lang="sk-SK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(</a:t>
            </a:r>
            <a:r>
              <a:rPr lang="sk-SK" sz="20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gastroscopy</a:t>
            </a:r>
            <a:r>
              <a:rPr lang="sk-SK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, </a:t>
            </a:r>
            <a:r>
              <a:rPr lang="sk-SK" sz="20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colonoscopy</a:t>
            </a:r>
            <a:r>
              <a:rPr lang="sk-SK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)</a:t>
            </a:r>
          </a:p>
          <a:p>
            <a:pPr marL="0" indent="0" eaLnBrk="1" hangingPunct="1">
              <a:buClr>
                <a:srgbClr val="000000"/>
              </a:buClr>
              <a:tabLst>
                <a:tab pos="174625" algn="l"/>
                <a:tab pos="623888" algn="l"/>
              </a:tabLst>
              <a:defRPr/>
            </a:pPr>
            <a:r>
              <a:rPr lang="cs-CZ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  </a:t>
            </a:r>
            <a:r>
              <a:rPr lang="en-US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commonly used together with an SSRI to provide symptomatic relief for the first few weeks before the effects of the SSRI kick in</a:t>
            </a:r>
          </a:p>
          <a:p>
            <a:pPr marL="0" indent="0" eaLnBrk="1" hangingPunct="1">
              <a:buClr>
                <a:srgbClr val="000000"/>
              </a:buClr>
              <a:tabLst>
                <a:tab pos="174625" algn="l"/>
                <a:tab pos="623888" algn="l"/>
              </a:tabLst>
              <a:defRPr/>
            </a:pPr>
            <a:r>
              <a:rPr lang="cs-CZ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  </a:t>
            </a:r>
            <a:r>
              <a:rPr lang="en-US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phobias (strong fears of specific things or situation (snakes, flying)</a:t>
            </a:r>
          </a:p>
          <a:p>
            <a:pPr marL="0" indent="0" eaLnBrk="1" hangingPunct="1">
              <a:buClr>
                <a:srgbClr val="000000"/>
              </a:buClr>
              <a:tabLst>
                <a:tab pos="174625" algn="l"/>
                <a:tab pos="623888" algn="l"/>
              </a:tabLst>
              <a:defRPr/>
            </a:pPr>
            <a:r>
              <a:rPr lang="sk-SK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 </a:t>
            </a:r>
            <a:r>
              <a:rPr lang="sk-SK" sz="20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psychosomatic</a:t>
            </a:r>
            <a:r>
              <a:rPr lang="sk-SK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sk-SK" sz="20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disorders</a:t>
            </a:r>
            <a:endParaRPr lang="sk-SK" sz="2000" dirty="0">
              <a:solidFill>
                <a:srgbClr val="000000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buClr>
                <a:srgbClr val="000000"/>
              </a:buClr>
              <a:tabLst>
                <a:tab pos="174625" algn="l"/>
                <a:tab pos="623888" algn="l"/>
              </a:tabLst>
              <a:defRPr/>
            </a:pPr>
            <a:r>
              <a:rPr lang="cs-CZ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 p</a:t>
            </a:r>
            <a:r>
              <a:rPr lang="en-US" sz="20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ost</a:t>
            </a:r>
            <a:r>
              <a:rPr lang="cs-CZ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-t</a:t>
            </a:r>
            <a:r>
              <a:rPr lang="en-US" sz="20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raumatic</a:t>
            </a:r>
            <a:r>
              <a:rPr lang="en-US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stress disorder (anxiety triggered by insistent recall of past stressful experiences</a:t>
            </a:r>
          </a:p>
          <a:p>
            <a:pPr marL="0" indent="0" eaLnBrk="1" hangingPunct="1">
              <a:buClr>
                <a:srgbClr val="000000"/>
              </a:buClr>
              <a:tabLst>
                <a:tab pos="174625" algn="l"/>
                <a:tab pos="623888" algn="l"/>
              </a:tabLst>
              <a:defRPr/>
            </a:pPr>
            <a:r>
              <a:rPr lang="cs-CZ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 </a:t>
            </a:r>
            <a:r>
              <a:rPr lang="en-US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OCD</a:t>
            </a:r>
          </a:p>
          <a:p>
            <a:pPr marL="0" indent="0" eaLnBrk="1" hangingPunct="1">
              <a:buClr>
                <a:srgbClr val="000000"/>
              </a:buClr>
              <a:tabLst>
                <a:tab pos="174625" algn="l"/>
                <a:tab pos="623888" algn="l"/>
              </a:tabLst>
              <a:defRPr/>
            </a:pPr>
            <a:endParaRPr lang="sk-SK" sz="2000" dirty="0">
              <a:solidFill>
                <a:srgbClr val="000000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F998BBB3-C7C9-441E-808F-7B5AC35FB98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749533" y="675928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3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6" name="Rectangle 2">
            <a:extLst>
              <a:ext uri="{FF2B5EF4-FFF2-40B4-BE49-F238E27FC236}">
                <a16:creationId xmlns:a16="http://schemas.microsoft.com/office/drawing/2014/main" id="{87CAF318-2164-4E4B-A783-95D996FB9216}"/>
              </a:ext>
            </a:extLst>
          </p:cNvPr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>
          <a:xfrm>
            <a:off x="609600" y="-27384"/>
            <a:ext cx="10972800" cy="1371600"/>
          </a:xfrm>
        </p:spPr>
        <p:txBody>
          <a:bodyPr/>
          <a:lstStyle/>
          <a:p>
            <a:pPr algn="ctr" eaLnBrk="1" hangingPunct="1">
              <a:defRPr/>
            </a:pPr>
            <a:r>
              <a:rPr lang="cs-CZ" sz="4800" b="1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Effects</a:t>
            </a:r>
            <a:r>
              <a:rPr lang="cs-CZ" sz="4800" b="1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cs-CZ" sz="4800" b="1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of</a:t>
            </a:r>
            <a:r>
              <a:rPr lang="cs-CZ" sz="4800" b="1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cs-CZ" sz="4800" b="1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benzodiazepines</a:t>
            </a:r>
            <a:endParaRPr lang="cs-CZ" sz="4800" b="1" dirty="0">
              <a:latin typeface="Candara" panose="020E0502030303020204" pitchFamily="34" charset="0"/>
              <a:cs typeface="Arial" panose="020B0604020202020204" pitchFamily="34" charset="0"/>
            </a:endParaRPr>
          </a:p>
        </p:txBody>
      </p:sp>
      <p:sp>
        <p:nvSpPr>
          <p:cNvPr id="15363" name="Rectangle 3">
            <a:extLst>
              <a:ext uri="{FF2B5EF4-FFF2-40B4-BE49-F238E27FC236}">
                <a16:creationId xmlns:a16="http://schemas.microsoft.com/office/drawing/2014/main" id="{A86122EC-042A-4630-8F16-C9571E9F64F9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335361" y="1676400"/>
            <a:ext cx="9721454" cy="41910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Clr>
                <a:srgbClr val="000000"/>
              </a:buClr>
              <a:buFontTx/>
              <a:buNone/>
            </a:pPr>
            <a:r>
              <a:rPr lang="sk-SK" altLang="cs-CZ" sz="2400" b="1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1) </a:t>
            </a:r>
            <a:r>
              <a:rPr lang="sk-SK" altLang="cs-CZ" sz="2400" b="1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hypnosedative</a:t>
            </a:r>
            <a:endParaRPr lang="sk-SK" altLang="cs-CZ" sz="2400" b="1" dirty="0">
              <a:solidFill>
                <a:srgbClr val="000000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Clr>
                <a:srgbClr val="000000"/>
              </a:buClr>
              <a:buFontTx/>
              <a:buNone/>
            </a:pPr>
            <a:r>
              <a:rPr lang="sk-SK" altLang="cs-CZ" sz="2400" b="1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     </a:t>
            </a:r>
            <a:r>
              <a:rPr lang="sk-SK" altLang="cs-CZ" sz="24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midazolam</a:t>
            </a:r>
            <a:r>
              <a:rPr lang="sk-SK" altLang="cs-CZ" sz="24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</a:p>
          <a:p>
            <a:pPr eaLnBrk="1" hangingPunct="1">
              <a:lnSpc>
                <a:spcPct val="90000"/>
              </a:lnSpc>
              <a:buClr>
                <a:srgbClr val="000000"/>
              </a:buClr>
              <a:buFontTx/>
              <a:buNone/>
            </a:pPr>
            <a:r>
              <a:rPr lang="sk-SK" altLang="cs-CZ" sz="2400" b="1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2) </a:t>
            </a:r>
            <a:r>
              <a:rPr lang="sk-SK" altLang="cs-CZ" sz="2400" b="1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anxiolytic</a:t>
            </a:r>
            <a:endParaRPr lang="sk-SK" altLang="cs-CZ" sz="2400" b="1" dirty="0">
              <a:solidFill>
                <a:srgbClr val="000000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Clr>
                <a:srgbClr val="000000"/>
              </a:buClr>
              <a:buFontTx/>
              <a:buNone/>
            </a:pPr>
            <a:r>
              <a:rPr lang="sk-SK" altLang="cs-CZ" sz="2400" b="1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     </a:t>
            </a:r>
            <a:r>
              <a:rPr lang="sk-SK" altLang="cs-CZ" sz="24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alprazolam</a:t>
            </a:r>
            <a:r>
              <a:rPr lang="sk-SK" altLang="cs-CZ" sz="24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, </a:t>
            </a:r>
            <a:r>
              <a:rPr lang="sk-SK" altLang="cs-CZ" sz="24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bromazepam</a:t>
            </a:r>
            <a:r>
              <a:rPr lang="sk-SK" altLang="cs-CZ" sz="24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, </a:t>
            </a:r>
            <a:r>
              <a:rPr lang="sk-SK" altLang="cs-CZ" sz="24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oxazepam</a:t>
            </a:r>
            <a:endParaRPr lang="sk-SK" altLang="cs-CZ" sz="2400" dirty="0">
              <a:solidFill>
                <a:srgbClr val="000000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Clr>
                <a:srgbClr val="000000"/>
              </a:buClr>
              <a:buFontTx/>
              <a:buNone/>
            </a:pPr>
            <a:r>
              <a:rPr lang="sk-SK" altLang="cs-CZ" sz="2400" b="1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3) </a:t>
            </a:r>
            <a:r>
              <a:rPr lang="sk-SK" altLang="cs-CZ" sz="2400" b="1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anticonvulsant</a:t>
            </a:r>
            <a:endParaRPr lang="sk-SK" altLang="cs-CZ" sz="2400" b="1" dirty="0">
              <a:solidFill>
                <a:srgbClr val="000000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Clr>
                <a:srgbClr val="000000"/>
              </a:buClr>
              <a:buFontTx/>
              <a:buNone/>
            </a:pPr>
            <a:r>
              <a:rPr lang="sk-SK" altLang="cs-CZ" sz="2400" b="1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     </a:t>
            </a:r>
            <a:r>
              <a:rPr lang="sk-SK" altLang="cs-CZ" sz="24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diazepam</a:t>
            </a:r>
            <a:r>
              <a:rPr lang="sk-SK" altLang="cs-CZ" sz="24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, </a:t>
            </a:r>
            <a:r>
              <a:rPr lang="sk-SK" altLang="cs-CZ" sz="24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clonazepam</a:t>
            </a:r>
            <a:endParaRPr lang="sk-SK" altLang="cs-CZ" sz="2400" dirty="0">
              <a:solidFill>
                <a:srgbClr val="000000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Clr>
                <a:srgbClr val="000000"/>
              </a:buClr>
              <a:buFontTx/>
              <a:buNone/>
            </a:pPr>
            <a:r>
              <a:rPr lang="sk-SK" altLang="cs-CZ" sz="2400" b="1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4) </a:t>
            </a:r>
            <a:r>
              <a:rPr lang="sk-SK" altLang="cs-CZ" sz="2400" b="1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myorelaxant</a:t>
            </a:r>
            <a:endParaRPr lang="sk-SK" altLang="cs-CZ" sz="2400" b="1" dirty="0">
              <a:solidFill>
                <a:srgbClr val="000000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Clr>
                <a:srgbClr val="000000"/>
              </a:buClr>
              <a:buFontTx/>
              <a:buNone/>
            </a:pPr>
            <a:r>
              <a:rPr lang="sk-SK" altLang="cs-CZ" sz="2400" b="1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     </a:t>
            </a:r>
            <a:r>
              <a:rPr lang="sk-SK" altLang="cs-CZ" sz="24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clonazepam</a:t>
            </a:r>
            <a:endParaRPr lang="sk-SK" altLang="cs-CZ" sz="2400" dirty="0">
              <a:solidFill>
                <a:srgbClr val="000000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Clr>
                <a:srgbClr val="000000"/>
              </a:buClr>
              <a:buFontTx/>
              <a:buNone/>
            </a:pPr>
            <a:r>
              <a:rPr lang="sk-SK" altLang="cs-CZ" sz="2400" b="1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5) </a:t>
            </a:r>
            <a:r>
              <a:rPr lang="sk-SK" altLang="cs-CZ" sz="2400" b="1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amnestic</a:t>
            </a:r>
            <a:r>
              <a:rPr lang="sk-SK" altLang="cs-CZ" sz="2400" b="1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(</a:t>
            </a:r>
            <a:r>
              <a:rPr lang="sk-SK" altLang="cs-CZ" sz="2400" b="1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anterograde</a:t>
            </a:r>
            <a:r>
              <a:rPr lang="sk-SK" altLang="cs-CZ" sz="2400" b="1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sk-SK" altLang="cs-CZ" sz="2400" b="1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amnesia</a:t>
            </a:r>
            <a:r>
              <a:rPr lang="sk-SK" altLang="cs-CZ" sz="2400" b="1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)</a:t>
            </a:r>
          </a:p>
          <a:p>
            <a:pPr eaLnBrk="1" hangingPunct="1">
              <a:lnSpc>
                <a:spcPct val="90000"/>
              </a:lnSpc>
              <a:buClr>
                <a:srgbClr val="000000"/>
              </a:buClr>
              <a:buFontTx/>
              <a:buNone/>
            </a:pPr>
            <a:r>
              <a:rPr lang="sk-SK" altLang="cs-CZ" sz="2400" b="1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     </a:t>
            </a:r>
            <a:r>
              <a:rPr lang="sk-SK" altLang="cs-CZ" sz="24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most of </a:t>
            </a:r>
            <a:r>
              <a:rPr lang="sk-SK" altLang="cs-CZ" sz="24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benzodiazepines</a:t>
            </a:r>
            <a:r>
              <a:rPr lang="sk-SK" altLang="cs-CZ" sz="24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, </a:t>
            </a:r>
            <a:r>
              <a:rPr lang="sk-SK" altLang="cs-CZ" sz="24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historically</a:t>
            </a:r>
            <a:r>
              <a:rPr lang="sk-SK" altLang="cs-CZ" sz="24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sk-SK" altLang="cs-CZ" sz="24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typical</a:t>
            </a:r>
            <a:r>
              <a:rPr lang="sk-SK" altLang="cs-CZ" sz="24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sk-SK" altLang="cs-CZ" sz="24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for</a:t>
            </a:r>
            <a:r>
              <a:rPr lang="sk-SK" altLang="cs-CZ" sz="24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sk-SK" altLang="cs-CZ" sz="24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flunitrazepam</a:t>
            </a:r>
            <a:r>
              <a:rPr lang="sk-SK" altLang="cs-CZ" sz="24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2C4098B5-4D50-4322-9E8A-D240F943934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848528" y="644699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5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Rectangle 2">
            <a:extLst>
              <a:ext uri="{FF2B5EF4-FFF2-40B4-BE49-F238E27FC236}">
                <a16:creationId xmlns:a16="http://schemas.microsoft.com/office/drawing/2014/main" id="{289E2746-CAA4-4B03-88CE-5FFD9F307FF4}"/>
              </a:ext>
            </a:extLst>
          </p:cNvPr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>
          <a:xfrm>
            <a:off x="838200" y="44624"/>
            <a:ext cx="10515600" cy="1325563"/>
          </a:xfrm>
        </p:spPr>
        <p:txBody>
          <a:bodyPr/>
          <a:lstStyle/>
          <a:p>
            <a:pPr algn="ctr" eaLnBrk="1" hangingPunct="1">
              <a:defRPr/>
            </a:pPr>
            <a:r>
              <a:rPr lang="sk-SK" sz="4800" b="1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Pharmacokinetics</a:t>
            </a:r>
            <a:r>
              <a:rPr lang="sk-SK" sz="4800" b="1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of </a:t>
            </a:r>
            <a:r>
              <a:rPr lang="sk-SK" sz="4800" b="1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benzodiazepines</a:t>
            </a:r>
            <a:r>
              <a:rPr lang="cs-CZ" sz="4800" b="1" dirty="0"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7411" name="Rectangle 3">
            <a:extLst>
              <a:ext uri="{FF2B5EF4-FFF2-40B4-BE49-F238E27FC236}">
                <a16:creationId xmlns:a16="http://schemas.microsoft.com/office/drawing/2014/main" id="{308DA340-5E7F-4C56-86C2-C1478E75705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0" y="1340768"/>
            <a:ext cx="11712623" cy="4681537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Clr>
                <a:srgbClr val="000000"/>
              </a:buClr>
            </a:pPr>
            <a:r>
              <a:rPr lang="sk-SK" altLang="cs-CZ" sz="24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ABSORPTION: </a:t>
            </a:r>
          </a:p>
          <a:p>
            <a:pPr lvl="1" eaLnBrk="1" hangingPunct="1">
              <a:lnSpc>
                <a:spcPct val="80000"/>
              </a:lnSpc>
              <a:buClr>
                <a:srgbClr val="000000"/>
              </a:buClr>
            </a:pPr>
            <a:r>
              <a:rPr lang="en-US" altLang="cs-CZ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well absorbed if given orally , </a:t>
            </a:r>
            <a:r>
              <a:rPr lang="en-US" altLang="cs-CZ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C</a:t>
            </a:r>
            <a:r>
              <a:rPr lang="en-US" altLang="cs-CZ" baseline="-250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max</a:t>
            </a:r>
            <a:r>
              <a:rPr lang="en-US" altLang="cs-CZ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cs-CZ" altLang="cs-CZ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r</a:t>
            </a:r>
            <a:r>
              <a:rPr lang="en-US" altLang="cs-CZ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eached</a:t>
            </a:r>
            <a:r>
              <a:rPr lang="en-US" altLang="cs-CZ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in about 1 h</a:t>
            </a:r>
          </a:p>
          <a:p>
            <a:pPr lvl="1" eaLnBrk="1" hangingPunct="1">
              <a:lnSpc>
                <a:spcPct val="80000"/>
              </a:lnSpc>
              <a:buClr>
                <a:srgbClr val="000000"/>
              </a:buClr>
            </a:pPr>
            <a:r>
              <a:rPr lang="sk-SK" altLang="cs-CZ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intramuscular</a:t>
            </a:r>
            <a:r>
              <a:rPr lang="sk-SK" altLang="cs-CZ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sk-SK" altLang="cs-CZ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injection</a:t>
            </a:r>
            <a:r>
              <a:rPr lang="sk-SK" altLang="cs-CZ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– </a:t>
            </a:r>
            <a:r>
              <a:rPr lang="sk-SK" altLang="cs-CZ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absorption</a:t>
            </a:r>
            <a:r>
              <a:rPr lang="sk-SK" altLang="cs-CZ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sk-SK" altLang="cs-CZ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time</a:t>
            </a:r>
            <a:r>
              <a:rPr lang="sk-SK" altLang="cs-CZ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sk-SK" altLang="cs-CZ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is</a:t>
            </a:r>
            <a:r>
              <a:rPr lang="sk-SK" altLang="cs-CZ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sk-SK" altLang="cs-CZ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mostly</a:t>
            </a:r>
            <a:r>
              <a:rPr lang="sk-SK" altLang="cs-CZ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sk-SK" altLang="cs-CZ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unpredictable</a:t>
            </a:r>
            <a:r>
              <a:rPr lang="sk-SK" altLang="cs-CZ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</a:p>
          <a:p>
            <a:pPr lvl="1" eaLnBrk="1" hangingPunct="1">
              <a:lnSpc>
                <a:spcPct val="80000"/>
              </a:lnSpc>
              <a:buClr>
                <a:srgbClr val="000000"/>
              </a:buClr>
            </a:pPr>
            <a:r>
              <a:rPr lang="sk-SK" altLang="cs-CZ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possible</a:t>
            </a:r>
            <a:r>
              <a:rPr lang="sk-SK" altLang="cs-CZ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IV and per </a:t>
            </a:r>
            <a:r>
              <a:rPr lang="sk-SK" altLang="cs-CZ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rectum</a:t>
            </a:r>
            <a:r>
              <a:rPr lang="sk-SK" altLang="cs-CZ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sk-SK" altLang="cs-CZ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application</a:t>
            </a:r>
            <a:r>
              <a:rPr lang="sk-SK" altLang="cs-CZ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(</a:t>
            </a:r>
            <a:r>
              <a:rPr lang="sk-SK" altLang="cs-CZ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used</a:t>
            </a:r>
            <a:r>
              <a:rPr lang="sk-SK" altLang="cs-CZ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sk-SK" altLang="cs-CZ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for</a:t>
            </a:r>
            <a:r>
              <a:rPr lang="sk-SK" altLang="cs-CZ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sk-SK" altLang="cs-CZ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pediatric</a:t>
            </a:r>
            <a:r>
              <a:rPr lang="sk-SK" altLang="cs-CZ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sk-SK" altLang="cs-CZ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febrile</a:t>
            </a:r>
            <a:r>
              <a:rPr lang="sk-SK" altLang="cs-CZ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sk-SK" altLang="cs-CZ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seizures</a:t>
            </a:r>
            <a:r>
              <a:rPr lang="sk-SK" altLang="cs-CZ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)</a:t>
            </a:r>
          </a:p>
          <a:p>
            <a:pPr lvl="1" eaLnBrk="1" hangingPunct="1">
              <a:lnSpc>
                <a:spcPct val="80000"/>
              </a:lnSpc>
              <a:buClr>
                <a:srgbClr val="000000"/>
              </a:buClr>
            </a:pPr>
            <a:endParaRPr lang="sk-SK" altLang="cs-CZ" sz="2400" dirty="0">
              <a:solidFill>
                <a:srgbClr val="000000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  <a:buClr>
                <a:srgbClr val="000000"/>
              </a:buClr>
            </a:pPr>
            <a:r>
              <a:rPr lang="sk-SK" altLang="cs-CZ" sz="24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BINDING: </a:t>
            </a:r>
            <a:r>
              <a:rPr lang="en-US" altLang="cs-CZ" sz="24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strongly bound to plasma proteins</a:t>
            </a:r>
            <a:endParaRPr lang="sk-SK" altLang="cs-CZ" sz="2400" dirty="0">
              <a:solidFill>
                <a:srgbClr val="000000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  <a:buClr>
                <a:srgbClr val="000000"/>
              </a:buClr>
            </a:pPr>
            <a:endParaRPr lang="sk-SK" altLang="cs-CZ" sz="2400" dirty="0">
              <a:solidFill>
                <a:srgbClr val="000000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  <a:buClr>
                <a:srgbClr val="000000"/>
              </a:buClr>
            </a:pPr>
            <a:r>
              <a:rPr lang="sk-SK" altLang="cs-CZ" sz="24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DISTRIBUTION: </a:t>
            </a:r>
            <a:r>
              <a:rPr lang="en-US" altLang="cs-CZ" sz="24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large </a:t>
            </a:r>
            <a:r>
              <a:rPr lang="en-US" altLang="cs-CZ" sz="24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V</a:t>
            </a:r>
            <a:r>
              <a:rPr lang="en-US" altLang="cs-CZ" sz="2400" baseline="-250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d</a:t>
            </a:r>
            <a:r>
              <a:rPr lang="en-US" altLang="cs-CZ" sz="24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: accumulation in body fat (high lipid solubility)</a:t>
            </a:r>
          </a:p>
          <a:p>
            <a:pPr eaLnBrk="1" hangingPunct="1">
              <a:lnSpc>
                <a:spcPct val="80000"/>
              </a:lnSpc>
              <a:buClr>
                <a:srgbClr val="000000"/>
              </a:buClr>
            </a:pPr>
            <a:endParaRPr lang="sk-SK" altLang="cs-CZ" sz="2400" dirty="0">
              <a:solidFill>
                <a:srgbClr val="000000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  <a:buClr>
                <a:srgbClr val="000000"/>
              </a:buClr>
            </a:pPr>
            <a:r>
              <a:rPr lang="sk-SK" altLang="cs-CZ" sz="24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METABOLISM: </a:t>
            </a:r>
            <a:r>
              <a:rPr lang="en-US" altLang="cs-CZ" sz="24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hydroxylation</a:t>
            </a:r>
          </a:p>
          <a:p>
            <a:pPr eaLnBrk="1" hangingPunct="1">
              <a:lnSpc>
                <a:spcPct val="80000"/>
              </a:lnSpc>
              <a:buClr>
                <a:srgbClr val="000000"/>
              </a:buClr>
            </a:pPr>
            <a:r>
              <a:rPr lang="en-US" altLang="cs-CZ" sz="24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     conjugation with glucuronic acid</a:t>
            </a:r>
          </a:p>
          <a:p>
            <a:pPr eaLnBrk="1" hangingPunct="1">
              <a:lnSpc>
                <a:spcPct val="80000"/>
              </a:lnSpc>
              <a:buClr>
                <a:srgbClr val="000000"/>
              </a:buClr>
            </a:pPr>
            <a:r>
              <a:rPr lang="en-US" altLang="cs-CZ" sz="24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     short-, medium- and long-acting BZ  </a:t>
            </a:r>
          </a:p>
          <a:p>
            <a:pPr eaLnBrk="1" hangingPunct="1">
              <a:lnSpc>
                <a:spcPct val="80000"/>
              </a:lnSpc>
              <a:buClr>
                <a:srgbClr val="000000"/>
              </a:buClr>
            </a:pPr>
            <a:r>
              <a:rPr lang="en-US" altLang="cs-CZ" sz="24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     the role of N-</a:t>
            </a:r>
            <a:r>
              <a:rPr lang="en-US" altLang="cs-CZ" sz="24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desmethyldiazepam</a:t>
            </a:r>
            <a:endParaRPr lang="en-US" altLang="cs-CZ" sz="2400" dirty="0">
              <a:solidFill>
                <a:srgbClr val="000000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obr">
            <a:extLst>
              <a:ext uri="{FF2B5EF4-FFF2-40B4-BE49-F238E27FC236}">
                <a16:creationId xmlns:a16="http://schemas.microsoft.com/office/drawing/2014/main" id="{CE0E9917-0938-46A4-BB9C-E81A5D794D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914" y="234950"/>
            <a:ext cx="6480175" cy="638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882" name="Rectangle 2">
            <a:extLst>
              <a:ext uri="{FF2B5EF4-FFF2-40B4-BE49-F238E27FC236}">
                <a16:creationId xmlns:a16="http://schemas.microsoft.com/office/drawing/2014/main" id="{9033E17D-3F97-4BA4-AA7A-C6C903C9E30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sk-SK" sz="4800" b="1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Specific</a:t>
            </a:r>
            <a:r>
              <a:rPr lang="sk-SK" sz="4800" b="1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sk-SK" sz="4800" b="1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antagonist</a:t>
            </a:r>
            <a:r>
              <a:rPr lang="sk-SK" sz="4800" b="1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of </a:t>
            </a:r>
            <a:r>
              <a:rPr lang="sk-SK" sz="4800" b="1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benzodiazepine</a:t>
            </a:r>
            <a:r>
              <a:rPr lang="sk-SK" sz="4800" b="1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sk-SK" sz="4800" b="1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receptors</a:t>
            </a:r>
            <a:endParaRPr lang="cs-CZ" sz="4800" b="1" dirty="0">
              <a:latin typeface="Candara" panose="020E0502030303020204" pitchFamily="34" charset="0"/>
              <a:cs typeface="Arial" panose="020B0604020202020204" pitchFamily="34" charset="0"/>
            </a:endParaRPr>
          </a:p>
        </p:txBody>
      </p:sp>
      <p:sp>
        <p:nvSpPr>
          <p:cNvPr id="46085" name="Text Box 5">
            <a:extLst>
              <a:ext uri="{FF2B5EF4-FFF2-40B4-BE49-F238E27FC236}">
                <a16:creationId xmlns:a16="http://schemas.microsoft.com/office/drawing/2014/main" id="{D1D112CE-04C5-46FF-BE4A-CA49970A77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360" y="2349501"/>
            <a:ext cx="11593288" cy="3139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cs-CZ" sz="3600" b="1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f</a:t>
            </a:r>
            <a:r>
              <a:rPr lang="sk-SK" altLang="cs-CZ" sz="3600" b="1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lumazenil</a:t>
            </a:r>
            <a:endParaRPr lang="cs-CZ" altLang="cs-CZ" sz="3600" dirty="0">
              <a:solidFill>
                <a:srgbClr val="000000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endParaRPr lang="cs-CZ" altLang="cs-CZ" sz="1800" b="1" dirty="0">
              <a:solidFill>
                <a:srgbClr val="000000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cs-CZ" altLang="cs-CZ" sz="1800" b="1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Use: </a:t>
            </a:r>
            <a:r>
              <a:rPr lang="en-US" altLang="cs-CZ" sz="1800" b="1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in benzodiazepine overdose</a:t>
            </a:r>
            <a:r>
              <a:rPr lang="cs-CZ" altLang="cs-CZ" sz="1800" b="1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, </a:t>
            </a:r>
            <a:r>
              <a:rPr lang="en-US" altLang="cs-CZ" sz="1800" b="1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antagonising</a:t>
            </a:r>
            <a:r>
              <a:rPr lang="en-US" altLang="cs-CZ" sz="1800" b="1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the central </a:t>
            </a:r>
            <a:r>
              <a:rPr lang="cs-CZ" altLang="cs-CZ" sz="1800" b="1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sedative</a:t>
            </a:r>
            <a:r>
              <a:rPr lang="cs-CZ" altLang="cs-CZ" sz="1800" b="1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en-US" altLang="cs-CZ" sz="1800" b="1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effects of benzodiazepine</a:t>
            </a:r>
            <a:r>
              <a:rPr lang="cs-CZ" altLang="cs-CZ" sz="1800" b="1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s</a:t>
            </a:r>
            <a:r>
              <a:rPr lang="en-US" altLang="cs-CZ" sz="1800" b="1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800" b="1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in </a:t>
            </a:r>
            <a:r>
              <a:rPr lang="cs-CZ" altLang="cs-CZ" sz="1800" b="1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anaesthesiology</a:t>
            </a:r>
            <a:r>
              <a:rPr lang="cs-CZ" altLang="cs-CZ" sz="1800" b="1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endParaRPr lang="en-US" altLang="cs-CZ" sz="1800" b="1" dirty="0">
              <a:solidFill>
                <a:srgbClr val="000000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endParaRPr lang="cs-CZ" sz="1800" dirty="0">
              <a:solidFill>
                <a:srgbClr val="000000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marL="285750" indent="-285750" eaLnBrk="1" hangingPunct="1">
              <a:spcBef>
                <a:spcPct val="0"/>
              </a:spcBef>
              <a:buClrTx/>
              <a:buSzTx/>
              <a:defRPr/>
            </a:pPr>
            <a:r>
              <a:rPr lang="cs-CZ" sz="18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t</a:t>
            </a:r>
            <a:r>
              <a:rPr lang="en-US" sz="18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he onset of action is rapid and usually effects are seen within one to t</a:t>
            </a:r>
            <a:r>
              <a:rPr lang="cs-CZ" sz="18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hree</a:t>
            </a:r>
            <a:r>
              <a:rPr lang="en-US" sz="18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minutes</a:t>
            </a:r>
            <a:r>
              <a:rPr lang="cs-CZ" sz="18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</a:p>
          <a:p>
            <a:pPr marL="285750" indent="-285750" eaLnBrk="1" hangingPunct="1">
              <a:spcBef>
                <a:spcPct val="0"/>
              </a:spcBef>
              <a:buClrTx/>
              <a:buSzTx/>
              <a:defRPr/>
            </a:pPr>
            <a:endParaRPr lang="cs-CZ" sz="1800" dirty="0">
              <a:solidFill>
                <a:srgbClr val="000000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marL="285750" indent="-285750" eaLnBrk="1" hangingPunct="1">
              <a:spcBef>
                <a:spcPct val="0"/>
              </a:spcBef>
              <a:buClrTx/>
              <a:buSzTx/>
              <a:defRPr/>
            </a:pPr>
            <a:r>
              <a:rPr lang="en-US" sz="18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its action lasts for only about </a:t>
            </a:r>
            <a:r>
              <a:rPr lang="cs-CZ" sz="18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1</a:t>
            </a:r>
            <a:r>
              <a:rPr lang="en-US" sz="18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hour, so drowsiness tends to</a:t>
            </a:r>
            <a:r>
              <a:rPr lang="cs-CZ" sz="18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en-US" sz="18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return</a:t>
            </a:r>
            <a:r>
              <a:rPr lang="cs-CZ" sz="18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- </a:t>
            </a:r>
            <a:r>
              <a:rPr lang="en-US" sz="18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repeat doses of flumazenil may be required to prevent recurrent symptoms of overdosage once the initial dose of flumazenil wears off</a:t>
            </a:r>
            <a:endParaRPr lang="cs-CZ" sz="1800" dirty="0">
              <a:solidFill>
                <a:srgbClr val="000000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marL="285750" indent="-285750" eaLnBrk="1" hangingPunct="1">
              <a:spcBef>
                <a:spcPct val="0"/>
              </a:spcBef>
              <a:buClrTx/>
              <a:buSzTx/>
              <a:defRPr/>
            </a:pPr>
            <a:endParaRPr lang="en-US" sz="1800" dirty="0">
              <a:solidFill>
                <a:srgbClr val="000000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marL="285750" indent="-285750" eaLnBrk="1" hangingPunct="1">
              <a:spcBef>
                <a:spcPct val="0"/>
              </a:spcBef>
              <a:buClrTx/>
              <a:buSzTx/>
              <a:defRPr/>
            </a:pPr>
            <a:r>
              <a:rPr lang="cs-CZ" sz="18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c</a:t>
            </a:r>
            <a:r>
              <a:rPr lang="en-US" sz="18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an cause acute withdrawal syndrome in </a:t>
            </a:r>
            <a:r>
              <a:rPr lang="cs-CZ" sz="18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benzodiazepine</a:t>
            </a:r>
            <a:r>
              <a:rPr lang="en-US" sz="18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dependent patient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5FDE9A1A-E3FB-4140-9CBA-9416898CCD4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49000" y="1350128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7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>
            <a:extLst>
              <a:ext uri="{FF2B5EF4-FFF2-40B4-BE49-F238E27FC236}">
                <a16:creationId xmlns:a16="http://schemas.microsoft.com/office/drawing/2014/main" id="{240B1C31-6E62-410E-A95C-61547328191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92313" y="0"/>
            <a:ext cx="8229600" cy="1384300"/>
          </a:xfrm>
        </p:spPr>
        <p:txBody>
          <a:bodyPr/>
          <a:lstStyle/>
          <a:p>
            <a:pPr algn="ctr" eaLnBrk="1" hangingPunct="1"/>
            <a:r>
              <a:rPr lang="sk-SK" altLang="cs-CZ" sz="4800" b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Unwanted effects</a:t>
            </a:r>
            <a:endParaRPr lang="cs-CZ" altLang="cs-CZ" sz="4800" b="1">
              <a:solidFill>
                <a:srgbClr val="000000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</p:txBody>
      </p:sp>
      <p:sp>
        <p:nvSpPr>
          <p:cNvPr id="237571" name="Rectangle 3">
            <a:extLst>
              <a:ext uri="{FF2B5EF4-FFF2-40B4-BE49-F238E27FC236}">
                <a16:creationId xmlns:a16="http://schemas.microsoft.com/office/drawing/2014/main" id="{4E698422-E9B4-4804-BB78-ABAF21D0E79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109787" y="1340768"/>
            <a:ext cx="8594725" cy="4967287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Clr>
                <a:srgbClr val="000000"/>
              </a:buClr>
              <a:defRPr/>
            </a:pPr>
            <a:r>
              <a:rPr lang="cs-CZ" sz="20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drowsiness</a:t>
            </a:r>
            <a:r>
              <a:rPr lang="cs-CZ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, </a:t>
            </a:r>
            <a:r>
              <a:rPr lang="cs-CZ" sz="20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confusion</a:t>
            </a:r>
            <a:r>
              <a:rPr lang="cs-CZ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, </a:t>
            </a:r>
            <a:r>
              <a:rPr lang="cs-CZ" sz="20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amnesia</a:t>
            </a:r>
            <a:r>
              <a:rPr lang="cs-CZ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, </a:t>
            </a:r>
            <a:r>
              <a:rPr lang="cs-CZ" sz="20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impaired</a:t>
            </a:r>
            <a:r>
              <a:rPr lang="cs-CZ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coordination</a:t>
            </a:r>
            <a:r>
              <a:rPr lang="cs-CZ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</a:p>
          <a:p>
            <a:pPr eaLnBrk="1" hangingPunct="1">
              <a:lnSpc>
                <a:spcPct val="90000"/>
              </a:lnSpc>
              <a:buClr>
                <a:srgbClr val="000000"/>
              </a:buClr>
              <a:defRPr/>
            </a:pPr>
            <a:r>
              <a:rPr lang="cs-CZ" sz="20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paradoxical</a:t>
            </a:r>
            <a:r>
              <a:rPr lang="cs-CZ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reactions</a:t>
            </a:r>
            <a:r>
              <a:rPr lang="cs-CZ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(</a:t>
            </a:r>
            <a:r>
              <a:rPr lang="cs-CZ" sz="20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aggression</a:t>
            </a:r>
            <a:r>
              <a:rPr lang="cs-CZ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, </a:t>
            </a:r>
            <a:r>
              <a:rPr lang="cs-CZ" sz="20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violence</a:t>
            </a:r>
            <a:r>
              <a:rPr lang="cs-CZ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; </a:t>
            </a:r>
            <a:r>
              <a:rPr lang="cs-CZ" sz="20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see</a:t>
            </a:r>
            <a:r>
              <a:rPr lang="cs-CZ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Beers</a:t>
            </a:r>
            <a:r>
              <a:rPr lang="cs-CZ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list)</a:t>
            </a:r>
          </a:p>
          <a:p>
            <a:pPr eaLnBrk="1" hangingPunct="1">
              <a:lnSpc>
                <a:spcPct val="90000"/>
              </a:lnSpc>
              <a:buClr>
                <a:srgbClr val="000000"/>
              </a:buClr>
              <a:defRPr/>
            </a:pPr>
            <a:r>
              <a:rPr lang="cs-CZ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dependence (i</a:t>
            </a:r>
            <a:r>
              <a:rPr lang="en-US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n human subjects and patients, stopping BZ treatment after weeks and months causes an increase in symptoms of anxiety, together with tremor and dizziness</a:t>
            </a:r>
            <a:r>
              <a:rPr lang="cs-CZ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)</a:t>
            </a:r>
          </a:p>
          <a:p>
            <a:pPr eaLnBrk="1" hangingPunct="1">
              <a:lnSpc>
                <a:spcPct val="90000"/>
              </a:lnSpc>
              <a:buClr>
                <a:srgbClr val="000000"/>
              </a:buClr>
              <a:defRPr/>
            </a:pPr>
            <a:r>
              <a:rPr lang="cs-CZ" sz="20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cognitive</a:t>
            </a:r>
            <a:r>
              <a:rPr lang="cs-CZ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deficits</a:t>
            </a:r>
            <a:r>
              <a:rPr lang="cs-CZ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(</a:t>
            </a:r>
            <a:r>
              <a:rPr lang="cs-CZ" sz="20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memory</a:t>
            </a:r>
            <a:r>
              <a:rPr lang="cs-CZ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loss</a:t>
            </a:r>
            <a:r>
              <a:rPr lang="cs-CZ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, </a:t>
            </a:r>
            <a:r>
              <a:rPr lang="cs-CZ" sz="20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slower</a:t>
            </a:r>
            <a:r>
              <a:rPr lang="cs-CZ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psychomotor</a:t>
            </a:r>
            <a:r>
              <a:rPr lang="cs-CZ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deficits</a:t>
            </a:r>
            <a:r>
              <a:rPr lang="cs-CZ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)</a:t>
            </a:r>
          </a:p>
          <a:p>
            <a:pPr eaLnBrk="1" hangingPunct="1">
              <a:lnSpc>
                <a:spcPct val="90000"/>
              </a:lnSpc>
              <a:buClr>
                <a:srgbClr val="000000"/>
              </a:buClr>
              <a:defRPr/>
            </a:pPr>
            <a:r>
              <a:rPr lang="cs-CZ" sz="20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breath</a:t>
            </a:r>
            <a:r>
              <a:rPr lang="cs-CZ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center </a:t>
            </a:r>
            <a:r>
              <a:rPr lang="cs-CZ" sz="20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depression</a:t>
            </a:r>
            <a:r>
              <a:rPr lang="cs-CZ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</a:p>
          <a:p>
            <a:pPr eaLnBrk="1" hangingPunct="1">
              <a:lnSpc>
                <a:spcPct val="90000"/>
              </a:lnSpc>
              <a:buClr>
                <a:srgbClr val="000000"/>
              </a:buClr>
              <a:defRPr/>
            </a:pPr>
            <a:r>
              <a:rPr lang="cs-CZ" sz="20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muscle</a:t>
            </a:r>
            <a:r>
              <a:rPr lang="cs-CZ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relaxation</a:t>
            </a:r>
            <a:endParaRPr lang="cs-CZ" sz="2000" dirty="0">
              <a:solidFill>
                <a:srgbClr val="000000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Clr>
                <a:srgbClr val="000000"/>
              </a:buClr>
              <a:defRPr/>
            </a:pPr>
            <a:r>
              <a:rPr lang="cs-CZ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tolerance </a:t>
            </a:r>
            <a:r>
              <a:rPr lang="en-US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(gradual escalation of dose needed to produce the required effect</a:t>
            </a:r>
            <a:r>
              <a:rPr lang="cs-CZ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and</a:t>
            </a:r>
            <a:r>
              <a:rPr lang="en-US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occurs with all BZs. </a:t>
            </a:r>
            <a:r>
              <a:rPr lang="cs-CZ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A</a:t>
            </a:r>
            <a:r>
              <a:rPr lang="en-US" sz="20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ppears</a:t>
            </a:r>
            <a:r>
              <a:rPr lang="en-US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to represent a change at the receptor level</a:t>
            </a:r>
            <a:r>
              <a:rPr lang="cs-CZ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)</a:t>
            </a:r>
            <a:endParaRPr lang="en-US" sz="2000" dirty="0">
              <a:solidFill>
                <a:srgbClr val="000000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Clr>
                <a:srgbClr val="000000"/>
              </a:buClr>
              <a:defRPr/>
            </a:pPr>
            <a:r>
              <a:rPr lang="cs-CZ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“</a:t>
            </a:r>
            <a:r>
              <a:rPr lang="cs-CZ" sz="20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rebound</a:t>
            </a:r>
            <a:r>
              <a:rPr lang="cs-CZ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“ </a:t>
            </a:r>
            <a:r>
              <a:rPr lang="cs-CZ" sz="20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phenomenon</a:t>
            </a:r>
            <a:r>
              <a:rPr lang="cs-CZ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</a:p>
          <a:p>
            <a:pPr eaLnBrk="1" hangingPunct="1">
              <a:lnSpc>
                <a:spcPct val="90000"/>
              </a:lnSpc>
              <a:buClr>
                <a:srgbClr val="000000"/>
              </a:buClr>
              <a:defRPr/>
            </a:pPr>
            <a:r>
              <a:rPr lang="en-US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may cause „floppy baby syndrome“</a:t>
            </a:r>
            <a:r>
              <a:rPr lang="cs-CZ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or</a:t>
            </a:r>
            <a:r>
              <a:rPr lang="cs-CZ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neonatal</a:t>
            </a:r>
            <a:r>
              <a:rPr lang="cs-CZ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abstinence syndrome</a:t>
            </a:r>
            <a:r>
              <a:rPr lang="en-US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when used during third trimester of gravidity</a:t>
            </a:r>
            <a:r>
              <a:rPr lang="cs-CZ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(tremor, </a:t>
            </a:r>
            <a:r>
              <a:rPr lang="cs-CZ" sz="20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tachypnea</a:t>
            </a:r>
            <a:r>
              <a:rPr lang="cs-CZ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,  </a:t>
            </a:r>
            <a:r>
              <a:rPr lang="cs-CZ" sz="20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convulsions</a:t>
            </a:r>
            <a:r>
              <a:rPr lang="cs-CZ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)</a:t>
            </a:r>
          </a:p>
          <a:p>
            <a:pPr eaLnBrk="1" hangingPunct="1">
              <a:lnSpc>
                <a:spcPct val="90000"/>
              </a:lnSpc>
              <a:buClr>
                <a:srgbClr val="000000"/>
              </a:buClr>
              <a:defRPr/>
            </a:pPr>
            <a:endParaRPr lang="cs-CZ" sz="2200" dirty="0">
              <a:latin typeface="Candara" panose="020E0502030303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20CFF6C-0621-4BB4-B0E9-6B3A828438FB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919288" y="176213"/>
            <a:ext cx="8229600" cy="1384300"/>
          </a:xfrm>
        </p:spPr>
        <p:txBody>
          <a:bodyPr/>
          <a:lstStyle/>
          <a:p>
            <a:pPr algn="ctr">
              <a:defRPr/>
            </a:pPr>
            <a:r>
              <a:rPr lang="cs-CZ" sz="4800" b="1" dirty="0" err="1">
                <a:solidFill>
                  <a:srgbClr val="000000"/>
                </a:solidFill>
                <a:latin typeface="Candara" panose="020E0502030303020204" pitchFamily="34" charset="0"/>
              </a:rPr>
              <a:t>Beers</a:t>
            </a:r>
            <a:r>
              <a:rPr lang="cs-CZ" sz="4800" b="1" dirty="0">
                <a:solidFill>
                  <a:srgbClr val="000000"/>
                </a:solidFill>
                <a:latin typeface="Candara" panose="020E0502030303020204" pitchFamily="34" charset="0"/>
              </a:rPr>
              <a:t> list</a:t>
            </a:r>
            <a:br>
              <a:rPr lang="cs-CZ" sz="4800" b="1" dirty="0">
                <a:solidFill>
                  <a:srgbClr val="000000"/>
                </a:solidFill>
                <a:latin typeface="Candara" panose="020E0502030303020204" pitchFamily="34" charset="0"/>
              </a:rPr>
            </a:br>
            <a:endParaRPr lang="cs-CZ" sz="2800" dirty="0">
              <a:solidFill>
                <a:srgbClr val="000000"/>
              </a:solidFill>
              <a:latin typeface="Candara" panose="020E0502030303020204" pitchFamily="34" charset="0"/>
            </a:endParaRPr>
          </a:p>
        </p:txBody>
      </p:sp>
      <p:sp>
        <p:nvSpPr>
          <p:cNvPr id="25603" name="Zástupný symbol pro obsah 10">
            <a:extLst>
              <a:ext uri="{FF2B5EF4-FFF2-40B4-BE49-F238E27FC236}">
                <a16:creationId xmlns:a16="http://schemas.microsoft.com/office/drawing/2014/main" id="{AA7352C9-4A28-473E-B8D5-496A82B7FDC2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07368" y="1628775"/>
            <a:ext cx="11305256" cy="4114800"/>
          </a:xfrm>
        </p:spPr>
        <p:txBody>
          <a:bodyPr/>
          <a:lstStyle/>
          <a:p>
            <a:pPr algn="ctr">
              <a:buClrTx/>
            </a:pPr>
            <a:r>
              <a:rPr lang="en-US" altLang="cs-CZ" sz="2400" dirty="0">
                <a:solidFill>
                  <a:srgbClr val="000000"/>
                </a:solidFill>
                <a:latin typeface="Candara" panose="020E0502030303020204" pitchFamily="34" charset="0"/>
              </a:rPr>
              <a:t>guidelines for healthcare professionals to help improve the safety of prescribing medications for older adults</a:t>
            </a:r>
            <a:endParaRPr lang="cs-CZ" altLang="cs-CZ" sz="2400" dirty="0">
              <a:solidFill>
                <a:srgbClr val="000000"/>
              </a:solidFill>
              <a:latin typeface="Candara" panose="020E0502030303020204" pitchFamily="34" charset="0"/>
            </a:endParaRPr>
          </a:p>
        </p:txBody>
      </p:sp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F76768F6-5CD4-48F6-BD4E-895C0A62BF3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488488" y="70996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57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>
          <a:xfrm>
            <a:off x="553453" y="293792"/>
            <a:ext cx="9851028" cy="1144921"/>
          </a:xfrm>
        </p:spPr>
        <p:txBody>
          <a:bodyPr vert="horz" lIns="0" tIns="35203" rIns="0" bIns="0" rtlCol="0" anchor="t" anchorCtr="0">
            <a:normAutofit/>
          </a:bodyPr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cs-CZ" dirty="0" err="1"/>
              <a:t>Classification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psychotropic</a:t>
            </a:r>
            <a:r>
              <a:rPr lang="cs-CZ" dirty="0"/>
              <a:t> </a:t>
            </a:r>
            <a:r>
              <a:rPr lang="cs-CZ" dirty="0" err="1"/>
              <a:t>drugs</a:t>
            </a:r>
            <a:endParaRPr lang="cs-CZ" altLang="cs-CZ" dirty="0"/>
          </a:p>
        </p:txBody>
      </p:sp>
      <p:sp>
        <p:nvSpPr>
          <p:cNvPr id="8195" name="Rectangle 2"/>
          <p:cNvSpPr>
            <a:spLocks noGrp="1" noChangeArrowheads="1"/>
          </p:cNvSpPr>
          <p:nvPr>
            <p:ph type="subTitle" idx="4294967295"/>
          </p:nvPr>
        </p:nvSpPr>
        <p:spPr>
          <a:xfrm>
            <a:off x="778370" y="1438713"/>
            <a:ext cx="9401194" cy="4526396"/>
          </a:xfrm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anchor="ctr">
            <a:normAutofit/>
          </a:bodyPr>
          <a:lstStyle/>
          <a:p>
            <a:pPr marL="414726" indent="-414726"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  <a:defRPr/>
            </a:pPr>
            <a:r>
              <a:rPr lang="en-US" dirty="0"/>
              <a:t>a new classification of psychotropic drugs is created based on the main mechanisms of effects</a:t>
            </a:r>
            <a:endParaRPr lang="cs-CZ" dirty="0"/>
          </a:p>
          <a:p>
            <a:pPr marL="414726" indent="-414726"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  <a:defRPr/>
            </a:pPr>
            <a:r>
              <a:rPr lang="cs-CZ" altLang="cs-CZ" dirty="0"/>
              <a:t>(</a:t>
            </a:r>
            <a:r>
              <a:rPr lang="cs-CZ" altLang="cs-CZ" dirty="0" err="1"/>
              <a:t>neuroscience</a:t>
            </a:r>
            <a:r>
              <a:rPr lang="cs-CZ" altLang="cs-CZ" dirty="0"/>
              <a:t> </a:t>
            </a:r>
            <a:r>
              <a:rPr lang="cs-CZ" altLang="cs-CZ" dirty="0" err="1"/>
              <a:t>based</a:t>
            </a:r>
            <a:r>
              <a:rPr lang="cs-CZ" altLang="cs-CZ" dirty="0"/>
              <a:t> </a:t>
            </a:r>
            <a:r>
              <a:rPr lang="cs-CZ" altLang="cs-CZ" dirty="0" err="1"/>
              <a:t>nomenclature</a:t>
            </a:r>
            <a:r>
              <a:rPr lang="cs-CZ" altLang="cs-CZ" dirty="0"/>
              <a:t> - </a:t>
            </a:r>
            <a:r>
              <a:rPr lang="cs-CZ" altLang="cs-CZ" dirty="0" err="1"/>
              <a:t>NbN</a:t>
            </a:r>
            <a:r>
              <a:rPr lang="cs-CZ" altLang="cs-CZ" dirty="0"/>
              <a:t>) - ECNP (</a:t>
            </a:r>
            <a:r>
              <a:rPr lang="cs-CZ" altLang="cs-CZ" dirty="0" err="1"/>
              <a:t>European</a:t>
            </a:r>
            <a:r>
              <a:rPr lang="cs-CZ" altLang="cs-CZ" dirty="0"/>
              <a:t> College </a:t>
            </a:r>
            <a:r>
              <a:rPr lang="cs-CZ" altLang="cs-CZ" dirty="0" err="1"/>
              <a:t>of</a:t>
            </a:r>
            <a:r>
              <a:rPr lang="cs-CZ" altLang="cs-CZ" dirty="0"/>
              <a:t> </a:t>
            </a:r>
            <a:r>
              <a:rPr lang="cs-CZ" altLang="cs-CZ" dirty="0" err="1"/>
              <a:t>Neuropsychopharmacology</a:t>
            </a:r>
            <a:r>
              <a:rPr lang="cs-CZ" altLang="cs-CZ" dirty="0"/>
              <a:t>)</a:t>
            </a:r>
          </a:p>
          <a:p>
            <a:pPr marL="414726" indent="-414726"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  <a:defRPr/>
            </a:pPr>
            <a:endParaRPr lang="cs-CZ" altLang="cs-CZ" dirty="0"/>
          </a:p>
          <a:p>
            <a:pPr marL="414726" indent="-414726"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  <a:defRPr/>
            </a:pPr>
            <a:r>
              <a:rPr lang="cs-CZ" altLang="cs-CZ" dirty="0"/>
              <a:t>Mobile </a:t>
            </a:r>
            <a:r>
              <a:rPr lang="cs-CZ" altLang="cs-CZ" dirty="0" err="1"/>
              <a:t>phone</a:t>
            </a:r>
            <a:r>
              <a:rPr lang="cs-CZ" altLang="cs-CZ" dirty="0"/>
              <a:t> </a:t>
            </a:r>
            <a:r>
              <a:rPr lang="cs-CZ" altLang="cs-CZ" dirty="0" err="1"/>
              <a:t>app</a:t>
            </a:r>
            <a:r>
              <a:rPr lang="cs-CZ" altLang="cs-CZ" dirty="0"/>
              <a:t> !</a:t>
            </a:r>
          </a:p>
          <a:p>
            <a:pPr algn="ctr"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  <a:defRPr/>
            </a:pPr>
            <a:endParaRPr lang="cs-CZ" altLang="cs-CZ" dirty="0">
              <a:solidFill>
                <a:schemeClr val="tx1"/>
              </a:solidFill>
            </a:endParaRPr>
          </a:p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  <a:defRPr/>
            </a:pPr>
            <a:r>
              <a:rPr lang="cs-CZ" altLang="cs-CZ" sz="2200" dirty="0">
                <a:hlinkClick r:id="rId7"/>
              </a:rPr>
              <a:t>https://www.ecnp.eu/~/media/Files/ecnp/Projects%20and%20initiatives/Nomenclature/140214%20Nomenclature%20list.pdf</a:t>
            </a:r>
            <a:endParaRPr lang="cs-CZ" altLang="cs-CZ" sz="2200" dirty="0"/>
          </a:p>
          <a:p>
            <a:pPr algn="ctr"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  <a:defRPr/>
            </a:pPr>
            <a:endParaRPr lang="cs-CZ" altLang="cs-CZ" dirty="0"/>
          </a:p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  <a:defRPr/>
            </a:pPr>
            <a:endParaRPr lang="cs-CZ" altLang="cs-CZ" dirty="0"/>
          </a:p>
        </p:txBody>
      </p:sp>
      <p:pic>
        <p:nvPicPr>
          <p:cNvPr id="71681" name="Picture 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056440" y="2817698"/>
            <a:ext cx="1728192" cy="1691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795AE05B-4FDB-45D3-A4EC-BC5F69DE0F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0387" y="5805264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0FDD748E-AFAA-47C6-958E-B8CADE7CD37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038472" y="404664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3913922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1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Obrázek 3">
            <a:extLst>
              <a:ext uri="{FF2B5EF4-FFF2-40B4-BE49-F238E27FC236}">
                <a16:creationId xmlns:a16="http://schemas.microsoft.com/office/drawing/2014/main" id="{16A589A6-1857-4F05-903E-0ACEF9CD51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7975" y="490539"/>
            <a:ext cx="6496050" cy="587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CF76EA74-3379-4F2B-A6B1-DFFB3A7B272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128448" y="620688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>
            <a:extLst>
              <a:ext uri="{FF2B5EF4-FFF2-40B4-BE49-F238E27FC236}">
                <a16:creationId xmlns:a16="http://schemas.microsoft.com/office/drawing/2014/main" id="{CC9F9550-E8B1-4BF0-8CD1-6E974B70C361}"/>
              </a:ext>
            </a:extLst>
          </p:cNvPr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>
          <a:xfrm>
            <a:off x="838200" y="-27383"/>
            <a:ext cx="10515600" cy="936104"/>
          </a:xfrm>
        </p:spPr>
        <p:txBody>
          <a:bodyPr/>
          <a:lstStyle/>
          <a:p>
            <a:pPr algn="ctr" eaLnBrk="1" hangingPunct="1"/>
            <a:r>
              <a:rPr lang="sk-SK" altLang="cs-CZ" sz="4800" b="1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Contraindications</a:t>
            </a:r>
            <a:r>
              <a:rPr lang="sk-SK" altLang="cs-CZ" sz="4800" b="1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endParaRPr lang="cs-CZ" altLang="cs-CZ" sz="4800" b="1" dirty="0">
              <a:solidFill>
                <a:srgbClr val="000000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</p:txBody>
      </p:sp>
      <p:sp>
        <p:nvSpPr>
          <p:cNvPr id="28675" name="Rectangle 3">
            <a:extLst>
              <a:ext uri="{FF2B5EF4-FFF2-40B4-BE49-F238E27FC236}">
                <a16:creationId xmlns:a16="http://schemas.microsoft.com/office/drawing/2014/main" id="{FC577040-FA39-44CF-9E26-FF17BDFA070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1344" y="764704"/>
            <a:ext cx="11665296" cy="41148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spcBef>
                <a:spcPts val="1200"/>
              </a:spcBef>
              <a:buClr>
                <a:srgbClr val="000000"/>
              </a:buClr>
            </a:pPr>
            <a:r>
              <a:rPr lang="sk-SK" altLang="cs-CZ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pregnancy</a:t>
            </a:r>
            <a:r>
              <a:rPr lang="sk-SK" altLang="cs-CZ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and </a:t>
            </a:r>
            <a:r>
              <a:rPr lang="sk-SK" altLang="cs-CZ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lactation</a:t>
            </a:r>
            <a:r>
              <a:rPr lang="sk-SK" altLang="cs-CZ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</a:p>
          <a:p>
            <a:pPr eaLnBrk="1" hangingPunct="1">
              <a:lnSpc>
                <a:spcPct val="80000"/>
              </a:lnSpc>
              <a:spcBef>
                <a:spcPts val="1200"/>
              </a:spcBef>
              <a:buClr>
                <a:srgbClr val="000000"/>
              </a:buClr>
            </a:pPr>
            <a:endParaRPr lang="sk-SK" altLang="cs-CZ" dirty="0">
              <a:solidFill>
                <a:srgbClr val="000000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  <a:spcBef>
                <a:spcPts val="1200"/>
              </a:spcBef>
              <a:buClr>
                <a:srgbClr val="000000"/>
              </a:buClr>
            </a:pPr>
            <a:r>
              <a:rPr lang="sk-SK" altLang="cs-CZ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myasthenia</a:t>
            </a:r>
            <a:r>
              <a:rPr lang="sk-SK" altLang="cs-CZ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sk-SK" altLang="cs-CZ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gravis</a:t>
            </a:r>
            <a:endParaRPr lang="sk-SK" altLang="cs-CZ" dirty="0">
              <a:solidFill>
                <a:srgbClr val="000000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  <a:spcBef>
                <a:spcPts val="1200"/>
              </a:spcBef>
              <a:buClr>
                <a:srgbClr val="000000"/>
              </a:buClr>
            </a:pPr>
            <a:endParaRPr lang="sk-SK" altLang="cs-CZ" dirty="0">
              <a:solidFill>
                <a:srgbClr val="000000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  <a:spcBef>
                <a:spcPts val="1200"/>
              </a:spcBef>
              <a:buClr>
                <a:srgbClr val="000000"/>
              </a:buClr>
            </a:pPr>
            <a:r>
              <a:rPr lang="sk-SK" altLang="cs-CZ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ethylism</a:t>
            </a:r>
            <a:r>
              <a:rPr lang="sk-SK" altLang="cs-CZ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, </a:t>
            </a:r>
            <a:r>
              <a:rPr lang="sk-SK" altLang="cs-CZ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co-medication</a:t>
            </a:r>
            <a:r>
              <a:rPr lang="sk-SK" altLang="cs-CZ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sk-SK" altLang="cs-CZ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with</a:t>
            </a:r>
            <a:r>
              <a:rPr lang="sk-SK" altLang="cs-CZ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sk-SK" altLang="cs-CZ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other</a:t>
            </a:r>
            <a:r>
              <a:rPr lang="sk-SK" altLang="cs-CZ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sk-SK" altLang="cs-CZ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hypnotics</a:t>
            </a:r>
            <a:endParaRPr lang="sk-SK" altLang="cs-CZ" dirty="0">
              <a:solidFill>
                <a:srgbClr val="000000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  <a:spcBef>
                <a:spcPts val="1200"/>
              </a:spcBef>
              <a:buClr>
                <a:srgbClr val="000000"/>
              </a:buClr>
            </a:pPr>
            <a:endParaRPr lang="sk-SK" altLang="cs-CZ" dirty="0">
              <a:solidFill>
                <a:srgbClr val="000000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  <a:spcBef>
                <a:spcPts val="1200"/>
              </a:spcBef>
              <a:buClr>
                <a:srgbClr val="000000"/>
              </a:buClr>
            </a:pPr>
            <a:r>
              <a:rPr lang="cs-CZ" altLang="cs-CZ" dirty="0" err="1">
                <a:solidFill>
                  <a:srgbClr val="000000"/>
                </a:solidFill>
                <a:latin typeface="Candara" panose="020E0502030303020204" pitchFamily="34" charset="0"/>
              </a:rPr>
              <a:t>respiratory</a:t>
            </a:r>
            <a:r>
              <a:rPr lang="cs-CZ" altLang="cs-CZ" dirty="0">
                <a:solidFill>
                  <a:srgbClr val="000000"/>
                </a:solidFill>
                <a:latin typeface="Candara" panose="020E0502030303020204" pitchFamily="34" charset="0"/>
              </a:rPr>
              <a:t> </a:t>
            </a:r>
            <a:r>
              <a:rPr lang="cs-CZ" altLang="cs-CZ" dirty="0" err="1">
                <a:solidFill>
                  <a:srgbClr val="000000"/>
                </a:solidFill>
                <a:latin typeface="Candara" panose="020E0502030303020204" pitchFamily="34" charset="0"/>
              </a:rPr>
              <a:t>insufficiency</a:t>
            </a:r>
            <a:r>
              <a:rPr lang="cs-CZ" altLang="cs-CZ" dirty="0">
                <a:solidFill>
                  <a:srgbClr val="000000"/>
                </a:solidFill>
                <a:latin typeface="Candara" panose="020E0502030303020204" pitchFamily="34" charset="0"/>
              </a:rPr>
              <a:t>, </a:t>
            </a:r>
            <a:r>
              <a:rPr lang="cs-CZ" altLang="cs-CZ" dirty="0" err="1">
                <a:solidFill>
                  <a:srgbClr val="000000"/>
                </a:solidFill>
                <a:latin typeface="Candara" panose="020E0502030303020204" pitchFamily="34" charset="0"/>
              </a:rPr>
              <a:t>sleep</a:t>
            </a:r>
            <a:r>
              <a:rPr lang="cs-CZ" altLang="cs-CZ" dirty="0">
                <a:solidFill>
                  <a:srgbClr val="000000"/>
                </a:solidFill>
                <a:latin typeface="Candara" panose="020E0502030303020204" pitchFamily="34" charset="0"/>
              </a:rPr>
              <a:t> apnoe</a:t>
            </a:r>
          </a:p>
          <a:p>
            <a:pPr eaLnBrk="1" hangingPunct="1">
              <a:lnSpc>
                <a:spcPct val="80000"/>
              </a:lnSpc>
              <a:spcBef>
                <a:spcPts val="1200"/>
              </a:spcBef>
              <a:buClr>
                <a:srgbClr val="000000"/>
              </a:buClr>
            </a:pPr>
            <a:endParaRPr lang="sk-SK" altLang="cs-CZ" dirty="0">
              <a:solidFill>
                <a:srgbClr val="000000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  <a:spcBef>
                <a:spcPts val="1200"/>
              </a:spcBef>
              <a:buClr>
                <a:srgbClr val="000000"/>
              </a:buClr>
            </a:pPr>
            <a:r>
              <a:rPr lang="sk-SK" altLang="cs-CZ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any</a:t>
            </a:r>
            <a:r>
              <a:rPr lang="sk-SK" altLang="cs-CZ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sk-SK" altLang="cs-CZ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other</a:t>
            </a:r>
            <a:r>
              <a:rPr lang="sk-SK" altLang="cs-CZ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sk-SK" altLang="cs-CZ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comorbid</a:t>
            </a:r>
            <a:r>
              <a:rPr lang="sk-SK" altLang="cs-CZ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sk-SK" altLang="cs-CZ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addiction</a:t>
            </a:r>
            <a:r>
              <a:rPr lang="sk-SK" altLang="cs-CZ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</a:p>
          <a:p>
            <a:pPr eaLnBrk="1" hangingPunct="1">
              <a:lnSpc>
                <a:spcPct val="80000"/>
              </a:lnSpc>
              <a:spcBef>
                <a:spcPts val="1200"/>
              </a:spcBef>
              <a:buClr>
                <a:srgbClr val="000000"/>
              </a:buClr>
            </a:pPr>
            <a:endParaRPr lang="sk-SK" altLang="cs-CZ" dirty="0">
              <a:solidFill>
                <a:srgbClr val="000000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  <a:spcBef>
                <a:spcPts val="1200"/>
              </a:spcBef>
              <a:buClr>
                <a:srgbClr val="000000"/>
              </a:buClr>
            </a:pPr>
            <a:r>
              <a:rPr lang="sk-SK" altLang="cs-CZ" dirty="0" err="1">
                <a:solidFill>
                  <a:srgbClr val="000000"/>
                </a:solidFill>
                <a:latin typeface="Candara" panose="020E0502030303020204" pitchFamily="34" charset="0"/>
              </a:rPr>
              <a:t>patients</a:t>
            </a:r>
            <a:r>
              <a:rPr lang="sk-SK" altLang="cs-CZ" dirty="0">
                <a:solidFill>
                  <a:srgbClr val="000000"/>
                </a:solidFill>
                <a:latin typeface="Candara" panose="020E0502030303020204" pitchFamily="34" charset="0"/>
              </a:rPr>
              <a:t> </a:t>
            </a:r>
            <a:r>
              <a:rPr lang="sk-SK" altLang="cs-CZ" dirty="0" err="1">
                <a:solidFill>
                  <a:srgbClr val="000000"/>
                </a:solidFill>
                <a:latin typeface="Candara" panose="020E0502030303020204" pitchFamily="34" charset="0"/>
              </a:rPr>
              <a:t>using</a:t>
            </a:r>
            <a:r>
              <a:rPr lang="sk-SK" altLang="cs-CZ" dirty="0">
                <a:solidFill>
                  <a:srgbClr val="000000"/>
                </a:solidFill>
                <a:latin typeface="Candara" panose="020E0502030303020204" pitchFamily="34" charset="0"/>
              </a:rPr>
              <a:t> </a:t>
            </a:r>
            <a:r>
              <a:rPr lang="sk-SK" altLang="cs-CZ" dirty="0" err="1">
                <a:solidFill>
                  <a:srgbClr val="000000"/>
                </a:solidFill>
                <a:latin typeface="Candara" panose="020E0502030303020204" pitchFamily="34" charset="0"/>
              </a:rPr>
              <a:t>benzodiazepines</a:t>
            </a:r>
            <a:r>
              <a:rPr lang="sk-SK" altLang="cs-CZ" dirty="0">
                <a:solidFill>
                  <a:srgbClr val="000000"/>
                </a:solidFill>
                <a:latin typeface="Candara" panose="020E0502030303020204" pitchFamily="34" charset="0"/>
              </a:rPr>
              <a:t> </a:t>
            </a:r>
            <a:r>
              <a:rPr lang="sk-SK" altLang="cs-CZ" dirty="0" err="1">
                <a:solidFill>
                  <a:srgbClr val="000000"/>
                </a:solidFill>
                <a:latin typeface="Candara" panose="020E0502030303020204" pitchFamily="34" charset="0"/>
              </a:rPr>
              <a:t>should</a:t>
            </a:r>
            <a:r>
              <a:rPr lang="sk-SK" altLang="cs-CZ" dirty="0">
                <a:solidFill>
                  <a:srgbClr val="000000"/>
                </a:solidFill>
                <a:latin typeface="Candara" panose="020E0502030303020204" pitchFamily="34" charset="0"/>
              </a:rPr>
              <a:t> </a:t>
            </a:r>
            <a:r>
              <a:rPr lang="sk-SK" altLang="cs-CZ" dirty="0" err="1">
                <a:solidFill>
                  <a:srgbClr val="000000"/>
                </a:solidFill>
                <a:latin typeface="Candara" panose="020E0502030303020204" pitchFamily="34" charset="0"/>
              </a:rPr>
              <a:t>not</a:t>
            </a:r>
            <a:r>
              <a:rPr lang="sk-SK" altLang="cs-CZ" dirty="0">
                <a:solidFill>
                  <a:srgbClr val="000000"/>
                </a:solidFill>
                <a:latin typeface="Candara" panose="020E0502030303020204" pitchFamily="34" charset="0"/>
              </a:rPr>
              <a:t> </a:t>
            </a:r>
            <a:r>
              <a:rPr lang="sk-SK" altLang="cs-CZ" dirty="0" err="1">
                <a:solidFill>
                  <a:srgbClr val="000000"/>
                </a:solidFill>
                <a:latin typeface="Candara" panose="020E0502030303020204" pitchFamily="34" charset="0"/>
              </a:rPr>
              <a:t>donate</a:t>
            </a:r>
            <a:r>
              <a:rPr lang="sk-SK" altLang="cs-CZ" dirty="0">
                <a:solidFill>
                  <a:srgbClr val="000000"/>
                </a:solidFill>
                <a:latin typeface="Candara" panose="020E0502030303020204" pitchFamily="34" charset="0"/>
              </a:rPr>
              <a:t> </a:t>
            </a:r>
            <a:r>
              <a:rPr lang="sk-SK" altLang="cs-CZ" dirty="0" err="1">
                <a:solidFill>
                  <a:srgbClr val="000000"/>
                </a:solidFill>
                <a:latin typeface="Candara" panose="020E0502030303020204" pitchFamily="34" charset="0"/>
              </a:rPr>
              <a:t>blood</a:t>
            </a:r>
            <a:r>
              <a:rPr lang="sk-SK" altLang="cs-CZ" dirty="0">
                <a:solidFill>
                  <a:srgbClr val="000000"/>
                </a:solidFill>
                <a:latin typeface="Candara" panose="020E0502030303020204" pitchFamily="34" charset="0"/>
              </a:rPr>
              <a:t> or </a:t>
            </a:r>
            <a:r>
              <a:rPr lang="sk-SK" altLang="cs-CZ" dirty="0" err="1">
                <a:solidFill>
                  <a:srgbClr val="000000"/>
                </a:solidFill>
                <a:latin typeface="Candara" panose="020E0502030303020204" pitchFamily="34" charset="0"/>
              </a:rPr>
              <a:t>drive</a:t>
            </a:r>
            <a:r>
              <a:rPr lang="sk-SK" altLang="cs-CZ" dirty="0">
                <a:solidFill>
                  <a:srgbClr val="000000"/>
                </a:solidFill>
                <a:latin typeface="Candara" panose="020E0502030303020204" pitchFamily="34" charset="0"/>
              </a:rPr>
              <a:t> </a:t>
            </a:r>
            <a:r>
              <a:rPr lang="sk-SK" altLang="cs-CZ" dirty="0" err="1">
                <a:solidFill>
                  <a:srgbClr val="000000"/>
                </a:solidFill>
                <a:latin typeface="Candara" panose="020E0502030303020204" pitchFamily="34" charset="0"/>
              </a:rPr>
              <a:t>vehicles</a:t>
            </a:r>
            <a:endParaRPr lang="sk-SK" altLang="cs-CZ" dirty="0">
              <a:solidFill>
                <a:srgbClr val="000000"/>
              </a:solidFill>
              <a:latin typeface="Candara" panose="020E0502030303020204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Nadpis 1">
            <a:extLst>
              <a:ext uri="{FF2B5EF4-FFF2-40B4-BE49-F238E27FC236}">
                <a16:creationId xmlns:a16="http://schemas.microsoft.com/office/drawing/2014/main" id="{32EB9376-DB41-4E97-B832-8DCF25BA3F28}"/>
              </a:ext>
            </a:extLst>
          </p:cNvPr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>
          <a:xfrm>
            <a:off x="838200" y="-27384"/>
            <a:ext cx="10515600" cy="1325563"/>
          </a:xfrm>
        </p:spPr>
        <p:txBody>
          <a:bodyPr/>
          <a:lstStyle/>
          <a:p>
            <a:pPr algn="ctr"/>
            <a:r>
              <a:rPr lang="cs-CZ" altLang="cs-CZ" sz="4800" b="1" dirty="0">
                <a:solidFill>
                  <a:srgbClr val="000000"/>
                </a:solidFill>
                <a:latin typeface="Candara" panose="020E0502030303020204" pitchFamily="34" charset="0"/>
              </a:rPr>
              <a:t>Benzodiazepine </a:t>
            </a:r>
            <a:r>
              <a:rPr lang="cs-CZ" altLang="cs-CZ" sz="4800" b="1" dirty="0" err="1">
                <a:solidFill>
                  <a:srgbClr val="000000"/>
                </a:solidFill>
                <a:latin typeface="Candara" panose="020E0502030303020204" pitchFamily="34" charset="0"/>
              </a:rPr>
              <a:t>withdrawal</a:t>
            </a:r>
            <a:r>
              <a:rPr lang="cs-CZ" altLang="cs-CZ" sz="4800" b="1" dirty="0">
                <a:solidFill>
                  <a:srgbClr val="000000"/>
                </a:solidFill>
                <a:latin typeface="Candara" panose="020E0502030303020204" pitchFamily="34" charset="0"/>
              </a:rPr>
              <a:t> syndrome</a:t>
            </a:r>
          </a:p>
        </p:txBody>
      </p:sp>
      <p:sp>
        <p:nvSpPr>
          <p:cNvPr id="30723" name="Zástupný symbol pro obsah 2">
            <a:extLst>
              <a:ext uri="{FF2B5EF4-FFF2-40B4-BE49-F238E27FC236}">
                <a16:creationId xmlns:a16="http://schemas.microsoft.com/office/drawing/2014/main" id="{5F34161B-CAC4-4AC7-97B7-80B4DF635786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63352" y="1340768"/>
            <a:ext cx="11305256" cy="4114800"/>
          </a:xfrm>
        </p:spPr>
        <p:txBody>
          <a:bodyPr/>
          <a:lstStyle/>
          <a:p>
            <a:pPr>
              <a:buClrTx/>
            </a:pPr>
            <a:r>
              <a:rPr lang="en-US" altLang="cs-CZ" sz="1800" dirty="0">
                <a:solidFill>
                  <a:srgbClr val="000000"/>
                </a:solidFill>
                <a:latin typeface="Candara" panose="020E0502030303020204" pitchFamily="34" charset="0"/>
              </a:rPr>
              <a:t>the cluster of symptoms that emerge when </a:t>
            </a:r>
            <a:r>
              <a:rPr lang="cs-CZ" altLang="cs-CZ" sz="1800" dirty="0" err="1">
                <a:solidFill>
                  <a:srgbClr val="000000"/>
                </a:solidFill>
                <a:latin typeface="Candara" panose="020E0502030303020204" pitchFamily="34" charset="0"/>
              </a:rPr>
              <a:t>patient</a:t>
            </a:r>
            <a:r>
              <a:rPr lang="en-US" altLang="cs-CZ" sz="1800" dirty="0">
                <a:solidFill>
                  <a:srgbClr val="000000"/>
                </a:solidFill>
                <a:latin typeface="Candara" panose="020E0502030303020204" pitchFamily="34" charset="0"/>
              </a:rPr>
              <a:t> undergoes </a:t>
            </a:r>
            <a:r>
              <a:rPr lang="cs-CZ" altLang="cs-CZ" sz="1800" dirty="0" err="1">
                <a:solidFill>
                  <a:srgbClr val="000000"/>
                </a:solidFill>
                <a:latin typeface="Candara" panose="020E0502030303020204" pitchFamily="34" charset="0"/>
              </a:rPr>
              <a:t>abrupt</a:t>
            </a:r>
            <a:r>
              <a:rPr lang="cs-CZ" altLang="cs-CZ" sz="1800" dirty="0">
                <a:solidFill>
                  <a:srgbClr val="000000"/>
                </a:solidFill>
                <a:latin typeface="Candara" panose="020E0502030303020204" pitchFamily="34" charset="0"/>
              </a:rPr>
              <a:t> </a:t>
            </a:r>
            <a:r>
              <a:rPr lang="en-US" altLang="cs-CZ" sz="1800" dirty="0">
                <a:solidFill>
                  <a:srgbClr val="000000"/>
                </a:solidFill>
                <a:latin typeface="Candara" panose="020E0502030303020204" pitchFamily="34" charset="0"/>
              </a:rPr>
              <a:t>discontinuation</a:t>
            </a:r>
            <a:r>
              <a:rPr lang="cs-CZ" altLang="cs-CZ" sz="1800" dirty="0">
                <a:solidFill>
                  <a:srgbClr val="000000"/>
                </a:solidFill>
                <a:latin typeface="Candara" panose="020E0502030303020204" pitchFamily="34" charset="0"/>
              </a:rPr>
              <a:t> </a:t>
            </a:r>
            <a:r>
              <a:rPr lang="cs-CZ" altLang="cs-CZ" sz="1800" dirty="0" err="1">
                <a:solidFill>
                  <a:srgbClr val="000000"/>
                </a:solidFill>
                <a:latin typeface="Candara" panose="020E0502030303020204" pitchFamily="34" charset="0"/>
              </a:rPr>
              <a:t>of</a:t>
            </a:r>
            <a:r>
              <a:rPr lang="cs-CZ" altLang="cs-CZ" sz="1800" dirty="0">
                <a:solidFill>
                  <a:srgbClr val="000000"/>
                </a:solidFill>
                <a:latin typeface="Candara" panose="020E0502030303020204" pitchFamily="34" charset="0"/>
              </a:rPr>
              <a:t> use</a:t>
            </a:r>
          </a:p>
          <a:p>
            <a:pPr>
              <a:buClrTx/>
            </a:pPr>
            <a:r>
              <a:rPr lang="cs-CZ" altLang="cs-CZ" sz="1800" dirty="0">
                <a:solidFill>
                  <a:srgbClr val="000000"/>
                </a:solidFill>
                <a:latin typeface="Candara" panose="020E0502030303020204" pitchFamily="34" charset="0"/>
              </a:rPr>
              <a:t>more </a:t>
            </a:r>
            <a:r>
              <a:rPr lang="cs-CZ" altLang="cs-CZ" sz="1800" dirty="0" err="1">
                <a:solidFill>
                  <a:srgbClr val="000000"/>
                </a:solidFill>
                <a:latin typeface="Candara" panose="020E0502030303020204" pitchFamily="34" charset="0"/>
              </a:rPr>
              <a:t>frequent</a:t>
            </a:r>
            <a:r>
              <a:rPr lang="cs-CZ" altLang="cs-CZ" sz="1800" dirty="0">
                <a:solidFill>
                  <a:srgbClr val="000000"/>
                </a:solidFill>
                <a:latin typeface="Candara" panose="020E0502030303020204" pitchFamily="34" charset="0"/>
              </a:rPr>
              <a:t> </a:t>
            </a:r>
            <a:r>
              <a:rPr lang="cs-CZ" altLang="cs-CZ" sz="1800" dirty="0" err="1">
                <a:solidFill>
                  <a:srgbClr val="000000"/>
                </a:solidFill>
                <a:latin typeface="Candara" panose="020E0502030303020204" pitchFamily="34" charset="0"/>
              </a:rPr>
              <a:t>with</a:t>
            </a:r>
            <a:r>
              <a:rPr lang="cs-CZ" altLang="cs-CZ" sz="1800" dirty="0">
                <a:solidFill>
                  <a:srgbClr val="000000"/>
                </a:solidFill>
                <a:latin typeface="Candara" panose="020E0502030303020204" pitchFamily="34" charset="0"/>
              </a:rPr>
              <a:t>: </a:t>
            </a:r>
            <a:r>
              <a:rPr lang="cs-CZ" altLang="cs-CZ" sz="1800" dirty="0" err="1">
                <a:solidFill>
                  <a:srgbClr val="000000"/>
                </a:solidFill>
                <a:latin typeface="Candara" panose="020E0502030303020204" pitchFamily="34" charset="0"/>
              </a:rPr>
              <a:t>short-acting</a:t>
            </a:r>
            <a:r>
              <a:rPr lang="cs-CZ" altLang="cs-CZ" sz="1800" dirty="0">
                <a:solidFill>
                  <a:srgbClr val="000000"/>
                </a:solidFill>
                <a:latin typeface="Candara" panose="020E0502030303020204" pitchFamily="34" charset="0"/>
              </a:rPr>
              <a:t> </a:t>
            </a:r>
            <a:r>
              <a:rPr lang="cs-CZ" altLang="cs-CZ" sz="1800" dirty="0" err="1">
                <a:solidFill>
                  <a:srgbClr val="000000"/>
                </a:solidFill>
                <a:latin typeface="Candara" panose="020E0502030303020204" pitchFamily="34" charset="0"/>
              </a:rPr>
              <a:t>benzodiazepines</a:t>
            </a:r>
            <a:r>
              <a:rPr lang="cs-CZ" altLang="cs-CZ" sz="1800" dirty="0">
                <a:solidFill>
                  <a:srgbClr val="000000"/>
                </a:solidFill>
                <a:latin typeface="Candara" panose="020E0502030303020204" pitchFamily="34" charset="0"/>
              </a:rPr>
              <a:t> (alprazolam), </a:t>
            </a:r>
            <a:r>
              <a:rPr lang="cs-CZ" altLang="cs-CZ" sz="1800" dirty="0" err="1">
                <a:solidFill>
                  <a:srgbClr val="000000"/>
                </a:solidFill>
                <a:latin typeface="Candara" panose="020E0502030303020204" pitchFamily="34" charset="0"/>
              </a:rPr>
              <a:t>higher</a:t>
            </a:r>
            <a:r>
              <a:rPr lang="cs-CZ" altLang="cs-CZ" sz="1800" dirty="0">
                <a:solidFill>
                  <a:srgbClr val="000000"/>
                </a:solidFill>
                <a:latin typeface="Candara" panose="020E0502030303020204" pitchFamily="34" charset="0"/>
              </a:rPr>
              <a:t> </a:t>
            </a:r>
            <a:r>
              <a:rPr lang="cs-CZ" altLang="cs-CZ" sz="1800" dirty="0" err="1">
                <a:solidFill>
                  <a:srgbClr val="000000"/>
                </a:solidFill>
                <a:latin typeface="Candara" panose="020E0502030303020204" pitchFamily="34" charset="0"/>
              </a:rPr>
              <a:t>doses</a:t>
            </a:r>
            <a:r>
              <a:rPr lang="cs-CZ" altLang="cs-CZ" sz="1800" dirty="0">
                <a:solidFill>
                  <a:srgbClr val="000000"/>
                </a:solidFill>
                <a:latin typeface="Candara" panose="020E0502030303020204" pitchFamily="34" charset="0"/>
              </a:rPr>
              <a:t>, </a:t>
            </a:r>
            <a:r>
              <a:rPr lang="cs-CZ" altLang="cs-CZ" sz="1800" dirty="0" err="1">
                <a:solidFill>
                  <a:srgbClr val="000000"/>
                </a:solidFill>
                <a:latin typeface="Candara" panose="020E0502030303020204" pitchFamily="34" charset="0"/>
              </a:rPr>
              <a:t>serious</a:t>
            </a:r>
            <a:r>
              <a:rPr lang="cs-CZ" altLang="cs-CZ" sz="1800" dirty="0">
                <a:solidFill>
                  <a:srgbClr val="000000"/>
                </a:solidFill>
                <a:latin typeface="Candara" panose="020E0502030303020204" pitchFamily="34" charset="0"/>
              </a:rPr>
              <a:t> </a:t>
            </a:r>
            <a:r>
              <a:rPr lang="cs-CZ" altLang="cs-CZ" sz="1800" dirty="0" err="1">
                <a:solidFill>
                  <a:srgbClr val="000000"/>
                </a:solidFill>
                <a:latin typeface="Candara" panose="020E0502030303020204" pitchFamily="34" charset="0"/>
              </a:rPr>
              <a:t>concurrent</a:t>
            </a:r>
            <a:r>
              <a:rPr lang="cs-CZ" altLang="cs-CZ" sz="1800" dirty="0">
                <a:solidFill>
                  <a:srgbClr val="000000"/>
                </a:solidFill>
                <a:latin typeface="Candara" panose="020E0502030303020204" pitchFamily="34" charset="0"/>
              </a:rPr>
              <a:t> </a:t>
            </a:r>
            <a:r>
              <a:rPr lang="cs-CZ" altLang="cs-CZ" sz="1800" dirty="0" err="1">
                <a:solidFill>
                  <a:srgbClr val="000000"/>
                </a:solidFill>
                <a:latin typeface="Candara" panose="020E0502030303020204" pitchFamily="34" charset="0"/>
              </a:rPr>
              <a:t>psychopathology</a:t>
            </a:r>
            <a:endParaRPr lang="cs-CZ" altLang="cs-CZ" sz="1800" dirty="0">
              <a:solidFill>
                <a:srgbClr val="000000"/>
              </a:solidFill>
              <a:latin typeface="Candara" panose="020E0502030303020204" pitchFamily="34" charset="0"/>
            </a:endParaRPr>
          </a:p>
          <a:p>
            <a:pPr>
              <a:buClrTx/>
            </a:pPr>
            <a:r>
              <a:rPr lang="cs-CZ" altLang="cs-CZ" sz="1800" dirty="0">
                <a:solidFill>
                  <a:srgbClr val="000000"/>
                </a:solidFill>
                <a:latin typeface="Candara" panose="020E0502030303020204" pitchFamily="34" charset="0"/>
              </a:rPr>
              <a:t>more </a:t>
            </a:r>
            <a:r>
              <a:rPr lang="cs-CZ" altLang="cs-CZ" sz="1800" dirty="0" err="1">
                <a:solidFill>
                  <a:srgbClr val="000000"/>
                </a:solidFill>
                <a:latin typeface="Candara" panose="020E0502030303020204" pitchFamily="34" charset="0"/>
              </a:rPr>
              <a:t>expressed</a:t>
            </a:r>
            <a:r>
              <a:rPr lang="cs-CZ" altLang="cs-CZ" sz="1800" dirty="0">
                <a:solidFill>
                  <a:srgbClr val="000000"/>
                </a:solidFill>
                <a:latin typeface="Candara" panose="020E0502030303020204" pitchFamily="34" charset="0"/>
              </a:rPr>
              <a:t> in </a:t>
            </a:r>
            <a:r>
              <a:rPr lang="cs-CZ" altLang="cs-CZ" sz="1800" dirty="0" err="1">
                <a:solidFill>
                  <a:srgbClr val="000000"/>
                </a:solidFill>
                <a:latin typeface="Candara" panose="020E0502030303020204" pitchFamily="34" charset="0"/>
              </a:rPr>
              <a:t>women</a:t>
            </a:r>
            <a:r>
              <a:rPr lang="cs-CZ" altLang="cs-CZ" sz="1800" dirty="0">
                <a:solidFill>
                  <a:srgbClr val="000000"/>
                </a:solidFill>
                <a:latin typeface="Candara" panose="020E0502030303020204" pitchFamily="34" charset="0"/>
              </a:rPr>
              <a:t> and </a:t>
            </a:r>
            <a:r>
              <a:rPr lang="cs-CZ" altLang="cs-CZ" sz="1800" dirty="0" err="1">
                <a:solidFill>
                  <a:srgbClr val="000000"/>
                </a:solidFill>
                <a:latin typeface="Candara" panose="020E0502030303020204" pitchFamily="34" charset="0"/>
              </a:rPr>
              <a:t>patients</a:t>
            </a:r>
            <a:r>
              <a:rPr lang="cs-CZ" altLang="cs-CZ" sz="1800" dirty="0">
                <a:solidFill>
                  <a:srgbClr val="000000"/>
                </a:solidFill>
                <a:latin typeface="Candara" panose="020E0502030303020204" pitchFamily="34" charset="0"/>
              </a:rPr>
              <a:t> </a:t>
            </a:r>
            <a:r>
              <a:rPr lang="cs-CZ" altLang="cs-CZ" sz="1800" dirty="0" err="1">
                <a:solidFill>
                  <a:srgbClr val="000000"/>
                </a:solidFill>
                <a:latin typeface="Candara" panose="020E0502030303020204" pitchFamily="34" charset="0"/>
              </a:rPr>
              <a:t>abusing</a:t>
            </a:r>
            <a:r>
              <a:rPr lang="cs-CZ" altLang="cs-CZ" sz="1800" dirty="0">
                <a:solidFill>
                  <a:srgbClr val="000000"/>
                </a:solidFill>
                <a:latin typeface="Candara" panose="020E0502030303020204" pitchFamily="34" charset="0"/>
              </a:rPr>
              <a:t> </a:t>
            </a:r>
            <a:r>
              <a:rPr lang="cs-CZ" altLang="cs-CZ" sz="1800" dirty="0" err="1">
                <a:solidFill>
                  <a:srgbClr val="000000"/>
                </a:solidFill>
                <a:latin typeface="Candara" panose="020E0502030303020204" pitchFamily="34" charset="0"/>
              </a:rPr>
              <a:t>alcohol</a:t>
            </a:r>
            <a:r>
              <a:rPr lang="cs-CZ" altLang="cs-CZ" sz="1800" dirty="0">
                <a:solidFill>
                  <a:srgbClr val="000000"/>
                </a:solidFill>
                <a:latin typeface="Candara" panose="020E0502030303020204" pitchFamily="34" charset="0"/>
              </a:rPr>
              <a:t> </a:t>
            </a:r>
          </a:p>
          <a:p>
            <a:pPr>
              <a:buClrTx/>
            </a:pPr>
            <a:r>
              <a:rPr lang="cs-CZ" altLang="cs-CZ" sz="1800" dirty="0">
                <a:solidFill>
                  <a:srgbClr val="000000"/>
                </a:solidFill>
                <a:latin typeface="Candara" panose="020E0502030303020204" pitchFamily="34" charset="0"/>
              </a:rPr>
              <a:t>25-50 % </a:t>
            </a:r>
            <a:r>
              <a:rPr lang="cs-CZ" altLang="cs-CZ" sz="1800" dirty="0" err="1">
                <a:solidFill>
                  <a:srgbClr val="000000"/>
                </a:solidFill>
                <a:latin typeface="Candara" panose="020E0502030303020204" pitchFamily="34" charset="0"/>
              </a:rPr>
              <a:t>patients</a:t>
            </a:r>
            <a:r>
              <a:rPr lang="cs-CZ" altLang="cs-CZ" sz="1800" dirty="0">
                <a:solidFill>
                  <a:srgbClr val="000000"/>
                </a:solidFill>
                <a:latin typeface="Candara" panose="020E0502030303020204" pitchFamily="34" charset="0"/>
              </a:rPr>
              <a:t> are </a:t>
            </a:r>
            <a:r>
              <a:rPr lang="cs-CZ" altLang="cs-CZ" sz="1800" dirty="0" err="1">
                <a:solidFill>
                  <a:srgbClr val="000000"/>
                </a:solidFill>
                <a:latin typeface="Candara" panose="020E0502030303020204" pitchFamily="34" charset="0"/>
              </a:rPr>
              <a:t>capable</a:t>
            </a:r>
            <a:r>
              <a:rPr lang="cs-CZ" altLang="cs-CZ" sz="1800" dirty="0">
                <a:solidFill>
                  <a:srgbClr val="000000"/>
                </a:solidFill>
                <a:latin typeface="Candara" panose="020E0502030303020204" pitchFamily="34" charset="0"/>
              </a:rPr>
              <a:t> </a:t>
            </a:r>
            <a:r>
              <a:rPr lang="cs-CZ" altLang="cs-CZ" sz="1800" dirty="0" err="1">
                <a:solidFill>
                  <a:srgbClr val="000000"/>
                </a:solidFill>
                <a:latin typeface="Candara" panose="020E0502030303020204" pitchFamily="34" charset="0"/>
              </a:rPr>
              <a:t>of</a:t>
            </a:r>
            <a:r>
              <a:rPr lang="cs-CZ" altLang="cs-CZ" sz="1800" dirty="0">
                <a:solidFill>
                  <a:srgbClr val="000000"/>
                </a:solidFill>
                <a:latin typeface="Candara" panose="020E0502030303020204" pitchFamily="34" charset="0"/>
              </a:rPr>
              <a:t> </a:t>
            </a:r>
            <a:r>
              <a:rPr lang="cs-CZ" altLang="cs-CZ" sz="1800" dirty="0" err="1">
                <a:solidFill>
                  <a:srgbClr val="000000"/>
                </a:solidFill>
                <a:latin typeface="Candara" panose="020E0502030303020204" pitchFamily="34" charset="0"/>
              </a:rPr>
              <a:t>consecutive</a:t>
            </a:r>
            <a:r>
              <a:rPr lang="cs-CZ" altLang="cs-CZ" sz="1800" dirty="0">
                <a:solidFill>
                  <a:srgbClr val="000000"/>
                </a:solidFill>
                <a:latin typeface="Candara" panose="020E0502030303020204" pitchFamily="34" charset="0"/>
              </a:rPr>
              <a:t> </a:t>
            </a:r>
            <a:r>
              <a:rPr lang="cs-CZ" altLang="cs-CZ" sz="1800" dirty="0" err="1">
                <a:solidFill>
                  <a:srgbClr val="000000"/>
                </a:solidFill>
                <a:latin typeface="Candara" panose="020E0502030303020204" pitchFamily="34" charset="0"/>
              </a:rPr>
              <a:t>discontinuation</a:t>
            </a:r>
            <a:r>
              <a:rPr lang="cs-CZ" altLang="cs-CZ" sz="1800" dirty="0">
                <a:solidFill>
                  <a:srgbClr val="000000"/>
                </a:solidFill>
                <a:latin typeface="Candara" panose="020E0502030303020204" pitchFamily="34" charset="0"/>
              </a:rPr>
              <a:t> </a:t>
            </a:r>
            <a:r>
              <a:rPr lang="cs-CZ" altLang="cs-CZ" sz="1800" dirty="0" err="1">
                <a:solidFill>
                  <a:srgbClr val="000000"/>
                </a:solidFill>
                <a:latin typeface="Candara" panose="020E0502030303020204" pitchFamily="34" charset="0"/>
              </a:rPr>
              <a:t>of</a:t>
            </a:r>
            <a:r>
              <a:rPr lang="cs-CZ" altLang="cs-CZ" sz="1800" dirty="0">
                <a:solidFill>
                  <a:srgbClr val="000000"/>
                </a:solidFill>
                <a:latin typeface="Candara" panose="020E0502030303020204" pitchFamily="34" charset="0"/>
              </a:rPr>
              <a:t> BZ use </a:t>
            </a:r>
            <a:r>
              <a:rPr lang="cs-CZ" altLang="cs-CZ" sz="1800" dirty="0" err="1">
                <a:solidFill>
                  <a:srgbClr val="000000"/>
                </a:solidFill>
                <a:latin typeface="Candara" panose="020E0502030303020204" pitchFamily="34" charset="0"/>
              </a:rPr>
              <a:t>during</a:t>
            </a:r>
            <a:r>
              <a:rPr lang="cs-CZ" altLang="cs-CZ" sz="1800" dirty="0">
                <a:solidFill>
                  <a:srgbClr val="000000"/>
                </a:solidFill>
                <a:latin typeface="Candara" panose="020E0502030303020204" pitchFamily="34" charset="0"/>
              </a:rPr>
              <a:t> 6-21 </a:t>
            </a:r>
            <a:r>
              <a:rPr lang="cs-CZ" altLang="cs-CZ" sz="1800" dirty="0" err="1">
                <a:solidFill>
                  <a:srgbClr val="000000"/>
                </a:solidFill>
                <a:latin typeface="Candara" panose="020E0502030303020204" pitchFamily="34" charset="0"/>
              </a:rPr>
              <a:t>months</a:t>
            </a:r>
            <a:r>
              <a:rPr lang="cs-CZ" altLang="cs-CZ" sz="1800" dirty="0">
                <a:solidFill>
                  <a:srgbClr val="000000"/>
                </a:solidFill>
                <a:latin typeface="Candara" panose="020E0502030303020204" pitchFamily="34" charset="0"/>
              </a:rPr>
              <a:t>. </a:t>
            </a:r>
            <a:r>
              <a:rPr lang="cs-CZ" altLang="cs-CZ" sz="1800" dirty="0" err="1">
                <a:solidFill>
                  <a:srgbClr val="000000"/>
                </a:solidFill>
                <a:latin typeface="Candara" panose="020E0502030303020204" pitchFamily="34" charset="0"/>
              </a:rPr>
              <a:t>First</a:t>
            </a:r>
            <a:r>
              <a:rPr lang="cs-CZ" altLang="cs-CZ" sz="1800" dirty="0">
                <a:solidFill>
                  <a:srgbClr val="000000"/>
                </a:solidFill>
                <a:latin typeface="Candara" panose="020E0502030303020204" pitchFamily="34" charset="0"/>
              </a:rPr>
              <a:t> </a:t>
            </a:r>
            <a:r>
              <a:rPr lang="cs-CZ" altLang="cs-CZ" sz="1800" dirty="0" err="1">
                <a:solidFill>
                  <a:srgbClr val="000000"/>
                </a:solidFill>
                <a:latin typeface="Candara" panose="020E0502030303020204" pitchFamily="34" charset="0"/>
              </a:rPr>
              <a:t>half</a:t>
            </a:r>
            <a:r>
              <a:rPr lang="cs-CZ" altLang="cs-CZ" sz="1800" dirty="0">
                <a:solidFill>
                  <a:srgbClr val="000000"/>
                </a:solidFill>
                <a:latin typeface="Candara" panose="020E0502030303020204" pitchFamily="34" charset="0"/>
              </a:rPr>
              <a:t> </a:t>
            </a:r>
            <a:r>
              <a:rPr lang="cs-CZ" altLang="cs-CZ" sz="1800" dirty="0" err="1">
                <a:solidFill>
                  <a:srgbClr val="000000"/>
                </a:solidFill>
                <a:latin typeface="Candara" panose="020E0502030303020204" pitchFamily="34" charset="0"/>
              </a:rPr>
              <a:t>of</a:t>
            </a:r>
            <a:r>
              <a:rPr lang="cs-CZ" altLang="cs-CZ" sz="1800" dirty="0">
                <a:solidFill>
                  <a:srgbClr val="000000"/>
                </a:solidFill>
                <a:latin typeface="Candara" panose="020E0502030303020204" pitchFamily="34" charset="0"/>
              </a:rPr>
              <a:t> dose </a:t>
            </a:r>
            <a:r>
              <a:rPr lang="cs-CZ" altLang="cs-CZ" sz="1800" dirty="0" err="1">
                <a:solidFill>
                  <a:srgbClr val="000000"/>
                </a:solidFill>
                <a:latin typeface="Candara" panose="020E0502030303020204" pitchFamily="34" charset="0"/>
              </a:rPr>
              <a:t>is</a:t>
            </a:r>
            <a:r>
              <a:rPr lang="cs-CZ" altLang="cs-CZ" sz="1800" dirty="0">
                <a:solidFill>
                  <a:srgbClr val="000000"/>
                </a:solidFill>
                <a:latin typeface="Candara" panose="020E0502030303020204" pitchFamily="34" charset="0"/>
              </a:rPr>
              <a:t> </a:t>
            </a:r>
            <a:r>
              <a:rPr lang="cs-CZ" altLang="cs-CZ" sz="1800" dirty="0" err="1">
                <a:solidFill>
                  <a:srgbClr val="000000"/>
                </a:solidFill>
                <a:latin typeface="Candara" panose="020E0502030303020204" pitchFamily="34" charset="0"/>
              </a:rPr>
              <a:t>discontinued</a:t>
            </a:r>
            <a:r>
              <a:rPr lang="cs-CZ" altLang="cs-CZ" sz="1800" dirty="0">
                <a:solidFill>
                  <a:srgbClr val="000000"/>
                </a:solidFill>
                <a:latin typeface="Candara" panose="020E0502030303020204" pitchFamily="34" charset="0"/>
              </a:rPr>
              <a:t> </a:t>
            </a:r>
            <a:r>
              <a:rPr lang="cs-CZ" altLang="cs-CZ" sz="1800" dirty="0" err="1">
                <a:solidFill>
                  <a:srgbClr val="000000"/>
                </a:solidFill>
                <a:latin typeface="Candara" panose="020E0502030303020204" pitchFamily="34" charset="0"/>
              </a:rPr>
              <a:t>easier</a:t>
            </a:r>
            <a:r>
              <a:rPr lang="cs-CZ" altLang="cs-CZ" sz="1800" dirty="0">
                <a:solidFill>
                  <a:srgbClr val="000000"/>
                </a:solidFill>
                <a:latin typeface="Candara" panose="020E0502030303020204" pitchFamily="34" charset="0"/>
              </a:rPr>
              <a:t> </a:t>
            </a:r>
            <a:r>
              <a:rPr lang="cs-CZ" altLang="cs-CZ" sz="1800" dirty="0" err="1">
                <a:solidFill>
                  <a:srgbClr val="000000"/>
                </a:solidFill>
                <a:latin typeface="Candara" panose="020E0502030303020204" pitchFamily="34" charset="0"/>
              </a:rPr>
              <a:t>then</a:t>
            </a:r>
            <a:r>
              <a:rPr lang="cs-CZ" altLang="cs-CZ" sz="1800" dirty="0">
                <a:solidFill>
                  <a:srgbClr val="000000"/>
                </a:solidFill>
                <a:latin typeface="Candara" panose="020E0502030303020204" pitchFamily="34" charset="0"/>
              </a:rPr>
              <a:t> </a:t>
            </a:r>
            <a:r>
              <a:rPr lang="cs-CZ" altLang="cs-CZ" sz="1800" dirty="0" err="1">
                <a:solidFill>
                  <a:srgbClr val="000000"/>
                </a:solidFill>
                <a:latin typeface="Candara" panose="020E0502030303020204" pitchFamily="34" charset="0"/>
              </a:rPr>
              <a:t>the</a:t>
            </a:r>
            <a:r>
              <a:rPr lang="cs-CZ" altLang="cs-CZ" sz="1800" dirty="0">
                <a:solidFill>
                  <a:srgbClr val="000000"/>
                </a:solidFill>
                <a:latin typeface="Candara" panose="020E0502030303020204" pitchFamily="34" charset="0"/>
              </a:rPr>
              <a:t> </a:t>
            </a:r>
            <a:r>
              <a:rPr lang="cs-CZ" altLang="cs-CZ" sz="1800" dirty="0" err="1">
                <a:solidFill>
                  <a:srgbClr val="000000"/>
                </a:solidFill>
                <a:latin typeface="Candara" panose="020E0502030303020204" pitchFamily="34" charset="0"/>
              </a:rPr>
              <a:t>other</a:t>
            </a:r>
            <a:r>
              <a:rPr lang="cs-CZ" altLang="cs-CZ" sz="1800" dirty="0">
                <a:solidFill>
                  <a:srgbClr val="000000"/>
                </a:solidFill>
                <a:latin typeface="Candara" panose="020E0502030303020204" pitchFamily="34" charset="0"/>
              </a:rPr>
              <a:t> </a:t>
            </a:r>
            <a:r>
              <a:rPr lang="cs-CZ" altLang="cs-CZ" sz="1800" dirty="0" err="1">
                <a:solidFill>
                  <a:srgbClr val="000000"/>
                </a:solidFill>
                <a:latin typeface="Candara" panose="020E0502030303020204" pitchFamily="34" charset="0"/>
              </a:rPr>
              <a:t>half</a:t>
            </a:r>
            <a:r>
              <a:rPr lang="cs-CZ" altLang="cs-CZ" sz="1800" dirty="0">
                <a:solidFill>
                  <a:srgbClr val="000000"/>
                </a:solidFill>
                <a:latin typeface="Candara" panose="020E0502030303020204" pitchFamily="34" charset="0"/>
              </a:rPr>
              <a:t>, </a:t>
            </a:r>
            <a:r>
              <a:rPr lang="cs-CZ" altLang="cs-CZ" sz="1800" dirty="0" err="1">
                <a:solidFill>
                  <a:srgbClr val="000000"/>
                </a:solidFill>
                <a:latin typeface="Candara" panose="020E0502030303020204" pitchFamily="34" charset="0"/>
              </a:rPr>
              <a:t>therefore</a:t>
            </a:r>
            <a:r>
              <a:rPr lang="cs-CZ" altLang="cs-CZ" sz="1800" dirty="0">
                <a:solidFill>
                  <a:srgbClr val="000000"/>
                </a:solidFill>
                <a:latin typeface="Candara" panose="020E0502030303020204" pitchFamily="34" charset="0"/>
              </a:rPr>
              <a:t> rapid </a:t>
            </a:r>
            <a:r>
              <a:rPr lang="cs-CZ" altLang="cs-CZ" sz="1800" dirty="0" err="1">
                <a:solidFill>
                  <a:srgbClr val="000000"/>
                </a:solidFill>
                <a:latin typeface="Candara" panose="020E0502030303020204" pitchFamily="34" charset="0"/>
              </a:rPr>
              <a:t>discontinuation</a:t>
            </a:r>
            <a:r>
              <a:rPr lang="cs-CZ" altLang="cs-CZ" sz="1800" dirty="0">
                <a:solidFill>
                  <a:srgbClr val="000000"/>
                </a:solidFill>
                <a:latin typeface="Candara" panose="020E0502030303020204" pitchFamily="34" charset="0"/>
              </a:rPr>
              <a:t> </a:t>
            </a:r>
            <a:r>
              <a:rPr lang="cs-CZ" altLang="cs-CZ" sz="1800" dirty="0" err="1">
                <a:solidFill>
                  <a:srgbClr val="000000"/>
                </a:solidFill>
                <a:latin typeface="Candara" panose="020E0502030303020204" pitchFamily="34" charset="0"/>
              </a:rPr>
              <a:t>of</a:t>
            </a:r>
            <a:r>
              <a:rPr lang="cs-CZ" altLang="cs-CZ" sz="1800" dirty="0">
                <a:solidFill>
                  <a:srgbClr val="000000"/>
                </a:solidFill>
                <a:latin typeface="Candara" panose="020E0502030303020204" pitchFamily="34" charset="0"/>
              </a:rPr>
              <a:t> </a:t>
            </a:r>
            <a:r>
              <a:rPr lang="cs-CZ" altLang="cs-CZ" sz="1800" dirty="0" err="1">
                <a:solidFill>
                  <a:srgbClr val="000000"/>
                </a:solidFill>
                <a:latin typeface="Candara" panose="020E0502030303020204" pitchFamily="34" charset="0"/>
              </a:rPr>
              <a:t>first</a:t>
            </a:r>
            <a:r>
              <a:rPr lang="cs-CZ" altLang="cs-CZ" sz="1800" dirty="0">
                <a:solidFill>
                  <a:srgbClr val="000000"/>
                </a:solidFill>
                <a:latin typeface="Candara" panose="020E0502030303020204" pitchFamily="34" charset="0"/>
              </a:rPr>
              <a:t> </a:t>
            </a:r>
            <a:r>
              <a:rPr lang="cs-CZ" altLang="cs-CZ" sz="1800" dirty="0" err="1">
                <a:solidFill>
                  <a:srgbClr val="000000"/>
                </a:solidFill>
                <a:latin typeface="Candara" panose="020E0502030303020204" pitchFamily="34" charset="0"/>
              </a:rPr>
              <a:t>half</a:t>
            </a:r>
            <a:r>
              <a:rPr lang="cs-CZ" altLang="cs-CZ" sz="1800" dirty="0">
                <a:solidFill>
                  <a:srgbClr val="000000"/>
                </a:solidFill>
                <a:latin typeface="Candara" panose="020E0502030303020204" pitchFamily="34" charset="0"/>
              </a:rPr>
              <a:t> </a:t>
            </a:r>
            <a:r>
              <a:rPr lang="cs-CZ" altLang="cs-CZ" sz="1800" dirty="0" err="1">
                <a:solidFill>
                  <a:srgbClr val="000000"/>
                </a:solidFill>
                <a:latin typeface="Candara" panose="020E0502030303020204" pitchFamily="34" charset="0"/>
              </a:rPr>
              <a:t>is</a:t>
            </a:r>
            <a:r>
              <a:rPr lang="cs-CZ" altLang="cs-CZ" sz="1800" dirty="0">
                <a:solidFill>
                  <a:srgbClr val="000000"/>
                </a:solidFill>
                <a:latin typeface="Candara" panose="020E0502030303020204" pitchFamily="34" charset="0"/>
              </a:rPr>
              <a:t> </a:t>
            </a:r>
            <a:r>
              <a:rPr lang="cs-CZ" altLang="cs-CZ" sz="1800" dirty="0" err="1">
                <a:solidFill>
                  <a:srgbClr val="000000"/>
                </a:solidFill>
                <a:latin typeface="Candara" panose="020E0502030303020204" pitchFamily="34" charset="0"/>
              </a:rPr>
              <a:t>recommended</a:t>
            </a:r>
            <a:r>
              <a:rPr lang="cs-CZ" altLang="cs-CZ" sz="1800" dirty="0">
                <a:solidFill>
                  <a:srgbClr val="000000"/>
                </a:solidFill>
                <a:latin typeface="Candara" panose="020E0502030303020204" pitchFamily="34" charset="0"/>
              </a:rPr>
              <a:t>, </a:t>
            </a:r>
            <a:r>
              <a:rPr lang="cs-CZ" altLang="cs-CZ" sz="1800" dirty="0" err="1">
                <a:solidFill>
                  <a:srgbClr val="000000"/>
                </a:solidFill>
                <a:latin typeface="Candara" panose="020E0502030303020204" pitchFamily="34" charset="0"/>
              </a:rPr>
              <a:t>followed</a:t>
            </a:r>
            <a:r>
              <a:rPr lang="cs-CZ" altLang="cs-CZ" sz="1800" dirty="0">
                <a:solidFill>
                  <a:srgbClr val="000000"/>
                </a:solidFill>
                <a:latin typeface="Candara" panose="020E0502030303020204" pitchFamily="34" charset="0"/>
              </a:rPr>
              <a:t> by 10-20 % </a:t>
            </a:r>
            <a:r>
              <a:rPr lang="cs-CZ" altLang="cs-CZ" sz="1800" dirty="0" err="1">
                <a:solidFill>
                  <a:srgbClr val="000000"/>
                </a:solidFill>
                <a:latin typeface="Candara" panose="020E0502030303020204" pitchFamily="34" charset="0"/>
              </a:rPr>
              <a:t>reduction</a:t>
            </a:r>
            <a:r>
              <a:rPr lang="cs-CZ" altLang="cs-CZ" sz="1800" dirty="0">
                <a:solidFill>
                  <a:srgbClr val="000000"/>
                </a:solidFill>
                <a:latin typeface="Candara" panose="020E0502030303020204" pitchFamily="34" charset="0"/>
              </a:rPr>
              <a:t> </a:t>
            </a:r>
            <a:r>
              <a:rPr lang="cs-CZ" altLang="cs-CZ" sz="1800" dirty="0" err="1">
                <a:solidFill>
                  <a:srgbClr val="000000"/>
                </a:solidFill>
                <a:latin typeface="Candara" panose="020E0502030303020204" pitchFamily="34" charset="0"/>
              </a:rPr>
              <a:t>during</a:t>
            </a:r>
            <a:r>
              <a:rPr lang="cs-CZ" altLang="cs-CZ" sz="1800" dirty="0">
                <a:solidFill>
                  <a:srgbClr val="000000"/>
                </a:solidFill>
                <a:latin typeface="Candara" panose="020E0502030303020204" pitchFamily="34" charset="0"/>
              </a:rPr>
              <a:t> 3-5 </a:t>
            </a:r>
            <a:r>
              <a:rPr lang="cs-CZ" altLang="cs-CZ" sz="1800" dirty="0" err="1">
                <a:solidFill>
                  <a:srgbClr val="000000"/>
                </a:solidFill>
                <a:latin typeface="Candara" panose="020E0502030303020204" pitchFamily="34" charset="0"/>
              </a:rPr>
              <a:t>days</a:t>
            </a:r>
            <a:endParaRPr lang="cs-CZ" altLang="cs-CZ" sz="1800" dirty="0">
              <a:solidFill>
                <a:srgbClr val="000000"/>
              </a:solidFill>
              <a:latin typeface="Candara" panose="020E0502030303020204" pitchFamily="34" charset="0"/>
            </a:endParaRPr>
          </a:p>
          <a:p>
            <a:pPr>
              <a:buClrTx/>
            </a:pPr>
            <a:r>
              <a:rPr lang="cs-CZ" altLang="cs-CZ" sz="1800" dirty="0">
                <a:solidFill>
                  <a:srgbClr val="000000"/>
                </a:solidFill>
                <a:latin typeface="Candara" panose="020E0502030303020204" pitchFamily="34" charset="0"/>
              </a:rPr>
              <a:t>„</a:t>
            </a:r>
            <a:r>
              <a:rPr lang="cs-CZ" altLang="cs-CZ" sz="1800" dirty="0" err="1">
                <a:solidFill>
                  <a:srgbClr val="000000"/>
                </a:solidFill>
                <a:latin typeface="Candara" panose="020E0502030303020204" pitchFamily="34" charset="0"/>
              </a:rPr>
              <a:t>plateau</a:t>
            </a:r>
            <a:r>
              <a:rPr lang="cs-CZ" altLang="cs-CZ" sz="1800" dirty="0">
                <a:solidFill>
                  <a:srgbClr val="000000"/>
                </a:solidFill>
                <a:latin typeface="Candara" panose="020E0502030303020204" pitchFamily="34" charset="0"/>
              </a:rPr>
              <a:t>“ </a:t>
            </a:r>
            <a:r>
              <a:rPr lang="cs-CZ" altLang="cs-CZ" sz="1800" dirty="0" err="1">
                <a:solidFill>
                  <a:srgbClr val="000000"/>
                </a:solidFill>
                <a:latin typeface="Candara" panose="020E0502030303020204" pitchFamily="34" charset="0"/>
              </a:rPr>
              <a:t>stage</a:t>
            </a:r>
            <a:r>
              <a:rPr lang="cs-CZ" altLang="cs-CZ" sz="1800" dirty="0">
                <a:solidFill>
                  <a:srgbClr val="000000"/>
                </a:solidFill>
                <a:latin typeface="Candara" panose="020E0502030303020204" pitchFamily="34" charset="0"/>
              </a:rPr>
              <a:t> </a:t>
            </a:r>
            <a:r>
              <a:rPr lang="cs-CZ" altLang="cs-CZ" sz="1800" dirty="0" err="1">
                <a:solidFill>
                  <a:srgbClr val="000000"/>
                </a:solidFill>
                <a:latin typeface="Candara" panose="020E0502030303020204" pitchFamily="34" charset="0"/>
              </a:rPr>
              <a:t>is</a:t>
            </a:r>
            <a:r>
              <a:rPr lang="cs-CZ" altLang="cs-CZ" sz="1800" dirty="0">
                <a:solidFill>
                  <a:srgbClr val="000000"/>
                </a:solidFill>
                <a:latin typeface="Candara" panose="020E0502030303020204" pitchFamily="34" charset="0"/>
              </a:rPr>
              <a:t> </a:t>
            </a:r>
            <a:r>
              <a:rPr lang="cs-CZ" altLang="cs-CZ" sz="1800" dirty="0" err="1">
                <a:solidFill>
                  <a:srgbClr val="000000"/>
                </a:solidFill>
                <a:latin typeface="Candara" panose="020E0502030303020204" pitchFamily="34" charset="0"/>
              </a:rPr>
              <a:t>recommended</a:t>
            </a:r>
            <a:r>
              <a:rPr lang="cs-CZ" altLang="cs-CZ" sz="1800" dirty="0">
                <a:solidFill>
                  <a:srgbClr val="000000"/>
                </a:solidFill>
                <a:latin typeface="Candara" panose="020E0502030303020204" pitchFamily="34" charset="0"/>
              </a:rPr>
              <a:t> </a:t>
            </a:r>
            <a:r>
              <a:rPr lang="cs-CZ" altLang="cs-CZ" sz="1800" dirty="0" err="1">
                <a:solidFill>
                  <a:srgbClr val="000000"/>
                </a:solidFill>
                <a:latin typeface="Candara" panose="020E0502030303020204" pitchFamily="34" charset="0"/>
              </a:rPr>
              <a:t>during</a:t>
            </a:r>
            <a:r>
              <a:rPr lang="cs-CZ" altLang="cs-CZ" sz="1800" dirty="0">
                <a:solidFill>
                  <a:srgbClr val="000000"/>
                </a:solidFill>
                <a:latin typeface="Candara" panose="020E0502030303020204" pitchFamily="34" charset="0"/>
              </a:rPr>
              <a:t> </a:t>
            </a:r>
            <a:r>
              <a:rPr lang="cs-CZ" altLang="cs-CZ" sz="1800" dirty="0" err="1">
                <a:solidFill>
                  <a:srgbClr val="000000"/>
                </a:solidFill>
                <a:latin typeface="Candara" panose="020E0502030303020204" pitchFamily="34" charset="0"/>
              </a:rPr>
              <a:t>discontinuation</a:t>
            </a:r>
            <a:r>
              <a:rPr lang="cs-CZ" altLang="cs-CZ" sz="1800" dirty="0">
                <a:solidFill>
                  <a:srgbClr val="000000"/>
                </a:solidFill>
                <a:latin typeface="Candara" panose="020E0502030303020204" pitchFamily="34" charset="0"/>
              </a:rPr>
              <a:t>, </a:t>
            </a:r>
            <a:r>
              <a:rPr lang="cs-CZ" altLang="cs-CZ" sz="1800" dirty="0" err="1">
                <a:solidFill>
                  <a:srgbClr val="000000"/>
                </a:solidFill>
                <a:latin typeface="Candara" panose="020E0502030303020204" pitchFamily="34" charset="0"/>
              </a:rPr>
              <a:t>when</a:t>
            </a:r>
            <a:r>
              <a:rPr lang="cs-CZ" altLang="cs-CZ" sz="1800" dirty="0">
                <a:solidFill>
                  <a:srgbClr val="000000"/>
                </a:solidFill>
                <a:latin typeface="Candara" panose="020E0502030303020204" pitchFamily="34" charset="0"/>
              </a:rPr>
              <a:t> </a:t>
            </a:r>
            <a:r>
              <a:rPr lang="cs-CZ" altLang="cs-CZ" sz="1800" dirty="0" err="1">
                <a:solidFill>
                  <a:srgbClr val="000000"/>
                </a:solidFill>
                <a:latin typeface="Candara" panose="020E0502030303020204" pitchFamily="34" charset="0"/>
              </a:rPr>
              <a:t>the</a:t>
            </a:r>
            <a:r>
              <a:rPr lang="cs-CZ" altLang="cs-CZ" sz="1800" dirty="0">
                <a:solidFill>
                  <a:srgbClr val="000000"/>
                </a:solidFill>
                <a:latin typeface="Candara" panose="020E0502030303020204" pitchFamily="34" charset="0"/>
              </a:rPr>
              <a:t> dose </a:t>
            </a:r>
            <a:r>
              <a:rPr lang="cs-CZ" altLang="cs-CZ" sz="1800" dirty="0" err="1">
                <a:solidFill>
                  <a:srgbClr val="000000"/>
                </a:solidFill>
                <a:latin typeface="Candara" panose="020E0502030303020204" pitchFamily="34" charset="0"/>
              </a:rPr>
              <a:t>is</a:t>
            </a:r>
            <a:r>
              <a:rPr lang="cs-CZ" altLang="cs-CZ" sz="1800" dirty="0">
                <a:solidFill>
                  <a:srgbClr val="000000"/>
                </a:solidFill>
                <a:latin typeface="Candara" panose="020E0502030303020204" pitchFamily="34" charset="0"/>
              </a:rPr>
              <a:t> not </a:t>
            </a:r>
            <a:r>
              <a:rPr lang="cs-CZ" altLang="cs-CZ" sz="1800" dirty="0" err="1">
                <a:solidFill>
                  <a:srgbClr val="000000"/>
                </a:solidFill>
                <a:latin typeface="Candara" panose="020E0502030303020204" pitchFamily="34" charset="0"/>
              </a:rPr>
              <a:t>reduced</a:t>
            </a:r>
            <a:endParaRPr lang="cs-CZ" altLang="cs-CZ" sz="1800" dirty="0">
              <a:solidFill>
                <a:srgbClr val="000000"/>
              </a:solidFill>
              <a:latin typeface="Candara" panose="020E0502030303020204" pitchFamily="34" charset="0"/>
            </a:endParaRPr>
          </a:p>
          <a:p>
            <a:pPr>
              <a:buClrTx/>
            </a:pPr>
            <a:r>
              <a:rPr lang="cs-CZ" altLang="cs-CZ" sz="1800" dirty="0" err="1">
                <a:solidFill>
                  <a:srgbClr val="000000"/>
                </a:solidFill>
                <a:latin typeface="Candara" panose="020E0502030303020204" pitchFamily="34" charset="0"/>
              </a:rPr>
              <a:t>usually</a:t>
            </a:r>
            <a:r>
              <a:rPr lang="cs-CZ" altLang="cs-CZ" sz="1800" dirty="0">
                <a:solidFill>
                  <a:srgbClr val="000000"/>
                </a:solidFill>
                <a:latin typeface="Candara" panose="020E0502030303020204" pitchFamily="34" charset="0"/>
              </a:rPr>
              <a:t> </a:t>
            </a:r>
            <a:r>
              <a:rPr lang="cs-CZ" altLang="cs-CZ" sz="1800" dirty="0" err="1">
                <a:solidFill>
                  <a:srgbClr val="000000"/>
                </a:solidFill>
                <a:latin typeface="Candara" panose="020E0502030303020204" pitchFamily="34" charset="0"/>
              </a:rPr>
              <a:t>the</a:t>
            </a:r>
            <a:r>
              <a:rPr lang="cs-CZ" altLang="cs-CZ" sz="1800" dirty="0">
                <a:solidFill>
                  <a:srgbClr val="000000"/>
                </a:solidFill>
                <a:latin typeface="Candara" panose="020E0502030303020204" pitchFamily="34" charset="0"/>
              </a:rPr>
              <a:t> </a:t>
            </a:r>
            <a:r>
              <a:rPr lang="cs-CZ" altLang="cs-CZ" sz="1800" dirty="0" err="1">
                <a:solidFill>
                  <a:srgbClr val="000000"/>
                </a:solidFill>
                <a:latin typeface="Candara" panose="020E0502030303020204" pitchFamily="34" charset="0"/>
              </a:rPr>
              <a:t>morning</a:t>
            </a:r>
            <a:r>
              <a:rPr lang="cs-CZ" altLang="cs-CZ" sz="1800" dirty="0">
                <a:solidFill>
                  <a:srgbClr val="000000"/>
                </a:solidFill>
                <a:latin typeface="Candara" panose="020E0502030303020204" pitchFamily="34" charset="0"/>
              </a:rPr>
              <a:t> dose </a:t>
            </a:r>
            <a:r>
              <a:rPr lang="cs-CZ" altLang="cs-CZ" sz="1800" dirty="0" err="1">
                <a:solidFill>
                  <a:srgbClr val="000000"/>
                </a:solidFill>
                <a:latin typeface="Candara" panose="020E0502030303020204" pitchFamily="34" charset="0"/>
              </a:rPr>
              <a:t>is</a:t>
            </a:r>
            <a:r>
              <a:rPr lang="cs-CZ" altLang="cs-CZ" sz="1800" dirty="0">
                <a:solidFill>
                  <a:srgbClr val="000000"/>
                </a:solidFill>
                <a:latin typeface="Candara" panose="020E0502030303020204" pitchFamily="34" charset="0"/>
              </a:rPr>
              <a:t> </a:t>
            </a:r>
            <a:r>
              <a:rPr lang="cs-CZ" altLang="cs-CZ" sz="1800" dirty="0" err="1">
                <a:solidFill>
                  <a:srgbClr val="000000"/>
                </a:solidFill>
                <a:latin typeface="Candara" panose="020E0502030303020204" pitchFamily="34" charset="0"/>
              </a:rPr>
              <a:t>reduced</a:t>
            </a:r>
            <a:r>
              <a:rPr lang="cs-CZ" altLang="cs-CZ" sz="1800" dirty="0">
                <a:solidFill>
                  <a:srgbClr val="000000"/>
                </a:solidFill>
                <a:latin typeface="Candara" panose="020E0502030303020204" pitchFamily="34" charset="0"/>
              </a:rPr>
              <a:t> in </a:t>
            </a:r>
            <a:r>
              <a:rPr lang="cs-CZ" altLang="cs-CZ" sz="1800" dirty="0" err="1">
                <a:solidFill>
                  <a:srgbClr val="000000"/>
                </a:solidFill>
                <a:latin typeface="Candara" panose="020E0502030303020204" pitchFamily="34" charset="0"/>
              </a:rPr>
              <a:t>the</a:t>
            </a:r>
            <a:r>
              <a:rPr lang="cs-CZ" altLang="cs-CZ" sz="1800" dirty="0">
                <a:solidFill>
                  <a:srgbClr val="000000"/>
                </a:solidFill>
                <a:latin typeface="Candara" panose="020E0502030303020204" pitchFamily="34" charset="0"/>
              </a:rPr>
              <a:t> </a:t>
            </a:r>
            <a:r>
              <a:rPr lang="cs-CZ" altLang="cs-CZ" sz="1800" dirty="0" err="1">
                <a:solidFill>
                  <a:srgbClr val="000000"/>
                </a:solidFill>
                <a:latin typeface="Candara" panose="020E0502030303020204" pitchFamily="34" charset="0"/>
              </a:rPr>
              <a:t>first</a:t>
            </a:r>
            <a:r>
              <a:rPr lang="cs-CZ" altLang="cs-CZ" sz="1800" dirty="0">
                <a:solidFill>
                  <a:srgbClr val="000000"/>
                </a:solidFill>
                <a:latin typeface="Candara" panose="020E0502030303020204" pitchFamily="34" charset="0"/>
              </a:rPr>
              <a:t> place, </a:t>
            </a:r>
            <a:r>
              <a:rPr lang="cs-CZ" altLang="cs-CZ" sz="1800" dirty="0" err="1">
                <a:solidFill>
                  <a:srgbClr val="000000"/>
                </a:solidFill>
                <a:latin typeface="Candara" panose="020E0502030303020204" pitchFamily="34" charset="0"/>
              </a:rPr>
              <a:t>then</a:t>
            </a:r>
            <a:r>
              <a:rPr lang="cs-CZ" altLang="cs-CZ" sz="1800" dirty="0">
                <a:solidFill>
                  <a:srgbClr val="000000"/>
                </a:solidFill>
                <a:latin typeface="Candara" panose="020E0502030303020204" pitchFamily="34" charset="0"/>
              </a:rPr>
              <a:t> </a:t>
            </a:r>
            <a:r>
              <a:rPr lang="cs-CZ" altLang="cs-CZ" sz="1800" dirty="0" err="1">
                <a:solidFill>
                  <a:srgbClr val="000000"/>
                </a:solidFill>
                <a:latin typeface="Candara" panose="020E0502030303020204" pitchFamily="34" charset="0"/>
              </a:rPr>
              <a:t>the</a:t>
            </a:r>
            <a:r>
              <a:rPr lang="cs-CZ" altLang="cs-CZ" sz="1800" dirty="0">
                <a:solidFill>
                  <a:srgbClr val="000000"/>
                </a:solidFill>
                <a:latin typeface="Candara" panose="020E0502030303020204" pitchFamily="34" charset="0"/>
              </a:rPr>
              <a:t> </a:t>
            </a:r>
            <a:r>
              <a:rPr lang="cs-CZ" altLang="cs-CZ" sz="1800" dirty="0" err="1">
                <a:solidFill>
                  <a:srgbClr val="000000"/>
                </a:solidFill>
                <a:latin typeface="Candara" panose="020E0502030303020204" pitchFamily="34" charset="0"/>
              </a:rPr>
              <a:t>afternoon</a:t>
            </a:r>
            <a:r>
              <a:rPr lang="en-US" altLang="cs-CZ" sz="1800" dirty="0">
                <a:solidFill>
                  <a:srgbClr val="000000"/>
                </a:solidFill>
                <a:latin typeface="Candara" panose="020E0502030303020204" pitchFamily="34" charset="0"/>
              </a:rPr>
              <a:t>’s one</a:t>
            </a:r>
            <a:r>
              <a:rPr lang="cs-CZ" altLang="cs-CZ" sz="1800" dirty="0">
                <a:solidFill>
                  <a:srgbClr val="000000"/>
                </a:solidFill>
                <a:latin typeface="Candara" panose="020E0502030303020204" pitchFamily="34" charset="0"/>
              </a:rPr>
              <a:t> a </a:t>
            </a:r>
            <a:r>
              <a:rPr lang="cs-CZ" altLang="cs-CZ" sz="1800" dirty="0" err="1">
                <a:solidFill>
                  <a:srgbClr val="000000"/>
                </a:solidFill>
                <a:latin typeface="Candara" panose="020E0502030303020204" pitchFamily="34" charset="0"/>
              </a:rPr>
              <a:t>the</a:t>
            </a:r>
            <a:r>
              <a:rPr lang="cs-CZ" altLang="cs-CZ" sz="1800" dirty="0">
                <a:solidFill>
                  <a:srgbClr val="000000"/>
                </a:solidFill>
                <a:latin typeface="Candara" panose="020E0502030303020204" pitchFamily="34" charset="0"/>
              </a:rPr>
              <a:t> </a:t>
            </a:r>
            <a:r>
              <a:rPr lang="cs-CZ" altLang="cs-CZ" sz="1800" dirty="0" err="1">
                <a:solidFill>
                  <a:srgbClr val="000000"/>
                </a:solidFill>
                <a:latin typeface="Candara" panose="020E0502030303020204" pitchFamily="34" charset="0"/>
              </a:rPr>
              <a:t>evening</a:t>
            </a:r>
            <a:r>
              <a:rPr lang="cs-CZ" altLang="cs-CZ" sz="1800" dirty="0">
                <a:solidFill>
                  <a:srgbClr val="000000"/>
                </a:solidFill>
                <a:latin typeface="Candara" panose="020E0502030303020204" pitchFamily="34" charset="0"/>
              </a:rPr>
              <a:t> dose </a:t>
            </a:r>
            <a:r>
              <a:rPr lang="cs-CZ" altLang="cs-CZ" sz="1800" dirty="0" err="1">
                <a:solidFill>
                  <a:srgbClr val="000000"/>
                </a:solidFill>
                <a:latin typeface="Candara" panose="020E0502030303020204" pitchFamily="34" charset="0"/>
              </a:rPr>
              <a:t>is</a:t>
            </a:r>
            <a:r>
              <a:rPr lang="cs-CZ" altLang="cs-CZ" sz="1800" dirty="0">
                <a:solidFill>
                  <a:srgbClr val="000000"/>
                </a:solidFill>
                <a:latin typeface="Candara" panose="020E0502030303020204" pitchFamily="34" charset="0"/>
              </a:rPr>
              <a:t> </a:t>
            </a:r>
            <a:r>
              <a:rPr lang="cs-CZ" altLang="cs-CZ" sz="1800" dirty="0" err="1">
                <a:solidFill>
                  <a:srgbClr val="000000"/>
                </a:solidFill>
                <a:latin typeface="Candara" panose="020E0502030303020204" pitchFamily="34" charset="0"/>
              </a:rPr>
              <a:t>the</a:t>
            </a:r>
            <a:r>
              <a:rPr lang="cs-CZ" altLang="cs-CZ" sz="1800" dirty="0">
                <a:solidFill>
                  <a:srgbClr val="000000"/>
                </a:solidFill>
                <a:latin typeface="Candara" panose="020E0502030303020204" pitchFamily="34" charset="0"/>
              </a:rPr>
              <a:t> last </a:t>
            </a:r>
            <a:r>
              <a:rPr lang="cs-CZ" altLang="cs-CZ" sz="1800" dirty="0" err="1">
                <a:solidFill>
                  <a:srgbClr val="000000"/>
                </a:solidFill>
                <a:latin typeface="Candara" panose="020E0502030303020204" pitchFamily="34" charset="0"/>
              </a:rPr>
              <a:t>reduced</a:t>
            </a:r>
            <a:endParaRPr lang="cs-CZ" altLang="cs-CZ" sz="1800" dirty="0">
              <a:solidFill>
                <a:srgbClr val="000000"/>
              </a:solidFill>
              <a:latin typeface="Candara" panose="020E0502030303020204" pitchFamily="34" charset="0"/>
            </a:endParaRPr>
          </a:p>
          <a:p>
            <a:pPr>
              <a:buClrTx/>
            </a:pPr>
            <a:r>
              <a:rPr lang="cs-CZ" altLang="cs-CZ" sz="1800" dirty="0">
                <a:solidFill>
                  <a:srgbClr val="000000"/>
                </a:solidFill>
                <a:latin typeface="Candara" panose="020E0502030303020204" pitchFamily="34" charset="0"/>
              </a:rPr>
              <a:t>long-</a:t>
            </a:r>
            <a:r>
              <a:rPr lang="cs-CZ" altLang="cs-CZ" sz="1800" dirty="0" err="1">
                <a:solidFill>
                  <a:srgbClr val="000000"/>
                </a:solidFill>
                <a:latin typeface="Candara" panose="020E0502030303020204" pitchFamily="34" charset="0"/>
              </a:rPr>
              <a:t>acting</a:t>
            </a:r>
            <a:r>
              <a:rPr lang="cs-CZ" altLang="cs-CZ" sz="1800" dirty="0">
                <a:solidFill>
                  <a:srgbClr val="000000"/>
                </a:solidFill>
                <a:latin typeface="Candara" panose="020E0502030303020204" pitchFamily="34" charset="0"/>
              </a:rPr>
              <a:t> </a:t>
            </a:r>
            <a:r>
              <a:rPr lang="cs-CZ" altLang="cs-CZ" sz="1800" dirty="0" err="1">
                <a:solidFill>
                  <a:srgbClr val="000000"/>
                </a:solidFill>
                <a:latin typeface="Candara" panose="020E0502030303020204" pitchFamily="34" charset="0"/>
              </a:rPr>
              <a:t>benzodiazepines</a:t>
            </a:r>
            <a:r>
              <a:rPr lang="cs-CZ" altLang="cs-CZ" sz="1800" dirty="0">
                <a:solidFill>
                  <a:srgbClr val="000000"/>
                </a:solidFill>
                <a:latin typeface="Candara" panose="020E0502030303020204" pitchFamily="34" charset="0"/>
              </a:rPr>
              <a:t> cause </a:t>
            </a:r>
            <a:r>
              <a:rPr lang="cs-CZ" altLang="cs-CZ" sz="1800" dirty="0" err="1">
                <a:solidFill>
                  <a:srgbClr val="000000"/>
                </a:solidFill>
                <a:latin typeface="Candara" panose="020E0502030303020204" pitchFamily="34" charset="0"/>
              </a:rPr>
              <a:t>delayed</a:t>
            </a:r>
            <a:r>
              <a:rPr lang="cs-CZ" altLang="cs-CZ" sz="1800" dirty="0">
                <a:solidFill>
                  <a:srgbClr val="000000"/>
                </a:solidFill>
                <a:latin typeface="Candara" panose="020E0502030303020204" pitchFamily="34" charset="0"/>
              </a:rPr>
              <a:t> </a:t>
            </a:r>
            <a:r>
              <a:rPr lang="cs-CZ" altLang="cs-CZ" sz="1800" dirty="0" err="1">
                <a:solidFill>
                  <a:srgbClr val="000000"/>
                </a:solidFill>
                <a:latin typeface="Candara" panose="020E0502030303020204" pitchFamily="34" charset="0"/>
              </a:rPr>
              <a:t>withdrawal</a:t>
            </a:r>
            <a:r>
              <a:rPr lang="cs-CZ" altLang="cs-CZ" sz="1800" dirty="0">
                <a:solidFill>
                  <a:srgbClr val="000000"/>
                </a:solidFill>
                <a:latin typeface="Candara" panose="020E0502030303020204" pitchFamily="34" charset="0"/>
              </a:rPr>
              <a:t> syndrome (2-4 </a:t>
            </a:r>
            <a:r>
              <a:rPr lang="cs-CZ" altLang="cs-CZ" sz="1800" dirty="0" err="1">
                <a:solidFill>
                  <a:srgbClr val="000000"/>
                </a:solidFill>
                <a:latin typeface="Candara" panose="020E0502030303020204" pitchFamily="34" charset="0"/>
              </a:rPr>
              <a:t>weeks</a:t>
            </a:r>
            <a:r>
              <a:rPr lang="cs-CZ" altLang="cs-CZ" sz="1800" dirty="0">
                <a:solidFill>
                  <a:srgbClr val="000000"/>
                </a:solidFill>
                <a:latin typeface="Candara" panose="020E0502030303020204" pitchFamily="34" charset="0"/>
              </a:rPr>
              <a:t> </a:t>
            </a:r>
            <a:r>
              <a:rPr lang="cs-CZ" altLang="cs-CZ" sz="1800" dirty="0" err="1">
                <a:solidFill>
                  <a:srgbClr val="000000"/>
                </a:solidFill>
                <a:latin typeface="Candara" panose="020E0502030303020204" pitchFamily="34" charset="0"/>
              </a:rPr>
              <a:t>later</a:t>
            </a:r>
            <a:r>
              <a:rPr lang="cs-CZ" altLang="cs-CZ" sz="1800" dirty="0">
                <a:solidFill>
                  <a:srgbClr val="000000"/>
                </a:solidFill>
                <a:latin typeface="Candara" panose="020E0502030303020204" pitchFamily="34" charset="0"/>
              </a:rPr>
              <a:t>)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28C00F94-2D0E-4E53-9360-08AF9F7B159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959008" y="1196752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0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26" name="Rectangle 2">
            <a:extLst>
              <a:ext uri="{FF2B5EF4-FFF2-40B4-BE49-F238E27FC236}">
                <a16:creationId xmlns:a16="http://schemas.microsoft.com/office/drawing/2014/main" id="{CE013085-E29B-49C8-B041-AF9CAB0DFBD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0" y="333375"/>
            <a:ext cx="9144000" cy="1384300"/>
          </a:xfrm>
        </p:spPr>
        <p:txBody>
          <a:bodyPr/>
          <a:lstStyle/>
          <a:p>
            <a:pPr algn="ctr" eaLnBrk="1" hangingPunct="1">
              <a:defRPr/>
            </a:pPr>
            <a:r>
              <a:rPr lang="sk-SK" sz="4800" b="1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Non-benzodiazepine</a:t>
            </a:r>
            <a:r>
              <a:rPr lang="sk-SK" sz="4800" b="1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sk-SK" sz="4800" b="1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drugs</a:t>
            </a:r>
            <a:r>
              <a:rPr lang="sk-SK" sz="4800" b="1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sk-SK" sz="4800" b="1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with</a:t>
            </a:r>
            <a:r>
              <a:rPr lang="sk-SK" sz="4800" b="1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sk-SK" sz="4800" b="1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anxiolytic</a:t>
            </a:r>
            <a:r>
              <a:rPr lang="sk-SK" sz="4800" b="1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sk-SK" sz="4800" b="1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effect</a:t>
            </a:r>
            <a:endParaRPr lang="cs-CZ" sz="4800" b="1" dirty="0">
              <a:solidFill>
                <a:srgbClr val="000000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</p:txBody>
      </p:sp>
      <p:sp>
        <p:nvSpPr>
          <p:cNvPr id="33795" name="Rectangle 3">
            <a:extLst>
              <a:ext uri="{FF2B5EF4-FFF2-40B4-BE49-F238E27FC236}">
                <a16:creationId xmlns:a16="http://schemas.microsoft.com/office/drawing/2014/main" id="{703B6735-C91B-4B6B-91BF-A58ADD00808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614489" y="2060848"/>
            <a:ext cx="8963025" cy="273685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Clr>
                <a:srgbClr val="000000"/>
              </a:buClr>
            </a:pPr>
            <a:r>
              <a:rPr lang="cs-CZ" altLang="cs-CZ" sz="24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SSRI: </a:t>
            </a:r>
            <a:r>
              <a:rPr lang="cs-CZ" altLang="cs-CZ" sz="24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sertraline</a:t>
            </a:r>
            <a:r>
              <a:rPr lang="cs-CZ" altLang="cs-CZ" sz="24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, </a:t>
            </a:r>
            <a:r>
              <a:rPr lang="cs-CZ" altLang="cs-CZ" sz="24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fluvoxamine</a:t>
            </a:r>
            <a:r>
              <a:rPr lang="cs-CZ" altLang="cs-CZ" sz="24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, fluoxetine (</a:t>
            </a:r>
            <a:r>
              <a:rPr lang="cs-CZ" altLang="cs-CZ" sz="24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see</a:t>
            </a:r>
            <a:r>
              <a:rPr lang="cs-CZ" altLang="cs-CZ" sz="24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AD </a:t>
            </a:r>
            <a:r>
              <a:rPr lang="cs-CZ" altLang="cs-CZ" sz="24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materials</a:t>
            </a:r>
            <a:r>
              <a:rPr lang="cs-CZ" altLang="cs-CZ" sz="24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)</a:t>
            </a:r>
          </a:p>
          <a:p>
            <a:pPr eaLnBrk="1" hangingPunct="1">
              <a:lnSpc>
                <a:spcPct val="90000"/>
              </a:lnSpc>
              <a:buClr>
                <a:srgbClr val="000000"/>
              </a:buClr>
            </a:pPr>
            <a:endParaRPr lang="cs-CZ" altLang="cs-CZ" sz="2400" dirty="0">
              <a:solidFill>
                <a:srgbClr val="000000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Clr>
                <a:srgbClr val="000000"/>
              </a:buClr>
            </a:pPr>
            <a:r>
              <a:rPr lang="cs-CZ" altLang="cs-CZ" sz="24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other</a:t>
            </a:r>
            <a:r>
              <a:rPr lang="cs-CZ" altLang="cs-CZ" sz="24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AD: </a:t>
            </a:r>
            <a:r>
              <a:rPr lang="cs-CZ" altLang="cs-CZ" sz="24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mirtazapine</a:t>
            </a:r>
            <a:r>
              <a:rPr lang="cs-CZ" altLang="cs-CZ" sz="24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, </a:t>
            </a:r>
            <a:r>
              <a:rPr lang="cs-CZ" altLang="cs-CZ" sz="24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trazodone</a:t>
            </a:r>
            <a:r>
              <a:rPr lang="cs-CZ" altLang="cs-CZ" sz="24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, amitriptyline, </a:t>
            </a:r>
            <a:r>
              <a:rPr lang="cs-CZ" altLang="cs-CZ" sz="24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dosulepin</a:t>
            </a:r>
            <a:r>
              <a:rPr lang="cs-CZ" altLang="cs-CZ" sz="24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, </a:t>
            </a:r>
            <a:r>
              <a:rPr lang="cs-CZ" altLang="cs-CZ" sz="24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venlafaxine</a:t>
            </a:r>
            <a:endParaRPr lang="cs-CZ" altLang="cs-CZ" sz="2400" dirty="0">
              <a:solidFill>
                <a:srgbClr val="000000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Clr>
                <a:srgbClr val="000000"/>
              </a:buClr>
            </a:pPr>
            <a:endParaRPr lang="cs-CZ" altLang="cs-CZ" sz="2400" dirty="0">
              <a:solidFill>
                <a:srgbClr val="000000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Clr>
                <a:srgbClr val="000000"/>
              </a:buClr>
            </a:pPr>
            <a:r>
              <a:rPr lang="cs-CZ" altLang="cs-CZ" sz="24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antiepileptics</a:t>
            </a:r>
            <a:r>
              <a:rPr lang="cs-CZ" altLang="cs-CZ" sz="24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: </a:t>
            </a:r>
            <a:r>
              <a:rPr lang="cs-CZ" altLang="cs-CZ" sz="24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gabapentin</a:t>
            </a:r>
            <a:r>
              <a:rPr lang="cs-CZ" altLang="cs-CZ" sz="24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, </a:t>
            </a:r>
            <a:r>
              <a:rPr lang="cs-CZ" altLang="cs-CZ" sz="24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pregabalin</a:t>
            </a:r>
            <a:r>
              <a:rPr lang="cs-CZ" altLang="cs-CZ" sz="24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(</a:t>
            </a:r>
            <a:r>
              <a:rPr lang="cs-CZ" altLang="cs-CZ" sz="24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generalised</a:t>
            </a:r>
            <a:r>
              <a:rPr lang="cs-CZ" altLang="cs-CZ" sz="24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anxiety</a:t>
            </a:r>
            <a:r>
              <a:rPr lang="cs-CZ" altLang="cs-CZ" sz="24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disorder</a:t>
            </a:r>
            <a:r>
              <a:rPr lang="cs-CZ" altLang="cs-CZ" sz="24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), </a:t>
            </a:r>
            <a:r>
              <a:rPr lang="cs-CZ" altLang="cs-CZ" sz="24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tiagabine</a:t>
            </a:r>
            <a:r>
              <a:rPr lang="cs-CZ" altLang="cs-CZ" sz="24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, </a:t>
            </a:r>
            <a:r>
              <a:rPr lang="cs-CZ" altLang="cs-CZ" sz="24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valproic</a:t>
            </a:r>
            <a:r>
              <a:rPr lang="cs-CZ" altLang="cs-CZ" sz="24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acid</a:t>
            </a:r>
          </a:p>
          <a:p>
            <a:pPr eaLnBrk="1" hangingPunct="1">
              <a:lnSpc>
                <a:spcPct val="90000"/>
              </a:lnSpc>
              <a:buClr>
                <a:srgbClr val="000000"/>
              </a:buClr>
            </a:pPr>
            <a:endParaRPr lang="cs-CZ" altLang="cs-CZ" sz="2400" dirty="0">
              <a:solidFill>
                <a:srgbClr val="000000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Clr>
                <a:srgbClr val="000000"/>
              </a:buClr>
            </a:pPr>
            <a:r>
              <a:rPr lang="cs-CZ" altLang="cs-CZ" sz="24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antipsychotics</a:t>
            </a:r>
            <a:r>
              <a:rPr lang="cs-CZ" altLang="cs-CZ" sz="24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: </a:t>
            </a:r>
            <a:r>
              <a:rPr lang="cs-CZ" altLang="cs-CZ" sz="24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quetiapine</a:t>
            </a:r>
            <a:r>
              <a:rPr lang="cs-CZ" altLang="cs-CZ" sz="24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, </a:t>
            </a:r>
            <a:r>
              <a:rPr lang="cs-CZ" altLang="cs-CZ" sz="24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olanzapine</a:t>
            </a:r>
            <a:endParaRPr lang="cs-CZ" altLang="cs-CZ" sz="2400" dirty="0">
              <a:solidFill>
                <a:srgbClr val="000000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DD82282E-7403-48A7-8C58-6CD92C445FC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920536" y="720725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7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BEAC5C4-91F1-4E1F-8A93-D4A905638B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sk-SK" b="1" dirty="0" err="1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Non-benzodiazepine</a:t>
            </a:r>
            <a:r>
              <a:rPr lang="sk-SK" b="1" dirty="0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sk-SK" b="1" dirty="0" err="1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drugs</a:t>
            </a:r>
            <a:r>
              <a:rPr lang="sk-SK" b="1" dirty="0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sk-SK" b="1" dirty="0" err="1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with</a:t>
            </a:r>
            <a:r>
              <a:rPr lang="sk-SK" b="1" dirty="0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sk-SK" b="1" dirty="0" err="1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anxiolytic</a:t>
            </a:r>
            <a:r>
              <a:rPr lang="sk-SK" b="1" dirty="0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sk-SK" b="1" dirty="0" err="1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effect</a:t>
            </a:r>
            <a:endParaRPr lang="cs-CZ" dirty="0"/>
          </a:p>
        </p:txBody>
      </p:sp>
      <p:sp>
        <p:nvSpPr>
          <p:cNvPr id="35843" name="Zástupný symbol pro obsah 2">
            <a:extLst>
              <a:ext uri="{FF2B5EF4-FFF2-40B4-BE49-F238E27FC236}">
                <a16:creationId xmlns:a16="http://schemas.microsoft.com/office/drawing/2014/main" id="{8BFB413C-3C6E-407F-9844-033E717D1FB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7328" y="2133600"/>
            <a:ext cx="12025336" cy="41148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Clr>
                <a:srgbClr val="000000"/>
              </a:buClr>
            </a:pPr>
            <a:r>
              <a:rPr lang="en-US" altLang="cs-CZ" dirty="0">
                <a:solidFill>
                  <a:srgbClr val="000000"/>
                </a:solidFill>
                <a:latin typeface="Candara" panose="020E0502030303020204" pitchFamily="34" charset="0"/>
              </a:rPr>
              <a:t>partial agonist at 5-HT1A receptors</a:t>
            </a:r>
            <a:r>
              <a:rPr lang="cs-CZ" altLang="cs-CZ" dirty="0">
                <a:solidFill>
                  <a:srgbClr val="000000"/>
                </a:solidFill>
                <a:latin typeface="Candara" panose="020E0502030303020204" pitchFamily="34" charset="0"/>
              </a:rPr>
              <a:t>: </a:t>
            </a:r>
            <a:r>
              <a:rPr lang="cs-CZ" altLang="cs-CZ" dirty="0" err="1">
                <a:solidFill>
                  <a:srgbClr val="000000"/>
                </a:solidFill>
                <a:latin typeface="Candara" panose="020E0502030303020204" pitchFamily="34" charset="0"/>
              </a:rPr>
              <a:t>buspirone</a:t>
            </a:r>
            <a:r>
              <a:rPr lang="cs-CZ" altLang="cs-CZ" dirty="0">
                <a:solidFill>
                  <a:srgbClr val="000000"/>
                </a:solidFill>
                <a:latin typeface="Candara" panose="020E0502030303020204" pitchFamily="34" charset="0"/>
              </a:rPr>
              <a:t> - </a:t>
            </a:r>
            <a:r>
              <a:rPr lang="en-US" altLang="cs-CZ" dirty="0">
                <a:solidFill>
                  <a:srgbClr val="000000"/>
                </a:solidFill>
                <a:latin typeface="Candara" panose="020E0502030303020204" pitchFamily="34" charset="0"/>
              </a:rPr>
              <a:t>used to treat </a:t>
            </a:r>
            <a:r>
              <a:rPr lang="en-US" altLang="cs-CZ" dirty="0" err="1">
                <a:solidFill>
                  <a:srgbClr val="000000"/>
                </a:solidFill>
                <a:latin typeface="Candara" panose="020E0502030303020204" pitchFamily="34" charset="0"/>
              </a:rPr>
              <a:t>generalised</a:t>
            </a:r>
            <a:r>
              <a:rPr lang="en-US" altLang="cs-CZ" dirty="0">
                <a:solidFill>
                  <a:srgbClr val="000000"/>
                </a:solidFill>
                <a:latin typeface="Candara" panose="020E0502030303020204" pitchFamily="34" charset="0"/>
              </a:rPr>
              <a:t> anxiety disorders</a:t>
            </a:r>
            <a:r>
              <a:rPr lang="cs-CZ" altLang="cs-CZ" dirty="0">
                <a:solidFill>
                  <a:srgbClr val="000000"/>
                </a:solidFill>
                <a:latin typeface="Candara" panose="020E0502030303020204" pitchFamily="34" charset="0"/>
              </a:rPr>
              <a:t> and as </a:t>
            </a:r>
            <a:r>
              <a:rPr lang="cs-CZ" altLang="cs-CZ" dirty="0" err="1">
                <a:solidFill>
                  <a:srgbClr val="000000"/>
                </a:solidFill>
                <a:latin typeface="Candara" panose="020E0502030303020204" pitchFamily="34" charset="0"/>
              </a:rPr>
              <a:t>adjuvant</a:t>
            </a:r>
            <a:r>
              <a:rPr lang="cs-CZ" altLang="cs-CZ" dirty="0">
                <a:solidFill>
                  <a:srgbClr val="000000"/>
                </a:solidFill>
                <a:latin typeface="Candara" panose="020E0502030303020204" pitchFamily="34" charset="0"/>
              </a:rPr>
              <a:t> </a:t>
            </a:r>
            <a:r>
              <a:rPr lang="cs-CZ" altLang="cs-CZ" dirty="0" err="1">
                <a:solidFill>
                  <a:srgbClr val="000000"/>
                </a:solidFill>
                <a:latin typeface="Candara" panose="020E0502030303020204" pitchFamily="34" charset="0"/>
              </a:rPr>
              <a:t>therapy</a:t>
            </a:r>
            <a:r>
              <a:rPr lang="cs-CZ" altLang="cs-CZ" dirty="0">
                <a:solidFill>
                  <a:srgbClr val="000000"/>
                </a:solidFill>
                <a:latin typeface="Candara" panose="020E0502030303020204" pitchFamily="34" charset="0"/>
              </a:rPr>
              <a:t> in </a:t>
            </a:r>
            <a:r>
              <a:rPr lang="cs-CZ" altLang="cs-CZ" dirty="0" err="1">
                <a:solidFill>
                  <a:srgbClr val="000000"/>
                </a:solidFill>
                <a:latin typeface="Candara" panose="020E0502030303020204" pitchFamily="34" charset="0"/>
              </a:rPr>
              <a:t>depression</a:t>
            </a:r>
            <a:r>
              <a:rPr lang="cs-CZ" altLang="cs-CZ" dirty="0">
                <a:solidFill>
                  <a:srgbClr val="000000"/>
                </a:solidFill>
                <a:latin typeface="Candara" panose="020E0502030303020204" pitchFamily="34" charset="0"/>
              </a:rPr>
              <a:t>, </a:t>
            </a:r>
            <a:r>
              <a:rPr lang="en-US" altLang="cs-CZ" dirty="0">
                <a:solidFill>
                  <a:srgbClr val="000000"/>
                </a:solidFill>
                <a:latin typeface="Candara" panose="020E0502030303020204" pitchFamily="34" charset="0"/>
              </a:rPr>
              <a:t>less effective in controlling panic attacks or severe</a:t>
            </a:r>
            <a:r>
              <a:rPr lang="cs-CZ" altLang="cs-CZ" dirty="0">
                <a:solidFill>
                  <a:srgbClr val="000000"/>
                </a:solidFill>
                <a:latin typeface="Candara" panose="020E0502030303020204" pitchFamily="34" charset="0"/>
              </a:rPr>
              <a:t> </a:t>
            </a:r>
            <a:r>
              <a:rPr lang="en-US" altLang="cs-CZ" dirty="0">
                <a:solidFill>
                  <a:srgbClr val="000000"/>
                </a:solidFill>
                <a:latin typeface="Candara" panose="020E0502030303020204" pitchFamily="34" charset="0"/>
              </a:rPr>
              <a:t>anxiety stat</a:t>
            </a:r>
            <a:r>
              <a:rPr lang="cs-CZ" altLang="cs-CZ" dirty="0">
                <a:solidFill>
                  <a:srgbClr val="000000"/>
                </a:solidFill>
                <a:latin typeface="Candara" panose="020E0502030303020204" pitchFamily="34" charset="0"/>
              </a:rPr>
              <a:t>es</a:t>
            </a:r>
          </a:p>
          <a:p>
            <a:pPr eaLnBrk="1" hangingPunct="1">
              <a:lnSpc>
                <a:spcPct val="90000"/>
              </a:lnSpc>
              <a:buClr>
                <a:srgbClr val="000000"/>
              </a:buClr>
            </a:pPr>
            <a:r>
              <a:rPr lang="cs-CZ" altLang="cs-CZ" dirty="0">
                <a:solidFill>
                  <a:srgbClr val="000000"/>
                </a:solidFill>
                <a:latin typeface="Candara" panose="020E0502030303020204" pitchFamily="34" charset="0"/>
              </a:rPr>
              <a:t>H1 </a:t>
            </a:r>
            <a:r>
              <a:rPr lang="cs-CZ" altLang="cs-CZ" dirty="0" err="1">
                <a:solidFill>
                  <a:srgbClr val="000000"/>
                </a:solidFill>
                <a:latin typeface="Candara" panose="020E0502030303020204" pitchFamily="34" charset="0"/>
              </a:rPr>
              <a:t>antihistamins</a:t>
            </a:r>
            <a:r>
              <a:rPr lang="cs-CZ" altLang="cs-CZ" dirty="0">
                <a:solidFill>
                  <a:srgbClr val="000000"/>
                </a:solidFill>
                <a:latin typeface="Candara" panose="020E0502030303020204" pitchFamily="34" charset="0"/>
              </a:rPr>
              <a:t>: </a:t>
            </a:r>
            <a:r>
              <a:rPr lang="cs-CZ" altLang="cs-CZ" dirty="0" err="1">
                <a:solidFill>
                  <a:srgbClr val="000000"/>
                </a:solidFill>
                <a:latin typeface="Candara" panose="020E0502030303020204" pitchFamily="34" charset="0"/>
              </a:rPr>
              <a:t>hydroxyzine</a:t>
            </a:r>
            <a:endParaRPr lang="cs-CZ" altLang="cs-CZ" dirty="0">
              <a:solidFill>
                <a:srgbClr val="000000"/>
              </a:solidFill>
              <a:latin typeface="Candara" panose="020E0502030303020204" pitchFamily="34" charset="0"/>
            </a:endParaRPr>
          </a:p>
          <a:p>
            <a:pPr eaLnBrk="1" hangingPunct="1">
              <a:lnSpc>
                <a:spcPct val="90000"/>
              </a:lnSpc>
              <a:buClr>
                <a:srgbClr val="000000"/>
              </a:buClr>
            </a:pPr>
            <a:r>
              <a:rPr lang="cs-CZ" altLang="cs-CZ" dirty="0" err="1">
                <a:solidFill>
                  <a:srgbClr val="000000"/>
                </a:solidFill>
                <a:latin typeface="Candara" panose="020E0502030303020204" pitchFamily="34" charset="0"/>
              </a:rPr>
              <a:t>guaifenesin</a:t>
            </a:r>
            <a:r>
              <a:rPr lang="cs-CZ" altLang="cs-CZ" dirty="0">
                <a:solidFill>
                  <a:srgbClr val="000000"/>
                </a:solidFill>
                <a:latin typeface="Candara" panose="020E0502030303020204" pitchFamily="34" charset="0"/>
              </a:rPr>
              <a:t> (</a:t>
            </a:r>
            <a:r>
              <a:rPr lang="en-US" altLang="cs-CZ" dirty="0">
                <a:solidFill>
                  <a:srgbClr val="000000"/>
                </a:solidFill>
                <a:latin typeface="Candara" panose="020E0502030303020204" pitchFamily="34" charset="0"/>
              </a:rPr>
              <a:t>+</a:t>
            </a:r>
            <a:r>
              <a:rPr lang="cs-CZ" altLang="cs-CZ" dirty="0">
                <a:solidFill>
                  <a:srgbClr val="000000"/>
                </a:solidFill>
                <a:latin typeface="Candara" panose="020E0502030303020204" pitchFamily="34" charset="0"/>
              </a:rPr>
              <a:t> </a:t>
            </a:r>
            <a:r>
              <a:rPr lang="cs-CZ" altLang="cs-CZ" dirty="0" err="1">
                <a:solidFill>
                  <a:srgbClr val="000000"/>
                </a:solidFill>
                <a:latin typeface="Candara" panose="020E0502030303020204" pitchFamily="34" charset="0"/>
              </a:rPr>
              <a:t>myorelaxant+expectorant</a:t>
            </a:r>
            <a:r>
              <a:rPr lang="cs-CZ" altLang="cs-CZ" dirty="0">
                <a:solidFill>
                  <a:srgbClr val="000000"/>
                </a:solidFill>
                <a:latin typeface="Candara" panose="020E0502030303020204" pitchFamily="34" charset="0"/>
              </a:rPr>
              <a:t> </a:t>
            </a:r>
            <a:r>
              <a:rPr lang="cs-CZ" altLang="cs-CZ" dirty="0" err="1">
                <a:solidFill>
                  <a:srgbClr val="000000"/>
                </a:solidFill>
                <a:latin typeface="Candara" panose="020E0502030303020204" pitchFamily="34" charset="0"/>
              </a:rPr>
              <a:t>action</a:t>
            </a:r>
            <a:r>
              <a:rPr lang="cs-CZ" altLang="cs-CZ" dirty="0">
                <a:solidFill>
                  <a:srgbClr val="000000"/>
                </a:solidFill>
                <a:latin typeface="Candara" panose="020E0502030303020204" pitchFamily="34" charset="0"/>
              </a:rPr>
              <a:t>)</a:t>
            </a:r>
          </a:p>
          <a:p>
            <a:pPr eaLnBrk="1" hangingPunct="1">
              <a:lnSpc>
                <a:spcPct val="90000"/>
              </a:lnSpc>
              <a:buClr>
                <a:srgbClr val="000000"/>
              </a:buClr>
            </a:pPr>
            <a:r>
              <a:rPr lang="cs-CZ" altLang="cs-CZ" dirty="0">
                <a:solidFill>
                  <a:srgbClr val="000000"/>
                </a:solidFill>
                <a:latin typeface="Candara" panose="020E0502030303020204" pitchFamily="34" charset="0"/>
              </a:rPr>
              <a:t>beta-</a:t>
            </a:r>
            <a:r>
              <a:rPr lang="cs-CZ" altLang="cs-CZ" dirty="0" err="1">
                <a:solidFill>
                  <a:srgbClr val="000000"/>
                </a:solidFill>
                <a:latin typeface="Candara" panose="020E0502030303020204" pitchFamily="34" charset="0"/>
              </a:rPr>
              <a:t>blockers</a:t>
            </a:r>
            <a:r>
              <a:rPr lang="cs-CZ" altLang="cs-CZ" dirty="0">
                <a:solidFill>
                  <a:srgbClr val="000000"/>
                </a:solidFill>
                <a:latin typeface="Candara" panose="020E0502030303020204" pitchFamily="34" charset="0"/>
              </a:rPr>
              <a:t>: </a:t>
            </a:r>
            <a:r>
              <a:rPr lang="cs-CZ" altLang="cs-CZ" dirty="0" err="1">
                <a:solidFill>
                  <a:srgbClr val="000000"/>
                </a:solidFill>
                <a:latin typeface="Candara" panose="020E0502030303020204" pitchFamily="34" charset="0"/>
              </a:rPr>
              <a:t>metipranolol</a:t>
            </a:r>
            <a:r>
              <a:rPr lang="cs-CZ" altLang="cs-CZ" dirty="0">
                <a:solidFill>
                  <a:srgbClr val="000000"/>
                </a:solidFill>
                <a:latin typeface="Candara" panose="020E0502030303020204" pitchFamily="34" charset="0"/>
              </a:rPr>
              <a:t>, </a:t>
            </a:r>
            <a:r>
              <a:rPr lang="cs-CZ" altLang="cs-CZ" dirty="0" err="1">
                <a:solidFill>
                  <a:srgbClr val="000000"/>
                </a:solidFill>
                <a:latin typeface="Candara" panose="020E0502030303020204" pitchFamily="34" charset="0"/>
              </a:rPr>
              <a:t>metoprolol</a:t>
            </a:r>
            <a:r>
              <a:rPr lang="cs-CZ" altLang="cs-CZ" dirty="0">
                <a:solidFill>
                  <a:srgbClr val="000000"/>
                </a:solidFill>
                <a:latin typeface="Candara" panose="020E0502030303020204" pitchFamily="34" charset="0"/>
              </a:rPr>
              <a:t> </a:t>
            </a:r>
          </a:p>
          <a:p>
            <a:pPr eaLnBrk="1" hangingPunct="1">
              <a:lnSpc>
                <a:spcPct val="90000"/>
              </a:lnSpc>
              <a:buClr>
                <a:srgbClr val="000000"/>
              </a:buClr>
            </a:pPr>
            <a:endParaRPr lang="cs-CZ" altLang="cs-CZ" dirty="0">
              <a:solidFill>
                <a:srgbClr val="000000"/>
              </a:solidFill>
              <a:latin typeface="Candara" panose="020E0502030303020204" pitchFamily="34" charset="0"/>
            </a:endParaRPr>
          </a:p>
          <a:p>
            <a:pPr eaLnBrk="1" hangingPunct="1">
              <a:lnSpc>
                <a:spcPct val="90000"/>
              </a:lnSpc>
              <a:buClr>
                <a:srgbClr val="000000"/>
              </a:buClr>
            </a:pPr>
            <a:r>
              <a:rPr lang="cs-CZ" altLang="cs-CZ" dirty="0" err="1">
                <a:solidFill>
                  <a:srgbClr val="000000"/>
                </a:solidFill>
                <a:latin typeface="Candara" panose="020E0502030303020204" pitchFamily="34" charset="0"/>
              </a:rPr>
              <a:t>medicinal</a:t>
            </a:r>
            <a:r>
              <a:rPr lang="cs-CZ" altLang="cs-CZ" dirty="0">
                <a:solidFill>
                  <a:srgbClr val="000000"/>
                </a:solidFill>
                <a:latin typeface="Candara" panose="020E0502030303020204" pitchFamily="34" charset="0"/>
              </a:rPr>
              <a:t> </a:t>
            </a:r>
            <a:r>
              <a:rPr lang="cs-CZ" altLang="cs-CZ" dirty="0" err="1">
                <a:solidFill>
                  <a:srgbClr val="000000"/>
                </a:solidFill>
                <a:latin typeface="Candara" panose="020E0502030303020204" pitchFamily="34" charset="0"/>
              </a:rPr>
              <a:t>herbs</a:t>
            </a:r>
            <a:r>
              <a:rPr lang="cs-CZ" altLang="cs-CZ" dirty="0">
                <a:solidFill>
                  <a:srgbClr val="000000"/>
                </a:solidFill>
                <a:latin typeface="Candara" panose="020E0502030303020204" pitchFamily="34" charset="0"/>
              </a:rPr>
              <a:t>: Valerian, Hop, </a:t>
            </a:r>
            <a:r>
              <a:rPr lang="cs-CZ" altLang="cs-CZ" dirty="0" err="1">
                <a:solidFill>
                  <a:srgbClr val="000000"/>
                </a:solidFill>
                <a:latin typeface="Candara" panose="020E0502030303020204" pitchFamily="34" charset="0"/>
              </a:rPr>
              <a:t>Saffron</a:t>
            </a:r>
            <a:r>
              <a:rPr lang="cs-CZ" altLang="cs-CZ" dirty="0">
                <a:solidFill>
                  <a:srgbClr val="000000"/>
                </a:solidFill>
                <a:latin typeface="Candara" panose="020E0502030303020204" pitchFamily="34" charset="0"/>
              </a:rPr>
              <a:t>, </a:t>
            </a:r>
            <a:r>
              <a:rPr lang="cs-CZ" altLang="cs-CZ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Passionflower</a:t>
            </a:r>
            <a:r>
              <a:rPr lang="cs-CZ" altLang="cs-CZ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, St. </a:t>
            </a:r>
            <a:r>
              <a:rPr lang="cs-CZ" altLang="cs-CZ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Johns</a:t>
            </a:r>
            <a:r>
              <a:rPr lang="cs-CZ" altLang="cs-CZ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cs-CZ" altLang="cs-CZ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Wort</a:t>
            </a:r>
            <a:r>
              <a:rPr lang="cs-CZ" altLang="cs-CZ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, </a:t>
            </a:r>
            <a:r>
              <a:rPr lang="cs-CZ" altLang="cs-CZ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Rhodiola</a:t>
            </a:r>
            <a:r>
              <a:rPr lang="cs-CZ" altLang="cs-CZ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, </a:t>
            </a:r>
            <a:r>
              <a:rPr lang="cs-CZ" altLang="cs-CZ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Lavender</a:t>
            </a:r>
            <a:endParaRPr lang="cs-CZ" altLang="cs-CZ" dirty="0">
              <a:solidFill>
                <a:srgbClr val="000000"/>
              </a:solidFill>
              <a:latin typeface="Candara" panose="020E0502030303020204" pitchFamily="34" charset="0"/>
            </a:endParaRPr>
          </a:p>
        </p:txBody>
      </p:sp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7824EAB1-164D-42A5-9538-362F062F9CA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01350" y="1385888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3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>
            <a:extLst>
              <a:ext uri="{FF2B5EF4-FFF2-40B4-BE49-F238E27FC236}">
                <a16:creationId xmlns:a16="http://schemas.microsoft.com/office/drawing/2014/main" id="{DC28975B-3DBA-4110-9032-08604590649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44450"/>
            <a:ext cx="8229600" cy="1384300"/>
          </a:xfrm>
        </p:spPr>
        <p:txBody>
          <a:bodyPr/>
          <a:lstStyle/>
          <a:p>
            <a:pPr algn="ctr" eaLnBrk="1" hangingPunct="1"/>
            <a:r>
              <a:rPr lang="cs-CZ" altLang="cs-CZ" sz="4800" b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Hypnosedatives</a:t>
            </a:r>
          </a:p>
        </p:txBody>
      </p:sp>
      <p:sp>
        <p:nvSpPr>
          <p:cNvPr id="36867" name="Rectangle 3">
            <a:extLst>
              <a:ext uri="{FF2B5EF4-FFF2-40B4-BE49-F238E27FC236}">
                <a16:creationId xmlns:a16="http://schemas.microsoft.com/office/drawing/2014/main" id="{25FC0646-8FD6-4F0A-8622-99E066428A9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19288" y="1412875"/>
            <a:ext cx="8748712" cy="511175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Clr>
                <a:srgbClr val="000000"/>
              </a:buClr>
              <a:buFontTx/>
              <a:buNone/>
            </a:pPr>
            <a:r>
              <a:rPr lang="en-US" altLang="cs-CZ" sz="2400" b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Sedation </a:t>
            </a:r>
          </a:p>
          <a:p>
            <a:pPr eaLnBrk="1" hangingPunct="1">
              <a:lnSpc>
                <a:spcPct val="90000"/>
              </a:lnSpc>
              <a:buClr>
                <a:srgbClr val="000000"/>
              </a:buClr>
              <a:buFontTx/>
              <a:buNone/>
            </a:pPr>
            <a:r>
              <a:rPr lang="en-US" altLang="cs-CZ" sz="240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can be defined as a suppression of responsiveness to a constant</a:t>
            </a:r>
            <a:endParaRPr lang="cs-CZ" altLang="cs-CZ" sz="2400">
              <a:solidFill>
                <a:srgbClr val="000000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Clr>
                <a:srgbClr val="000000"/>
              </a:buClr>
              <a:buFontTx/>
              <a:buNone/>
            </a:pPr>
            <a:r>
              <a:rPr lang="en-US" altLang="cs-CZ" sz="240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level of stimulation, with decreased spontaneous activity an</a:t>
            </a:r>
            <a:r>
              <a:rPr lang="cs-CZ" altLang="cs-CZ" sz="240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d </a:t>
            </a:r>
          </a:p>
          <a:p>
            <a:pPr eaLnBrk="1" hangingPunct="1">
              <a:lnSpc>
                <a:spcPct val="90000"/>
              </a:lnSpc>
              <a:buClr>
                <a:srgbClr val="000000"/>
              </a:buClr>
              <a:buFontTx/>
              <a:buNone/>
            </a:pPr>
            <a:r>
              <a:rPr lang="en-US" altLang="cs-CZ" sz="240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ideation. </a:t>
            </a:r>
          </a:p>
          <a:p>
            <a:pPr eaLnBrk="1" hangingPunct="1">
              <a:lnSpc>
                <a:spcPct val="90000"/>
              </a:lnSpc>
              <a:buClr>
                <a:srgbClr val="000000"/>
              </a:buClr>
              <a:buFontTx/>
              <a:buNone/>
            </a:pPr>
            <a:endParaRPr lang="cs-CZ" altLang="cs-CZ" sz="2400">
              <a:solidFill>
                <a:srgbClr val="000000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Clr>
                <a:srgbClr val="000000"/>
              </a:buClr>
              <a:buFontTx/>
              <a:buNone/>
            </a:pPr>
            <a:r>
              <a:rPr lang="en-US" altLang="cs-CZ" sz="2400" b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A  hypnotic  drug </a:t>
            </a:r>
            <a:r>
              <a:rPr lang="en-US" altLang="cs-CZ" sz="240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should produce drowsiness</a:t>
            </a:r>
            <a:r>
              <a:rPr lang="cs-CZ" altLang="cs-CZ" sz="240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en-US" altLang="cs-CZ" sz="240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and encourage the onset and maintenance of a state of „sleep“ that as far as possible resembles the natural</a:t>
            </a:r>
            <a:r>
              <a:rPr lang="cs-CZ" altLang="cs-CZ" sz="240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en-US" altLang="cs-CZ" sz="240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state of sleep. </a:t>
            </a:r>
          </a:p>
          <a:p>
            <a:pPr eaLnBrk="1" hangingPunct="1">
              <a:lnSpc>
                <a:spcPct val="90000"/>
              </a:lnSpc>
              <a:buClr>
                <a:srgbClr val="000000"/>
              </a:buClr>
              <a:buFontTx/>
              <a:buNone/>
            </a:pPr>
            <a:endParaRPr lang="cs-CZ" altLang="cs-CZ" sz="2400">
              <a:solidFill>
                <a:srgbClr val="000000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Clr>
                <a:srgbClr val="000000"/>
              </a:buClr>
              <a:buFontTx/>
              <a:buNone/>
            </a:pPr>
            <a:r>
              <a:rPr lang="en-US" altLang="cs-CZ" sz="2400" b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Hypnotic  effects  </a:t>
            </a:r>
            <a:r>
              <a:rPr lang="en-US" altLang="cs-CZ" sz="240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involve more pronounced depression of the CNS than sedation, and this can be achieved with most sedative drugs</a:t>
            </a:r>
            <a:r>
              <a:rPr lang="cs-CZ" altLang="cs-CZ" sz="240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en-US" altLang="cs-CZ" sz="240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simply by increasing the dose. </a:t>
            </a:r>
          </a:p>
          <a:p>
            <a:pPr eaLnBrk="1" hangingPunct="1">
              <a:lnSpc>
                <a:spcPct val="90000"/>
              </a:lnSpc>
              <a:buClr>
                <a:srgbClr val="000000"/>
              </a:buClr>
              <a:buFontTx/>
              <a:buNone/>
            </a:pPr>
            <a:endParaRPr lang="cs-CZ" altLang="cs-CZ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Clr>
                <a:srgbClr val="000000"/>
              </a:buClr>
              <a:buFontTx/>
              <a:buNone/>
            </a:pPr>
            <a:r>
              <a:rPr lang="cs-CZ" altLang="cs-CZ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</a:t>
            </a:r>
            <a:endParaRPr lang="sk-SK" altLang="cs-CZ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7451B3ED-C3B1-4050-9381-BFB134AA85C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416480" y="620688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6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14059F9-28EB-4147-85E1-4D2E84C1D2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360" y="620713"/>
            <a:ext cx="11737304" cy="3528367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Clr>
                <a:srgbClr val="000000"/>
              </a:buClr>
              <a:buFontTx/>
              <a:buNone/>
              <a:defRPr/>
            </a:pPr>
            <a:r>
              <a:rPr lang="sk-SK" altLang="cs-CZ" b="1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INDICATION</a:t>
            </a:r>
          </a:p>
          <a:p>
            <a:pPr eaLnBrk="1" hangingPunct="1">
              <a:lnSpc>
                <a:spcPct val="90000"/>
              </a:lnSpc>
              <a:buClr>
                <a:srgbClr val="000000"/>
              </a:buClr>
              <a:buFontTx/>
              <a:buNone/>
              <a:defRPr/>
            </a:pPr>
            <a:endParaRPr lang="sk-SK" altLang="cs-CZ" dirty="0">
              <a:solidFill>
                <a:srgbClr val="000000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Clr>
                <a:srgbClr val="000000"/>
              </a:buClr>
              <a:defRPr/>
            </a:pPr>
            <a:r>
              <a:rPr lang="sk-SK" altLang="cs-CZ" b="1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HYPNOTICS:</a:t>
            </a:r>
            <a:r>
              <a:rPr lang="sk-SK" altLang="cs-CZ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are </a:t>
            </a:r>
            <a:r>
              <a:rPr lang="sk-SK" altLang="cs-CZ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used</a:t>
            </a:r>
            <a:r>
              <a:rPr lang="sk-SK" altLang="cs-CZ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sk-SK" altLang="cs-CZ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for</a:t>
            </a:r>
            <a:r>
              <a:rPr lang="sk-SK" altLang="cs-CZ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sk-SK" altLang="cs-CZ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treating</a:t>
            </a:r>
            <a:r>
              <a:rPr lang="sk-SK" altLang="cs-CZ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sk-SK" altLang="cs-CZ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sleep</a:t>
            </a:r>
            <a:r>
              <a:rPr lang="sk-SK" altLang="cs-CZ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sk-SK" altLang="cs-CZ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disturbances</a:t>
            </a:r>
            <a:r>
              <a:rPr lang="sk-SK" altLang="cs-CZ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and </a:t>
            </a:r>
            <a:r>
              <a:rPr lang="sk-SK" altLang="cs-CZ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disorders</a:t>
            </a:r>
            <a:r>
              <a:rPr lang="sk-SK" altLang="cs-CZ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sk-SK" altLang="cs-CZ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   – </a:t>
            </a:r>
            <a:r>
              <a:rPr lang="sk-SK" altLang="cs-CZ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insomnia</a:t>
            </a:r>
            <a:endParaRPr lang="sk-SK" altLang="cs-CZ" dirty="0">
              <a:solidFill>
                <a:srgbClr val="000000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endParaRPr lang="sk-SK" altLang="cs-CZ" dirty="0">
              <a:solidFill>
                <a:srgbClr val="000000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Clr>
                <a:srgbClr val="000000"/>
              </a:buClr>
              <a:defRPr/>
            </a:pPr>
            <a:r>
              <a:rPr lang="cs-CZ" altLang="cs-CZ" b="1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SEDATIVES – </a:t>
            </a:r>
            <a:r>
              <a:rPr lang="cs-CZ" altLang="cs-CZ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in </a:t>
            </a:r>
            <a:r>
              <a:rPr lang="cs-CZ" altLang="cs-CZ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anxiety</a:t>
            </a:r>
            <a:r>
              <a:rPr lang="cs-CZ" altLang="cs-CZ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, </a:t>
            </a:r>
            <a:r>
              <a:rPr lang="cs-CZ" altLang="cs-CZ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ammeliorrate</a:t>
            </a:r>
            <a:r>
              <a:rPr lang="cs-CZ" altLang="cs-CZ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cs-CZ" altLang="cs-CZ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hyperactivity</a:t>
            </a:r>
            <a:r>
              <a:rPr lang="cs-CZ" altLang="cs-CZ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, </a:t>
            </a:r>
            <a:r>
              <a:rPr lang="cs-CZ" altLang="cs-CZ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aggressivity</a:t>
            </a:r>
            <a:r>
              <a:rPr lang="cs-CZ" altLang="cs-CZ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</a:p>
          <a:p>
            <a:pPr eaLnBrk="1" hangingPunct="1">
              <a:lnSpc>
                <a:spcPct val="90000"/>
              </a:lnSpc>
              <a:buClr>
                <a:srgbClr val="000000"/>
              </a:buClr>
              <a:defRPr/>
            </a:pPr>
            <a:endParaRPr lang="cs-CZ" altLang="cs-CZ" dirty="0">
              <a:solidFill>
                <a:srgbClr val="000000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Clr>
                <a:srgbClr val="000000"/>
              </a:buClr>
              <a:defRPr/>
            </a:pPr>
            <a:r>
              <a:rPr lang="cs-CZ" altLang="cs-CZ" b="1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No </a:t>
            </a:r>
            <a:r>
              <a:rPr lang="cs-CZ" altLang="cs-CZ" b="1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clear</a:t>
            </a:r>
            <a:r>
              <a:rPr lang="cs-CZ" altLang="cs-CZ" b="1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cs-CZ" altLang="cs-CZ" b="1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cut-off</a:t>
            </a:r>
            <a:r>
              <a:rPr lang="cs-CZ" altLang="cs-CZ" b="1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cs-CZ" altLang="cs-CZ" b="1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between</a:t>
            </a:r>
            <a:r>
              <a:rPr lang="cs-CZ" altLang="cs-CZ" b="1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HYPNOTICS and SEDATIVES</a:t>
            </a:r>
            <a:r>
              <a:rPr lang="cs-CZ" altLang="cs-CZ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                </a:t>
            </a:r>
            <a:r>
              <a:rPr lang="cs-CZ" altLang="cs-CZ" b="1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„HYPNOSEDATIVES“             </a:t>
            </a:r>
          </a:p>
          <a:p>
            <a:pPr eaLnBrk="1" hangingPunct="1">
              <a:lnSpc>
                <a:spcPct val="90000"/>
              </a:lnSpc>
              <a:buClr>
                <a:srgbClr val="000000"/>
              </a:buClr>
              <a:buFontTx/>
              <a:buNone/>
              <a:defRPr/>
            </a:pPr>
            <a:endParaRPr lang="cs-CZ" altLang="cs-CZ" dirty="0">
              <a:solidFill>
                <a:srgbClr val="000000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Clr>
                <a:srgbClr val="000000"/>
              </a:buClr>
              <a:buFontTx/>
              <a:buNone/>
              <a:defRPr/>
            </a:pPr>
            <a:r>
              <a:rPr lang="cs-CZ" altLang="cs-CZ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                              </a:t>
            </a:r>
            <a:endParaRPr lang="cs-CZ" dirty="0">
              <a:latin typeface="Candara" panose="020E0502030303020204" pitchFamily="34" charset="0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Výsledek obrázku pro insomnia depression anxiety">
            <a:extLst>
              <a:ext uri="{FF2B5EF4-FFF2-40B4-BE49-F238E27FC236}">
                <a16:creationId xmlns:a16="http://schemas.microsoft.com/office/drawing/2014/main" id="{E474E22E-CB3D-492D-8E1F-D95862A9D5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2888" y="692150"/>
            <a:ext cx="638175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>
            <a:extLst>
              <a:ext uri="{FF2B5EF4-FFF2-40B4-BE49-F238E27FC236}">
                <a16:creationId xmlns:a16="http://schemas.microsoft.com/office/drawing/2014/main" id="{ABEE9F16-8DF6-4288-83C9-855E412B9CE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0" y="292100"/>
            <a:ext cx="9144000" cy="1384300"/>
          </a:xfrm>
        </p:spPr>
        <p:txBody>
          <a:bodyPr/>
          <a:lstStyle/>
          <a:p>
            <a:pPr algn="ctr" eaLnBrk="1" hangingPunct="1"/>
            <a:r>
              <a:rPr lang="sk-SK" altLang="cs-CZ" sz="4800" b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Insomnia:</a:t>
            </a:r>
            <a:endParaRPr lang="cs-CZ" altLang="cs-CZ" sz="4800" b="1">
              <a:solidFill>
                <a:srgbClr val="000000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</p:txBody>
      </p:sp>
      <p:sp>
        <p:nvSpPr>
          <p:cNvPr id="44035" name="Rectangle 3">
            <a:extLst>
              <a:ext uri="{FF2B5EF4-FFF2-40B4-BE49-F238E27FC236}">
                <a16:creationId xmlns:a16="http://schemas.microsoft.com/office/drawing/2014/main" id="{6D2D76E6-3019-49D3-B655-A2E784969F0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81200" y="1905000"/>
            <a:ext cx="8362950" cy="4114800"/>
          </a:xfrm>
        </p:spPr>
        <p:txBody>
          <a:bodyPr/>
          <a:lstStyle/>
          <a:p>
            <a:pPr eaLnBrk="1" hangingPunct="1">
              <a:buClr>
                <a:srgbClr val="000000"/>
              </a:buClr>
            </a:pPr>
            <a:r>
              <a:rPr lang="sk-SK" altLang="cs-CZ" b="1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  temporary </a:t>
            </a:r>
            <a:r>
              <a:rPr lang="sk-SK" altLang="cs-CZ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= less than week</a:t>
            </a:r>
          </a:p>
          <a:p>
            <a:pPr eaLnBrk="1" hangingPunct="1"/>
            <a:endParaRPr lang="sk-SK" altLang="cs-CZ">
              <a:solidFill>
                <a:srgbClr val="000000"/>
              </a:solidFill>
              <a:effectLst/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eaLnBrk="1" hangingPunct="1">
              <a:buClr>
                <a:srgbClr val="000000"/>
              </a:buClr>
            </a:pPr>
            <a:r>
              <a:rPr lang="sk-SK" altLang="cs-CZ" b="1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  short term</a:t>
            </a:r>
            <a:r>
              <a:rPr lang="sk-SK" altLang="cs-CZ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= less than month</a:t>
            </a:r>
          </a:p>
          <a:p>
            <a:pPr eaLnBrk="1" hangingPunct="1">
              <a:buFontTx/>
              <a:buNone/>
            </a:pPr>
            <a:r>
              <a:rPr lang="sk-SK" altLang="cs-CZ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</a:p>
          <a:p>
            <a:pPr eaLnBrk="1" hangingPunct="1">
              <a:buClr>
                <a:srgbClr val="000000"/>
              </a:buClr>
            </a:pPr>
            <a:r>
              <a:rPr lang="sk-SK" altLang="cs-CZ" b="1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  chronic</a:t>
            </a:r>
            <a:r>
              <a:rPr lang="sk-SK" altLang="cs-CZ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 = more than month </a:t>
            </a:r>
            <a:r>
              <a:rPr lang="sk-SK" altLang="cs-CZ" sz="160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(according to International Classification of Sleep Disorders 3 months with a frequency of 3 times a week)</a:t>
            </a:r>
            <a:endParaRPr lang="cs-CZ" altLang="cs-CZ" sz="1600">
              <a:solidFill>
                <a:srgbClr val="000000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>
    <p:fad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266" name="Rectangle 2">
            <a:extLst>
              <a:ext uri="{FF2B5EF4-FFF2-40B4-BE49-F238E27FC236}">
                <a16:creationId xmlns:a16="http://schemas.microsoft.com/office/drawing/2014/main" id="{B77E7F38-23E7-4C7C-B08D-CC83FEBFF8BC}"/>
              </a:ext>
            </a:extLst>
          </p:cNvPr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>
          <a:xfrm>
            <a:off x="1524000" y="44624"/>
            <a:ext cx="9144000" cy="1022176"/>
          </a:xfrm>
        </p:spPr>
        <p:txBody>
          <a:bodyPr/>
          <a:lstStyle/>
          <a:p>
            <a:pPr algn="ctr" eaLnBrk="1" hangingPunct="1">
              <a:defRPr/>
            </a:pPr>
            <a:r>
              <a:rPr lang="cs-CZ" sz="4800" b="1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Indications</a:t>
            </a:r>
            <a:endParaRPr lang="cs-CZ" sz="4800" dirty="0">
              <a:latin typeface="Candara" panose="020E0502030303020204" pitchFamily="34" charset="0"/>
              <a:cs typeface="Arial" panose="020B0604020202020204" pitchFamily="34" charset="0"/>
            </a:endParaRPr>
          </a:p>
        </p:txBody>
      </p:sp>
      <p:sp>
        <p:nvSpPr>
          <p:cNvPr id="50179" name="Rectangle 3">
            <a:extLst>
              <a:ext uri="{FF2B5EF4-FFF2-40B4-BE49-F238E27FC236}">
                <a16:creationId xmlns:a16="http://schemas.microsoft.com/office/drawing/2014/main" id="{52B78D6F-2D1E-4CA0-B327-BF8DA63CD2B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19336" y="1371600"/>
            <a:ext cx="11737304" cy="41148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cs-CZ" dirty="0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Sleep disorders in case of:</a:t>
            </a:r>
          </a:p>
          <a:p>
            <a:pPr eaLnBrk="1" hangingPunct="1">
              <a:buClrTx/>
            </a:pPr>
            <a:r>
              <a:rPr lang="cs-CZ" altLang="cs-CZ" dirty="0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n</a:t>
            </a:r>
            <a:r>
              <a:rPr lang="en-US" altLang="cs-CZ" dirty="0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o causative treatment available </a:t>
            </a:r>
            <a:endParaRPr lang="cs-CZ" altLang="cs-CZ" dirty="0">
              <a:solidFill>
                <a:srgbClr val="000000"/>
              </a:solidFill>
              <a:effectLst/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eaLnBrk="1" hangingPunct="1">
              <a:buClrTx/>
            </a:pPr>
            <a:r>
              <a:rPr lang="cs-CZ" altLang="cs-CZ" dirty="0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c</a:t>
            </a:r>
            <a:r>
              <a:rPr lang="en-US" altLang="cs-CZ" dirty="0" err="1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ausative</a:t>
            </a:r>
            <a:r>
              <a:rPr lang="en-US" altLang="cs-CZ" dirty="0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 treatment still not effective</a:t>
            </a:r>
            <a:endParaRPr lang="cs-CZ" altLang="cs-CZ" dirty="0">
              <a:solidFill>
                <a:srgbClr val="000000"/>
              </a:solidFill>
              <a:effectLst/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eaLnBrk="1" hangingPunct="1">
              <a:buClrTx/>
            </a:pPr>
            <a:r>
              <a:rPr lang="cs-CZ" altLang="cs-CZ" dirty="0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s</a:t>
            </a:r>
            <a:r>
              <a:rPr lang="en-US" altLang="cs-CZ" dirty="0" err="1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hort</a:t>
            </a:r>
            <a:r>
              <a:rPr lang="en-US" altLang="cs-CZ" dirty="0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 term treatment </a:t>
            </a:r>
            <a:endParaRPr lang="cs-CZ" altLang="cs-CZ" dirty="0">
              <a:solidFill>
                <a:srgbClr val="000000"/>
              </a:solidFill>
              <a:effectLst/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eaLnBrk="1" hangingPunct="1">
              <a:buClrTx/>
            </a:pPr>
            <a:r>
              <a:rPr lang="cs-CZ" altLang="cs-CZ" dirty="0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s</a:t>
            </a:r>
            <a:r>
              <a:rPr lang="en-US" altLang="cs-CZ" dirty="0" err="1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evere</a:t>
            </a:r>
            <a:r>
              <a:rPr lang="en-US" altLang="cs-CZ" dirty="0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 sleep disorder</a:t>
            </a:r>
            <a:r>
              <a:rPr lang="cs-CZ" altLang="cs-CZ" dirty="0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 (</a:t>
            </a:r>
            <a:r>
              <a:rPr lang="cs-CZ" altLang="cs-CZ" dirty="0" err="1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debilitating</a:t>
            </a:r>
            <a:r>
              <a:rPr lang="cs-CZ" altLang="cs-CZ" dirty="0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cs-CZ" altLang="cs-CZ" dirty="0" err="1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for</a:t>
            </a:r>
            <a:r>
              <a:rPr lang="cs-CZ" altLang="cs-CZ" dirty="0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cs-CZ" altLang="cs-CZ" dirty="0" err="1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patient</a:t>
            </a:r>
            <a:r>
              <a:rPr lang="cs-CZ" altLang="cs-CZ" dirty="0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, </a:t>
            </a:r>
            <a:r>
              <a:rPr lang="cs-CZ" altLang="cs-CZ" dirty="0" err="1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causing</a:t>
            </a:r>
            <a:r>
              <a:rPr lang="cs-CZ" altLang="cs-CZ" dirty="0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cs-CZ" altLang="cs-CZ" dirty="0" err="1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sick</a:t>
            </a:r>
            <a:r>
              <a:rPr lang="cs-CZ" altLang="cs-CZ" dirty="0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cs-CZ" altLang="cs-CZ" dirty="0" err="1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leave</a:t>
            </a:r>
            <a:r>
              <a:rPr lang="cs-CZ" altLang="cs-CZ" dirty="0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) </a:t>
            </a:r>
            <a:endParaRPr lang="en-US" altLang="cs-CZ" dirty="0">
              <a:solidFill>
                <a:srgbClr val="000000"/>
              </a:solidFill>
              <a:effectLst/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eaLnBrk="1" hangingPunct="1">
              <a:buFontTx/>
              <a:buNone/>
            </a:pPr>
            <a:r>
              <a:rPr lang="en-US" altLang="cs-CZ" dirty="0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Recommended just for </a:t>
            </a:r>
            <a:r>
              <a:rPr lang="en-US" altLang="cs-CZ" b="1" dirty="0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short courses </a:t>
            </a:r>
            <a:r>
              <a:rPr lang="en-US" altLang="cs-CZ" dirty="0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of treatment of insomnia</a:t>
            </a:r>
            <a:r>
              <a:rPr lang="cs-CZ" altLang="cs-CZ" dirty="0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- </a:t>
            </a:r>
            <a:r>
              <a:rPr lang="cs-CZ" altLang="cs-CZ" dirty="0" err="1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from</a:t>
            </a:r>
            <a:r>
              <a:rPr lang="cs-CZ" altLang="cs-CZ" dirty="0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cs-CZ" altLang="cs-CZ" dirty="0" err="1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few</a:t>
            </a:r>
            <a:r>
              <a:rPr lang="cs-CZ" altLang="cs-CZ" dirty="0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cs-CZ" altLang="cs-CZ" dirty="0" err="1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days</a:t>
            </a:r>
            <a:r>
              <a:rPr lang="cs-CZ" altLang="cs-CZ" dirty="0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 to 2 </a:t>
            </a:r>
            <a:r>
              <a:rPr lang="cs-CZ" altLang="cs-CZ" dirty="0" err="1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weeks</a:t>
            </a:r>
            <a:r>
              <a:rPr lang="en-US" altLang="cs-CZ" dirty="0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 (</a:t>
            </a:r>
            <a:r>
              <a:rPr lang="cs-CZ" altLang="cs-CZ" dirty="0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max. </a:t>
            </a:r>
            <a:r>
              <a:rPr lang="cs-CZ" altLang="cs-CZ" dirty="0" err="1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of</a:t>
            </a:r>
            <a:r>
              <a:rPr lang="cs-CZ" altLang="cs-CZ" dirty="0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 4 </a:t>
            </a:r>
            <a:r>
              <a:rPr lang="cs-CZ" altLang="cs-CZ" dirty="0" err="1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weeks</a:t>
            </a:r>
            <a:r>
              <a:rPr lang="cs-CZ" altLang="cs-CZ" dirty="0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 in a </a:t>
            </a:r>
            <a:r>
              <a:rPr lang="cs-CZ" altLang="cs-CZ" dirty="0" err="1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row</a:t>
            </a:r>
            <a:r>
              <a:rPr lang="en-US" altLang="cs-CZ" dirty="0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7708D44D-CC1C-4E96-9426-7E22C1365CD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992544" y="762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8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8200" y="-27384"/>
            <a:ext cx="10515600" cy="1325563"/>
          </a:xfrm>
        </p:spPr>
        <p:txBody>
          <a:bodyPr/>
          <a:lstStyle/>
          <a:p>
            <a:r>
              <a:rPr lang="cs-CZ" b="1" dirty="0"/>
              <a:t>                         </a:t>
            </a:r>
            <a:r>
              <a:rPr lang="cs-CZ" b="1" dirty="0" err="1"/>
              <a:t>Antipsychotics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66274" y="1351309"/>
            <a:ext cx="9138846" cy="4525963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cs-CZ" sz="2000" dirty="0" err="1"/>
              <a:t>Drugs</a:t>
            </a:r>
            <a:r>
              <a:rPr lang="cs-CZ" sz="2000" dirty="0"/>
              <a:t> </a:t>
            </a:r>
            <a:r>
              <a:rPr lang="cs-CZ" sz="2000" dirty="0" err="1"/>
              <a:t>used</a:t>
            </a:r>
            <a:r>
              <a:rPr lang="cs-CZ" sz="2000" dirty="0"/>
              <a:t> </a:t>
            </a:r>
            <a:r>
              <a:rPr lang="cs-CZ" sz="2000" b="1" u="sng" dirty="0" err="1"/>
              <a:t>predominantly</a:t>
            </a:r>
            <a:r>
              <a:rPr lang="cs-CZ" sz="2000" b="1" u="sng" dirty="0"/>
              <a:t> in </a:t>
            </a:r>
            <a:r>
              <a:rPr lang="cs-CZ" sz="2000" b="1" u="sng" dirty="0" err="1"/>
              <a:t>the</a:t>
            </a:r>
            <a:r>
              <a:rPr lang="cs-CZ" sz="2000" b="1" u="sng" dirty="0"/>
              <a:t> </a:t>
            </a:r>
            <a:r>
              <a:rPr lang="cs-CZ" sz="2000" b="1" u="sng" dirty="0" err="1"/>
              <a:t>therapy</a:t>
            </a:r>
            <a:r>
              <a:rPr lang="cs-CZ" sz="2000" b="1" u="sng" dirty="0"/>
              <a:t> </a:t>
            </a:r>
            <a:r>
              <a:rPr lang="cs-CZ" sz="2000" b="1" u="sng" dirty="0" err="1"/>
              <a:t>of</a:t>
            </a:r>
            <a:r>
              <a:rPr lang="cs-CZ" sz="2000" b="1" u="sng" dirty="0"/>
              <a:t> </a:t>
            </a:r>
            <a:r>
              <a:rPr lang="cs-CZ" sz="2000" b="1" u="sng" dirty="0" err="1"/>
              <a:t>psychoses</a:t>
            </a:r>
            <a:r>
              <a:rPr lang="cs-CZ" sz="2000" b="1" u="sng" dirty="0"/>
              <a:t> </a:t>
            </a:r>
            <a:r>
              <a:rPr lang="cs-CZ" sz="2000" dirty="0" err="1"/>
              <a:t>but</a:t>
            </a:r>
            <a:r>
              <a:rPr lang="cs-CZ" sz="2000" dirty="0"/>
              <a:t> </a:t>
            </a:r>
            <a:r>
              <a:rPr lang="cs-CZ" sz="2000" dirty="0" err="1"/>
              <a:t>also</a:t>
            </a:r>
            <a:r>
              <a:rPr lang="cs-CZ" sz="2000" dirty="0"/>
              <a:t> </a:t>
            </a:r>
            <a:r>
              <a:rPr lang="cs-CZ" sz="2000" dirty="0" err="1"/>
              <a:t>other</a:t>
            </a:r>
            <a:r>
              <a:rPr lang="cs-CZ" sz="2000" dirty="0"/>
              <a:t> </a:t>
            </a:r>
            <a:r>
              <a:rPr lang="cs-CZ" sz="2000" dirty="0" err="1"/>
              <a:t>indications</a:t>
            </a:r>
            <a:r>
              <a:rPr lang="cs-CZ" sz="2000" dirty="0"/>
              <a:t>:</a:t>
            </a:r>
          </a:p>
          <a:p>
            <a:pPr>
              <a:buNone/>
            </a:pPr>
            <a:r>
              <a:rPr lang="cs-CZ" sz="2000" dirty="0"/>
              <a:t>	</a:t>
            </a:r>
            <a:r>
              <a:rPr lang="cs-CZ" sz="2000" dirty="0" err="1"/>
              <a:t>pharmacoresistant</a:t>
            </a:r>
            <a:r>
              <a:rPr lang="cs-CZ" sz="2000" dirty="0"/>
              <a:t> </a:t>
            </a:r>
            <a:r>
              <a:rPr lang="cs-CZ" sz="2000" dirty="0" err="1"/>
              <a:t>depression</a:t>
            </a:r>
            <a:r>
              <a:rPr lang="cs-CZ" sz="2000" dirty="0"/>
              <a:t> </a:t>
            </a:r>
          </a:p>
          <a:p>
            <a:pPr>
              <a:buNone/>
            </a:pPr>
            <a:r>
              <a:rPr lang="cs-CZ" sz="2000" dirty="0"/>
              <a:t>	</a:t>
            </a:r>
            <a:r>
              <a:rPr lang="cs-CZ" sz="2000" dirty="0" err="1"/>
              <a:t>psychotic</a:t>
            </a:r>
            <a:r>
              <a:rPr lang="cs-CZ" sz="2000" dirty="0"/>
              <a:t> </a:t>
            </a:r>
            <a:r>
              <a:rPr lang="cs-CZ" sz="2000" dirty="0" err="1"/>
              <a:t>depression</a:t>
            </a:r>
            <a:endParaRPr lang="cs-CZ" sz="2000" dirty="0"/>
          </a:p>
          <a:p>
            <a:pPr>
              <a:buNone/>
            </a:pPr>
            <a:r>
              <a:rPr lang="cs-CZ" sz="2000" dirty="0"/>
              <a:t>	</a:t>
            </a:r>
            <a:r>
              <a:rPr lang="cs-CZ" sz="2000" dirty="0" err="1"/>
              <a:t>anxiety</a:t>
            </a:r>
            <a:endParaRPr lang="cs-CZ" sz="2000" dirty="0"/>
          </a:p>
          <a:p>
            <a:pPr>
              <a:buNone/>
            </a:pPr>
            <a:r>
              <a:rPr lang="cs-CZ" sz="2000" dirty="0"/>
              <a:t>	</a:t>
            </a:r>
            <a:r>
              <a:rPr lang="cs-CZ" sz="2000" dirty="0" err="1"/>
              <a:t>Huntington</a:t>
            </a:r>
            <a:r>
              <a:rPr lang="cs-CZ" sz="2000" dirty="0"/>
              <a:t>'s </a:t>
            </a:r>
            <a:r>
              <a:rPr lang="cs-CZ" sz="2000" dirty="0" err="1"/>
              <a:t>disease</a:t>
            </a:r>
            <a:endParaRPr lang="cs-CZ" sz="2000" dirty="0"/>
          </a:p>
          <a:p>
            <a:pPr>
              <a:buNone/>
            </a:pPr>
            <a:r>
              <a:rPr lang="cs-CZ" sz="2000" dirty="0"/>
              <a:t>	</a:t>
            </a:r>
            <a:r>
              <a:rPr lang="cs-CZ" sz="2000" dirty="0" err="1"/>
              <a:t>Tourette's</a:t>
            </a:r>
            <a:r>
              <a:rPr lang="cs-CZ" sz="2000" dirty="0"/>
              <a:t> syndrome </a:t>
            </a:r>
          </a:p>
          <a:p>
            <a:pPr>
              <a:buNone/>
            </a:pPr>
            <a:r>
              <a:rPr lang="cs-CZ" sz="2000" dirty="0"/>
              <a:t>	</a:t>
            </a:r>
            <a:r>
              <a:rPr lang="cs-CZ" sz="2000" dirty="0" err="1"/>
              <a:t>anesthesia</a:t>
            </a:r>
            <a:r>
              <a:rPr lang="cs-CZ" sz="2000" dirty="0"/>
              <a:t> / </a:t>
            </a:r>
            <a:r>
              <a:rPr lang="cs-CZ" sz="2000" dirty="0" err="1"/>
              <a:t>neuroleptanalgesia</a:t>
            </a:r>
            <a:endParaRPr lang="cs-CZ" sz="2000" dirty="0"/>
          </a:p>
          <a:p>
            <a:pPr>
              <a:buNone/>
            </a:pPr>
            <a:r>
              <a:rPr lang="cs-CZ" sz="2000" dirty="0"/>
              <a:t>	</a:t>
            </a:r>
            <a:r>
              <a:rPr lang="cs-CZ" sz="2000" dirty="0" err="1"/>
              <a:t>sleep</a:t>
            </a:r>
            <a:r>
              <a:rPr lang="cs-CZ" sz="2000" dirty="0"/>
              <a:t> </a:t>
            </a:r>
            <a:r>
              <a:rPr lang="cs-CZ" sz="2000" dirty="0" err="1"/>
              <a:t>disorders</a:t>
            </a:r>
            <a:endParaRPr lang="cs-CZ" sz="2000" dirty="0"/>
          </a:p>
          <a:p>
            <a:pPr>
              <a:buNone/>
            </a:pPr>
            <a:r>
              <a:rPr lang="cs-CZ" sz="2000" dirty="0"/>
              <a:t>	</a:t>
            </a:r>
            <a:r>
              <a:rPr lang="cs-CZ" sz="2000" dirty="0" err="1"/>
              <a:t>nausea</a:t>
            </a:r>
            <a:r>
              <a:rPr lang="cs-CZ" sz="2000" dirty="0"/>
              <a:t>, vomitus</a:t>
            </a:r>
          </a:p>
          <a:p>
            <a:pPr>
              <a:buNone/>
            </a:pPr>
            <a:r>
              <a:rPr lang="cs-CZ" sz="2000" dirty="0"/>
              <a:t>	</a:t>
            </a:r>
          </a:p>
          <a:p>
            <a:pPr lvl="1"/>
            <a:endParaRPr lang="cs-CZ" sz="1400" dirty="0"/>
          </a:p>
          <a:p>
            <a:endParaRPr lang="cs-CZ" sz="2000" dirty="0"/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99C25E3A-BF65-48FC-A097-73EAD7F9F82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049000" y="476672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0345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314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>
            <a:extLst>
              <a:ext uri="{FF2B5EF4-FFF2-40B4-BE49-F238E27FC236}">
                <a16:creationId xmlns:a16="http://schemas.microsoft.com/office/drawing/2014/main" id="{8AFECB18-CE7D-4B45-AF9D-843EE91C3BD3}"/>
              </a:ext>
            </a:extLst>
          </p:cNvPr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>
          <a:xfrm>
            <a:off x="1981200" y="44624"/>
            <a:ext cx="8229600" cy="1224136"/>
          </a:xfrm>
        </p:spPr>
        <p:txBody>
          <a:bodyPr/>
          <a:lstStyle/>
          <a:p>
            <a:pPr algn="ctr" eaLnBrk="1" hangingPunct="1"/>
            <a:r>
              <a:rPr lang="cs-CZ" altLang="cs-CZ" sz="4800" b="1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„</a:t>
            </a:r>
            <a:r>
              <a:rPr lang="cs-CZ" altLang="cs-CZ" sz="4800" b="1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Ideal</a:t>
            </a:r>
            <a:r>
              <a:rPr lang="cs-CZ" altLang="cs-CZ" sz="4800" b="1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“ </a:t>
            </a:r>
            <a:r>
              <a:rPr lang="cs-CZ" altLang="cs-CZ" sz="4800" b="1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hypnotic</a:t>
            </a:r>
            <a:r>
              <a:rPr lang="cs-CZ" altLang="cs-CZ" sz="4800" b="1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4800" b="1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drug</a:t>
            </a:r>
            <a:endParaRPr lang="cs-CZ" altLang="cs-CZ" sz="4800" b="1" dirty="0">
              <a:solidFill>
                <a:srgbClr val="000000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</p:txBody>
      </p:sp>
      <p:sp>
        <p:nvSpPr>
          <p:cNvPr id="52227" name="Rectangle 3">
            <a:extLst>
              <a:ext uri="{FF2B5EF4-FFF2-40B4-BE49-F238E27FC236}">
                <a16:creationId xmlns:a16="http://schemas.microsoft.com/office/drawing/2014/main" id="{CA608A77-0A80-4449-A6A2-E876116DE10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81201" y="1484784"/>
            <a:ext cx="8543925" cy="4114800"/>
          </a:xfrm>
        </p:spPr>
        <p:txBody>
          <a:bodyPr/>
          <a:lstStyle/>
          <a:p>
            <a:pPr eaLnBrk="1" hangingPunct="1">
              <a:buClr>
                <a:srgbClr val="000000"/>
              </a:buClr>
            </a:pPr>
            <a:r>
              <a:rPr lang="cs-CZ" altLang="cs-CZ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t</a:t>
            </a:r>
            <a:r>
              <a:rPr lang="en-US" altLang="cs-CZ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o </a:t>
            </a:r>
            <a:r>
              <a:rPr lang="en-US" altLang="cs-CZ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mimick</a:t>
            </a:r>
            <a:r>
              <a:rPr lang="en-US" altLang="cs-CZ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physiological structure of sleep cycles</a:t>
            </a:r>
          </a:p>
          <a:p>
            <a:pPr eaLnBrk="1" hangingPunct="1">
              <a:buClr>
                <a:srgbClr val="000000"/>
              </a:buClr>
            </a:pPr>
            <a:r>
              <a:rPr lang="cs-CZ" altLang="cs-CZ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b</a:t>
            </a:r>
            <a:r>
              <a:rPr lang="en-US" altLang="cs-CZ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road </a:t>
            </a:r>
            <a:r>
              <a:rPr lang="en-US" altLang="cs-CZ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ther</a:t>
            </a:r>
            <a:r>
              <a:rPr lang="en-US" altLang="cs-CZ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. range</a:t>
            </a:r>
          </a:p>
          <a:p>
            <a:pPr eaLnBrk="1" hangingPunct="1">
              <a:buClr>
                <a:srgbClr val="000000"/>
              </a:buClr>
            </a:pPr>
            <a:r>
              <a:rPr lang="en-US" altLang="cs-CZ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optimal </a:t>
            </a:r>
            <a:r>
              <a:rPr lang="en-US" altLang="cs-CZ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halflife</a:t>
            </a:r>
            <a:r>
              <a:rPr lang="en-US" altLang="cs-CZ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of elimination</a:t>
            </a:r>
          </a:p>
          <a:p>
            <a:pPr eaLnBrk="1" hangingPunct="1">
              <a:buClr>
                <a:srgbClr val="000000"/>
              </a:buClr>
            </a:pPr>
            <a:r>
              <a:rPr lang="cs-CZ" altLang="cs-CZ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r</a:t>
            </a:r>
            <a:r>
              <a:rPr lang="en-US" altLang="cs-CZ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apidly</a:t>
            </a:r>
            <a:r>
              <a:rPr lang="en-US" altLang="cs-CZ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absorbed after p.o. admin.</a:t>
            </a:r>
          </a:p>
          <a:p>
            <a:pPr eaLnBrk="1" hangingPunct="1">
              <a:buClr>
                <a:srgbClr val="000000"/>
              </a:buClr>
            </a:pPr>
            <a:r>
              <a:rPr lang="en-US" altLang="cs-CZ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terap</a:t>
            </a:r>
            <a:r>
              <a:rPr lang="en-US" altLang="cs-CZ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. levels in blood 5-7 h, no active metabolites</a:t>
            </a:r>
          </a:p>
          <a:p>
            <a:pPr eaLnBrk="1" hangingPunct="1">
              <a:buClr>
                <a:srgbClr val="000000"/>
              </a:buClr>
            </a:pPr>
            <a:r>
              <a:rPr lang="cs-CZ" altLang="cs-CZ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n</a:t>
            </a:r>
            <a:r>
              <a:rPr lang="en-US" altLang="cs-CZ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o ADE , interactions</a:t>
            </a:r>
          </a:p>
          <a:p>
            <a:pPr eaLnBrk="1" hangingPunct="1">
              <a:buClr>
                <a:srgbClr val="000000"/>
              </a:buClr>
            </a:pPr>
            <a:r>
              <a:rPr lang="cs-CZ" altLang="cs-CZ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n</a:t>
            </a:r>
            <a:r>
              <a:rPr lang="en-US" altLang="cs-CZ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o risk of addiction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5980DE5C-1CDE-4BB6-8AE5-B13D4BB3A34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704512" y="846609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>
            <a:extLst>
              <a:ext uri="{FF2B5EF4-FFF2-40B4-BE49-F238E27FC236}">
                <a16:creationId xmlns:a16="http://schemas.microsoft.com/office/drawing/2014/main" id="{AEBAD87F-51FF-441E-A02A-75FB74FF8D94}"/>
              </a:ext>
            </a:extLst>
          </p:cNvPr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>
          <a:xfrm>
            <a:off x="1524000" y="-347"/>
            <a:ext cx="9144000" cy="981075"/>
          </a:xfrm>
        </p:spPr>
        <p:txBody>
          <a:bodyPr/>
          <a:lstStyle/>
          <a:p>
            <a:pPr algn="ctr"/>
            <a:r>
              <a:rPr lang="sk-SK" altLang="cs-CZ" sz="4800" b="1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First</a:t>
            </a:r>
            <a:r>
              <a:rPr lang="sk-SK" altLang="cs-CZ" sz="4800" b="1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sk-SK" altLang="cs-CZ" sz="4800" b="1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generation</a:t>
            </a:r>
            <a:r>
              <a:rPr lang="sk-SK" altLang="cs-CZ" sz="4800" b="1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sk-SK" altLang="cs-CZ" sz="4800" b="1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hypnotics</a:t>
            </a:r>
            <a:r>
              <a:rPr lang="cs-CZ" altLang="cs-CZ" sz="4800" b="1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51203" name="Rectangle 3">
            <a:extLst>
              <a:ext uri="{FF2B5EF4-FFF2-40B4-BE49-F238E27FC236}">
                <a16:creationId xmlns:a16="http://schemas.microsoft.com/office/drawing/2014/main" id="{D5866629-C76C-479D-AB8A-43D6CDC3744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0" y="1196975"/>
            <a:ext cx="11784631" cy="5543550"/>
          </a:xfrm>
        </p:spPr>
        <p:txBody>
          <a:bodyPr/>
          <a:lstStyle/>
          <a:p>
            <a:pPr>
              <a:lnSpc>
                <a:spcPct val="80000"/>
              </a:lnSpc>
              <a:buFontTx/>
              <a:buNone/>
              <a:defRPr/>
            </a:pPr>
            <a:endParaRPr lang="cs-CZ" sz="24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80000"/>
              </a:lnSpc>
              <a:buClrTx/>
              <a:buNone/>
              <a:defRPr/>
            </a:pPr>
            <a:endParaRPr lang="cs-CZ" sz="2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None/>
              <a:defRPr/>
            </a:pPr>
            <a:r>
              <a:rPr lang="cs-CZ" b="1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clomethiazole</a:t>
            </a:r>
            <a:endParaRPr lang="cs-CZ" b="1" dirty="0">
              <a:solidFill>
                <a:srgbClr val="000000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>
              <a:buFontTx/>
              <a:buNone/>
              <a:defRPr/>
            </a:pPr>
            <a:r>
              <a:rPr lang="en-US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acts as a positive allosteric modulator at the barbiturate/</a:t>
            </a:r>
            <a:r>
              <a:rPr lang="en-US" sz="20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picrotoxin</a:t>
            </a:r>
            <a:r>
              <a:rPr lang="en-US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site of the GABAA receptor</a:t>
            </a:r>
            <a:endParaRPr lang="cs-CZ" sz="2000" dirty="0">
              <a:solidFill>
                <a:srgbClr val="000000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>
              <a:buFontTx/>
              <a:buNone/>
              <a:defRPr/>
            </a:pPr>
            <a:r>
              <a:rPr lang="cs-CZ" sz="20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Indications</a:t>
            </a:r>
            <a:r>
              <a:rPr lang="cs-CZ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: </a:t>
            </a:r>
            <a:r>
              <a:rPr lang="cs-CZ" sz="20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insomnia</a:t>
            </a:r>
            <a:r>
              <a:rPr lang="cs-CZ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in </a:t>
            </a:r>
            <a:r>
              <a:rPr lang="cs-CZ" sz="20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geriatric</a:t>
            </a:r>
            <a:r>
              <a:rPr lang="cs-CZ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patients</a:t>
            </a:r>
            <a:r>
              <a:rPr lang="cs-CZ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, </a:t>
            </a:r>
            <a:r>
              <a:rPr lang="cs-CZ" sz="20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acute</a:t>
            </a:r>
            <a:r>
              <a:rPr lang="cs-CZ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alcohol</a:t>
            </a:r>
            <a:r>
              <a:rPr lang="cs-CZ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withdrawal</a:t>
            </a:r>
            <a:r>
              <a:rPr lang="cs-CZ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syndrome, delirium tremens </a:t>
            </a:r>
          </a:p>
          <a:p>
            <a:pPr>
              <a:buFontTx/>
              <a:buNone/>
              <a:defRPr/>
            </a:pPr>
            <a:r>
              <a:rPr lang="cs-CZ" sz="20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Contraindicated</a:t>
            </a:r>
            <a:r>
              <a:rPr lang="cs-CZ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in case </a:t>
            </a:r>
            <a:r>
              <a:rPr lang="cs-CZ" sz="20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of</a:t>
            </a:r>
            <a:r>
              <a:rPr lang="cs-CZ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sleep</a:t>
            </a:r>
            <a:r>
              <a:rPr lang="cs-CZ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apnoe and </a:t>
            </a:r>
            <a:r>
              <a:rPr lang="cs-CZ" sz="20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chronic</a:t>
            </a:r>
            <a:r>
              <a:rPr lang="cs-CZ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respiratory</a:t>
            </a:r>
            <a:r>
              <a:rPr lang="cs-CZ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insufficiency</a:t>
            </a:r>
            <a:endParaRPr lang="cs-CZ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  <a:buClrTx/>
              <a:buFontTx/>
              <a:buNone/>
              <a:defRPr/>
            </a:pPr>
            <a:endParaRPr lang="cs-CZ" sz="2000" b="1" dirty="0">
              <a:solidFill>
                <a:srgbClr val="000000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  <a:buClrTx/>
              <a:buFontTx/>
              <a:buNone/>
              <a:defRPr/>
            </a:pPr>
            <a:r>
              <a:rPr lang="cs-CZ" sz="2000" b="1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barbiturates</a:t>
            </a:r>
            <a:endParaRPr lang="cs-CZ" sz="2000" b="1" dirty="0">
              <a:solidFill>
                <a:srgbClr val="000000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  <a:buClrTx/>
              <a:defRPr/>
            </a:pPr>
            <a:r>
              <a:rPr lang="cs-CZ" sz="20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obsolete</a:t>
            </a:r>
            <a:r>
              <a:rPr lang="cs-CZ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, </a:t>
            </a:r>
            <a:r>
              <a:rPr lang="cs-CZ" sz="20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death</a:t>
            </a:r>
            <a:r>
              <a:rPr lang="cs-CZ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from</a:t>
            </a:r>
            <a:r>
              <a:rPr lang="cs-CZ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respiratory</a:t>
            </a:r>
            <a:r>
              <a:rPr lang="cs-CZ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and </a:t>
            </a:r>
            <a:r>
              <a:rPr lang="cs-CZ" sz="20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cardiovascular</a:t>
            </a:r>
            <a:r>
              <a:rPr lang="cs-CZ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depression</a:t>
            </a:r>
            <a:r>
              <a:rPr lang="cs-CZ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if</a:t>
            </a:r>
            <a:r>
              <a:rPr lang="cs-CZ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given</a:t>
            </a:r>
            <a:r>
              <a:rPr lang="cs-CZ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in </a:t>
            </a:r>
            <a:r>
              <a:rPr lang="cs-CZ" sz="20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large</a:t>
            </a:r>
            <a:r>
              <a:rPr lang="cs-CZ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dose – </a:t>
            </a:r>
            <a:r>
              <a:rPr lang="cs-CZ" sz="20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flumazenil</a:t>
            </a:r>
            <a:r>
              <a:rPr lang="cs-CZ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not </a:t>
            </a:r>
            <a:r>
              <a:rPr lang="cs-CZ" sz="20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effective</a:t>
            </a:r>
            <a:endParaRPr lang="cs-CZ" sz="2000" dirty="0">
              <a:solidFill>
                <a:srgbClr val="000000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  <a:buClrTx/>
              <a:defRPr/>
            </a:pPr>
            <a:r>
              <a:rPr lang="cs-CZ" sz="20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mainly</a:t>
            </a:r>
            <a:r>
              <a:rPr lang="cs-CZ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used</a:t>
            </a:r>
            <a:r>
              <a:rPr lang="cs-CZ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in </a:t>
            </a:r>
            <a:r>
              <a:rPr lang="cs-CZ" sz="20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anaesthesia</a:t>
            </a:r>
            <a:r>
              <a:rPr lang="cs-CZ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(</a:t>
            </a:r>
            <a:r>
              <a:rPr lang="cs-CZ" sz="20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thiopental</a:t>
            </a:r>
            <a:r>
              <a:rPr lang="cs-CZ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) and as a </a:t>
            </a:r>
            <a:r>
              <a:rPr lang="cs-CZ" sz="20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treatment</a:t>
            </a:r>
            <a:r>
              <a:rPr lang="cs-CZ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of</a:t>
            </a:r>
            <a:r>
              <a:rPr lang="cs-CZ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epilepsy</a:t>
            </a:r>
            <a:r>
              <a:rPr lang="cs-CZ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(</a:t>
            </a:r>
            <a:r>
              <a:rPr lang="cs-CZ" sz="20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phenobarbital</a:t>
            </a:r>
            <a:r>
              <a:rPr lang="cs-CZ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)</a:t>
            </a:r>
          </a:p>
          <a:p>
            <a:pPr>
              <a:buFontTx/>
              <a:buNone/>
              <a:defRPr/>
            </a:pPr>
            <a:endParaRPr lang="cs-CZ" sz="2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None/>
              <a:defRPr/>
            </a:pPr>
            <a:endParaRPr lang="cs-CZ" sz="2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  <a:buFontTx/>
              <a:buNone/>
              <a:defRPr/>
            </a:pPr>
            <a:endParaRPr lang="cs-CZ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7C91A403-1EC7-4A92-93FB-5D731D83B4C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920536" y="593725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3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>
            <a:extLst>
              <a:ext uri="{FF2B5EF4-FFF2-40B4-BE49-F238E27FC236}">
                <a16:creationId xmlns:a16="http://schemas.microsoft.com/office/drawing/2014/main" id="{874DAB4E-B408-4D21-B36C-EDB2659CCA57}"/>
              </a:ext>
            </a:extLst>
          </p:cNvPr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>
          <a:xfrm>
            <a:off x="1524000" y="-347"/>
            <a:ext cx="9144000" cy="981075"/>
          </a:xfrm>
        </p:spPr>
        <p:txBody>
          <a:bodyPr/>
          <a:lstStyle/>
          <a:p>
            <a:pPr algn="ctr"/>
            <a:r>
              <a:rPr lang="sk-SK" altLang="cs-CZ" sz="4800" b="1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Second</a:t>
            </a:r>
            <a:r>
              <a:rPr lang="sk-SK" altLang="cs-CZ" sz="4800" b="1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sk-SK" altLang="cs-CZ" sz="4800" b="1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generation</a:t>
            </a:r>
            <a:r>
              <a:rPr lang="sk-SK" altLang="cs-CZ" sz="4800" b="1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sk-SK" altLang="cs-CZ" sz="4800" b="1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hypnotics</a:t>
            </a:r>
            <a:r>
              <a:rPr lang="cs-CZ" altLang="cs-CZ" sz="48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54275" name="Rectangle 3">
            <a:extLst>
              <a:ext uri="{FF2B5EF4-FFF2-40B4-BE49-F238E27FC236}">
                <a16:creationId xmlns:a16="http://schemas.microsoft.com/office/drawing/2014/main" id="{23337C54-E38B-404C-BF72-749C945B047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1344" y="1124744"/>
            <a:ext cx="11809312" cy="5000625"/>
          </a:xfrm>
        </p:spPr>
        <p:txBody>
          <a:bodyPr/>
          <a:lstStyle/>
          <a:p>
            <a:pPr>
              <a:buFontTx/>
              <a:buNone/>
              <a:defRPr/>
            </a:pPr>
            <a:r>
              <a:rPr lang="cs-CZ" b="1" dirty="0" err="1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Benzodiazepines</a:t>
            </a:r>
            <a:endParaRPr lang="cs-CZ" b="1" dirty="0">
              <a:solidFill>
                <a:srgbClr val="000000"/>
              </a:solidFill>
              <a:effectLst/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>
              <a:buClrTx/>
              <a:defRPr/>
            </a:pPr>
            <a:r>
              <a:rPr lang="cs-CZ" dirty="0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midazolam </a:t>
            </a:r>
            <a:r>
              <a:rPr lang="cs-CZ" sz="18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– </a:t>
            </a:r>
            <a:r>
              <a:rPr lang="cs-CZ" sz="18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also</a:t>
            </a:r>
            <a:r>
              <a:rPr lang="cs-CZ" sz="18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for</a:t>
            </a:r>
            <a:r>
              <a:rPr lang="cs-CZ" sz="18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premedication</a:t>
            </a:r>
            <a:r>
              <a:rPr lang="cs-CZ" sz="18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in </a:t>
            </a:r>
            <a:r>
              <a:rPr lang="cs-CZ" sz="18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anaesthesiology</a:t>
            </a:r>
            <a:r>
              <a:rPr lang="cs-CZ" sz="18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</a:p>
          <a:p>
            <a:pPr>
              <a:buClrTx/>
              <a:defRPr/>
            </a:pPr>
            <a:r>
              <a:rPr lang="cs-CZ" dirty="0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diazepam</a:t>
            </a:r>
          </a:p>
          <a:p>
            <a:pPr>
              <a:buClrTx/>
              <a:defRPr/>
            </a:pPr>
            <a:r>
              <a:rPr lang="cs-CZ" dirty="0" err="1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cinolazepam</a:t>
            </a:r>
            <a:endParaRPr lang="cs-CZ" dirty="0">
              <a:solidFill>
                <a:srgbClr val="000000"/>
              </a:solidFill>
              <a:effectLst/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>
              <a:buClrTx/>
              <a:defRPr/>
            </a:pPr>
            <a:r>
              <a:rPr lang="cs-CZ" dirty="0" err="1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clobazam</a:t>
            </a:r>
            <a:endParaRPr lang="cs-CZ" dirty="0">
              <a:solidFill>
                <a:srgbClr val="000000"/>
              </a:solidFill>
              <a:effectLst/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>
              <a:buClrTx/>
              <a:defRPr/>
            </a:pPr>
            <a:r>
              <a:rPr lang="cs-CZ" dirty="0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medazepam</a:t>
            </a:r>
          </a:p>
          <a:p>
            <a:pPr>
              <a:buFontTx/>
              <a:buNone/>
              <a:defRPr/>
            </a:pPr>
            <a:r>
              <a:rPr lang="cs-CZ" dirty="0" err="1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unwanted</a:t>
            </a:r>
            <a:r>
              <a:rPr lang="cs-CZ" dirty="0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effect</a:t>
            </a:r>
            <a:r>
              <a:rPr lang="cs-CZ" dirty="0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: </a:t>
            </a:r>
            <a:r>
              <a:rPr lang="cs-CZ" b="1" dirty="0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dependence</a:t>
            </a:r>
            <a:r>
              <a:rPr lang="cs-CZ" dirty="0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, </a:t>
            </a:r>
            <a:r>
              <a:rPr lang="cs-CZ" dirty="0" err="1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drowsiness</a:t>
            </a:r>
            <a:r>
              <a:rPr lang="cs-CZ" dirty="0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, </a:t>
            </a:r>
            <a:r>
              <a:rPr lang="cs-CZ" dirty="0" err="1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disturbed</a:t>
            </a:r>
            <a:r>
              <a:rPr lang="cs-CZ" dirty="0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sleep</a:t>
            </a:r>
            <a:r>
              <a:rPr lang="cs-CZ" dirty="0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cycle</a:t>
            </a:r>
            <a:r>
              <a:rPr lang="cs-CZ" dirty="0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CFED53A0-F75E-4D90-8B35-96CFEB3A411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488488" y="819944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>
            <a:extLst>
              <a:ext uri="{FF2B5EF4-FFF2-40B4-BE49-F238E27FC236}">
                <a16:creationId xmlns:a16="http://schemas.microsoft.com/office/drawing/2014/main" id="{FC96B17D-0E18-4BA1-A2CE-CD90F859AFB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0" y="-142875"/>
            <a:ext cx="9144000" cy="1384300"/>
          </a:xfrm>
        </p:spPr>
        <p:txBody>
          <a:bodyPr/>
          <a:lstStyle/>
          <a:p>
            <a:pPr algn="ctr"/>
            <a:r>
              <a:rPr lang="sk-SK" altLang="cs-CZ" sz="4800" b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Third generation hypnotics </a:t>
            </a:r>
            <a:endParaRPr lang="cs-CZ" altLang="cs-CZ" sz="4800" b="1">
              <a:solidFill>
                <a:srgbClr val="000000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</p:txBody>
      </p:sp>
      <p:sp>
        <p:nvSpPr>
          <p:cNvPr id="57347" name="Rectangle 3">
            <a:extLst>
              <a:ext uri="{FF2B5EF4-FFF2-40B4-BE49-F238E27FC236}">
                <a16:creationId xmlns:a16="http://schemas.microsoft.com/office/drawing/2014/main" id="{AAD3B597-7567-4BC9-80B1-1877742EE601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19336" y="1196975"/>
            <a:ext cx="11881320" cy="5454650"/>
          </a:xfrm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cs-CZ" altLang="cs-CZ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Selective</a:t>
            </a:r>
            <a:r>
              <a:rPr lang="cs-CZ" altLang="cs-CZ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cs-CZ" altLang="cs-CZ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agonists</a:t>
            </a:r>
            <a:r>
              <a:rPr lang="cs-CZ" altLang="cs-CZ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cs-CZ" altLang="cs-CZ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at</a:t>
            </a:r>
            <a:r>
              <a:rPr lang="cs-CZ" altLang="cs-CZ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benzodiazepine </a:t>
            </a:r>
            <a:r>
              <a:rPr lang="cs-CZ" altLang="cs-CZ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site</a:t>
            </a:r>
            <a:r>
              <a:rPr lang="cs-CZ" altLang="cs-CZ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cs-CZ" altLang="cs-CZ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containing</a:t>
            </a:r>
            <a:r>
              <a:rPr lang="cs-CZ" altLang="cs-CZ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el-GR" altLang="cs-CZ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α</a:t>
            </a:r>
            <a:r>
              <a:rPr lang="cs-CZ" altLang="cs-CZ" baseline="-25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1 </a:t>
            </a:r>
            <a:r>
              <a:rPr lang="cs-CZ" altLang="cs-CZ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subunit</a:t>
            </a:r>
            <a:endParaRPr lang="cs-CZ" altLang="cs-CZ" dirty="0">
              <a:solidFill>
                <a:srgbClr val="000000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sk-SK" altLang="cs-CZ" b="1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	</a:t>
            </a:r>
            <a:r>
              <a:rPr lang="sk-SK" altLang="cs-CZ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- </a:t>
            </a:r>
            <a:r>
              <a:rPr lang="sk-SK" altLang="cs-CZ" sz="24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selective</a:t>
            </a:r>
            <a:r>
              <a:rPr lang="sk-SK" altLang="cs-CZ" sz="24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sk-SK" altLang="cs-CZ" sz="24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hypnotic</a:t>
            </a:r>
            <a:r>
              <a:rPr lang="sk-SK" altLang="cs-CZ" sz="24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sk-SK" altLang="cs-CZ" sz="24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effect</a:t>
            </a:r>
            <a:r>
              <a:rPr lang="sk-SK" altLang="cs-CZ" sz="24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, </a:t>
            </a:r>
            <a:r>
              <a:rPr lang="sk-SK" altLang="cs-CZ" sz="24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lacking</a:t>
            </a:r>
            <a:r>
              <a:rPr lang="sk-SK" altLang="cs-CZ" sz="24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sk-SK" altLang="cs-CZ" sz="24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moyrelaxant</a:t>
            </a:r>
            <a:r>
              <a:rPr lang="sk-SK" altLang="cs-CZ" sz="24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, </a:t>
            </a:r>
            <a:r>
              <a:rPr lang="sk-SK" altLang="cs-CZ" sz="24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anxiolytic</a:t>
            </a:r>
            <a:r>
              <a:rPr lang="sk-SK" altLang="cs-CZ" sz="24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and </a:t>
            </a:r>
            <a:r>
              <a:rPr lang="sk-SK" altLang="cs-CZ" sz="24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anticonvulsive</a:t>
            </a:r>
            <a:r>
              <a:rPr lang="sk-SK" altLang="cs-CZ" sz="24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sk-SK" altLang="cs-CZ" sz="24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effect</a:t>
            </a:r>
            <a:r>
              <a:rPr lang="sk-SK" altLang="cs-CZ" sz="24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	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24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	- non-benzodiazepine </a:t>
            </a:r>
            <a:r>
              <a:rPr lang="cs-CZ" altLang="cs-CZ" sz="24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structure</a:t>
            </a:r>
            <a:r>
              <a:rPr lang="cs-CZ" altLang="cs-CZ" sz="24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ct val="80000"/>
              </a:lnSpc>
              <a:buClrTx/>
            </a:pPr>
            <a:r>
              <a:rPr lang="cs-CZ" altLang="cs-CZ" sz="24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can</a:t>
            </a:r>
            <a:r>
              <a:rPr lang="cs-CZ" altLang="cs-CZ" sz="24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cause dependence, not </a:t>
            </a:r>
            <a:r>
              <a:rPr lang="cs-CZ" altLang="cs-CZ" sz="24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causing</a:t>
            </a:r>
            <a:r>
              <a:rPr lang="cs-CZ" altLang="cs-CZ" sz="24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morning</a:t>
            </a:r>
            <a:r>
              <a:rPr lang="cs-CZ" altLang="cs-CZ" sz="24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„</a:t>
            </a:r>
            <a:r>
              <a:rPr lang="cs-CZ" altLang="cs-CZ" sz="24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hangover</a:t>
            </a:r>
            <a:r>
              <a:rPr lang="cs-CZ" altLang="cs-CZ" sz="24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“, </a:t>
            </a:r>
            <a:r>
              <a:rPr lang="cs-CZ" altLang="cs-CZ" sz="24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causing</a:t>
            </a:r>
            <a:r>
              <a:rPr lang="cs-CZ" altLang="cs-CZ" sz="24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confusion</a:t>
            </a:r>
            <a:r>
              <a:rPr lang="cs-CZ" altLang="cs-CZ" sz="24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, </a:t>
            </a:r>
            <a:r>
              <a:rPr lang="cs-CZ" altLang="cs-CZ" sz="24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hallucinations</a:t>
            </a:r>
            <a:r>
              <a:rPr lang="cs-CZ" altLang="cs-CZ" sz="24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, </a:t>
            </a:r>
            <a:r>
              <a:rPr lang="cs-CZ" altLang="cs-CZ" sz="24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somnambulism</a:t>
            </a:r>
            <a:r>
              <a:rPr lang="cs-CZ" altLang="cs-CZ" sz="24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and </a:t>
            </a:r>
            <a:r>
              <a:rPr lang="cs-CZ" altLang="cs-CZ" sz="24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delusions</a:t>
            </a:r>
            <a:r>
              <a:rPr lang="cs-CZ" altLang="cs-CZ" sz="24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in sensitive and </a:t>
            </a:r>
            <a:r>
              <a:rPr lang="cs-CZ" altLang="cs-CZ" sz="24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geriatric</a:t>
            </a:r>
            <a:r>
              <a:rPr lang="cs-CZ" altLang="cs-CZ" sz="24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patients</a:t>
            </a:r>
            <a:endParaRPr lang="cs-CZ" altLang="cs-CZ" sz="2400" dirty="0">
              <a:solidFill>
                <a:srgbClr val="000000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  <a:buClrTx/>
            </a:pPr>
            <a:endParaRPr lang="cs-CZ" altLang="cs-CZ" sz="2400" dirty="0">
              <a:solidFill>
                <a:srgbClr val="000000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  <a:buClrTx/>
            </a:pPr>
            <a:r>
              <a:rPr lang="cs-CZ" altLang="cs-CZ" dirty="0" err="1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zopiclone</a:t>
            </a:r>
            <a:endParaRPr lang="cs-CZ" altLang="cs-CZ" dirty="0">
              <a:solidFill>
                <a:srgbClr val="000000"/>
              </a:solidFill>
              <a:effectLst/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80000"/>
              </a:lnSpc>
              <a:buClrTx/>
              <a:buNone/>
            </a:pPr>
            <a:r>
              <a:rPr lang="cs-CZ" altLang="cs-CZ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ct val="80000"/>
              </a:lnSpc>
              <a:buClrTx/>
            </a:pPr>
            <a:r>
              <a:rPr lang="cs-CZ" altLang="cs-CZ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z</a:t>
            </a:r>
            <a:r>
              <a:rPr lang="cs-CZ" altLang="cs-CZ" dirty="0" err="1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olpidem</a:t>
            </a:r>
            <a:endParaRPr lang="cs-CZ" altLang="cs-CZ" dirty="0">
              <a:solidFill>
                <a:srgbClr val="000000"/>
              </a:solidFill>
              <a:effectLst/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80000"/>
              </a:lnSpc>
              <a:buClrTx/>
              <a:buNone/>
            </a:pPr>
            <a:r>
              <a:rPr lang="cs-CZ" altLang="cs-CZ" dirty="0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	</a:t>
            </a:r>
            <a:endParaRPr lang="cs-CZ" altLang="cs-CZ" dirty="0">
              <a:solidFill>
                <a:srgbClr val="000000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  <a:buClrTx/>
            </a:pPr>
            <a:r>
              <a:rPr lang="cs-CZ" altLang="cs-CZ" dirty="0" err="1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zaleplon</a:t>
            </a:r>
            <a:r>
              <a:rPr lang="cs-CZ" altLang="cs-CZ" dirty="0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	</a:t>
            </a:r>
            <a:endParaRPr lang="cs-CZ" altLang="cs-CZ" dirty="0">
              <a:solidFill>
                <a:srgbClr val="000000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80000"/>
              </a:lnSpc>
              <a:buClrTx/>
              <a:buNone/>
            </a:pPr>
            <a:endParaRPr lang="cs-CZ" altLang="cs-CZ" sz="2000" dirty="0">
              <a:solidFill>
                <a:srgbClr val="000000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2B62AE04-F539-4F32-ABC7-F03CAA0E6AD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848528" y="530225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3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Nadpis 1">
            <a:extLst>
              <a:ext uri="{FF2B5EF4-FFF2-40B4-BE49-F238E27FC236}">
                <a16:creationId xmlns:a16="http://schemas.microsoft.com/office/drawing/2014/main" id="{0241579E-09B1-421B-9C05-8282AC386AA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altLang="cs-CZ" b="1">
                <a:solidFill>
                  <a:srgbClr val="000000"/>
                </a:solidFill>
                <a:effectLst/>
                <a:latin typeface="Candara" panose="020E0502030303020204" pitchFamily="34" charset="0"/>
              </a:rPr>
              <a:t>Antidepressive drugs in treating insomnia</a:t>
            </a:r>
          </a:p>
        </p:txBody>
      </p:sp>
      <p:sp>
        <p:nvSpPr>
          <p:cNvPr id="60419" name="Zástupný symbol pro obsah 2">
            <a:extLst>
              <a:ext uri="{FF2B5EF4-FFF2-40B4-BE49-F238E27FC236}">
                <a16:creationId xmlns:a16="http://schemas.microsoft.com/office/drawing/2014/main" id="{29234B73-C8B0-4319-8EC0-E17E920C3046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970088" y="2565400"/>
            <a:ext cx="8229600" cy="4114800"/>
          </a:xfrm>
        </p:spPr>
        <p:txBody>
          <a:bodyPr/>
          <a:lstStyle/>
          <a:p>
            <a:pPr>
              <a:buClrTx/>
            </a:pPr>
            <a:r>
              <a:rPr lang="cs-CZ" altLang="cs-CZ" b="1" dirty="0" err="1">
                <a:solidFill>
                  <a:srgbClr val="000000"/>
                </a:solidFill>
                <a:latin typeface="Candara" panose="020E0502030303020204" pitchFamily="34" charset="0"/>
              </a:rPr>
              <a:t>t</a:t>
            </a:r>
            <a:r>
              <a:rPr lang="cs-CZ" altLang="cs-CZ" b="1" dirty="0" err="1">
                <a:solidFill>
                  <a:srgbClr val="000000"/>
                </a:solidFill>
                <a:effectLst/>
                <a:latin typeface="Candara" panose="020E0502030303020204" pitchFamily="34" charset="0"/>
              </a:rPr>
              <a:t>razodone</a:t>
            </a:r>
            <a:endParaRPr lang="cs-CZ" altLang="cs-CZ" b="1" dirty="0">
              <a:solidFill>
                <a:srgbClr val="000000"/>
              </a:solidFill>
              <a:effectLst/>
              <a:latin typeface="Candara" panose="020E0502030303020204" pitchFamily="34" charset="0"/>
            </a:endParaRPr>
          </a:p>
          <a:p>
            <a:pPr>
              <a:buClrTx/>
            </a:pPr>
            <a:r>
              <a:rPr lang="cs-CZ" altLang="cs-CZ" b="1" dirty="0" err="1">
                <a:solidFill>
                  <a:srgbClr val="000000"/>
                </a:solidFill>
                <a:latin typeface="Candara" panose="020E0502030303020204" pitchFamily="34" charset="0"/>
              </a:rPr>
              <a:t>a</a:t>
            </a:r>
            <a:r>
              <a:rPr lang="cs-CZ" altLang="cs-CZ" b="1" dirty="0" err="1">
                <a:solidFill>
                  <a:srgbClr val="000000"/>
                </a:solidFill>
                <a:effectLst/>
                <a:latin typeface="Candara" panose="020E0502030303020204" pitchFamily="34" charset="0"/>
              </a:rPr>
              <a:t>gomelatine</a:t>
            </a:r>
            <a:endParaRPr lang="cs-CZ" altLang="cs-CZ" b="1" dirty="0">
              <a:solidFill>
                <a:srgbClr val="000000"/>
              </a:solidFill>
              <a:effectLst/>
              <a:latin typeface="Candara" panose="020E0502030303020204" pitchFamily="34" charset="0"/>
            </a:endParaRPr>
          </a:p>
          <a:p>
            <a:pPr>
              <a:buClrTx/>
            </a:pPr>
            <a:r>
              <a:rPr lang="cs-CZ" altLang="cs-CZ" dirty="0" err="1">
                <a:solidFill>
                  <a:srgbClr val="000000"/>
                </a:solidFill>
                <a:latin typeface="Candara" panose="020E0502030303020204" pitchFamily="34" charset="0"/>
              </a:rPr>
              <a:t>m</a:t>
            </a:r>
            <a:r>
              <a:rPr lang="cs-CZ" altLang="cs-CZ" dirty="0" err="1">
                <a:solidFill>
                  <a:srgbClr val="000000"/>
                </a:solidFill>
                <a:effectLst/>
                <a:latin typeface="Candara" panose="020E0502030303020204" pitchFamily="34" charset="0"/>
              </a:rPr>
              <a:t>irtazapine</a:t>
            </a:r>
            <a:r>
              <a:rPr lang="cs-CZ" altLang="cs-CZ" dirty="0">
                <a:solidFill>
                  <a:srgbClr val="000000"/>
                </a:solidFill>
                <a:effectLst/>
                <a:latin typeface="Candara" panose="020E0502030303020204" pitchFamily="34" charset="0"/>
              </a:rPr>
              <a:t> – </a:t>
            </a:r>
            <a:r>
              <a:rPr lang="cs-CZ" altLang="cs-CZ" dirty="0" err="1">
                <a:solidFill>
                  <a:srgbClr val="000000"/>
                </a:solidFill>
                <a:effectLst/>
                <a:latin typeface="Candara" panose="020E0502030303020204" pitchFamily="34" charset="0"/>
              </a:rPr>
              <a:t>see</a:t>
            </a:r>
            <a:r>
              <a:rPr lang="cs-CZ" altLang="cs-CZ" dirty="0">
                <a:solidFill>
                  <a:srgbClr val="000000"/>
                </a:solidFill>
                <a:effectLst/>
                <a:latin typeface="Candara" panose="020E0502030303020204" pitchFamily="34" charset="0"/>
              </a:rPr>
              <a:t> AD </a:t>
            </a:r>
            <a:r>
              <a:rPr lang="cs-CZ" altLang="cs-CZ" dirty="0" err="1">
                <a:solidFill>
                  <a:srgbClr val="000000"/>
                </a:solidFill>
                <a:effectLst/>
                <a:latin typeface="Candara" panose="020E0502030303020204" pitchFamily="34" charset="0"/>
              </a:rPr>
              <a:t>materials</a:t>
            </a:r>
            <a:endParaRPr lang="cs-CZ" altLang="cs-CZ" dirty="0">
              <a:solidFill>
                <a:srgbClr val="000000"/>
              </a:solidFill>
              <a:effectLst/>
              <a:latin typeface="Candara" panose="020E0502030303020204" pitchFamily="34" charset="0"/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AC7F37E7-17FB-4173-B114-9C9F5E2B480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04512" y="19558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ext Box 4">
            <a:extLst>
              <a:ext uri="{FF2B5EF4-FFF2-40B4-BE49-F238E27FC236}">
                <a16:creationId xmlns:a16="http://schemas.microsoft.com/office/drawing/2014/main" id="{0479AF26-4DD2-4EFC-827B-9424A56DF8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315913"/>
            <a:ext cx="91440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4800" b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New trends in hypnosedatives</a:t>
            </a:r>
          </a:p>
        </p:txBody>
      </p:sp>
      <p:sp>
        <p:nvSpPr>
          <p:cNvPr id="77827" name="Text Box 8">
            <a:extLst>
              <a:ext uri="{FF2B5EF4-FFF2-40B4-BE49-F238E27FC236}">
                <a16:creationId xmlns:a16="http://schemas.microsoft.com/office/drawing/2014/main" id="{3C0ADB52-60DE-489C-8215-21DD685247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336" y="1412876"/>
            <a:ext cx="11737304" cy="5139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cs-CZ" altLang="cs-CZ" sz="2800" b="1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Drugs</a:t>
            </a:r>
            <a:r>
              <a:rPr lang="cs-CZ" altLang="cs-CZ" sz="2800" b="1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800" b="1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influencing</a:t>
            </a:r>
            <a:r>
              <a:rPr lang="cs-CZ" altLang="cs-CZ" sz="2800" b="1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800" b="1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circadian</a:t>
            </a:r>
            <a:r>
              <a:rPr lang="cs-CZ" altLang="cs-CZ" sz="2800" b="1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800" b="1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rhytms</a:t>
            </a:r>
            <a:endParaRPr lang="cs-CZ" altLang="cs-CZ" sz="2800" b="1" dirty="0">
              <a:solidFill>
                <a:srgbClr val="000000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endParaRPr lang="cs-CZ" altLang="cs-CZ" sz="2800" b="1" dirty="0">
              <a:solidFill>
                <a:srgbClr val="000000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ClrTx/>
              <a:buNone/>
              <a:defRPr/>
            </a:pPr>
            <a:r>
              <a:rPr lang="cs-CZ" altLang="cs-CZ" sz="3600" b="1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melatonin</a:t>
            </a:r>
            <a:r>
              <a:rPr lang="cs-CZ" altLang="cs-CZ" sz="24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</a:p>
          <a:p>
            <a:pPr eaLnBrk="1" hangingPunct="1">
              <a:lnSpc>
                <a:spcPct val="90000"/>
              </a:lnSpc>
              <a:buClrTx/>
              <a:buNone/>
              <a:defRPr/>
            </a:pPr>
            <a:endParaRPr lang="cs-CZ" altLang="cs-CZ" sz="2400" dirty="0">
              <a:solidFill>
                <a:srgbClr val="000000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  <a:buClrTx/>
              <a:defRPr/>
            </a:pPr>
            <a:r>
              <a:rPr lang="cs-CZ" altLang="cs-CZ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just </a:t>
            </a:r>
            <a:r>
              <a:rPr lang="cs-CZ" altLang="cs-CZ" sz="20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weak</a:t>
            </a:r>
            <a:r>
              <a:rPr lang="cs-CZ" altLang="cs-CZ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hypnotic</a:t>
            </a:r>
            <a:endParaRPr lang="cs-CZ" altLang="cs-CZ" sz="2000" dirty="0">
              <a:solidFill>
                <a:srgbClr val="000000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  <a:buClrTx/>
              <a:defRPr/>
            </a:pPr>
            <a:endParaRPr lang="cs-CZ" altLang="cs-CZ" sz="2000" dirty="0">
              <a:solidFill>
                <a:srgbClr val="000000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  <a:buClrTx/>
              <a:defRPr/>
            </a:pPr>
            <a:r>
              <a:rPr lang="cs-CZ" altLang="cs-CZ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universal </a:t>
            </a:r>
            <a:r>
              <a:rPr lang="cs-CZ" altLang="cs-CZ" sz="20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signal</a:t>
            </a:r>
            <a:r>
              <a:rPr lang="cs-CZ" altLang="cs-CZ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molecule</a:t>
            </a:r>
            <a:r>
              <a:rPr lang="cs-CZ" altLang="cs-CZ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which</a:t>
            </a:r>
            <a:r>
              <a:rPr lang="cs-CZ" altLang="cs-CZ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gives</a:t>
            </a:r>
            <a:r>
              <a:rPr lang="cs-CZ" altLang="cs-CZ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estimate</a:t>
            </a:r>
            <a:r>
              <a:rPr lang="cs-CZ" altLang="cs-CZ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about</a:t>
            </a:r>
            <a:r>
              <a:rPr lang="cs-CZ" altLang="cs-CZ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light</a:t>
            </a:r>
            <a:r>
              <a:rPr lang="cs-CZ" altLang="cs-CZ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/</a:t>
            </a:r>
            <a:r>
              <a:rPr lang="cs-CZ" altLang="cs-CZ" sz="20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dark</a:t>
            </a:r>
            <a:r>
              <a:rPr lang="cs-CZ" altLang="cs-CZ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cycle</a:t>
            </a:r>
            <a:r>
              <a:rPr lang="cs-CZ" altLang="cs-CZ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to </a:t>
            </a:r>
            <a:r>
              <a:rPr lang="cs-CZ" altLang="cs-CZ" sz="20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the</a:t>
            </a:r>
            <a:r>
              <a:rPr lang="cs-CZ" altLang="cs-CZ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brain</a:t>
            </a:r>
          </a:p>
          <a:p>
            <a:pPr eaLnBrk="1" hangingPunct="1">
              <a:lnSpc>
                <a:spcPct val="80000"/>
              </a:lnSpc>
              <a:buClrTx/>
              <a:defRPr/>
            </a:pPr>
            <a:endParaRPr lang="cs-CZ" altLang="cs-CZ" sz="2000" dirty="0">
              <a:solidFill>
                <a:srgbClr val="000000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  <a:buClrTx/>
              <a:defRPr/>
            </a:pPr>
            <a:r>
              <a:rPr lang="cs-CZ" altLang="cs-CZ" sz="20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is</a:t>
            </a:r>
            <a:r>
              <a:rPr lang="cs-CZ" altLang="cs-CZ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synthetised</a:t>
            </a:r>
            <a:r>
              <a:rPr lang="cs-CZ" altLang="cs-CZ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in </a:t>
            </a:r>
            <a:r>
              <a:rPr lang="cs-CZ" altLang="cs-CZ" sz="20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epiphysis</a:t>
            </a:r>
            <a:r>
              <a:rPr lang="cs-CZ" altLang="cs-CZ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, retina, GIT </a:t>
            </a:r>
          </a:p>
          <a:p>
            <a:pPr eaLnBrk="1" hangingPunct="1">
              <a:lnSpc>
                <a:spcPct val="80000"/>
              </a:lnSpc>
              <a:buClrTx/>
              <a:defRPr/>
            </a:pPr>
            <a:endParaRPr lang="cs-CZ" altLang="cs-CZ" sz="2000" dirty="0">
              <a:solidFill>
                <a:srgbClr val="000000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  <a:buClrTx/>
              <a:defRPr/>
            </a:pPr>
            <a:r>
              <a:rPr lang="cs-CZ" altLang="cs-CZ" sz="20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sleep</a:t>
            </a:r>
            <a:r>
              <a:rPr lang="cs-CZ" altLang="cs-CZ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do not </a:t>
            </a:r>
            <a:r>
              <a:rPr lang="cs-CZ" altLang="cs-CZ" sz="20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affect</a:t>
            </a:r>
            <a:r>
              <a:rPr lang="cs-CZ" altLang="cs-CZ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synthesis</a:t>
            </a:r>
            <a:r>
              <a:rPr lang="cs-CZ" altLang="cs-CZ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, </a:t>
            </a:r>
            <a:r>
              <a:rPr lang="cs-CZ" altLang="cs-CZ" sz="20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peak</a:t>
            </a:r>
            <a:r>
              <a:rPr lang="cs-CZ" altLang="cs-CZ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levels</a:t>
            </a:r>
            <a:r>
              <a:rPr lang="cs-CZ" altLang="cs-CZ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between</a:t>
            </a:r>
            <a:r>
              <a:rPr lang="cs-CZ" altLang="cs-CZ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11PM and 3AM </a:t>
            </a:r>
            <a:endParaRPr lang="cs-CZ" altLang="cs-CZ" sz="2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eaLnBrk="1" hangingPunct="1">
              <a:spcBef>
                <a:spcPct val="0"/>
              </a:spcBef>
              <a:buClrTx/>
              <a:buSzTx/>
              <a:defRPr/>
            </a:pPr>
            <a:endParaRPr lang="cs-CZ" altLang="cs-CZ" sz="2200" dirty="0">
              <a:solidFill>
                <a:srgbClr val="000000"/>
              </a:solidFill>
            </a:endParaRPr>
          </a:p>
          <a:p>
            <a:pPr marL="457200" indent="-457200" eaLnBrk="1" hangingPunct="1">
              <a:spcBef>
                <a:spcPct val="0"/>
              </a:spcBef>
              <a:buClrTx/>
              <a:buSzTx/>
              <a:defRPr/>
            </a:pPr>
            <a:endParaRPr lang="cs-CZ" altLang="cs-CZ" sz="2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eaLnBrk="1" hangingPunct="1">
              <a:spcBef>
                <a:spcPct val="0"/>
              </a:spcBef>
              <a:buClrTx/>
              <a:buSzTx/>
              <a:defRPr/>
            </a:pPr>
            <a:endParaRPr lang="cs-CZ" altLang="cs-CZ" sz="22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444" name="Text Box 9">
            <a:extLst>
              <a:ext uri="{FF2B5EF4-FFF2-40B4-BE49-F238E27FC236}">
                <a16:creationId xmlns:a16="http://schemas.microsoft.com/office/drawing/2014/main" id="{05A0D65D-9200-4BEC-9211-BD19BB0CF2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849313" y="6256338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sk-SK" altLang="cs-CZ" sz="1800">
              <a:latin typeface="Arial" panose="020B0604020202020204" pitchFamily="34" charset="0"/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7B59FB18-A2CA-4E26-B722-FA2B974A538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848528" y="669926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Nadpis 1">
            <a:extLst>
              <a:ext uri="{FF2B5EF4-FFF2-40B4-BE49-F238E27FC236}">
                <a16:creationId xmlns:a16="http://schemas.microsoft.com/office/drawing/2014/main" id="{A877B919-8E6F-4AF6-B344-2A7842177EA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altLang="cs-CZ" sz="4800" b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New trends in hypnosedatives</a:t>
            </a:r>
            <a:br>
              <a:rPr lang="cs-CZ" altLang="cs-CZ" b="1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</a:br>
            <a:endParaRPr lang="cs-CZ" altLang="cs-CZ">
              <a:effectLst/>
            </a:endParaRP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2E7CC02-A3B0-4F75-B094-A635928A49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79650" y="2060575"/>
            <a:ext cx="8229600" cy="4114800"/>
          </a:xfrm>
        </p:spPr>
        <p:txBody>
          <a:bodyPr/>
          <a:lstStyle/>
          <a:p>
            <a:pPr eaLnBrk="1" hangingPunct="1">
              <a:spcBef>
                <a:spcPct val="0"/>
              </a:spcBef>
              <a:buClr>
                <a:srgbClr val="000000"/>
              </a:buClr>
              <a:buSzTx/>
              <a:buFontTx/>
              <a:buNone/>
              <a:defRPr/>
            </a:pPr>
            <a:r>
              <a:rPr lang="cs-CZ" altLang="cs-CZ" b="1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Dual</a:t>
            </a:r>
            <a:r>
              <a:rPr lang="cs-CZ" altLang="cs-CZ" b="1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cs-CZ" altLang="cs-CZ" b="1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orexin</a:t>
            </a:r>
            <a:r>
              <a:rPr lang="cs-CZ" altLang="cs-CZ" b="1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receptor </a:t>
            </a:r>
            <a:r>
              <a:rPr lang="cs-CZ" altLang="cs-CZ" b="1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antagonist</a:t>
            </a:r>
            <a:endParaRPr lang="cs-CZ" altLang="cs-CZ" b="1" dirty="0">
              <a:solidFill>
                <a:srgbClr val="000000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SzTx/>
              <a:buFontTx/>
              <a:buNone/>
              <a:defRPr/>
            </a:pPr>
            <a:endParaRPr lang="cs-CZ" altLang="cs-CZ" b="1" dirty="0">
              <a:solidFill>
                <a:srgbClr val="000000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marL="457200" indent="-457200" eaLnBrk="1" hangingPunct="1">
              <a:spcBef>
                <a:spcPct val="0"/>
              </a:spcBef>
              <a:buClr>
                <a:srgbClr val="000000"/>
              </a:buClr>
              <a:buSzTx/>
              <a:defRPr/>
            </a:pPr>
            <a:r>
              <a:rPr lang="cs-CZ" altLang="cs-CZ" sz="3600" b="1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suvorexant</a:t>
            </a:r>
            <a:endParaRPr lang="cs-CZ" altLang="cs-CZ" sz="2400" dirty="0">
              <a:solidFill>
                <a:srgbClr val="000000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marL="457200" indent="-457200" eaLnBrk="1" hangingPunct="1">
              <a:spcBef>
                <a:spcPct val="0"/>
              </a:spcBef>
              <a:buClr>
                <a:srgbClr val="000000"/>
              </a:buClr>
              <a:buSzPct val="80000"/>
              <a:defRPr/>
            </a:pPr>
            <a:r>
              <a:rPr lang="en-US" sz="2400" dirty="0">
                <a:solidFill>
                  <a:srgbClr val="000000"/>
                </a:solidFill>
                <a:latin typeface="Candara" panose="020E0502030303020204" pitchFamily="34" charset="0"/>
              </a:rPr>
              <a:t>produces similar reinforcing effects to those of zolpidem and thus may have a similar abuse liability</a:t>
            </a:r>
            <a:endParaRPr lang="cs-CZ" sz="2400" dirty="0">
              <a:solidFill>
                <a:srgbClr val="000000"/>
              </a:solidFill>
              <a:latin typeface="Candara" panose="020E0502030303020204" pitchFamily="34" charset="0"/>
            </a:endParaRPr>
          </a:p>
          <a:p>
            <a:pPr marL="457200" indent="-457200" eaLnBrk="1" hangingPunct="1">
              <a:spcBef>
                <a:spcPct val="0"/>
              </a:spcBef>
              <a:buClr>
                <a:srgbClr val="000000"/>
              </a:buClr>
              <a:buSzPct val="80000"/>
              <a:defRPr/>
            </a:pPr>
            <a:r>
              <a:rPr lang="cs-CZ" altLang="cs-CZ" sz="24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unwanted</a:t>
            </a:r>
            <a:r>
              <a:rPr lang="cs-CZ" altLang="cs-CZ" sz="24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effects</a:t>
            </a:r>
            <a:r>
              <a:rPr lang="cs-CZ" altLang="cs-CZ" sz="24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: </a:t>
            </a:r>
            <a:r>
              <a:rPr lang="cs-CZ" altLang="cs-CZ" sz="24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sleep</a:t>
            </a:r>
            <a:r>
              <a:rPr lang="cs-CZ" altLang="cs-CZ" sz="24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terror</a:t>
            </a:r>
            <a:r>
              <a:rPr lang="cs-CZ" altLang="cs-CZ" sz="24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, </a:t>
            </a:r>
            <a:r>
              <a:rPr lang="cs-CZ" altLang="cs-CZ" sz="24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drowsiness</a:t>
            </a:r>
            <a:endParaRPr lang="cs-CZ" altLang="cs-CZ" sz="2400" dirty="0">
              <a:solidFill>
                <a:srgbClr val="000000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marL="457200" indent="-457200" eaLnBrk="1" hangingPunct="1">
              <a:spcBef>
                <a:spcPct val="0"/>
              </a:spcBef>
              <a:buClr>
                <a:srgbClr val="000000"/>
              </a:buClr>
              <a:buSzPct val="80000"/>
              <a:defRPr/>
            </a:pPr>
            <a:r>
              <a:rPr lang="cs-CZ" altLang="cs-CZ" sz="24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contraindicated</a:t>
            </a:r>
            <a:r>
              <a:rPr lang="cs-CZ" altLang="cs-CZ" sz="24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in </a:t>
            </a:r>
            <a:r>
              <a:rPr lang="cs-CZ" altLang="cs-CZ" sz="24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pregnancy</a:t>
            </a:r>
            <a:endParaRPr lang="cs-CZ" altLang="cs-CZ" sz="2400" dirty="0">
              <a:solidFill>
                <a:srgbClr val="000000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cs-CZ" dirty="0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2094E63E-3883-414E-A9D1-56C19D33953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04512" y="764704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Nadpis 1">
            <a:extLst>
              <a:ext uri="{FF2B5EF4-FFF2-40B4-BE49-F238E27FC236}">
                <a16:creationId xmlns:a16="http://schemas.microsoft.com/office/drawing/2014/main" id="{46717169-0BC5-47EF-89ED-3E1962D7925C}"/>
              </a:ext>
            </a:extLst>
          </p:cNvPr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>
          <a:xfrm>
            <a:off x="839416" y="44624"/>
            <a:ext cx="10601622" cy="1384300"/>
          </a:xfrm>
        </p:spPr>
        <p:txBody>
          <a:bodyPr/>
          <a:lstStyle/>
          <a:p>
            <a:pPr algn="ctr"/>
            <a:r>
              <a:rPr lang="cs-CZ" altLang="cs-CZ" sz="4800" b="1" dirty="0" err="1">
                <a:solidFill>
                  <a:srgbClr val="000000"/>
                </a:solidFill>
                <a:latin typeface="Candara" panose="020E0502030303020204" pitchFamily="34" charset="0"/>
              </a:rPr>
              <a:t>Risks</a:t>
            </a:r>
            <a:r>
              <a:rPr lang="cs-CZ" altLang="cs-CZ" sz="4800" b="1" dirty="0">
                <a:solidFill>
                  <a:srgbClr val="000000"/>
                </a:solidFill>
                <a:latin typeface="Candara" panose="020E0502030303020204" pitchFamily="34" charset="0"/>
              </a:rPr>
              <a:t> </a:t>
            </a:r>
            <a:r>
              <a:rPr lang="cs-CZ" altLang="cs-CZ" sz="4800" b="1" dirty="0" err="1">
                <a:solidFill>
                  <a:srgbClr val="000000"/>
                </a:solidFill>
                <a:latin typeface="Candara" panose="020E0502030303020204" pitchFamily="34" charset="0"/>
              </a:rPr>
              <a:t>associated</a:t>
            </a:r>
            <a:r>
              <a:rPr lang="cs-CZ" altLang="cs-CZ" sz="4800" b="1" dirty="0">
                <a:solidFill>
                  <a:srgbClr val="000000"/>
                </a:solidFill>
                <a:latin typeface="Candara" panose="020E0502030303020204" pitchFamily="34" charset="0"/>
              </a:rPr>
              <a:t> </a:t>
            </a:r>
            <a:r>
              <a:rPr lang="cs-CZ" altLang="cs-CZ" sz="4800" b="1" dirty="0" err="1">
                <a:solidFill>
                  <a:srgbClr val="000000"/>
                </a:solidFill>
                <a:latin typeface="Candara" panose="020E0502030303020204" pitchFamily="34" charset="0"/>
              </a:rPr>
              <a:t>with</a:t>
            </a:r>
            <a:r>
              <a:rPr lang="cs-CZ" altLang="cs-CZ" sz="4800" b="1" dirty="0">
                <a:solidFill>
                  <a:srgbClr val="000000"/>
                </a:solidFill>
                <a:latin typeface="Candara" panose="020E0502030303020204" pitchFamily="34" charset="0"/>
              </a:rPr>
              <a:t> </a:t>
            </a:r>
            <a:r>
              <a:rPr lang="cs-CZ" altLang="cs-CZ" sz="4800" b="1" dirty="0" err="1">
                <a:solidFill>
                  <a:srgbClr val="000000"/>
                </a:solidFill>
                <a:latin typeface="Candara" panose="020E0502030303020204" pitchFamily="34" charset="0"/>
              </a:rPr>
              <a:t>using</a:t>
            </a:r>
            <a:r>
              <a:rPr lang="cs-CZ" altLang="cs-CZ" sz="4800" b="1" dirty="0">
                <a:solidFill>
                  <a:srgbClr val="000000"/>
                </a:solidFill>
                <a:latin typeface="Candara" panose="020E0502030303020204" pitchFamily="34" charset="0"/>
              </a:rPr>
              <a:t> </a:t>
            </a:r>
            <a:r>
              <a:rPr lang="cs-CZ" altLang="cs-CZ" sz="4800" b="1" dirty="0" err="1">
                <a:solidFill>
                  <a:srgbClr val="000000"/>
                </a:solidFill>
                <a:latin typeface="Candara" panose="020E0502030303020204" pitchFamily="34" charset="0"/>
              </a:rPr>
              <a:t>hypnotics</a:t>
            </a:r>
            <a:r>
              <a:rPr lang="cs-CZ" altLang="cs-CZ" sz="4800" b="1" dirty="0">
                <a:solidFill>
                  <a:srgbClr val="000000"/>
                </a:solidFill>
                <a:latin typeface="Candara" panose="020E0502030303020204" pitchFamily="34" charset="0"/>
              </a:rPr>
              <a:t> 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D4DEFFD1-54F6-4174-B945-8431EABCA3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336" y="1628800"/>
            <a:ext cx="11953328" cy="4114800"/>
          </a:xfrm>
        </p:spPr>
        <p:txBody>
          <a:bodyPr/>
          <a:lstStyle/>
          <a:p>
            <a:pPr>
              <a:buClrTx/>
              <a:defRPr/>
            </a:pPr>
            <a:r>
              <a:rPr lang="cs-CZ" dirty="0">
                <a:solidFill>
                  <a:srgbClr val="000000"/>
                </a:solidFill>
                <a:latin typeface="Candara" panose="020E0502030303020204" pitchFamily="34" charset="0"/>
              </a:rPr>
              <a:t>dependence, </a:t>
            </a:r>
            <a:r>
              <a:rPr lang="cs-CZ" dirty="0" err="1">
                <a:solidFill>
                  <a:srgbClr val="000000"/>
                </a:solidFill>
                <a:latin typeface="Candara" panose="020E0502030303020204" pitchFamily="34" charset="0"/>
              </a:rPr>
              <a:t>cognitive</a:t>
            </a:r>
            <a:r>
              <a:rPr lang="cs-CZ" dirty="0">
                <a:solidFill>
                  <a:srgbClr val="000000"/>
                </a:solidFill>
                <a:latin typeface="Candara" panose="020E0502030303020204" pitchFamily="34" charset="0"/>
              </a:rPr>
              <a:t> d</a:t>
            </a:r>
            <a:r>
              <a:rPr lang="en-US" dirty="0" err="1">
                <a:solidFill>
                  <a:srgbClr val="000000"/>
                </a:solidFill>
                <a:latin typeface="Candara" panose="020E0502030303020204" pitchFamily="34" charset="0"/>
              </a:rPr>
              <a:t>i</a:t>
            </a:r>
            <a:r>
              <a:rPr lang="cs-CZ" dirty="0" err="1">
                <a:solidFill>
                  <a:srgbClr val="000000"/>
                </a:solidFill>
                <a:latin typeface="Candara" panose="020E0502030303020204" pitchFamily="34" charset="0"/>
              </a:rPr>
              <a:t>sorders</a:t>
            </a:r>
            <a:endParaRPr lang="cs-CZ" dirty="0">
              <a:solidFill>
                <a:srgbClr val="000000"/>
              </a:solidFill>
              <a:latin typeface="Candara" panose="020E0502030303020204" pitchFamily="34" charset="0"/>
            </a:endParaRPr>
          </a:p>
          <a:p>
            <a:pPr>
              <a:buClrTx/>
              <a:defRPr/>
            </a:pPr>
            <a:r>
              <a:rPr lang="cs-CZ" dirty="0" err="1">
                <a:solidFill>
                  <a:srgbClr val="000000"/>
                </a:solidFill>
                <a:latin typeface="Candara" panose="020E0502030303020204" pitchFamily="34" charset="0"/>
              </a:rPr>
              <a:t>higher</a:t>
            </a:r>
            <a:r>
              <a:rPr lang="cs-CZ" dirty="0">
                <a:solidFill>
                  <a:srgbClr val="000000"/>
                </a:solidFill>
                <a:latin typeface="Candara" panose="020E0502030303020204" pitchFamily="34" charset="0"/>
              </a:rPr>
              <a:t> mortality (</a:t>
            </a:r>
            <a:r>
              <a:rPr lang="cs-CZ" dirty="0" err="1">
                <a:solidFill>
                  <a:srgbClr val="000000"/>
                </a:solidFill>
                <a:latin typeface="Candara" panose="020E0502030303020204" pitchFamily="34" charset="0"/>
              </a:rPr>
              <a:t>respiratory</a:t>
            </a:r>
            <a:r>
              <a:rPr lang="cs-CZ" dirty="0">
                <a:solidFill>
                  <a:srgbClr val="000000"/>
                </a:solidFill>
                <a:latin typeface="Candara" panose="020E0502030303020204" pitchFamily="34" charset="0"/>
              </a:rPr>
              <a:t> center </a:t>
            </a:r>
            <a:r>
              <a:rPr lang="cs-CZ" dirty="0" err="1">
                <a:solidFill>
                  <a:srgbClr val="000000"/>
                </a:solidFill>
                <a:latin typeface="Candara" panose="020E0502030303020204" pitchFamily="34" charset="0"/>
              </a:rPr>
              <a:t>depression</a:t>
            </a:r>
            <a:r>
              <a:rPr lang="cs-CZ" dirty="0">
                <a:solidFill>
                  <a:srgbClr val="000000"/>
                </a:solidFill>
                <a:latin typeface="Candara" panose="020E0502030303020204" pitchFamily="34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Candara" panose="020E0502030303020204" pitchFamily="34" charset="0"/>
              </a:rPr>
              <a:t>caused</a:t>
            </a:r>
            <a:r>
              <a:rPr lang="cs-CZ" dirty="0">
                <a:solidFill>
                  <a:srgbClr val="000000"/>
                </a:solidFill>
                <a:latin typeface="Candara" panose="020E0502030303020204" pitchFamily="34" charset="0"/>
              </a:rPr>
              <a:t> by </a:t>
            </a:r>
            <a:r>
              <a:rPr lang="cs-CZ" dirty="0" err="1">
                <a:solidFill>
                  <a:srgbClr val="000000"/>
                </a:solidFill>
                <a:latin typeface="Candara" panose="020E0502030303020204" pitchFamily="34" charset="0"/>
              </a:rPr>
              <a:t>overdose</a:t>
            </a:r>
            <a:r>
              <a:rPr lang="cs-CZ" dirty="0">
                <a:solidFill>
                  <a:srgbClr val="000000"/>
                </a:solidFill>
                <a:latin typeface="Candara" panose="020E0502030303020204" pitchFamily="34" charset="0"/>
              </a:rPr>
              <a:t>)</a:t>
            </a:r>
          </a:p>
          <a:p>
            <a:pPr>
              <a:buClrTx/>
              <a:defRPr/>
            </a:pPr>
            <a:r>
              <a:rPr lang="cs-CZ" dirty="0" err="1">
                <a:solidFill>
                  <a:srgbClr val="000000"/>
                </a:solidFill>
                <a:latin typeface="Candara" panose="020E0502030303020204" pitchFamily="34" charset="0"/>
              </a:rPr>
              <a:t>higher</a:t>
            </a:r>
            <a:r>
              <a:rPr lang="cs-CZ" dirty="0">
                <a:solidFill>
                  <a:srgbClr val="000000"/>
                </a:solidFill>
                <a:latin typeface="Candara" panose="020E0502030303020204" pitchFamily="34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Candara" panose="020E0502030303020204" pitchFamily="34" charset="0"/>
              </a:rPr>
              <a:t>infection</a:t>
            </a:r>
            <a:r>
              <a:rPr lang="cs-CZ" dirty="0">
                <a:solidFill>
                  <a:srgbClr val="000000"/>
                </a:solidFill>
                <a:latin typeface="Candara" panose="020E0502030303020204" pitchFamily="34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Candara" panose="020E0502030303020204" pitchFamily="34" charset="0"/>
              </a:rPr>
              <a:t>rate</a:t>
            </a:r>
            <a:r>
              <a:rPr lang="cs-CZ" dirty="0">
                <a:solidFill>
                  <a:srgbClr val="000000"/>
                </a:solidFill>
                <a:latin typeface="Candara" panose="020E0502030303020204" pitchFamily="34" charset="0"/>
              </a:rPr>
              <a:t> (</a:t>
            </a:r>
            <a:r>
              <a:rPr lang="cs-CZ" dirty="0" err="1">
                <a:solidFill>
                  <a:srgbClr val="000000"/>
                </a:solidFill>
                <a:latin typeface="Candara" panose="020E0502030303020204" pitchFamily="34" charset="0"/>
              </a:rPr>
              <a:t>weak</a:t>
            </a:r>
            <a:r>
              <a:rPr lang="cs-CZ" dirty="0">
                <a:solidFill>
                  <a:srgbClr val="000000"/>
                </a:solidFill>
                <a:latin typeface="Candara" panose="020E0502030303020204" pitchFamily="34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Candara" panose="020E0502030303020204" pitchFamily="34" charset="0"/>
              </a:rPr>
              <a:t>respiratory</a:t>
            </a:r>
            <a:r>
              <a:rPr lang="cs-CZ" dirty="0">
                <a:solidFill>
                  <a:srgbClr val="000000"/>
                </a:solidFill>
                <a:latin typeface="Candara" panose="020E0502030303020204" pitchFamily="34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Candara" panose="020E0502030303020204" pitchFamily="34" charset="0"/>
              </a:rPr>
              <a:t>infections</a:t>
            </a:r>
            <a:r>
              <a:rPr lang="cs-CZ" dirty="0">
                <a:solidFill>
                  <a:srgbClr val="000000"/>
                </a:solidFill>
                <a:latin typeface="Candara" panose="020E0502030303020204" pitchFamily="34" charset="0"/>
              </a:rPr>
              <a:t>, </a:t>
            </a:r>
            <a:r>
              <a:rPr lang="cs-CZ" dirty="0" err="1">
                <a:solidFill>
                  <a:srgbClr val="000000"/>
                </a:solidFill>
                <a:latin typeface="Candara" panose="020E0502030303020204" pitchFamily="34" charset="0"/>
              </a:rPr>
              <a:t>pneumonia</a:t>
            </a:r>
            <a:r>
              <a:rPr lang="cs-CZ" dirty="0">
                <a:solidFill>
                  <a:srgbClr val="000000"/>
                </a:solidFill>
                <a:latin typeface="Candara" panose="020E0502030303020204" pitchFamily="34" charset="0"/>
              </a:rPr>
              <a:t>) </a:t>
            </a:r>
          </a:p>
          <a:p>
            <a:pPr>
              <a:buClrTx/>
              <a:defRPr/>
            </a:pPr>
            <a:r>
              <a:rPr lang="cs-CZ" dirty="0" err="1">
                <a:solidFill>
                  <a:srgbClr val="000000"/>
                </a:solidFill>
                <a:latin typeface="Candara" panose="020E0502030303020204" pitchFamily="34" charset="0"/>
              </a:rPr>
              <a:t>higher</a:t>
            </a:r>
            <a:r>
              <a:rPr lang="cs-CZ" dirty="0">
                <a:solidFill>
                  <a:srgbClr val="000000"/>
                </a:solidFill>
                <a:latin typeface="Candara" panose="020E0502030303020204" pitchFamily="34" charset="0"/>
              </a:rPr>
              <a:t> risk </a:t>
            </a:r>
            <a:r>
              <a:rPr lang="cs-CZ" dirty="0" err="1">
                <a:solidFill>
                  <a:srgbClr val="000000"/>
                </a:solidFill>
                <a:latin typeface="Candara" panose="020E0502030303020204" pitchFamily="34" charset="0"/>
              </a:rPr>
              <a:t>of</a:t>
            </a:r>
            <a:r>
              <a:rPr lang="cs-CZ" dirty="0">
                <a:solidFill>
                  <a:srgbClr val="000000"/>
                </a:solidFill>
                <a:latin typeface="Candara" panose="020E0502030303020204" pitchFamily="34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Candara" panose="020E0502030303020204" pitchFamily="34" charset="0"/>
              </a:rPr>
              <a:t>cancer</a:t>
            </a:r>
            <a:r>
              <a:rPr lang="cs-CZ" dirty="0">
                <a:solidFill>
                  <a:srgbClr val="000000"/>
                </a:solidFill>
                <a:latin typeface="Candara" panose="020E0502030303020204" pitchFamily="34" charset="0"/>
              </a:rPr>
              <a:t> </a:t>
            </a:r>
          </a:p>
          <a:p>
            <a:pPr>
              <a:buClrTx/>
              <a:defRPr/>
            </a:pPr>
            <a:r>
              <a:rPr lang="cs-CZ" dirty="0" err="1">
                <a:solidFill>
                  <a:srgbClr val="000000"/>
                </a:solidFill>
                <a:latin typeface="Candara" panose="020E0502030303020204" pitchFamily="34" charset="0"/>
              </a:rPr>
              <a:t>depression</a:t>
            </a:r>
            <a:r>
              <a:rPr lang="cs-CZ" dirty="0">
                <a:solidFill>
                  <a:srgbClr val="000000"/>
                </a:solidFill>
                <a:latin typeface="Candara" panose="020E0502030303020204" pitchFamily="34" charset="0"/>
              </a:rPr>
              <a:t> and </a:t>
            </a:r>
            <a:r>
              <a:rPr lang="cs-CZ" dirty="0" err="1">
                <a:solidFill>
                  <a:srgbClr val="000000"/>
                </a:solidFill>
                <a:latin typeface="Candara" panose="020E0502030303020204" pitchFamily="34" charset="0"/>
              </a:rPr>
              <a:t>suicide</a:t>
            </a:r>
            <a:r>
              <a:rPr lang="cs-CZ" dirty="0">
                <a:solidFill>
                  <a:srgbClr val="000000"/>
                </a:solidFill>
                <a:latin typeface="Candara" panose="020E0502030303020204" pitchFamily="34" charset="0"/>
              </a:rPr>
              <a:t> </a:t>
            </a:r>
          </a:p>
          <a:p>
            <a:pPr>
              <a:buClrTx/>
              <a:defRPr/>
            </a:pPr>
            <a:r>
              <a:rPr lang="cs-CZ" dirty="0" err="1">
                <a:solidFill>
                  <a:srgbClr val="000000"/>
                </a:solidFill>
                <a:latin typeface="Candara" panose="020E0502030303020204" pitchFamily="34" charset="0"/>
              </a:rPr>
              <a:t>higher</a:t>
            </a:r>
            <a:r>
              <a:rPr lang="cs-CZ" dirty="0">
                <a:solidFill>
                  <a:srgbClr val="000000"/>
                </a:solidFill>
                <a:latin typeface="Candara" panose="020E0502030303020204" pitchFamily="34" charset="0"/>
              </a:rPr>
              <a:t> risk </a:t>
            </a:r>
            <a:r>
              <a:rPr lang="cs-CZ" dirty="0" err="1">
                <a:solidFill>
                  <a:srgbClr val="000000"/>
                </a:solidFill>
                <a:latin typeface="Candara" panose="020E0502030303020204" pitchFamily="34" charset="0"/>
              </a:rPr>
              <a:t>of</a:t>
            </a:r>
            <a:r>
              <a:rPr lang="cs-CZ" dirty="0">
                <a:solidFill>
                  <a:srgbClr val="000000"/>
                </a:solidFill>
                <a:latin typeface="Candara" panose="020E0502030303020204" pitchFamily="34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Candara" panose="020E0502030303020204" pitchFamily="34" charset="0"/>
              </a:rPr>
              <a:t>dementia</a:t>
            </a:r>
            <a:r>
              <a:rPr lang="cs-CZ" dirty="0">
                <a:solidFill>
                  <a:srgbClr val="000000"/>
                </a:solidFill>
                <a:latin typeface="Candara" panose="020E0502030303020204" pitchFamily="34" charset="0"/>
              </a:rPr>
              <a:t>, </a:t>
            </a:r>
            <a:r>
              <a:rPr lang="cs-CZ" dirty="0" err="1">
                <a:solidFill>
                  <a:srgbClr val="000000"/>
                </a:solidFill>
                <a:latin typeface="Candara" panose="020E0502030303020204" pitchFamily="34" charset="0"/>
              </a:rPr>
              <a:t>fractures</a:t>
            </a:r>
            <a:r>
              <a:rPr lang="cs-CZ" dirty="0">
                <a:solidFill>
                  <a:srgbClr val="000000"/>
                </a:solidFill>
                <a:latin typeface="Candara" panose="020E0502030303020204" pitchFamily="34" charset="0"/>
              </a:rPr>
              <a:t> and </a:t>
            </a:r>
            <a:r>
              <a:rPr lang="cs-CZ" dirty="0" err="1">
                <a:solidFill>
                  <a:srgbClr val="000000"/>
                </a:solidFill>
                <a:latin typeface="Candara" panose="020E0502030303020204" pitchFamily="34" charset="0"/>
              </a:rPr>
              <a:t>injuries</a:t>
            </a:r>
            <a:endParaRPr lang="cs-CZ" dirty="0"/>
          </a:p>
          <a:p>
            <a:pPr>
              <a:buClrTx/>
              <a:defRPr/>
            </a:pPr>
            <a:endParaRPr lang="cs-CZ" dirty="0"/>
          </a:p>
          <a:p>
            <a:pPr>
              <a:buClrTx/>
              <a:defRPr/>
            </a:pPr>
            <a:endParaRPr lang="cs-CZ" dirty="0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AFD50A68-4790-427C-8536-ED2CAF70253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879063" y="1324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5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Nadpis 1">
            <a:extLst>
              <a:ext uri="{FF2B5EF4-FFF2-40B4-BE49-F238E27FC236}">
                <a16:creationId xmlns:a16="http://schemas.microsoft.com/office/drawing/2014/main" id="{6F5CF831-2D4B-4CC3-BA1E-B3EFA2452E93}"/>
              </a:ext>
            </a:extLst>
          </p:cNvPr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>
          <a:xfrm>
            <a:off x="838200" y="15205"/>
            <a:ext cx="10515600" cy="1325563"/>
          </a:xfrm>
        </p:spPr>
        <p:txBody>
          <a:bodyPr/>
          <a:lstStyle/>
          <a:p>
            <a:pPr algn="ctr"/>
            <a:r>
              <a:rPr lang="cs-CZ" altLang="cs-CZ" b="1" dirty="0" err="1">
                <a:solidFill>
                  <a:srgbClr val="000000"/>
                </a:solidFill>
                <a:effectLst/>
                <a:latin typeface="Candara" panose="020E0502030303020204" pitchFamily="34" charset="0"/>
              </a:rPr>
              <a:t>Other</a:t>
            </a:r>
            <a:r>
              <a:rPr lang="cs-CZ" altLang="cs-CZ" b="1" dirty="0">
                <a:solidFill>
                  <a:srgbClr val="000000"/>
                </a:solidFill>
                <a:effectLst/>
                <a:latin typeface="Candara" panose="020E0502030303020204" pitchFamily="34" charset="0"/>
              </a:rPr>
              <a:t> </a:t>
            </a:r>
            <a:r>
              <a:rPr lang="cs-CZ" altLang="cs-CZ" b="1" dirty="0" err="1">
                <a:solidFill>
                  <a:srgbClr val="000000"/>
                </a:solidFill>
                <a:effectLst/>
                <a:latin typeface="Candara" panose="020E0502030303020204" pitchFamily="34" charset="0"/>
              </a:rPr>
              <a:t>drugs</a:t>
            </a:r>
            <a:r>
              <a:rPr lang="cs-CZ" altLang="cs-CZ" b="1" dirty="0">
                <a:solidFill>
                  <a:srgbClr val="000000"/>
                </a:solidFill>
                <a:effectLst/>
                <a:latin typeface="Candara" panose="020E0502030303020204" pitchFamily="34" charset="0"/>
              </a:rPr>
              <a:t> </a:t>
            </a:r>
            <a:r>
              <a:rPr lang="cs-CZ" altLang="cs-CZ" b="1" dirty="0" err="1">
                <a:solidFill>
                  <a:srgbClr val="000000"/>
                </a:solidFill>
                <a:effectLst/>
                <a:latin typeface="Candara" panose="020E0502030303020204" pitchFamily="34" charset="0"/>
              </a:rPr>
              <a:t>with</a:t>
            </a:r>
            <a:r>
              <a:rPr lang="cs-CZ" altLang="cs-CZ" b="1" dirty="0">
                <a:solidFill>
                  <a:srgbClr val="000000"/>
                </a:solidFill>
                <a:effectLst/>
                <a:latin typeface="Candara" panose="020E0502030303020204" pitchFamily="34" charset="0"/>
              </a:rPr>
              <a:t> </a:t>
            </a:r>
            <a:r>
              <a:rPr lang="cs-CZ" altLang="cs-CZ" b="1" dirty="0" err="1">
                <a:solidFill>
                  <a:srgbClr val="000000"/>
                </a:solidFill>
                <a:effectLst/>
                <a:latin typeface="Candara" panose="020E0502030303020204" pitchFamily="34" charset="0"/>
              </a:rPr>
              <a:t>hypnosedative</a:t>
            </a:r>
            <a:r>
              <a:rPr lang="cs-CZ" altLang="cs-CZ" b="1" dirty="0">
                <a:solidFill>
                  <a:srgbClr val="000000"/>
                </a:solidFill>
                <a:effectLst/>
                <a:latin typeface="Candara" panose="020E0502030303020204" pitchFamily="34" charset="0"/>
              </a:rPr>
              <a:t> </a:t>
            </a:r>
            <a:r>
              <a:rPr lang="cs-CZ" altLang="cs-CZ" b="1" dirty="0" err="1">
                <a:solidFill>
                  <a:srgbClr val="000000"/>
                </a:solidFill>
                <a:effectLst/>
                <a:latin typeface="Candara" panose="020E0502030303020204" pitchFamily="34" charset="0"/>
              </a:rPr>
              <a:t>effect</a:t>
            </a:r>
            <a:endParaRPr lang="cs-CZ" altLang="cs-CZ" b="1" dirty="0">
              <a:solidFill>
                <a:srgbClr val="000000"/>
              </a:solidFill>
              <a:effectLst/>
              <a:latin typeface="Candara" panose="020E0502030303020204" pitchFamily="34" charset="0"/>
            </a:endParaRP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8DE195B1-E590-4927-BFBD-455243972D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336" y="1700808"/>
            <a:ext cx="11953328" cy="4114800"/>
          </a:xfrm>
        </p:spPr>
        <p:txBody>
          <a:bodyPr/>
          <a:lstStyle/>
          <a:p>
            <a:pPr>
              <a:buClrTx/>
              <a:defRPr/>
            </a:pPr>
            <a:r>
              <a:rPr lang="cs-CZ" sz="2400" dirty="0" err="1">
                <a:solidFill>
                  <a:srgbClr val="000000"/>
                </a:solidFill>
                <a:effectLst/>
                <a:latin typeface="Candara" panose="020E0502030303020204" pitchFamily="34" charset="0"/>
              </a:rPr>
              <a:t>antipsychotics</a:t>
            </a:r>
            <a:r>
              <a:rPr lang="cs-CZ" sz="2400" dirty="0">
                <a:solidFill>
                  <a:srgbClr val="000000"/>
                </a:solidFill>
                <a:effectLst/>
                <a:latin typeface="Candara" panose="020E0502030303020204" pitchFamily="34" charset="0"/>
              </a:rPr>
              <a:t>: </a:t>
            </a:r>
            <a:r>
              <a:rPr lang="cs-CZ" sz="2400" dirty="0" err="1">
                <a:solidFill>
                  <a:srgbClr val="000000"/>
                </a:solidFill>
                <a:effectLst/>
                <a:latin typeface="Candara" panose="020E0502030303020204" pitchFamily="34" charset="0"/>
              </a:rPr>
              <a:t>quetiapine</a:t>
            </a:r>
            <a:endParaRPr lang="cs-CZ" sz="2400" dirty="0">
              <a:solidFill>
                <a:srgbClr val="000000"/>
              </a:solidFill>
              <a:effectLst/>
              <a:latin typeface="Candara" panose="020E0502030303020204" pitchFamily="34" charset="0"/>
            </a:endParaRPr>
          </a:p>
          <a:p>
            <a:pPr>
              <a:buClrTx/>
              <a:defRPr/>
            </a:pPr>
            <a:endParaRPr lang="cs-CZ" sz="2400" dirty="0">
              <a:solidFill>
                <a:srgbClr val="000000"/>
              </a:solidFill>
              <a:effectLst/>
              <a:latin typeface="Candara" panose="020E0502030303020204" pitchFamily="34" charset="0"/>
            </a:endParaRPr>
          </a:p>
          <a:p>
            <a:pPr>
              <a:buClrTx/>
              <a:defRPr/>
            </a:pPr>
            <a:r>
              <a:rPr lang="cs-CZ" sz="2400" dirty="0" err="1">
                <a:solidFill>
                  <a:srgbClr val="000000"/>
                </a:solidFill>
                <a:effectLst/>
                <a:latin typeface="Candara" panose="020E0502030303020204" pitchFamily="34" charset="0"/>
              </a:rPr>
              <a:t>chlorprothixen</a:t>
            </a:r>
            <a:r>
              <a:rPr lang="cs-CZ" sz="2400" dirty="0">
                <a:solidFill>
                  <a:srgbClr val="000000"/>
                </a:solidFill>
                <a:effectLst/>
                <a:latin typeface="Candara" panose="020E0502030303020204" pitchFamily="34" charset="0"/>
              </a:rPr>
              <a:t>, </a:t>
            </a:r>
            <a:r>
              <a:rPr lang="cs-CZ" sz="2400" dirty="0" err="1">
                <a:solidFill>
                  <a:srgbClr val="000000"/>
                </a:solidFill>
                <a:effectLst/>
                <a:latin typeface="Candara" panose="020E0502030303020204" pitchFamily="34" charset="0"/>
              </a:rPr>
              <a:t>levomepromazine</a:t>
            </a:r>
            <a:endParaRPr lang="cs-CZ" sz="2400" dirty="0">
              <a:solidFill>
                <a:srgbClr val="000000"/>
              </a:solidFill>
              <a:effectLst/>
              <a:latin typeface="Candara" panose="020E0502030303020204" pitchFamily="34" charset="0"/>
            </a:endParaRPr>
          </a:p>
          <a:p>
            <a:pPr>
              <a:buClrTx/>
              <a:defRPr/>
            </a:pPr>
            <a:endParaRPr lang="cs-CZ" sz="2400" dirty="0">
              <a:solidFill>
                <a:srgbClr val="000000"/>
              </a:solidFill>
              <a:effectLst/>
              <a:latin typeface="Candara" panose="020E0502030303020204" pitchFamily="34" charset="0"/>
            </a:endParaRPr>
          </a:p>
          <a:p>
            <a:pPr>
              <a:buClrTx/>
              <a:defRPr/>
            </a:pPr>
            <a:r>
              <a:rPr lang="cs-CZ" altLang="cs-CZ" sz="2400" dirty="0">
                <a:solidFill>
                  <a:srgbClr val="000000"/>
                </a:solidFill>
                <a:effectLst/>
                <a:latin typeface="Candara" panose="020E0502030303020204" pitchFamily="34" charset="0"/>
              </a:rPr>
              <a:t>H1 </a:t>
            </a:r>
            <a:r>
              <a:rPr lang="cs-CZ" altLang="cs-CZ" sz="2400" dirty="0" err="1">
                <a:solidFill>
                  <a:srgbClr val="000000"/>
                </a:solidFill>
                <a:effectLst/>
                <a:latin typeface="Candara" panose="020E0502030303020204" pitchFamily="34" charset="0"/>
              </a:rPr>
              <a:t>antihistamins</a:t>
            </a:r>
            <a:r>
              <a:rPr lang="cs-CZ" altLang="cs-CZ" sz="2400" dirty="0">
                <a:solidFill>
                  <a:srgbClr val="000000"/>
                </a:solidFill>
                <a:effectLst/>
                <a:latin typeface="Candara" panose="020E0502030303020204" pitchFamily="34" charset="0"/>
              </a:rPr>
              <a:t> (1. </a:t>
            </a:r>
            <a:r>
              <a:rPr lang="cs-CZ" altLang="cs-CZ" sz="2400" dirty="0" err="1">
                <a:solidFill>
                  <a:srgbClr val="000000"/>
                </a:solidFill>
                <a:effectLst/>
                <a:latin typeface="Candara" panose="020E0502030303020204" pitchFamily="34" charset="0"/>
              </a:rPr>
              <a:t>generation</a:t>
            </a:r>
            <a:r>
              <a:rPr lang="cs-CZ" altLang="cs-CZ" sz="2400" dirty="0">
                <a:solidFill>
                  <a:srgbClr val="000000"/>
                </a:solidFill>
                <a:effectLst/>
                <a:latin typeface="Candara" panose="020E0502030303020204" pitchFamily="34" charset="0"/>
              </a:rPr>
              <a:t>): </a:t>
            </a:r>
            <a:r>
              <a:rPr lang="cs-CZ" altLang="cs-CZ" sz="2400" dirty="0" err="1">
                <a:solidFill>
                  <a:srgbClr val="000000"/>
                </a:solidFill>
                <a:effectLst/>
                <a:latin typeface="Candara" panose="020E0502030303020204" pitchFamily="34" charset="0"/>
              </a:rPr>
              <a:t>hydroxyzine</a:t>
            </a:r>
            <a:r>
              <a:rPr lang="cs-CZ" altLang="cs-CZ" sz="2400" dirty="0">
                <a:solidFill>
                  <a:srgbClr val="000000"/>
                </a:solidFill>
                <a:effectLst/>
                <a:latin typeface="Candara" panose="020E0502030303020204" pitchFamily="34" charset="0"/>
              </a:rPr>
              <a:t>, </a:t>
            </a:r>
            <a:r>
              <a:rPr lang="cs-CZ" altLang="cs-CZ" sz="2400" dirty="0" err="1">
                <a:solidFill>
                  <a:srgbClr val="000000"/>
                </a:solidFill>
                <a:effectLst/>
                <a:latin typeface="Candara" panose="020E0502030303020204" pitchFamily="34" charset="0"/>
              </a:rPr>
              <a:t>promethazine</a:t>
            </a:r>
            <a:r>
              <a:rPr lang="cs-CZ" altLang="cs-CZ" sz="2400" dirty="0">
                <a:solidFill>
                  <a:srgbClr val="000000"/>
                </a:solidFill>
                <a:effectLst/>
                <a:latin typeface="Candara" panose="020E0502030303020204" pitchFamily="34" charset="0"/>
              </a:rPr>
              <a:t>, </a:t>
            </a:r>
            <a:r>
              <a:rPr lang="cs-CZ" altLang="cs-CZ" sz="2400" dirty="0" err="1">
                <a:solidFill>
                  <a:srgbClr val="000000"/>
                </a:solidFill>
                <a:effectLst/>
                <a:latin typeface="Candara" panose="020E0502030303020204" pitchFamily="34" charset="0"/>
              </a:rPr>
              <a:t>moxastine</a:t>
            </a:r>
            <a:r>
              <a:rPr lang="cs-CZ" altLang="cs-CZ" sz="2400" dirty="0">
                <a:solidFill>
                  <a:srgbClr val="000000"/>
                </a:solidFill>
                <a:effectLst/>
                <a:latin typeface="Candara" panose="020E0502030303020204" pitchFamily="34" charset="0"/>
              </a:rPr>
              <a:t>, </a:t>
            </a:r>
            <a:r>
              <a:rPr lang="cs-CZ" altLang="cs-CZ" sz="2400" dirty="0" err="1">
                <a:solidFill>
                  <a:srgbClr val="000000"/>
                </a:solidFill>
                <a:effectLst/>
                <a:latin typeface="Candara" panose="020E0502030303020204" pitchFamily="34" charset="0"/>
              </a:rPr>
              <a:t>bisulepine</a:t>
            </a:r>
            <a:endParaRPr lang="cs-CZ" altLang="cs-CZ" sz="2400" dirty="0">
              <a:solidFill>
                <a:srgbClr val="000000"/>
              </a:solidFill>
              <a:effectLst/>
              <a:latin typeface="Candara" panose="020E0502030303020204" pitchFamily="34" charset="0"/>
            </a:endParaRPr>
          </a:p>
          <a:p>
            <a:pPr>
              <a:buClrTx/>
              <a:defRPr/>
            </a:pPr>
            <a:endParaRPr lang="cs-CZ" altLang="cs-CZ" sz="2400" dirty="0">
              <a:solidFill>
                <a:srgbClr val="000000"/>
              </a:solidFill>
              <a:effectLst/>
              <a:latin typeface="Candara" panose="020E0502030303020204" pitchFamily="34" charset="0"/>
            </a:endParaRPr>
          </a:p>
          <a:p>
            <a:pPr>
              <a:buClrTx/>
              <a:defRPr/>
            </a:pPr>
            <a:r>
              <a:rPr lang="cs-CZ" altLang="cs-CZ" sz="2400" dirty="0" err="1">
                <a:solidFill>
                  <a:srgbClr val="000000"/>
                </a:solidFill>
                <a:effectLst/>
                <a:latin typeface="Candara" panose="020E0502030303020204" pitchFamily="34" charset="0"/>
              </a:rPr>
              <a:t>medicinal</a:t>
            </a:r>
            <a:r>
              <a:rPr lang="cs-CZ" altLang="cs-CZ" sz="2400" dirty="0">
                <a:solidFill>
                  <a:srgbClr val="000000"/>
                </a:solidFill>
                <a:effectLst/>
                <a:latin typeface="Candara" panose="020E0502030303020204" pitchFamily="34" charset="0"/>
              </a:rPr>
              <a:t> </a:t>
            </a:r>
            <a:r>
              <a:rPr lang="cs-CZ" altLang="cs-CZ" sz="2400" dirty="0" err="1">
                <a:solidFill>
                  <a:srgbClr val="000000"/>
                </a:solidFill>
                <a:effectLst/>
                <a:latin typeface="Candara" panose="020E0502030303020204" pitchFamily="34" charset="0"/>
              </a:rPr>
              <a:t>herbs</a:t>
            </a:r>
            <a:endParaRPr lang="cs-CZ" altLang="cs-CZ" sz="2400" dirty="0">
              <a:solidFill>
                <a:srgbClr val="000000"/>
              </a:solidFill>
              <a:effectLst/>
              <a:latin typeface="Candara" panose="020E0502030303020204" pitchFamily="34" charset="0"/>
            </a:endParaRPr>
          </a:p>
          <a:p>
            <a:pPr>
              <a:defRPr/>
            </a:pPr>
            <a:endParaRPr lang="cs-CZ" sz="2400" dirty="0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C8B02386-67FB-4A4E-AE03-39F9E119407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60496" y="1700808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4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>
            <a:extLst>
              <a:ext uri="{FF2B5EF4-FFF2-40B4-BE49-F238E27FC236}">
                <a16:creationId xmlns:a16="http://schemas.microsoft.com/office/drawing/2014/main" id="{52DA32A5-21D4-4803-84F1-DA842F4827E5}"/>
              </a:ext>
            </a:extLst>
          </p:cNvPr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>
          <a:xfrm>
            <a:off x="983430" y="188914"/>
            <a:ext cx="10513170" cy="1049337"/>
          </a:xfrm>
        </p:spPr>
        <p:txBody>
          <a:bodyPr/>
          <a:lstStyle/>
          <a:p>
            <a:pPr algn="ctr" eaLnBrk="1" hangingPunct="1">
              <a:lnSpc>
                <a:spcPct val="90000"/>
              </a:lnSpc>
              <a:buClr>
                <a:srgbClr val="000000"/>
              </a:buClr>
            </a:pPr>
            <a:r>
              <a:rPr lang="cs-CZ" altLang="cs-CZ" sz="4800" b="1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Medicinal</a:t>
            </a:r>
            <a:r>
              <a:rPr lang="cs-CZ" altLang="cs-CZ" sz="4800" b="1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4800" b="1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herbs</a:t>
            </a:r>
            <a:r>
              <a:rPr lang="cs-CZ" altLang="cs-CZ" sz="4800" b="1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as </a:t>
            </a:r>
            <a:r>
              <a:rPr lang="cs-CZ" altLang="cs-CZ" sz="4800" b="1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hypnosedatives</a:t>
            </a:r>
            <a:r>
              <a:rPr lang="cs-CZ" altLang="cs-CZ" sz="4800" b="1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67587" name="Rectangle 3">
            <a:extLst>
              <a:ext uri="{FF2B5EF4-FFF2-40B4-BE49-F238E27FC236}">
                <a16:creationId xmlns:a16="http://schemas.microsoft.com/office/drawing/2014/main" id="{0B848291-4BB4-4FB5-B660-C571C324C85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833564" y="1962150"/>
            <a:ext cx="8561387" cy="4895850"/>
          </a:xfrm>
        </p:spPr>
        <p:txBody>
          <a:bodyPr/>
          <a:lstStyle/>
          <a:p>
            <a:pPr marL="323850" eaLnBrk="1" hangingPunct="1">
              <a:lnSpc>
                <a:spcPct val="70000"/>
              </a:lnSpc>
              <a:spcBef>
                <a:spcPts val="600"/>
              </a:spcBef>
              <a:buClr>
                <a:srgbClr val="000000"/>
              </a:buClr>
            </a:pPr>
            <a:r>
              <a:rPr lang="cs-CZ" altLang="cs-CZ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Melissa </a:t>
            </a:r>
            <a:r>
              <a:rPr lang="cs-CZ" altLang="cs-CZ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off</a:t>
            </a:r>
            <a:r>
              <a:rPr lang="cs-CZ" altLang="cs-CZ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. (Lemon </a:t>
            </a:r>
            <a:r>
              <a:rPr lang="cs-CZ" altLang="cs-CZ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balm</a:t>
            </a:r>
            <a:r>
              <a:rPr lang="cs-CZ" altLang="cs-CZ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)</a:t>
            </a:r>
          </a:p>
          <a:p>
            <a:pPr marL="323850" eaLnBrk="1" hangingPunct="1">
              <a:lnSpc>
                <a:spcPct val="70000"/>
              </a:lnSpc>
              <a:spcBef>
                <a:spcPts val="600"/>
              </a:spcBef>
              <a:buClr>
                <a:srgbClr val="000000"/>
              </a:buClr>
            </a:pPr>
            <a:endParaRPr lang="cs-CZ" altLang="cs-CZ" dirty="0">
              <a:solidFill>
                <a:srgbClr val="000000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marL="323850" eaLnBrk="1" hangingPunct="1">
              <a:lnSpc>
                <a:spcPct val="70000"/>
              </a:lnSpc>
              <a:spcBef>
                <a:spcPts val="600"/>
              </a:spcBef>
              <a:buClr>
                <a:srgbClr val="000000"/>
              </a:buClr>
            </a:pPr>
            <a:r>
              <a:rPr lang="cs-CZ" altLang="cs-CZ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Valeriana </a:t>
            </a:r>
            <a:r>
              <a:rPr lang="cs-CZ" altLang="cs-CZ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off</a:t>
            </a:r>
            <a:r>
              <a:rPr lang="cs-CZ" altLang="cs-CZ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. (Valerian)</a:t>
            </a:r>
          </a:p>
          <a:p>
            <a:pPr marL="323850" eaLnBrk="1" hangingPunct="1">
              <a:lnSpc>
                <a:spcPct val="70000"/>
              </a:lnSpc>
              <a:spcBef>
                <a:spcPts val="600"/>
              </a:spcBef>
              <a:buClr>
                <a:srgbClr val="000000"/>
              </a:buClr>
            </a:pPr>
            <a:endParaRPr lang="cs-CZ" altLang="cs-CZ" dirty="0">
              <a:solidFill>
                <a:srgbClr val="000000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marL="323850" eaLnBrk="1" hangingPunct="1">
              <a:lnSpc>
                <a:spcPct val="70000"/>
              </a:lnSpc>
              <a:spcBef>
                <a:spcPts val="600"/>
              </a:spcBef>
              <a:buClr>
                <a:srgbClr val="000000"/>
              </a:buClr>
            </a:pPr>
            <a:r>
              <a:rPr lang="cs-CZ" altLang="cs-CZ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Humulus</a:t>
            </a:r>
            <a:r>
              <a:rPr lang="cs-CZ" altLang="cs-CZ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cs-CZ" altLang="cs-CZ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lupulus</a:t>
            </a:r>
            <a:r>
              <a:rPr lang="cs-CZ" altLang="cs-CZ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(Hop)</a:t>
            </a:r>
          </a:p>
          <a:p>
            <a:pPr marL="323850" eaLnBrk="1" hangingPunct="1">
              <a:lnSpc>
                <a:spcPct val="70000"/>
              </a:lnSpc>
              <a:spcBef>
                <a:spcPts val="600"/>
              </a:spcBef>
              <a:buClr>
                <a:srgbClr val="000000"/>
              </a:buClr>
            </a:pPr>
            <a:endParaRPr lang="cs-CZ" altLang="cs-CZ" dirty="0">
              <a:solidFill>
                <a:srgbClr val="000000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marL="323850" eaLnBrk="1" hangingPunct="1">
              <a:lnSpc>
                <a:spcPct val="70000"/>
              </a:lnSpc>
              <a:spcBef>
                <a:spcPts val="600"/>
              </a:spcBef>
              <a:buClr>
                <a:srgbClr val="000000"/>
              </a:buClr>
            </a:pPr>
            <a:r>
              <a:rPr lang="cs-CZ" altLang="cs-CZ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Passiflora</a:t>
            </a:r>
            <a:r>
              <a:rPr lang="cs-CZ" altLang="cs-CZ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cs-CZ" altLang="cs-CZ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incarnata</a:t>
            </a:r>
            <a:r>
              <a:rPr lang="cs-CZ" altLang="cs-CZ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(</a:t>
            </a:r>
            <a:r>
              <a:rPr lang="cs-CZ" altLang="cs-CZ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maypop</a:t>
            </a:r>
            <a:r>
              <a:rPr lang="cs-CZ" altLang="cs-CZ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, </a:t>
            </a:r>
            <a:r>
              <a:rPr lang="cs-CZ" altLang="cs-CZ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purple</a:t>
            </a:r>
            <a:r>
              <a:rPr lang="cs-CZ" altLang="cs-CZ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cs-CZ" altLang="cs-CZ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Passionflower</a:t>
            </a:r>
            <a:r>
              <a:rPr lang="cs-CZ" altLang="cs-CZ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)</a:t>
            </a:r>
          </a:p>
          <a:p>
            <a:pPr marL="323850" eaLnBrk="1" hangingPunct="1">
              <a:lnSpc>
                <a:spcPct val="70000"/>
              </a:lnSpc>
              <a:spcBef>
                <a:spcPts val="600"/>
              </a:spcBef>
              <a:buClr>
                <a:srgbClr val="000000"/>
              </a:buClr>
            </a:pPr>
            <a:endParaRPr lang="cs-CZ" altLang="cs-CZ" dirty="0">
              <a:solidFill>
                <a:srgbClr val="000000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marL="323850" eaLnBrk="1" hangingPunct="1">
              <a:lnSpc>
                <a:spcPct val="70000"/>
              </a:lnSpc>
              <a:spcBef>
                <a:spcPts val="600"/>
              </a:spcBef>
              <a:buClr>
                <a:srgbClr val="000000"/>
              </a:buClr>
            </a:pPr>
            <a:r>
              <a:rPr lang="cs-CZ" altLang="cs-CZ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Hypericum</a:t>
            </a:r>
            <a:r>
              <a:rPr lang="cs-CZ" altLang="cs-CZ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cs-CZ" altLang="cs-CZ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perforatum</a:t>
            </a:r>
            <a:r>
              <a:rPr lang="cs-CZ" altLang="cs-CZ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(St. </a:t>
            </a:r>
            <a:r>
              <a:rPr lang="cs-CZ" altLang="cs-CZ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Johns</a:t>
            </a:r>
            <a:r>
              <a:rPr lang="cs-CZ" altLang="cs-CZ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cs-CZ" altLang="cs-CZ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Wort</a:t>
            </a:r>
            <a:r>
              <a:rPr lang="cs-CZ" altLang="cs-CZ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)</a:t>
            </a:r>
          </a:p>
        </p:txBody>
      </p:sp>
    </p:spTree>
    <p:custDataLst>
      <p:tags r:id="rId1"/>
    </p:custData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479376" y="44624"/>
            <a:ext cx="10515600" cy="1325563"/>
          </a:xfrm>
        </p:spPr>
        <p:txBody>
          <a:bodyPr/>
          <a:lstStyle/>
          <a:p>
            <a:r>
              <a:rPr lang="cs-CZ" b="1" dirty="0" err="1"/>
              <a:t>Schizophrenia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1344" y="1556792"/>
            <a:ext cx="11737304" cy="4525963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  <a:spcBef>
                <a:spcPts val="1200"/>
              </a:spcBef>
            </a:pPr>
            <a:r>
              <a:rPr lang="cs-CZ" sz="2400" dirty="0" err="1"/>
              <a:t>belong</a:t>
            </a:r>
            <a:r>
              <a:rPr lang="cs-CZ" sz="2400" dirty="0"/>
              <a:t> </a:t>
            </a:r>
            <a:r>
              <a:rPr lang="en-US" sz="2400" dirty="0"/>
              <a:t>among psychoses with predominance of emotional disturbances, thinking, behavior, and personality disorder</a:t>
            </a:r>
            <a:endParaRPr lang="cs-CZ" sz="2400" dirty="0"/>
          </a:p>
          <a:p>
            <a:pPr>
              <a:lnSpc>
                <a:spcPct val="90000"/>
              </a:lnSpc>
              <a:spcBef>
                <a:spcPts val="1200"/>
              </a:spcBef>
            </a:pPr>
            <a:endParaRPr lang="cs-CZ" sz="2400" dirty="0"/>
          </a:p>
          <a:p>
            <a:pPr>
              <a:lnSpc>
                <a:spcPct val="90000"/>
              </a:lnSpc>
              <a:spcBef>
                <a:spcPts val="1200"/>
              </a:spcBef>
            </a:pPr>
            <a:r>
              <a:rPr lang="cs-CZ" sz="2400" dirty="0"/>
              <a:t>t</a:t>
            </a:r>
            <a:r>
              <a:rPr lang="en-US" sz="2400" dirty="0"/>
              <a:t>he most striking symptoms are delusions and hallucinations</a:t>
            </a:r>
            <a:endParaRPr lang="cs-CZ" sz="2400" dirty="0"/>
          </a:p>
          <a:p>
            <a:pPr>
              <a:lnSpc>
                <a:spcPct val="90000"/>
              </a:lnSpc>
              <a:spcBef>
                <a:spcPts val="1200"/>
              </a:spcBef>
            </a:pPr>
            <a:endParaRPr lang="cs-CZ" sz="2400" dirty="0"/>
          </a:p>
          <a:p>
            <a:pPr>
              <a:lnSpc>
                <a:spcPct val="90000"/>
              </a:lnSpc>
              <a:spcBef>
                <a:spcPts val="1200"/>
              </a:spcBef>
            </a:pPr>
            <a:r>
              <a:rPr lang="cs-CZ" sz="2400" dirty="0"/>
              <a:t>o</a:t>
            </a:r>
            <a:r>
              <a:rPr lang="en-US" sz="2400" dirty="0" err="1"/>
              <a:t>nset</a:t>
            </a:r>
            <a:r>
              <a:rPr lang="cs-CZ" sz="2400" dirty="0"/>
              <a:t>/</a:t>
            </a:r>
            <a:r>
              <a:rPr lang="en-US" sz="2400" dirty="0"/>
              <a:t>Dg usually around 20th </a:t>
            </a:r>
            <a:r>
              <a:rPr lang="cs-CZ" sz="2400" dirty="0" err="1"/>
              <a:t>year</a:t>
            </a:r>
            <a:r>
              <a:rPr lang="cs-CZ" sz="2400" dirty="0"/>
              <a:t> </a:t>
            </a:r>
            <a:r>
              <a:rPr lang="cs-CZ" sz="2400" dirty="0" err="1"/>
              <a:t>of</a:t>
            </a:r>
            <a:r>
              <a:rPr lang="cs-CZ" sz="2400" dirty="0"/>
              <a:t> </a:t>
            </a:r>
            <a:r>
              <a:rPr lang="cs-CZ" sz="2400" dirty="0" err="1"/>
              <a:t>age</a:t>
            </a:r>
            <a:r>
              <a:rPr lang="cs-CZ" sz="2400" dirty="0"/>
              <a:t> </a:t>
            </a:r>
          </a:p>
          <a:p>
            <a:pPr>
              <a:lnSpc>
                <a:spcPct val="90000"/>
              </a:lnSpc>
              <a:spcBef>
                <a:spcPts val="1200"/>
              </a:spcBef>
            </a:pPr>
            <a:endParaRPr lang="cs-CZ" sz="2400" dirty="0"/>
          </a:p>
          <a:p>
            <a:pPr>
              <a:lnSpc>
                <a:spcPct val="90000"/>
              </a:lnSpc>
              <a:spcBef>
                <a:spcPts val="1200"/>
              </a:spcBef>
            </a:pPr>
            <a:r>
              <a:rPr lang="cs-CZ" sz="2400" dirty="0"/>
              <a:t>g</a:t>
            </a:r>
            <a:r>
              <a:rPr lang="en-US" sz="2400" dirty="0" err="1"/>
              <a:t>enetic</a:t>
            </a:r>
            <a:r>
              <a:rPr lang="en-US" sz="2400" dirty="0"/>
              <a:t> predisposition - gender incidence - polygenic inheritance</a:t>
            </a:r>
            <a:endParaRPr lang="cs-CZ" sz="2400" dirty="0"/>
          </a:p>
          <a:p>
            <a:pPr>
              <a:lnSpc>
                <a:spcPct val="90000"/>
              </a:lnSpc>
              <a:spcBef>
                <a:spcPts val="1200"/>
              </a:spcBef>
            </a:pPr>
            <a:endParaRPr lang="cs-CZ" sz="2400" dirty="0"/>
          </a:p>
          <a:p>
            <a:pPr>
              <a:lnSpc>
                <a:spcPct val="90000"/>
              </a:lnSpc>
              <a:spcBef>
                <a:spcPts val="1200"/>
              </a:spcBef>
            </a:pPr>
            <a:r>
              <a:rPr lang="cs-CZ" sz="2400" dirty="0"/>
              <a:t>a</a:t>
            </a:r>
            <a:r>
              <a:rPr lang="en-US" sz="2400" dirty="0" err="1"/>
              <a:t>ffects</a:t>
            </a:r>
            <a:r>
              <a:rPr lang="en-US" sz="2400" dirty="0"/>
              <a:t> about 1% of the population Dg. </a:t>
            </a:r>
            <a:r>
              <a:rPr lang="cs-CZ" sz="2400" dirty="0"/>
              <a:t>ICD</a:t>
            </a:r>
            <a:r>
              <a:rPr lang="en-US" sz="2400" dirty="0"/>
              <a:t> 10</a:t>
            </a:r>
            <a:r>
              <a:rPr lang="cs-CZ" sz="2400" dirty="0"/>
              <a:t>: </a:t>
            </a:r>
            <a:r>
              <a:rPr lang="en-US" sz="2400" dirty="0"/>
              <a:t> F20</a:t>
            </a:r>
            <a:r>
              <a:rPr lang="cs-CZ" sz="2400" dirty="0"/>
              <a:t>XX</a:t>
            </a:r>
            <a:endParaRPr lang="sk-SK" altLang="cs-CZ" sz="2400" dirty="0"/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A9525C89-B5BB-4879-BE40-6F02C3904E3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690176" y="54909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45257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705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Symptoms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schizophrenia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20000" y="1511529"/>
            <a:ext cx="10753200" cy="4139998"/>
          </a:xfrm>
        </p:spPr>
        <p:txBody>
          <a:bodyPr>
            <a:normAutofit fontScale="92500"/>
          </a:bodyPr>
          <a:lstStyle/>
          <a:p>
            <a:endParaRPr lang="cs-CZ" dirty="0"/>
          </a:p>
          <a:p>
            <a:pPr marL="0" indent="0">
              <a:buNone/>
            </a:pPr>
            <a:r>
              <a:rPr lang="cs-CZ" dirty="0"/>
              <a:t>"</a:t>
            </a:r>
            <a:r>
              <a:rPr lang="cs-CZ" b="1" dirty="0">
                <a:solidFill>
                  <a:srgbClr val="FF0000"/>
                </a:solidFill>
              </a:rPr>
              <a:t>Positive" </a:t>
            </a:r>
            <a:r>
              <a:rPr lang="cs-CZ" b="1" dirty="0" err="1">
                <a:solidFill>
                  <a:srgbClr val="FF0000"/>
                </a:solidFill>
              </a:rPr>
              <a:t>symptoms</a:t>
            </a:r>
            <a:r>
              <a:rPr lang="cs-CZ" b="1" dirty="0">
                <a:solidFill>
                  <a:srgbClr val="FF0000"/>
                </a:solidFill>
              </a:rPr>
              <a:t> </a:t>
            </a:r>
            <a:r>
              <a:rPr lang="cs-CZ" dirty="0"/>
              <a:t>- </a:t>
            </a:r>
            <a:r>
              <a:rPr lang="cs-CZ" dirty="0" err="1"/>
              <a:t>hallucinations</a:t>
            </a:r>
            <a:r>
              <a:rPr lang="cs-CZ" dirty="0"/>
              <a:t>, </a:t>
            </a:r>
            <a:r>
              <a:rPr lang="cs-CZ" dirty="0" err="1"/>
              <a:t>delusions</a:t>
            </a:r>
            <a:r>
              <a:rPr lang="cs-CZ" dirty="0"/>
              <a:t>, </a:t>
            </a:r>
            <a:r>
              <a:rPr lang="cs-CZ" dirty="0" err="1"/>
              <a:t>disintegration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thinking</a:t>
            </a:r>
            <a:r>
              <a:rPr lang="cs-CZ" dirty="0"/>
              <a:t>, </a:t>
            </a:r>
            <a:r>
              <a:rPr lang="cs-CZ" dirty="0" err="1"/>
              <a:t>speaking</a:t>
            </a:r>
            <a:r>
              <a:rPr lang="cs-CZ" dirty="0"/>
              <a:t>, </a:t>
            </a:r>
            <a:r>
              <a:rPr lang="cs-CZ" dirty="0" err="1"/>
              <a:t>catatonia</a:t>
            </a:r>
            <a:r>
              <a:rPr lang="cs-CZ" dirty="0"/>
              <a:t>, </a:t>
            </a:r>
            <a:r>
              <a:rPr lang="cs-CZ" dirty="0" err="1"/>
              <a:t>agitation</a:t>
            </a:r>
            <a:r>
              <a:rPr lang="cs-CZ" dirty="0"/>
              <a:t>, paranoia </a:t>
            </a:r>
          </a:p>
          <a:p>
            <a:endParaRPr lang="cs-CZ" dirty="0"/>
          </a:p>
          <a:p>
            <a:pPr marL="0" indent="0">
              <a:buNone/>
            </a:pPr>
            <a:r>
              <a:rPr lang="cs-CZ" b="1" dirty="0">
                <a:solidFill>
                  <a:schemeClr val="accent1"/>
                </a:solidFill>
              </a:rPr>
              <a:t>"Negative</a:t>
            </a:r>
            <a:r>
              <a:rPr lang="cs-CZ" dirty="0">
                <a:solidFill>
                  <a:schemeClr val="accent1"/>
                </a:solidFill>
              </a:rPr>
              <a:t>" </a:t>
            </a:r>
            <a:r>
              <a:rPr lang="cs-CZ" dirty="0"/>
              <a:t>- ​​a</a:t>
            </a:r>
            <a:r>
              <a:rPr lang="en-US" dirty="0" err="1"/>
              <a:t>bsent</a:t>
            </a:r>
            <a:r>
              <a:rPr lang="en-US" dirty="0"/>
              <a:t>, blunted or incongruous emotional responses</a:t>
            </a:r>
            <a:r>
              <a:rPr lang="cs-CZ" dirty="0"/>
              <a:t>, </a:t>
            </a:r>
            <a:r>
              <a:rPr lang="cs-CZ" dirty="0" err="1"/>
              <a:t>apathy</a:t>
            </a:r>
            <a:r>
              <a:rPr lang="cs-CZ" dirty="0"/>
              <a:t>, </a:t>
            </a:r>
            <a:r>
              <a:rPr lang="cs-CZ" dirty="0" err="1"/>
              <a:t>social</a:t>
            </a:r>
            <a:r>
              <a:rPr lang="cs-CZ" dirty="0"/>
              <a:t> </a:t>
            </a:r>
            <a:r>
              <a:rPr lang="cs-CZ" dirty="0" err="1"/>
              <a:t>withdrawal</a:t>
            </a:r>
            <a:r>
              <a:rPr lang="cs-CZ" dirty="0"/>
              <a:t>, </a:t>
            </a:r>
            <a:r>
              <a:rPr lang="cs-CZ" dirty="0" err="1"/>
              <a:t>anhedonia</a:t>
            </a:r>
            <a:r>
              <a:rPr lang="cs-CZ" dirty="0"/>
              <a:t>, </a:t>
            </a:r>
            <a:r>
              <a:rPr lang="cs-CZ" dirty="0" err="1"/>
              <a:t>lethargy</a:t>
            </a:r>
            <a:r>
              <a:rPr lang="cs-CZ" dirty="0"/>
              <a:t>, </a:t>
            </a:r>
            <a:r>
              <a:rPr lang="cs-CZ" dirty="0" err="1"/>
              <a:t>sexual</a:t>
            </a:r>
            <a:r>
              <a:rPr lang="cs-CZ" dirty="0"/>
              <a:t> </a:t>
            </a:r>
            <a:r>
              <a:rPr lang="cs-CZ" dirty="0" err="1"/>
              <a:t>dysfunction</a:t>
            </a:r>
            <a:r>
              <a:rPr lang="cs-CZ" dirty="0"/>
              <a:t>, </a:t>
            </a:r>
            <a:r>
              <a:rPr lang="cs-CZ" dirty="0" err="1"/>
              <a:t>impaired</a:t>
            </a:r>
            <a:r>
              <a:rPr lang="cs-CZ" dirty="0"/>
              <a:t> </a:t>
            </a:r>
            <a:r>
              <a:rPr lang="cs-CZ" dirty="0" err="1"/>
              <a:t>attention</a:t>
            </a:r>
            <a:endParaRPr lang="cs-CZ" dirty="0"/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DD032E78-E6CC-4046-8EA1-1A949398425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2464" y="723106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39886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84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Substances capable of causing psychosis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94874" y="1431759"/>
            <a:ext cx="10041686" cy="4694406"/>
          </a:xfrm>
        </p:spPr>
        <p:txBody>
          <a:bodyPr>
            <a:normAutofit fontScale="62500" lnSpcReduction="20000"/>
          </a:bodyPr>
          <a:lstStyle/>
          <a:p>
            <a:r>
              <a:rPr lang="cs-CZ" dirty="0">
                <a:solidFill>
                  <a:srgbClr val="000000"/>
                </a:solidFill>
              </a:rPr>
              <a:t>l</a:t>
            </a:r>
            <a:r>
              <a:rPr lang="en-US" dirty="0" err="1">
                <a:solidFill>
                  <a:srgbClr val="000000"/>
                </a:solidFill>
              </a:rPr>
              <a:t>evodopa</a:t>
            </a:r>
            <a:r>
              <a:rPr lang="cs-CZ" dirty="0">
                <a:solidFill>
                  <a:srgbClr val="000000"/>
                </a:solidFill>
              </a:rPr>
              <a:t> (DA)</a:t>
            </a:r>
            <a:endParaRPr lang="en-US" dirty="0">
              <a:solidFill>
                <a:srgbClr val="000000"/>
              </a:solidFill>
            </a:endParaRPr>
          </a:p>
          <a:p>
            <a:r>
              <a:rPr lang="cs-CZ" dirty="0">
                <a:solidFill>
                  <a:srgbClr val="000000"/>
                </a:solidFill>
              </a:rPr>
              <a:t>CNS s</a:t>
            </a:r>
            <a:r>
              <a:rPr lang="en-US" dirty="0" err="1">
                <a:solidFill>
                  <a:srgbClr val="000000"/>
                </a:solidFill>
              </a:rPr>
              <a:t>timulant</a:t>
            </a:r>
            <a:r>
              <a:rPr lang="cs-CZ" dirty="0">
                <a:solidFill>
                  <a:srgbClr val="000000"/>
                </a:solidFill>
              </a:rPr>
              <a:t>s (NA, DA, </a:t>
            </a:r>
            <a:r>
              <a:rPr lang="cs-CZ" dirty="0" err="1">
                <a:solidFill>
                  <a:srgbClr val="000000"/>
                </a:solidFill>
              </a:rPr>
              <a:t>5HT</a:t>
            </a:r>
            <a:r>
              <a:rPr lang="cs-CZ" dirty="0">
                <a:solidFill>
                  <a:srgbClr val="000000"/>
                </a:solidFill>
              </a:rPr>
              <a:t>)</a:t>
            </a:r>
            <a:endParaRPr lang="en-US" dirty="0">
              <a:solidFill>
                <a:srgbClr val="000000"/>
              </a:solidFill>
            </a:endParaRPr>
          </a:p>
          <a:p>
            <a:pPr lvl="1"/>
            <a:r>
              <a:rPr lang="cs-CZ" dirty="0" err="1">
                <a:solidFill>
                  <a:srgbClr val="000000"/>
                </a:solidFill>
              </a:rPr>
              <a:t>coc</a:t>
            </a:r>
            <a:r>
              <a:rPr lang="en-US" dirty="0" err="1">
                <a:solidFill>
                  <a:srgbClr val="000000"/>
                </a:solidFill>
              </a:rPr>
              <a:t>ain</a:t>
            </a:r>
            <a:r>
              <a:rPr lang="cs-CZ" dirty="0">
                <a:solidFill>
                  <a:srgbClr val="000000"/>
                </a:solidFill>
              </a:rPr>
              <a:t>e</a:t>
            </a:r>
            <a:endParaRPr lang="en-US" dirty="0">
              <a:solidFill>
                <a:srgbClr val="000000"/>
              </a:solidFill>
            </a:endParaRPr>
          </a:p>
          <a:p>
            <a:pPr lvl="1"/>
            <a:r>
              <a:rPr lang="cs-CZ" dirty="0">
                <a:solidFill>
                  <a:srgbClr val="000000"/>
                </a:solidFill>
              </a:rPr>
              <a:t>a</a:t>
            </a:r>
            <a:r>
              <a:rPr lang="en-US" dirty="0">
                <a:solidFill>
                  <a:srgbClr val="000000"/>
                </a:solidFill>
              </a:rPr>
              <a:t>m</a:t>
            </a:r>
            <a:r>
              <a:rPr lang="cs-CZ" dirty="0" err="1">
                <a:solidFill>
                  <a:srgbClr val="000000"/>
                </a:solidFill>
              </a:rPr>
              <a:t>phetamines</a:t>
            </a:r>
            <a:r>
              <a:rPr lang="cs-CZ" dirty="0">
                <a:solidFill>
                  <a:srgbClr val="000000"/>
                </a:solidFill>
              </a:rPr>
              <a:t> </a:t>
            </a:r>
            <a:endParaRPr lang="en-US" dirty="0">
              <a:solidFill>
                <a:srgbClr val="000000"/>
              </a:solidFill>
            </a:endParaRPr>
          </a:p>
          <a:p>
            <a:pPr lvl="1"/>
            <a:r>
              <a:rPr lang="cs-CZ" dirty="0" err="1">
                <a:solidFill>
                  <a:srgbClr val="000000"/>
                </a:solidFill>
              </a:rPr>
              <a:t>k</a:t>
            </a:r>
            <a:r>
              <a:rPr lang="en-US" dirty="0">
                <a:solidFill>
                  <a:srgbClr val="000000"/>
                </a:solidFill>
              </a:rPr>
              <a:t>hat, </a:t>
            </a:r>
            <a:r>
              <a:rPr lang="cs-CZ" dirty="0">
                <a:solidFill>
                  <a:srgbClr val="000000"/>
                </a:solidFill>
              </a:rPr>
              <a:t>k</a:t>
            </a:r>
            <a:r>
              <a:rPr lang="en-US" dirty="0" err="1">
                <a:solidFill>
                  <a:srgbClr val="000000"/>
                </a:solidFill>
              </a:rPr>
              <a:t>athinon</a:t>
            </a:r>
            <a:r>
              <a:rPr lang="en-US" dirty="0">
                <a:solidFill>
                  <a:srgbClr val="000000"/>
                </a:solidFill>
              </a:rPr>
              <a:t>, meth</a:t>
            </a:r>
            <a:r>
              <a:rPr lang="cs-CZ" dirty="0">
                <a:solidFill>
                  <a:srgbClr val="000000"/>
                </a:solidFill>
              </a:rPr>
              <a:t>k</a:t>
            </a:r>
            <a:r>
              <a:rPr lang="en-US" dirty="0" err="1">
                <a:solidFill>
                  <a:srgbClr val="000000"/>
                </a:solidFill>
              </a:rPr>
              <a:t>athinon</a:t>
            </a:r>
            <a:r>
              <a:rPr lang="cs-CZ" dirty="0">
                <a:solidFill>
                  <a:srgbClr val="000000"/>
                </a:solidFill>
              </a:rPr>
              <a:t>, mezkalin</a:t>
            </a:r>
            <a:r>
              <a:rPr lang="en-US" dirty="0">
                <a:solidFill>
                  <a:srgbClr val="000000"/>
                </a:solidFill>
              </a:rPr>
              <a:t> </a:t>
            </a:r>
          </a:p>
          <a:p>
            <a:r>
              <a:rPr lang="cs-CZ" dirty="0" err="1">
                <a:solidFill>
                  <a:srgbClr val="000000"/>
                </a:solidFill>
              </a:rPr>
              <a:t>hallucinogens</a:t>
            </a:r>
            <a:r>
              <a:rPr lang="cs-CZ" dirty="0">
                <a:solidFill>
                  <a:srgbClr val="000000"/>
                </a:solidFill>
              </a:rPr>
              <a:t> – LSD (5HT2c </a:t>
            </a:r>
            <a:r>
              <a:rPr lang="cs-CZ" dirty="0" err="1">
                <a:solidFill>
                  <a:srgbClr val="000000"/>
                </a:solidFill>
              </a:rPr>
              <a:t>agonist</a:t>
            </a:r>
            <a:r>
              <a:rPr lang="cs-CZ" dirty="0">
                <a:solidFill>
                  <a:srgbClr val="000000"/>
                </a:solidFill>
              </a:rPr>
              <a:t>)</a:t>
            </a:r>
          </a:p>
          <a:p>
            <a:r>
              <a:rPr lang="cs-CZ" dirty="0" err="1">
                <a:solidFill>
                  <a:srgbClr val="000000"/>
                </a:solidFill>
              </a:rPr>
              <a:t>cannabis</a:t>
            </a:r>
            <a:r>
              <a:rPr lang="cs-CZ" dirty="0">
                <a:solidFill>
                  <a:srgbClr val="000000"/>
                </a:solidFill>
              </a:rPr>
              <a:t> </a:t>
            </a:r>
          </a:p>
          <a:p>
            <a:r>
              <a:rPr lang="cs-CZ" dirty="0">
                <a:solidFill>
                  <a:srgbClr val="000000"/>
                </a:solidFill>
              </a:rPr>
              <a:t>a</a:t>
            </a:r>
            <a:r>
              <a:rPr lang="en-US" dirty="0" err="1">
                <a:solidFill>
                  <a:srgbClr val="000000"/>
                </a:solidFill>
              </a:rPr>
              <a:t>pomor</a:t>
            </a:r>
            <a:r>
              <a:rPr lang="cs-CZ" dirty="0" err="1">
                <a:solidFill>
                  <a:srgbClr val="000000"/>
                </a:solidFill>
              </a:rPr>
              <a:t>phine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cs-CZ" dirty="0">
                <a:solidFill>
                  <a:srgbClr val="000000"/>
                </a:solidFill>
              </a:rPr>
              <a:t>(</a:t>
            </a:r>
            <a:r>
              <a:rPr lang="cs-CZ" dirty="0" err="1">
                <a:solidFill>
                  <a:srgbClr val="000000"/>
                </a:solidFill>
              </a:rPr>
              <a:t>agonism</a:t>
            </a:r>
            <a:r>
              <a:rPr lang="cs-CZ" dirty="0">
                <a:solidFill>
                  <a:srgbClr val="000000"/>
                </a:solidFill>
              </a:rPr>
              <a:t> D</a:t>
            </a:r>
            <a:r>
              <a:rPr lang="cs-CZ" baseline="-25000" dirty="0">
                <a:solidFill>
                  <a:srgbClr val="000000"/>
                </a:solidFill>
              </a:rPr>
              <a:t>2</a:t>
            </a:r>
            <a:r>
              <a:rPr lang="cs-CZ" dirty="0">
                <a:solidFill>
                  <a:srgbClr val="000000"/>
                </a:solidFill>
              </a:rPr>
              <a:t>)</a:t>
            </a:r>
          </a:p>
          <a:p>
            <a:r>
              <a:rPr lang="cs-CZ" dirty="0" err="1">
                <a:solidFill>
                  <a:srgbClr val="000000"/>
                </a:solidFill>
              </a:rPr>
              <a:t>bupropion</a:t>
            </a:r>
            <a:r>
              <a:rPr lang="cs-CZ" dirty="0">
                <a:solidFill>
                  <a:srgbClr val="000000"/>
                </a:solidFill>
              </a:rPr>
              <a:t> (</a:t>
            </a:r>
            <a:r>
              <a:rPr lang="cs-CZ" dirty="0" err="1">
                <a:solidFill>
                  <a:srgbClr val="000000"/>
                </a:solidFill>
              </a:rPr>
              <a:t>NDRI</a:t>
            </a:r>
            <a:r>
              <a:rPr lang="cs-CZ" dirty="0">
                <a:solidFill>
                  <a:srgbClr val="000000"/>
                </a:solidFill>
              </a:rPr>
              <a:t>)</a:t>
            </a:r>
            <a:endParaRPr lang="en-US" dirty="0">
              <a:solidFill>
                <a:srgbClr val="000000"/>
              </a:solidFill>
            </a:endParaRPr>
          </a:p>
          <a:p>
            <a:r>
              <a:rPr lang="cs-CZ" dirty="0" err="1">
                <a:solidFill>
                  <a:srgbClr val="000000"/>
                </a:solidFill>
              </a:rPr>
              <a:t>phen</a:t>
            </a:r>
            <a:r>
              <a:rPr lang="en-US" dirty="0">
                <a:solidFill>
                  <a:srgbClr val="000000"/>
                </a:solidFill>
              </a:rPr>
              <a:t>cy</a:t>
            </a:r>
            <a:r>
              <a:rPr lang="cs-CZ" dirty="0">
                <a:solidFill>
                  <a:srgbClr val="000000"/>
                </a:solidFill>
              </a:rPr>
              <a:t>c</a:t>
            </a:r>
            <a:r>
              <a:rPr lang="en-US" dirty="0" err="1">
                <a:solidFill>
                  <a:srgbClr val="000000"/>
                </a:solidFill>
              </a:rPr>
              <a:t>lidin</a:t>
            </a:r>
            <a:r>
              <a:rPr lang="cs-CZ" dirty="0">
                <a:solidFill>
                  <a:srgbClr val="000000"/>
                </a:solidFill>
              </a:rPr>
              <a:t>, </a:t>
            </a:r>
            <a:r>
              <a:rPr lang="cs-CZ" dirty="0" err="1">
                <a:solidFill>
                  <a:srgbClr val="000000"/>
                </a:solidFill>
              </a:rPr>
              <a:t>ketamine</a:t>
            </a:r>
            <a:r>
              <a:rPr lang="cs-CZ" dirty="0">
                <a:solidFill>
                  <a:srgbClr val="000000"/>
                </a:solidFill>
              </a:rPr>
              <a:t> (</a:t>
            </a:r>
            <a:r>
              <a:rPr lang="cs-CZ" dirty="0" err="1">
                <a:solidFill>
                  <a:srgbClr val="000000"/>
                </a:solidFill>
              </a:rPr>
              <a:t>NMDA</a:t>
            </a:r>
            <a:r>
              <a:rPr lang="cs-CZ" dirty="0">
                <a:solidFill>
                  <a:srgbClr val="000000"/>
                </a:solidFill>
              </a:rPr>
              <a:t> </a:t>
            </a:r>
            <a:r>
              <a:rPr lang="cs-CZ" dirty="0" err="1">
                <a:solidFill>
                  <a:srgbClr val="000000"/>
                </a:solidFill>
              </a:rPr>
              <a:t>antag</a:t>
            </a:r>
            <a:r>
              <a:rPr lang="cs-CZ" dirty="0">
                <a:solidFill>
                  <a:srgbClr val="000000"/>
                </a:solidFill>
              </a:rPr>
              <a:t>.)</a:t>
            </a:r>
            <a:endParaRPr lang="en-US" dirty="0">
              <a:solidFill>
                <a:srgbClr val="000000"/>
              </a:solidFill>
            </a:endParaRPr>
          </a:p>
          <a:p>
            <a:pPr marL="609600" indent="-609600">
              <a:buNone/>
            </a:pPr>
            <a:r>
              <a:rPr lang="en-US" dirty="0">
                <a:solidFill>
                  <a:srgbClr val="000000"/>
                </a:solidFill>
              </a:rPr>
              <a:t>  </a:t>
            </a:r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654EC4C5-8E97-4706-8925-DEB5FD3527D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744200" y="565067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76668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290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617621" y="321838"/>
            <a:ext cx="8153400" cy="990600"/>
          </a:xfrm>
          <a:prstGeom prst="rect">
            <a:avLst/>
          </a:prstGeom>
          <a:solidFill>
            <a:srgbClr val="FFFFFF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dirty="0">
                <a:solidFill>
                  <a:srgbClr val="0000DC"/>
                </a:solidFill>
              </a:rPr>
              <a:t>Dopamine </a:t>
            </a:r>
            <a:r>
              <a:rPr lang="cs-CZ" sz="4000" dirty="0" err="1">
                <a:solidFill>
                  <a:srgbClr val="0000DC"/>
                </a:solidFill>
              </a:rPr>
              <a:t>hypothesis</a:t>
            </a:r>
            <a:r>
              <a:rPr lang="cs-CZ" sz="4000" dirty="0">
                <a:solidFill>
                  <a:srgbClr val="0000DC"/>
                </a:solidFill>
              </a:rPr>
              <a:t> </a:t>
            </a:r>
            <a:r>
              <a:rPr lang="cs-CZ" sz="4000" dirty="0" err="1">
                <a:solidFill>
                  <a:srgbClr val="0000DC"/>
                </a:solidFill>
              </a:rPr>
              <a:t>of</a:t>
            </a:r>
            <a:r>
              <a:rPr lang="cs-CZ" sz="4000" dirty="0">
                <a:solidFill>
                  <a:srgbClr val="0000DC"/>
                </a:solidFill>
              </a:rPr>
              <a:t> </a:t>
            </a:r>
            <a:r>
              <a:rPr lang="cs-CZ" sz="4000" dirty="0" err="1">
                <a:solidFill>
                  <a:srgbClr val="0000DC"/>
                </a:solidFill>
              </a:rPr>
              <a:t>schizophrenia</a:t>
            </a:r>
            <a:endParaRPr lang="en-US" sz="4000" u="sng" dirty="0">
              <a:solidFill>
                <a:srgbClr val="0000DC"/>
              </a:solidFill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0" y="1484784"/>
            <a:ext cx="11856639" cy="5178760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just">
              <a:buFontTx/>
              <a:buChar char="•"/>
            </a:pPr>
            <a:r>
              <a:rPr lang="cs-CZ" sz="2400" dirty="0" err="1"/>
              <a:t>Antipsychotics</a:t>
            </a:r>
            <a:r>
              <a:rPr lang="cs-CZ" sz="2400" dirty="0"/>
              <a:t> </a:t>
            </a:r>
            <a:r>
              <a:rPr lang="cs-CZ" sz="2400" dirty="0" err="1"/>
              <a:t>reduce</a:t>
            </a:r>
            <a:r>
              <a:rPr lang="cs-CZ" sz="2400" dirty="0"/>
              <a:t> DA-</a:t>
            </a:r>
            <a:r>
              <a:rPr lang="cs-CZ" sz="2400" dirty="0" err="1"/>
              <a:t>activity</a:t>
            </a:r>
            <a:r>
              <a:rPr lang="cs-CZ" sz="2400" dirty="0"/>
              <a:t> on </a:t>
            </a:r>
            <a:r>
              <a:rPr lang="cs-CZ" sz="2400" dirty="0" err="1"/>
              <a:t>synapses</a:t>
            </a:r>
            <a:endParaRPr lang="cs-CZ" sz="2400" dirty="0"/>
          </a:p>
          <a:p>
            <a:pPr lvl="1" algn="just">
              <a:buFontTx/>
              <a:buChar char="•"/>
            </a:pPr>
            <a:endParaRPr lang="cs-CZ" sz="2400" dirty="0"/>
          </a:p>
          <a:p>
            <a:pPr lvl="1" algn="just">
              <a:buFontTx/>
              <a:buChar char="•"/>
            </a:pPr>
            <a:r>
              <a:rPr lang="cs-CZ" sz="2400" dirty="0" err="1"/>
              <a:t>Drugs</a:t>
            </a:r>
            <a:r>
              <a:rPr lang="cs-CZ" sz="2400" dirty="0"/>
              <a:t> </a:t>
            </a:r>
            <a:r>
              <a:rPr lang="cs-CZ" sz="2400" dirty="0" err="1"/>
              <a:t>increasing</a:t>
            </a:r>
            <a:r>
              <a:rPr lang="cs-CZ" sz="2400" dirty="0"/>
              <a:t> DA in </a:t>
            </a:r>
            <a:r>
              <a:rPr lang="cs-CZ" sz="2400" dirty="0" err="1"/>
              <a:t>the</a:t>
            </a:r>
            <a:r>
              <a:rPr lang="cs-CZ" sz="2400" dirty="0"/>
              <a:t> </a:t>
            </a:r>
            <a:r>
              <a:rPr lang="cs-CZ" sz="2400" dirty="0" err="1"/>
              <a:t>limbic</a:t>
            </a:r>
            <a:r>
              <a:rPr lang="cs-CZ" sz="2400" dirty="0"/>
              <a:t> </a:t>
            </a:r>
            <a:r>
              <a:rPr lang="cs-CZ" sz="2400" dirty="0" err="1"/>
              <a:t>system</a:t>
            </a:r>
            <a:r>
              <a:rPr lang="cs-CZ" sz="2400" dirty="0"/>
              <a:t> </a:t>
            </a:r>
            <a:r>
              <a:rPr lang="cs-CZ" sz="2400" dirty="0" err="1"/>
              <a:t>trigger</a:t>
            </a:r>
            <a:r>
              <a:rPr lang="cs-CZ" sz="2400" dirty="0"/>
              <a:t> </a:t>
            </a:r>
            <a:r>
              <a:rPr lang="cs-CZ" sz="2400" dirty="0" err="1"/>
              <a:t>psychosis</a:t>
            </a:r>
            <a:endParaRPr lang="cs-CZ" sz="2400" dirty="0"/>
          </a:p>
          <a:p>
            <a:pPr lvl="1" algn="just">
              <a:buFontTx/>
              <a:buChar char="•"/>
            </a:pPr>
            <a:endParaRPr lang="cs-CZ" sz="2400" dirty="0"/>
          </a:p>
          <a:p>
            <a:pPr lvl="1" algn="just">
              <a:buFontTx/>
              <a:buChar char="•"/>
            </a:pPr>
            <a:r>
              <a:rPr lang="cs-CZ" sz="2400" dirty="0" err="1"/>
              <a:t>Drugs</a:t>
            </a:r>
            <a:r>
              <a:rPr lang="cs-CZ" sz="2400" dirty="0"/>
              <a:t> </a:t>
            </a:r>
            <a:r>
              <a:rPr lang="cs-CZ" sz="2400" dirty="0" err="1"/>
              <a:t>that</a:t>
            </a:r>
            <a:r>
              <a:rPr lang="cs-CZ" sz="2400" dirty="0"/>
              <a:t> </a:t>
            </a:r>
            <a:r>
              <a:rPr lang="cs-CZ" sz="2400" dirty="0" err="1"/>
              <a:t>reduce</a:t>
            </a:r>
            <a:r>
              <a:rPr lang="cs-CZ" sz="2400" dirty="0"/>
              <a:t> DA-</a:t>
            </a:r>
            <a:r>
              <a:rPr lang="cs-CZ" sz="2400" dirty="0" err="1"/>
              <a:t>activity</a:t>
            </a:r>
            <a:r>
              <a:rPr lang="cs-CZ" sz="2400" dirty="0"/>
              <a:t> in </a:t>
            </a:r>
            <a:r>
              <a:rPr lang="cs-CZ" sz="2400" dirty="0" err="1"/>
              <a:t>the</a:t>
            </a:r>
            <a:r>
              <a:rPr lang="cs-CZ" sz="2400" dirty="0"/>
              <a:t> </a:t>
            </a:r>
            <a:r>
              <a:rPr lang="cs-CZ" sz="2400" dirty="0" err="1"/>
              <a:t>limbic</a:t>
            </a:r>
            <a:r>
              <a:rPr lang="cs-CZ" sz="2400" dirty="0"/>
              <a:t> </a:t>
            </a:r>
            <a:r>
              <a:rPr lang="cs-CZ" sz="2400" dirty="0" err="1"/>
              <a:t>system</a:t>
            </a:r>
            <a:r>
              <a:rPr lang="cs-CZ" sz="2400" dirty="0"/>
              <a:t> (DA </a:t>
            </a:r>
            <a:r>
              <a:rPr lang="cs-CZ" sz="2400" dirty="0" err="1"/>
              <a:t>antagonists</a:t>
            </a:r>
            <a:r>
              <a:rPr lang="cs-CZ" sz="2400" dirty="0"/>
              <a:t> on </a:t>
            </a:r>
            <a:r>
              <a:rPr lang="cs-CZ" sz="2400" dirty="0" err="1"/>
              <a:t>postsynaptic</a:t>
            </a:r>
            <a:r>
              <a:rPr lang="cs-CZ" sz="2400" dirty="0"/>
              <a:t> D </a:t>
            </a:r>
            <a:r>
              <a:rPr lang="cs-CZ" sz="2400" dirty="0" err="1"/>
              <a:t>receptors</a:t>
            </a:r>
            <a:r>
              <a:rPr lang="cs-CZ" sz="2400" dirty="0"/>
              <a:t>) </a:t>
            </a:r>
            <a:r>
              <a:rPr lang="cs-CZ" sz="2400" dirty="0" err="1"/>
              <a:t>reduce</a:t>
            </a:r>
            <a:r>
              <a:rPr lang="cs-CZ" sz="2400" dirty="0"/>
              <a:t> </a:t>
            </a:r>
            <a:r>
              <a:rPr lang="cs-CZ" sz="2400" dirty="0" err="1"/>
              <a:t>psychotic</a:t>
            </a:r>
            <a:r>
              <a:rPr lang="cs-CZ" sz="2400" dirty="0"/>
              <a:t> </a:t>
            </a:r>
            <a:r>
              <a:rPr lang="cs-CZ" sz="2400" dirty="0" err="1"/>
              <a:t>symptomatology</a:t>
            </a:r>
            <a:endParaRPr lang="cs-CZ" sz="2400" dirty="0"/>
          </a:p>
          <a:p>
            <a:pPr lvl="1" algn="just">
              <a:buFontTx/>
              <a:buChar char="•"/>
            </a:pPr>
            <a:endParaRPr lang="cs-CZ" sz="2400" dirty="0"/>
          </a:p>
          <a:p>
            <a:pPr lvl="1" algn="just">
              <a:buFontTx/>
              <a:buChar char="•"/>
            </a:pPr>
            <a:r>
              <a:rPr lang="cs-CZ" sz="2400" dirty="0" err="1"/>
              <a:t>Affinity</a:t>
            </a:r>
            <a:r>
              <a:rPr lang="cs-CZ" sz="2400" dirty="0"/>
              <a:t> </a:t>
            </a:r>
            <a:r>
              <a:rPr lang="cs-CZ" sz="2400" dirty="0" err="1"/>
              <a:t>of</a:t>
            </a:r>
            <a:r>
              <a:rPr lang="cs-CZ" sz="2400" dirty="0"/>
              <a:t> </a:t>
            </a:r>
            <a:r>
              <a:rPr lang="cs-CZ" sz="2400" dirty="0" err="1"/>
              <a:t>older</a:t>
            </a:r>
            <a:r>
              <a:rPr lang="cs-CZ" sz="2400" dirty="0"/>
              <a:t> "</a:t>
            </a:r>
            <a:r>
              <a:rPr lang="cs-CZ" sz="2400" dirty="0" err="1"/>
              <a:t>classical</a:t>
            </a:r>
            <a:r>
              <a:rPr lang="cs-CZ" sz="2400" dirty="0"/>
              <a:t>" </a:t>
            </a:r>
            <a:r>
              <a:rPr lang="cs-CZ" sz="2400" dirty="0" err="1"/>
              <a:t>APs</a:t>
            </a:r>
            <a:r>
              <a:rPr lang="cs-CZ" sz="2400" dirty="0"/>
              <a:t> to </a:t>
            </a:r>
            <a:r>
              <a:rPr lang="cs-CZ" sz="2400" dirty="0" err="1"/>
              <a:t>D2</a:t>
            </a:r>
            <a:r>
              <a:rPr lang="cs-CZ" sz="2400" dirty="0"/>
              <a:t> </a:t>
            </a:r>
            <a:r>
              <a:rPr lang="cs-CZ" sz="2400" dirty="0" err="1"/>
              <a:t>rcp</a:t>
            </a:r>
            <a:r>
              <a:rPr lang="cs-CZ" sz="2400" dirty="0"/>
              <a:t>. </a:t>
            </a:r>
            <a:r>
              <a:rPr lang="cs-CZ" sz="2400" dirty="0" err="1"/>
              <a:t>correlates</a:t>
            </a:r>
            <a:r>
              <a:rPr lang="cs-CZ" sz="2400" dirty="0"/>
              <a:t> </a:t>
            </a:r>
            <a:r>
              <a:rPr lang="cs-CZ" sz="2400" dirty="0" err="1"/>
              <a:t>with</a:t>
            </a:r>
            <a:r>
              <a:rPr lang="cs-CZ" sz="2400" dirty="0"/>
              <a:t> </a:t>
            </a:r>
            <a:r>
              <a:rPr lang="cs-CZ" sz="2400" dirty="0" err="1"/>
              <a:t>their</a:t>
            </a:r>
            <a:r>
              <a:rPr lang="cs-CZ" sz="2400" dirty="0"/>
              <a:t> </a:t>
            </a:r>
            <a:r>
              <a:rPr lang="cs-CZ" sz="2400" dirty="0" err="1"/>
              <a:t>clinical</a:t>
            </a:r>
            <a:r>
              <a:rPr lang="cs-CZ" sz="2400" dirty="0"/>
              <a:t> </a:t>
            </a:r>
            <a:r>
              <a:rPr lang="cs-CZ" sz="2400" dirty="0" err="1"/>
              <a:t>effect</a:t>
            </a:r>
            <a:endParaRPr lang="en-US" sz="2400" dirty="0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5DB4B018-ED50-4196-93F2-0E955055562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60496" y="620688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34657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412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_PERSONNUM" val="30"/>
  <p:tag name="ARS_PPT_DBNAME" val="1st_lecture_2021_AS_with_comments[20210915120952351].mdb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  <p:tag name="ARS_CHARTPARA_SHOWWINDOW" val="0"/>
  <p:tag name="ARS_CHARTSHOWITEMTEXT" val="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  <p:tag name="ARS_CHARTPARA_SHOWWINDOW" val="0"/>
  <p:tag name="ARS_CHARTSHOWITEMTEXT" val="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  <p:tag name="ARS_CHARTPARA_SHOWWINDOW" val="0"/>
  <p:tag name="ARS_CHARTSHOWITEMTEXT" val="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  <p:tag name="ARS_CHARTPARA_SHOWWINDOW" val="0"/>
  <p:tag name="ARS_CHARTSHOWITEMTEXT" val="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ISRESPONSED" val="1"/>
  <p:tag name="ARS_SLIDE_DUENO" val="100"/>
  <p:tag name="ARS_SLIDE_PARTICIPANTNUM" val="100"/>
  <p:tag name="ARS_SLIDE_SUBMITNUM" val="0"/>
  <p:tag name="ARS_SLIDE_CORRECTNUM" val="0"/>
  <p:tag name="ARS_SLIDE_VOTEMEAN" val="0"/>
  <p:tag name="ARS_CHARTPARA_SHOWWINDOW" val="0"/>
  <p:tag name="ARS_CHARTSHOWITEMTEXT" val="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  <p:tag name="ARS_CHARTPARA_SHOWWINDOW" val="0"/>
  <p:tag name="ARS_CHARTSHOWITEMTEXT" val="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  <p:tag name="ARS_CHARTPARA_SHOWWINDOW" val="0"/>
  <p:tag name="ARS_CHARTSHOWITEMTEXT" val="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PARA_SHOWWINDOW" val="0"/>
  <p:tag name="ARS_CHARTSHOWITEMTEXT" val="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  <p:tag name="ARS_CHARTPARA_SHOWWINDOW" val="0"/>
  <p:tag name="ARS_CHARTSHOWITEMTEXT" val="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  <p:tag name="ARS_CHARTPARA_SHOWWINDOW" val="0"/>
  <p:tag name="ARS_CHARTSHOWITEMTEXT" val="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  <p:tag name="ARS_CHARTPARA_SHOWWINDOW" val="0"/>
  <p:tag name="ARS_CHARTSHOWITEMTEXT" val="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  <p:tag name="ARS_CHARTPARA_SHOWWINDOW" val="0"/>
  <p:tag name="ARS_CHARTSHOWITEMTEXT" val="0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SLIDE_ISRESPONSED" val="1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  <p:tag name="ARS_CHARTPARA_SHOWWINDOW" val="0"/>
  <p:tag name="ARS_CHARTSHOWITEMTEXT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ISRESPONSED" val="1"/>
  <p:tag name="ARS_CHARTPARA_SHOWWINDOW" val="0"/>
  <p:tag name="ARS_CHARTSHOWITEMTEXT" val="0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  <p:tag name="ARS_CHARTPARA_SHOWWINDOW" val="0"/>
  <p:tag name="ARS_CHARTSHOWITEMTEXT" val="0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  <p:tag name="ARS_CHARTPARA_SHOWWINDOW" val="0"/>
  <p:tag name="ARS_CHARTSHOWITEMTEXT" val="0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  <p:tag name="ARS_CHARTPARA_SHOWWINDOW" val="0"/>
  <p:tag name="ARS_CHARTSHOWITEMTEXT" val="0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  <p:tag name="ARS_CHARTPARA_SHOWWINDOW" val="0"/>
  <p:tag name="ARS_CHARTSHOWITEMTEXT" val="0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  <p:tag name="ARS_CHARTPARA_SHOWWINDOW" val="0"/>
  <p:tag name="ARS_CHARTSHOWITEMTEXT" val="0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  <p:tag name="ARS_CHARTPARA_SHOWWINDOW" val="0"/>
  <p:tag name="ARS_CHARTSHOWITEMTEXT" val="0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  <p:tag name="ARS_CHARTPARA_SHOWWINDOW" val="0"/>
  <p:tag name="ARS_CHARTSHOWITEMTEXT" val="0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  <p:tag name="ARS_CHARTPARA_SHOWWINDOW" val="0"/>
  <p:tag name="ARS_CHARTSHOWITEMTEXT" val="0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_ISRESPONSED" val="1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RESPONSETYPE" val="Slide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SLIDE_DUENO" val="100"/>
  <p:tag name="ARS_SLIDE_PARTICIPANTNUM" val="100"/>
  <p:tag name="ARS_SLIDE_SUBMITNUM" val="0"/>
  <p:tag name="ARS_SLIDE_CORRECTNUM" val="0"/>
  <p:tag name="ARS_SLIDE_VOTEMEAN" val="0"/>
  <p:tag name="ARS_CHARTPARA_SHOWWINDOW" val="0"/>
  <p:tag name="ARS_CHARTSHOWITEMTEXT" val="0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SLIDE_ISRESPONSED" val="1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30"/>
  <p:tag name="ARS_SLIDE_PARTICIPANTNUM" val="30"/>
  <p:tag name="ARS_SLIDE_SUBMITNUM" val="0"/>
  <p:tag name="ARS_SLIDE_CORRECTNUM" val="0"/>
  <p:tag name="ARS_SLIDE_VOTEMEAN" val="0"/>
  <p:tag name="ARS_CHARTSHOWITEMTEXT" val="0"/>
  <p:tag name="ARS_CHARTPARA_SHOWWINDOW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OINTWIDTH" val="0.5"/>
  <p:tag name="ARS_CHARTSHOWITEMTEXT" val="0"/>
  <p:tag name="ARS_CHARTPARA_SHOWWINDOW" val="0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OINTWIDTH" val="0.5"/>
  <p:tag name="ARS_CHARTSHOWITEMTEXT" val="0"/>
  <p:tag name="ARS_CHARTPARA_SHOWWINDOW" val="0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OINTWIDTH" val="0.5"/>
  <p:tag name="ARS_CHARTSHOWITEMTEXT" val="0"/>
  <p:tag name="ARS_CHARTPARA_SHOWWINDOW" val="0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OINTWIDTH" val="0.5"/>
  <p:tag name="ARS_CHARTSHOWITEMTEXT" val="0"/>
  <p:tag name="ARS_CHARTPARA_SHOWWINDOW" val="0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OINTWIDTH" val="0.5"/>
  <p:tag name="ARS_CHARTSHOWITEMTEXT" val="0"/>
  <p:tag name="ARS_CHARTPARA_SHOWWINDOW" val="0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OINTWIDTH" val="0.5"/>
  <p:tag name="ARS_CHARTSHOWITEMTEXT" val="0"/>
  <p:tag name="ARS_CHARTPARA_SHOWWINDOW" val="0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SHOWITEMTEXT" val="0"/>
  <p:tag name="ARS_CHARTPARA_SHOWWINDOW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OINTWIDTH" val="0.5"/>
  <p:tag name="ARS_CHARTSHOWITEMTEXT" val="0"/>
  <p:tag name="ARS_CHARTPARA_SHOWWINDOW" val="0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RESPONSETYPE" val="Slide"/>
  <p:tag name="ARS_SLIDE_ISRESPONSED" val="1"/>
  <p:tag name="ARS_SLIDE_DUENO" val="30"/>
  <p:tag name="ARS_SLIDE_PARTICIPANTNUM" val="30"/>
  <p:tag name="ARS_SLIDE_SUBMITNUM" val="0"/>
  <p:tag name="ARS_SLIDE_CORRECTNUM" val="0"/>
  <p:tag name="ARS_SLIDE_VOTEMEAN" val="0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SHOWITEMTEXT" val="0"/>
  <p:tag name="ARS_CHARTPARA_SHOWWINDOW" val="0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SHOWITEMTEXT" val="0"/>
  <p:tag name="ARS_CHARTPARA_SHOWWINDOW" val="0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OINTWIDTH" val="0.5"/>
  <p:tag name="ARS_CHARTSHOWITEMTEXT" val="0"/>
  <p:tag name="ARS_CHARTPARA_SHOWWINDOW" val="0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OINTWIDTH" val="0.5"/>
  <p:tag name="ARS_CHARTSHOWITEMTEXT" val="0"/>
  <p:tag name="ARS_CHARTPARA_SHOWWINDOW" val="0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OINTWIDTH" val="0.5"/>
  <p:tag name="ARS_CHARTSHOWITEMTEXT" val="0"/>
  <p:tag name="ARS_CHARTPARA_SHOWWINDOW" val="0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OINTWIDTH" val="0.5"/>
  <p:tag name="ARS_CHARTSHOWITEMTEXT" val="0"/>
  <p:tag name="ARS_CHARTPARA_SHOWWINDOW" val="0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ISRESPONSED" val="1"/>
  <p:tag name="ARS_SLIDE_DUENO" val="100"/>
  <p:tag name="ARS_SLIDE_PARTICIPANTNUM" val="100"/>
  <p:tag name="ARS_SLIDE_SUBMITNUM" val="0"/>
  <p:tag name="ARS_SLIDE_CORRECTNUM" val="0"/>
  <p:tag name="ARS_SLIDE_VOTEMEAN" val="0"/>
  <p:tag name="ARS_CHARTPARA_SHOWWINDOW" val="0"/>
  <p:tag name="ARS_CHARTSHOWITEMTEXT" val="0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OINTWIDTH" val="0.5"/>
  <p:tag name="ARS_CHARTSHOWITEMTEXT" val="0"/>
  <p:tag name="ARS_CHARTPARA_SHOWWINDOW" val="0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SHOWITEMTEXT" val="0"/>
  <p:tag name="ARS_CHARTPARA_SHOWWINDOW" val="0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OINTWIDTH" val="0.5"/>
  <p:tag name="ARS_CHARTSHOWITEMTEXT" val="0"/>
  <p:tag name="ARS_CHARTPARA_SHOWWINDOW" val="0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SHOWITEMTEXT" val="0"/>
  <p:tag name="ARS_CHARTPARA_SHOWWINDOW" val="0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OINTWIDTH" val="0.5"/>
  <p:tag name="ARS_CHARTSHOWITEMTEXT" val="0"/>
  <p:tag name="ARS_CHARTPARA_SHOWWINDOW" val="0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SHOWITEMTEXT" val="0"/>
  <p:tag name="ARS_CHARTPARA_SHOWWINDOW" val="0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SHOWITEMTEXT" val="0"/>
  <p:tag name="ARS_CHARTPARA_SHOWWINDOW" val="0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SHOWITEMTEXT" val="0"/>
  <p:tag name="ARS_CHARTPARA_SHOWWINDOW" val="0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SHOWITEMTEXT" val="0"/>
  <p:tag name="ARS_CHARTPARA_SHOWWINDOW" val="0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SHOWITEMTEXT" val="0"/>
  <p:tag name="ARS_CHARTPARA_SHOWWINDOW" val="0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SHOWITEMTEXT" val="0"/>
  <p:tag name="ARS_CHARTPARA_SHOWWINDOW" val="0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SHOWITEMTEXT" val="0"/>
  <p:tag name="ARS_CHARTPARA_SHOWWINDOW" val="0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OINTWIDTH" val="0.5"/>
  <p:tag name="ARS_CHARTSHOWITEMTEXT" val="0"/>
  <p:tag name="ARS_CHARTPARA_SHOWWINDOW" val="0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SHOWITEMTEXT" val="0"/>
  <p:tag name="ARS_CHARTPARA_SHOWWINDOW" val="0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OINTWIDTH" val="0.5"/>
  <p:tag name="ARS_CHARTSHOWITEMTEXT" val="0"/>
  <p:tag name="ARS_CHARTPARA_SHOWWINDOW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  <p:tag name="ARS_CHARTPARA_SHOWWINDOW" val="0"/>
  <p:tag name="ARS_CHARTSHOWITEMTEXT" val="0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OINTWIDTH" val="0.5"/>
  <p:tag name="ARS_CHARTSHOWITEMTEXT" val="0"/>
  <p:tag name="ARS_CHARTPARA_SHOWWINDOW" val="0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OINTWIDTH" val="0.5"/>
  <p:tag name="ARS_CHARTSHOWITEMTEXT" val="0"/>
  <p:tag name="ARS_CHARTPARA_SHOWWINDOW" val="0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SHOWITEMTEXT" val="0"/>
  <p:tag name="ARS_CHARTPARA_SHOWWINDOW" val="0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heme/theme1.xml><?xml version="1.0" encoding="utf-8"?>
<a:theme xmlns:a="http://schemas.openxmlformats.org/drawingml/2006/main" name="Motiv Office">
  <a:themeElements>
    <a:clrScheme name="Motiv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iv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21663</TotalTime>
  <Words>3501</Words>
  <Application>Microsoft Office PowerPoint</Application>
  <PresentationFormat>Širokoúhlá obrazovka</PresentationFormat>
  <Paragraphs>589</Paragraphs>
  <Slides>59</Slides>
  <Notes>35</Notes>
  <HiddenSlides>0</HiddenSlides>
  <MMClips>40</MMClips>
  <ScaleCrop>false</ScaleCrop>
  <HeadingPairs>
    <vt:vector size="6" baseType="variant">
      <vt:variant>
        <vt:lpstr>Použitá písma</vt:lpstr>
      </vt:variant>
      <vt:variant>
        <vt:i4>9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59</vt:i4>
      </vt:variant>
    </vt:vector>
  </HeadingPairs>
  <TitlesOfParts>
    <vt:vector size="69" baseType="lpstr">
      <vt:lpstr>Arial</vt:lpstr>
      <vt:lpstr>Calibri</vt:lpstr>
      <vt:lpstr>Calibri Light</vt:lpstr>
      <vt:lpstr>Candara</vt:lpstr>
      <vt:lpstr>Segoe UI Semibold</vt:lpstr>
      <vt:lpstr>Tahoma</vt:lpstr>
      <vt:lpstr>Times New Roman</vt:lpstr>
      <vt:lpstr>Verdana</vt:lpstr>
      <vt:lpstr>Wingdings</vt:lpstr>
      <vt:lpstr>Motiv Office</vt:lpstr>
      <vt:lpstr>Prezentace aplikace PowerPoint</vt:lpstr>
      <vt:lpstr>Lehmann classification of psychotropic substances</vt:lpstr>
      <vt:lpstr>Prezentace aplikace PowerPoint</vt:lpstr>
      <vt:lpstr>Classification of psychotropic drugs</vt:lpstr>
      <vt:lpstr>                         Antipsychotics</vt:lpstr>
      <vt:lpstr>Schizophrenia</vt:lpstr>
      <vt:lpstr>Symptoms of schizophrenia</vt:lpstr>
      <vt:lpstr>Substances capable of causing psychosis</vt:lpstr>
      <vt:lpstr>Prezentace aplikace PowerPoint</vt:lpstr>
      <vt:lpstr>Prezentace aplikace PowerPoint</vt:lpstr>
      <vt:lpstr>Classical (typical) antipsychotics</vt:lpstr>
      <vt:lpstr>Classical (typical) antipsychotics - basal</vt:lpstr>
      <vt:lpstr>Classical (typical) antipsychotics -basal</vt:lpstr>
      <vt:lpstr>Classical (typical) antipsychotics -incisive</vt:lpstr>
      <vt:lpstr>Comparison of basal and incisive AP</vt:lpstr>
      <vt:lpstr>Atypical antipsychotics</vt:lpstr>
      <vt:lpstr>Atypical antipsychotics</vt:lpstr>
      <vt:lpstr>Prezentace aplikace PowerPoint</vt:lpstr>
      <vt:lpstr>Atypical antipsychotics - MARTA</vt:lpstr>
      <vt:lpstr>Atypical antipsychotics - MARTA</vt:lpstr>
      <vt:lpstr>Atypical antipsychotics - SDA</vt:lpstr>
      <vt:lpstr>Atypical antipsychotics- SDA</vt:lpstr>
      <vt:lpstr>Atypical antipsychotics - DSS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Anxiety disorder</vt:lpstr>
      <vt:lpstr> Anxiolytics </vt:lpstr>
      <vt:lpstr>Mechanism of action (BZD)</vt:lpstr>
      <vt:lpstr>Prezentace aplikace PowerPoint</vt:lpstr>
      <vt:lpstr>Indications</vt:lpstr>
      <vt:lpstr>Effects of benzodiazepines</vt:lpstr>
      <vt:lpstr>Pharmacokinetics of benzodiazepines </vt:lpstr>
      <vt:lpstr>Prezentace aplikace PowerPoint</vt:lpstr>
      <vt:lpstr>Specific antagonist of benzodiazepine receptors</vt:lpstr>
      <vt:lpstr>Unwanted effects</vt:lpstr>
      <vt:lpstr>Beers list </vt:lpstr>
      <vt:lpstr>Prezentace aplikace PowerPoint</vt:lpstr>
      <vt:lpstr>Contraindications </vt:lpstr>
      <vt:lpstr>Benzodiazepine withdrawal syndrome</vt:lpstr>
      <vt:lpstr>Non-benzodiazepine drugs with anxiolytic effect</vt:lpstr>
      <vt:lpstr>Non-benzodiazepine drugs with anxiolytic effect</vt:lpstr>
      <vt:lpstr>Hypnosedatives</vt:lpstr>
      <vt:lpstr>Prezentace aplikace PowerPoint</vt:lpstr>
      <vt:lpstr>Prezentace aplikace PowerPoint</vt:lpstr>
      <vt:lpstr>Insomnia:</vt:lpstr>
      <vt:lpstr>Indications</vt:lpstr>
      <vt:lpstr>„Ideal“ hypnotic drug</vt:lpstr>
      <vt:lpstr>First generation hypnotics </vt:lpstr>
      <vt:lpstr>Second generation hypnotics </vt:lpstr>
      <vt:lpstr>Third generation hypnotics </vt:lpstr>
      <vt:lpstr>Antidepressive drugs in treating insomnia</vt:lpstr>
      <vt:lpstr>Prezentace aplikace PowerPoint</vt:lpstr>
      <vt:lpstr>New trends in hypnosedatives </vt:lpstr>
      <vt:lpstr>Risks associated with using hypnotics </vt:lpstr>
      <vt:lpstr>Other drugs with hypnosedative effect</vt:lpstr>
      <vt:lpstr>Medicinal herbs as hypnosedatives </vt:lpstr>
    </vt:vector>
  </TitlesOfParts>
  <Company>lf mu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Nováková</dc:creator>
  <cp:lastModifiedBy>Leoš Landa</cp:lastModifiedBy>
  <cp:revision>207</cp:revision>
  <dcterms:created xsi:type="dcterms:W3CDTF">2008-04-21T15:20:38Z</dcterms:created>
  <dcterms:modified xsi:type="dcterms:W3CDTF">2022-10-05T13:42:34Z</dcterms:modified>
</cp:coreProperties>
</file>