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 id="274" r:id="rId20"/>
    <p:sldId id="275" r:id="rId21"/>
    <p:sldId id="276" r:id="rId22"/>
    <p:sldId id="277" r:id="rId23"/>
    <p:sldId id="278"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000DC"/>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768" autoAdjust="0"/>
  </p:normalViewPr>
  <p:slideViewPr>
    <p:cSldViewPr snapToGrid="0">
      <p:cViewPr varScale="1">
        <p:scale>
          <a:sx n="89" d="100"/>
          <a:sy n="89" d="100"/>
        </p:scale>
        <p:origin x="114" y="7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III. </a:t>
            </a:r>
            <a:r>
              <a:rPr lang="cs-CZ" dirty="0" err="1"/>
              <a:t>Erythrocyte</a:t>
            </a:r>
            <a:r>
              <a:rPr lang="cs-CZ" dirty="0"/>
              <a:t> </a:t>
            </a:r>
            <a:r>
              <a:rPr lang="cs-CZ" dirty="0" err="1"/>
              <a:t>sedimentation</a:t>
            </a:r>
            <a:r>
              <a:rPr lang="cs-CZ" dirty="0"/>
              <a:t> </a:t>
            </a:r>
            <a:r>
              <a:rPr lang="cs-CZ" dirty="0" err="1"/>
              <a:t>rate</a:t>
            </a:r>
            <a:br>
              <a:rPr lang="cs-CZ" dirty="0"/>
            </a:br>
            <a:r>
              <a:rPr lang="cs-CZ" dirty="0"/>
              <a:t>IV. </a:t>
            </a:r>
            <a:r>
              <a:rPr lang="cs-CZ" dirty="0" err="1"/>
              <a:t>Estimation</a:t>
            </a:r>
            <a:r>
              <a:rPr lang="cs-CZ" dirty="0"/>
              <a:t> </a:t>
            </a:r>
            <a:r>
              <a:rPr lang="cs-CZ" dirty="0" err="1"/>
              <a:t>of</a:t>
            </a:r>
            <a:r>
              <a:rPr lang="cs-CZ" dirty="0"/>
              <a:t> </a:t>
            </a:r>
            <a:r>
              <a:rPr lang="cs-CZ" dirty="0" err="1"/>
              <a:t>osmotic</a:t>
            </a:r>
            <a:r>
              <a:rPr lang="cs-CZ" dirty="0"/>
              <a:t> resistence </a:t>
            </a:r>
            <a:r>
              <a:rPr lang="cs-CZ" dirty="0" err="1"/>
              <a:t>of</a:t>
            </a:r>
            <a:r>
              <a:rPr lang="cs-CZ" dirty="0"/>
              <a:t> </a:t>
            </a:r>
            <a:r>
              <a:rPr lang="cs-CZ" dirty="0" err="1"/>
              <a:t>red</a:t>
            </a:r>
            <a:r>
              <a:rPr lang="cs-CZ" dirty="0"/>
              <a:t> </a:t>
            </a:r>
            <a:r>
              <a:rPr lang="cs-CZ" dirty="0" err="1"/>
              <a:t>blood</a:t>
            </a:r>
            <a:r>
              <a:rPr lang="cs-CZ" dirty="0"/>
              <a:t> </a:t>
            </a:r>
            <a:r>
              <a:rPr lang="cs-CZ" dirty="0" err="1"/>
              <a:t>cells</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4943716"/>
            <a:ext cx="11361600" cy="698497"/>
          </a:xfrm>
        </p:spPr>
        <p:txBody>
          <a:bodyPr/>
          <a:lstStyle/>
          <a:p>
            <a:r>
              <a:rPr lang="cs-CZ" dirty="0" err="1"/>
              <a:t>Physiology</a:t>
            </a:r>
            <a:r>
              <a:rPr lang="cs-CZ" dirty="0"/>
              <a:t> I – </a:t>
            </a:r>
            <a:r>
              <a:rPr lang="cs-CZ" dirty="0" err="1"/>
              <a:t>practice</a:t>
            </a:r>
            <a:endParaRPr lang="cs-CZ" dirty="0"/>
          </a:p>
          <a:p>
            <a:r>
              <a:rPr lang="cs-CZ" dirty="0" err="1"/>
              <a:t>Autumn</a:t>
            </a:r>
            <a:r>
              <a:rPr lang="cs-CZ" dirty="0"/>
              <a:t>, </a:t>
            </a:r>
            <a:r>
              <a:rPr lang="cs-CZ" dirty="0" err="1"/>
              <a:t>weeks</a:t>
            </a:r>
            <a:r>
              <a:rPr lang="cs-CZ" dirty="0"/>
              <a:t> 4-6</a:t>
            </a:r>
            <a:endParaRPr lang="en-GB" dirty="0"/>
          </a:p>
        </p:txBody>
      </p:sp>
      <p:sp>
        <p:nvSpPr>
          <p:cNvPr id="7" name="TextBox 6">
            <a:extLst>
              <a:ext uri="{FF2B5EF4-FFF2-40B4-BE49-F238E27FC236}">
                <a16:creationId xmlns:a16="http://schemas.microsoft.com/office/drawing/2014/main" id="{E3B2F91A-F73C-F008-3F97-0C26D1629557}"/>
              </a:ext>
            </a:extLst>
          </p:cNvPr>
          <p:cNvSpPr txBox="1"/>
          <p:nvPr/>
        </p:nvSpPr>
        <p:spPr>
          <a:xfrm>
            <a:off x="7881256" y="6354000"/>
            <a:ext cx="6096000" cy="369332"/>
          </a:xfrm>
          <a:prstGeom prst="rect">
            <a:avLst/>
          </a:prstGeom>
          <a:noFill/>
        </p:spPr>
        <p:txBody>
          <a:bodyPr wrap="square">
            <a:spAutoFit/>
          </a:bodyPr>
          <a:lstStyle/>
          <a:p>
            <a:r>
              <a:rPr lang="cs-CZ" sz="1800" dirty="0">
                <a:solidFill>
                  <a:srgbClr val="888888"/>
                </a:solidFill>
                <a:latin typeface="Calibri"/>
                <a:cs typeface="Calibri"/>
              </a:rPr>
              <a:t>2015</a:t>
            </a:r>
            <a:r>
              <a:rPr lang="cs-CZ" sz="1800" spc="-10" dirty="0">
                <a:solidFill>
                  <a:srgbClr val="888888"/>
                </a:solidFill>
                <a:latin typeface="Calibri"/>
                <a:cs typeface="Calibri"/>
              </a:rPr>
              <a:t> </a:t>
            </a:r>
            <a:r>
              <a:rPr lang="cs-CZ" sz="1800" dirty="0">
                <a:solidFill>
                  <a:srgbClr val="888888"/>
                </a:solidFill>
                <a:latin typeface="Calibri"/>
                <a:cs typeface="Calibri"/>
              </a:rPr>
              <a:t>©</a:t>
            </a:r>
            <a:r>
              <a:rPr lang="cs-CZ" sz="1800" spc="-25" dirty="0">
                <a:solidFill>
                  <a:srgbClr val="888888"/>
                </a:solidFill>
                <a:latin typeface="Calibri"/>
                <a:cs typeface="Calibri"/>
              </a:rPr>
              <a:t> </a:t>
            </a:r>
            <a:r>
              <a:rPr lang="cs-CZ" sz="1800" dirty="0">
                <a:solidFill>
                  <a:srgbClr val="888888"/>
                </a:solidFill>
                <a:latin typeface="Calibri"/>
                <a:cs typeface="Calibri"/>
              </a:rPr>
              <a:t>Michal</a:t>
            </a:r>
            <a:r>
              <a:rPr lang="cs-CZ" sz="1800" spc="-50" dirty="0">
                <a:solidFill>
                  <a:srgbClr val="888888"/>
                </a:solidFill>
                <a:latin typeface="Calibri"/>
                <a:cs typeface="Calibri"/>
              </a:rPr>
              <a:t> </a:t>
            </a:r>
            <a:r>
              <a:rPr lang="cs-CZ" sz="1800" spc="-10" dirty="0">
                <a:solidFill>
                  <a:srgbClr val="888888"/>
                </a:solidFill>
                <a:latin typeface="Calibri"/>
                <a:cs typeface="Calibri"/>
              </a:rPr>
              <a:t>Hendrych,</a:t>
            </a:r>
            <a:r>
              <a:rPr lang="cs-CZ" sz="1800" spc="-20" dirty="0">
                <a:solidFill>
                  <a:srgbClr val="888888"/>
                </a:solidFill>
                <a:latin typeface="Calibri"/>
                <a:cs typeface="Calibri"/>
              </a:rPr>
              <a:t> </a:t>
            </a:r>
            <a:r>
              <a:rPr lang="cs-CZ" sz="1800" dirty="0">
                <a:solidFill>
                  <a:srgbClr val="888888"/>
                </a:solidFill>
                <a:latin typeface="Calibri"/>
                <a:cs typeface="Calibri"/>
              </a:rPr>
              <a:t>Tibor</a:t>
            </a:r>
            <a:r>
              <a:rPr lang="cs-CZ" sz="1800" spc="-35" dirty="0">
                <a:solidFill>
                  <a:srgbClr val="888888"/>
                </a:solidFill>
                <a:latin typeface="Calibri"/>
                <a:cs typeface="Calibri"/>
              </a:rPr>
              <a:t> </a:t>
            </a:r>
            <a:r>
              <a:rPr lang="cs-CZ" sz="1800" spc="-10" dirty="0">
                <a:solidFill>
                  <a:srgbClr val="888888"/>
                </a:solidFill>
                <a:latin typeface="Calibri"/>
                <a:cs typeface="Calibri"/>
              </a:rPr>
              <a:t>Stračina</a:t>
            </a:r>
            <a:endParaRPr lang="cs-CZ" sz="1800"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A401B9-53A2-7A95-8C79-58FF5F27C810}"/>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1DF31D44-DE8E-5CEC-F009-2D11746619FC}"/>
              </a:ext>
            </a:extLst>
          </p:cNvPr>
          <p:cNvSpPr>
            <a:spLocks noGrp="1"/>
          </p:cNvSpPr>
          <p:nvPr>
            <p:ph type="title"/>
          </p:nvPr>
        </p:nvSpPr>
        <p:spPr/>
        <p:txBody>
          <a:bodyPr/>
          <a:lstStyle/>
          <a:p>
            <a:r>
              <a:rPr lang="cs-CZ" dirty="0" err="1"/>
              <a:t>Changes</a:t>
            </a:r>
            <a:r>
              <a:rPr lang="cs-CZ" dirty="0"/>
              <a:t> in ESR (FW)</a:t>
            </a:r>
          </a:p>
        </p:txBody>
      </p:sp>
      <p:sp>
        <p:nvSpPr>
          <p:cNvPr id="5" name="Content Placeholder 4">
            <a:extLst>
              <a:ext uri="{FF2B5EF4-FFF2-40B4-BE49-F238E27FC236}">
                <a16:creationId xmlns:a16="http://schemas.microsoft.com/office/drawing/2014/main" id="{F233F3B9-A035-3D45-906A-EE337A590C6B}"/>
              </a:ext>
            </a:extLst>
          </p:cNvPr>
          <p:cNvSpPr>
            <a:spLocks noGrp="1"/>
          </p:cNvSpPr>
          <p:nvPr>
            <p:ph idx="1"/>
          </p:nvPr>
        </p:nvSpPr>
        <p:spPr>
          <a:xfrm>
            <a:off x="720000" y="1692002"/>
            <a:ext cx="5259886" cy="4139998"/>
          </a:xfrm>
        </p:spPr>
        <p:txBody>
          <a:bodyPr/>
          <a:lstStyle/>
          <a:p>
            <a:r>
              <a:rPr lang="cs-CZ" dirty="0" err="1"/>
              <a:t>Increased</a:t>
            </a:r>
            <a:r>
              <a:rPr lang="cs-CZ" dirty="0"/>
              <a:t> ESR (FW)</a:t>
            </a:r>
          </a:p>
          <a:p>
            <a:pPr lvl="1"/>
            <a:r>
              <a:rPr lang="cs-CZ" dirty="0" err="1"/>
              <a:t>Pregnancy</a:t>
            </a:r>
            <a:r>
              <a:rPr lang="cs-CZ" dirty="0"/>
              <a:t>, </a:t>
            </a:r>
            <a:r>
              <a:rPr lang="cs-CZ" dirty="0" err="1"/>
              <a:t>menstruation</a:t>
            </a:r>
            <a:endParaRPr lang="cs-CZ" dirty="0"/>
          </a:p>
          <a:p>
            <a:pPr lvl="1"/>
            <a:r>
              <a:rPr lang="cs-CZ" dirty="0" err="1"/>
              <a:t>Macrocythemia</a:t>
            </a:r>
            <a:endParaRPr lang="cs-CZ" dirty="0"/>
          </a:p>
          <a:p>
            <a:pPr lvl="1"/>
            <a:r>
              <a:rPr lang="cs-CZ" dirty="0" err="1"/>
              <a:t>Inflammation</a:t>
            </a:r>
            <a:endParaRPr lang="cs-CZ" dirty="0"/>
          </a:p>
          <a:p>
            <a:pPr lvl="1"/>
            <a:r>
              <a:rPr lang="cs-CZ" dirty="0" err="1"/>
              <a:t>Infection</a:t>
            </a:r>
            <a:endParaRPr lang="cs-CZ" dirty="0"/>
          </a:p>
          <a:p>
            <a:pPr lvl="1"/>
            <a:r>
              <a:rPr lang="cs-CZ" dirty="0" err="1"/>
              <a:t>Necrosis</a:t>
            </a:r>
            <a:r>
              <a:rPr lang="cs-CZ" dirty="0"/>
              <a:t> (</a:t>
            </a:r>
            <a:r>
              <a:rPr lang="cs-CZ" dirty="0" err="1"/>
              <a:t>myocardial</a:t>
            </a:r>
            <a:r>
              <a:rPr lang="cs-CZ" dirty="0"/>
              <a:t> </a:t>
            </a:r>
            <a:r>
              <a:rPr lang="cs-CZ" dirty="0" err="1"/>
              <a:t>infarction</a:t>
            </a:r>
            <a:r>
              <a:rPr lang="cs-CZ" dirty="0"/>
              <a:t>, </a:t>
            </a:r>
            <a:r>
              <a:rPr lang="cs-CZ" dirty="0" err="1"/>
              <a:t>injury</a:t>
            </a:r>
            <a:r>
              <a:rPr lang="cs-CZ" dirty="0"/>
              <a:t>)</a:t>
            </a:r>
          </a:p>
          <a:p>
            <a:pPr lvl="1"/>
            <a:r>
              <a:rPr lang="cs-CZ" dirty="0" err="1"/>
              <a:t>Cancer</a:t>
            </a:r>
            <a:endParaRPr lang="cs-CZ" dirty="0"/>
          </a:p>
          <a:p>
            <a:pPr lvl="1"/>
            <a:r>
              <a:rPr lang="cs-CZ" dirty="0" err="1"/>
              <a:t>Relative</a:t>
            </a:r>
            <a:r>
              <a:rPr lang="cs-CZ" dirty="0"/>
              <a:t>/</a:t>
            </a:r>
            <a:r>
              <a:rPr lang="cs-CZ" dirty="0" err="1"/>
              <a:t>absolute</a:t>
            </a:r>
            <a:r>
              <a:rPr lang="cs-CZ" dirty="0"/>
              <a:t> </a:t>
            </a:r>
            <a:r>
              <a:rPr lang="cs-CZ" dirty="0" err="1"/>
              <a:t>loss</a:t>
            </a:r>
            <a:r>
              <a:rPr lang="cs-CZ" dirty="0"/>
              <a:t> </a:t>
            </a:r>
            <a:r>
              <a:rPr lang="cs-CZ" dirty="0" err="1"/>
              <a:t>of</a:t>
            </a:r>
            <a:r>
              <a:rPr lang="cs-CZ" dirty="0"/>
              <a:t> albumin (</a:t>
            </a:r>
            <a:r>
              <a:rPr lang="cs-CZ" dirty="0" err="1"/>
              <a:t>e.g</a:t>
            </a:r>
            <a:r>
              <a:rPr lang="cs-CZ" dirty="0"/>
              <a:t>. </a:t>
            </a:r>
            <a:r>
              <a:rPr lang="cs-CZ" dirty="0" err="1"/>
              <a:t>renal</a:t>
            </a:r>
            <a:r>
              <a:rPr lang="cs-CZ" dirty="0"/>
              <a:t> </a:t>
            </a:r>
            <a:r>
              <a:rPr lang="cs-CZ" dirty="0" err="1"/>
              <a:t>disorders</a:t>
            </a:r>
            <a:r>
              <a:rPr lang="cs-CZ" dirty="0"/>
              <a:t>)</a:t>
            </a:r>
          </a:p>
          <a:p>
            <a:pPr lvl="1"/>
            <a:r>
              <a:rPr lang="cs-CZ" dirty="0" err="1"/>
              <a:t>Hyperlipidemia</a:t>
            </a:r>
            <a:endParaRPr lang="cs-CZ" dirty="0"/>
          </a:p>
          <a:p>
            <a:endParaRPr lang="cs-CZ" dirty="0"/>
          </a:p>
        </p:txBody>
      </p:sp>
      <p:sp>
        <p:nvSpPr>
          <p:cNvPr id="6" name="Content Placeholder 4">
            <a:extLst>
              <a:ext uri="{FF2B5EF4-FFF2-40B4-BE49-F238E27FC236}">
                <a16:creationId xmlns:a16="http://schemas.microsoft.com/office/drawing/2014/main" id="{89C524B0-EBB7-15BC-9ABB-AEB32F4E19A4}"/>
              </a:ext>
            </a:extLst>
          </p:cNvPr>
          <p:cNvSpPr txBox="1">
            <a:spLocks/>
          </p:cNvSpPr>
          <p:nvPr/>
        </p:nvSpPr>
        <p:spPr>
          <a:xfrm>
            <a:off x="6010057" y="1692002"/>
            <a:ext cx="5259886"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err="1"/>
              <a:t>Decreased</a:t>
            </a:r>
            <a:r>
              <a:rPr lang="cs-CZ" kern="0" dirty="0"/>
              <a:t> ESR (FW)</a:t>
            </a:r>
          </a:p>
          <a:p>
            <a:pPr lvl="1"/>
            <a:r>
              <a:rPr lang="cs-CZ" kern="0" dirty="0" err="1"/>
              <a:t>Irregular</a:t>
            </a:r>
            <a:r>
              <a:rPr lang="cs-CZ" kern="0" dirty="0"/>
              <a:t> RBC </a:t>
            </a:r>
            <a:r>
              <a:rPr lang="cs-CZ" kern="0" dirty="0" err="1"/>
              <a:t>shape</a:t>
            </a:r>
            <a:r>
              <a:rPr lang="cs-CZ" kern="0" dirty="0"/>
              <a:t> - </a:t>
            </a:r>
            <a:r>
              <a:rPr lang="cs-CZ" kern="0" dirty="0" err="1"/>
              <a:t>spherocytosis</a:t>
            </a:r>
            <a:endParaRPr lang="cs-CZ" kern="0" dirty="0"/>
          </a:p>
          <a:p>
            <a:pPr lvl="1"/>
            <a:r>
              <a:rPr lang="cs-CZ" kern="0" dirty="0" err="1"/>
              <a:t>Polycythemia</a:t>
            </a:r>
            <a:r>
              <a:rPr lang="cs-CZ" kern="0" dirty="0"/>
              <a:t> vera</a:t>
            </a:r>
          </a:p>
          <a:p>
            <a:pPr lvl="1"/>
            <a:r>
              <a:rPr lang="cs-CZ" kern="0" dirty="0" err="1"/>
              <a:t>Leukocytosis</a:t>
            </a:r>
            <a:endParaRPr lang="cs-CZ" kern="0" dirty="0"/>
          </a:p>
          <a:p>
            <a:pPr lvl="1"/>
            <a:r>
              <a:rPr lang="cs-CZ" kern="0" dirty="0" err="1"/>
              <a:t>Dysproteinemia</a:t>
            </a:r>
            <a:r>
              <a:rPr lang="cs-CZ" kern="0" dirty="0"/>
              <a:t> – </a:t>
            </a:r>
            <a:r>
              <a:rPr lang="cs-CZ" kern="0" dirty="0" err="1"/>
              <a:t>hypofibrinogenemia</a:t>
            </a:r>
            <a:r>
              <a:rPr lang="cs-CZ" kern="0" dirty="0"/>
              <a:t>, </a:t>
            </a:r>
            <a:r>
              <a:rPr lang="cs-CZ" kern="0" dirty="0" err="1"/>
              <a:t>hypogammaglobulinemia</a:t>
            </a:r>
            <a:endParaRPr lang="cs-CZ" kern="0" dirty="0"/>
          </a:p>
          <a:p>
            <a:pPr lvl="1"/>
            <a:r>
              <a:rPr lang="cs-CZ" kern="0" dirty="0" err="1"/>
              <a:t>Dehydration</a:t>
            </a:r>
            <a:endParaRPr lang="cs-CZ" kern="0" dirty="0"/>
          </a:p>
          <a:p>
            <a:endParaRPr lang="cs-CZ" kern="0" dirty="0"/>
          </a:p>
        </p:txBody>
      </p:sp>
      <p:sp>
        <p:nvSpPr>
          <p:cNvPr id="7" name="Footer Placeholder 1">
            <a:extLst>
              <a:ext uri="{FF2B5EF4-FFF2-40B4-BE49-F238E27FC236}">
                <a16:creationId xmlns:a16="http://schemas.microsoft.com/office/drawing/2014/main" id="{61654524-6EDE-9F68-D6A6-F1024038D702}"/>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423426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9A40E-466E-053C-0997-614E350AC646}"/>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B622569C-0D35-1783-A183-40A19C05D942}"/>
              </a:ext>
            </a:extLst>
          </p:cNvPr>
          <p:cNvSpPr>
            <a:spLocks noGrp="1"/>
          </p:cNvSpPr>
          <p:nvPr>
            <p:ph type="title"/>
          </p:nvPr>
        </p:nvSpPr>
        <p:spPr/>
        <p:txBody>
          <a:bodyPr/>
          <a:lstStyle/>
          <a:p>
            <a:r>
              <a:rPr lang="cs-CZ" dirty="0" err="1"/>
              <a:t>Types</a:t>
            </a:r>
            <a:r>
              <a:rPr lang="cs-CZ" dirty="0"/>
              <a:t> </a:t>
            </a:r>
            <a:r>
              <a:rPr lang="cs-CZ" dirty="0" err="1"/>
              <a:t>of</a:t>
            </a:r>
            <a:r>
              <a:rPr lang="cs-CZ" dirty="0"/>
              <a:t> </a:t>
            </a:r>
            <a:r>
              <a:rPr lang="cs-CZ" dirty="0" err="1"/>
              <a:t>blood</a:t>
            </a:r>
            <a:r>
              <a:rPr lang="cs-CZ" dirty="0"/>
              <a:t> in </a:t>
            </a:r>
            <a:r>
              <a:rPr lang="cs-CZ" dirty="0" err="1"/>
              <a:t>physiology</a:t>
            </a:r>
            <a:r>
              <a:rPr lang="cs-CZ" dirty="0"/>
              <a:t> </a:t>
            </a:r>
            <a:r>
              <a:rPr lang="cs-CZ" dirty="0" err="1"/>
              <a:t>practice</a:t>
            </a:r>
            <a:endParaRPr lang="cs-CZ" dirty="0"/>
          </a:p>
        </p:txBody>
      </p:sp>
      <p:sp>
        <p:nvSpPr>
          <p:cNvPr id="5" name="Content Placeholder 4">
            <a:extLst>
              <a:ext uri="{FF2B5EF4-FFF2-40B4-BE49-F238E27FC236}">
                <a16:creationId xmlns:a16="http://schemas.microsoft.com/office/drawing/2014/main" id="{2FD052F4-6D80-D247-36F5-A3EAEFE7ED7E}"/>
              </a:ext>
            </a:extLst>
          </p:cNvPr>
          <p:cNvSpPr>
            <a:spLocks noGrp="1"/>
          </p:cNvSpPr>
          <p:nvPr>
            <p:ph idx="1"/>
          </p:nvPr>
        </p:nvSpPr>
        <p:spPr>
          <a:xfrm>
            <a:off x="720000" y="1692002"/>
            <a:ext cx="10753200" cy="4535998"/>
          </a:xfrm>
        </p:spPr>
        <p:txBody>
          <a:bodyPr/>
          <a:lstStyle/>
          <a:p>
            <a:r>
              <a:rPr lang="cs-CZ" dirty="0"/>
              <a:t>Full </a:t>
            </a:r>
            <a:r>
              <a:rPr lang="cs-CZ" dirty="0" err="1"/>
              <a:t>human</a:t>
            </a:r>
            <a:r>
              <a:rPr lang="cs-CZ" dirty="0"/>
              <a:t> </a:t>
            </a:r>
            <a:r>
              <a:rPr lang="cs-CZ" dirty="0" err="1"/>
              <a:t>blood</a:t>
            </a:r>
            <a:endParaRPr lang="cs-CZ" dirty="0"/>
          </a:p>
          <a:p>
            <a:pPr lvl="1"/>
            <a:r>
              <a:rPr lang="cs-CZ" dirty="0" err="1"/>
              <a:t>RBCs</a:t>
            </a:r>
            <a:r>
              <a:rPr lang="cs-CZ" dirty="0"/>
              <a:t> in plasma (</a:t>
            </a:r>
            <a:r>
              <a:rPr lang="cs-CZ" dirty="0" err="1"/>
              <a:t>normal</a:t>
            </a:r>
            <a:r>
              <a:rPr lang="cs-CZ" dirty="0"/>
              <a:t> </a:t>
            </a:r>
            <a:r>
              <a:rPr lang="cs-CZ" dirty="0" err="1"/>
              <a:t>hematocrit</a:t>
            </a:r>
            <a:r>
              <a:rPr lang="cs-CZ" dirty="0"/>
              <a:t>) – </a:t>
            </a:r>
            <a:r>
              <a:rPr lang="cs-CZ" dirty="0" err="1"/>
              <a:t>sedimentation</a:t>
            </a:r>
            <a:r>
              <a:rPr lang="cs-CZ" dirty="0"/>
              <a:t> </a:t>
            </a:r>
            <a:r>
              <a:rPr lang="cs-CZ" dirty="0" err="1"/>
              <a:t>rate</a:t>
            </a:r>
            <a:r>
              <a:rPr lang="cs-CZ" dirty="0"/>
              <a:t> </a:t>
            </a:r>
            <a:r>
              <a:rPr lang="cs-CZ" dirty="0" err="1"/>
              <a:t>should</a:t>
            </a:r>
            <a:r>
              <a:rPr lang="cs-CZ" dirty="0"/>
              <a:t> </a:t>
            </a:r>
            <a:r>
              <a:rPr lang="cs-CZ" dirty="0" err="1"/>
              <a:t>be</a:t>
            </a:r>
            <a:r>
              <a:rPr lang="cs-CZ" dirty="0"/>
              <a:t> </a:t>
            </a:r>
            <a:r>
              <a:rPr lang="cs-CZ" dirty="0" err="1"/>
              <a:t>normal</a:t>
            </a:r>
            <a:endParaRPr lang="cs-CZ" dirty="0"/>
          </a:p>
          <a:p>
            <a:r>
              <a:rPr lang="cs-CZ" dirty="0" err="1"/>
              <a:t>Human</a:t>
            </a:r>
            <a:r>
              <a:rPr lang="cs-CZ" dirty="0"/>
              <a:t> </a:t>
            </a:r>
            <a:r>
              <a:rPr lang="cs-CZ" dirty="0" err="1"/>
              <a:t>RBCs</a:t>
            </a:r>
            <a:r>
              <a:rPr lang="cs-CZ" dirty="0"/>
              <a:t> + </a:t>
            </a:r>
            <a:r>
              <a:rPr lang="cs-CZ" dirty="0" err="1"/>
              <a:t>physiological</a:t>
            </a:r>
            <a:r>
              <a:rPr lang="cs-CZ" dirty="0"/>
              <a:t> </a:t>
            </a:r>
            <a:r>
              <a:rPr lang="cs-CZ" dirty="0" err="1"/>
              <a:t>solution</a:t>
            </a:r>
            <a:endParaRPr lang="cs-CZ" dirty="0"/>
          </a:p>
          <a:p>
            <a:pPr lvl="1"/>
            <a:r>
              <a:rPr lang="cs-CZ" dirty="0" err="1"/>
              <a:t>Sedimentation</a:t>
            </a:r>
            <a:r>
              <a:rPr lang="cs-CZ" dirty="0"/>
              <a:t> </a:t>
            </a:r>
            <a:r>
              <a:rPr lang="cs-CZ" dirty="0" err="1"/>
              <a:t>will</a:t>
            </a:r>
            <a:r>
              <a:rPr lang="cs-CZ" dirty="0"/>
              <a:t> </a:t>
            </a:r>
            <a:r>
              <a:rPr lang="cs-CZ" dirty="0" err="1"/>
              <a:t>be</a:t>
            </a:r>
            <a:r>
              <a:rPr lang="cs-CZ" dirty="0"/>
              <a:t> </a:t>
            </a:r>
            <a:r>
              <a:rPr lang="cs-CZ" dirty="0" err="1"/>
              <a:t>slow</a:t>
            </a:r>
            <a:r>
              <a:rPr lang="cs-CZ" dirty="0"/>
              <a:t> – </a:t>
            </a:r>
            <a:r>
              <a:rPr lang="cs-CZ" dirty="0" err="1"/>
              <a:t>there</a:t>
            </a:r>
            <a:r>
              <a:rPr lang="cs-CZ" dirty="0"/>
              <a:t> are no plasma </a:t>
            </a:r>
            <a:r>
              <a:rPr lang="cs-CZ" dirty="0" err="1"/>
              <a:t>proteins</a:t>
            </a:r>
            <a:endParaRPr lang="cs-CZ" dirty="0"/>
          </a:p>
          <a:p>
            <a:r>
              <a:rPr lang="cs-CZ" dirty="0"/>
              <a:t>Full </a:t>
            </a:r>
            <a:r>
              <a:rPr lang="cs-CZ" dirty="0" err="1"/>
              <a:t>horse</a:t>
            </a:r>
            <a:r>
              <a:rPr lang="cs-CZ" dirty="0"/>
              <a:t> </a:t>
            </a:r>
            <a:r>
              <a:rPr lang="cs-CZ" dirty="0" err="1"/>
              <a:t>blood</a:t>
            </a:r>
            <a:endParaRPr lang="cs-CZ" dirty="0"/>
          </a:p>
          <a:p>
            <a:pPr lvl="1"/>
            <a:r>
              <a:rPr lang="cs-CZ" dirty="0" err="1"/>
              <a:t>Large</a:t>
            </a:r>
            <a:r>
              <a:rPr lang="cs-CZ" dirty="0"/>
              <a:t> </a:t>
            </a:r>
            <a:r>
              <a:rPr lang="cs-CZ" dirty="0" err="1"/>
              <a:t>RBCs</a:t>
            </a:r>
            <a:r>
              <a:rPr lang="cs-CZ" dirty="0"/>
              <a:t>, more plasma </a:t>
            </a:r>
            <a:r>
              <a:rPr lang="cs-CZ" dirty="0" err="1"/>
              <a:t>proteins</a:t>
            </a:r>
            <a:r>
              <a:rPr lang="cs-CZ" dirty="0"/>
              <a:t> - rapid </a:t>
            </a:r>
            <a:r>
              <a:rPr lang="cs-CZ" dirty="0" err="1"/>
              <a:t>sedimentation</a:t>
            </a:r>
            <a:endParaRPr lang="cs-CZ" dirty="0"/>
          </a:p>
          <a:p>
            <a:r>
              <a:rPr lang="cs-CZ" dirty="0" err="1"/>
              <a:t>Horse</a:t>
            </a:r>
            <a:r>
              <a:rPr lang="cs-CZ" dirty="0"/>
              <a:t> </a:t>
            </a:r>
            <a:r>
              <a:rPr lang="cs-CZ" dirty="0" err="1"/>
              <a:t>RBCs</a:t>
            </a:r>
            <a:r>
              <a:rPr lang="cs-CZ" dirty="0"/>
              <a:t> + </a:t>
            </a:r>
            <a:r>
              <a:rPr lang="cs-CZ" dirty="0" err="1"/>
              <a:t>physiological</a:t>
            </a:r>
            <a:r>
              <a:rPr lang="cs-CZ" dirty="0"/>
              <a:t> </a:t>
            </a:r>
            <a:r>
              <a:rPr lang="cs-CZ" dirty="0" err="1"/>
              <a:t>solution</a:t>
            </a:r>
            <a:endParaRPr lang="cs-CZ" dirty="0"/>
          </a:p>
          <a:p>
            <a:pPr lvl="1"/>
            <a:r>
              <a:rPr lang="cs-CZ" dirty="0" err="1"/>
              <a:t>Horse</a:t>
            </a:r>
            <a:r>
              <a:rPr lang="cs-CZ" dirty="0"/>
              <a:t> </a:t>
            </a:r>
            <a:r>
              <a:rPr lang="cs-CZ" dirty="0" err="1"/>
              <a:t>RBCs</a:t>
            </a:r>
            <a:r>
              <a:rPr lang="cs-CZ" dirty="0"/>
              <a:t> in </a:t>
            </a:r>
            <a:r>
              <a:rPr lang="cs-CZ" dirty="0" err="1"/>
              <a:t>saline</a:t>
            </a:r>
            <a:r>
              <a:rPr lang="cs-CZ" dirty="0"/>
              <a:t> </a:t>
            </a:r>
            <a:r>
              <a:rPr lang="cs-CZ" dirty="0" err="1"/>
              <a:t>solution</a:t>
            </a:r>
            <a:r>
              <a:rPr lang="cs-CZ" dirty="0"/>
              <a:t> sediment more </a:t>
            </a:r>
            <a:r>
              <a:rPr lang="cs-CZ" dirty="0" err="1"/>
              <a:t>slowly</a:t>
            </a:r>
            <a:r>
              <a:rPr lang="cs-CZ" dirty="0"/>
              <a:t> </a:t>
            </a:r>
            <a:r>
              <a:rPr lang="cs-CZ" dirty="0" err="1"/>
              <a:t>than</a:t>
            </a:r>
            <a:r>
              <a:rPr lang="cs-CZ" dirty="0"/>
              <a:t> in full </a:t>
            </a:r>
            <a:r>
              <a:rPr lang="cs-CZ" dirty="0" err="1"/>
              <a:t>horse</a:t>
            </a:r>
            <a:r>
              <a:rPr lang="cs-CZ" dirty="0"/>
              <a:t> </a:t>
            </a:r>
            <a:r>
              <a:rPr lang="cs-CZ" dirty="0" err="1"/>
              <a:t>blood</a:t>
            </a:r>
            <a:endParaRPr lang="cs-CZ" dirty="0"/>
          </a:p>
          <a:p>
            <a:r>
              <a:rPr lang="cs-CZ" sz="1400" dirty="0" err="1"/>
              <a:t>Only</a:t>
            </a:r>
            <a:r>
              <a:rPr lang="cs-CZ" sz="1400" dirty="0"/>
              <a:t> </a:t>
            </a:r>
            <a:r>
              <a:rPr lang="cs-CZ" sz="1400" dirty="0" err="1"/>
              <a:t>theoretically</a:t>
            </a:r>
            <a:r>
              <a:rPr lang="cs-CZ" sz="1400" dirty="0"/>
              <a:t>:</a:t>
            </a:r>
          </a:p>
          <a:p>
            <a:r>
              <a:rPr lang="cs-CZ" sz="1400" dirty="0"/>
              <a:t>(</a:t>
            </a:r>
            <a:r>
              <a:rPr lang="cs-CZ" sz="1400" dirty="0" err="1"/>
              <a:t>Beef</a:t>
            </a:r>
            <a:r>
              <a:rPr lang="cs-CZ" sz="1400" dirty="0"/>
              <a:t> </a:t>
            </a:r>
            <a:r>
              <a:rPr lang="cs-CZ" sz="1400" dirty="0" err="1"/>
              <a:t>blood</a:t>
            </a:r>
            <a:r>
              <a:rPr lang="cs-CZ" sz="1400" dirty="0"/>
              <a:t>  - A </a:t>
            </a:r>
            <a:r>
              <a:rPr lang="cs-CZ" sz="1400" dirty="0" err="1"/>
              <a:t>higher</a:t>
            </a:r>
            <a:r>
              <a:rPr lang="cs-CZ" sz="1400" dirty="0"/>
              <a:t> </a:t>
            </a:r>
            <a:r>
              <a:rPr lang="cs-CZ" sz="1400" dirty="0" err="1"/>
              <a:t>number</a:t>
            </a:r>
            <a:r>
              <a:rPr lang="cs-CZ" sz="1400" dirty="0"/>
              <a:t> </a:t>
            </a:r>
            <a:r>
              <a:rPr lang="cs-CZ" sz="1400" dirty="0" err="1"/>
              <a:t>of</a:t>
            </a:r>
            <a:r>
              <a:rPr lang="cs-CZ" sz="1400" dirty="0"/>
              <a:t> </a:t>
            </a:r>
            <a:r>
              <a:rPr lang="cs-CZ" sz="1400" dirty="0" err="1"/>
              <a:t>smaller</a:t>
            </a:r>
            <a:r>
              <a:rPr lang="cs-CZ" sz="1400" dirty="0"/>
              <a:t> </a:t>
            </a:r>
            <a:r>
              <a:rPr lang="cs-CZ" sz="1400" dirty="0" err="1"/>
              <a:t>RBCs</a:t>
            </a:r>
            <a:r>
              <a:rPr lang="cs-CZ" sz="1400" dirty="0"/>
              <a:t> - very </a:t>
            </a:r>
            <a:r>
              <a:rPr lang="cs-CZ" sz="1400" dirty="0" err="1"/>
              <a:t>slow</a:t>
            </a:r>
            <a:r>
              <a:rPr lang="cs-CZ" sz="1400" dirty="0"/>
              <a:t> </a:t>
            </a:r>
            <a:r>
              <a:rPr lang="cs-CZ" sz="1400" dirty="0" err="1"/>
              <a:t>sedimentation</a:t>
            </a:r>
            <a:r>
              <a:rPr lang="cs-CZ" sz="1400" dirty="0"/>
              <a:t>)</a:t>
            </a:r>
          </a:p>
          <a:p>
            <a:r>
              <a:rPr lang="cs-CZ" sz="1200" dirty="0"/>
              <a:t>(</a:t>
            </a:r>
            <a:r>
              <a:rPr lang="cs-CZ" sz="1200" dirty="0" err="1"/>
              <a:t>Anemic</a:t>
            </a:r>
            <a:r>
              <a:rPr lang="cs-CZ" sz="1200" dirty="0"/>
              <a:t> </a:t>
            </a:r>
            <a:r>
              <a:rPr lang="cs-CZ" sz="1200" dirty="0" err="1"/>
              <a:t>blood</a:t>
            </a:r>
            <a:r>
              <a:rPr lang="cs-CZ" sz="1200" dirty="0"/>
              <a:t> - </a:t>
            </a:r>
            <a:r>
              <a:rPr lang="cs-CZ" sz="1200" dirty="0" err="1"/>
              <a:t>RBCs</a:t>
            </a:r>
            <a:r>
              <a:rPr lang="cs-CZ" sz="1200" dirty="0"/>
              <a:t> in plasma (</a:t>
            </a:r>
            <a:r>
              <a:rPr lang="cs-CZ" sz="1200" dirty="0" err="1"/>
              <a:t>low</a:t>
            </a:r>
            <a:r>
              <a:rPr lang="cs-CZ" sz="1200" dirty="0"/>
              <a:t> </a:t>
            </a:r>
            <a:r>
              <a:rPr lang="cs-CZ" sz="1200" dirty="0" err="1"/>
              <a:t>hematocrit</a:t>
            </a:r>
            <a:r>
              <a:rPr lang="cs-CZ" sz="1200" dirty="0"/>
              <a:t>) – </a:t>
            </a:r>
            <a:r>
              <a:rPr lang="cs-CZ" sz="1200" dirty="0" err="1"/>
              <a:t>sedimentation</a:t>
            </a:r>
            <a:r>
              <a:rPr lang="cs-CZ" sz="1200" dirty="0"/>
              <a:t> </a:t>
            </a:r>
            <a:r>
              <a:rPr lang="cs-CZ" sz="1200" dirty="0" err="1"/>
              <a:t>should</a:t>
            </a:r>
            <a:r>
              <a:rPr lang="cs-CZ" sz="1200" dirty="0"/>
              <a:t> </a:t>
            </a:r>
            <a:r>
              <a:rPr lang="cs-CZ" sz="1200" dirty="0" err="1"/>
              <a:t>be</a:t>
            </a:r>
            <a:r>
              <a:rPr lang="cs-CZ" sz="1200" dirty="0"/>
              <a:t> </a:t>
            </a:r>
            <a:r>
              <a:rPr lang="cs-CZ" sz="1200" dirty="0" err="1"/>
              <a:t>faster</a:t>
            </a:r>
            <a:r>
              <a:rPr lang="cs-CZ" sz="1200" dirty="0"/>
              <a:t>)</a:t>
            </a:r>
          </a:p>
          <a:p>
            <a:pPr lvl="1"/>
            <a:endParaRPr lang="cs-CZ" dirty="0"/>
          </a:p>
        </p:txBody>
      </p:sp>
    </p:spTree>
    <p:extLst>
      <p:ext uri="{BB962C8B-B14F-4D97-AF65-F5344CB8AC3E}">
        <p14:creationId xmlns:p14="http://schemas.microsoft.com/office/powerpoint/2010/main" val="237907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77B762-4F6D-DBCF-2D3F-0AF8FDB8389E}"/>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6" name="Title 5">
            <a:extLst>
              <a:ext uri="{FF2B5EF4-FFF2-40B4-BE49-F238E27FC236}">
                <a16:creationId xmlns:a16="http://schemas.microsoft.com/office/drawing/2014/main" id="{12F9C091-40EC-F85F-1408-52034BFB47F2}"/>
              </a:ext>
            </a:extLst>
          </p:cNvPr>
          <p:cNvSpPr>
            <a:spLocks noGrp="1"/>
          </p:cNvSpPr>
          <p:nvPr>
            <p:ph type="title"/>
          </p:nvPr>
        </p:nvSpPr>
        <p:spPr>
          <a:xfrm>
            <a:off x="398502" y="3294743"/>
            <a:ext cx="11361600" cy="777202"/>
          </a:xfrm>
        </p:spPr>
        <p:txBody>
          <a:bodyPr/>
          <a:lstStyle/>
          <a:p>
            <a:r>
              <a:rPr lang="cs-CZ" dirty="0" err="1"/>
              <a:t>Osmotic</a:t>
            </a:r>
            <a:r>
              <a:rPr lang="cs-CZ" dirty="0"/>
              <a:t> resistence </a:t>
            </a:r>
            <a:r>
              <a:rPr lang="cs-CZ" dirty="0" err="1"/>
              <a:t>of</a:t>
            </a:r>
            <a:r>
              <a:rPr lang="cs-CZ" dirty="0"/>
              <a:t> </a:t>
            </a:r>
            <a:r>
              <a:rPr lang="cs-CZ" dirty="0" err="1"/>
              <a:t>red</a:t>
            </a:r>
            <a:r>
              <a:rPr lang="cs-CZ" dirty="0"/>
              <a:t> </a:t>
            </a:r>
            <a:r>
              <a:rPr lang="cs-CZ" dirty="0" err="1"/>
              <a:t>blood</a:t>
            </a:r>
            <a:r>
              <a:rPr lang="cs-CZ" dirty="0"/>
              <a:t> </a:t>
            </a:r>
            <a:r>
              <a:rPr lang="cs-CZ" dirty="0" err="1"/>
              <a:t>cells</a:t>
            </a:r>
            <a:endParaRPr lang="cs-CZ" dirty="0"/>
          </a:p>
        </p:txBody>
      </p:sp>
      <p:sp>
        <p:nvSpPr>
          <p:cNvPr id="8" name="Footer Placeholder 1">
            <a:extLst>
              <a:ext uri="{FF2B5EF4-FFF2-40B4-BE49-F238E27FC236}">
                <a16:creationId xmlns:a16="http://schemas.microsoft.com/office/drawing/2014/main" id="{F0D29727-EAD3-E495-8B67-92ED18B8C1DF}"/>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7466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56E998-BEF8-70E8-757F-B55472BF5756}"/>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AEE55A08-F0BB-DF2B-226B-4F512B5E89A6}"/>
              </a:ext>
            </a:extLst>
          </p:cNvPr>
          <p:cNvSpPr>
            <a:spLocks noGrp="1"/>
          </p:cNvSpPr>
          <p:nvPr>
            <p:ph type="title"/>
          </p:nvPr>
        </p:nvSpPr>
        <p:spPr/>
        <p:txBody>
          <a:bodyPr/>
          <a:lstStyle/>
          <a:p>
            <a:r>
              <a:rPr lang="cs-CZ" dirty="0" err="1"/>
              <a:t>Diffusion</a:t>
            </a:r>
            <a:endParaRPr lang="cs-CZ" dirty="0"/>
          </a:p>
        </p:txBody>
      </p:sp>
      <p:sp>
        <p:nvSpPr>
          <p:cNvPr id="5" name="Content Placeholder 4">
            <a:extLst>
              <a:ext uri="{FF2B5EF4-FFF2-40B4-BE49-F238E27FC236}">
                <a16:creationId xmlns:a16="http://schemas.microsoft.com/office/drawing/2014/main" id="{1FE106EC-DD4A-222E-2413-E7B73C1DFD37}"/>
              </a:ext>
            </a:extLst>
          </p:cNvPr>
          <p:cNvSpPr>
            <a:spLocks noGrp="1"/>
          </p:cNvSpPr>
          <p:nvPr>
            <p:ph idx="1"/>
          </p:nvPr>
        </p:nvSpPr>
        <p:spPr/>
        <p:txBody>
          <a:bodyPr/>
          <a:lstStyle/>
          <a:p>
            <a:r>
              <a:rPr lang="cs-CZ" dirty="0"/>
              <a:t>M</a:t>
            </a:r>
            <a:r>
              <a:rPr lang="en-US" dirty="0" err="1"/>
              <a:t>ovement</a:t>
            </a:r>
            <a:r>
              <a:rPr lang="en-US" dirty="0"/>
              <a:t> of molecules or atoms from a region of high concentration to a region of low concentration</a:t>
            </a:r>
            <a:endParaRPr lang="cs-CZ" dirty="0"/>
          </a:p>
        </p:txBody>
      </p:sp>
      <p:pic>
        <p:nvPicPr>
          <p:cNvPr id="6" name="object 4">
            <a:extLst>
              <a:ext uri="{FF2B5EF4-FFF2-40B4-BE49-F238E27FC236}">
                <a16:creationId xmlns:a16="http://schemas.microsoft.com/office/drawing/2014/main" id="{94E08539-3ABE-03CB-E17A-91B4587B81F2}"/>
              </a:ext>
            </a:extLst>
          </p:cNvPr>
          <p:cNvPicPr/>
          <p:nvPr/>
        </p:nvPicPr>
        <p:blipFill>
          <a:blip r:embed="rId2" cstate="print"/>
          <a:stretch>
            <a:fillRect/>
          </a:stretch>
        </p:blipFill>
        <p:spPr>
          <a:xfrm>
            <a:off x="3296797" y="2695988"/>
            <a:ext cx="5455317" cy="3441738"/>
          </a:xfrm>
          <a:prstGeom prst="rect">
            <a:avLst/>
          </a:prstGeom>
        </p:spPr>
      </p:pic>
      <p:sp>
        <p:nvSpPr>
          <p:cNvPr id="7" name="Footer Placeholder 1">
            <a:extLst>
              <a:ext uri="{FF2B5EF4-FFF2-40B4-BE49-F238E27FC236}">
                <a16:creationId xmlns:a16="http://schemas.microsoft.com/office/drawing/2014/main" id="{74CC2CBC-B640-E597-91C9-5A852574BB19}"/>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171486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145F41-DB0D-7C76-9DCA-67BFDCC1179C}"/>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E99F213F-5950-D8BF-0D7B-58B8105C81FB}"/>
              </a:ext>
            </a:extLst>
          </p:cNvPr>
          <p:cNvSpPr>
            <a:spLocks noGrp="1"/>
          </p:cNvSpPr>
          <p:nvPr>
            <p:ph type="title"/>
          </p:nvPr>
        </p:nvSpPr>
        <p:spPr/>
        <p:txBody>
          <a:bodyPr/>
          <a:lstStyle/>
          <a:p>
            <a:r>
              <a:rPr lang="cs-CZ" dirty="0" err="1"/>
              <a:t>Filtration</a:t>
            </a:r>
            <a:endParaRPr lang="cs-CZ" dirty="0"/>
          </a:p>
        </p:txBody>
      </p:sp>
      <p:sp>
        <p:nvSpPr>
          <p:cNvPr id="5" name="Content Placeholder 4">
            <a:extLst>
              <a:ext uri="{FF2B5EF4-FFF2-40B4-BE49-F238E27FC236}">
                <a16:creationId xmlns:a16="http://schemas.microsoft.com/office/drawing/2014/main" id="{818949B5-9F23-E67B-A338-23B643C3070F}"/>
              </a:ext>
            </a:extLst>
          </p:cNvPr>
          <p:cNvSpPr>
            <a:spLocks noGrp="1"/>
          </p:cNvSpPr>
          <p:nvPr>
            <p:ph idx="1"/>
          </p:nvPr>
        </p:nvSpPr>
        <p:spPr/>
        <p:txBody>
          <a:bodyPr/>
          <a:lstStyle/>
          <a:p>
            <a:r>
              <a:rPr lang="en-US" dirty="0"/>
              <a:t>Separation of fluids from the „solid“ parts through the membrane powered by the pressure gradient</a:t>
            </a:r>
            <a:endParaRPr lang="cs-CZ" dirty="0"/>
          </a:p>
        </p:txBody>
      </p:sp>
      <p:sp>
        <p:nvSpPr>
          <p:cNvPr id="6" name="object 4">
            <a:extLst>
              <a:ext uri="{FF2B5EF4-FFF2-40B4-BE49-F238E27FC236}">
                <a16:creationId xmlns:a16="http://schemas.microsoft.com/office/drawing/2014/main" id="{6CF288D1-7458-E5BF-5BC8-3C15F7B04690}"/>
              </a:ext>
            </a:extLst>
          </p:cNvPr>
          <p:cNvSpPr/>
          <p:nvPr/>
        </p:nvSpPr>
        <p:spPr>
          <a:xfrm>
            <a:off x="2840735" y="2671572"/>
            <a:ext cx="5939027" cy="3700272"/>
          </a:xfrm>
          <a:prstGeom prst="rect">
            <a:avLst/>
          </a:prstGeom>
          <a:blipFill>
            <a:blip r:embed="rId2" cstate="print"/>
            <a:stretch>
              <a:fillRect/>
            </a:stretch>
          </a:blipFill>
        </p:spPr>
        <p:txBody>
          <a:bodyPr wrap="square" lIns="0" tIns="0" rIns="0" bIns="0" rtlCol="0"/>
          <a:lstStyle/>
          <a:p>
            <a:endParaRPr/>
          </a:p>
        </p:txBody>
      </p:sp>
      <p:sp>
        <p:nvSpPr>
          <p:cNvPr id="7" name="Footer Placeholder 1">
            <a:extLst>
              <a:ext uri="{FF2B5EF4-FFF2-40B4-BE49-F238E27FC236}">
                <a16:creationId xmlns:a16="http://schemas.microsoft.com/office/drawing/2014/main" id="{D4761BE8-E920-E643-D9E1-B8F1C4057262}"/>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403687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9F7D91-786E-1707-DEC9-B3C6F0444342}"/>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741AA20F-BEF9-97CD-C2DE-B59848B7CB8C}"/>
              </a:ext>
            </a:extLst>
          </p:cNvPr>
          <p:cNvSpPr>
            <a:spLocks noGrp="1"/>
          </p:cNvSpPr>
          <p:nvPr>
            <p:ph type="title"/>
          </p:nvPr>
        </p:nvSpPr>
        <p:spPr/>
        <p:txBody>
          <a:bodyPr/>
          <a:lstStyle/>
          <a:p>
            <a:r>
              <a:rPr lang="cs-CZ" dirty="0" err="1"/>
              <a:t>Osmosis</a:t>
            </a:r>
            <a:endParaRPr lang="cs-CZ" dirty="0"/>
          </a:p>
        </p:txBody>
      </p:sp>
      <p:sp>
        <p:nvSpPr>
          <p:cNvPr id="5" name="Content Placeholder 4">
            <a:extLst>
              <a:ext uri="{FF2B5EF4-FFF2-40B4-BE49-F238E27FC236}">
                <a16:creationId xmlns:a16="http://schemas.microsoft.com/office/drawing/2014/main" id="{B2E0B321-605F-E166-113D-33536E777C03}"/>
              </a:ext>
            </a:extLst>
          </p:cNvPr>
          <p:cNvSpPr>
            <a:spLocks noGrp="1"/>
          </p:cNvSpPr>
          <p:nvPr>
            <p:ph idx="1"/>
          </p:nvPr>
        </p:nvSpPr>
        <p:spPr>
          <a:xfrm>
            <a:off x="720000" y="1692002"/>
            <a:ext cx="11080114" cy="4139998"/>
          </a:xfrm>
        </p:spPr>
        <p:txBody>
          <a:bodyPr/>
          <a:lstStyle/>
          <a:p>
            <a:r>
              <a:rPr lang="en-US" dirty="0"/>
              <a:t>A flow of solvent (water) through </a:t>
            </a:r>
            <a:endParaRPr lang="cs-CZ" dirty="0"/>
          </a:p>
          <a:p>
            <a:pPr marL="72000" indent="0">
              <a:buNone/>
            </a:pPr>
            <a:r>
              <a:rPr lang="cs-CZ" dirty="0"/>
              <a:t>  </a:t>
            </a:r>
            <a:r>
              <a:rPr lang="en-US" dirty="0"/>
              <a:t>a semipermeable membrane according to </a:t>
            </a:r>
            <a:endParaRPr lang="cs-CZ" dirty="0"/>
          </a:p>
          <a:p>
            <a:pPr marL="72000" indent="0">
              <a:buNone/>
            </a:pPr>
            <a:r>
              <a:rPr lang="cs-CZ" dirty="0"/>
              <a:t>  </a:t>
            </a:r>
            <a:r>
              <a:rPr lang="en-US" dirty="0"/>
              <a:t>an osmotic gradient</a:t>
            </a:r>
          </a:p>
          <a:p>
            <a:r>
              <a:rPr lang="en-US" b="1" dirty="0"/>
              <a:t>Osmotic pressure </a:t>
            </a:r>
            <a:r>
              <a:rPr lang="en-US" dirty="0"/>
              <a:t>– pressure necessary to stop the osmosis</a:t>
            </a:r>
          </a:p>
          <a:p>
            <a:r>
              <a:rPr lang="en-US" b="1" dirty="0"/>
              <a:t>Osmolarity</a:t>
            </a:r>
            <a:r>
              <a:rPr lang="en-US" dirty="0"/>
              <a:t> – concentration of osmotic active particles in 1 </a:t>
            </a:r>
            <a:r>
              <a:rPr lang="en-US" dirty="0" err="1"/>
              <a:t>litre</a:t>
            </a:r>
            <a:r>
              <a:rPr lang="en-US" dirty="0"/>
              <a:t> of solution</a:t>
            </a:r>
          </a:p>
          <a:p>
            <a:r>
              <a:rPr lang="en-US" b="1" dirty="0"/>
              <a:t>Osmolality</a:t>
            </a:r>
            <a:r>
              <a:rPr lang="en-US" dirty="0"/>
              <a:t> – concentration of osmotic active particles per 1 kg of solvent</a:t>
            </a:r>
          </a:p>
          <a:p>
            <a:r>
              <a:rPr lang="en-US" dirty="0"/>
              <a:t>Osmolality of plasma = 2*[Na</a:t>
            </a:r>
            <a:r>
              <a:rPr lang="en-US" baseline="30000" dirty="0"/>
              <a:t>+</a:t>
            </a:r>
            <a:r>
              <a:rPr lang="en-US" dirty="0"/>
              <a:t>] + [</a:t>
            </a:r>
            <a:r>
              <a:rPr lang="en-US" dirty="0" err="1"/>
              <a:t>glc</a:t>
            </a:r>
            <a:r>
              <a:rPr lang="en-US" dirty="0"/>
              <a:t>] + [urea] = </a:t>
            </a:r>
            <a:endParaRPr lang="cs-CZ" dirty="0"/>
          </a:p>
          <a:p>
            <a:pPr marL="72000" indent="0">
              <a:buNone/>
            </a:pPr>
            <a:r>
              <a:rPr lang="cs-CZ" dirty="0"/>
              <a:t>  = </a:t>
            </a:r>
            <a:r>
              <a:rPr lang="en-US" dirty="0"/>
              <a:t>275-295 mmol/kgH</a:t>
            </a:r>
            <a:r>
              <a:rPr lang="en-US" baseline="-25000" dirty="0"/>
              <a:t>2</a:t>
            </a:r>
            <a:r>
              <a:rPr lang="en-US" dirty="0"/>
              <a:t>O</a:t>
            </a:r>
          </a:p>
        </p:txBody>
      </p:sp>
      <p:sp>
        <p:nvSpPr>
          <p:cNvPr id="6" name="object 4">
            <a:extLst>
              <a:ext uri="{FF2B5EF4-FFF2-40B4-BE49-F238E27FC236}">
                <a16:creationId xmlns:a16="http://schemas.microsoft.com/office/drawing/2014/main" id="{2FF8701E-7FA6-27ED-5A1F-CB89E26468F4}"/>
              </a:ext>
            </a:extLst>
          </p:cNvPr>
          <p:cNvSpPr/>
          <p:nvPr/>
        </p:nvSpPr>
        <p:spPr>
          <a:xfrm>
            <a:off x="7910287" y="378000"/>
            <a:ext cx="4001586" cy="24813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4597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4890C0-0E37-4D0C-EC68-608909B59D65}"/>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93C3864B-DF23-F6D7-2ECE-C57D5B3B72CD}"/>
              </a:ext>
            </a:extLst>
          </p:cNvPr>
          <p:cNvSpPr>
            <a:spLocks noGrp="1"/>
          </p:cNvSpPr>
          <p:nvPr>
            <p:ph type="title"/>
          </p:nvPr>
        </p:nvSpPr>
        <p:spPr/>
        <p:txBody>
          <a:bodyPr/>
          <a:lstStyle/>
          <a:p>
            <a:r>
              <a:rPr lang="cs-CZ" dirty="0"/>
              <a:t>Tonicity</a:t>
            </a:r>
          </a:p>
        </p:txBody>
      </p:sp>
      <p:sp>
        <p:nvSpPr>
          <p:cNvPr id="5" name="Content Placeholder 4">
            <a:extLst>
              <a:ext uri="{FF2B5EF4-FFF2-40B4-BE49-F238E27FC236}">
                <a16:creationId xmlns:a16="http://schemas.microsoft.com/office/drawing/2014/main" id="{5CF37AD5-7869-EBAF-A2A1-5434012ACA12}"/>
              </a:ext>
            </a:extLst>
          </p:cNvPr>
          <p:cNvSpPr>
            <a:spLocks noGrp="1"/>
          </p:cNvSpPr>
          <p:nvPr>
            <p:ph idx="1"/>
          </p:nvPr>
        </p:nvSpPr>
        <p:spPr>
          <a:xfrm>
            <a:off x="720000" y="1359001"/>
            <a:ext cx="10753200" cy="4139998"/>
          </a:xfrm>
        </p:spPr>
        <p:txBody>
          <a:bodyPr/>
          <a:lstStyle/>
          <a:p>
            <a:r>
              <a:rPr lang="en-US" dirty="0"/>
              <a:t>The osmolality of a solution compared to the osmolality of intracellular fluid</a:t>
            </a:r>
          </a:p>
          <a:p>
            <a:pPr lvl="1"/>
            <a:r>
              <a:rPr lang="en-US" b="1" dirty="0"/>
              <a:t>Hypotonic solutions</a:t>
            </a:r>
            <a:r>
              <a:rPr lang="cs-CZ" b="1" dirty="0"/>
              <a:t> </a:t>
            </a:r>
            <a:r>
              <a:rPr lang="cs-CZ" dirty="0"/>
              <a:t>– t</a:t>
            </a:r>
            <a:r>
              <a:rPr lang="en-US" dirty="0"/>
              <a:t>he solution had lower osmolality than intracellular fluid → water flows into the cells</a:t>
            </a:r>
          </a:p>
          <a:p>
            <a:pPr lvl="1"/>
            <a:r>
              <a:rPr lang="en-US" b="1" dirty="0"/>
              <a:t>Isotonic solutions</a:t>
            </a:r>
            <a:r>
              <a:rPr lang="cs-CZ" b="1" dirty="0"/>
              <a:t> </a:t>
            </a:r>
            <a:r>
              <a:rPr lang="cs-CZ" dirty="0"/>
              <a:t>– s</a:t>
            </a:r>
            <a:r>
              <a:rPr lang="en-US" dirty="0" err="1"/>
              <a:t>ame</a:t>
            </a:r>
            <a:r>
              <a:rPr lang="en-US" dirty="0"/>
              <a:t> osmolality of solution and intracellular fluid – 0.9% NaCl = physiological solution (saline)</a:t>
            </a:r>
          </a:p>
          <a:p>
            <a:pPr lvl="1"/>
            <a:r>
              <a:rPr lang="en-US" b="1" dirty="0"/>
              <a:t>Hypertonic solutions </a:t>
            </a:r>
            <a:r>
              <a:rPr lang="cs-CZ" dirty="0"/>
              <a:t>– t</a:t>
            </a:r>
            <a:r>
              <a:rPr lang="en-US" dirty="0"/>
              <a:t>he solution has a higher osmolality than the intracellular fluid -&gt; water leaves the cells.</a:t>
            </a:r>
          </a:p>
          <a:p>
            <a:endParaRPr lang="cs-CZ" dirty="0"/>
          </a:p>
        </p:txBody>
      </p:sp>
      <p:sp>
        <p:nvSpPr>
          <p:cNvPr id="6" name="object 4">
            <a:extLst>
              <a:ext uri="{FF2B5EF4-FFF2-40B4-BE49-F238E27FC236}">
                <a16:creationId xmlns:a16="http://schemas.microsoft.com/office/drawing/2014/main" id="{5926D21B-5C7C-FDC3-CD43-74ABD7EB954D}"/>
              </a:ext>
            </a:extLst>
          </p:cNvPr>
          <p:cNvSpPr/>
          <p:nvPr/>
        </p:nvSpPr>
        <p:spPr>
          <a:xfrm>
            <a:off x="3370981" y="4285595"/>
            <a:ext cx="4757019" cy="242680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032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2B2C42-BFA2-0A2D-E5E2-E0CD52B3540A}"/>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56988871-00CE-8E18-FFAA-3678AE3D0B0D}"/>
              </a:ext>
            </a:extLst>
          </p:cNvPr>
          <p:cNvSpPr>
            <a:spLocks noGrp="1"/>
          </p:cNvSpPr>
          <p:nvPr>
            <p:ph type="title"/>
          </p:nvPr>
        </p:nvSpPr>
        <p:spPr/>
        <p:txBody>
          <a:bodyPr/>
          <a:lstStyle/>
          <a:p>
            <a:r>
              <a:rPr lang="cs-CZ" dirty="0" err="1"/>
              <a:t>Hemolysis</a:t>
            </a:r>
            <a:endParaRPr lang="cs-CZ" dirty="0"/>
          </a:p>
        </p:txBody>
      </p:sp>
      <p:sp>
        <p:nvSpPr>
          <p:cNvPr id="5" name="Content Placeholder 4">
            <a:extLst>
              <a:ext uri="{FF2B5EF4-FFF2-40B4-BE49-F238E27FC236}">
                <a16:creationId xmlns:a16="http://schemas.microsoft.com/office/drawing/2014/main" id="{B24ECDC4-D3B7-0706-8638-7A7E90EB836C}"/>
              </a:ext>
            </a:extLst>
          </p:cNvPr>
          <p:cNvSpPr>
            <a:spLocks noGrp="1"/>
          </p:cNvSpPr>
          <p:nvPr>
            <p:ph idx="1"/>
          </p:nvPr>
        </p:nvSpPr>
        <p:spPr>
          <a:xfrm>
            <a:off x="720000" y="1692002"/>
            <a:ext cx="7872457" cy="4139998"/>
          </a:xfrm>
        </p:spPr>
        <p:txBody>
          <a:bodyPr/>
          <a:lstStyle/>
          <a:p>
            <a:r>
              <a:rPr lang="en-US" dirty="0"/>
              <a:t>Break-up of RBC due to disintegration of its membrane – hemoglobin and intracellular fluid are spilt into the solution (plasma) </a:t>
            </a:r>
          </a:p>
          <a:p>
            <a:pPr lvl="1"/>
            <a:r>
              <a:rPr lang="en-US" dirty="0" err="1"/>
              <a:t>Hemolysed</a:t>
            </a:r>
            <a:r>
              <a:rPr lang="en-US" dirty="0"/>
              <a:t> blood – plasma is pink in </a:t>
            </a:r>
            <a:r>
              <a:rPr lang="en-US" dirty="0" err="1"/>
              <a:t>colour</a:t>
            </a:r>
            <a:r>
              <a:rPr lang="en-US" dirty="0"/>
              <a:t> thanks to hemoglobin</a:t>
            </a:r>
          </a:p>
          <a:p>
            <a:pPr lvl="1"/>
            <a:r>
              <a:rPr lang="en-US" dirty="0"/>
              <a:t>Old fragile RBCs are captured and processed in the red pulp of the spleen</a:t>
            </a:r>
          </a:p>
          <a:p>
            <a:pPr lvl="1"/>
            <a:r>
              <a:rPr lang="en-US" dirty="0"/>
              <a:t>After hemolysis in the circulation, hemoglobin is bound to haptoglobin, which prevents filtration of hemoglobin by the kidneys</a:t>
            </a:r>
          </a:p>
          <a:p>
            <a:pPr lvl="1"/>
            <a:r>
              <a:rPr lang="en-US" dirty="0"/>
              <a:t>In excessive intravascular hemolysis, there is not enough haptoglobin, and hemoglobin is filtered by the kidneys and lost in the urine (hemoglobinuria), together with iron (iron loss).  It can lead to tubule blockage and kidney damage (</a:t>
            </a:r>
            <a:r>
              <a:rPr lang="en-US" dirty="0" err="1"/>
              <a:t>hemoglobinuric</a:t>
            </a:r>
            <a:r>
              <a:rPr lang="en-US" dirty="0"/>
              <a:t> nephrosis)</a:t>
            </a:r>
          </a:p>
          <a:p>
            <a:pPr marL="72000" indent="0">
              <a:buNone/>
            </a:pPr>
            <a:endParaRPr lang="cs-CZ" dirty="0"/>
          </a:p>
        </p:txBody>
      </p:sp>
      <p:sp>
        <p:nvSpPr>
          <p:cNvPr id="6" name="object 4">
            <a:extLst>
              <a:ext uri="{FF2B5EF4-FFF2-40B4-BE49-F238E27FC236}">
                <a16:creationId xmlns:a16="http://schemas.microsoft.com/office/drawing/2014/main" id="{F22420B0-37F0-EAA6-FFCF-8F1A24BC7362}"/>
              </a:ext>
            </a:extLst>
          </p:cNvPr>
          <p:cNvSpPr/>
          <p:nvPr/>
        </p:nvSpPr>
        <p:spPr>
          <a:xfrm>
            <a:off x="8831361" y="1419613"/>
            <a:ext cx="3169920" cy="2342388"/>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44D6E27C-01D6-01FB-CEA6-D123C335B4F6}"/>
              </a:ext>
            </a:extLst>
          </p:cNvPr>
          <p:cNvSpPr/>
          <p:nvPr/>
        </p:nvSpPr>
        <p:spPr>
          <a:xfrm>
            <a:off x="9135384" y="5005992"/>
            <a:ext cx="2642616" cy="1652016"/>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FBB92607-9914-D712-A137-7E771B0AFDB7}"/>
              </a:ext>
            </a:extLst>
          </p:cNvPr>
          <p:cNvSpPr txBox="1"/>
          <p:nvPr/>
        </p:nvSpPr>
        <p:spPr>
          <a:xfrm>
            <a:off x="8777242" y="666577"/>
            <a:ext cx="3224039" cy="629018"/>
          </a:xfrm>
          <a:prstGeom prst="rect">
            <a:avLst/>
          </a:prstGeom>
        </p:spPr>
        <p:txBody>
          <a:bodyPr vert="horz" wrap="square" lIns="0" tIns="13335" rIns="0" bIns="0" rtlCol="0">
            <a:spAutoFit/>
          </a:bodyPr>
          <a:lstStyle/>
          <a:p>
            <a:pPr marL="12700" marR="5080" algn="ctr">
              <a:lnSpc>
                <a:spcPct val="100000"/>
              </a:lnSpc>
              <a:spcBef>
                <a:spcPts val="105"/>
              </a:spcBef>
            </a:pPr>
            <a:r>
              <a:rPr lang="cs-CZ" sz="2000" spc="-10" dirty="0" err="1">
                <a:latin typeface="Tahoma"/>
                <a:cs typeface="Tahoma"/>
              </a:rPr>
              <a:t>Blood</a:t>
            </a:r>
            <a:r>
              <a:rPr lang="cs-CZ" sz="2000" spc="-10" dirty="0">
                <a:latin typeface="Tahoma"/>
                <a:cs typeface="Tahoma"/>
              </a:rPr>
              <a:t> </a:t>
            </a:r>
            <a:r>
              <a:rPr lang="cs-CZ" sz="2000" spc="-10" dirty="0" err="1">
                <a:latin typeface="Tahoma"/>
                <a:cs typeface="Tahoma"/>
              </a:rPr>
              <a:t>with</a:t>
            </a:r>
            <a:r>
              <a:rPr lang="cs-CZ" sz="2000" spc="-10" dirty="0">
                <a:latin typeface="Tahoma"/>
                <a:cs typeface="Tahoma"/>
              </a:rPr>
              <a:t> sediment and </a:t>
            </a:r>
            <a:r>
              <a:rPr lang="cs-CZ" sz="2000" spc="-10" dirty="0" err="1">
                <a:latin typeface="Tahoma"/>
                <a:cs typeface="Tahoma"/>
              </a:rPr>
              <a:t>various</a:t>
            </a:r>
            <a:r>
              <a:rPr lang="cs-CZ" sz="2000" spc="-10" dirty="0">
                <a:latin typeface="Tahoma"/>
                <a:cs typeface="Tahoma"/>
              </a:rPr>
              <a:t> </a:t>
            </a:r>
            <a:r>
              <a:rPr lang="cs-CZ" sz="2000" spc="-10" dirty="0" err="1">
                <a:latin typeface="Tahoma"/>
                <a:cs typeface="Tahoma"/>
              </a:rPr>
              <a:t>levels</a:t>
            </a:r>
            <a:r>
              <a:rPr lang="cs-CZ" sz="2000" spc="-10" dirty="0">
                <a:latin typeface="Tahoma"/>
                <a:cs typeface="Tahoma"/>
              </a:rPr>
              <a:t> </a:t>
            </a:r>
            <a:r>
              <a:rPr lang="cs-CZ" sz="2000" spc="-10" dirty="0" err="1">
                <a:latin typeface="Tahoma"/>
                <a:cs typeface="Tahoma"/>
              </a:rPr>
              <a:t>of</a:t>
            </a:r>
            <a:r>
              <a:rPr lang="cs-CZ" sz="2000" spc="-10" dirty="0">
                <a:latin typeface="Tahoma"/>
                <a:cs typeface="Tahoma"/>
              </a:rPr>
              <a:t> </a:t>
            </a:r>
            <a:r>
              <a:rPr lang="cs-CZ" sz="2000" spc="-10" dirty="0" err="1">
                <a:latin typeface="Tahoma"/>
                <a:cs typeface="Tahoma"/>
              </a:rPr>
              <a:t>hemolysis</a:t>
            </a:r>
            <a:endParaRPr sz="2000" dirty="0">
              <a:latin typeface="Tahoma"/>
              <a:cs typeface="Tahoma"/>
            </a:endParaRPr>
          </a:p>
        </p:txBody>
      </p:sp>
      <p:sp>
        <p:nvSpPr>
          <p:cNvPr id="9" name="object 7">
            <a:extLst>
              <a:ext uri="{FF2B5EF4-FFF2-40B4-BE49-F238E27FC236}">
                <a16:creationId xmlns:a16="http://schemas.microsoft.com/office/drawing/2014/main" id="{9D900505-E8F9-DD12-7323-DD9DECE4223C}"/>
              </a:ext>
            </a:extLst>
          </p:cNvPr>
          <p:cNvSpPr txBox="1"/>
          <p:nvPr/>
        </p:nvSpPr>
        <p:spPr>
          <a:xfrm>
            <a:off x="8946930" y="4240294"/>
            <a:ext cx="2938782" cy="628377"/>
          </a:xfrm>
          <a:prstGeom prst="rect">
            <a:avLst/>
          </a:prstGeom>
        </p:spPr>
        <p:txBody>
          <a:bodyPr vert="horz" wrap="square" lIns="0" tIns="12700" rIns="0" bIns="0" rtlCol="0">
            <a:spAutoFit/>
          </a:bodyPr>
          <a:lstStyle/>
          <a:p>
            <a:pPr marL="12700" algn="ctr">
              <a:lnSpc>
                <a:spcPct val="100000"/>
              </a:lnSpc>
              <a:spcBef>
                <a:spcPts val="100"/>
              </a:spcBef>
            </a:pPr>
            <a:r>
              <a:rPr lang="cs-CZ" sz="2000" spc="5" dirty="0">
                <a:latin typeface="Tahoma"/>
                <a:cs typeface="Tahoma"/>
              </a:rPr>
              <a:t>Urine </a:t>
            </a:r>
            <a:r>
              <a:rPr lang="cs-CZ" sz="2000" spc="5" dirty="0" err="1">
                <a:latin typeface="Tahoma"/>
                <a:cs typeface="Tahoma"/>
              </a:rPr>
              <a:t>with</a:t>
            </a:r>
            <a:r>
              <a:rPr lang="cs-CZ" sz="2000" spc="5" dirty="0">
                <a:latin typeface="Tahoma"/>
                <a:cs typeface="Tahoma"/>
              </a:rPr>
              <a:t> </a:t>
            </a:r>
            <a:r>
              <a:rPr lang="cs-CZ" sz="2000" spc="5" dirty="0" err="1">
                <a:latin typeface="Tahoma"/>
                <a:cs typeface="Tahoma"/>
              </a:rPr>
              <a:t>various</a:t>
            </a:r>
            <a:r>
              <a:rPr lang="cs-CZ" sz="2000" spc="5" dirty="0">
                <a:latin typeface="Tahoma"/>
                <a:cs typeface="Tahoma"/>
              </a:rPr>
              <a:t> </a:t>
            </a:r>
            <a:r>
              <a:rPr lang="cs-CZ" sz="2000" spc="5" dirty="0" err="1">
                <a:latin typeface="Tahoma"/>
                <a:cs typeface="Tahoma"/>
              </a:rPr>
              <a:t>levels</a:t>
            </a:r>
            <a:r>
              <a:rPr lang="cs-CZ" sz="2000" spc="5" dirty="0">
                <a:latin typeface="Tahoma"/>
                <a:cs typeface="Tahoma"/>
              </a:rPr>
              <a:t> </a:t>
            </a:r>
            <a:r>
              <a:rPr lang="cs-CZ" sz="2000" spc="5" dirty="0" err="1">
                <a:latin typeface="Tahoma"/>
                <a:cs typeface="Tahoma"/>
              </a:rPr>
              <a:t>of</a:t>
            </a:r>
            <a:r>
              <a:rPr lang="cs-CZ" sz="2000" spc="5" dirty="0">
                <a:latin typeface="Tahoma"/>
                <a:cs typeface="Tahoma"/>
              </a:rPr>
              <a:t> </a:t>
            </a:r>
            <a:r>
              <a:rPr lang="cs-CZ" sz="2000" spc="5" dirty="0" err="1">
                <a:latin typeface="Tahoma"/>
                <a:cs typeface="Tahoma"/>
              </a:rPr>
              <a:t>hemoglobinuria</a:t>
            </a:r>
            <a:endParaRPr sz="2000" dirty="0">
              <a:latin typeface="Tahoma"/>
              <a:cs typeface="Tahoma"/>
            </a:endParaRPr>
          </a:p>
        </p:txBody>
      </p:sp>
    </p:spTree>
    <p:extLst>
      <p:ext uri="{BB962C8B-B14F-4D97-AF65-F5344CB8AC3E}">
        <p14:creationId xmlns:p14="http://schemas.microsoft.com/office/powerpoint/2010/main" val="289923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D12A7-8211-EA52-2846-1AEB5A9894D9}"/>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Title 3">
            <a:extLst>
              <a:ext uri="{FF2B5EF4-FFF2-40B4-BE49-F238E27FC236}">
                <a16:creationId xmlns:a16="http://schemas.microsoft.com/office/drawing/2014/main" id="{DC14CBF8-27A8-547D-6C89-016CF894834A}"/>
              </a:ext>
            </a:extLst>
          </p:cNvPr>
          <p:cNvSpPr>
            <a:spLocks noGrp="1"/>
          </p:cNvSpPr>
          <p:nvPr>
            <p:ph type="title"/>
          </p:nvPr>
        </p:nvSpPr>
        <p:spPr/>
        <p:txBody>
          <a:bodyPr/>
          <a:lstStyle/>
          <a:p>
            <a:r>
              <a:rPr lang="cs-CZ" dirty="0" err="1"/>
              <a:t>Types</a:t>
            </a:r>
            <a:r>
              <a:rPr lang="cs-CZ" dirty="0"/>
              <a:t> </a:t>
            </a:r>
            <a:r>
              <a:rPr lang="cs-CZ" dirty="0" err="1"/>
              <a:t>of</a:t>
            </a:r>
            <a:r>
              <a:rPr lang="cs-CZ" dirty="0"/>
              <a:t> </a:t>
            </a:r>
            <a:r>
              <a:rPr lang="cs-CZ" dirty="0" err="1"/>
              <a:t>hemolysis</a:t>
            </a:r>
            <a:endParaRPr lang="cs-CZ" dirty="0"/>
          </a:p>
        </p:txBody>
      </p:sp>
      <p:sp>
        <p:nvSpPr>
          <p:cNvPr id="5" name="Content Placeholder 4">
            <a:extLst>
              <a:ext uri="{FF2B5EF4-FFF2-40B4-BE49-F238E27FC236}">
                <a16:creationId xmlns:a16="http://schemas.microsoft.com/office/drawing/2014/main" id="{8559302B-B869-1979-7BB6-8AC12A7C0FE8}"/>
              </a:ext>
            </a:extLst>
          </p:cNvPr>
          <p:cNvSpPr>
            <a:spLocks noGrp="1"/>
          </p:cNvSpPr>
          <p:nvPr>
            <p:ph idx="1"/>
          </p:nvPr>
        </p:nvSpPr>
        <p:spPr>
          <a:xfrm>
            <a:off x="666000" y="1359001"/>
            <a:ext cx="8724743" cy="4139998"/>
          </a:xfrm>
        </p:spPr>
        <p:txBody>
          <a:bodyPr/>
          <a:lstStyle/>
          <a:p>
            <a:r>
              <a:rPr lang="cs-CZ" dirty="0" err="1"/>
              <a:t>Physical</a:t>
            </a:r>
            <a:endParaRPr lang="cs-CZ" dirty="0"/>
          </a:p>
          <a:p>
            <a:pPr lvl="1"/>
            <a:r>
              <a:rPr lang="cs-CZ" dirty="0" err="1"/>
              <a:t>Mechanical</a:t>
            </a:r>
            <a:r>
              <a:rPr lang="cs-CZ" dirty="0"/>
              <a:t> </a:t>
            </a:r>
            <a:r>
              <a:rPr lang="cs-CZ" dirty="0" err="1"/>
              <a:t>damage</a:t>
            </a:r>
            <a:r>
              <a:rPr lang="cs-CZ" dirty="0"/>
              <a:t> to </a:t>
            </a:r>
            <a:r>
              <a:rPr lang="cs-CZ" dirty="0" err="1"/>
              <a:t>the</a:t>
            </a:r>
            <a:r>
              <a:rPr lang="cs-CZ" dirty="0"/>
              <a:t> </a:t>
            </a:r>
            <a:r>
              <a:rPr lang="cs-CZ" dirty="0" err="1"/>
              <a:t>membrane</a:t>
            </a:r>
            <a:r>
              <a:rPr lang="cs-CZ" dirty="0"/>
              <a:t>, </a:t>
            </a:r>
            <a:r>
              <a:rPr lang="cs-CZ" dirty="0" err="1"/>
              <a:t>shaking</a:t>
            </a:r>
            <a:r>
              <a:rPr lang="cs-CZ" dirty="0"/>
              <a:t>, </a:t>
            </a:r>
            <a:r>
              <a:rPr lang="cs-CZ" dirty="0" err="1"/>
              <a:t>ultrasound</a:t>
            </a:r>
            <a:r>
              <a:rPr lang="cs-CZ" dirty="0"/>
              <a:t>, </a:t>
            </a:r>
            <a:r>
              <a:rPr lang="cs-CZ" dirty="0" err="1"/>
              <a:t>extreme</a:t>
            </a:r>
            <a:r>
              <a:rPr lang="cs-CZ" dirty="0"/>
              <a:t> </a:t>
            </a:r>
            <a:r>
              <a:rPr lang="cs-CZ" dirty="0" err="1"/>
              <a:t>temperature</a:t>
            </a:r>
            <a:r>
              <a:rPr lang="cs-CZ" dirty="0"/>
              <a:t> </a:t>
            </a:r>
            <a:r>
              <a:rPr lang="cs-CZ" dirty="0" err="1"/>
              <a:t>changes</a:t>
            </a:r>
            <a:r>
              <a:rPr lang="cs-CZ" dirty="0"/>
              <a:t>, UV </a:t>
            </a:r>
            <a:r>
              <a:rPr lang="cs-CZ" dirty="0" err="1"/>
              <a:t>radiation</a:t>
            </a:r>
            <a:endParaRPr lang="cs-CZ" dirty="0"/>
          </a:p>
          <a:p>
            <a:r>
              <a:rPr lang="cs-CZ" dirty="0" err="1"/>
              <a:t>Osmotic</a:t>
            </a:r>
            <a:endParaRPr lang="cs-CZ" dirty="0"/>
          </a:p>
          <a:p>
            <a:pPr lvl="1"/>
            <a:r>
              <a:rPr lang="cs-CZ" dirty="0"/>
              <a:t>RBC in a </a:t>
            </a:r>
            <a:r>
              <a:rPr lang="cs-CZ" dirty="0" err="1"/>
              <a:t>hypotonic</a:t>
            </a:r>
            <a:r>
              <a:rPr lang="cs-CZ" dirty="0"/>
              <a:t> </a:t>
            </a:r>
            <a:r>
              <a:rPr lang="cs-CZ" dirty="0" err="1"/>
              <a:t>solution</a:t>
            </a:r>
            <a:r>
              <a:rPr lang="cs-CZ" dirty="0"/>
              <a:t> </a:t>
            </a:r>
            <a:r>
              <a:rPr lang="cs-CZ" dirty="0" err="1"/>
              <a:t>absorbs</a:t>
            </a:r>
            <a:r>
              <a:rPr lang="cs-CZ" dirty="0"/>
              <a:t> </a:t>
            </a:r>
            <a:r>
              <a:rPr lang="cs-CZ" dirty="0" err="1"/>
              <a:t>water</a:t>
            </a:r>
            <a:r>
              <a:rPr lang="cs-CZ" dirty="0"/>
              <a:t> and </a:t>
            </a:r>
            <a:r>
              <a:rPr lang="cs-CZ" dirty="0" err="1"/>
              <a:t>bursts</a:t>
            </a:r>
            <a:endParaRPr lang="cs-CZ" dirty="0"/>
          </a:p>
          <a:p>
            <a:r>
              <a:rPr lang="cs-CZ" dirty="0" err="1"/>
              <a:t>Chemical</a:t>
            </a:r>
            <a:endParaRPr lang="cs-CZ" dirty="0"/>
          </a:p>
          <a:p>
            <a:pPr lvl="1"/>
            <a:r>
              <a:rPr lang="cs-CZ" dirty="0"/>
              <a:t>A </a:t>
            </a:r>
            <a:r>
              <a:rPr lang="cs-CZ" dirty="0" err="1"/>
              <a:t>chemical</a:t>
            </a:r>
            <a:r>
              <a:rPr lang="cs-CZ" dirty="0"/>
              <a:t> </a:t>
            </a:r>
            <a:r>
              <a:rPr lang="cs-CZ" dirty="0" err="1"/>
              <a:t>reaction</a:t>
            </a:r>
            <a:r>
              <a:rPr lang="cs-CZ" dirty="0"/>
              <a:t> </a:t>
            </a:r>
            <a:r>
              <a:rPr lang="cs-CZ" dirty="0" err="1"/>
              <a:t>of</a:t>
            </a:r>
            <a:r>
              <a:rPr lang="cs-CZ" dirty="0"/>
              <a:t> </a:t>
            </a:r>
            <a:r>
              <a:rPr lang="cs-CZ" dirty="0" err="1"/>
              <a:t>lipids</a:t>
            </a:r>
            <a:r>
              <a:rPr lang="cs-CZ" dirty="0"/>
              <a:t> in </a:t>
            </a:r>
            <a:r>
              <a:rPr lang="cs-CZ" dirty="0" err="1"/>
              <a:t>the</a:t>
            </a:r>
            <a:r>
              <a:rPr lang="cs-CZ" dirty="0"/>
              <a:t> </a:t>
            </a:r>
            <a:r>
              <a:rPr lang="cs-CZ" dirty="0" err="1"/>
              <a:t>membrane</a:t>
            </a:r>
            <a:r>
              <a:rPr lang="cs-CZ" dirty="0"/>
              <a:t> </a:t>
            </a:r>
            <a:r>
              <a:rPr lang="cs-CZ" dirty="0" err="1"/>
              <a:t>with</a:t>
            </a:r>
            <a:r>
              <a:rPr lang="cs-CZ" dirty="0"/>
              <a:t> a </a:t>
            </a:r>
            <a:r>
              <a:rPr lang="cs-CZ" dirty="0" err="1"/>
              <a:t>chemical</a:t>
            </a:r>
            <a:r>
              <a:rPr lang="cs-CZ" dirty="0"/>
              <a:t> substance – </a:t>
            </a:r>
            <a:r>
              <a:rPr lang="cs-CZ" dirty="0" err="1"/>
              <a:t>strong</a:t>
            </a:r>
            <a:r>
              <a:rPr lang="cs-CZ" dirty="0"/>
              <a:t> </a:t>
            </a:r>
            <a:r>
              <a:rPr lang="cs-CZ" dirty="0" err="1"/>
              <a:t>acids</a:t>
            </a:r>
            <a:r>
              <a:rPr lang="cs-CZ" dirty="0"/>
              <a:t> and </a:t>
            </a:r>
            <a:r>
              <a:rPr lang="cs-CZ" dirty="0" err="1"/>
              <a:t>bases</a:t>
            </a:r>
            <a:r>
              <a:rPr lang="cs-CZ" dirty="0"/>
              <a:t>, fat </a:t>
            </a:r>
            <a:r>
              <a:rPr lang="cs-CZ" dirty="0" err="1"/>
              <a:t>solvents</a:t>
            </a:r>
            <a:r>
              <a:rPr lang="cs-CZ" dirty="0"/>
              <a:t>, </a:t>
            </a:r>
            <a:r>
              <a:rPr lang="cs-CZ" dirty="0" err="1"/>
              <a:t>surfactants</a:t>
            </a:r>
            <a:r>
              <a:rPr lang="cs-CZ" dirty="0"/>
              <a:t> (</a:t>
            </a:r>
            <a:r>
              <a:rPr lang="cs-CZ" dirty="0" err="1"/>
              <a:t>detergents</a:t>
            </a:r>
            <a:r>
              <a:rPr lang="cs-CZ" dirty="0"/>
              <a:t>)</a:t>
            </a:r>
          </a:p>
          <a:p>
            <a:r>
              <a:rPr lang="cs-CZ" dirty="0" err="1"/>
              <a:t>Toxic</a:t>
            </a:r>
            <a:endParaRPr lang="cs-CZ" dirty="0"/>
          </a:p>
          <a:p>
            <a:pPr lvl="1"/>
            <a:r>
              <a:rPr lang="cs-CZ" dirty="0" err="1"/>
              <a:t>Bacterial</a:t>
            </a:r>
            <a:r>
              <a:rPr lang="cs-CZ" dirty="0"/>
              <a:t> </a:t>
            </a:r>
            <a:r>
              <a:rPr lang="cs-CZ" dirty="0" err="1"/>
              <a:t>toxins</a:t>
            </a:r>
            <a:r>
              <a:rPr lang="cs-CZ" dirty="0"/>
              <a:t>, </a:t>
            </a:r>
            <a:r>
              <a:rPr lang="cs-CZ" dirty="0" err="1"/>
              <a:t>poisons</a:t>
            </a:r>
            <a:r>
              <a:rPr lang="cs-CZ" dirty="0"/>
              <a:t> (plant, </a:t>
            </a:r>
            <a:r>
              <a:rPr lang="cs-CZ" dirty="0" err="1"/>
              <a:t>snake</a:t>
            </a:r>
            <a:r>
              <a:rPr lang="cs-CZ" dirty="0"/>
              <a:t>, </a:t>
            </a:r>
            <a:r>
              <a:rPr lang="cs-CZ" dirty="0" err="1"/>
              <a:t>insect</a:t>
            </a:r>
            <a:r>
              <a:rPr lang="cs-CZ" dirty="0"/>
              <a:t>, </a:t>
            </a:r>
            <a:r>
              <a:rPr lang="cs-CZ" dirty="0" err="1"/>
              <a:t>spider</a:t>
            </a:r>
            <a:r>
              <a:rPr lang="cs-CZ" dirty="0"/>
              <a:t>,...), </a:t>
            </a:r>
            <a:r>
              <a:rPr lang="cs-CZ" dirty="0" err="1"/>
              <a:t>parasites</a:t>
            </a:r>
            <a:r>
              <a:rPr lang="cs-CZ" dirty="0"/>
              <a:t> (</a:t>
            </a:r>
            <a:r>
              <a:rPr lang="cs-CZ" dirty="0" err="1"/>
              <a:t>Plasmodium</a:t>
            </a:r>
            <a:r>
              <a:rPr lang="cs-CZ" dirty="0"/>
              <a:t> </a:t>
            </a:r>
            <a:r>
              <a:rPr lang="cs-CZ" dirty="0" err="1"/>
              <a:t>spp</a:t>
            </a:r>
            <a:r>
              <a:rPr lang="cs-CZ" dirty="0"/>
              <a:t>. - </a:t>
            </a:r>
            <a:r>
              <a:rPr lang="cs-CZ" dirty="0" err="1"/>
              <a:t>malaria</a:t>
            </a:r>
            <a:r>
              <a:rPr lang="cs-CZ" dirty="0"/>
              <a:t>)</a:t>
            </a:r>
          </a:p>
          <a:p>
            <a:r>
              <a:rPr lang="cs-CZ" dirty="0" err="1"/>
              <a:t>Immunological</a:t>
            </a:r>
            <a:endParaRPr lang="cs-CZ" dirty="0"/>
          </a:p>
          <a:p>
            <a:pPr lvl="1"/>
            <a:r>
              <a:rPr lang="cs-CZ" dirty="0" err="1"/>
              <a:t>Transfusion</a:t>
            </a:r>
            <a:r>
              <a:rPr lang="cs-CZ" dirty="0"/>
              <a:t> </a:t>
            </a:r>
            <a:r>
              <a:rPr lang="cs-CZ" dirty="0" err="1"/>
              <a:t>of</a:t>
            </a:r>
            <a:r>
              <a:rPr lang="cs-CZ" dirty="0"/>
              <a:t> </a:t>
            </a:r>
            <a:r>
              <a:rPr lang="cs-CZ" dirty="0" err="1"/>
              <a:t>incompatible</a:t>
            </a:r>
            <a:r>
              <a:rPr lang="cs-CZ" dirty="0"/>
              <a:t> </a:t>
            </a:r>
            <a:r>
              <a:rPr lang="cs-CZ" dirty="0" err="1"/>
              <a:t>blood</a:t>
            </a:r>
            <a:r>
              <a:rPr lang="cs-CZ" dirty="0"/>
              <a:t> – </a:t>
            </a:r>
            <a:r>
              <a:rPr lang="cs-CZ" dirty="0" err="1"/>
              <a:t>immune</a:t>
            </a:r>
            <a:r>
              <a:rPr lang="cs-CZ" dirty="0"/>
              <a:t> </a:t>
            </a:r>
            <a:r>
              <a:rPr lang="cs-CZ" dirty="0" err="1"/>
              <a:t>system</a:t>
            </a:r>
            <a:r>
              <a:rPr lang="cs-CZ" dirty="0"/>
              <a:t> </a:t>
            </a:r>
            <a:r>
              <a:rPr lang="cs-CZ" dirty="0" err="1"/>
              <a:t>hemolyzes</a:t>
            </a:r>
            <a:r>
              <a:rPr lang="cs-CZ" dirty="0"/>
              <a:t> </a:t>
            </a:r>
            <a:r>
              <a:rPr lang="cs-CZ" dirty="0" err="1"/>
              <a:t>erythrocytes</a:t>
            </a:r>
            <a:r>
              <a:rPr lang="cs-CZ" dirty="0"/>
              <a:t> (via </a:t>
            </a:r>
            <a:r>
              <a:rPr lang="cs-CZ" dirty="0" err="1"/>
              <a:t>complement</a:t>
            </a:r>
            <a:r>
              <a:rPr lang="cs-CZ" dirty="0"/>
              <a:t>)</a:t>
            </a:r>
          </a:p>
          <a:p>
            <a:pPr marL="72000" indent="0">
              <a:buNone/>
            </a:pPr>
            <a:endParaRPr lang="cs-CZ" dirty="0"/>
          </a:p>
        </p:txBody>
      </p:sp>
      <p:sp>
        <p:nvSpPr>
          <p:cNvPr id="6" name="object 5">
            <a:extLst>
              <a:ext uri="{FF2B5EF4-FFF2-40B4-BE49-F238E27FC236}">
                <a16:creationId xmlns:a16="http://schemas.microsoft.com/office/drawing/2014/main" id="{01FFF4A2-F3C4-E435-9BF9-2C23453EDF0F}"/>
              </a:ext>
            </a:extLst>
          </p:cNvPr>
          <p:cNvSpPr/>
          <p:nvPr/>
        </p:nvSpPr>
        <p:spPr>
          <a:xfrm>
            <a:off x="8940800" y="4499429"/>
            <a:ext cx="3094444" cy="2274396"/>
          </a:xfrm>
          <a:prstGeom prst="rect">
            <a:avLst/>
          </a:prstGeom>
          <a:blipFill>
            <a:blip r:embed="rId2"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AD8C20A7-FAB2-F118-9503-BEAA823699A0}"/>
              </a:ext>
            </a:extLst>
          </p:cNvPr>
          <p:cNvSpPr txBox="1"/>
          <p:nvPr/>
        </p:nvSpPr>
        <p:spPr>
          <a:xfrm>
            <a:off x="9673816" y="3673194"/>
            <a:ext cx="2078355" cy="638810"/>
          </a:xfrm>
          <a:prstGeom prst="rect">
            <a:avLst/>
          </a:prstGeom>
        </p:spPr>
        <p:txBody>
          <a:bodyPr vert="horz" wrap="square" lIns="0" tIns="13335" rIns="0" bIns="0" rtlCol="0">
            <a:spAutoFit/>
          </a:bodyPr>
          <a:lstStyle/>
          <a:p>
            <a:pPr marL="12700" algn="ctr">
              <a:lnSpc>
                <a:spcPts val="2350"/>
              </a:lnSpc>
              <a:spcBef>
                <a:spcPts val="105"/>
              </a:spcBef>
            </a:pPr>
            <a:r>
              <a:rPr lang="cs-CZ" sz="2000" dirty="0" err="1">
                <a:latin typeface="Tahoma"/>
                <a:cs typeface="Tahoma"/>
              </a:rPr>
              <a:t>Malaria</a:t>
            </a:r>
            <a:endParaRPr sz="2000" dirty="0">
              <a:latin typeface="Tahoma"/>
              <a:cs typeface="Tahoma"/>
            </a:endParaRPr>
          </a:p>
          <a:p>
            <a:pPr marL="12700" algn="ctr">
              <a:lnSpc>
                <a:spcPts val="2470"/>
              </a:lnSpc>
            </a:pPr>
            <a:r>
              <a:rPr sz="2100" i="1" spc="-55" dirty="0">
                <a:latin typeface="Tahoma"/>
                <a:cs typeface="Tahoma"/>
              </a:rPr>
              <a:t>(Plasmodium</a:t>
            </a:r>
            <a:r>
              <a:rPr sz="2100" i="1" spc="-114" dirty="0">
                <a:latin typeface="Tahoma"/>
                <a:cs typeface="Tahoma"/>
              </a:rPr>
              <a:t> </a:t>
            </a:r>
            <a:r>
              <a:rPr sz="2100" i="1" spc="-85" dirty="0">
                <a:latin typeface="Tahoma"/>
                <a:cs typeface="Tahoma"/>
              </a:rPr>
              <a:t>spp</a:t>
            </a:r>
            <a:r>
              <a:rPr sz="1900" i="1" spc="-85" dirty="0">
                <a:latin typeface="Tahoma"/>
                <a:cs typeface="Tahoma"/>
              </a:rPr>
              <a:t>.)</a:t>
            </a:r>
            <a:endParaRPr sz="1900" dirty="0">
              <a:latin typeface="Tahoma"/>
              <a:cs typeface="Tahoma"/>
            </a:endParaRPr>
          </a:p>
        </p:txBody>
      </p:sp>
    </p:spTree>
    <p:extLst>
      <p:ext uri="{BB962C8B-B14F-4D97-AF65-F5344CB8AC3E}">
        <p14:creationId xmlns:p14="http://schemas.microsoft.com/office/powerpoint/2010/main" val="42317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5839B-4D92-06FF-1E6C-1ADB18E92A1C}"/>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6850B87C-5177-C165-8FC4-AEE898E1B3E7}"/>
              </a:ext>
            </a:extLst>
          </p:cNvPr>
          <p:cNvSpPr>
            <a:spLocks noGrp="1"/>
          </p:cNvSpPr>
          <p:nvPr>
            <p:ph type="title"/>
          </p:nvPr>
        </p:nvSpPr>
        <p:spPr/>
        <p:txBody>
          <a:bodyPr/>
          <a:lstStyle/>
          <a:p>
            <a:r>
              <a:rPr lang="cs-CZ" dirty="0" err="1"/>
              <a:t>Hemolytic</a:t>
            </a:r>
            <a:r>
              <a:rPr lang="cs-CZ" dirty="0"/>
              <a:t> </a:t>
            </a:r>
            <a:r>
              <a:rPr lang="cs-CZ" dirty="0" err="1"/>
              <a:t>poisons</a:t>
            </a:r>
            <a:endParaRPr lang="cs-CZ" dirty="0"/>
          </a:p>
        </p:txBody>
      </p:sp>
      <p:grpSp>
        <p:nvGrpSpPr>
          <p:cNvPr id="6" name="object 2">
            <a:extLst>
              <a:ext uri="{FF2B5EF4-FFF2-40B4-BE49-F238E27FC236}">
                <a16:creationId xmlns:a16="http://schemas.microsoft.com/office/drawing/2014/main" id="{1DFB7FF6-7743-5B14-947E-3D2A7ED94B1E}"/>
              </a:ext>
            </a:extLst>
          </p:cNvPr>
          <p:cNvGrpSpPr/>
          <p:nvPr/>
        </p:nvGrpSpPr>
        <p:grpSpPr>
          <a:xfrm>
            <a:off x="7872983" y="1094043"/>
            <a:ext cx="4087367" cy="5635941"/>
            <a:chOff x="7872983" y="1094043"/>
            <a:chExt cx="4087367" cy="5635941"/>
          </a:xfrm>
        </p:grpSpPr>
        <p:sp>
          <p:nvSpPr>
            <p:cNvPr id="7" name="object 3">
              <a:extLst>
                <a:ext uri="{FF2B5EF4-FFF2-40B4-BE49-F238E27FC236}">
                  <a16:creationId xmlns:a16="http://schemas.microsoft.com/office/drawing/2014/main" id="{0B757D82-1BC1-F7FC-D4C1-3E2C72E4EE27}"/>
                </a:ext>
              </a:extLst>
            </p:cNvPr>
            <p:cNvSpPr/>
            <p:nvPr/>
          </p:nvSpPr>
          <p:spPr>
            <a:xfrm>
              <a:off x="7872983" y="1094043"/>
              <a:ext cx="4087367" cy="2702051"/>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0436B285-A23F-8C63-116E-3BD7DF7FC766}"/>
                </a:ext>
              </a:extLst>
            </p:cNvPr>
            <p:cNvSpPr/>
            <p:nvPr/>
          </p:nvSpPr>
          <p:spPr>
            <a:xfrm>
              <a:off x="9691115" y="3718560"/>
              <a:ext cx="2269235" cy="3011424"/>
            </a:xfrm>
            <a:prstGeom prst="rect">
              <a:avLst/>
            </a:prstGeom>
            <a:blipFill>
              <a:blip r:embed="rId3" cstate="print"/>
              <a:stretch>
                <a:fillRect/>
              </a:stretch>
            </a:blipFill>
          </p:spPr>
          <p:txBody>
            <a:bodyPr wrap="square" lIns="0" tIns="0" rIns="0" bIns="0" rtlCol="0"/>
            <a:lstStyle/>
            <a:p>
              <a:endParaRPr/>
            </a:p>
          </p:txBody>
        </p:sp>
      </p:grpSp>
      <p:grpSp>
        <p:nvGrpSpPr>
          <p:cNvPr id="9" name="object 7">
            <a:extLst>
              <a:ext uri="{FF2B5EF4-FFF2-40B4-BE49-F238E27FC236}">
                <a16:creationId xmlns:a16="http://schemas.microsoft.com/office/drawing/2014/main" id="{083DD788-0ED0-C1DE-2084-4D00E551515F}"/>
              </a:ext>
            </a:extLst>
          </p:cNvPr>
          <p:cNvGrpSpPr/>
          <p:nvPr/>
        </p:nvGrpSpPr>
        <p:grpSpPr>
          <a:xfrm>
            <a:off x="679704" y="2125979"/>
            <a:ext cx="4369435" cy="4399915"/>
            <a:chOff x="679704" y="2125979"/>
            <a:chExt cx="4369435" cy="4399915"/>
          </a:xfrm>
        </p:grpSpPr>
        <p:sp>
          <p:nvSpPr>
            <p:cNvPr id="10" name="object 8">
              <a:extLst>
                <a:ext uri="{FF2B5EF4-FFF2-40B4-BE49-F238E27FC236}">
                  <a16:creationId xmlns:a16="http://schemas.microsoft.com/office/drawing/2014/main" id="{D7F1F93D-F74B-BFBD-06CA-2EF41579895B}"/>
                </a:ext>
              </a:extLst>
            </p:cNvPr>
            <p:cNvSpPr/>
            <p:nvPr/>
          </p:nvSpPr>
          <p:spPr>
            <a:xfrm>
              <a:off x="679704" y="4017263"/>
              <a:ext cx="4369053" cy="2508504"/>
            </a:xfrm>
            <a:prstGeom prst="rect">
              <a:avLst/>
            </a:prstGeom>
            <a:blipFill>
              <a:blip r:embed="rId4" cstate="print"/>
              <a:stretch>
                <a:fillRect/>
              </a:stretch>
            </a:blipFill>
          </p:spPr>
          <p:txBody>
            <a:bodyPr wrap="square" lIns="0" tIns="0" rIns="0" bIns="0" rtlCol="0"/>
            <a:lstStyle/>
            <a:p>
              <a:endParaRPr/>
            </a:p>
          </p:txBody>
        </p:sp>
        <p:sp>
          <p:nvSpPr>
            <p:cNvPr id="11" name="object 9">
              <a:extLst>
                <a:ext uri="{FF2B5EF4-FFF2-40B4-BE49-F238E27FC236}">
                  <a16:creationId xmlns:a16="http://schemas.microsoft.com/office/drawing/2014/main" id="{70122F0B-3B6A-6BC3-403F-B31EAC0CC06E}"/>
                </a:ext>
              </a:extLst>
            </p:cNvPr>
            <p:cNvSpPr/>
            <p:nvPr/>
          </p:nvSpPr>
          <p:spPr>
            <a:xfrm>
              <a:off x="679704" y="2125979"/>
              <a:ext cx="3121151" cy="2057400"/>
            </a:xfrm>
            <a:prstGeom prst="rect">
              <a:avLst/>
            </a:prstGeom>
            <a:blipFill>
              <a:blip r:embed="rId5" cstate="print"/>
              <a:stretch>
                <a:fillRect/>
              </a:stretch>
            </a:blipFill>
          </p:spPr>
          <p:txBody>
            <a:bodyPr wrap="square" lIns="0" tIns="0" rIns="0" bIns="0" rtlCol="0"/>
            <a:lstStyle/>
            <a:p>
              <a:endParaRPr/>
            </a:p>
          </p:txBody>
        </p:sp>
      </p:grpSp>
      <p:sp>
        <p:nvSpPr>
          <p:cNvPr id="12" name="object 10">
            <a:extLst>
              <a:ext uri="{FF2B5EF4-FFF2-40B4-BE49-F238E27FC236}">
                <a16:creationId xmlns:a16="http://schemas.microsoft.com/office/drawing/2014/main" id="{DF2BCDC4-7DDA-63D9-323A-26F38591CBB4}"/>
              </a:ext>
            </a:extLst>
          </p:cNvPr>
          <p:cNvSpPr txBox="1"/>
          <p:nvPr/>
        </p:nvSpPr>
        <p:spPr>
          <a:xfrm>
            <a:off x="720000" y="1446371"/>
            <a:ext cx="2562860" cy="597599"/>
          </a:xfrm>
          <a:prstGeom prst="rect">
            <a:avLst/>
          </a:prstGeom>
        </p:spPr>
        <p:txBody>
          <a:bodyPr vert="horz" wrap="square" lIns="0" tIns="12700" rIns="0" bIns="0" rtlCol="0">
            <a:spAutoFit/>
          </a:bodyPr>
          <a:lstStyle/>
          <a:p>
            <a:pPr marL="12700">
              <a:lnSpc>
                <a:spcPct val="100000"/>
              </a:lnSpc>
              <a:spcBef>
                <a:spcPts val="100"/>
              </a:spcBef>
            </a:pPr>
            <a:r>
              <a:rPr lang="cs-CZ" sz="1900" spc="-50" dirty="0">
                <a:latin typeface="Tahoma"/>
                <a:cs typeface="Tahoma"/>
              </a:rPr>
              <a:t>W</a:t>
            </a:r>
            <a:r>
              <a:rPr lang="en-US" sz="1900" spc="-50" dirty="0" err="1">
                <a:latin typeface="Tahoma"/>
                <a:cs typeface="Tahoma"/>
              </a:rPr>
              <a:t>hite</a:t>
            </a:r>
            <a:r>
              <a:rPr lang="en-US" sz="1900" spc="-50" dirty="0">
                <a:latin typeface="Tahoma"/>
                <a:cs typeface="Tahoma"/>
              </a:rPr>
              <a:t>-lipped tree viper (</a:t>
            </a:r>
            <a:r>
              <a:rPr lang="en-US" sz="1900" i="1" spc="-50" dirty="0" err="1">
                <a:latin typeface="Tahoma"/>
                <a:cs typeface="Tahoma"/>
              </a:rPr>
              <a:t>Cryptelytrops</a:t>
            </a:r>
            <a:r>
              <a:rPr lang="en-US" sz="1900" i="1" spc="-50" dirty="0">
                <a:latin typeface="Tahoma"/>
                <a:cs typeface="Tahoma"/>
              </a:rPr>
              <a:t> </a:t>
            </a:r>
            <a:r>
              <a:rPr lang="en-US" sz="1900" i="1" spc="-50" dirty="0" err="1">
                <a:latin typeface="Tahoma"/>
                <a:cs typeface="Tahoma"/>
              </a:rPr>
              <a:t>albolabris</a:t>
            </a:r>
            <a:r>
              <a:rPr lang="en-US" sz="1900" spc="-50" dirty="0">
                <a:latin typeface="Tahoma"/>
                <a:cs typeface="Tahoma"/>
              </a:rPr>
              <a:t>)</a:t>
            </a:r>
            <a:endParaRPr sz="1900" dirty="0">
              <a:latin typeface="Tahoma"/>
              <a:cs typeface="Tahoma"/>
            </a:endParaRPr>
          </a:p>
        </p:txBody>
      </p:sp>
      <p:sp>
        <p:nvSpPr>
          <p:cNvPr id="14" name="object 12">
            <a:extLst>
              <a:ext uri="{FF2B5EF4-FFF2-40B4-BE49-F238E27FC236}">
                <a16:creationId xmlns:a16="http://schemas.microsoft.com/office/drawing/2014/main" id="{9369DE39-4439-47FC-2232-06C6C234737D}"/>
              </a:ext>
            </a:extLst>
          </p:cNvPr>
          <p:cNvSpPr txBox="1"/>
          <p:nvPr/>
        </p:nvSpPr>
        <p:spPr>
          <a:xfrm>
            <a:off x="6818121" y="298089"/>
            <a:ext cx="5172710" cy="843821"/>
          </a:xfrm>
          <a:prstGeom prst="rect">
            <a:avLst/>
          </a:prstGeom>
        </p:spPr>
        <p:txBody>
          <a:bodyPr vert="horz" wrap="square" lIns="0" tIns="12700" rIns="0" bIns="0" rtlCol="0">
            <a:spAutoFit/>
          </a:bodyPr>
          <a:lstStyle/>
          <a:p>
            <a:pPr marL="12700">
              <a:lnSpc>
                <a:spcPct val="100000"/>
              </a:lnSpc>
              <a:spcBef>
                <a:spcPts val="100"/>
              </a:spcBef>
            </a:pPr>
            <a:r>
              <a:rPr lang="cs-CZ" sz="1800" spc="-5" dirty="0">
                <a:latin typeface="Tahoma"/>
                <a:cs typeface="Tahoma"/>
              </a:rPr>
              <a:t>B</a:t>
            </a:r>
            <a:r>
              <a:rPr lang="en-US" sz="1800" spc="-5" dirty="0" err="1">
                <a:latin typeface="Tahoma"/>
                <a:cs typeface="Tahoma"/>
              </a:rPr>
              <a:t>rown</a:t>
            </a:r>
            <a:r>
              <a:rPr lang="en-US" sz="1800" spc="-5" dirty="0">
                <a:latin typeface="Tahoma"/>
                <a:cs typeface="Tahoma"/>
              </a:rPr>
              <a:t> recluse (</a:t>
            </a:r>
            <a:r>
              <a:rPr lang="en-US" sz="1800" i="1" spc="-5" dirty="0" err="1">
                <a:latin typeface="Tahoma"/>
                <a:cs typeface="Tahoma"/>
              </a:rPr>
              <a:t>Loxosceles</a:t>
            </a:r>
            <a:r>
              <a:rPr lang="en-US" sz="1800" i="1" spc="-5" dirty="0">
                <a:latin typeface="Tahoma"/>
                <a:cs typeface="Tahoma"/>
              </a:rPr>
              <a:t> </a:t>
            </a:r>
            <a:r>
              <a:rPr lang="en-US" sz="1800" i="1" spc="-5" dirty="0" err="1">
                <a:latin typeface="Tahoma"/>
                <a:cs typeface="Tahoma"/>
              </a:rPr>
              <a:t>reclusa</a:t>
            </a:r>
            <a:r>
              <a:rPr lang="en-US" sz="1800" spc="-5" dirty="0">
                <a:latin typeface="Tahoma"/>
                <a:cs typeface="Tahoma"/>
              </a:rPr>
              <a:t>) is native to America, and very rarely appears in Europe, at least for now</a:t>
            </a:r>
            <a:endParaRPr sz="1800" dirty="0">
              <a:latin typeface="Tahoma"/>
              <a:cs typeface="Tahoma"/>
            </a:endParaRPr>
          </a:p>
        </p:txBody>
      </p:sp>
      <p:sp>
        <p:nvSpPr>
          <p:cNvPr id="15" name="object 13">
            <a:extLst>
              <a:ext uri="{FF2B5EF4-FFF2-40B4-BE49-F238E27FC236}">
                <a16:creationId xmlns:a16="http://schemas.microsoft.com/office/drawing/2014/main" id="{B421DAE4-0583-2A74-5D9E-C70582EA26E8}"/>
              </a:ext>
            </a:extLst>
          </p:cNvPr>
          <p:cNvSpPr txBox="1"/>
          <p:nvPr/>
        </p:nvSpPr>
        <p:spPr>
          <a:xfrm>
            <a:off x="5233161" y="3926204"/>
            <a:ext cx="4171315" cy="2769235"/>
          </a:xfrm>
          <a:prstGeom prst="rect">
            <a:avLst/>
          </a:prstGeom>
        </p:spPr>
        <p:txBody>
          <a:bodyPr vert="horz" wrap="square" lIns="0" tIns="12700" rIns="0" bIns="0" rtlCol="0">
            <a:spAutoFit/>
          </a:bodyPr>
          <a:lstStyle/>
          <a:p>
            <a:pPr marL="12700" marR="339090">
              <a:lnSpc>
                <a:spcPct val="100000"/>
              </a:lnSpc>
              <a:spcBef>
                <a:spcPts val="100"/>
              </a:spcBef>
            </a:pPr>
            <a:r>
              <a:rPr lang="en-US" sz="1800" spc="-5" dirty="0">
                <a:latin typeface="Tahoma"/>
                <a:cs typeface="Tahoma"/>
              </a:rPr>
              <a:t>Chill, almost all Czech spiders are poisonous, but only some can bite through human skin.</a:t>
            </a:r>
          </a:p>
          <a:p>
            <a:pPr marL="12700" marR="339090">
              <a:lnSpc>
                <a:spcPct val="100000"/>
              </a:lnSpc>
              <a:spcBef>
                <a:spcPts val="100"/>
              </a:spcBef>
            </a:pPr>
            <a:r>
              <a:rPr lang="cs-CZ" sz="1800" spc="-5" dirty="0" err="1">
                <a:latin typeface="Tahoma"/>
                <a:cs typeface="Tahoma"/>
              </a:rPr>
              <a:t>Examples</a:t>
            </a:r>
            <a:r>
              <a:rPr lang="cs-CZ" sz="1800" spc="-5" dirty="0">
                <a:latin typeface="Tahoma"/>
                <a:cs typeface="Tahoma"/>
              </a:rPr>
              <a:t>: </a:t>
            </a:r>
            <a:r>
              <a:rPr lang="en-US" sz="1800" spc="-5" dirty="0">
                <a:latin typeface="Tahoma"/>
                <a:cs typeface="Tahoma"/>
              </a:rPr>
              <a:t>Moravian steppe, Moravian weaver, poison ivy, rarely poison weaver (black widow). But apart from the black widow, they are rare, outdoor, shy spiders. The bite usually causes a local allergic reaction that disappears within two days</a:t>
            </a:r>
          </a:p>
        </p:txBody>
      </p:sp>
      <p:sp>
        <p:nvSpPr>
          <p:cNvPr id="16" name="object 14">
            <a:extLst>
              <a:ext uri="{FF2B5EF4-FFF2-40B4-BE49-F238E27FC236}">
                <a16:creationId xmlns:a16="http://schemas.microsoft.com/office/drawing/2014/main" id="{34D12DD4-761F-E320-B341-BA66A7F6A658}"/>
              </a:ext>
            </a:extLst>
          </p:cNvPr>
          <p:cNvSpPr txBox="1"/>
          <p:nvPr/>
        </p:nvSpPr>
        <p:spPr>
          <a:xfrm>
            <a:off x="4120831" y="1683114"/>
            <a:ext cx="3432175" cy="1951816"/>
          </a:xfrm>
          <a:prstGeom prst="rect">
            <a:avLst/>
          </a:prstGeom>
        </p:spPr>
        <p:txBody>
          <a:bodyPr vert="horz" wrap="square" lIns="0" tIns="12700" rIns="0" bIns="0" rtlCol="0">
            <a:spAutoFit/>
          </a:bodyPr>
          <a:lstStyle/>
          <a:p>
            <a:pPr marL="12700" marR="57150">
              <a:lnSpc>
                <a:spcPct val="100000"/>
              </a:lnSpc>
              <a:spcBef>
                <a:spcPts val="100"/>
              </a:spcBef>
            </a:pPr>
            <a:r>
              <a:rPr lang="en-US" sz="1800" spc="-5" dirty="0">
                <a:latin typeface="Tahoma"/>
                <a:cs typeface="Tahoma"/>
              </a:rPr>
              <a:t>Vipers and rattlesnakes also have hemolytic poisons. Czech viper (adder) has a combination of hemolytic and neurotoxic poison. It is dangerous for weakened individuals, mainly due to an allergic reaction.</a:t>
            </a:r>
            <a:endParaRPr sz="1800" dirty="0">
              <a:latin typeface="Tahoma"/>
              <a:cs typeface="Tahoma"/>
            </a:endParaRPr>
          </a:p>
        </p:txBody>
      </p:sp>
    </p:spTree>
    <p:extLst>
      <p:ext uri="{BB962C8B-B14F-4D97-AF65-F5344CB8AC3E}">
        <p14:creationId xmlns:p14="http://schemas.microsoft.com/office/powerpoint/2010/main" val="165963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2B0279-FD25-69BF-1324-0EE07EBC6701}"/>
              </a:ext>
            </a:extLst>
          </p:cNvPr>
          <p:cNvSpPr>
            <a:spLocks noGrp="1"/>
          </p:cNvSpPr>
          <p:nvPr>
            <p:ph type="ftr" sz="quarter" idx="10"/>
          </p:nvPr>
        </p:nvSpPr>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3" name="Slide Number Placeholder 2">
            <a:extLst>
              <a:ext uri="{FF2B5EF4-FFF2-40B4-BE49-F238E27FC236}">
                <a16:creationId xmlns:a16="http://schemas.microsoft.com/office/drawing/2014/main" id="{E5C993E0-82AE-6137-7279-50315AB7635A}"/>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6" name="Title 5">
            <a:extLst>
              <a:ext uri="{FF2B5EF4-FFF2-40B4-BE49-F238E27FC236}">
                <a16:creationId xmlns:a16="http://schemas.microsoft.com/office/drawing/2014/main" id="{6800A02A-9B50-8E4F-FA30-E8B91E8A0EA5}"/>
              </a:ext>
            </a:extLst>
          </p:cNvPr>
          <p:cNvSpPr>
            <a:spLocks noGrp="1"/>
          </p:cNvSpPr>
          <p:nvPr>
            <p:ph type="title"/>
          </p:nvPr>
        </p:nvSpPr>
        <p:spPr>
          <a:xfrm>
            <a:off x="398502" y="3265713"/>
            <a:ext cx="11361600" cy="806231"/>
          </a:xfrm>
        </p:spPr>
        <p:txBody>
          <a:bodyPr/>
          <a:lstStyle/>
          <a:p>
            <a:r>
              <a:rPr lang="cs-CZ" dirty="0" err="1"/>
              <a:t>Erythrocyte</a:t>
            </a:r>
            <a:r>
              <a:rPr lang="cs-CZ" dirty="0"/>
              <a:t> </a:t>
            </a:r>
            <a:r>
              <a:rPr lang="cs-CZ" dirty="0" err="1"/>
              <a:t>sedimentation</a:t>
            </a:r>
            <a:r>
              <a:rPr lang="cs-CZ" dirty="0"/>
              <a:t> </a:t>
            </a:r>
            <a:r>
              <a:rPr lang="cs-CZ" dirty="0" err="1"/>
              <a:t>rate</a:t>
            </a:r>
            <a:endParaRPr lang="cs-CZ" dirty="0"/>
          </a:p>
        </p:txBody>
      </p:sp>
    </p:spTree>
    <p:extLst>
      <p:ext uri="{BB962C8B-B14F-4D97-AF65-F5344CB8AC3E}">
        <p14:creationId xmlns:p14="http://schemas.microsoft.com/office/powerpoint/2010/main" val="336356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1BFBC4-3206-8A7A-662A-606C88E4816E}"/>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2CFE72E6-9613-73B1-B791-B1B8EEBEA8C5}"/>
              </a:ext>
            </a:extLst>
          </p:cNvPr>
          <p:cNvSpPr>
            <a:spLocks noGrp="1"/>
          </p:cNvSpPr>
          <p:nvPr>
            <p:ph type="title"/>
          </p:nvPr>
        </p:nvSpPr>
        <p:spPr/>
        <p:txBody>
          <a:bodyPr/>
          <a:lstStyle/>
          <a:p>
            <a:r>
              <a:rPr lang="cs-CZ" dirty="0" err="1"/>
              <a:t>Osmotic</a:t>
            </a:r>
            <a:r>
              <a:rPr lang="cs-CZ" dirty="0"/>
              <a:t> </a:t>
            </a:r>
            <a:r>
              <a:rPr lang="cs-CZ" dirty="0" err="1"/>
              <a:t>resistance</a:t>
            </a:r>
            <a:r>
              <a:rPr lang="cs-CZ" dirty="0"/>
              <a:t> </a:t>
            </a:r>
            <a:r>
              <a:rPr lang="cs-CZ" dirty="0" err="1"/>
              <a:t>of</a:t>
            </a:r>
            <a:r>
              <a:rPr lang="cs-CZ" dirty="0"/>
              <a:t> </a:t>
            </a:r>
            <a:r>
              <a:rPr lang="cs-CZ" dirty="0" err="1"/>
              <a:t>RBCs</a:t>
            </a:r>
            <a:endParaRPr lang="cs-CZ" dirty="0"/>
          </a:p>
        </p:txBody>
      </p:sp>
      <p:sp>
        <p:nvSpPr>
          <p:cNvPr id="5" name="Content Placeholder 4">
            <a:extLst>
              <a:ext uri="{FF2B5EF4-FFF2-40B4-BE49-F238E27FC236}">
                <a16:creationId xmlns:a16="http://schemas.microsoft.com/office/drawing/2014/main" id="{FDB83490-273C-4A14-F480-333998DE670E}"/>
              </a:ext>
            </a:extLst>
          </p:cNvPr>
          <p:cNvSpPr>
            <a:spLocks noGrp="1"/>
          </p:cNvSpPr>
          <p:nvPr>
            <p:ph idx="1"/>
          </p:nvPr>
        </p:nvSpPr>
        <p:spPr>
          <a:xfrm>
            <a:off x="720000" y="1359001"/>
            <a:ext cx="10753200" cy="4139998"/>
          </a:xfrm>
        </p:spPr>
        <p:txBody>
          <a:bodyPr/>
          <a:lstStyle/>
          <a:p>
            <a:r>
              <a:rPr lang="en-US" sz="2400" dirty="0"/>
              <a:t>Estimation of RBCs resistance in hypotonic solutions</a:t>
            </a:r>
          </a:p>
          <a:p>
            <a:pPr lvl="1"/>
            <a:r>
              <a:rPr lang="en-US" sz="1800" dirty="0"/>
              <a:t>A specific method used in the differential diagnosis of hemolytic anemia</a:t>
            </a:r>
          </a:p>
          <a:p>
            <a:r>
              <a:rPr lang="en-US" sz="2400" dirty="0"/>
              <a:t>Minimal osmotic resistance (0</a:t>
            </a:r>
            <a:r>
              <a:rPr lang="cs-CZ" sz="2400" dirty="0"/>
              <a:t>.</a:t>
            </a:r>
            <a:r>
              <a:rPr lang="en-US" sz="2400" dirty="0"/>
              <a:t>4</a:t>
            </a:r>
            <a:r>
              <a:rPr lang="cs-CZ" sz="2400" dirty="0"/>
              <a:t>0</a:t>
            </a:r>
            <a:r>
              <a:rPr lang="en-US" sz="2400" dirty="0"/>
              <a:t>-0</a:t>
            </a:r>
            <a:r>
              <a:rPr lang="cs-CZ" sz="2400" dirty="0"/>
              <a:t>.</a:t>
            </a:r>
            <a:r>
              <a:rPr lang="en-US" sz="2400" dirty="0"/>
              <a:t>44%)</a:t>
            </a:r>
            <a:endParaRPr lang="cs-CZ" sz="2400" dirty="0"/>
          </a:p>
          <a:p>
            <a:pPr lvl="1"/>
            <a:r>
              <a:rPr lang="cs-CZ" sz="1800" dirty="0"/>
              <a:t>C</a:t>
            </a:r>
            <a:r>
              <a:rPr lang="en-US" sz="1800" dirty="0" err="1"/>
              <a:t>oncentration</a:t>
            </a:r>
            <a:r>
              <a:rPr lang="en-US" sz="1800" dirty="0"/>
              <a:t> of hypotonic NaCl solution in which first RBCs are </a:t>
            </a:r>
            <a:r>
              <a:rPr lang="en-US" sz="1800" dirty="0" err="1"/>
              <a:t>hemolysed</a:t>
            </a:r>
            <a:r>
              <a:rPr lang="en-US" sz="1800" dirty="0"/>
              <a:t> – there is a pink </a:t>
            </a:r>
            <a:r>
              <a:rPr lang="en-US" sz="1800" dirty="0" err="1"/>
              <a:t>coloured</a:t>
            </a:r>
            <a:r>
              <a:rPr lang="en-US" sz="1800" dirty="0"/>
              <a:t> plasma above the sediment, the least resistant RBCs hemolyze</a:t>
            </a:r>
          </a:p>
          <a:p>
            <a:r>
              <a:rPr lang="en-US" sz="2400" dirty="0"/>
              <a:t>Maximal osmotic resistance (0</a:t>
            </a:r>
            <a:r>
              <a:rPr lang="cs-CZ" sz="2400" dirty="0"/>
              <a:t>.</a:t>
            </a:r>
            <a:r>
              <a:rPr lang="en-US" sz="2400" dirty="0"/>
              <a:t>3</a:t>
            </a:r>
            <a:r>
              <a:rPr lang="cs-CZ" sz="2400" dirty="0"/>
              <a:t>0</a:t>
            </a:r>
            <a:r>
              <a:rPr lang="en-US" sz="2400" dirty="0"/>
              <a:t>-0</a:t>
            </a:r>
            <a:r>
              <a:rPr lang="cs-CZ" sz="2400" dirty="0"/>
              <a:t>.</a:t>
            </a:r>
            <a:r>
              <a:rPr lang="en-US" sz="2400" dirty="0"/>
              <a:t>33%) </a:t>
            </a:r>
            <a:endParaRPr lang="cs-CZ" sz="2400" dirty="0"/>
          </a:p>
          <a:p>
            <a:pPr lvl="1"/>
            <a:r>
              <a:rPr lang="cs-CZ" sz="1800" dirty="0"/>
              <a:t>L</a:t>
            </a:r>
            <a:r>
              <a:rPr lang="en-US" sz="1800" dirty="0" err="1"/>
              <a:t>owest</a:t>
            </a:r>
            <a:r>
              <a:rPr lang="en-US" sz="1800" dirty="0"/>
              <a:t> concentration of hypotonic NaCl solution in which the small fraction of RBCs are still not hemolyzed – the last tube containing the sedimented RBCs, the most resistant ones</a:t>
            </a:r>
          </a:p>
          <a:p>
            <a:r>
              <a:rPr lang="en-US" sz="2400" dirty="0"/>
              <a:t>Osmotic resistance range </a:t>
            </a:r>
            <a:endParaRPr lang="cs-CZ" sz="2400" dirty="0"/>
          </a:p>
          <a:p>
            <a:pPr lvl="1"/>
            <a:r>
              <a:rPr lang="cs-CZ" sz="1800" dirty="0"/>
              <a:t>T</a:t>
            </a:r>
            <a:r>
              <a:rPr lang="en-US" sz="1800" dirty="0"/>
              <a:t>he difference between minimal and maximal osmotic resistance</a:t>
            </a:r>
          </a:p>
          <a:p>
            <a:endParaRPr lang="cs-CZ" dirty="0"/>
          </a:p>
        </p:txBody>
      </p:sp>
      <p:sp>
        <p:nvSpPr>
          <p:cNvPr id="6" name="object 5">
            <a:extLst>
              <a:ext uri="{FF2B5EF4-FFF2-40B4-BE49-F238E27FC236}">
                <a16:creationId xmlns:a16="http://schemas.microsoft.com/office/drawing/2014/main" id="{D69CCC9A-7467-42C7-BB71-46911D58DD92}"/>
              </a:ext>
            </a:extLst>
          </p:cNvPr>
          <p:cNvSpPr/>
          <p:nvPr/>
        </p:nvSpPr>
        <p:spPr>
          <a:xfrm>
            <a:off x="3658833" y="4923369"/>
            <a:ext cx="4585715" cy="184754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344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7A3C4B-209D-41E7-F8FF-C4C23333BF59}"/>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9EA4D12D-0112-FF5F-5B2A-88D2C6B1F63F}"/>
              </a:ext>
            </a:extLst>
          </p:cNvPr>
          <p:cNvSpPr>
            <a:spLocks noGrp="1"/>
          </p:cNvSpPr>
          <p:nvPr>
            <p:ph type="title"/>
          </p:nvPr>
        </p:nvSpPr>
        <p:spPr/>
        <p:txBody>
          <a:bodyPr/>
          <a:lstStyle/>
          <a:p>
            <a:r>
              <a:rPr lang="en-US" dirty="0"/>
              <a:t>Osmotic resistance of RBCs – in practice</a:t>
            </a:r>
            <a:endParaRPr lang="cs-CZ" dirty="0"/>
          </a:p>
        </p:txBody>
      </p:sp>
      <p:sp>
        <p:nvSpPr>
          <p:cNvPr id="5" name="Content Placeholder 4">
            <a:extLst>
              <a:ext uri="{FF2B5EF4-FFF2-40B4-BE49-F238E27FC236}">
                <a16:creationId xmlns:a16="http://schemas.microsoft.com/office/drawing/2014/main" id="{725A1A2C-8052-349D-0A35-261D21325F7A}"/>
              </a:ext>
            </a:extLst>
          </p:cNvPr>
          <p:cNvSpPr>
            <a:spLocks noGrp="1"/>
          </p:cNvSpPr>
          <p:nvPr>
            <p:ph idx="1"/>
          </p:nvPr>
        </p:nvSpPr>
        <p:spPr>
          <a:xfrm>
            <a:off x="720000" y="1503138"/>
            <a:ext cx="10753200" cy="4139998"/>
          </a:xfrm>
        </p:spPr>
        <p:txBody>
          <a:bodyPr/>
          <a:lstStyle/>
          <a:p>
            <a:r>
              <a:rPr lang="cs-CZ" dirty="0" err="1"/>
              <a:t>Solution</a:t>
            </a:r>
            <a:r>
              <a:rPr lang="cs-CZ" dirty="0"/>
              <a:t> gradient </a:t>
            </a:r>
            <a:r>
              <a:rPr lang="cs-CZ" dirty="0" err="1"/>
              <a:t>from</a:t>
            </a:r>
            <a:r>
              <a:rPr lang="cs-CZ" dirty="0"/>
              <a:t> </a:t>
            </a:r>
            <a:r>
              <a:rPr lang="cs-CZ" dirty="0" err="1"/>
              <a:t>weakly</a:t>
            </a:r>
            <a:r>
              <a:rPr lang="cs-CZ" dirty="0"/>
              <a:t> </a:t>
            </a:r>
            <a:r>
              <a:rPr lang="cs-CZ" dirty="0" err="1"/>
              <a:t>hypotonic</a:t>
            </a:r>
            <a:r>
              <a:rPr lang="cs-CZ" dirty="0"/>
              <a:t> to </a:t>
            </a:r>
            <a:r>
              <a:rPr lang="cs-CZ" dirty="0" err="1"/>
              <a:t>strongly</a:t>
            </a:r>
            <a:r>
              <a:rPr lang="cs-CZ" dirty="0"/>
              <a:t> </a:t>
            </a:r>
            <a:r>
              <a:rPr lang="cs-CZ" dirty="0" err="1"/>
              <a:t>hypotonic</a:t>
            </a:r>
            <a:endParaRPr lang="cs-CZ" dirty="0"/>
          </a:p>
          <a:p>
            <a:pPr lvl="1"/>
            <a:r>
              <a:rPr lang="cs-CZ" dirty="0" err="1"/>
              <a:t>Each</a:t>
            </a:r>
            <a:r>
              <a:rPr lang="cs-CZ" dirty="0"/>
              <a:t> tube: 10 </a:t>
            </a:r>
            <a:r>
              <a:rPr lang="cs-CZ" dirty="0" err="1"/>
              <a:t>mL</a:t>
            </a:r>
            <a:r>
              <a:rPr lang="cs-CZ" dirty="0"/>
              <a:t> </a:t>
            </a:r>
            <a:r>
              <a:rPr lang="cs-CZ" dirty="0" err="1"/>
              <a:t>NaCl</a:t>
            </a:r>
            <a:r>
              <a:rPr lang="cs-CZ" dirty="0"/>
              <a:t> </a:t>
            </a:r>
            <a:r>
              <a:rPr lang="cs-CZ" dirty="0" err="1"/>
              <a:t>solution</a:t>
            </a:r>
            <a:r>
              <a:rPr lang="cs-CZ" dirty="0"/>
              <a:t> + 2 drops </a:t>
            </a:r>
            <a:r>
              <a:rPr lang="cs-CZ" dirty="0" err="1"/>
              <a:t>of</a:t>
            </a:r>
            <a:r>
              <a:rPr lang="cs-CZ" dirty="0"/>
              <a:t> </a:t>
            </a:r>
            <a:r>
              <a:rPr lang="cs-CZ" dirty="0" err="1"/>
              <a:t>blood</a:t>
            </a:r>
            <a:endParaRPr lang="cs-CZ" dirty="0"/>
          </a:p>
          <a:p>
            <a:endParaRPr lang="cs-CZ" dirty="0"/>
          </a:p>
        </p:txBody>
      </p:sp>
      <p:graphicFrame>
        <p:nvGraphicFramePr>
          <p:cNvPr id="92" name="object 5">
            <a:extLst>
              <a:ext uri="{FF2B5EF4-FFF2-40B4-BE49-F238E27FC236}">
                <a16:creationId xmlns:a16="http://schemas.microsoft.com/office/drawing/2014/main" id="{0E204FB3-82C5-3C32-6D03-5F93D81E78EE}"/>
              </a:ext>
            </a:extLst>
          </p:cNvPr>
          <p:cNvGraphicFramePr>
            <a:graphicFrameLocks noGrp="1"/>
          </p:cNvGraphicFramePr>
          <p:nvPr>
            <p:extLst>
              <p:ext uri="{D42A27DB-BD31-4B8C-83A1-F6EECF244321}">
                <p14:modId xmlns:p14="http://schemas.microsoft.com/office/powerpoint/2010/main" val="331443695"/>
              </p:ext>
            </p:extLst>
          </p:nvPr>
        </p:nvGraphicFramePr>
        <p:xfrm>
          <a:off x="1832247" y="3356674"/>
          <a:ext cx="359410" cy="1868423"/>
        </p:xfrm>
        <a:graphic>
          <a:graphicData uri="http://schemas.openxmlformats.org/drawingml/2006/table">
            <a:tbl>
              <a:tblPr firstRow="1" bandRow="1">
                <a:tableStyleId>{2D5ABB26-0587-4C30-8999-92F81FD0307C}</a:tableStyleId>
              </a:tblPr>
              <a:tblGrid>
                <a:gridCol w="35941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12700">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93" name="object 6">
            <a:extLst>
              <a:ext uri="{FF2B5EF4-FFF2-40B4-BE49-F238E27FC236}">
                <a16:creationId xmlns:a16="http://schemas.microsoft.com/office/drawing/2014/main" id="{6BCA0EEB-F017-398F-AEC3-0D08C53E96AA}"/>
              </a:ext>
            </a:extLst>
          </p:cNvPr>
          <p:cNvGrpSpPr/>
          <p:nvPr/>
        </p:nvGrpSpPr>
        <p:grpSpPr>
          <a:xfrm>
            <a:off x="1603647" y="4043808"/>
            <a:ext cx="598170" cy="1370965"/>
            <a:chOff x="1592389" y="3922585"/>
            <a:chExt cx="598170" cy="1370965"/>
          </a:xfrm>
        </p:grpSpPr>
        <p:sp>
          <p:nvSpPr>
            <p:cNvPr id="94" name="object 7">
              <a:extLst>
                <a:ext uri="{FF2B5EF4-FFF2-40B4-BE49-F238E27FC236}">
                  <a16:creationId xmlns:a16="http://schemas.microsoft.com/office/drawing/2014/main" id="{D404E18F-9362-CA39-A2FE-1649AE4C8014}"/>
                </a:ext>
              </a:extLst>
            </p:cNvPr>
            <p:cNvSpPr/>
            <p:nvPr/>
          </p:nvSpPr>
          <p:spPr>
            <a:xfrm>
              <a:off x="1825752" y="5090921"/>
              <a:ext cx="360045" cy="197485"/>
            </a:xfrm>
            <a:custGeom>
              <a:avLst/>
              <a:gdLst/>
              <a:ahLst/>
              <a:cxnLst/>
              <a:rect l="l" t="t" r="r" b="b"/>
              <a:pathLst>
                <a:path w="360044" h="197485">
                  <a:moveTo>
                    <a:pt x="179831"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4" y="2412"/>
                  </a:lnTo>
                  <a:lnTo>
                    <a:pt x="179831" y="0"/>
                  </a:lnTo>
                  <a:close/>
                </a:path>
              </a:pathLst>
            </a:custGeom>
            <a:solidFill>
              <a:srgbClr val="EB6161"/>
            </a:solidFill>
          </p:spPr>
          <p:txBody>
            <a:bodyPr wrap="square" lIns="0" tIns="0" rIns="0" bIns="0" rtlCol="0"/>
            <a:lstStyle/>
            <a:p>
              <a:endParaRPr/>
            </a:p>
          </p:txBody>
        </p:sp>
        <p:sp>
          <p:nvSpPr>
            <p:cNvPr id="95" name="object 8">
              <a:extLst>
                <a:ext uri="{FF2B5EF4-FFF2-40B4-BE49-F238E27FC236}">
                  <a16:creationId xmlns:a16="http://schemas.microsoft.com/office/drawing/2014/main" id="{29A79C0D-8BF6-6D6E-2A74-330DD8B3145D}"/>
                </a:ext>
              </a:extLst>
            </p:cNvPr>
            <p:cNvSpPr/>
            <p:nvPr/>
          </p:nvSpPr>
          <p:spPr>
            <a:xfrm>
              <a:off x="1597152" y="3927347"/>
              <a:ext cx="588645" cy="1361440"/>
            </a:xfrm>
            <a:custGeom>
              <a:avLst/>
              <a:gdLst/>
              <a:ahLst/>
              <a:cxnLst/>
              <a:rect l="l" t="t" r="r" b="b"/>
              <a:pathLst>
                <a:path w="588644" h="1361439">
                  <a:moveTo>
                    <a:pt x="588264" y="1165987"/>
                  </a:moveTo>
                  <a:lnTo>
                    <a:pt x="581229" y="1218359"/>
                  </a:lnTo>
                  <a:lnTo>
                    <a:pt x="562553" y="1265268"/>
                  </a:lnTo>
                  <a:lnTo>
                    <a:pt x="533971" y="1304845"/>
                  </a:lnTo>
                  <a:lnTo>
                    <a:pt x="497219" y="1335226"/>
                  </a:lnTo>
                  <a:lnTo>
                    <a:pt x="454032" y="1354543"/>
                  </a:lnTo>
                  <a:lnTo>
                    <a:pt x="406146" y="1360932"/>
                  </a:lnTo>
                  <a:lnTo>
                    <a:pt x="358819" y="1353333"/>
                  </a:lnTo>
                  <a:lnTo>
                    <a:pt x="316371" y="1333161"/>
                  </a:lnTo>
                  <a:lnTo>
                    <a:pt x="280463" y="1302258"/>
                  </a:lnTo>
                  <a:lnTo>
                    <a:pt x="252758" y="1262464"/>
                  </a:lnTo>
                  <a:lnTo>
                    <a:pt x="234916" y="1215622"/>
                  </a:lnTo>
                  <a:lnTo>
                    <a:pt x="228599" y="1163574"/>
                  </a:lnTo>
                </a:path>
                <a:path w="588644" h="1361439">
                  <a:moveTo>
                    <a:pt x="181355" y="1296924"/>
                  </a:moveTo>
                  <a:lnTo>
                    <a:pt x="146077" y="1291351"/>
                  </a:lnTo>
                  <a:lnTo>
                    <a:pt x="117252" y="1276159"/>
                  </a:lnTo>
                  <a:lnTo>
                    <a:pt x="97809" y="1253632"/>
                  </a:lnTo>
                  <a:lnTo>
                    <a:pt x="90678" y="1226058"/>
                  </a:lnTo>
                  <a:lnTo>
                    <a:pt x="90678" y="719327"/>
                  </a:lnTo>
                  <a:lnTo>
                    <a:pt x="83546" y="691753"/>
                  </a:lnTo>
                  <a:lnTo>
                    <a:pt x="64103" y="669226"/>
                  </a:lnTo>
                  <a:lnTo>
                    <a:pt x="35278" y="654034"/>
                  </a:lnTo>
                  <a:lnTo>
                    <a:pt x="0" y="648462"/>
                  </a:lnTo>
                  <a:lnTo>
                    <a:pt x="35278" y="642889"/>
                  </a:lnTo>
                  <a:lnTo>
                    <a:pt x="64103" y="627697"/>
                  </a:lnTo>
                  <a:lnTo>
                    <a:pt x="83546" y="605170"/>
                  </a:lnTo>
                  <a:lnTo>
                    <a:pt x="90678" y="577595"/>
                  </a:lnTo>
                  <a:lnTo>
                    <a:pt x="90678" y="70865"/>
                  </a:lnTo>
                  <a:lnTo>
                    <a:pt x="97809" y="43291"/>
                  </a:lnTo>
                  <a:lnTo>
                    <a:pt x="117252" y="20764"/>
                  </a:lnTo>
                  <a:lnTo>
                    <a:pt x="146077" y="5572"/>
                  </a:lnTo>
                  <a:lnTo>
                    <a:pt x="181355" y="0"/>
                  </a:lnTo>
                </a:path>
              </a:pathLst>
            </a:custGeom>
            <a:ln w="9525">
              <a:solidFill>
                <a:srgbClr val="000000"/>
              </a:solidFill>
            </a:ln>
          </p:spPr>
          <p:txBody>
            <a:bodyPr wrap="square" lIns="0" tIns="0" rIns="0" bIns="0" rtlCol="0"/>
            <a:lstStyle/>
            <a:p>
              <a:endParaRPr/>
            </a:p>
          </p:txBody>
        </p:sp>
      </p:grpSp>
      <p:graphicFrame>
        <p:nvGraphicFramePr>
          <p:cNvPr id="96" name="object 9">
            <a:extLst>
              <a:ext uri="{FF2B5EF4-FFF2-40B4-BE49-F238E27FC236}">
                <a16:creationId xmlns:a16="http://schemas.microsoft.com/office/drawing/2014/main" id="{88ECD9BF-EEF8-74DC-5587-CC532DB413A1}"/>
              </a:ext>
            </a:extLst>
          </p:cNvPr>
          <p:cNvGraphicFramePr>
            <a:graphicFrameLocks noGrp="1"/>
          </p:cNvGraphicFramePr>
          <p:nvPr>
            <p:extLst>
              <p:ext uri="{D42A27DB-BD31-4B8C-83A1-F6EECF244321}">
                <p14:modId xmlns:p14="http://schemas.microsoft.com/office/powerpoint/2010/main" val="881273303"/>
              </p:ext>
            </p:extLst>
          </p:nvPr>
        </p:nvGraphicFramePr>
        <p:xfrm>
          <a:off x="2575959" y="3356674"/>
          <a:ext cx="359410" cy="1868423"/>
        </p:xfrm>
        <a:graphic>
          <a:graphicData uri="http://schemas.openxmlformats.org/drawingml/2006/table">
            <a:tbl>
              <a:tblPr firstRow="1" bandRow="1">
                <a:tableStyleId>{2D5ABB26-0587-4C30-8999-92F81FD0307C}</a:tableStyleId>
              </a:tblPr>
              <a:tblGrid>
                <a:gridCol w="35941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97" name="object 10">
            <a:extLst>
              <a:ext uri="{FF2B5EF4-FFF2-40B4-BE49-F238E27FC236}">
                <a16:creationId xmlns:a16="http://schemas.microsoft.com/office/drawing/2014/main" id="{BC0E8ABA-5810-0425-DBF5-B480B0D48228}"/>
              </a:ext>
            </a:extLst>
          </p:cNvPr>
          <p:cNvGrpSpPr/>
          <p:nvPr/>
        </p:nvGrpSpPr>
        <p:grpSpPr>
          <a:xfrm>
            <a:off x="2575959" y="5207382"/>
            <a:ext cx="369570" cy="207010"/>
            <a:chOff x="2564701" y="5086159"/>
            <a:chExt cx="369570" cy="207010"/>
          </a:xfrm>
        </p:grpSpPr>
        <p:sp>
          <p:nvSpPr>
            <p:cNvPr id="98" name="object 11">
              <a:extLst>
                <a:ext uri="{FF2B5EF4-FFF2-40B4-BE49-F238E27FC236}">
                  <a16:creationId xmlns:a16="http://schemas.microsoft.com/office/drawing/2014/main" id="{ADCDF995-DD7F-D503-BDB0-6AE0392C7DA8}"/>
                </a:ext>
              </a:extLst>
            </p:cNvPr>
            <p:cNvSpPr/>
            <p:nvPr/>
          </p:nvSpPr>
          <p:spPr>
            <a:xfrm>
              <a:off x="2569464" y="5090921"/>
              <a:ext cx="360045" cy="197485"/>
            </a:xfrm>
            <a:custGeom>
              <a:avLst/>
              <a:gdLst/>
              <a:ahLst/>
              <a:cxnLst/>
              <a:rect l="l" t="t" r="r" b="b"/>
              <a:pathLst>
                <a:path w="360044" h="197485">
                  <a:moveTo>
                    <a:pt x="179831"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3" y="2412"/>
                  </a:lnTo>
                  <a:lnTo>
                    <a:pt x="179831" y="0"/>
                  </a:lnTo>
                  <a:close/>
                </a:path>
              </a:pathLst>
            </a:custGeom>
            <a:solidFill>
              <a:srgbClr val="EB6161"/>
            </a:solidFill>
          </p:spPr>
          <p:txBody>
            <a:bodyPr wrap="square" lIns="0" tIns="0" rIns="0" bIns="0" rtlCol="0"/>
            <a:lstStyle/>
            <a:p>
              <a:endParaRPr/>
            </a:p>
          </p:txBody>
        </p:sp>
        <p:sp>
          <p:nvSpPr>
            <p:cNvPr id="99" name="object 12">
              <a:extLst>
                <a:ext uri="{FF2B5EF4-FFF2-40B4-BE49-F238E27FC236}">
                  <a16:creationId xmlns:a16="http://schemas.microsoft.com/office/drawing/2014/main" id="{382F3C18-EE42-9342-1677-9C025E3AD079}"/>
                </a:ext>
              </a:extLst>
            </p:cNvPr>
            <p:cNvSpPr/>
            <p:nvPr/>
          </p:nvSpPr>
          <p:spPr>
            <a:xfrm>
              <a:off x="2569464" y="5090921"/>
              <a:ext cx="360045" cy="197485"/>
            </a:xfrm>
            <a:custGeom>
              <a:avLst/>
              <a:gdLst/>
              <a:ahLst/>
              <a:cxnLst/>
              <a:rect l="l" t="t" r="r" b="b"/>
              <a:pathLst>
                <a:path w="360044" h="197485">
                  <a:moveTo>
                    <a:pt x="359663"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5">
              <a:solidFill>
                <a:srgbClr val="000000"/>
              </a:solidFill>
            </a:ln>
          </p:spPr>
          <p:txBody>
            <a:bodyPr wrap="square" lIns="0" tIns="0" rIns="0" bIns="0" rtlCol="0"/>
            <a:lstStyle/>
            <a:p>
              <a:endParaRPr/>
            </a:p>
          </p:txBody>
        </p:sp>
      </p:grpSp>
      <p:graphicFrame>
        <p:nvGraphicFramePr>
          <p:cNvPr id="100" name="object 13">
            <a:extLst>
              <a:ext uri="{FF2B5EF4-FFF2-40B4-BE49-F238E27FC236}">
                <a16:creationId xmlns:a16="http://schemas.microsoft.com/office/drawing/2014/main" id="{21922B8D-53DA-9D49-0B0C-C5997029CA41}"/>
              </a:ext>
            </a:extLst>
          </p:cNvPr>
          <p:cNvGraphicFramePr>
            <a:graphicFrameLocks noGrp="1"/>
          </p:cNvGraphicFramePr>
          <p:nvPr>
            <p:extLst>
              <p:ext uri="{D42A27DB-BD31-4B8C-83A1-F6EECF244321}">
                <p14:modId xmlns:p14="http://schemas.microsoft.com/office/powerpoint/2010/main" val="2473699907"/>
              </p:ext>
            </p:extLst>
          </p:nvPr>
        </p:nvGraphicFramePr>
        <p:xfrm>
          <a:off x="3319671" y="3356674"/>
          <a:ext cx="359410" cy="1868423"/>
        </p:xfrm>
        <a:graphic>
          <a:graphicData uri="http://schemas.openxmlformats.org/drawingml/2006/table">
            <a:tbl>
              <a:tblPr firstRow="1" bandRow="1">
                <a:tableStyleId>{2D5ABB26-0587-4C30-8999-92F81FD0307C}</a:tableStyleId>
              </a:tblPr>
              <a:tblGrid>
                <a:gridCol w="35941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101" name="object 14">
            <a:extLst>
              <a:ext uri="{FF2B5EF4-FFF2-40B4-BE49-F238E27FC236}">
                <a16:creationId xmlns:a16="http://schemas.microsoft.com/office/drawing/2014/main" id="{9B802304-5DDC-CA1B-B190-0A054E85C822}"/>
              </a:ext>
            </a:extLst>
          </p:cNvPr>
          <p:cNvGrpSpPr/>
          <p:nvPr/>
        </p:nvGrpSpPr>
        <p:grpSpPr>
          <a:xfrm>
            <a:off x="3319671" y="5207382"/>
            <a:ext cx="369570" cy="207010"/>
            <a:chOff x="3308413" y="5086159"/>
            <a:chExt cx="369570" cy="207010"/>
          </a:xfrm>
        </p:grpSpPr>
        <p:sp>
          <p:nvSpPr>
            <p:cNvPr id="102" name="object 15">
              <a:extLst>
                <a:ext uri="{FF2B5EF4-FFF2-40B4-BE49-F238E27FC236}">
                  <a16:creationId xmlns:a16="http://schemas.microsoft.com/office/drawing/2014/main" id="{AD78E577-0D64-F1B1-6EAE-94426DEFF314}"/>
                </a:ext>
              </a:extLst>
            </p:cNvPr>
            <p:cNvSpPr/>
            <p:nvPr/>
          </p:nvSpPr>
          <p:spPr>
            <a:xfrm>
              <a:off x="3313176" y="5090921"/>
              <a:ext cx="360045" cy="197485"/>
            </a:xfrm>
            <a:custGeom>
              <a:avLst/>
              <a:gdLst/>
              <a:ahLst/>
              <a:cxnLst/>
              <a:rect l="l" t="t" r="r" b="b"/>
              <a:pathLst>
                <a:path w="360045" h="197485">
                  <a:moveTo>
                    <a:pt x="179832"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3" y="2412"/>
                  </a:lnTo>
                  <a:lnTo>
                    <a:pt x="179832" y="0"/>
                  </a:lnTo>
                  <a:close/>
                </a:path>
              </a:pathLst>
            </a:custGeom>
            <a:solidFill>
              <a:srgbClr val="EB6161"/>
            </a:solidFill>
          </p:spPr>
          <p:txBody>
            <a:bodyPr wrap="square" lIns="0" tIns="0" rIns="0" bIns="0" rtlCol="0"/>
            <a:lstStyle/>
            <a:p>
              <a:endParaRPr/>
            </a:p>
          </p:txBody>
        </p:sp>
        <p:sp>
          <p:nvSpPr>
            <p:cNvPr id="103" name="object 16">
              <a:extLst>
                <a:ext uri="{FF2B5EF4-FFF2-40B4-BE49-F238E27FC236}">
                  <a16:creationId xmlns:a16="http://schemas.microsoft.com/office/drawing/2014/main" id="{BDE79A41-8AA2-3806-D96F-FB8FF45415A8}"/>
                </a:ext>
              </a:extLst>
            </p:cNvPr>
            <p:cNvSpPr/>
            <p:nvPr/>
          </p:nvSpPr>
          <p:spPr>
            <a:xfrm>
              <a:off x="3313176" y="5090921"/>
              <a:ext cx="360045" cy="197485"/>
            </a:xfrm>
            <a:custGeom>
              <a:avLst/>
              <a:gdLst/>
              <a:ahLst/>
              <a:cxnLst/>
              <a:rect l="l" t="t" r="r" b="b"/>
              <a:pathLst>
                <a:path w="360045" h="197485">
                  <a:moveTo>
                    <a:pt x="359663"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5">
              <a:solidFill>
                <a:srgbClr val="000000"/>
              </a:solidFill>
            </a:ln>
          </p:spPr>
          <p:txBody>
            <a:bodyPr wrap="square" lIns="0" tIns="0" rIns="0" bIns="0" rtlCol="0"/>
            <a:lstStyle/>
            <a:p>
              <a:endParaRPr/>
            </a:p>
          </p:txBody>
        </p:sp>
      </p:grpSp>
      <p:graphicFrame>
        <p:nvGraphicFramePr>
          <p:cNvPr id="104" name="object 17">
            <a:extLst>
              <a:ext uri="{FF2B5EF4-FFF2-40B4-BE49-F238E27FC236}">
                <a16:creationId xmlns:a16="http://schemas.microsoft.com/office/drawing/2014/main" id="{39BD49C8-1911-B696-6190-ACBACE220CDF}"/>
              </a:ext>
            </a:extLst>
          </p:cNvPr>
          <p:cNvGraphicFramePr>
            <a:graphicFrameLocks noGrp="1"/>
          </p:cNvGraphicFramePr>
          <p:nvPr>
            <p:extLst>
              <p:ext uri="{D42A27DB-BD31-4B8C-83A1-F6EECF244321}">
                <p14:modId xmlns:p14="http://schemas.microsoft.com/office/powerpoint/2010/main" val="2788562214"/>
              </p:ext>
            </p:extLst>
          </p:nvPr>
        </p:nvGraphicFramePr>
        <p:xfrm>
          <a:off x="4061859" y="3356674"/>
          <a:ext cx="360680" cy="1868423"/>
        </p:xfrm>
        <a:graphic>
          <a:graphicData uri="http://schemas.openxmlformats.org/drawingml/2006/table">
            <a:tbl>
              <a:tblPr firstRow="1" bandRow="1">
                <a:tableStyleId>{2D5ABB26-0587-4C30-8999-92F81FD0307C}</a:tableStyleId>
              </a:tblPr>
              <a:tblGrid>
                <a:gridCol w="36068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9525">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105" name="object 18">
            <a:extLst>
              <a:ext uri="{FF2B5EF4-FFF2-40B4-BE49-F238E27FC236}">
                <a16:creationId xmlns:a16="http://schemas.microsoft.com/office/drawing/2014/main" id="{052D3662-7212-9262-D214-076B7E4DC70C}"/>
              </a:ext>
            </a:extLst>
          </p:cNvPr>
          <p:cNvGrpSpPr/>
          <p:nvPr/>
        </p:nvGrpSpPr>
        <p:grpSpPr>
          <a:xfrm>
            <a:off x="4061859" y="5207382"/>
            <a:ext cx="370840" cy="207010"/>
            <a:chOff x="4050601" y="5086159"/>
            <a:chExt cx="370840" cy="207010"/>
          </a:xfrm>
        </p:grpSpPr>
        <p:sp>
          <p:nvSpPr>
            <p:cNvPr id="106" name="object 19">
              <a:extLst>
                <a:ext uri="{FF2B5EF4-FFF2-40B4-BE49-F238E27FC236}">
                  <a16:creationId xmlns:a16="http://schemas.microsoft.com/office/drawing/2014/main" id="{AB69557D-35DB-FF03-02EB-A2B1577EF3C1}"/>
                </a:ext>
              </a:extLst>
            </p:cNvPr>
            <p:cNvSpPr/>
            <p:nvPr/>
          </p:nvSpPr>
          <p:spPr>
            <a:xfrm>
              <a:off x="4055364" y="5090921"/>
              <a:ext cx="361315" cy="197485"/>
            </a:xfrm>
            <a:custGeom>
              <a:avLst/>
              <a:gdLst/>
              <a:ahLst/>
              <a:cxnLst/>
              <a:rect l="l" t="t" r="r" b="b"/>
              <a:pathLst>
                <a:path w="361314" h="197485">
                  <a:moveTo>
                    <a:pt x="180594" y="0"/>
                  </a:moveTo>
                  <a:lnTo>
                    <a:pt x="0" y="0"/>
                  </a:lnTo>
                  <a:lnTo>
                    <a:pt x="6346" y="52048"/>
                  </a:lnTo>
                  <a:lnTo>
                    <a:pt x="24271" y="98890"/>
                  </a:lnTo>
                  <a:lnTo>
                    <a:pt x="52101" y="138683"/>
                  </a:lnTo>
                  <a:lnTo>
                    <a:pt x="88166" y="169587"/>
                  </a:lnTo>
                  <a:lnTo>
                    <a:pt x="130792" y="189759"/>
                  </a:lnTo>
                  <a:lnTo>
                    <a:pt x="178308" y="197357"/>
                  </a:lnTo>
                  <a:lnTo>
                    <a:pt x="226426" y="190978"/>
                  </a:lnTo>
                  <a:lnTo>
                    <a:pt x="269804" y="171680"/>
                  </a:lnTo>
                  <a:lnTo>
                    <a:pt x="306705" y="141319"/>
                  </a:lnTo>
                  <a:lnTo>
                    <a:pt x="335392" y="101750"/>
                  </a:lnTo>
                  <a:lnTo>
                    <a:pt x="354132" y="54829"/>
                  </a:lnTo>
                  <a:lnTo>
                    <a:pt x="361188" y="2412"/>
                  </a:lnTo>
                  <a:lnTo>
                    <a:pt x="180594" y="0"/>
                  </a:lnTo>
                  <a:close/>
                </a:path>
              </a:pathLst>
            </a:custGeom>
            <a:solidFill>
              <a:srgbClr val="EB6161"/>
            </a:solidFill>
          </p:spPr>
          <p:txBody>
            <a:bodyPr wrap="square" lIns="0" tIns="0" rIns="0" bIns="0" rtlCol="0"/>
            <a:lstStyle/>
            <a:p>
              <a:endParaRPr/>
            </a:p>
          </p:txBody>
        </p:sp>
        <p:sp>
          <p:nvSpPr>
            <p:cNvPr id="107" name="object 20">
              <a:extLst>
                <a:ext uri="{FF2B5EF4-FFF2-40B4-BE49-F238E27FC236}">
                  <a16:creationId xmlns:a16="http://schemas.microsoft.com/office/drawing/2014/main" id="{94AC4F76-9A0F-EE5B-C2F6-2A24685A4063}"/>
                </a:ext>
              </a:extLst>
            </p:cNvPr>
            <p:cNvSpPr/>
            <p:nvPr/>
          </p:nvSpPr>
          <p:spPr>
            <a:xfrm>
              <a:off x="4055364" y="5090921"/>
              <a:ext cx="361315" cy="197485"/>
            </a:xfrm>
            <a:custGeom>
              <a:avLst/>
              <a:gdLst/>
              <a:ahLst/>
              <a:cxnLst/>
              <a:rect l="l" t="t" r="r" b="b"/>
              <a:pathLst>
                <a:path w="361314" h="197485">
                  <a:moveTo>
                    <a:pt x="361188" y="2412"/>
                  </a:moveTo>
                  <a:lnTo>
                    <a:pt x="354132" y="54829"/>
                  </a:lnTo>
                  <a:lnTo>
                    <a:pt x="335392" y="101750"/>
                  </a:lnTo>
                  <a:lnTo>
                    <a:pt x="306705" y="141319"/>
                  </a:lnTo>
                  <a:lnTo>
                    <a:pt x="269804" y="171680"/>
                  </a:lnTo>
                  <a:lnTo>
                    <a:pt x="226426" y="190978"/>
                  </a:lnTo>
                  <a:lnTo>
                    <a:pt x="178308" y="197357"/>
                  </a:lnTo>
                  <a:lnTo>
                    <a:pt x="130792" y="189759"/>
                  </a:lnTo>
                  <a:lnTo>
                    <a:pt x="88166" y="169587"/>
                  </a:lnTo>
                  <a:lnTo>
                    <a:pt x="52101" y="138683"/>
                  </a:lnTo>
                  <a:lnTo>
                    <a:pt x="24271" y="98890"/>
                  </a:lnTo>
                  <a:lnTo>
                    <a:pt x="6346" y="52048"/>
                  </a:lnTo>
                  <a:lnTo>
                    <a:pt x="0" y="0"/>
                  </a:lnTo>
                </a:path>
              </a:pathLst>
            </a:custGeom>
            <a:ln w="9525">
              <a:solidFill>
                <a:srgbClr val="000000"/>
              </a:solidFill>
            </a:ln>
          </p:spPr>
          <p:txBody>
            <a:bodyPr wrap="square" lIns="0" tIns="0" rIns="0" bIns="0" rtlCol="0"/>
            <a:lstStyle/>
            <a:p>
              <a:endParaRPr/>
            </a:p>
          </p:txBody>
        </p:sp>
      </p:grpSp>
      <p:graphicFrame>
        <p:nvGraphicFramePr>
          <p:cNvPr id="108" name="object 21">
            <a:extLst>
              <a:ext uri="{FF2B5EF4-FFF2-40B4-BE49-F238E27FC236}">
                <a16:creationId xmlns:a16="http://schemas.microsoft.com/office/drawing/2014/main" id="{8F28797D-3C1B-BDC6-6027-7119383DE22F}"/>
              </a:ext>
            </a:extLst>
          </p:cNvPr>
          <p:cNvGraphicFramePr>
            <a:graphicFrameLocks noGrp="1"/>
          </p:cNvGraphicFramePr>
          <p:nvPr>
            <p:extLst>
              <p:ext uri="{D42A27DB-BD31-4B8C-83A1-F6EECF244321}">
                <p14:modId xmlns:p14="http://schemas.microsoft.com/office/powerpoint/2010/main" val="2082308022"/>
              </p:ext>
            </p:extLst>
          </p:nvPr>
        </p:nvGraphicFramePr>
        <p:xfrm>
          <a:off x="4805571" y="3356674"/>
          <a:ext cx="360680" cy="1868423"/>
        </p:xfrm>
        <a:graphic>
          <a:graphicData uri="http://schemas.openxmlformats.org/drawingml/2006/table">
            <a:tbl>
              <a:tblPr firstRow="1" bandRow="1">
                <a:tableStyleId>{2D5ABB26-0587-4C30-8999-92F81FD0307C}</a:tableStyleId>
              </a:tblPr>
              <a:tblGrid>
                <a:gridCol w="36068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9525">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109" name="object 22">
            <a:extLst>
              <a:ext uri="{FF2B5EF4-FFF2-40B4-BE49-F238E27FC236}">
                <a16:creationId xmlns:a16="http://schemas.microsoft.com/office/drawing/2014/main" id="{64BD3CE3-736D-032D-66F6-B5E74B32813E}"/>
              </a:ext>
            </a:extLst>
          </p:cNvPr>
          <p:cNvGrpSpPr/>
          <p:nvPr/>
        </p:nvGrpSpPr>
        <p:grpSpPr>
          <a:xfrm>
            <a:off x="4805571" y="5207382"/>
            <a:ext cx="370840" cy="207010"/>
            <a:chOff x="4794313" y="5086159"/>
            <a:chExt cx="370840" cy="207010"/>
          </a:xfrm>
        </p:grpSpPr>
        <p:sp>
          <p:nvSpPr>
            <p:cNvPr id="110" name="object 23">
              <a:extLst>
                <a:ext uri="{FF2B5EF4-FFF2-40B4-BE49-F238E27FC236}">
                  <a16:creationId xmlns:a16="http://schemas.microsoft.com/office/drawing/2014/main" id="{CC146B45-711C-DCED-5920-7EB49D4FD02D}"/>
                </a:ext>
              </a:extLst>
            </p:cNvPr>
            <p:cNvSpPr/>
            <p:nvPr/>
          </p:nvSpPr>
          <p:spPr>
            <a:xfrm>
              <a:off x="4799076" y="5090921"/>
              <a:ext cx="361315" cy="197485"/>
            </a:xfrm>
            <a:custGeom>
              <a:avLst/>
              <a:gdLst/>
              <a:ahLst/>
              <a:cxnLst/>
              <a:rect l="l" t="t" r="r" b="b"/>
              <a:pathLst>
                <a:path w="361314" h="197485">
                  <a:moveTo>
                    <a:pt x="180594" y="0"/>
                  </a:moveTo>
                  <a:lnTo>
                    <a:pt x="0" y="0"/>
                  </a:lnTo>
                  <a:lnTo>
                    <a:pt x="6346" y="52048"/>
                  </a:lnTo>
                  <a:lnTo>
                    <a:pt x="24271" y="98890"/>
                  </a:lnTo>
                  <a:lnTo>
                    <a:pt x="52101" y="138683"/>
                  </a:lnTo>
                  <a:lnTo>
                    <a:pt x="88166" y="169587"/>
                  </a:lnTo>
                  <a:lnTo>
                    <a:pt x="130792" y="189759"/>
                  </a:lnTo>
                  <a:lnTo>
                    <a:pt x="178308" y="197357"/>
                  </a:lnTo>
                  <a:lnTo>
                    <a:pt x="226426" y="190978"/>
                  </a:lnTo>
                  <a:lnTo>
                    <a:pt x="269804" y="171680"/>
                  </a:lnTo>
                  <a:lnTo>
                    <a:pt x="306704" y="141319"/>
                  </a:lnTo>
                  <a:lnTo>
                    <a:pt x="335392" y="101750"/>
                  </a:lnTo>
                  <a:lnTo>
                    <a:pt x="354132" y="54829"/>
                  </a:lnTo>
                  <a:lnTo>
                    <a:pt x="361188" y="2412"/>
                  </a:lnTo>
                  <a:lnTo>
                    <a:pt x="180594" y="0"/>
                  </a:lnTo>
                  <a:close/>
                </a:path>
              </a:pathLst>
            </a:custGeom>
            <a:solidFill>
              <a:srgbClr val="EB6161"/>
            </a:solidFill>
          </p:spPr>
          <p:txBody>
            <a:bodyPr wrap="square" lIns="0" tIns="0" rIns="0" bIns="0" rtlCol="0"/>
            <a:lstStyle/>
            <a:p>
              <a:endParaRPr/>
            </a:p>
          </p:txBody>
        </p:sp>
        <p:sp>
          <p:nvSpPr>
            <p:cNvPr id="111" name="object 24">
              <a:extLst>
                <a:ext uri="{FF2B5EF4-FFF2-40B4-BE49-F238E27FC236}">
                  <a16:creationId xmlns:a16="http://schemas.microsoft.com/office/drawing/2014/main" id="{ABB5C3AD-88B9-85E2-ACBB-E3DC63EC53E3}"/>
                </a:ext>
              </a:extLst>
            </p:cNvPr>
            <p:cNvSpPr/>
            <p:nvPr/>
          </p:nvSpPr>
          <p:spPr>
            <a:xfrm>
              <a:off x="4799076" y="5090921"/>
              <a:ext cx="361315" cy="197485"/>
            </a:xfrm>
            <a:custGeom>
              <a:avLst/>
              <a:gdLst/>
              <a:ahLst/>
              <a:cxnLst/>
              <a:rect l="l" t="t" r="r" b="b"/>
              <a:pathLst>
                <a:path w="361314" h="197485">
                  <a:moveTo>
                    <a:pt x="361188" y="2412"/>
                  </a:moveTo>
                  <a:lnTo>
                    <a:pt x="354132" y="54829"/>
                  </a:lnTo>
                  <a:lnTo>
                    <a:pt x="335392" y="101750"/>
                  </a:lnTo>
                  <a:lnTo>
                    <a:pt x="306704" y="141319"/>
                  </a:lnTo>
                  <a:lnTo>
                    <a:pt x="269804" y="171680"/>
                  </a:lnTo>
                  <a:lnTo>
                    <a:pt x="226426" y="190978"/>
                  </a:lnTo>
                  <a:lnTo>
                    <a:pt x="178308" y="197357"/>
                  </a:lnTo>
                  <a:lnTo>
                    <a:pt x="130792" y="189759"/>
                  </a:lnTo>
                  <a:lnTo>
                    <a:pt x="88166" y="169587"/>
                  </a:lnTo>
                  <a:lnTo>
                    <a:pt x="52101" y="138683"/>
                  </a:lnTo>
                  <a:lnTo>
                    <a:pt x="24271" y="98890"/>
                  </a:lnTo>
                  <a:lnTo>
                    <a:pt x="6346" y="52048"/>
                  </a:lnTo>
                  <a:lnTo>
                    <a:pt x="0" y="0"/>
                  </a:lnTo>
                </a:path>
              </a:pathLst>
            </a:custGeom>
            <a:ln w="9525">
              <a:solidFill>
                <a:srgbClr val="000000"/>
              </a:solidFill>
            </a:ln>
          </p:spPr>
          <p:txBody>
            <a:bodyPr wrap="square" lIns="0" tIns="0" rIns="0" bIns="0" rtlCol="0"/>
            <a:lstStyle/>
            <a:p>
              <a:endParaRPr/>
            </a:p>
          </p:txBody>
        </p:sp>
      </p:grpSp>
      <p:graphicFrame>
        <p:nvGraphicFramePr>
          <p:cNvPr id="112" name="object 25">
            <a:extLst>
              <a:ext uri="{FF2B5EF4-FFF2-40B4-BE49-F238E27FC236}">
                <a16:creationId xmlns:a16="http://schemas.microsoft.com/office/drawing/2014/main" id="{77D41093-CDA7-9F19-FF7D-B4995B09600C}"/>
              </a:ext>
            </a:extLst>
          </p:cNvPr>
          <p:cNvGraphicFramePr>
            <a:graphicFrameLocks noGrp="1"/>
          </p:cNvGraphicFramePr>
          <p:nvPr>
            <p:extLst>
              <p:ext uri="{D42A27DB-BD31-4B8C-83A1-F6EECF244321}">
                <p14:modId xmlns:p14="http://schemas.microsoft.com/office/powerpoint/2010/main" val="1803476901"/>
              </p:ext>
            </p:extLst>
          </p:nvPr>
        </p:nvGraphicFramePr>
        <p:xfrm>
          <a:off x="5549283" y="3356674"/>
          <a:ext cx="360680" cy="1868423"/>
        </p:xfrm>
        <a:graphic>
          <a:graphicData uri="http://schemas.openxmlformats.org/drawingml/2006/table">
            <a:tbl>
              <a:tblPr firstRow="1" bandRow="1">
                <a:tableStyleId>{2D5ABB26-0587-4C30-8999-92F81FD0307C}</a:tableStyleId>
              </a:tblPr>
              <a:tblGrid>
                <a:gridCol w="36068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9525">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113" name="object 26">
            <a:extLst>
              <a:ext uri="{FF2B5EF4-FFF2-40B4-BE49-F238E27FC236}">
                <a16:creationId xmlns:a16="http://schemas.microsoft.com/office/drawing/2014/main" id="{828C6B75-64C3-492E-CD2C-AEA38FB6FB6D}"/>
              </a:ext>
            </a:extLst>
          </p:cNvPr>
          <p:cNvGrpSpPr/>
          <p:nvPr/>
        </p:nvGrpSpPr>
        <p:grpSpPr>
          <a:xfrm>
            <a:off x="5549283" y="5207382"/>
            <a:ext cx="369570" cy="207010"/>
            <a:chOff x="5538025" y="5086159"/>
            <a:chExt cx="369570" cy="207010"/>
          </a:xfrm>
        </p:grpSpPr>
        <p:sp>
          <p:nvSpPr>
            <p:cNvPr id="114" name="object 27">
              <a:extLst>
                <a:ext uri="{FF2B5EF4-FFF2-40B4-BE49-F238E27FC236}">
                  <a16:creationId xmlns:a16="http://schemas.microsoft.com/office/drawing/2014/main" id="{5074FDED-7849-AF13-5052-39594BB0A6D4}"/>
                </a:ext>
              </a:extLst>
            </p:cNvPr>
            <p:cNvSpPr/>
            <p:nvPr/>
          </p:nvSpPr>
          <p:spPr>
            <a:xfrm>
              <a:off x="5542788" y="5090921"/>
              <a:ext cx="360045" cy="197485"/>
            </a:xfrm>
            <a:custGeom>
              <a:avLst/>
              <a:gdLst/>
              <a:ahLst/>
              <a:cxnLst/>
              <a:rect l="l" t="t" r="r" b="b"/>
              <a:pathLst>
                <a:path w="360045" h="197485">
                  <a:moveTo>
                    <a:pt x="179832"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3" y="2412"/>
                  </a:lnTo>
                  <a:lnTo>
                    <a:pt x="179832" y="0"/>
                  </a:lnTo>
                  <a:close/>
                </a:path>
              </a:pathLst>
            </a:custGeom>
            <a:solidFill>
              <a:srgbClr val="EB6161"/>
            </a:solidFill>
          </p:spPr>
          <p:txBody>
            <a:bodyPr wrap="square" lIns="0" tIns="0" rIns="0" bIns="0" rtlCol="0"/>
            <a:lstStyle/>
            <a:p>
              <a:endParaRPr/>
            </a:p>
          </p:txBody>
        </p:sp>
        <p:sp>
          <p:nvSpPr>
            <p:cNvPr id="115" name="object 28">
              <a:extLst>
                <a:ext uri="{FF2B5EF4-FFF2-40B4-BE49-F238E27FC236}">
                  <a16:creationId xmlns:a16="http://schemas.microsoft.com/office/drawing/2014/main" id="{F8510AF5-942F-5D53-035B-E0CC003B7AD5}"/>
                </a:ext>
              </a:extLst>
            </p:cNvPr>
            <p:cNvSpPr/>
            <p:nvPr/>
          </p:nvSpPr>
          <p:spPr>
            <a:xfrm>
              <a:off x="5542788" y="5090921"/>
              <a:ext cx="360045" cy="197485"/>
            </a:xfrm>
            <a:custGeom>
              <a:avLst/>
              <a:gdLst/>
              <a:ahLst/>
              <a:cxnLst/>
              <a:rect l="l" t="t" r="r" b="b"/>
              <a:pathLst>
                <a:path w="360045" h="197485">
                  <a:moveTo>
                    <a:pt x="359663"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5">
              <a:solidFill>
                <a:srgbClr val="000000"/>
              </a:solidFill>
            </a:ln>
          </p:spPr>
          <p:txBody>
            <a:bodyPr wrap="square" lIns="0" tIns="0" rIns="0" bIns="0" rtlCol="0"/>
            <a:lstStyle/>
            <a:p>
              <a:endParaRPr/>
            </a:p>
          </p:txBody>
        </p:sp>
      </p:grpSp>
      <p:graphicFrame>
        <p:nvGraphicFramePr>
          <p:cNvPr id="116" name="object 29">
            <a:extLst>
              <a:ext uri="{FF2B5EF4-FFF2-40B4-BE49-F238E27FC236}">
                <a16:creationId xmlns:a16="http://schemas.microsoft.com/office/drawing/2014/main" id="{C3DB1E05-4054-C853-F07C-5A1253131445}"/>
              </a:ext>
            </a:extLst>
          </p:cNvPr>
          <p:cNvGraphicFramePr>
            <a:graphicFrameLocks noGrp="1"/>
          </p:cNvGraphicFramePr>
          <p:nvPr>
            <p:extLst>
              <p:ext uri="{D42A27DB-BD31-4B8C-83A1-F6EECF244321}">
                <p14:modId xmlns:p14="http://schemas.microsoft.com/office/powerpoint/2010/main" val="1750106815"/>
              </p:ext>
            </p:extLst>
          </p:nvPr>
        </p:nvGraphicFramePr>
        <p:xfrm>
          <a:off x="6292995" y="3356674"/>
          <a:ext cx="361315" cy="1868423"/>
        </p:xfrm>
        <a:graphic>
          <a:graphicData uri="http://schemas.openxmlformats.org/drawingml/2006/table">
            <a:tbl>
              <a:tblPr firstRow="1" bandRow="1">
                <a:tableStyleId>{2D5ABB26-0587-4C30-8999-92F81FD0307C}</a:tableStyleId>
              </a:tblPr>
              <a:tblGrid>
                <a:gridCol w="361315">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117" name="object 30">
            <a:extLst>
              <a:ext uri="{FF2B5EF4-FFF2-40B4-BE49-F238E27FC236}">
                <a16:creationId xmlns:a16="http://schemas.microsoft.com/office/drawing/2014/main" id="{1E0548FB-E531-3B14-BD5A-5401EFA18AB0}"/>
              </a:ext>
            </a:extLst>
          </p:cNvPr>
          <p:cNvGrpSpPr/>
          <p:nvPr/>
        </p:nvGrpSpPr>
        <p:grpSpPr>
          <a:xfrm>
            <a:off x="6292995" y="5207382"/>
            <a:ext cx="369570" cy="207010"/>
            <a:chOff x="6281737" y="5086159"/>
            <a:chExt cx="369570" cy="207010"/>
          </a:xfrm>
        </p:grpSpPr>
        <p:sp>
          <p:nvSpPr>
            <p:cNvPr id="118" name="object 31">
              <a:extLst>
                <a:ext uri="{FF2B5EF4-FFF2-40B4-BE49-F238E27FC236}">
                  <a16:creationId xmlns:a16="http://schemas.microsoft.com/office/drawing/2014/main" id="{5FF6D88D-80B6-6A10-A300-D7E0FA26AAAB}"/>
                </a:ext>
              </a:extLst>
            </p:cNvPr>
            <p:cNvSpPr/>
            <p:nvPr/>
          </p:nvSpPr>
          <p:spPr>
            <a:xfrm>
              <a:off x="6286500" y="5090921"/>
              <a:ext cx="360045" cy="197485"/>
            </a:xfrm>
            <a:custGeom>
              <a:avLst/>
              <a:gdLst/>
              <a:ahLst/>
              <a:cxnLst/>
              <a:rect l="l" t="t" r="r" b="b"/>
              <a:pathLst>
                <a:path w="360045" h="197485">
                  <a:moveTo>
                    <a:pt x="179832"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4" y="2412"/>
                  </a:lnTo>
                  <a:lnTo>
                    <a:pt x="179832" y="0"/>
                  </a:lnTo>
                  <a:close/>
                </a:path>
              </a:pathLst>
            </a:custGeom>
            <a:solidFill>
              <a:srgbClr val="EB6161"/>
            </a:solidFill>
          </p:spPr>
          <p:txBody>
            <a:bodyPr wrap="square" lIns="0" tIns="0" rIns="0" bIns="0" rtlCol="0"/>
            <a:lstStyle/>
            <a:p>
              <a:endParaRPr/>
            </a:p>
          </p:txBody>
        </p:sp>
        <p:sp>
          <p:nvSpPr>
            <p:cNvPr id="119" name="object 32">
              <a:extLst>
                <a:ext uri="{FF2B5EF4-FFF2-40B4-BE49-F238E27FC236}">
                  <a16:creationId xmlns:a16="http://schemas.microsoft.com/office/drawing/2014/main" id="{02AB467D-9050-378E-32F5-E0A9E28A2FDD}"/>
                </a:ext>
              </a:extLst>
            </p:cNvPr>
            <p:cNvSpPr/>
            <p:nvPr/>
          </p:nvSpPr>
          <p:spPr>
            <a:xfrm>
              <a:off x="6286500" y="5090921"/>
              <a:ext cx="360045" cy="197485"/>
            </a:xfrm>
            <a:custGeom>
              <a:avLst/>
              <a:gdLst/>
              <a:ahLst/>
              <a:cxnLst/>
              <a:rect l="l" t="t" r="r" b="b"/>
              <a:pathLst>
                <a:path w="360045" h="197485">
                  <a:moveTo>
                    <a:pt x="359664"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4">
              <a:solidFill>
                <a:srgbClr val="000000"/>
              </a:solidFill>
            </a:ln>
          </p:spPr>
          <p:txBody>
            <a:bodyPr wrap="square" lIns="0" tIns="0" rIns="0" bIns="0" rtlCol="0"/>
            <a:lstStyle/>
            <a:p>
              <a:endParaRPr/>
            </a:p>
          </p:txBody>
        </p:sp>
      </p:grpSp>
      <p:grpSp>
        <p:nvGrpSpPr>
          <p:cNvPr id="120" name="object 33">
            <a:extLst>
              <a:ext uri="{FF2B5EF4-FFF2-40B4-BE49-F238E27FC236}">
                <a16:creationId xmlns:a16="http://schemas.microsoft.com/office/drawing/2014/main" id="{92E0AF8E-D81A-4008-1755-E4A19AF42B6B}"/>
              </a:ext>
            </a:extLst>
          </p:cNvPr>
          <p:cNvGrpSpPr/>
          <p:nvPr/>
        </p:nvGrpSpPr>
        <p:grpSpPr>
          <a:xfrm>
            <a:off x="7036707" y="3278760"/>
            <a:ext cx="370840" cy="2135505"/>
            <a:chOff x="7025449" y="3157537"/>
            <a:chExt cx="370840" cy="2135505"/>
          </a:xfrm>
        </p:grpSpPr>
        <p:sp>
          <p:nvSpPr>
            <p:cNvPr id="121" name="object 34">
              <a:extLst>
                <a:ext uri="{FF2B5EF4-FFF2-40B4-BE49-F238E27FC236}">
                  <a16:creationId xmlns:a16="http://schemas.microsoft.com/office/drawing/2014/main" id="{EE19DA41-E004-1C54-ECAA-1352761AC358}"/>
                </a:ext>
              </a:extLst>
            </p:cNvPr>
            <p:cNvSpPr/>
            <p:nvPr/>
          </p:nvSpPr>
          <p:spPr>
            <a:xfrm>
              <a:off x="7030211" y="3842004"/>
              <a:ext cx="361315" cy="1262380"/>
            </a:xfrm>
            <a:custGeom>
              <a:avLst/>
              <a:gdLst/>
              <a:ahLst/>
              <a:cxnLst/>
              <a:rect l="l" t="t" r="r" b="b"/>
              <a:pathLst>
                <a:path w="361315" h="1262379">
                  <a:moveTo>
                    <a:pt x="0" y="1261872"/>
                  </a:moveTo>
                  <a:lnTo>
                    <a:pt x="361188" y="1261872"/>
                  </a:lnTo>
                  <a:lnTo>
                    <a:pt x="361188" y="0"/>
                  </a:lnTo>
                  <a:lnTo>
                    <a:pt x="0" y="0"/>
                  </a:lnTo>
                  <a:lnTo>
                    <a:pt x="0" y="1261872"/>
                  </a:lnTo>
                  <a:close/>
                </a:path>
              </a:pathLst>
            </a:custGeom>
            <a:solidFill>
              <a:srgbClr val="EB6161"/>
            </a:solidFill>
          </p:spPr>
          <p:txBody>
            <a:bodyPr wrap="square" lIns="0" tIns="0" rIns="0" bIns="0" rtlCol="0"/>
            <a:lstStyle/>
            <a:p>
              <a:endParaRPr/>
            </a:p>
          </p:txBody>
        </p:sp>
        <p:sp>
          <p:nvSpPr>
            <p:cNvPr id="122" name="object 35">
              <a:extLst>
                <a:ext uri="{FF2B5EF4-FFF2-40B4-BE49-F238E27FC236}">
                  <a16:creationId xmlns:a16="http://schemas.microsoft.com/office/drawing/2014/main" id="{6B4A4B45-E56E-4EA5-7B7E-4B332F5AD399}"/>
                </a:ext>
              </a:extLst>
            </p:cNvPr>
            <p:cNvSpPr/>
            <p:nvPr/>
          </p:nvSpPr>
          <p:spPr>
            <a:xfrm>
              <a:off x="7030211" y="3820668"/>
              <a:ext cx="361315" cy="1283335"/>
            </a:xfrm>
            <a:custGeom>
              <a:avLst/>
              <a:gdLst/>
              <a:ahLst/>
              <a:cxnLst/>
              <a:rect l="l" t="t" r="r" b="b"/>
              <a:pathLst>
                <a:path w="361315" h="1283335">
                  <a:moveTo>
                    <a:pt x="0" y="1283208"/>
                  </a:moveTo>
                  <a:lnTo>
                    <a:pt x="361188" y="1283208"/>
                  </a:lnTo>
                  <a:lnTo>
                    <a:pt x="361188" y="0"/>
                  </a:lnTo>
                  <a:lnTo>
                    <a:pt x="0" y="0"/>
                  </a:lnTo>
                  <a:lnTo>
                    <a:pt x="0" y="1283208"/>
                  </a:lnTo>
                  <a:close/>
                </a:path>
              </a:pathLst>
            </a:custGeom>
            <a:ln w="9525">
              <a:solidFill>
                <a:srgbClr val="000000"/>
              </a:solidFill>
            </a:ln>
          </p:spPr>
          <p:txBody>
            <a:bodyPr wrap="square" lIns="0" tIns="0" rIns="0" bIns="0" rtlCol="0"/>
            <a:lstStyle/>
            <a:p>
              <a:endParaRPr/>
            </a:p>
          </p:txBody>
        </p:sp>
        <p:sp>
          <p:nvSpPr>
            <p:cNvPr id="123" name="object 36">
              <a:extLst>
                <a:ext uri="{FF2B5EF4-FFF2-40B4-BE49-F238E27FC236}">
                  <a16:creationId xmlns:a16="http://schemas.microsoft.com/office/drawing/2014/main" id="{ACC571FC-ECF7-DD26-236C-EC1A87A42668}"/>
                </a:ext>
              </a:extLst>
            </p:cNvPr>
            <p:cNvSpPr/>
            <p:nvPr/>
          </p:nvSpPr>
          <p:spPr>
            <a:xfrm>
              <a:off x="7030211" y="5090922"/>
              <a:ext cx="360045" cy="197485"/>
            </a:xfrm>
            <a:custGeom>
              <a:avLst/>
              <a:gdLst/>
              <a:ahLst/>
              <a:cxnLst/>
              <a:rect l="l" t="t" r="r" b="b"/>
              <a:pathLst>
                <a:path w="360045" h="197485">
                  <a:moveTo>
                    <a:pt x="179832"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4" y="2412"/>
                  </a:lnTo>
                  <a:lnTo>
                    <a:pt x="179832" y="0"/>
                  </a:lnTo>
                  <a:close/>
                </a:path>
              </a:pathLst>
            </a:custGeom>
            <a:solidFill>
              <a:srgbClr val="EB6161"/>
            </a:solidFill>
          </p:spPr>
          <p:txBody>
            <a:bodyPr wrap="square" lIns="0" tIns="0" rIns="0" bIns="0" rtlCol="0"/>
            <a:lstStyle/>
            <a:p>
              <a:endParaRPr/>
            </a:p>
          </p:txBody>
        </p:sp>
        <p:sp>
          <p:nvSpPr>
            <p:cNvPr id="124" name="object 37">
              <a:extLst>
                <a:ext uri="{FF2B5EF4-FFF2-40B4-BE49-F238E27FC236}">
                  <a16:creationId xmlns:a16="http://schemas.microsoft.com/office/drawing/2014/main" id="{5ED67765-DBB6-1539-F6F1-55C48414C362}"/>
                </a:ext>
              </a:extLst>
            </p:cNvPr>
            <p:cNvSpPr/>
            <p:nvPr/>
          </p:nvSpPr>
          <p:spPr>
            <a:xfrm>
              <a:off x="7030211" y="5090922"/>
              <a:ext cx="360045" cy="197485"/>
            </a:xfrm>
            <a:custGeom>
              <a:avLst/>
              <a:gdLst/>
              <a:ahLst/>
              <a:cxnLst/>
              <a:rect l="l" t="t" r="r" b="b"/>
              <a:pathLst>
                <a:path w="360045" h="197485">
                  <a:moveTo>
                    <a:pt x="359664"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4">
              <a:solidFill>
                <a:srgbClr val="000000"/>
              </a:solidFill>
            </a:ln>
          </p:spPr>
          <p:txBody>
            <a:bodyPr wrap="square" lIns="0" tIns="0" rIns="0" bIns="0" rtlCol="0"/>
            <a:lstStyle/>
            <a:p>
              <a:endParaRPr/>
            </a:p>
          </p:txBody>
        </p:sp>
        <p:sp>
          <p:nvSpPr>
            <p:cNvPr id="125" name="object 38">
              <a:extLst>
                <a:ext uri="{FF2B5EF4-FFF2-40B4-BE49-F238E27FC236}">
                  <a16:creationId xmlns:a16="http://schemas.microsoft.com/office/drawing/2014/main" id="{44778A8E-0FB6-6EB4-1DC0-C736F4BF7E0B}"/>
                </a:ext>
              </a:extLst>
            </p:cNvPr>
            <p:cNvSpPr/>
            <p:nvPr/>
          </p:nvSpPr>
          <p:spPr>
            <a:xfrm>
              <a:off x="7030211" y="3662172"/>
              <a:ext cx="361315" cy="180340"/>
            </a:xfrm>
            <a:custGeom>
              <a:avLst/>
              <a:gdLst/>
              <a:ahLst/>
              <a:cxnLst/>
              <a:rect l="l" t="t" r="r" b="b"/>
              <a:pathLst>
                <a:path w="361315" h="180339">
                  <a:moveTo>
                    <a:pt x="361188" y="0"/>
                  </a:moveTo>
                  <a:lnTo>
                    <a:pt x="0" y="0"/>
                  </a:lnTo>
                  <a:lnTo>
                    <a:pt x="0" y="179831"/>
                  </a:lnTo>
                  <a:lnTo>
                    <a:pt x="361188" y="179831"/>
                  </a:lnTo>
                  <a:lnTo>
                    <a:pt x="361188" y="0"/>
                  </a:lnTo>
                  <a:close/>
                </a:path>
              </a:pathLst>
            </a:custGeom>
            <a:solidFill>
              <a:srgbClr val="F6BDA8"/>
            </a:solidFill>
          </p:spPr>
          <p:txBody>
            <a:bodyPr wrap="square" lIns="0" tIns="0" rIns="0" bIns="0" rtlCol="0"/>
            <a:lstStyle/>
            <a:p>
              <a:endParaRPr/>
            </a:p>
          </p:txBody>
        </p:sp>
        <p:sp>
          <p:nvSpPr>
            <p:cNvPr id="126" name="object 39">
              <a:extLst>
                <a:ext uri="{FF2B5EF4-FFF2-40B4-BE49-F238E27FC236}">
                  <a16:creationId xmlns:a16="http://schemas.microsoft.com/office/drawing/2014/main" id="{68855E1C-765A-40C4-BFAB-2779C4B25020}"/>
                </a:ext>
              </a:extLst>
            </p:cNvPr>
            <p:cNvSpPr/>
            <p:nvPr/>
          </p:nvSpPr>
          <p:spPr>
            <a:xfrm>
              <a:off x="7033259" y="3657600"/>
              <a:ext cx="360045" cy="0"/>
            </a:xfrm>
            <a:custGeom>
              <a:avLst/>
              <a:gdLst/>
              <a:ahLst/>
              <a:cxnLst/>
              <a:rect l="l" t="t" r="r" b="b"/>
              <a:pathLst>
                <a:path w="360045">
                  <a:moveTo>
                    <a:pt x="0" y="0"/>
                  </a:moveTo>
                  <a:lnTo>
                    <a:pt x="360045" y="0"/>
                  </a:lnTo>
                </a:path>
              </a:pathLst>
            </a:custGeom>
            <a:ln w="9525">
              <a:solidFill>
                <a:srgbClr val="FF8888"/>
              </a:solidFill>
            </a:ln>
          </p:spPr>
          <p:txBody>
            <a:bodyPr wrap="square" lIns="0" tIns="0" rIns="0" bIns="0" rtlCol="0"/>
            <a:lstStyle/>
            <a:p>
              <a:endParaRPr/>
            </a:p>
          </p:txBody>
        </p:sp>
        <p:sp>
          <p:nvSpPr>
            <p:cNvPr id="127" name="object 40">
              <a:extLst>
                <a:ext uri="{FF2B5EF4-FFF2-40B4-BE49-F238E27FC236}">
                  <a16:creationId xmlns:a16="http://schemas.microsoft.com/office/drawing/2014/main" id="{0DA7A778-D70D-7677-5132-23411898D5D0}"/>
                </a:ext>
              </a:extLst>
            </p:cNvPr>
            <p:cNvSpPr/>
            <p:nvPr/>
          </p:nvSpPr>
          <p:spPr>
            <a:xfrm>
              <a:off x="7030211" y="3162300"/>
              <a:ext cx="361315" cy="1810385"/>
            </a:xfrm>
            <a:custGeom>
              <a:avLst/>
              <a:gdLst/>
              <a:ahLst/>
              <a:cxnLst/>
              <a:rect l="l" t="t" r="r" b="b"/>
              <a:pathLst>
                <a:path w="361315" h="1810385">
                  <a:moveTo>
                    <a:pt x="0" y="86867"/>
                  </a:moveTo>
                  <a:lnTo>
                    <a:pt x="0" y="1809877"/>
                  </a:lnTo>
                </a:path>
                <a:path w="361315" h="1810385">
                  <a:moveTo>
                    <a:pt x="361188" y="73151"/>
                  </a:moveTo>
                  <a:lnTo>
                    <a:pt x="361188" y="1796161"/>
                  </a:lnTo>
                </a:path>
                <a:path w="361315" h="1810385">
                  <a:moveTo>
                    <a:pt x="7620" y="0"/>
                  </a:moveTo>
                  <a:lnTo>
                    <a:pt x="180848" y="500252"/>
                  </a:lnTo>
                </a:path>
              </a:pathLst>
            </a:custGeom>
            <a:ln w="9525">
              <a:solidFill>
                <a:srgbClr val="000000"/>
              </a:solidFill>
            </a:ln>
          </p:spPr>
          <p:txBody>
            <a:bodyPr wrap="square" lIns="0" tIns="0" rIns="0" bIns="0" rtlCol="0"/>
            <a:lstStyle/>
            <a:p>
              <a:endParaRPr/>
            </a:p>
          </p:txBody>
        </p:sp>
      </p:grpSp>
      <p:grpSp>
        <p:nvGrpSpPr>
          <p:cNvPr id="128" name="object 41">
            <a:extLst>
              <a:ext uri="{FF2B5EF4-FFF2-40B4-BE49-F238E27FC236}">
                <a16:creationId xmlns:a16="http://schemas.microsoft.com/office/drawing/2014/main" id="{35315904-5FB9-40A3-6849-BC118D7A0FF4}"/>
              </a:ext>
            </a:extLst>
          </p:cNvPr>
          <p:cNvGrpSpPr/>
          <p:nvPr/>
        </p:nvGrpSpPr>
        <p:grpSpPr>
          <a:xfrm>
            <a:off x="7780419" y="3356674"/>
            <a:ext cx="369570" cy="2058035"/>
            <a:chOff x="7769161" y="3235451"/>
            <a:chExt cx="369570" cy="2058035"/>
          </a:xfrm>
        </p:grpSpPr>
        <p:sp>
          <p:nvSpPr>
            <p:cNvPr id="129" name="object 42">
              <a:extLst>
                <a:ext uri="{FF2B5EF4-FFF2-40B4-BE49-F238E27FC236}">
                  <a16:creationId xmlns:a16="http://schemas.microsoft.com/office/drawing/2014/main" id="{CE6E21C7-5849-E50F-BD2C-A599346DCF5C}"/>
                </a:ext>
              </a:extLst>
            </p:cNvPr>
            <p:cNvSpPr/>
            <p:nvPr/>
          </p:nvSpPr>
          <p:spPr>
            <a:xfrm>
              <a:off x="7773923" y="3820667"/>
              <a:ext cx="360045" cy="1283335"/>
            </a:xfrm>
            <a:custGeom>
              <a:avLst/>
              <a:gdLst/>
              <a:ahLst/>
              <a:cxnLst/>
              <a:rect l="l" t="t" r="r" b="b"/>
              <a:pathLst>
                <a:path w="360045" h="1283335">
                  <a:moveTo>
                    <a:pt x="359664" y="0"/>
                  </a:moveTo>
                  <a:lnTo>
                    <a:pt x="0" y="0"/>
                  </a:lnTo>
                  <a:lnTo>
                    <a:pt x="0" y="1283208"/>
                  </a:lnTo>
                  <a:lnTo>
                    <a:pt x="359664" y="1283208"/>
                  </a:lnTo>
                  <a:lnTo>
                    <a:pt x="359664" y="0"/>
                  </a:lnTo>
                  <a:close/>
                </a:path>
              </a:pathLst>
            </a:custGeom>
            <a:solidFill>
              <a:srgbClr val="EB6161"/>
            </a:solidFill>
          </p:spPr>
          <p:txBody>
            <a:bodyPr wrap="square" lIns="0" tIns="0" rIns="0" bIns="0" rtlCol="0"/>
            <a:lstStyle/>
            <a:p>
              <a:endParaRPr/>
            </a:p>
          </p:txBody>
        </p:sp>
        <p:sp>
          <p:nvSpPr>
            <p:cNvPr id="130" name="object 43">
              <a:extLst>
                <a:ext uri="{FF2B5EF4-FFF2-40B4-BE49-F238E27FC236}">
                  <a16:creationId xmlns:a16="http://schemas.microsoft.com/office/drawing/2014/main" id="{ED001A9F-E317-8889-A591-BC1BB8F521F5}"/>
                </a:ext>
              </a:extLst>
            </p:cNvPr>
            <p:cNvSpPr/>
            <p:nvPr/>
          </p:nvSpPr>
          <p:spPr>
            <a:xfrm>
              <a:off x="7773923" y="3820667"/>
              <a:ext cx="360045" cy="1283335"/>
            </a:xfrm>
            <a:custGeom>
              <a:avLst/>
              <a:gdLst/>
              <a:ahLst/>
              <a:cxnLst/>
              <a:rect l="l" t="t" r="r" b="b"/>
              <a:pathLst>
                <a:path w="360045" h="1283335">
                  <a:moveTo>
                    <a:pt x="0" y="1283208"/>
                  </a:moveTo>
                  <a:lnTo>
                    <a:pt x="359664" y="1283208"/>
                  </a:lnTo>
                  <a:lnTo>
                    <a:pt x="359664" y="0"/>
                  </a:lnTo>
                  <a:lnTo>
                    <a:pt x="0" y="0"/>
                  </a:lnTo>
                  <a:lnTo>
                    <a:pt x="0" y="1283208"/>
                  </a:lnTo>
                  <a:close/>
                </a:path>
              </a:pathLst>
            </a:custGeom>
            <a:ln w="9524">
              <a:solidFill>
                <a:srgbClr val="000000"/>
              </a:solidFill>
            </a:ln>
          </p:spPr>
          <p:txBody>
            <a:bodyPr wrap="square" lIns="0" tIns="0" rIns="0" bIns="0" rtlCol="0"/>
            <a:lstStyle/>
            <a:p>
              <a:endParaRPr/>
            </a:p>
          </p:txBody>
        </p:sp>
        <p:sp>
          <p:nvSpPr>
            <p:cNvPr id="131" name="object 44">
              <a:extLst>
                <a:ext uri="{FF2B5EF4-FFF2-40B4-BE49-F238E27FC236}">
                  <a16:creationId xmlns:a16="http://schemas.microsoft.com/office/drawing/2014/main" id="{ACA27A78-EADC-EAB8-E4BA-A871A9EB09D5}"/>
                </a:ext>
              </a:extLst>
            </p:cNvPr>
            <p:cNvSpPr/>
            <p:nvPr/>
          </p:nvSpPr>
          <p:spPr>
            <a:xfrm>
              <a:off x="7773923" y="5090922"/>
              <a:ext cx="360045" cy="197485"/>
            </a:xfrm>
            <a:custGeom>
              <a:avLst/>
              <a:gdLst/>
              <a:ahLst/>
              <a:cxnLst/>
              <a:rect l="l" t="t" r="r" b="b"/>
              <a:pathLst>
                <a:path w="360045" h="197485">
                  <a:moveTo>
                    <a:pt x="179831"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4" y="2412"/>
                  </a:lnTo>
                  <a:lnTo>
                    <a:pt x="179831" y="0"/>
                  </a:lnTo>
                  <a:close/>
                </a:path>
              </a:pathLst>
            </a:custGeom>
            <a:solidFill>
              <a:srgbClr val="EB6161"/>
            </a:solidFill>
          </p:spPr>
          <p:txBody>
            <a:bodyPr wrap="square" lIns="0" tIns="0" rIns="0" bIns="0" rtlCol="0"/>
            <a:lstStyle/>
            <a:p>
              <a:endParaRPr/>
            </a:p>
          </p:txBody>
        </p:sp>
        <p:sp>
          <p:nvSpPr>
            <p:cNvPr id="132" name="object 45">
              <a:extLst>
                <a:ext uri="{FF2B5EF4-FFF2-40B4-BE49-F238E27FC236}">
                  <a16:creationId xmlns:a16="http://schemas.microsoft.com/office/drawing/2014/main" id="{356103CF-82E8-902E-FC7C-8074D5EAA7AC}"/>
                </a:ext>
              </a:extLst>
            </p:cNvPr>
            <p:cNvSpPr/>
            <p:nvPr/>
          </p:nvSpPr>
          <p:spPr>
            <a:xfrm>
              <a:off x="7773923" y="5090922"/>
              <a:ext cx="360045" cy="197485"/>
            </a:xfrm>
            <a:custGeom>
              <a:avLst/>
              <a:gdLst/>
              <a:ahLst/>
              <a:cxnLst/>
              <a:rect l="l" t="t" r="r" b="b"/>
              <a:pathLst>
                <a:path w="360045" h="197485">
                  <a:moveTo>
                    <a:pt x="359664"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4">
              <a:solidFill>
                <a:srgbClr val="000000"/>
              </a:solidFill>
            </a:ln>
          </p:spPr>
          <p:txBody>
            <a:bodyPr wrap="square" lIns="0" tIns="0" rIns="0" bIns="0" rtlCol="0"/>
            <a:lstStyle/>
            <a:p>
              <a:endParaRPr/>
            </a:p>
          </p:txBody>
        </p:sp>
        <p:sp>
          <p:nvSpPr>
            <p:cNvPr id="133" name="object 46">
              <a:extLst>
                <a:ext uri="{FF2B5EF4-FFF2-40B4-BE49-F238E27FC236}">
                  <a16:creationId xmlns:a16="http://schemas.microsoft.com/office/drawing/2014/main" id="{949E10AD-F85D-771E-3470-C00FD42B5970}"/>
                </a:ext>
              </a:extLst>
            </p:cNvPr>
            <p:cNvSpPr/>
            <p:nvPr/>
          </p:nvSpPr>
          <p:spPr>
            <a:xfrm>
              <a:off x="7773923" y="3662171"/>
              <a:ext cx="359664" cy="347471"/>
            </a:xfrm>
            <a:prstGeom prst="rect">
              <a:avLst/>
            </a:prstGeom>
            <a:blipFill>
              <a:blip r:embed="rId2" cstate="print"/>
              <a:stretch>
                <a:fillRect/>
              </a:stretch>
            </a:blipFill>
          </p:spPr>
          <p:txBody>
            <a:bodyPr wrap="square" lIns="0" tIns="0" rIns="0" bIns="0" rtlCol="0"/>
            <a:lstStyle/>
            <a:p>
              <a:endParaRPr/>
            </a:p>
          </p:txBody>
        </p:sp>
        <p:sp>
          <p:nvSpPr>
            <p:cNvPr id="134" name="object 47">
              <a:extLst>
                <a:ext uri="{FF2B5EF4-FFF2-40B4-BE49-F238E27FC236}">
                  <a16:creationId xmlns:a16="http://schemas.microsoft.com/office/drawing/2014/main" id="{47B6A4BF-96B2-597B-31BC-FC2D1D92A8A6}"/>
                </a:ext>
              </a:extLst>
            </p:cNvPr>
            <p:cNvSpPr/>
            <p:nvPr/>
          </p:nvSpPr>
          <p:spPr>
            <a:xfrm>
              <a:off x="7776971" y="3657599"/>
              <a:ext cx="360045" cy="0"/>
            </a:xfrm>
            <a:custGeom>
              <a:avLst/>
              <a:gdLst/>
              <a:ahLst/>
              <a:cxnLst/>
              <a:rect l="l" t="t" r="r" b="b"/>
              <a:pathLst>
                <a:path w="360045">
                  <a:moveTo>
                    <a:pt x="0" y="0"/>
                  </a:moveTo>
                  <a:lnTo>
                    <a:pt x="360045" y="0"/>
                  </a:lnTo>
                </a:path>
              </a:pathLst>
            </a:custGeom>
            <a:ln w="9525">
              <a:solidFill>
                <a:srgbClr val="FF8888"/>
              </a:solidFill>
            </a:ln>
          </p:spPr>
          <p:txBody>
            <a:bodyPr wrap="square" lIns="0" tIns="0" rIns="0" bIns="0" rtlCol="0"/>
            <a:lstStyle/>
            <a:p>
              <a:endParaRPr/>
            </a:p>
          </p:txBody>
        </p:sp>
        <p:sp>
          <p:nvSpPr>
            <p:cNvPr id="135" name="object 48">
              <a:extLst>
                <a:ext uri="{FF2B5EF4-FFF2-40B4-BE49-F238E27FC236}">
                  <a16:creationId xmlns:a16="http://schemas.microsoft.com/office/drawing/2014/main" id="{552D4643-00C9-674C-33D5-2A0FAF3733F6}"/>
                </a:ext>
              </a:extLst>
            </p:cNvPr>
            <p:cNvSpPr/>
            <p:nvPr/>
          </p:nvSpPr>
          <p:spPr>
            <a:xfrm>
              <a:off x="7773923" y="3235451"/>
              <a:ext cx="360045" cy="1736725"/>
            </a:xfrm>
            <a:custGeom>
              <a:avLst/>
              <a:gdLst/>
              <a:ahLst/>
              <a:cxnLst/>
              <a:rect l="l" t="t" r="r" b="b"/>
              <a:pathLst>
                <a:path w="360045" h="1736725">
                  <a:moveTo>
                    <a:pt x="0" y="13715"/>
                  </a:moveTo>
                  <a:lnTo>
                    <a:pt x="0" y="1736725"/>
                  </a:lnTo>
                </a:path>
                <a:path w="360045" h="1736725">
                  <a:moveTo>
                    <a:pt x="359664" y="0"/>
                  </a:moveTo>
                  <a:lnTo>
                    <a:pt x="359664" y="1723009"/>
                  </a:lnTo>
                </a:path>
              </a:pathLst>
            </a:custGeom>
            <a:ln w="9525">
              <a:solidFill>
                <a:srgbClr val="000000"/>
              </a:solidFill>
            </a:ln>
          </p:spPr>
          <p:txBody>
            <a:bodyPr wrap="square" lIns="0" tIns="0" rIns="0" bIns="0" rtlCol="0"/>
            <a:lstStyle/>
            <a:p>
              <a:endParaRPr/>
            </a:p>
          </p:txBody>
        </p:sp>
      </p:grpSp>
      <p:grpSp>
        <p:nvGrpSpPr>
          <p:cNvPr id="136" name="object 49">
            <a:extLst>
              <a:ext uri="{FF2B5EF4-FFF2-40B4-BE49-F238E27FC236}">
                <a16:creationId xmlns:a16="http://schemas.microsoft.com/office/drawing/2014/main" id="{32CE2B90-24AA-A793-EA5E-664C67D6144C}"/>
              </a:ext>
            </a:extLst>
          </p:cNvPr>
          <p:cNvGrpSpPr/>
          <p:nvPr/>
        </p:nvGrpSpPr>
        <p:grpSpPr>
          <a:xfrm>
            <a:off x="8524131" y="3356674"/>
            <a:ext cx="369570" cy="2058035"/>
            <a:chOff x="8512873" y="3235451"/>
            <a:chExt cx="369570" cy="2058035"/>
          </a:xfrm>
        </p:grpSpPr>
        <p:sp>
          <p:nvSpPr>
            <p:cNvPr id="137" name="object 50">
              <a:extLst>
                <a:ext uri="{FF2B5EF4-FFF2-40B4-BE49-F238E27FC236}">
                  <a16:creationId xmlns:a16="http://schemas.microsoft.com/office/drawing/2014/main" id="{FB83DBCB-425C-8ABD-0BC3-733F58387CA2}"/>
                </a:ext>
              </a:extLst>
            </p:cNvPr>
            <p:cNvSpPr/>
            <p:nvPr/>
          </p:nvSpPr>
          <p:spPr>
            <a:xfrm>
              <a:off x="8517635" y="3820667"/>
              <a:ext cx="360045" cy="1283335"/>
            </a:xfrm>
            <a:custGeom>
              <a:avLst/>
              <a:gdLst/>
              <a:ahLst/>
              <a:cxnLst/>
              <a:rect l="l" t="t" r="r" b="b"/>
              <a:pathLst>
                <a:path w="360045" h="1283335">
                  <a:moveTo>
                    <a:pt x="359664" y="0"/>
                  </a:moveTo>
                  <a:lnTo>
                    <a:pt x="0" y="0"/>
                  </a:lnTo>
                  <a:lnTo>
                    <a:pt x="0" y="1283208"/>
                  </a:lnTo>
                  <a:lnTo>
                    <a:pt x="359664" y="1283208"/>
                  </a:lnTo>
                  <a:lnTo>
                    <a:pt x="359664" y="0"/>
                  </a:lnTo>
                  <a:close/>
                </a:path>
              </a:pathLst>
            </a:custGeom>
            <a:solidFill>
              <a:srgbClr val="EB6161"/>
            </a:solidFill>
          </p:spPr>
          <p:txBody>
            <a:bodyPr wrap="square" lIns="0" tIns="0" rIns="0" bIns="0" rtlCol="0"/>
            <a:lstStyle/>
            <a:p>
              <a:endParaRPr/>
            </a:p>
          </p:txBody>
        </p:sp>
        <p:sp>
          <p:nvSpPr>
            <p:cNvPr id="138" name="object 51">
              <a:extLst>
                <a:ext uri="{FF2B5EF4-FFF2-40B4-BE49-F238E27FC236}">
                  <a16:creationId xmlns:a16="http://schemas.microsoft.com/office/drawing/2014/main" id="{FE51A477-4E36-8E19-100F-66966B42DA1E}"/>
                </a:ext>
              </a:extLst>
            </p:cNvPr>
            <p:cNvSpPr/>
            <p:nvPr/>
          </p:nvSpPr>
          <p:spPr>
            <a:xfrm>
              <a:off x="8517635" y="3820667"/>
              <a:ext cx="360045" cy="1283335"/>
            </a:xfrm>
            <a:custGeom>
              <a:avLst/>
              <a:gdLst/>
              <a:ahLst/>
              <a:cxnLst/>
              <a:rect l="l" t="t" r="r" b="b"/>
              <a:pathLst>
                <a:path w="360045" h="1283335">
                  <a:moveTo>
                    <a:pt x="0" y="1283208"/>
                  </a:moveTo>
                  <a:lnTo>
                    <a:pt x="359664" y="1283208"/>
                  </a:lnTo>
                  <a:lnTo>
                    <a:pt x="359664" y="0"/>
                  </a:lnTo>
                  <a:lnTo>
                    <a:pt x="0" y="0"/>
                  </a:lnTo>
                  <a:lnTo>
                    <a:pt x="0" y="1283208"/>
                  </a:lnTo>
                  <a:close/>
                </a:path>
              </a:pathLst>
            </a:custGeom>
            <a:ln w="9524">
              <a:solidFill>
                <a:srgbClr val="000000"/>
              </a:solidFill>
            </a:ln>
          </p:spPr>
          <p:txBody>
            <a:bodyPr wrap="square" lIns="0" tIns="0" rIns="0" bIns="0" rtlCol="0"/>
            <a:lstStyle/>
            <a:p>
              <a:endParaRPr/>
            </a:p>
          </p:txBody>
        </p:sp>
        <p:sp>
          <p:nvSpPr>
            <p:cNvPr id="139" name="object 52">
              <a:extLst>
                <a:ext uri="{FF2B5EF4-FFF2-40B4-BE49-F238E27FC236}">
                  <a16:creationId xmlns:a16="http://schemas.microsoft.com/office/drawing/2014/main" id="{1CB776FC-0C0E-1379-04B5-505080C8C110}"/>
                </a:ext>
              </a:extLst>
            </p:cNvPr>
            <p:cNvSpPr/>
            <p:nvPr/>
          </p:nvSpPr>
          <p:spPr>
            <a:xfrm>
              <a:off x="8517635" y="5090922"/>
              <a:ext cx="360045" cy="197485"/>
            </a:xfrm>
            <a:custGeom>
              <a:avLst/>
              <a:gdLst/>
              <a:ahLst/>
              <a:cxnLst/>
              <a:rect l="l" t="t" r="r" b="b"/>
              <a:pathLst>
                <a:path w="360045" h="197485">
                  <a:moveTo>
                    <a:pt x="179832"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4" y="2412"/>
                  </a:lnTo>
                  <a:lnTo>
                    <a:pt x="179832" y="0"/>
                  </a:lnTo>
                  <a:close/>
                </a:path>
              </a:pathLst>
            </a:custGeom>
            <a:solidFill>
              <a:srgbClr val="EB6161"/>
            </a:solidFill>
          </p:spPr>
          <p:txBody>
            <a:bodyPr wrap="square" lIns="0" tIns="0" rIns="0" bIns="0" rtlCol="0"/>
            <a:lstStyle/>
            <a:p>
              <a:endParaRPr/>
            </a:p>
          </p:txBody>
        </p:sp>
        <p:sp>
          <p:nvSpPr>
            <p:cNvPr id="140" name="object 53">
              <a:extLst>
                <a:ext uri="{FF2B5EF4-FFF2-40B4-BE49-F238E27FC236}">
                  <a16:creationId xmlns:a16="http://schemas.microsoft.com/office/drawing/2014/main" id="{ECAEBDC7-D84C-64BA-15A2-08B6D916355B}"/>
                </a:ext>
              </a:extLst>
            </p:cNvPr>
            <p:cNvSpPr/>
            <p:nvPr/>
          </p:nvSpPr>
          <p:spPr>
            <a:xfrm>
              <a:off x="8517635" y="5090922"/>
              <a:ext cx="360045" cy="197485"/>
            </a:xfrm>
            <a:custGeom>
              <a:avLst/>
              <a:gdLst/>
              <a:ahLst/>
              <a:cxnLst/>
              <a:rect l="l" t="t" r="r" b="b"/>
              <a:pathLst>
                <a:path w="360045" h="197485">
                  <a:moveTo>
                    <a:pt x="359664"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4">
              <a:solidFill>
                <a:srgbClr val="000000"/>
              </a:solidFill>
            </a:ln>
          </p:spPr>
          <p:txBody>
            <a:bodyPr wrap="square" lIns="0" tIns="0" rIns="0" bIns="0" rtlCol="0"/>
            <a:lstStyle/>
            <a:p>
              <a:endParaRPr/>
            </a:p>
          </p:txBody>
        </p:sp>
        <p:sp>
          <p:nvSpPr>
            <p:cNvPr id="141" name="object 54">
              <a:extLst>
                <a:ext uri="{FF2B5EF4-FFF2-40B4-BE49-F238E27FC236}">
                  <a16:creationId xmlns:a16="http://schemas.microsoft.com/office/drawing/2014/main" id="{1EE007DB-B393-5F20-11A6-8CFF8AE2D4B3}"/>
                </a:ext>
              </a:extLst>
            </p:cNvPr>
            <p:cNvSpPr/>
            <p:nvPr/>
          </p:nvSpPr>
          <p:spPr>
            <a:xfrm>
              <a:off x="8517635" y="3662171"/>
              <a:ext cx="359664" cy="682751"/>
            </a:xfrm>
            <a:prstGeom prst="rect">
              <a:avLst/>
            </a:prstGeom>
            <a:blipFill>
              <a:blip r:embed="rId3" cstate="print"/>
              <a:stretch>
                <a:fillRect/>
              </a:stretch>
            </a:blipFill>
          </p:spPr>
          <p:txBody>
            <a:bodyPr wrap="square" lIns="0" tIns="0" rIns="0" bIns="0" rtlCol="0"/>
            <a:lstStyle/>
            <a:p>
              <a:endParaRPr/>
            </a:p>
          </p:txBody>
        </p:sp>
        <p:sp>
          <p:nvSpPr>
            <p:cNvPr id="142" name="object 55">
              <a:extLst>
                <a:ext uri="{FF2B5EF4-FFF2-40B4-BE49-F238E27FC236}">
                  <a16:creationId xmlns:a16="http://schemas.microsoft.com/office/drawing/2014/main" id="{D8DB213B-B43C-B547-33DD-45F269BB3772}"/>
                </a:ext>
              </a:extLst>
            </p:cNvPr>
            <p:cNvSpPr/>
            <p:nvPr/>
          </p:nvSpPr>
          <p:spPr>
            <a:xfrm>
              <a:off x="8519159" y="3657599"/>
              <a:ext cx="360045" cy="0"/>
            </a:xfrm>
            <a:custGeom>
              <a:avLst/>
              <a:gdLst/>
              <a:ahLst/>
              <a:cxnLst/>
              <a:rect l="l" t="t" r="r" b="b"/>
              <a:pathLst>
                <a:path w="360045">
                  <a:moveTo>
                    <a:pt x="0" y="0"/>
                  </a:moveTo>
                  <a:lnTo>
                    <a:pt x="360045" y="0"/>
                  </a:lnTo>
                </a:path>
              </a:pathLst>
            </a:custGeom>
            <a:ln w="9525">
              <a:solidFill>
                <a:srgbClr val="FF8888"/>
              </a:solidFill>
            </a:ln>
          </p:spPr>
          <p:txBody>
            <a:bodyPr wrap="square" lIns="0" tIns="0" rIns="0" bIns="0" rtlCol="0"/>
            <a:lstStyle/>
            <a:p>
              <a:endParaRPr/>
            </a:p>
          </p:txBody>
        </p:sp>
        <p:sp>
          <p:nvSpPr>
            <p:cNvPr id="143" name="object 56">
              <a:extLst>
                <a:ext uri="{FF2B5EF4-FFF2-40B4-BE49-F238E27FC236}">
                  <a16:creationId xmlns:a16="http://schemas.microsoft.com/office/drawing/2014/main" id="{A6BCD5C9-742C-74C8-8EDB-79D13EC024D1}"/>
                </a:ext>
              </a:extLst>
            </p:cNvPr>
            <p:cNvSpPr/>
            <p:nvPr/>
          </p:nvSpPr>
          <p:spPr>
            <a:xfrm>
              <a:off x="8517635" y="3235451"/>
              <a:ext cx="360045" cy="1736725"/>
            </a:xfrm>
            <a:custGeom>
              <a:avLst/>
              <a:gdLst/>
              <a:ahLst/>
              <a:cxnLst/>
              <a:rect l="l" t="t" r="r" b="b"/>
              <a:pathLst>
                <a:path w="360045" h="1736725">
                  <a:moveTo>
                    <a:pt x="0" y="13715"/>
                  </a:moveTo>
                  <a:lnTo>
                    <a:pt x="0" y="1736725"/>
                  </a:lnTo>
                </a:path>
                <a:path w="360045" h="1736725">
                  <a:moveTo>
                    <a:pt x="359664" y="0"/>
                  </a:moveTo>
                  <a:lnTo>
                    <a:pt x="359664" y="1723009"/>
                  </a:lnTo>
                </a:path>
              </a:pathLst>
            </a:custGeom>
            <a:ln w="9525">
              <a:solidFill>
                <a:srgbClr val="000000"/>
              </a:solidFill>
            </a:ln>
          </p:spPr>
          <p:txBody>
            <a:bodyPr wrap="square" lIns="0" tIns="0" rIns="0" bIns="0" rtlCol="0"/>
            <a:lstStyle/>
            <a:p>
              <a:endParaRPr/>
            </a:p>
          </p:txBody>
        </p:sp>
      </p:grpSp>
      <p:grpSp>
        <p:nvGrpSpPr>
          <p:cNvPr id="144" name="object 57">
            <a:extLst>
              <a:ext uri="{FF2B5EF4-FFF2-40B4-BE49-F238E27FC236}">
                <a16:creationId xmlns:a16="http://schemas.microsoft.com/office/drawing/2014/main" id="{1C471C23-6799-0946-D037-0867C86E5853}"/>
              </a:ext>
            </a:extLst>
          </p:cNvPr>
          <p:cNvGrpSpPr/>
          <p:nvPr/>
        </p:nvGrpSpPr>
        <p:grpSpPr>
          <a:xfrm>
            <a:off x="8947803" y="3236088"/>
            <a:ext cx="689610" cy="2178685"/>
            <a:chOff x="8936545" y="3114865"/>
            <a:chExt cx="689610" cy="2178685"/>
          </a:xfrm>
        </p:grpSpPr>
        <p:sp>
          <p:nvSpPr>
            <p:cNvPr id="145" name="object 58">
              <a:extLst>
                <a:ext uri="{FF2B5EF4-FFF2-40B4-BE49-F238E27FC236}">
                  <a16:creationId xmlns:a16="http://schemas.microsoft.com/office/drawing/2014/main" id="{E331749D-24E3-16AB-2676-C6995CC2B3D4}"/>
                </a:ext>
              </a:extLst>
            </p:cNvPr>
            <p:cNvSpPr/>
            <p:nvPr/>
          </p:nvSpPr>
          <p:spPr>
            <a:xfrm>
              <a:off x="9261347" y="3820668"/>
              <a:ext cx="360045" cy="1283335"/>
            </a:xfrm>
            <a:custGeom>
              <a:avLst/>
              <a:gdLst/>
              <a:ahLst/>
              <a:cxnLst/>
              <a:rect l="l" t="t" r="r" b="b"/>
              <a:pathLst>
                <a:path w="360045" h="1283335">
                  <a:moveTo>
                    <a:pt x="359664" y="0"/>
                  </a:moveTo>
                  <a:lnTo>
                    <a:pt x="0" y="0"/>
                  </a:lnTo>
                  <a:lnTo>
                    <a:pt x="0" y="1283208"/>
                  </a:lnTo>
                  <a:lnTo>
                    <a:pt x="359664" y="1283208"/>
                  </a:lnTo>
                  <a:lnTo>
                    <a:pt x="359664" y="0"/>
                  </a:lnTo>
                  <a:close/>
                </a:path>
              </a:pathLst>
            </a:custGeom>
            <a:solidFill>
              <a:srgbClr val="EB6161"/>
            </a:solidFill>
          </p:spPr>
          <p:txBody>
            <a:bodyPr wrap="square" lIns="0" tIns="0" rIns="0" bIns="0" rtlCol="0"/>
            <a:lstStyle/>
            <a:p>
              <a:endParaRPr/>
            </a:p>
          </p:txBody>
        </p:sp>
        <p:sp>
          <p:nvSpPr>
            <p:cNvPr id="146" name="object 59">
              <a:extLst>
                <a:ext uri="{FF2B5EF4-FFF2-40B4-BE49-F238E27FC236}">
                  <a16:creationId xmlns:a16="http://schemas.microsoft.com/office/drawing/2014/main" id="{8B80849F-AEFD-A301-F29B-AB34AEBB105B}"/>
                </a:ext>
              </a:extLst>
            </p:cNvPr>
            <p:cNvSpPr/>
            <p:nvPr/>
          </p:nvSpPr>
          <p:spPr>
            <a:xfrm>
              <a:off x="9261347" y="3820668"/>
              <a:ext cx="360045" cy="1283335"/>
            </a:xfrm>
            <a:custGeom>
              <a:avLst/>
              <a:gdLst/>
              <a:ahLst/>
              <a:cxnLst/>
              <a:rect l="l" t="t" r="r" b="b"/>
              <a:pathLst>
                <a:path w="360045" h="1283335">
                  <a:moveTo>
                    <a:pt x="0" y="1283208"/>
                  </a:moveTo>
                  <a:lnTo>
                    <a:pt x="359664" y="1283208"/>
                  </a:lnTo>
                  <a:lnTo>
                    <a:pt x="359664" y="0"/>
                  </a:lnTo>
                  <a:lnTo>
                    <a:pt x="0" y="0"/>
                  </a:lnTo>
                  <a:lnTo>
                    <a:pt x="0" y="1283208"/>
                  </a:lnTo>
                  <a:close/>
                </a:path>
              </a:pathLst>
            </a:custGeom>
            <a:ln w="9524">
              <a:solidFill>
                <a:srgbClr val="000000"/>
              </a:solidFill>
            </a:ln>
          </p:spPr>
          <p:txBody>
            <a:bodyPr wrap="square" lIns="0" tIns="0" rIns="0" bIns="0" rtlCol="0"/>
            <a:lstStyle/>
            <a:p>
              <a:endParaRPr/>
            </a:p>
          </p:txBody>
        </p:sp>
        <p:sp>
          <p:nvSpPr>
            <p:cNvPr id="147" name="object 60">
              <a:extLst>
                <a:ext uri="{FF2B5EF4-FFF2-40B4-BE49-F238E27FC236}">
                  <a16:creationId xmlns:a16="http://schemas.microsoft.com/office/drawing/2014/main" id="{6C60FCEA-8C9E-74FF-A613-F311DDA30ED6}"/>
                </a:ext>
              </a:extLst>
            </p:cNvPr>
            <p:cNvSpPr/>
            <p:nvPr/>
          </p:nvSpPr>
          <p:spPr>
            <a:xfrm>
              <a:off x="9261347" y="5090922"/>
              <a:ext cx="360045" cy="197485"/>
            </a:xfrm>
            <a:custGeom>
              <a:avLst/>
              <a:gdLst/>
              <a:ahLst/>
              <a:cxnLst/>
              <a:rect l="l" t="t" r="r" b="b"/>
              <a:pathLst>
                <a:path w="360045" h="197485">
                  <a:moveTo>
                    <a:pt x="179831" y="0"/>
                  </a:moveTo>
                  <a:lnTo>
                    <a:pt x="0" y="0"/>
                  </a:lnTo>
                  <a:lnTo>
                    <a:pt x="6316" y="52048"/>
                  </a:lnTo>
                  <a:lnTo>
                    <a:pt x="24158" y="98890"/>
                  </a:lnTo>
                  <a:lnTo>
                    <a:pt x="51863" y="138683"/>
                  </a:lnTo>
                  <a:lnTo>
                    <a:pt x="87771" y="169587"/>
                  </a:lnTo>
                  <a:lnTo>
                    <a:pt x="130219" y="189759"/>
                  </a:lnTo>
                  <a:lnTo>
                    <a:pt x="177546" y="197357"/>
                  </a:lnTo>
                  <a:lnTo>
                    <a:pt x="225432" y="190969"/>
                  </a:lnTo>
                  <a:lnTo>
                    <a:pt x="268619" y="171652"/>
                  </a:lnTo>
                  <a:lnTo>
                    <a:pt x="305371" y="141271"/>
                  </a:lnTo>
                  <a:lnTo>
                    <a:pt x="333953" y="101694"/>
                  </a:lnTo>
                  <a:lnTo>
                    <a:pt x="352629" y="54785"/>
                  </a:lnTo>
                  <a:lnTo>
                    <a:pt x="359663" y="2412"/>
                  </a:lnTo>
                  <a:lnTo>
                    <a:pt x="179831" y="0"/>
                  </a:lnTo>
                  <a:close/>
                </a:path>
              </a:pathLst>
            </a:custGeom>
            <a:solidFill>
              <a:srgbClr val="EB6161"/>
            </a:solidFill>
          </p:spPr>
          <p:txBody>
            <a:bodyPr wrap="square" lIns="0" tIns="0" rIns="0" bIns="0" rtlCol="0"/>
            <a:lstStyle/>
            <a:p>
              <a:endParaRPr/>
            </a:p>
          </p:txBody>
        </p:sp>
        <p:sp>
          <p:nvSpPr>
            <p:cNvPr id="148" name="object 61">
              <a:extLst>
                <a:ext uri="{FF2B5EF4-FFF2-40B4-BE49-F238E27FC236}">
                  <a16:creationId xmlns:a16="http://schemas.microsoft.com/office/drawing/2014/main" id="{81AEE462-6E30-8F81-7DC0-E907EF705DB1}"/>
                </a:ext>
              </a:extLst>
            </p:cNvPr>
            <p:cNvSpPr/>
            <p:nvPr/>
          </p:nvSpPr>
          <p:spPr>
            <a:xfrm>
              <a:off x="9261347" y="5090922"/>
              <a:ext cx="360045" cy="197485"/>
            </a:xfrm>
            <a:custGeom>
              <a:avLst/>
              <a:gdLst/>
              <a:ahLst/>
              <a:cxnLst/>
              <a:rect l="l" t="t" r="r" b="b"/>
              <a:pathLst>
                <a:path w="360045" h="197485">
                  <a:moveTo>
                    <a:pt x="359663" y="2412"/>
                  </a:moveTo>
                  <a:lnTo>
                    <a:pt x="352629" y="54785"/>
                  </a:lnTo>
                  <a:lnTo>
                    <a:pt x="333953" y="101694"/>
                  </a:lnTo>
                  <a:lnTo>
                    <a:pt x="305371" y="141271"/>
                  </a:lnTo>
                  <a:lnTo>
                    <a:pt x="268619" y="171652"/>
                  </a:lnTo>
                  <a:lnTo>
                    <a:pt x="225432" y="190969"/>
                  </a:lnTo>
                  <a:lnTo>
                    <a:pt x="177546" y="197357"/>
                  </a:lnTo>
                  <a:lnTo>
                    <a:pt x="130219" y="189759"/>
                  </a:lnTo>
                  <a:lnTo>
                    <a:pt x="87771" y="169587"/>
                  </a:lnTo>
                  <a:lnTo>
                    <a:pt x="51863" y="138683"/>
                  </a:lnTo>
                  <a:lnTo>
                    <a:pt x="24158" y="98890"/>
                  </a:lnTo>
                  <a:lnTo>
                    <a:pt x="6316" y="52048"/>
                  </a:lnTo>
                  <a:lnTo>
                    <a:pt x="0" y="0"/>
                  </a:lnTo>
                </a:path>
              </a:pathLst>
            </a:custGeom>
            <a:ln w="9524">
              <a:solidFill>
                <a:srgbClr val="000000"/>
              </a:solidFill>
            </a:ln>
          </p:spPr>
          <p:txBody>
            <a:bodyPr wrap="square" lIns="0" tIns="0" rIns="0" bIns="0" rtlCol="0"/>
            <a:lstStyle/>
            <a:p>
              <a:endParaRPr/>
            </a:p>
          </p:txBody>
        </p:sp>
        <p:sp>
          <p:nvSpPr>
            <p:cNvPr id="149" name="object 62">
              <a:extLst>
                <a:ext uri="{FF2B5EF4-FFF2-40B4-BE49-F238E27FC236}">
                  <a16:creationId xmlns:a16="http://schemas.microsoft.com/office/drawing/2014/main" id="{9DAE8EFB-2EA8-F400-B2F9-D63A4C471B79}"/>
                </a:ext>
              </a:extLst>
            </p:cNvPr>
            <p:cNvSpPr/>
            <p:nvPr/>
          </p:nvSpPr>
          <p:spPr>
            <a:xfrm>
              <a:off x="9261347" y="3662172"/>
              <a:ext cx="359664" cy="1310639"/>
            </a:xfrm>
            <a:prstGeom prst="rect">
              <a:avLst/>
            </a:prstGeom>
            <a:blipFill>
              <a:blip r:embed="rId4" cstate="print"/>
              <a:stretch>
                <a:fillRect/>
              </a:stretch>
            </a:blipFill>
          </p:spPr>
          <p:txBody>
            <a:bodyPr wrap="square" lIns="0" tIns="0" rIns="0" bIns="0" rtlCol="0"/>
            <a:lstStyle/>
            <a:p>
              <a:endParaRPr/>
            </a:p>
          </p:txBody>
        </p:sp>
        <p:sp>
          <p:nvSpPr>
            <p:cNvPr id="150" name="object 63">
              <a:extLst>
                <a:ext uri="{FF2B5EF4-FFF2-40B4-BE49-F238E27FC236}">
                  <a16:creationId xmlns:a16="http://schemas.microsoft.com/office/drawing/2014/main" id="{7DA0269E-DB40-3355-5ADD-9ABA30D6D901}"/>
                </a:ext>
              </a:extLst>
            </p:cNvPr>
            <p:cNvSpPr/>
            <p:nvPr/>
          </p:nvSpPr>
          <p:spPr>
            <a:xfrm>
              <a:off x="9262871" y="3657600"/>
              <a:ext cx="360045" cy="0"/>
            </a:xfrm>
            <a:custGeom>
              <a:avLst/>
              <a:gdLst/>
              <a:ahLst/>
              <a:cxnLst/>
              <a:rect l="l" t="t" r="r" b="b"/>
              <a:pathLst>
                <a:path w="360045">
                  <a:moveTo>
                    <a:pt x="0" y="0"/>
                  </a:moveTo>
                  <a:lnTo>
                    <a:pt x="360045" y="0"/>
                  </a:lnTo>
                </a:path>
              </a:pathLst>
            </a:custGeom>
            <a:ln w="9525">
              <a:solidFill>
                <a:srgbClr val="FF8888"/>
              </a:solidFill>
            </a:ln>
          </p:spPr>
          <p:txBody>
            <a:bodyPr wrap="square" lIns="0" tIns="0" rIns="0" bIns="0" rtlCol="0"/>
            <a:lstStyle/>
            <a:p>
              <a:endParaRPr/>
            </a:p>
          </p:txBody>
        </p:sp>
        <p:sp>
          <p:nvSpPr>
            <p:cNvPr id="151" name="object 64">
              <a:extLst>
                <a:ext uri="{FF2B5EF4-FFF2-40B4-BE49-F238E27FC236}">
                  <a16:creationId xmlns:a16="http://schemas.microsoft.com/office/drawing/2014/main" id="{AE9C08C9-BCE6-BC91-ABB3-D1E38F9D5283}"/>
                </a:ext>
              </a:extLst>
            </p:cNvPr>
            <p:cNvSpPr/>
            <p:nvPr/>
          </p:nvSpPr>
          <p:spPr>
            <a:xfrm>
              <a:off x="8941307" y="3119627"/>
              <a:ext cx="680085" cy="1853564"/>
            </a:xfrm>
            <a:custGeom>
              <a:avLst/>
              <a:gdLst/>
              <a:ahLst/>
              <a:cxnLst/>
              <a:rect l="l" t="t" r="r" b="b"/>
              <a:pathLst>
                <a:path w="680084" h="1853564">
                  <a:moveTo>
                    <a:pt x="320040" y="129539"/>
                  </a:moveTo>
                  <a:lnTo>
                    <a:pt x="320040" y="1852549"/>
                  </a:lnTo>
                </a:path>
                <a:path w="680084" h="1853564">
                  <a:moveTo>
                    <a:pt x="679703" y="115824"/>
                  </a:moveTo>
                  <a:lnTo>
                    <a:pt x="679703" y="1838833"/>
                  </a:lnTo>
                </a:path>
                <a:path w="680084" h="1853564">
                  <a:moveTo>
                    <a:pt x="0" y="0"/>
                  </a:moveTo>
                  <a:lnTo>
                    <a:pt x="499364" y="1853438"/>
                  </a:lnTo>
                </a:path>
              </a:pathLst>
            </a:custGeom>
            <a:ln w="9525">
              <a:solidFill>
                <a:srgbClr val="000000"/>
              </a:solidFill>
            </a:ln>
          </p:spPr>
          <p:txBody>
            <a:bodyPr wrap="square" lIns="0" tIns="0" rIns="0" bIns="0" rtlCol="0"/>
            <a:lstStyle/>
            <a:p>
              <a:endParaRPr/>
            </a:p>
          </p:txBody>
        </p:sp>
      </p:grpSp>
      <p:grpSp>
        <p:nvGrpSpPr>
          <p:cNvPr id="152" name="object 65">
            <a:extLst>
              <a:ext uri="{FF2B5EF4-FFF2-40B4-BE49-F238E27FC236}">
                <a16:creationId xmlns:a16="http://schemas.microsoft.com/office/drawing/2014/main" id="{FF8E310B-EBC1-D72F-1BBD-D0C2621475B8}"/>
              </a:ext>
            </a:extLst>
          </p:cNvPr>
          <p:cNvGrpSpPr/>
          <p:nvPr/>
        </p:nvGrpSpPr>
        <p:grpSpPr>
          <a:xfrm>
            <a:off x="10010031" y="3310764"/>
            <a:ext cx="370840" cy="2103755"/>
            <a:chOff x="9998773" y="3189541"/>
            <a:chExt cx="370840" cy="2103755"/>
          </a:xfrm>
        </p:grpSpPr>
        <p:sp>
          <p:nvSpPr>
            <p:cNvPr id="153" name="object 66">
              <a:extLst>
                <a:ext uri="{FF2B5EF4-FFF2-40B4-BE49-F238E27FC236}">
                  <a16:creationId xmlns:a16="http://schemas.microsoft.com/office/drawing/2014/main" id="{170E123E-48BA-D31E-37DE-F57F4FFAE46A}"/>
                </a:ext>
              </a:extLst>
            </p:cNvPr>
            <p:cNvSpPr/>
            <p:nvPr/>
          </p:nvSpPr>
          <p:spPr>
            <a:xfrm>
              <a:off x="10005059" y="3820668"/>
              <a:ext cx="360045" cy="1283335"/>
            </a:xfrm>
            <a:custGeom>
              <a:avLst/>
              <a:gdLst/>
              <a:ahLst/>
              <a:cxnLst/>
              <a:rect l="l" t="t" r="r" b="b"/>
              <a:pathLst>
                <a:path w="360045" h="1283335">
                  <a:moveTo>
                    <a:pt x="359664" y="0"/>
                  </a:moveTo>
                  <a:lnTo>
                    <a:pt x="0" y="0"/>
                  </a:lnTo>
                  <a:lnTo>
                    <a:pt x="0" y="1283208"/>
                  </a:lnTo>
                  <a:lnTo>
                    <a:pt x="359664" y="1283208"/>
                  </a:lnTo>
                  <a:lnTo>
                    <a:pt x="359664" y="0"/>
                  </a:lnTo>
                  <a:close/>
                </a:path>
              </a:pathLst>
            </a:custGeom>
            <a:solidFill>
              <a:srgbClr val="FF8888"/>
            </a:solidFill>
          </p:spPr>
          <p:txBody>
            <a:bodyPr wrap="square" lIns="0" tIns="0" rIns="0" bIns="0" rtlCol="0"/>
            <a:lstStyle/>
            <a:p>
              <a:endParaRPr/>
            </a:p>
          </p:txBody>
        </p:sp>
        <p:sp>
          <p:nvSpPr>
            <p:cNvPr id="154" name="object 67">
              <a:extLst>
                <a:ext uri="{FF2B5EF4-FFF2-40B4-BE49-F238E27FC236}">
                  <a16:creationId xmlns:a16="http://schemas.microsoft.com/office/drawing/2014/main" id="{6AEA9CC0-F575-775A-3BE6-FB09FAD36744}"/>
                </a:ext>
              </a:extLst>
            </p:cNvPr>
            <p:cNvSpPr/>
            <p:nvPr/>
          </p:nvSpPr>
          <p:spPr>
            <a:xfrm>
              <a:off x="10005059" y="3820668"/>
              <a:ext cx="360045" cy="1283335"/>
            </a:xfrm>
            <a:custGeom>
              <a:avLst/>
              <a:gdLst/>
              <a:ahLst/>
              <a:cxnLst/>
              <a:rect l="l" t="t" r="r" b="b"/>
              <a:pathLst>
                <a:path w="360045" h="1283335">
                  <a:moveTo>
                    <a:pt x="0" y="1283208"/>
                  </a:moveTo>
                  <a:lnTo>
                    <a:pt x="359664" y="1283208"/>
                  </a:lnTo>
                  <a:lnTo>
                    <a:pt x="359664" y="0"/>
                  </a:lnTo>
                  <a:lnTo>
                    <a:pt x="0" y="0"/>
                  </a:lnTo>
                  <a:lnTo>
                    <a:pt x="0" y="1283208"/>
                  </a:lnTo>
                  <a:close/>
                </a:path>
              </a:pathLst>
            </a:custGeom>
            <a:ln w="9524">
              <a:solidFill>
                <a:srgbClr val="000000"/>
              </a:solidFill>
            </a:ln>
          </p:spPr>
          <p:txBody>
            <a:bodyPr wrap="square" lIns="0" tIns="0" rIns="0" bIns="0" rtlCol="0"/>
            <a:lstStyle/>
            <a:p>
              <a:endParaRPr/>
            </a:p>
          </p:txBody>
        </p:sp>
        <p:sp>
          <p:nvSpPr>
            <p:cNvPr id="155" name="object 68">
              <a:extLst>
                <a:ext uri="{FF2B5EF4-FFF2-40B4-BE49-F238E27FC236}">
                  <a16:creationId xmlns:a16="http://schemas.microsoft.com/office/drawing/2014/main" id="{9D3A01C2-144C-7B3F-F6D0-3E26E7334835}"/>
                </a:ext>
              </a:extLst>
            </p:cNvPr>
            <p:cNvSpPr/>
            <p:nvPr/>
          </p:nvSpPr>
          <p:spPr>
            <a:xfrm>
              <a:off x="10003535" y="5090922"/>
              <a:ext cx="361315" cy="197485"/>
            </a:xfrm>
            <a:custGeom>
              <a:avLst/>
              <a:gdLst/>
              <a:ahLst/>
              <a:cxnLst/>
              <a:rect l="l" t="t" r="r" b="b"/>
              <a:pathLst>
                <a:path w="361315" h="197485">
                  <a:moveTo>
                    <a:pt x="180594" y="0"/>
                  </a:moveTo>
                  <a:lnTo>
                    <a:pt x="0" y="0"/>
                  </a:lnTo>
                  <a:lnTo>
                    <a:pt x="6346" y="52048"/>
                  </a:lnTo>
                  <a:lnTo>
                    <a:pt x="24271" y="98890"/>
                  </a:lnTo>
                  <a:lnTo>
                    <a:pt x="52101" y="138683"/>
                  </a:lnTo>
                  <a:lnTo>
                    <a:pt x="88166" y="169587"/>
                  </a:lnTo>
                  <a:lnTo>
                    <a:pt x="130792" y="189759"/>
                  </a:lnTo>
                  <a:lnTo>
                    <a:pt x="178308" y="197357"/>
                  </a:lnTo>
                  <a:lnTo>
                    <a:pt x="226426" y="190978"/>
                  </a:lnTo>
                  <a:lnTo>
                    <a:pt x="269804" y="171680"/>
                  </a:lnTo>
                  <a:lnTo>
                    <a:pt x="306705" y="141319"/>
                  </a:lnTo>
                  <a:lnTo>
                    <a:pt x="335392" y="101750"/>
                  </a:lnTo>
                  <a:lnTo>
                    <a:pt x="354132" y="54829"/>
                  </a:lnTo>
                  <a:lnTo>
                    <a:pt x="361188" y="2412"/>
                  </a:lnTo>
                  <a:lnTo>
                    <a:pt x="180594" y="0"/>
                  </a:lnTo>
                  <a:close/>
                </a:path>
              </a:pathLst>
            </a:custGeom>
            <a:solidFill>
              <a:srgbClr val="FF8888"/>
            </a:solidFill>
          </p:spPr>
          <p:txBody>
            <a:bodyPr wrap="square" lIns="0" tIns="0" rIns="0" bIns="0" rtlCol="0"/>
            <a:lstStyle/>
            <a:p>
              <a:endParaRPr/>
            </a:p>
          </p:txBody>
        </p:sp>
        <p:sp>
          <p:nvSpPr>
            <p:cNvPr id="156" name="object 69">
              <a:extLst>
                <a:ext uri="{FF2B5EF4-FFF2-40B4-BE49-F238E27FC236}">
                  <a16:creationId xmlns:a16="http://schemas.microsoft.com/office/drawing/2014/main" id="{F501EC1D-40F7-B85A-F8E9-BA2EFA382C2B}"/>
                </a:ext>
              </a:extLst>
            </p:cNvPr>
            <p:cNvSpPr/>
            <p:nvPr/>
          </p:nvSpPr>
          <p:spPr>
            <a:xfrm>
              <a:off x="10003535" y="5090922"/>
              <a:ext cx="361315" cy="197485"/>
            </a:xfrm>
            <a:custGeom>
              <a:avLst/>
              <a:gdLst/>
              <a:ahLst/>
              <a:cxnLst/>
              <a:rect l="l" t="t" r="r" b="b"/>
              <a:pathLst>
                <a:path w="361315" h="197485">
                  <a:moveTo>
                    <a:pt x="361188" y="2412"/>
                  </a:moveTo>
                  <a:lnTo>
                    <a:pt x="354132" y="54829"/>
                  </a:lnTo>
                  <a:lnTo>
                    <a:pt x="335392" y="101750"/>
                  </a:lnTo>
                  <a:lnTo>
                    <a:pt x="306705" y="141319"/>
                  </a:lnTo>
                  <a:lnTo>
                    <a:pt x="269804" y="171680"/>
                  </a:lnTo>
                  <a:lnTo>
                    <a:pt x="226426" y="190978"/>
                  </a:lnTo>
                  <a:lnTo>
                    <a:pt x="178308" y="197357"/>
                  </a:lnTo>
                  <a:lnTo>
                    <a:pt x="130792" y="189759"/>
                  </a:lnTo>
                  <a:lnTo>
                    <a:pt x="88166" y="169587"/>
                  </a:lnTo>
                  <a:lnTo>
                    <a:pt x="52101" y="138683"/>
                  </a:lnTo>
                  <a:lnTo>
                    <a:pt x="24271" y="98890"/>
                  </a:lnTo>
                  <a:lnTo>
                    <a:pt x="6346" y="52048"/>
                  </a:lnTo>
                  <a:lnTo>
                    <a:pt x="0" y="0"/>
                  </a:lnTo>
                </a:path>
              </a:pathLst>
            </a:custGeom>
            <a:ln w="9524">
              <a:solidFill>
                <a:srgbClr val="000000"/>
              </a:solidFill>
            </a:ln>
          </p:spPr>
          <p:txBody>
            <a:bodyPr wrap="square" lIns="0" tIns="0" rIns="0" bIns="0" rtlCol="0"/>
            <a:lstStyle/>
            <a:p>
              <a:endParaRPr/>
            </a:p>
          </p:txBody>
        </p:sp>
        <p:sp>
          <p:nvSpPr>
            <p:cNvPr id="157" name="object 70">
              <a:extLst>
                <a:ext uri="{FF2B5EF4-FFF2-40B4-BE49-F238E27FC236}">
                  <a16:creationId xmlns:a16="http://schemas.microsoft.com/office/drawing/2014/main" id="{ECD58F02-4D24-8B69-CD5A-990EC9E57ED9}"/>
                </a:ext>
              </a:extLst>
            </p:cNvPr>
            <p:cNvSpPr/>
            <p:nvPr/>
          </p:nvSpPr>
          <p:spPr>
            <a:xfrm>
              <a:off x="10003535" y="3662172"/>
              <a:ext cx="361315" cy="180340"/>
            </a:xfrm>
            <a:custGeom>
              <a:avLst/>
              <a:gdLst/>
              <a:ahLst/>
              <a:cxnLst/>
              <a:rect l="l" t="t" r="r" b="b"/>
              <a:pathLst>
                <a:path w="361315" h="180339">
                  <a:moveTo>
                    <a:pt x="361188" y="0"/>
                  </a:moveTo>
                  <a:lnTo>
                    <a:pt x="0" y="0"/>
                  </a:lnTo>
                  <a:lnTo>
                    <a:pt x="0" y="179831"/>
                  </a:lnTo>
                  <a:lnTo>
                    <a:pt x="361188" y="179831"/>
                  </a:lnTo>
                  <a:lnTo>
                    <a:pt x="361188" y="0"/>
                  </a:lnTo>
                  <a:close/>
                </a:path>
              </a:pathLst>
            </a:custGeom>
            <a:solidFill>
              <a:srgbClr val="FF8888"/>
            </a:solidFill>
          </p:spPr>
          <p:txBody>
            <a:bodyPr wrap="square" lIns="0" tIns="0" rIns="0" bIns="0" rtlCol="0"/>
            <a:lstStyle/>
            <a:p>
              <a:endParaRPr/>
            </a:p>
          </p:txBody>
        </p:sp>
        <p:sp>
          <p:nvSpPr>
            <p:cNvPr id="158" name="object 71">
              <a:extLst>
                <a:ext uri="{FF2B5EF4-FFF2-40B4-BE49-F238E27FC236}">
                  <a16:creationId xmlns:a16="http://schemas.microsoft.com/office/drawing/2014/main" id="{DD850632-E413-7B1E-1C46-A3751446C31C}"/>
                </a:ext>
              </a:extLst>
            </p:cNvPr>
            <p:cNvSpPr/>
            <p:nvPr/>
          </p:nvSpPr>
          <p:spPr>
            <a:xfrm>
              <a:off x="10006583" y="3657600"/>
              <a:ext cx="360045" cy="0"/>
            </a:xfrm>
            <a:custGeom>
              <a:avLst/>
              <a:gdLst/>
              <a:ahLst/>
              <a:cxnLst/>
              <a:rect l="l" t="t" r="r" b="b"/>
              <a:pathLst>
                <a:path w="360045">
                  <a:moveTo>
                    <a:pt x="0" y="0"/>
                  </a:moveTo>
                  <a:lnTo>
                    <a:pt x="360045" y="0"/>
                  </a:lnTo>
                </a:path>
              </a:pathLst>
            </a:custGeom>
            <a:ln w="9525">
              <a:solidFill>
                <a:srgbClr val="FF8888"/>
              </a:solidFill>
            </a:ln>
          </p:spPr>
          <p:txBody>
            <a:bodyPr wrap="square" lIns="0" tIns="0" rIns="0" bIns="0" rtlCol="0"/>
            <a:lstStyle/>
            <a:p>
              <a:endParaRPr/>
            </a:p>
          </p:txBody>
        </p:sp>
        <p:sp>
          <p:nvSpPr>
            <p:cNvPr id="159" name="object 72">
              <a:extLst>
                <a:ext uri="{FF2B5EF4-FFF2-40B4-BE49-F238E27FC236}">
                  <a16:creationId xmlns:a16="http://schemas.microsoft.com/office/drawing/2014/main" id="{DE422C72-5A45-9703-0192-481EB3CCC1C8}"/>
                </a:ext>
              </a:extLst>
            </p:cNvPr>
            <p:cNvSpPr/>
            <p:nvPr/>
          </p:nvSpPr>
          <p:spPr>
            <a:xfrm>
              <a:off x="10003535" y="3194304"/>
              <a:ext cx="361315" cy="1778000"/>
            </a:xfrm>
            <a:custGeom>
              <a:avLst/>
              <a:gdLst/>
              <a:ahLst/>
              <a:cxnLst/>
              <a:rect l="l" t="t" r="r" b="b"/>
              <a:pathLst>
                <a:path w="361315" h="1778000">
                  <a:moveTo>
                    <a:pt x="0" y="54863"/>
                  </a:moveTo>
                  <a:lnTo>
                    <a:pt x="0" y="1777873"/>
                  </a:lnTo>
                </a:path>
                <a:path w="361315" h="1778000">
                  <a:moveTo>
                    <a:pt x="361188" y="41148"/>
                  </a:moveTo>
                  <a:lnTo>
                    <a:pt x="361188" y="1764157"/>
                  </a:lnTo>
                </a:path>
                <a:path w="361315" h="1778000">
                  <a:moveTo>
                    <a:pt x="175260" y="0"/>
                  </a:moveTo>
                  <a:lnTo>
                    <a:pt x="181483" y="647319"/>
                  </a:lnTo>
                </a:path>
              </a:pathLst>
            </a:custGeom>
            <a:ln w="9525">
              <a:solidFill>
                <a:srgbClr val="000000"/>
              </a:solidFill>
            </a:ln>
          </p:spPr>
          <p:txBody>
            <a:bodyPr wrap="square" lIns="0" tIns="0" rIns="0" bIns="0" rtlCol="0"/>
            <a:lstStyle/>
            <a:p>
              <a:endParaRPr/>
            </a:p>
          </p:txBody>
        </p:sp>
      </p:grpSp>
      <p:graphicFrame>
        <p:nvGraphicFramePr>
          <p:cNvPr id="160" name="object 73">
            <a:extLst>
              <a:ext uri="{FF2B5EF4-FFF2-40B4-BE49-F238E27FC236}">
                <a16:creationId xmlns:a16="http://schemas.microsoft.com/office/drawing/2014/main" id="{2C98DCA3-2D6E-1426-098F-267900566F86}"/>
              </a:ext>
            </a:extLst>
          </p:cNvPr>
          <p:cNvGraphicFramePr>
            <a:graphicFrameLocks noGrp="1"/>
          </p:cNvGraphicFramePr>
          <p:nvPr>
            <p:extLst>
              <p:ext uri="{D42A27DB-BD31-4B8C-83A1-F6EECF244321}">
                <p14:modId xmlns:p14="http://schemas.microsoft.com/office/powerpoint/2010/main" val="436998882"/>
              </p:ext>
            </p:extLst>
          </p:nvPr>
        </p:nvGraphicFramePr>
        <p:xfrm>
          <a:off x="10753743" y="3356674"/>
          <a:ext cx="360680" cy="1868423"/>
        </p:xfrm>
        <a:graphic>
          <a:graphicData uri="http://schemas.openxmlformats.org/drawingml/2006/table">
            <a:tbl>
              <a:tblPr firstRow="1" bandRow="1">
                <a:tableStyleId>{2D5ABB26-0587-4C30-8999-92F81FD0307C}</a:tableStyleId>
              </a:tblPr>
              <a:tblGrid>
                <a:gridCol w="360680">
                  <a:extLst>
                    <a:ext uri="{9D8B030D-6E8A-4147-A177-3AD203B41FA5}">
                      <a16:colId xmlns:a16="http://schemas.microsoft.com/office/drawing/2014/main" val="20000"/>
                    </a:ext>
                  </a:extLst>
                </a:gridCol>
              </a:tblGrid>
              <a:tr h="422148">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FF8888"/>
                      </a:solidFill>
                      <a:prstDash val="solid"/>
                    </a:lnB>
                  </a:tcPr>
                </a:tc>
                <a:extLst>
                  <a:ext uri="{0D108BD9-81ED-4DB2-BD59-A6C34878D82A}">
                    <a16:rowId xmlns:a16="http://schemas.microsoft.com/office/drawing/2014/main" val="10000"/>
                  </a:ext>
                </a:extLst>
              </a:tr>
              <a:tr h="189166">
                <a:tc>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FF8888"/>
                      </a:solidFill>
                      <a:prstDash val="solid"/>
                    </a:lnT>
                    <a:solidFill>
                      <a:srgbClr val="FDF09F"/>
                    </a:solidFill>
                  </a:tcPr>
                </a:tc>
                <a:extLst>
                  <a:ext uri="{0D108BD9-81ED-4DB2-BD59-A6C34878D82A}">
                    <a16:rowId xmlns:a16="http://schemas.microsoft.com/office/drawing/2014/main" val="10001"/>
                  </a:ext>
                </a:extLst>
              </a:tr>
              <a:tr h="1257109">
                <a:tc>
                  <a:txBody>
                    <a:bodyPr/>
                    <a:lstStyle/>
                    <a:p>
                      <a:pPr>
                        <a:lnSpc>
                          <a:spcPct val="100000"/>
                        </a:lnSpc>
                      </a:pPr>
                      <a:endParaRPr sz="1800" dirty="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EB6161"/>
                    </a:solidFill>
                  </a:tcPr>
                </a:tc>
                <a:extLst>
                  <a:ext uri="{0D108BD9-81ED-4DB2-BD59-A6C34878D82A}">
                    <a16:rowId xmlns:a16="http://schemas.microsoft.com/office/drawing/2014/main" val="10002"/>
                  </a:ext>
                </a:extLst>
              </a:tr>
            </a:tbl>
          </a:graphicData>
        </a:graphic>
      </p:graphicFrame>
      <p:grpSp>
        <p:nvGrpSpPr>
          <p:cNvPr id="161" name="object 74">
            <a:extLst>
              <a:ext uri="{FF2B5EF4-FFF2-40B4-BE49-F238E27FC236}">
                <a16:creationId xmlns:a16="http://schemas.microsoft.com/office/drawing/2014/main" id="{716BDCA3-EF24-E221-E4B7-4B586DD36EF6}"/>
              </a:ext>
            </a:extLst>
          </p:cNvPr>
          <p:cNvGrpSpPr/>
          <p:nvPr/>
        </p:nvGrpSpPr>
        <p:grpSpPr>
          <a:xfrm>
            <a:off x="10753743" y="5207382"/>
            <a:ext cx="370840" cy="207010"/>
            <a:chOff x="10742485" y="5086159"/>
            <a:chExt cx="370840" cy="207010"/>
          </a:xfrm>
        </p:grpSpPr>
        <p:sp>
          <p:nvSpPr>
            <p:cNvPr id="162" name="object 75">
              <a:extLst>
                <a:ext uri="{FF2B5EF4-FFF2-40B4-BE49-F238E27FC236}">
                  <a16:creationId xmlns:a16="http://schemas.microsoft.com/office/drawing/2014/main" id="{81B2C0D4-6CFA-3D59-C01D-F3E74B239883}"/>
                </a:ext>
              </a:extLst>
            </p:cNvPr>
            <p:cNvSpPr/>
            <p:nvPr/>
          </p:nvSpPr>
          <p:spPr>
            <a:xfrm>
              <a:off x="10747247" y="5090921"/>
              <a:ext cx="361315" cy="197485"/>
            </a:xfrm>
            <a:custGeom>
              <a:avLst/>
              <a:gdLst/>
              <a:ahLst/>
              <a:cxnLst/>
              <a:rect l="l" t="t" r="r" b="b"/>
              <a:pathLst>
                <a:path w="361315" h="197485">
                  <a:moveTo>
                    <a:pt x="180594" y="0"/>
                  </a:moveTo>
                  <a:lnTo>
                    <a:pt x="0" y="0"/>
                  </a:lnTo>
                  <a:lnTo>
                    <a:pt x="6346" y="52048"/>
                  </a:lnTo>
                  <a:lnTo>
                    <a:pt x="24271" y="98890"/>
                  </a:lnTo>
                  <a:lnTo>
                    <a:pt x="52101" y="138683"/>
                  </a:lnTo>
                  <a:lnTo>
                    <a:pt x="88166" y="169587"/>
                  </a:lnTo>
                  <a:lnTo>
                    <a:pt x="130792" y="189759"/>
                  </a:lnTo>
                  <a:lnTo>
                    <a:pt x="178307" y="197357"/>
                  </a:lnTo>
                  <a:lnTo>
                    <a:pt x="226426" y="190978"/>
                  </a:lnTo>
                  <a:lnTo>
                    <a:pt x="269804" y="171680"/>
                  </a:lnTo>
                  <a:lnTo>
                    <a:pt x="306704" y="141319"/>
                  </a:lnTo>
                  <a:lnTo>
                    <a:pt x="335392" y="101750"/>
                  </a:lnTo>
                  <a:lnTo>
                    <a:pt x="354132" y="54829"/>
                  </a:lnTo>
                  <a:lnTo>
                    <a:pt x="361187" y="2412"/>
                  </a:lnTo>
                  <a:lnTo>
                    <a:pt x="180594" y="0"/>
                  </a:lnTo>
                  <a:close/>
                </a:path>
              </a:pathLst>
            </a:custGeom>
            <a:solidFill>
              <a:srgbClr val="EB6161"/>
            </a:solidFill>
          </p:spPr>
          <p:txBody>
            <a:bodyPr wrap="square" lIns="0" tIns="0" rIns="0" bIns="0" rtlCol="0"/>
            <a:lstStyle/>
            <a:p>
              <a:endParaRPr/>
            </a:p>
          </p:txBody>
        </p:sp>
        <p:sp>
          <p:nvSpPr>
            <p:cNvPr id="163" name="object 76">
              <a:extLst>
                <a:ext uri="{FF2B5EF4-FFF2-40B4-BE49-F238E27FC236}">
                  <a16:creationId xmlns:a16="http://schemas.microsoft.com/office/drawing/2014/main" id="{A9E4B51B-15C3-9458-05E5-6222488BAD2F}"/>
                </a:ext>
              </a:extLst>
            </p:cNvPr>
            <p:cNvSpPr/>
            <p:nvPr/>
          </p:nvSpPr>
          <p:spPr>
            <a:xfrm>
              <a:off x="10747247" y="5090921"/>
              <a:ext cx="361315" cy="197485"/>
            </a:xfrm>
            <a:custGeom>
              <a:avLst/>
              <a:gdLst/>
              <a:ahLst/>
              <a:cxnLst/>
              <a:rect l="l" t="t" r="r" b="b"/>
              <a:pathLst>
                <a:path w="361315" h="197485">
                  <a:moveTo>
                    <a:pt x="361187" y="2412"/>
                  </a:moveTo>
                  <a:lnTo>
                    <a:pt x="354132" y="54829"/>
                  </a:lnTo>
                  <a:lnTo>
                    <a:pt x="335392" y="101750"/>
                  </a:lnTo>
                  <a:lnTo>
                    <a:pt x="306704" y="141319"/>
                  </a:lnTo>
                  <a:lnTo>
                    <a:pt x="269804" y="171680"/>
                  </a:lnTo>
                  <a:lnTo>
                    <a:pt x="226426" y="190978"/>
                  </a:lnTo>
                  <a:lnTo>
                    <a:pt x="178307" y="197357"/>
                  </a:lnTo>
                  <a:lnTo>
                    <a:pt x="130792" y="189759"/>
                  </a:lnTo>
                  <a:lnTo>
                    <a:pt x="88166" y="169587"/>
                  </a:lnTo>
                  <a:lnTo>
                    <a:pt x="52101" y="138683"/>
                  </a:lnTo>
                  <a:lnTo>
                    <a:pt x="24271" y="98890"/>
                  </a:lnTo>
                  <a:lnTo>
                    <a:pt x="6346" y="52048"/>
                  </a:lnTo>
                  <a:lnTo>
                    <a:pt x="0" y="0"/>
                  </a:lnTo>
                </a:path>
              </a:pathLst>
            </a:custGeom>
            <a:ln w="9525">
              <a:solidFill>
                <a:srgbClr val="000000"/>
              </a:solidFill>
            </a:ln>
          </p:spPr>
          <p:txBody>
            <a:bodyPr wrap="square" lIns="0" tIns="0" rIns="0" bIns="0" rtlCol="0"/>
            <a:lstStyle/>
            <a:p>
              <a:endParaRPr/>
            </a:p>
          </p:txBody>
        </p:sp>
      </p:grpSp>
      <p:sp>
        <p:nvSpPr>
          <p:cNvPr id="164" name="object 77">
            <a:extLst>
              <a:ext uri="{FF2B5EF4-FFF2-40B4-BE49-F238E27FC236}">
                <a16:creationId xmlns:a16="http://schemas.microsoft.com/office/drawing/2014/main" id="{E9FC90F4-E402-8197-A990-2022ABC056FF}"/>
              </a:ext>
            </a:extLst>
          </p:cNvPr>
          <p:cNvSpPr txBox="1"/>
          <p:nvPr/>
        </p:nvSpPr>
        <p:spPr>
          <a:xfrm>
            <a:off x="1799290" y="5530305"/>
            <a:ext cx="4180840" cy="300355"/>
          </a:xfrm>
          <a:prstGeom prst="rect">
            <a:avLst/>
          </a:prstGeom>
        </p:spPr>
        <p:txBody>
          <a:bodyPr vert="horz" wrap="square" lIns="0" tIns="12700" rIns="0" bIns="0" rtlCol="0">
            <a:spAutoFit/>
          </a:bodyPr>
          <a:lstStyle/>
          <a:p>
            <a:pPr marL="12700">
              <a:lnSpc>
                <a:spcPct val="100000"/>
              </a:lnSpc>
              <a:spcBef>
                <a:spcPts val="100"/>
              </a:spcBef>
              <a:tabLst>
                <a:tab pos="754380" algn="l"/>
                <a:tab pos="1497330" algn="l"/>
                <a:tab pos="2239645" algn="l"/>
                <a:tab pos="2981960" algn="l"/>
                <a:tab pos="3724275" algn="l"/>
              </a:tabLst>
            </a:pPr>
            <a:r>
              <a:rPr sz="1800" dirty="0">
                <a:latin typeface="Tahoma"/>
                <a:cs typeface="Tahoma"/>
              </a:rPr>
              <a:t>0</a:t>
            </a:r>
            <a:r>
              <a:rPr lang="cs-CZ" sz="1800" dirty="0">
                <a:latin typeface="Tahoma"/>
                <a:cs typeface="Tahoma"/>
              </a:rPr>
              <a:t>.</a:t>
            </a:r>
            <a:r>
              <a:rPr sz="1800" dirty="0">
                <a:latin typeface="Tahoma"/>
                <a:cs typeface="Tahoma"/>
              </a:rPr>
              <a:t>63	0</a:t>
            </a:r>
            <a:r>
              <a:rPr lang="cs-CZ" sz="1800" spc="-10" dirty="0">
                <a:latin typeface="Tahoma"/>
                <a:cs typeface="Tahoma"/>
              </a:rPr>
              <a:t>.</a:t>
            </a:r>
            <a:r>
              <a:rPr sz="1800" dirty="0">
                <a:latin typeface="Tahoma"/>
                <a:cs typeface="Tahoma"/>
              </a:rPr>
              <a:t>60	0</a:t>
            </a:r>
            <a:r>
              <a:rPr lang="cs-CZ" sz="1800" spc="-10" dirty="0">
                <a:latin typeface="Tahoma"/>
                <a:cs typeface="Tahoma"/>
              </a:rPr>
              <a:t>.</a:t>
            </a:r>
            <a:r>
              <a:rPr sz="1800" dirty="0">
                <a:latin typeface="Tahoma"/>
                <a:cs typeface="Tahoma"/>
              </a:rPr>
              <a:t>57	0</a:t>
            </a:r>
            <a:r>
              <a:rPr lang="cs-CZ" sz="1800" dirty="0">
                <a:latin typeface="Tahoma"/>
                <a:cs typeface="Tahoma"/>
              </a:rPr>
              <a:t>.</a:t>
            </a:r>
            <a:r>
              <a:rPr sz="1800" dirty="0">
                <a:latin typeface="Tahoma"/>
                <a:cs typeface="Tahoma"/>
              </a:rPr>
              <a:t>54	0</a:t>
            </a:r>
            <a:r>
              <a:rPr lang="cs-CZ" sz="1800" dirty="0">
                <a:latin typeface="Tahoma"/>
                <a:cs typeface="Tahoma"/>
              </a:rPr>
              <a:t>.</a:t>
            </a:r>
            <a:r>
              <a:rPr sz="1800" dirty="0">
                <a:latin typeface="Tahoma"/>
                <a:cs typeface="Tahoma"/>
              </a:rPr>
              <a:t>51	0</a:t>
            </a:r>
            <a:r>
              <a:rPr lang="cs-CZ" sz="1800" spc="-10" dirty="0">
                <a:latin typeface="Tahoma"/>
                <a:cs typeface="Tahoma"/>
              </a:rPr>
              <a:t>.</a:t>
            </a:r>
            <a:r>
              <a:rPr sz="1800" dirty="0">
                <a:latin typeface="Tahoma"/>
                <a:cs typeface="Tahoma"/>
              </a:rPr>
              <a:t>48</a:t>
            </a:r>
          </a:p>
        </p:txBody>
      </p:sp>
      <p:sp>
        <p:nvSpPr>
          <p:cNvPr id="165" name="object 78">
            <a:extLst>
              <a:ext uri="{FF2B5EF4-FFF2-40B4-BE49-F238E27FC236}">
                <a16:creationId xmlns:a16="http://schemas.microsoft.com/office/drawing/2014/main" id="{0DD4A8A8-5659-2C29-C3FA-CAE36FD2B703}"/>
              </a:ext>
            </a:extLst>
          </p:cNvPr>
          <p:cNvSpPr txBox="1"/>
          <p:nvPr/>
        </p:nvSpPr>
        <p:spPr>
          <a:xfrm>
            <a:off x="6253308" y="5530305"/>
            <a:ext cx="1954530" cy="1215390"/>
          </a:xfrm>
          <a:prstGeom prst="rect">
            <a:avLst/>
          </a:prstGeom>
        </p:spPr>
        <p:txBody>
          <a:bodyPr vert="horz" wrap="square" lIns="0" tIns="12700" rIns="0" bIns="0" rtlCol="0">
            <a:spAutoFit/>
          </a:bodyPr>
          <a:lstStyle/>
          <a:p>
            <a:pPr marL="12700">
              <a:lnSpc>
                <a:spcPct val="100000"/>
              </a:lnSpc>
              <a:spcBef>
                <a:spcPts val="100"/>
              </a:spcBef>
              <a:tabLst>
                <a:tab pos="755015" algn="l"/>
                <a:tab pos="1497330" algn="l"/>
              </a:tabLst>
            </a:pPr>
            <a:r>
              <a:rPr sz="1800" dirty="0">
                <a:latin typeface="Tahoma"/>
                <a:cs typeface="Tahoma"/>
              </a:rPr>
              <a:t>0</a:t>
            </a:r>
            <a:r>
              <a:rPr lang="cs-CZ" sz="1800" spc="-10" dirty="0">
                <a:latin typeface="Tahoma"/>
                <a:cs typeface="Tahoma"/>
              </a:rPr>
              <a:t>.</a:t>
            </a:r>
            <a:r>
              <a:rPr sz="1800" dirty="0">
                <a:latin typeface="Tahoma"/>
                <a:cs typeface="Tahoma"/>
              </a:rPr>
              <a:t>45	0</a:t>
            </a:r>
            <a:r>
              <a:rPr lang="cs-CZ" sz="1800" spc="-10" dirty="0">
                <a:latin typeface="Tahoma"/>
                <a:cs typeface="Tahoma"/>
              </a:rPr>
              <a:t>.</a:t>
            </a:r>
            <a:r>
              <a:rPr sz="1800" dirty="0">
                <a:latin typeface="Tahoma"/>
                <a:cs typeface="Tahoma"/>
              </a:rPr>
              <a:t>42	0</a:t>
            </a:r>
            <a:r>
              <a:rPr lang="cs-CZ" sz="1800" dirty="0">
                <a:latin typeface="Tahoma"/>
                <a:cs typeface="Tahoma"/>
              </a:rPr>
              <a:t>.</a:t>
            </a:r>
            <a:r>
              <a:rPr sz="1800" dirty="0">
                <a:latin typeface="Tahoma"/>
                <a:cs typeface="Tahoma"/>
              </a:rPr>
              <a:t>39</a:t>
            </a:r>
          </a:p>
          <a:p>
            <a:pPr marL="537210" marR="516255" algn="just">
              <a:lnSpc>
                <a:spcPct val="100000"/>
              </a:lnSpc>
              <a:spcBef>
                <a:spcPts val="1445"/>
              </a:spcBef>
            </a:pPr>
            <a:r>
              <a:rPr sz="1600" spc="-10" dirty="0">
                <a:latin typeface="Tahoma"/>
                <a:cs typeface="Tahoma"/>
              </a:rPr>
              <a:t>Minim</a:t>
            </a:r>
            <a:r>
              <a:rPr lang="cs-CZ" sz="1600" spc="-10" dirty="0">
                <a:latin typeface="Tahoma"/>
                <a:cs typeface="Tahoma"/>
              </a:rPr>
              <a:t>al</a:t>
            </a:r>
            <a:r>
              <a:rPr sz="1600" spc="-10" dirty="0">
                <a:latin typeface="Tahoma"/>
                <a:cs typeface="Tahoma"/>
              </a:rPr>
              <a:t>  </a:t>
            </a:r>
            <a:r>
              <a:rPr sz="1600" spc="-5" dirty="0">
                <a:latin typeface="Tahoma"/>
                <a:cs typeface="Tahoma"/>
              </a:rPr>
              <a:t>o</a:t>
            </a:r>
            <a:r>
              <a:rPr sz="1600" spc="-15" dirty="0">
                <a:latin typeface="Tahoma"/>
                <a:cs typeface="Tahoma"/>
              </a:rPr>
              <a:t>s</a:t>
            </a:r>
            <a:r>
              <a:rPr sz="1600" spc="-5" dirty="0">
                <a:latin typeface="Tahoma"/>
                <a:cs typeface="Tahoma"/>
              </a:rPr>
              <a:t>mot</a:t>
            </a:r>
            <a:r>
              <a:rPr sz="1600" spc="-15" dirty="0">
                <a:latin typeface="Tahoma"/>
                <a:cs typeface="Tahoma"/>
              </a:rPr>
              <a:t>i</a:t>
            </a:r>
            <a:r>
              <a:rPr sz="1600" spc="-10" dirty="0">
                <a:latin typeface="Tahoma"/>
                <a:cs typeface="Tahoma"/>
              </a:rPr>
              <a:t>c</a:t>
            </a:r>
            <a:r>
              <a:rPr sz="1600" spc="-5" dirty="0">
                <a:latin typeface="Tahoma"/>
                <a:cs typeface="Tahoma"/>
              </a:rPr>
              <a:t>  </a:t>
            </a:r>
            <a:r>
              <a:rPr sz="1600" spc="-20" dirty="0">
                <a:latin typeface="Tahoma"/>
                <a:cs typeface="Tahoma"/>
              </a:rPr>
              <a:t>r</a:t>
            </a:r>
            <a:r>
              <a:rPr sz="1600" spc="-10" dirty="0">
                <a:latin typeface="Tahoma"/>
                <a:cs typeface="Tahoma"/>
              </a:rPr>
              <a:t>e</a:t>
            </a:r>
            <a:r>
              <a:rPr lang="cs-CZ" sz="1600" spc="-10" dirty="0">
                <a:latin typeface="Tahoma"/>
                <a:cs typeface="Tahoma"/>
              </a:rPr>
              <a:t>s</a:t>
            </a:r>
            <a:r>
              <a:rPr sz="1600" spc="-15" dirty="0" err="1">
                <a:latin typeface="Tahoma"/>
                <a:cs typeface="Tahoma"/>
              </a:rPr>
              <a:t>i</a:t>
            </a:r>
            <a:r>
              <a:rPr sz="1600" spc="-10" dirty="0" err="1">
                <a:latin typeface="Tahoma"/>
                <a:cs typeface="Tahoma"/>
              </a:rPr>
              <a:t>s</a:t>
            </a:r>
            <a:r>
              <a:rPr sz="1600" spc="-15" dirty="0" err="1">
                <a:latin typeface="Tahoma"/>
                <a:cs typeface="Tahoma"/>
              </a:rPr>
              <a:t>t</a:t>
            </a:r>
            <a:r>
              <a:rPr lang="cs-CZ" sz="1600" spc="-10" dirty="0">
                <a:latin typeface="Tahoma"/>
                <a:cs typeface="Tahoma"/>
              </a:rPr>
              <a:t>a</a:t>
            </a:r>
            <a:r>
              <a:rPr sz="1600" spc="-10" dirty="0" err="1">
                <a:latin typeface="Tahoma"/>
                <a:cs typeface="Tahoma"/>
              </a:rPr>
              <a:t>n</a:t>
            </a:r>
            <a:r>
              <a:rPr sz="1600" spc="-15" dirty="0" err="1">
                <a:latin typeface="Tahoma"/>
                <a:cs typeface="Tahoma"/>
              </a:rPr>
              <a:t>c</a:t>
            </a:r>
            <a:r>
              <a:rPr sz="1600" spc="-5" dirty="0" err="1">
                <a:latin typeface="Tahoma"/>
                <a:cs typeface="Tahoma"/>
              </a:rPr>
              <a:t>e</a:t>
            </a:r>
            <a:endParaRPr sz="1600" dirty="0">
              <a:latin typeface="Tahoma"/>
              <a:cs typeface="Tahoma"/>
            </a:endParaRPr>
          </a:p>
        </p:txBody>
      </p:sp>
      <p:sp>
        <p:nvSpPr>
          <p:cNvPr id="166" name="object 79">
            <a:extLst>
              <a:ext uri="{FF2B5EF4-FFF2-40B4-BE49-F238E27FC236}">
                <a16:creationId xmlns:a16="http://schemas.microsoft.com/office/drawing/2014/main" id="{506DD391-CEC7-D988-091B-8651AE27C627}"/>
              </a:ext>
            </a:extLst>
          </p:cNvPr>
          <p:cNvSpPr txBox="1"/>
          <p:nvPr/>
        </p:nvSpPr>
        <p:spPr>
          <a:xfrm>
            <a:off x="8480506" y="5530305"/>
            <a:ext cx="1470660" cy="1234440"/>
          </a:xfrm>
          <a:prstGeom prst="rect">
            <a:avLst/>
          </a:prstGeom>
        </p:spPr>
        <p:txBody>
          <a:bodyPr vert="horz" wrap="square" lIns="0" tIns="12700" rIns="0" bIns="0" rtlCol="0">
            <a:spAutoFit/>
          </a:bodyPr>
          <a:lstStyle/>
          <a:p>
            <a:pPr marL="12700">
              <a:lnSpc>
                <a:spcPct val="100000"/>
              </a:lnSpc>
              <a:spcBef>
                <a:spcPts val="100"/>
              </a:spcBef>
              <a:tabLst>
                <a:tab pos="755015" algn="l"/>
              </a:tabLst>
            </a:pPr>
            <a:r>
              <a:rPr sz="1800" spc="-5" dirty="0">
                <a:latin typeface="Tahoma"/>
                <a:cs typeface="Tahoma"/>
              </a:rPr>
              <a:t>0</a:t>
            </a:r>
            <a:r>
              <a:rPr lang="cs-CZ" sz="1800" spc="-5" dirty="0">
                <a:latin typeface="Tahoma"/>
                <a:cs typeface="Tahoma"/>
              </a:rPr>
              <a:t>.</a:t>
            </a:r>
            <a:r>
              <a:rPr sz="1800" spc="-5" dirty="0">
                <a:latin typeface="Tahoma"/>
                <a:cs typeface="Tahoma"/>
              </a:rPr>
              <a:t>36	0</a:t>
            </a:r>
            <a:r>
              <a:rPr lang="cs-CZ" sz="1800" spc="-5" dirty="0">
                <a:latin typeface="Tahoma"/>
                <a:cs typeface="Tahoma"/>
              </a:rPr>
              <a:t>.</a:t>
            </a:r>
            <a:r>
              <a:rPr sz="1800" spc="-5" dirty="0">
                <a:latin typeface="Tahoma"/>
                <a:cs typeface="Tahoma"/>
              </a:rPr>
              <a:t>33</a:t>
            </a:r>
            <a:endParaRPr sz="1800" dirty="0">
              <a:latin typeface="Tahoma"/>
              <a:cs typeface="Tahoma"/>
            </a:endParaRPr>
          </a:p>
          <a:p>
            <a:pPr marL="564515" marR="5080" algn="just">
              <a:lnSpc>
                <a:spcPct val="100000"/>
              </a:lnSpc>
              <a:spcBef>
                <a:spcPts val="1600"/>
              </a:spcBef>
            </a:pPr>
            <a:r>
              <a:rPr sz="1600" spc="-15" dirty="0">
                <a:latin typeface="Tahoma"/>
                <a:cs typeface="Tahoma"/>
              </a:rPr>
              <a:t>M</a:t>
            </a:r>
            <a:r>
              <a:rPr sz="1600" spc="-5" dirty="0">
                <a:latin typeface="Tahoma"/>
                <a:cs typeface="Tahoma"/>
              </a:rPr>
              <a:t>axim</a:t>
            </a:r>
            <a:r>
              <a:rPr lang="cs-CZ" sz="1600" spc="-5" dirty="0">
                <a:latin typeface="Tahoma"/>
                <a:cs typeface="Tahoma"/>
              </a:rPr>
              <a:t>al</a:t>
            </a:r>
            <a:r>
              <a:rPr sz="1600" spc="-5" dirty="0">
                <a:latin typeface="Tahoma"/>
                <a:cs typeface="Tahoma"/>
              </a:rPr>
              <a:t>  o</a:t>
            </a:r>
            <a:r>
              <a:rPr sz="1600" spc="-15" dirty="0">
                <a:latin typeface="Tahoma"/>
                <a:cs typeface="Tahoma"/>
              </a:rPr>
              <a:t>s</a:t>
            </a:r>
            <a:r>
              <a:rPr sz="1600" spc="-5" dirty="0">
                <a:latin typeface="Tahoma"/>
                <a:cs typeface="Tahoma"/>
              </a:rPr>
              <a:t>mot</a:t>
            </a:r>
            <a:r>
              <a:rPr sz="1600" spc="-15" dirty="0">
                <a:latin typeface="Tahoma"/>
                <a:cs typeface="Tahoma"/>
              </a:rPr>
              <a:t>i</a:t>
            </a:r>
            <a:r>
              <a:rPr sz="1600" spc="-10" dirty="0">
                <a:latin typeface="Tahoma"/>
                <a:cs typeface="Tahoma"/>
              </a:rPr>
              <a:t>c</a:t>
            </a:r>
            <a:r>
              <a:rPr sz="1600" spc="-5" dirty="0">
                <a:latin typeface="Tahoma"/>
                <a:cs typeface="Tahoma"/>
              </a:rPr>
              <a:t>  </a:t>
            </a:r>
            <a:r>
              <a:rPr sz="1600" spc="-20" dirty="0">
                <a:latin typeface="Tahoma"/>
                <a:cs typeface="Tahoma"/>
              </a:rPr>
              <a:t>r</a:t>
            </a:r>
            <a:r>
              <a:rPr sz="1600" spc="-10" dirty="0">
                <a:latin typeface="Tahoma"/>
                <a:cs typeface="Tahoma"/>
              </a:rPr>
              <a:t>e</a:t>
            </a:r>
            <a:r>
              <a:rPr lang="cs-CZ" sz="1600" spc="-10" dirty="0">
                <a:latin typeface="Tahoma"/>
                <a:cs typeface="Tahoma"/>
              </a:rPr>
              <a:t>si</a:t>
            </a:r>
            <a:r>
              <a:rPr sz="1600" spc="-10" dirty="0" err="1">
                <a:latin typeface="Tahoma"/>
                <a:cs typeface="Tahoma"/>
              </a:rPr>
              <a:t>s</a:t>
            </a:r>
            <a:r>
              <a:rPr sz="1600" spc="-15" dirty="0" err="1">
                <a:latin typeface="Tahoma"/>
                <a:cs typeface="Tahoma"/>
              </a:rPr>
              <a:t>t</a:t>
            </a:r>
            <a:r>
              <a:rPr lang="cs-CZ" sz="1600" spc="-10" dirty="0">
                <a:latin typeface="Tahoma"/>
                <a:cs typeface="Tahoma"/>
              </a:rPr>
              <a:t>a</a:t>
            </a:r>
            <a:r>
              <a:rPr sz="1600" spc="-10" dirty="0" err="1">
                <a:latin typeface="Tahoma"/>
                <a:cs typeface="Tahoma"/>
              </a:rPr>
              <a:t>n</a:t>
            </a:r>
            <a:r>
              <a:rPr sz="1600" spc="-15" dirty="0" err="1">
                <a:latin typeface="Tahoma"/>
                <a:cs typeface="Tahoma"/>
              </a:rPr>
              <a:t>c</a:t>
            </a:r>
            <a:r>
              <a:rPr sz="1600" spc="-5" dirty="0" err="1">
                <a:latin typeface="Tahoma"/>
                <a:cs typeface="Tahoma"/>
              </a:rPr>
              <a:t>e</a:t>
            </a:r>
            <a:endParaRPr sz="1600" dirty="0">
              <a:latin typeface="Tahoma"/>
              <a:cs typeface="Tahoma"/>
            </a:endParaRPr>
          </a:p>
        </p:txBody>
      </p:sp>
      <p:sp>
        <p:nvSpPr>
          <p:cNvPr id="167" name="object 80">
            <a:extLst>
              <a:ext uri="{FF2B5EF4-FFF2-40B4-BE49-F238E27FC236}">
                <a16:creationId xmlns:a16="http://schemas.microsoft.com/office/drawing/2014/main" id="{F87D23C8-1C99-5D62-9E5A-7C94863D03F9}"/>
              </a:ext>
            </a:extLst>
          </p:cNvPr>
          <p:cNvSpPr txBox="1"/>
          <p:nvPr/>
        </p:nvSpPr>
        <p:spPr>
          <a:xfrm>
            <a:off x="9965264" y="5530305"/>
            <a:ext cx="1149350" cy="300355"/>
          </a:xfrm>
          <a:prstGeom prst="rect">
            <a:avLst/>
          </a:prstGeom>
        </p:spPr>
        <p:txBody>
          <a:bodyPr vert="horz" wrap="square" lIns="0" tIns="12700" rIns="0" bIns="0" rtlCol="0">
            <a:spAutoFit/>
          </a:bodyPr>
          <a:lstStyle/>
          <a:p>
            <a:pPr marL="12700">
              <a:lnSpc>
                <a:spcPct val="100000"/>
              </a:lnSpc>
              <a:spcBef>
                <a:spcPts val="100"/>
              </a:spcBef>
              <a:tabLst>
                <a:tab pos="817244" algn="l"/>
              </a:tabLst>
            </a:pPr>
            <a:r>
              <a:rPr sz="1800" dirty="0">
                <a:latin typeface="Tahoma"/>
                <a:cs typeface="Tahoma"/>
              </a:rPr>
              <a:t>0</a:t>
            </a:r>
            <a:r>
              <a:rPr lang="cs-CZ" sz="1800" spc="-10" dirty="0">
                <a:latin typeface="Tahoma"/>
                <a:cs typeface="Tahoma"/>
              </a:rPr>
              <a:t>.</a:t>
            </a:r>
            <a:r>
              <a:rPr sz="1800" dirty="0">
                <a:latin typeface="Tahoma"/>
                <a:cs typeface="Tahoma"/>
              </a:rPr>
              <a:t>30	0</a:t>
            </a:r>
            <a:r>
              <a:rPr lang="cs-CZ" sz="1800" dirty="0">
                <a:latin typeface="Tahoma"/>
                <a:cs typeface="Tahoma"/>
              </a:rPr>
              <a:t>.</a:t>
            </a:r>
            <a:r>
              <a:rPr sz="1800" dirty="0">
                <a:latin typeface="Tahoma"/>
                <a:cs typeface="Tahoma"/>
              </a:rPr>
              <a:t>9</a:t>
            </a:r>
          </a:p>
        </p:txBody>
      </p:sp>
      <p:sp>
        <p:nvSpPr>
          <p:cNvPr id="168" name="object 81">
            <a:extLst>
              <a:ext uri="{FF2B5EF4-FFF2-40B4-BE49-F238E27FC236}">
                <a16:creationId xmlns:a16="http://schemas.microsoft.com/office/drawing/2014/main" id="{328514AC-8C3A-D6B6-31FC-2A29493F7B93}"/>
              </a:ext>
            </a:extLst>
          </p:cNvPr>
          <p:cNvSpPr txBox="1"/>
          <p:nvPr/>
        </p:nvSpPr>
        <p:spPr>
          <a:xfrm>
            <a:off x="11328227" y="5534267"/>
            <a:ext cx="70993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ahoma"/>
                <a:cs typeface="Tahoma"/>
              </a:rPr>
              <a:t>%NaCl</a:t>
            </a:r>
            <a:endParaRPr sz="1800">
              <a:latin typeface="Tahoma"/>
              <a:cs typeface="Tahoma"/>
            </a:endParaRPr>
          </a:p>
        </p:txBody>
      </p:sp>
      <p:sp>
        <p:nvSpPr>
          <p:cNvPr id="169" name="object 82">
            <a:extLst>
              <a:ext uri="{FF2B5EF4-FFF2-40B4-BE49-F238E27FC236}">
                <a16:creationId xmlns:a16="http://schemas.microsoft.com/office/drawing/2014/main" id="{41B51535-77B0-B926-B0E6-87DFDA87EA09}"/>
              </a:ext>
            </a:extLst>
          </p:cNvPr>
          <p:cNvSpPr txBox="1"/>
          <p:nvPr/>
        </p:nvSpPr>
        <p:spPr>
          <a:xfrm>
            <a:off x="1" y="3218448"/>
            <a:ext cx="1572240" cy="2161489"/>
          </a:xfrm>
          <a:prstGeom prst="rect">
            <a:avLst/>
          </a:prstGeom>
        </p:spPr>
        <p:txBody>
          <a:bodyPr vert="horz" wrap="square" lIns="0" tIns="12065" rIns="0" bIns="0" rtlCol="0">
            <a:spAutoFit/>
          </a:bodyPr>
          <a:lstStyle/>
          <a:p>
            <a:pPr marL="308610" marR="49530" indent="449580" algn="r">
              <a:lnSpc>
                <a:spcPct val="100000"/>
              </a:lnSpc>
              <a:spcBef>
                <a:spcPts val="95"/>
              </a:spcBef>
            </a:pPr>
            <a:r>
              <a:rPr lang="cs-CZ" sz="1600" spc="-5" dirty="0">
                <a:latin typeface="Tahoma"/>
                <a:cs typeface="Tahoma"/>
              </a:rPr>
              <a:t>Transparent </a:t>
            </a:r>
            <a:r>
              <a:rPr lang="cs-CZ" sz="1600" spc="-5" dirty="0" err="1">
                <a:latin typeface="Tahoma"/>
                <a:cs typeface="Tahoma"/>
              </a:rPr>
              <a:t>yellow</a:t>
            </a:r>
            <a:r>
              <a:rPr lang="cs-CZ" sz="1600" spc="-5" dirty="0">
                <a:latin typeface="Tahoma"/>
                <a:cs typeface="Tahoma"/>
              </a:rPr>
              <a:t> </a:t>
            </a:r>
            <a:r>
              <a:rPr lang="cs-CZ" sz="1600" spc="-5" dirty="0" err="1">
                <a:latin typeface="Tahoma"/>
                <a:cs typeface="Tahoma"/>
              </a:rPr>
              <a:t>solution</a:t>
            </a:r>
            <a:endParaRPr lang="cs-CZ" sz="1600" spc="-5" dirty="0">
              <a:latin typeface="Tahoma"/>
              <a:cs typeface="Tahoma"/>
            </a:endParaRPr>
          </a:p>
          <a:p>
            <a:pPr marL="308610" marR="49530" indent="449580" algn="r">
              <a:lnSpc>
                <a:spcPct val="100000"/>
              </a:lnSpc>
              <a:spcBef>
                <a:spcPts val="95"/>
              </a:spcBef>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08610" marR="49530" indent="449580" algn="r">
              <a:lnSpc>
                <a:spcPct val="100000"/>
              </a:lnSpc>
              <a:spcBef>
                <a:spcPts val="95"/>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Non-transparent</a:t>
            </a:r>
          </a:p>
          <a:p>
            <a:pPr marL="308610" marR="49530" indent="449580" algn="r">
              <a:lnSpc>
                <a:spcPct val="100000"/>
              </a:lnSpc>
              <a:spcBef>
                <a:spcPts val="95"/>
              </a:spcBef>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RBCs</a:t>
            </a:r>
            <a:r>
              <a:rPr lang="cs-CZ" sz="1800" dirty="0">
                <a:effectLst/>
                <a:latin typeface="Calibri" panose="020F0502020204030204" pitchFamily="34" charset="0"/>
                <a:ea typeface="Calibri" panose="020F0502020204030204" pitchFamily="34" charset="0"/>
                <a:cs typeface="Times New Roman" panose="02020603050405020304" pitchFamily="18" charset="0"/>
              </a:rPr>
              <a:t> sediment</a:t>
            </a:r>
            <a:endParaRPr lang="cs-CZ" sz="1600" spc="-5" dirty="0">
              <a:latin typeface="Tahoma"/>
              <a:cs typeface="Tahoma"/>
            </a:endParaRPr>
          </a:p>
        </p:txBody>
      </p:sp>
      <p:sp>
        <p:nvSpPr>
          <p:cNvPr id="170" name="object 83">
            <a:extLst>
              <a:ext uri="{FF2B5EF4-FFF2-40B4-BE49-F238E27FC236}">
                <a16:creationId xmlns:a16="http://schemas.microsoft.com/office/drawing/2014/main" id="{D785D4AA-03F3-DD2C-D35B-609A8CE15AE6}"/>
              </a:ext>
            </a:extLst>
          </p:cNvPr>
          <p:cNvSpPr txBox="1"/>
          <p:nvPr/>
        </p:nvSpPr>
        <p:spPr>
          <a:xfrm>
            <a:off x="11219847" y="3658173"/>
            <a:ext cx="246221" cy="1706880"/>
          </a:xfrm>
          <a:prstGeom prst="rect">
            <a:avLst/>
          </a:prstGeom>
        </p:spPr>
        <p:txBody>
          <a:bodyPr vert="vert" wrap="square" lIns="0" tIns="12065" rIns="0" bIns="0" rtlCol="0">
            <a:spAutoFit/>
          </a:bodyPr>
          <a:lstStyle/>
          <a:p>
            <a:pPr marL="12700">
              <a:lnSpc>
                <a:spcPct val="100000"/>
              </a:lnSpc>
              <a:spcBef>
                <a:spcPts val="95"/>
              </a:spcBef>
            </a:pPr>
            <a:r>
              <a:rPr lang="cs-CZ" sz="1600" spc="-10" dirty="0" err="1">
                <a:latin typeface="Tahoma"/>
                <a:cs typeface="Tahoma"/>
              </a:rPr>
              <a:t>Saline</a:t>
            </a:r>
            <a:r>
              <a:rPr sz="1600" spc="40" dirty="0">
                <a:latin typeface="Tahoma"/>
                <a:cs typeface="Tahoma"/>
              </a:rPr>
              <a:t> </a:t>
            </a:r>
            <a:r>
              <a:rPr lang="cs-CZ" sz="1600" spc="40" dirty="0" err="1">
                <a:latin typeface="Tahoma"/>
                <a:cs typeface="Tahoma"/>
              </a:rPr>
              <a:t>solution</a:t>
            </a:r>
            <a:endParaRPr sz="1600" dirty="0">
              <a:latin typeface="Tahoma"/>
              <a:cs typeface="Tahoma"/>
            </a:endParaRPr>
          </a:p>
        </p:txBody>
      </p:sp>
      <p:sp>
        <p:nvSpPr>
          <p:cNvPr id="171" name="object 84">
            <a:extLst>
              <a:ext uri="{FF2B5EF4-FFF2-40B4-BE49-F238E27FC236}">
                <a16:creationId xmlns:a16="http://schemas.microsoft.com/office/drawing/2014/main" id="{67915987-A666-5F90-04A0-D5CDF59A06F2}"/>
              </a:ext>
            </a:extLst>
          </p:cNvPr>
          <p:cNvSpPr/>
          <p:nvPr/>
        </p:nvSpPr>
        <p:spPr>
          <a:xfrm>
            <a:off x="10546669" y="2948243"/>
            <a:ext cx="0" cy="2988310"/>
          </a:xfrm>
          <a:custGeom>
            <a:avLst/>
            <a:gdLst/>
            <a:ahLst/>
            <a:cxnLst/>
            <a:rect l="l" t="t" r="r" b="b"/>
            <a:pathLst>
              <a:path h="2988310">
                <a:moveTo>
                  <a:pt x="0" y="0"/>
                </a:moveTo>
                <a:lnTo>
                  <a:pt x="0" y="2988005"/>
                </a:lnTo>
              </a:path>
            </a:pathLst>
          </a:custGeom>
          <a:ln w="9525">
            <a:solidFill>
              <a:srgbClr val="000000"/>
            </a:solidFill>
          </a:ln>
        </p:spPr>
        <p:txBody>
          <a:bodyPr wrap="square" lIns="0" tIns="0" rIns="0" bIns="0" rtlCol="0"/>
          <a:lstStyle/>
          <a:p>
            <a:endParaRPr/>
          </a:p>
        </p:txBody>
      </p:sp>
      <p:sp>
        <p:nvSpPr>
          <p:cNvPr id="172" name="object 85">
            <a:extLst>
              <a:ext uri="{FF2B5EF4-FFF2-40B4-BE49-F238E27FC236}">
                <a16:creationId xmlns:a16="http://schemas.microsoft.com/office/drawing/2014/main" id="{C437633D-1616-F9A2-0074-3CDE7C9D3C50}"/>
              </a:ext>
            </a:extLst>
          </p:cNvPr>
          <p:cNvSpPr txBox="1"/>
          <p:nvPr/>
        </p:nvSpPr>
        <p:spPr>
          <a:xfrm>
            <a:off x="5554046" y="2485962"/>
            <a:ext cx="2494787" cy="750847"/>
          </a:xfrm>
          <a:prstGeom prst="rect">
            <a:avLst/>
          </a:prstGeom>
        </p:spPr>
        <p:txBody>
          <a:bodyPr vert="horz" wrap="square" lIns="0" tIns="12065" rIns="0" bIns="0" rtlCol="0">
            <a:spAutoFit/>
          </a:bodyPr>
          <a:lstStyle/>
          <a:p>
            <a:pPr marL="12700">
              <a:lnSpc>
                <a:spcPct val="100000"/>
              </a:lnSpc>
              <a:spcBef>
                <a:spcPts val="95"/>
              </a:spcBef>
            </a:pPr>
            <a:r>
              <a:rPr lang="en-US" sz="1600" spc="-5" dirty="0">
                <a:latin typeface="Tahoma"/>
                <a:cs typeface="Tahoma"/>
              </a:rPr>
              <a:t>Hemoglobin from first </a:t>
            </a:r>
            <a:r>
              <a:rPr lang="en-US" sz="1600" spc="-5" dirty="0" err="1">
                <a:latin typeface="Tahoma"/>
                <a:cs typeface="Tahoma"/>
              </a:rPr>
              <a:t>hemolysed</a:t>
            </a:r>
            <a:r>
              <a:rPr lang="en-US" sz="1600" spc="-5" dirty="0">
                <a:latin typeface="Tahoma"/>
                <a:cs typeface="Tahoma"/>
              </a:rPr>
              <a:t> RBCs changes the solution’s </a:t>
            </a:r>
            <a:r>
              <a:rPr lang="en-US" sz="1600" spc="-5" dirty="0" err="1">
                <a:latin typeface="Tahoma"/>
                <a:cs typeface="Tahoma"/>
              </a:rPr>
              <a:t>colour</a:t>
            </a:r>
            <a:r>
              <a:rPr lang="en-US" sz="1600" spc="-5" dirty="0">
                <a:latin typeface="Tahoma"/>
                <a:cs typeface="Tahoma"/>
              </a:rPr>
              <a:t> to pink</a:t>
            </a:r>
            <a:endParaRPr sz="1600" dirty="0">
              <a:latin typeface="Tahoma"/>
              <a:cs typeface="Tahoma"/>
            </a:endParaRPr>
          </a:p>
        </p:txBody>
      </p:sp>
      <p:sp>
        <p:nvSpPr>
          <p:cNvPr id="173" name="object 86">
            <a:extLst>
              <a:ext uri="{FF2B5EF4-FFF2-40B4-BE49-F238E27FC236}">
                <a16:creationId xmlns:a16="http://schemas.microsoft.com/office/drawing/2014/main" id="{B6B616EF-9257-47F8-3BDD-B9624407C95A}"/>
              </a:ext>
            </a:extLst>
          </p:cNvPr>
          <p:cNvSpPr txBox="1"/>
          <p:nvPr/>
        </p:nvSpPr>
        <p:spPr>
          <a:xfrm>
            <a:off x="8204091" y="2443290"/>
            <a:ext cx="1329880" cy="750847"/>
          </a:xfrm>
          <a:prstGeom prst="rect">
            <a:avLst/>
          </a:prstGeom>
        </p:spPr>
        <p:txBody>
          <a:bodyPr vert="horz" wrap="square" lIns="0" tIns="12065" rIns="0" bIns="0" rtlCol="0">
            <a:spAutoFit/>
          </a:bodyPr>
          <a:lstStyle/>
          <a:p>
            <a:pPr marL="12700">
              <a:lnSpc>
                <a:spcPct val="100000"/>
              </a:lnSpc>
              <a:spcBef>
                <a:spcPts val="95"/>
              </a:spcBef>
            </a:pPr>
            <a:r>
              <a:rPr lang="en-US" sz="1600" spc="-5" dirty="0">
                <a:latin typeface="Tahoma"/>
                <a:cs typeface="Tahoma"/>
              </a:rPr>
              <a:t>A sediment of last remaining RBCs</a:t>
            </a:r>
            <a:endParaRPr sz="1600" dirty="0">
              <a:latin typeface="Tahoma"/>
              <a:cs typeface="Tahoma"/>
            </a:endParaRPr>
          </a:p>
        </p:txBody>
      </p:sp>
      <p:sp>
        <p:nvSpPr>
          <p:cNvPr id="176" name="object 89">
            <a:extLst>
              <a:ext uri="{FF2B5EF4-FFF2-40B4-BE49-F238E27FC236}">
                <a16:creationId xmlns:a16="http://schemas.microsoft.com/office/drawing/2014/main" id="{7EB66178-048E-F824-A79B-685E1C73912F}"/>
              </a:ext>
            </a:extLst>
          </p:cNvPr>
          <p:cNvSpPr txBox="1"/>
          <p:nvPr/>
        </p:nvSpPr>
        <p:spPr>
          <a:xfrm>
            <a:off x="9859818" y="2190392"/>
            <a:ext cx="1768640" cy="997068"/>
          </a:xfrm>
          <a:prstGeom prst="rect">
            <a:avLst/>
          </a:prstGeom>
        </p:spPr>
        <p:txBody>
          <a:bodyPr vert="horz" wrap="square" lIns="0" tIns="12065" rIns="0" bIns="0" rtlCol="0">
            <a:spAutoFit/>
          </a:bodyPr>
          <a:lstStyle/>
          <a:p>
            <a:pPr marL="12700">
              <a:lnSpc>
                <a:spcPct val="100000"/>
              </a:lnSpc>
              <a:spcBef>
                <a:spcPts val="95"/>
              </a:spcBef>
            </a:pPr>
            <a:r>
              <a:rPr lang="en-US" sz="1600" spc="-5" dirty="0">
                <a:latin typeface="Tahoma"/>
                <a:cs typeface="Tahoma"/>
              </a:rPr>
              <a:t>Hemolysis of all RBCs, the solution is transparent and pink</a:t>
            </a:r>
            <a:endParaRPr sz="1600" dirty="0">
              <a:latin typeface="Tahoma"/>
              <a:cs typeface="Tahoma"/>
            </a:endParaRPr>
          </a:p>
        </p:txBody>
      </p:sp>
      <p:sp>
        <p:nvSpPr>
          <p:cNvPr id="177" name="object 90">
            <a:extLst>
              <a:ext uri="{FF2B5EF4-FFF2-40B4-BE49-F238E27FC236}">
                <a16:creationId xmlns:a16="http://schemas.microsoft.com/office/drawing/2014/main" id="{376C668C-BD02-08F6-6578-A9F956DB96A1}"/>
              </a:ext>
            </a:extLst>
          </p:cNvPr>
          <p:cNvSpPr/>
          <p:nvPr/>
        </p:nvSpPr>
        <p:spPr>
          <a:xfrm>
            <a:off x="1611267" y="3775584"/>
            <a:ext cx="189357" cy="198500"/>
          </a:xfrm>
          <a:prstGeom prst="rect">
            <a:avLst/>
          </a:prstGeom>
          <a:blipFill>
            <a:blip r:embed="rId5" cstate="print"/>
            <a:stretch>
              <a:fillRect/>
            </a:stretch>
          </a:blipFill>
        </p:spPr>
        <p:txBody>
          <a:bodyPr wrap="square" lIns="0" tIns="0" rIns="0" bIns="0" rtlCol="0"/>
          <a:lstStyle/>
          <a:p>
            <a:endParaRPr/>
          </a:p>
        </p:txBody>
      </p:sp>
      <p:sp>
        <p:nvSpPr>
          <p:cNvPr id="178" name="Footer Placeholder 1">
            <a:extLst>
              <a:ext uri="{FF2B5EF4-FFF2-40B4-BE49-F238E27FC236}">
                <a16:creationId xmlns:a16="http://schemas.microsoft.com/office/drawing/2014/main" id="{0C82CCC1-D27E-C42A-938C-93FD918A0F44}"/>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8438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560B01-38BF-9886-59B2-40AF920C2B65}"/>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Title 3">
            <a:extLst>
              <a:ext uri="{FF2B5EF4-FFF2-40B4-BE49-F238E27FC236}">
                <a16:creationId xmlns:a16="http://schemas.microsoft.com/office/drawing/2014/main" id="{DCA982BB-DC9A-44F8-A577-8ED2A6CB65AA}"/>
              </a:ext>
            </a:extLst>
          </p:cNvPr>
          <p:cNvSpPr>
            <a:spLocks noGrp="1"/>
          </p:cNvSpPr>
          <p:nvPr>
            <p:ph type="title"/>
          </p:nvPr>
        </p:nvSpPr>
        <p:spPr/>
        <p:txBody>
          <a:bodyPr/>
          <a:lstStyle/>
          <a:p>
            <a:r>
              <a:rPr lang="en-US" dirty="0"/>
              <a:t>Pathological values of osmotic resistance</a:t>
            </a:r>
            <a:endParaRPr lang="cs-CZ" dirty="0"/>
          </a:p>
        </p:txBody>
      </p:sp>
      <p:sp>
        <p:nvSpPr>
          <p:cNvPr id="5" name="Content Placeholder 4">
            <a:extLst>
              <a:ext uri="{FF2B5EF4-FFF2-40B4-BE49-F238E27FC236}">
                <a16:creationId xmlns:a16="http://schemas.microsoft.com/office/drawing/2014/main" id="{3A228642-79D5-B531-6178-303E08C439A8}"/>
              </a:ext>
            </a:extLst>
          </p:cNvPr>
          <p:cNvSpPr>
            <a:spLocks noGrp="1"/>
          </p:cNvSpPr>
          <p:nvPr>
            <p:ph idx="1"/>
          </p:nvPr>
        </p:nvSpPr>
        <p:spPr/>
        <p:txBody>
          <a:bodyPr/>
          <a:lstStyle/>
          <a:p>
            <a:r>
              <a:rPr lang="cs-CZ" dirty="0" err="1"/>
              <a:t>Higher</a:t>
            </a:r>
            <a:r>
              <a:rPr lang="cs-CZ" dirty="0"/>
              <a:t> </a:t>
            </a:r>
            <a:r>
              <a:rPr lang="cs-CZ" dirty="0" err="1"/>
              <a:t>values</a:t>
            </a:r>
            <a:r>
              <a:rPr lang="cs-CZ" dirty="0"/>
              <a:t> </a:t>
            </a:r>
            <a:r>
              <a:rPr lang="cs-CZ" dirty="0" err="1"/>
              <a:t>of</a:t>
            </a:r>
            <a:r>
              <a:rPr lang="cs-CZ" dirty="0"/>
              <a:t> </a:t>
            </a:r>
            <a:r>
              <a:rPr lang="cs-CZ" dirty="0" err="1"/>
              <a:t>minimal</a:t>
            </a:r>
            <a:r>
              <a:rPr lang="cs-CZ" dirty="0"/>
              <a:t> </a:t>
            </a:r>
            <a:r>
              <a:rPr lang="cs-CZ" dirty="0" err="1"/>
              <a:t>osmotic</a:t>
            </a:r>
            <a:r>
              <a:rPr lang="cs-CZ" dirty="0"/>
              <a:t> </a:t>
            </a:r>
            <a:r>
              <a:rPr lang="cs-CZ" dirty="0" err="1"/>
              <a:t>resistance</a:t>
            </a:r>
            <a:endParaRPr lang="cs-CZ" dirty="0"/>
          </a:p>
          <a:p>
            <a:pPr lvl="1"/>
            <a:r>
              <a:rPr lang="cs-CZ" dirty="0" err="1"/>
              <a:t>Congenital</a:t>
            </a:r>
            <a:r>
              <a:rPr lang="cs-CZ" dirty="0"/>
              <a:t> </a:t>
            </a:r>
            <a:r>
              <a:rPr lang="cs-CZ" dirty="0" err="1"/>
              <a:t>hemolytic</a:t>
            </a:r>
            <a:r>
              <a:rPr lang="cs-CZ" dirty="0"/>
              <a:t> </a:t>
            </a:r>
            <a:r>
              <a:rPr lang="cs-CZ" dirty="0" err="1"/>
              <a:t>anemia</a:t>
            </a:r>
            <a:endParaRPr lang="cs-CZ" dirty="0"/>
          </a:p>
          <a:p>
            <a:r>
              <a:rPr lang="cs-CZ" dirty="0" err="1"/>
              <a:t>Lower</a:t>
            </a:r>
            <a:r>
              <a:rPr lang="cs-CZ" dirty="0"/>
              <a:t> </a:t>
            </a:r>
            <a:r>
              <a:rPr lang="cs-CZ" dirty="0" err="1"/>
              <a:t>values</a:t>
            </a:r>
            <a:r>
              <a:rPr lang="cs-CZ" dirty="0"/>
              <a:t> </a:t>
            </a:r>
            <a:r>
              <a:rPr lang="cs-CZ" dirty="0" err="1"/>
              <a:t>of</a:t>
            </a:r>
            <a:r>
              <a:rPr lang="cs-CZ" dirty="0"/>
              <a:t> </a:t>
            </a:r>
            <a:r>
              <a:rPr lang="cs-CZ" dirty="0" err="1"/>
              <a:t>maximal</a:t>
            </a:r>
            <a:r>
              <a:rPr lang="cs-CZ" dirty="0"/>
              <a:t> </a:t>
            </a:r>
            <a:r>
              <a:rPr lang="cs-CZ" dirty="0" err="1"/>
              <a:t>osmotic</a:t>
            </a:r>
            <a:r>
              <a:rPr lang="cs-CZ" dirty="0"/>
              <a:t> </a:t>
            </a:r>
            <a:r>
              <a:rPr lang="cs-CZ" dirty="0" err="1"/>
              <a:t>resistance</a:t>
            </a:r>
            <a:endParaRPr lang="cs-CZ" dirty="0"/>
          </a:p>
          <a:p>
            <a:pPr lvl="1"/>
            <a:r>
              <a:rPr lang="cs-CZ" dirty="0" err="1"/>
              <a:t>Polycythemia</a:t>
            </a:r>
            <a:r>
              <a:rPr lang="cs-CZ" dirty="0"/>
              <a:t> vera</a:t>
            </a:r>
          </a:p>
          <a:p>
            <a:pPr lvl="1"/>
            <a:r>
              <a:rPr lang="cs-CZ" dirty="0" err="1"/>
              <a:t>Thalassemia</a:t>
            </a:r>
            <a:endParaRPr lang="cs-CZ" dirty="0"/>
          </a:p>
          <a:p>
            <a:pPr lvl="1"/>
            <a:r>
              <a:rPr lang="cs-CZ" dirty="0" err="1"/>
              <a:t>Sickle</a:t>
            </a:r>
            <a:r>
              <a:rPr lang="cs-CZ" dirty="0"/>
              <a:t> cell </a:t>
            </a:r>
            <a:r>
              <a:rPr lang="cs-CZ" dirty="0" err="1"/>
              <a:t>disease</a:t>
            </a:r>
            <a:endParaRPr lang="cs-CZ" dirty="0"/>
          </a:p>
          <a:p>
            <a:pPr lvl="1"/>
            <a:r>
              <a:rPr lang="cs-CZ" dirty="0" err="1"/>
              <a:t>Sideropenia</a:t>
            </a:r>
            <a:endParaRPr lang="cs-CZ" dirty="0"/>
          </a:p>
          <a:p>
            <a:pPr lvl="1"/>
            <a:r>
              <a:rPr lang="cs-CZ" dirty="0"/>
              <a:t>Status </a:t>
            </a:r>
            <a:r>
              <a:rPr lang="cs-CZ" dirty="0" err="1"/>
              <a:t>after</a:t>
            </a:r>
            <a:r>
              <a:rPr lang="cs-CZ" dirty="0"/>
              <a:t> </a:t>
            </a:r>
            <a:r>
              <a:rPr lang="cs-CZ" dirty="0" err="1"/>
              <a:t>splenectomy</a:t>
            </a:r>
            <a:endParaRPr lang="cs-CZ" dirty="0"/>
          </a:p>
          <a:p>
            <a:endParaRPr lang="cs-CZ" dirty="0"/>
          </a:p>
        </p:txBody>
      </p:sp>
      <p:sp>
        <p:nvSpPr>
          <p:cNvPr id="6" name="Footer Placeholder 1">
            <a:extLst>
              <a:ext uri="{FF2B5EF4-FFF2-40B4-BE49-F238E27FC236}">
                <a16:creationId xmlns:a16="http://schemas.microsoft.com/office/drawing/2014/main" id="{C246F2E6-F54D-5333-6BEE-82E3181023C1}"/>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5784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435AC-34DB-2A27-4A57-D9358B0C975B}"/>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290FFFFC-6E27-3E44-5763-E5121199ED1E}"/>
              </a:ext>
            </a:extLst>
          </p:cNvPr>
          <p:cNvSpPr>
            <a:spLocks noGrp="1"/>
          </p:cNvSpPr>
          <p:nvPr>
            <p:ph type="title"/>
          </p:nvPr>
        </p:nvSpPr>
        <p:spPr/>
        <p:txBody>
          <a:bodyPr/>
          <a:lstStyle/>
          <a:p>
            <a:r>
              <a:rPr lang="cs-CZ" dirty="0" err="1"/>
              <a:t>Isotonic</a:t>
            </a:r>
            <a:r>
              <a:rPr lang="cs-CZ" dirty="0"/>
              <a:t> </a:t>
            </a:r>
            <a:r>
              <a:rPr lang="cs-CZ" dirty="0" err="1"/>
              <a:t>hemolysis</a:t>
            </a:r>
            <a:endParaRPr lang="cs-CZ" dirty="0"/>
          </a:p>
        </p:txBody>
      </p:sp>
      <p:sp>
        <p:nvSpPr>
          <p:cNvPr id="5" name="Content Placeholder 4">
            <a:extLst>
              <a:ext uri="{FF2B5EF4-FFF2-40B4-BE49-F238E27FC236}">
                <a16:creationId xmlns:a16="http://schemas.microsoft.com/office/drawing/2014/main" id="{989175DE-1C20-3376-679A-0317CB89F976}"/>
              </a:ext>
            </a:extLst>
          </p:cNvPr>
          <p:cNvSpPr>
            <a:spLocks noGrp="1"/>
          </p:cNvSpPr>
          <p:nvPr>
            <p:ph idx="1"/>
          </p:nvPr>
        </p:nvSpPr>
        <p:spPr/>
        <p:txBody>
          <a:bodyPr/>
          <a:lstStyle/>
          <a:p>
            <a:r>
              <a:rPr lang="cs-CZ" i="1" dirty="0"/>
              <a:t>In vitro</a:t>
            </a:r>
            <a:r>
              <a:rPr lang="cs-CZ" dirty="0"/>
              <a:t> </a:t>
            </a:r>
            <a:r>
              <a:rPr lang="cs-CZ" dirty="0" err="1"/>
              <a:t>conditions</a:t>
            </a:r>
            <a:endParaRPr lang="cs-CZ" dirty="0"/>
          </a:p>
          <a:p>
            <a:r>
              <a:rPr lang="cs-CZ" b="1" dirty="0" err="1"/>
              <a:t>Isotonic</a:t>
            </a:r>
            <a:r>
              <a:rPr lang="cs-CZ" b="1" dirty="0"/>
              <a:t> </a:t>
            </a:r>
            <a:r>
              <a:rPr lang="cs-CZ" b="1" dirty="0" err="1"/>
              <a:t>glucose</a:t>
            </a:r>
            <a:r>
              <a:rPr lang="cs-CZ" b="1" dirty="0"/>
              <a:t> </a:t>
            </a:r>
            <a:r>
              <a:rPr lang="cs-CZ" b="1" dirty="0" err="1"/>
              <a:t>solution</a:t>
            </a:r>
            <a:r>
              <a:rPr lang="cs-CZ" dirty="0"/>
              <a:t>: </a:t>
            </a:r>
            <a:r>
              <a:rPr lang="cs-CZ" dirty="0" err="1"/>
              <a:t>RBCs</a:t>
            </a:r>
            <a:r>
              <a:rPr lang="cs-CZ" dirty="0"/>
              <a:t> </a:t>
            </a:r>
            <a:r>
              <a:rPr lang="cs-CZ" dirty="0" err="1"/>
              <a:t>intake</a:t>
            </a:r>
            <a:r>
              <a:rPr lang="cs-CZ" dirty="0"/>
              <a:t> and </a:t>
            </a:r>
            <a:r>
              <a:rPr lang="cs-CZ" dirty="0" err="1"/>
              <a:t>metabolize</a:t>
            </a:r>
            <a:r>
              <a:rPr lang="cs-CZ" dirty="0"/>
              <a:t> </a:t>
            </a:r>
            <a:r>
              <a:rPr lang="cs-CZ" dirty="0" err="1"/>
              <a:t>glucose</a:t>
            </a:r>
            <a:r>
              <a:rPr lang="cs-CZ" dirty="0"/>
              <a:t>, </a:t>
            </a:r>
            <a:r>
              <a:rPr lang="cs-CZ" dirty="0" err="1"/>
              <a:t>the</a:t>
            </a:r>
            <a:r>
              <a:rPr lang="cs-CZ" dirty="0"/>
              <a:t> </a:t>
            </a:r>
            <a:r>
              <a:rPr lang="cs-CZ" dirty="0" err="1"/>
              <a:t>solution</a:t>
            </a:r>
            <a:r>
              <a:rPr lang="cs-CZ" dirty="0"/>
              <a:t> </a:t>
            </a:r>
            <a:r>
              <a:rPr lang="cs-CZ" dirty="0" err="1"/>
              <a:t>becomes</a:t>
            </a:r>
            <a:r>
              <a:rPr lang="cs-CZ" dirty="0"/>
              <a:t> </a:t>
            </a:r>
            <a:r>
              <a:rPr lang="cs-CZ" dirty="0" err="1"/>
              <a:t>hypotonic</a:t>
            </a:r>
            <a:r>
              <a:rPr lang="cs-CZ" dirty="0"/>
              <a:t> and </a:t>
            </a:r>
            <a:r>
              <a:rPr lang="cs-CZ" dirty="0" err="1"/>
              <a:t>osmotic</a:t>
            </a:r>
            <a:r>
              <a:rPr lang="cs-CZ" dirty="0"/>
              <a:t> </a:t>
            </a:r>
            <a:r>
              <a:rPr lang="cs-CZ" dirty="0" err="1"/>
              <a:t>hemolysis</a:t>
            </a:r>
            <a:r>
              <a:rPr lang="cs-CZ" dirty="0"/>
              <a:t> </a:t>
            </a:r>
            <a:r>
              <a:rPr lang="cs-CZ" dirty="0" err="1"/>
              <a:t>occurs</a:t>
            </a:r>
            <a:endParaRPr lang="cs-CZ" dirty="0"/>
          </a:p>
          <a:p>
            <a:r>
              <a:rPr lang="cs-CZ" b="1" dirty="0" err="1"/>
              <a:t>Isotonic</a:t>
            </a:r>
            <a:r>
              <a:rPr lang="cs-CZ" b="1" dirty="0"/>
              <a:t> urea </a:t>
            </a:r>
            <a:r>
              <a:rPr lang="cs-CZ" b="1" dirty="0" err="1"/>
              <a:t>solution</a:t>
            </a:r>
            <a:r>
              <a:rPr lang="cs-CZ" dirty="0"/>
              <a:t>: urea </a:t>
            </a:r>
            <a:r>
              <a:rPr lang="cs-CZ" dirty="0" err="1"/>
              <a:t>freely</a:t>
            </a:r>
            <a:r>
              <a:rPr lang="cs-CZ" dirty="0"/>
              <a:t> </a:t>
            </a:r>
            <a:r>
              <a:rPr lang="cs-CZ" dirty="0" err="1"/>
              <a:t>passes</a:t>
            </a:r>
            <a:r>
              <a:rPr lang="cs-CZ" dirty="0"/>
              <a:t> </a:t>
            </a:r>
            <a:r>
              <a:rPr lang="cs-CZ" dirty="0" err="1"/>
              <a:t>through</a:t>
            </a:r>
            <a:r>
              <a:rPr lang="cs-CZ" dirty="0"/>
              <a:t> </a:t>
            </a:r>
            <a:r>
              <a:rPr lang="cs-CZ" dirty="0" err="1"/>
              <a:t>the</a:t>
            </a:r>
            <a:r>
              <a:rPr lang="cs-CZ" dirty="0"/>
              <a:t> </a:t>
            </a:r>
            <a:r>
              <a:rPr lang="cs-CZ" dirty="0" err="1"/>
              <a:t>membrane</a:t>
            </a:r>
            <a:r>
              <a:rPr lang="cs-CZ" dirty="0"/>
              <a:t> </a:t>
            </a:r>
            <a:r>
              <a:rPr lang="cs-CZ" dirty="0" err="1"/>
              <a:t>into</a:t>
            </a:r>
            <a:r>
              <a:rPr lang="cs-CZ" dirty="0"/>
              <a:t> </a:t>
            </a:r>
            <a:r>
              <a:rPr lang="cs-CZ" dirty="0" err="1"/>
              <a:t>the</a:t>
            </a:r>
            <a:r>
              <a:rPr lang="cs-CZ" dirty="0"/>
              <a:t> </a:t>
            </a:r>
            <a:r>
              <a:rPr lang="cs-CZ" dirty="0" err="1"/>
              <a:t>RBCs</a:t>
            </a:r>
            <a:r>
              <a:rPr lang="cs-CZ" dirty="0"/>
              <a:t> (</a:t>
            </a:r>
            <a:r>
              <a:rPr lang="cs-CZ" dirty="0" err="1"/>
              <a:t>it</a:t>
            </a:r>
            <a:r>
              <a:rPr lang="cs-CZ" dirty="0"/>
              <a:t> </a:t>
            </a:r>
            <a:r>
              <a:rPr lang="cs-CZ" dirty="0" err="1"/>
              <a:t>diffuses</a:t>
            </a:r>
            <a:r>
              <a:rPr lang="cs-CZ" dirty="0"/>
              <a:t> </a:t>
            </a:r>
            <a:r>
              <a:rPr lang="cs-CZ" dirty="0" err="1"/>
              <a:t>along</a:t>
            </a:r>
            <a:r>
              <a:rPr lang="cs-CZ" dirty="0"/>
              <a:t> </a:t>
            </a:r>
            <a:r>
              <a:rPr lang="cs-CZ" dirty="0" err="1"/>
              <a:t>its</a:t>
            </a:r>
            <a:r>
              <a:rPr lang="cs-CZ" dirty="0"/>
              <a:t> </a:t>
            </a:r>
            <a:r>
              <a:rPr lang="cs-CZ" dirty="0" err="1"/>
              <a:t>concentration</a:t>
            </a:r>
            <a:r>
              <a:rPr lang="cs-CZ" dirty="0"/>
              <a:t> gradient) and </a:t>
            </a:r>
            <a:r>
              <a:rPr lang="cs-CZ" dirty="0" err="1"/>
              <a:t>the</a:t>
            </a:r>
            <a:r>
              <a:rPr lang="cs-CZ" dirty="0"/>
              <a:t> </a:t>
            </a:r>
            <a:r>
              <a:rPr lang="cs-CZ" dirty="0" err="1"/>
              <a:t>surrounding</a:t>
            </a:r>
            <a:r>
              <a:rPr lang="cs-CZ" dirty="0"/>
              <a:t> </a:t>
            </a:r>
            <a:r>
              <a:rPr lang="cs-CZ" dirty="0" err="1"/>
              <a:t>solution</a:t>
            </a:r>
            <a:r>
              <a:rPr lang="cs-CZ" dirty="0"/>
              <a:t> </a:t>
            </a:r>
            <a:r>
              <a:rPr lang="cs-CZ" dirty="0" err="1"/>
              <a:t>becomes</a:t>
            </a:r>
            <a:r>
              <a:rPr lang="cs-CZ" dirty="0"/>
              <a:t> </a:t>
            </a:r>
            <a:r>
              <a:rPr lang="cs-CZ" dirty="0" err="1"/>
              <a:t>hypotonic</a:t>
            </a:r>
            <a:endParaRPr lang="cs-CZ" dirty="0"/>
          </a:p>
          <a:p>
            <a:endParaRPr lang="cs-CZ" dirty="0"/>
          </a:p>
        </p:txBody>
      </p:sp>
      <p:sp>
        <p:nvSpPr>
          <p:cNvPr id="6" name="Footer Placeholder 1">
            <a:extLst>
              <a:ext uri="{FF2B5EF4-FFF2-40B4-BE49-F238E27FC236}">
                <a16:creationId xmlns:a16="http://schemas.microsoft.com/office/drawing/2014/main" id="{662B27BF-10B9-AFE6-D68B-B634D25293F6}"/>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354882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F6C87-C94D-CB38-1703-36B15EE06C98}"/>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5BCF52EA-1BD4-6314-BD7B-A7AAB3C1BDB7}"/>
              </a:ext>
            </a:extLst>
          </p:cNvPr>
          <p:cNvSpPr>
            <a:spLocks noGrp="1"/>
          </p:cNvSpPr>
          <p:nvPr>
            <p:ph type="title"/>
          </p:nvPr>
        </p:nvSpPr>
        <p:spPr/>
        <p:txBody>
          <a:bodyPr/>
          <a:lstStyle/>
          <a:p>
            <a:r>
              <a:rPr lang="cs-CZ" dirty="0" err="1"/>
              <a:t>Sedimentation</a:t>
            </a:r>
            <a:r>
              <a:rPr lang="cs-CZ" dirty="0"/>
              <a:t> </a:t>
            </a:r>
            <a:r>
              <a:rPr lang="cs-CZ" dirty="0" err="1"/>
              <a:t>of</a:t>
            </a:r>
            <a:r>
              <a:rPr lang="cs-CZ" dirty="0"/>
              <a:t> </a:t>
            </a:r>
            <a:r>
              <a:rPr lang="cs-CZ" dirty="0" err="1"/>
              <a:t>erythrocytes</a:t>
            </a:r>
            <a:r>
              <a:rPr lang="cs-CZ" dirty="0"/>
              <a:t> (</a:t>
            </a:r>
            <a:r>
              <a:rPr lang="cs-CZ" dirty="0" err="1"/>
              <a:t>RBCs</a:t>
            </a:r>
            <a:r>
              <a:rPr lang="cs-CZ" dirty="0"/>
              <a:t>)</a:t>
            </a:r>
          </a:p>
        </p:txBody>
      </p:sp>
      <p:sp>
        <p:nvSpPr>
          <p:cNvPr id="5" name="Content Placeholder 4">
            <a:extLst>
              <a:ext uri="{FF2B5EF4-FFF2-40B4-BE49-F238E27FC236}">
                <a16:creationId xmlns:a16="http://schemas.microsoft.com/office/drawing/2014/main" id="{CAF298E7-ADC9-653F-426B-A07189809996}"/>
              </a:ext>
            </a:extLst>
          </p:cNvPr>
          <p:cNvSpPr>
            <a:spLocks noGrp="1"/>
          </p:cNvSpPr>
          <p:nvPr>
            <p:ph idx="1"/>
          </p:nvPr>
        </p:nvSpPr>
        <p:spPr/>
        <p:txBody>
          <a:bodyPr/>
          <a:lstStyle/>
          <a:p>
            <a:r>
              <a:rPr lang="en-US" dirty="0"/>
              <a:t>It is a physical process of settling (sedimentation) of RBCs in non-flowing non-coagulating blood.</a:t>
            </a:r>
          </a:p>
          <a:p>
            <a:r>
              <a:rPr lang="en-US" dirty="0"/>
              <a:t>The estimation of erythrocyte sedimentation rate (ESR) </a:t>
            </a:r>
          </a:p>
          <a:p>
            <a:pPr lvl="1"/>
            <a:r>
              <a:rPr lang="en-US" dirty="0"/>
              <a:t>Non-specific laboratory method, low sensitivity</a:t>
            </a:r>
          </a:p>
          <a:p>
            <a:pPr lvl="1"/>
            <a:r>
              <a:rPr lang="en-US" dirty="0"/>
              <a:t>Speed of the erythrocyte sedimentation in the column of anti-coagulated blood in a glass tube</a:t>
            </a:r>
          </a:p>
          <a:p>
            <a:r>
              <a:rPr lang="en-US" dirty="0"/>
              <a:t>The value of ESR is inversely related to the suspension stability of blood</a:t>
            </a:r>
          </a:p>
          <a:p>
            <a:endParaRPr lang="cs-CZ" dirty="0"/>
          </a:p>
        </p:txBody>
      </p:sp>
      <p:sp>
        <p:nvSpPr>
          <p:cNvPr id="6" name="Footer Placeholder 1">
            <a:extLst>
              <a:ext uri="{FF2B5EF4-FFF2-40B4-BE49-F238E27FC236}">
                <a16:creationId xmlns:a16="http://schemas.microsoft.com/office/drawing/2014/main" id="{1E160D27-F473-258A-705A-D40A8B85281D}"/>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90311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DF931C-6FFC-C930-51E2-6C13EF0F040F}"/>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EB912CA9-4EF4-DE5F-0BEA-D326FB584085}"/>
              </a:ext>
            </a:extLst>
          </p:cNvPr>
          <p:cNvSpPr>
            <a:spLocks noGrp="1"/>
          </p:cNvSpPr>
          <p:nvPr>
            <p:ph type="title"/>
          </p:nvPr>
        </p:nvSpPr>
        <p:spPr/>
        <p:txBody>
          <a:bodyPr/>
          <a:lstStyle/>
          <a:p>
            <a:r>
              <a:rPr lang="en-US" dirty="0"/>
              <a:t>Suspension stability of blood </a:t>
            </a:r>
            <a:endParaRPr lang="cs-CZ" dirty="0"/>
          </a:p>
        </p:txBody>
      </p:sp>
      <p:sp>
        <p:nvSpPr>
          <p:cNvPr id="5" name="Content Placeholder 4">
            <a:extLst>
              <a:ext uri="{FF2B5EF4-FFF2-40B4-BE49-F238E27FC236}">
                <a16:creationId xmlns:a16="http://schemas.microsoft.com/office/drawing/2014/main" id="{6681CE94-C6C8-C84F-6425-A3BDBBF66BD3}"/>
              </a:ext>
            </a:extLst>
          </p:cNvPr>
          <p:cNvSpPr>
            <a:spLocks noGrp="1"/>
          </p:cNvSpPr>
          <p:nvPr>
            <p:ph idx="1"/>
          </p:nvPr>
        </p:nvSpPr>
        <p:spPr>
          <a:xfrm>
            <a:off x="720000" y="1451429"/>
            <a:ext cx="7466057" cy="4380571"/>
          </a:xfrm>
        </p:spPr>
        <p:txBody>
          <a:bodyPr/>
          <a:lstStyle/>
          <a:p>
            <a:r>
              <a:rPr lang="en-US" dirty="0"/>
              <a:t>Helmholtz electrical double-layer</a:t>
            </a:r>
            <a:endParaRPr lang="cs-CZ" dirty="0"/>
          </a:p>
          <a:p>
            <a:pPr lvl="1"/>
            <a:r>
              <a:rPr lang="en-US" dirty="0"/>
              <a:t>There is a negative charge on the membrane of red blood cells caused mainly by sialic acid residues of membrane proteins</a:t>
            </a:r>
          </a:p>
          <a:p>
            <a:pPr lvl="1"/>
            <a:r>
              <a:rPr lang="cs-CZ" dirty="0"/>
              <a:t>P</a:t>
            </a:r>
            <a:r>
              <a:rPr lang="en-US" dirty="0" err="1"/>
              <a:t>ositively</a:t>
            </a:r>
            <a:r>
              <a:rPr lang="en-US" dirty="0"/>
              <a:t> charged ions (primarily Na</a:t>
            </a:r>
            <a:r>
              <a:rPr lang="en-US" baseline="30000" dirty="0"/>
              <a:t>+</a:t>
            </a:r>
            <a:r>
              <a:rPr lang="en-US" dirty="0"/>
              <a:t>) are held in proximity to the membrane by electrostatic forces - they form the 1st layer of ions</a:t>
            </a:r>
          </a:p>
          <a:p>
            <a:pPr lvl="1"/>
            <a:r>
              <a:rPr lang="cs-CZ" dirty="0"/>
              <a:t>N</a:t>
            </a:r>
            <a:r>
              <a:rPr lang="en-US" dirty="0" err="1"/>
              <a:t>egatively</a:t>
            </a:r>
            <a:r>
              <a:rPr lang="en-US" dirty="0"/>
              <a:t> charged ions are attracted to the positively charged layer, which makes up the majority of the 2nd ion layer</a:t>
            </a:r>
          </a:p>
          <a:p>
            <a:pPr lvl="1"/>
            <a:r>
              <a:rPr lang="cs-CZ" dirty="0"/>
              <a:t>D</a:t>
            </a:r>
            <a:r>
              <a:rPr lang="en-US" dirty="0" err="1"/>
              <a:t>ue</a:t>
            </a:r>
            <a:r>
              <a:rPr lang="en-US" dirty="0"/>
              <a:t> to their "electric envelope", the RBCs repel each other, which ensures that the non-flowing non-coagulating blood remains as a suspension of blood elements in the plasma for a certain time = </a:t>
            </a:r>
            <a:r>
              <a:rPr lang="en-US" b="1" dirty="0"/>
              <a:t>suspension stability</a:t>
            </a:r>
          </a:p>
          <a:p>
            <a:endParaRPr lang="cs-CZ" dirty="0"/>
          </a:p>
        </p:txBody>
      </p:sp>
      <p:grpSp>
        <p:nvGrpSpPr>
          <p:cNvPr id="6" name="object 5">
            <a:extLst>
              <a:ext uri="{FF2B5EF4-FFF2-40B4-BE49-F238E27FC236}">
                <a16:creationId xmlns:a16="http://schemas.microsoft.com/office/drawing/2014/main" id="{F2E64D20-5B7B-8F69-ED12-EFDAB3BE2E19}"/>
              </a:ext>
            </a:extLst>
          </p:cNvPr>
          <p:cNvGrpSpPr/>
          <p:nvPr/>
        </p:nvGrpSpPr>
        <p:grpSpPr>
          <a:xfrm>
            <a:off x="8741918" y="2089277"/>
            <a:ext cx="2980690" cy="2980690"/>
            <a:chOff x="8741918" y="2095754"/>
            <a:chExt cx="2980690" cy="2980690"/>
          </a:xfrm>
        </p:grpSpPr>
        <p:sp>
          <p:nvSpPr>
            <p:cNvPr id="7" name="object 6">
              <a:extLst>
                <a:ext uri="{FF2B5EF4-FFF2-40B4-BE49-F238E27FC236}">
                  <a16:creationId xmlns:a16="http://schemas.microsoft.com/office/drawing/2014/main" id="{4A771910-A434-9626-3ADF-4B0EFD7F1634}"/>
                </a:ext>
              </a:extLst>
            </p:cNvPr>
            <p:cNvSpPr/>
            <p:nvPr/>
          </p:nvSpPr>
          <p:spPr>
            <a:xfrm>
              <a:off x="9612630" y="2911602"/>
              <a:ext cx="1331976" cy="1330452"/>
            </a:xfrm>
            <a:prstGeom prst="rect">
              <a:avLst/>
            </a:prstGeom>
            <a:blipFill>
              <a:blip r:embed="rId2"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4AB01443-16F7-6C32-5C53-11B98F5FE7B8}"/>
                </a:ext>
              </a:extLst>
            </p:cNvPr>
            <p:cNvSpPr/>
            <p:nvPr/>
          </p:nvSpPr>
          <p:spPr>
            <a:xfrm>
              <a:off x="8741918" y="2095754"/>
              <a:ext cx="2980435" cy="2980436"/>
            </a:xfrm>
            <a:prstGeom prst="rect">
              <a:avLst/>
            </a:prstGeom>
            <a:blipFill>
              <a:blip r:embed="rId3" cstate="print"/>
              <a:stretch>
                <a:fillRect/>
              </a:stretch>
            </a:blipFill>
          </p:spPr>
          <p:txBody>
            <a:bodyPr wrap="square" lIns="0" tIns="0" rIns="0" bIns="0" rtlCol="0"/>
            <a:lstStyle/>
            <a:p>
              <a:endParaRPr/>
            </a:p>
          </p:txBody>
        </p:sp>
      </p:grpSp>
      <p:sp>
        <p:nvSpPr>
          <p:cNvPr id="9" name="object 42">
            <a:extLst>
              <a:ext uri="{FF2B5EF4-FFF2-40B4-BE49-F238E27FC236}">
                <a16:creationId xmlns:a16="http://schemas.microsoft.com/office/drawing/2014/main" id="{033C2A01-B8CF-D7BE-B1F5-26CA7C820FE1}"/>
              </a:ext>
            </a:extLst>
          </p:cNvPr>
          <p:cNvSpPr txBox="1"/>
          <p:nvPr/>
        </p:nvSpPr>
        <p:spPr>
          <a:xfrm>
            <a:off x="9957054" y="3384042"/>
            <a:ext cx="1552575" cy="391160"/>
          </a:xfrm>
          <a:prstGeom prst="rect">
            <a:avLst/>
          </a:prstGeom>
        </p:spPr>
        <p:txBody>
          <a:bodyPr vert="horz" wrap="square" lIns="0" tIns="12700" rIns="0" bIns="0" rtlCol="0">
            <a:spAutoFit/>
          </a:bodyPr>
          <a:lstStyle/>
          <a:p>
            <a:pPr marL="12700">
              <a:lnSpc>
                <a:spcPct val="100000"/>
              </a:lnSpc>
              <a:spcBef>
                <a:spcPts val="100"/>
              </a:spcBef>
              <a:tabLst>
                <a:tab pos="928369" algn="l"/>
                <a:tab pos="1471930" algn="l"/>
              </a:tabLst>
            </a:pPr>
            <a:r>
              <a:rPr lang="cs-CZ" sz="3600" spc="-7" baseline="2314" dirty="0">
                <a:latin typeface="Arial"/>
                <a:cs typeface="Arial"/>
              </a:rPr>
              <a:t>RBC</a:t>
            </a:r>
            <a:r>
              <a:rPr sz="3600" baseline="2314" dirty="0">
                <a:latin typeface="Arial"/>
                <a:cs typeface="Arial"/>
              </a:rPr>
              <a:t>	</a:t>
            </a:r>
            <a:r>
              <a:rPr sz="1600" b="1" spc="-5" dirty="0">
                <a:solidFill>
                  <a:srgbClr val="C00000"/>
                </a:solidFill>
                <a:latin typeface="Arial"/>
                <a:cs typeface="Arial"/>
              </a:rPr>
              <a:t>-</a:t>
            </a:r>
            <a:r>
              <a:rPr sz="1600" b="1" dirty="0">
                <a:solidFill>
                  <a:srgbClr val="C00000"/>
                </a:solidFill>
                <a:latin typeface="Arial"/>
                <a:cs typeface="Arial"/>
              </a:rPr>
              <a:t>	</a:t>
            </a:r>
            <a:r>
              <a:rPr sz="1600" b="1" spc="-5" dirty="0">
                <a:solidFill>
                  <a:srgbClr val="C00000"/>
                </a:solidFill>
                <a:latin typeface="Arial"/>
                <a:cs typeface="Arial"/>
              </a:rPr>
              <a:t>-</a:t>
            </a:r>
            <a:endParaRPr sz="1600" dirty="0">
              <a:latin typeface="Arial"/>
              <a:cs typeface="Arial"/>
            </a:endParaRPr>
          </a:p>
        </p:txBody>
      </p:sp>
      <p:sp>
        <p:nvSpPr>
          <p:cNvPr id="10" name="Footer Placeholder 1">
            <a:extLst>
              <a:ext uri="{FF2B5EF4-FFF2-40B4-BE49-F238E27FC236}">
                <a16:creationId xmlns:a16="http://schemas.microsoft.com/office/drawing/2014/main" id="{1CEC74B3-AFF4-2A0E-182B-10EDDAAAC837}"/>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
        <p:nvSpPr>
          <p:cNvPr id="2" name="Ovál 1">
            <a:extLst>
              <a:ext uri="{FF2B5EF4-FFF2-40B4-BE49-F238E27FC236}">
                <a16:creationId xmlns:a16="http://schemas.microsoft.com/office/drawing/2014/main" id="{1DEBFF13-C1A4-4F29-8166-3E305924218D}"/>
              </a:ext>
            </a:extLst>
          </p:cNvPr>
          <p:cNvSpPr/>
          <p:nvPr/>
        </p:nvSpPr>
        <p:spPr bwMode="auto">
          <a:xfrm>
            <a:off x="8745967" y="6000367"/>
            <a:ext cx="634701" cy="604827"/>
          </a:xfrm>
          <a:prstGeom prst="ellipse">
            <a:avLst/>
          </a:prstGeom>
          <a:noFill/>
          <a:ln w="57150"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1" name="TextovéPole 10">
            <a:extLst>
              <a:ext uri="{FF2B5EF4-FFF2-40B4-BE49-F238E27FC236}">
                <a16:creationId xmlns:a16="http://schemas.microsoft.com/office/drawing/2014/main" id="{922D364A-A8C6-4D07-BAF9-08D097123545}"/>
              </a:ext>
            </a:extLst>
          </p:cNvPr>
          <p:cNvSpPr txBox="1"/>
          <p:nvPr/>
        </p:nvSpPr>
        <p:spPr>
          <a:xfrm>
            <a:off x="8865987" y="6049023"/>
            <a:ext cx="394660" cy="523220"/>
          </a:xfrm>
          <a:prstGeom prst="rect">
            <a:avLst/>
          </a:prstGeom>
          <a:noFill/>
        </p:spPr>
        <p:txBody>
          <a:bodyPr wrap="none" rtlCol="0">
            <a:spAutoFit/>
          </a:bodyPr>
          <a:lstStyle/>
          <a:p>
            <a:pPr algn="l"/>
            <a:r>
              <a:rPr lang="cs-CZ" sz="2800" dirty="0">
                <a:latin typeface="+mn-lt"/>
              </a:rPr>
              <a:t>+</a:t>
            </a:r>
          </a:p>
        </p:txBody>
      </p:sp>
      <p:sp>
        <p:nvSpPr>
          <p:cNvPr id="12" name="Ovál 11">
            <a:extLst>
              <a:ext uri="{FF2B5EF4-FFF2-40B4-BE49-F238E27FC236}">
                <a16:creationId xmlns:a16="http://schemas.microsoft.com/office/drawing/2014/main" id="{C7CEF14A-E698-4FA0-8F5D-23AA053F144B}"/>
              </a:ext>
            </a:extLst>
          </p:cNvPr>
          <p:cNvSpPr/>
          <p:nvPr/>
        </p:nvSpPr>
        <p:spPr bwMode="auto">
          <a:xfrm>
            <a:off x="8741918" y="5243170"/>
            <a:ext cx="634701" cy="604827"/>
          </a:xfrm>
          <a:prstGeom prst="ellipse">
            <a:avLst/>
          </a:prstGeom>
          <a:noFill/>
          <a:ln w="57150" cap="flat" cmpd="sng" algn="ctr">
            <a:solidFill>
              <a:srgbClr val="F0192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3" name="TextovéPole 12">
            <a:extLst>
              <a:ext uri="{FF2B5EF4-FFF2-40B4-BE49-F238E27FC236}">
                <a16:creationId xmlns:a16="http://schemas.microsoft.com/office/drawing/2014/main" id="{AB99B942-B024-4ABF-BB04-7BA5C5F0E2B7}"/>
              </a:ext>
            </a:extLst>
          </p:cNvPr>
          <p:cNvSpPr txBox="1"/>
          <p:nvPr/>
        </p:nvSpPr>
        <p:spPr>
          <a:xfrm>
            <a:off x="8906822" y="5276668"/>
            <a:ext cx="304892" cy="523220"/>
          </a:xfrm>
          <a:prstGeom prst="rect">
            <a:avLst/>
          </a:prstGeom>
          <a:noFill/>
        </p:spPr>
        <p:txBody>
          <a:bodyPr wrap="none" rtlCol="0">
            <a:spAutoFit/>
          </a:bodyPr>
          <a:lstStyle/>
          <a:p>
            <a:pPr algn="l"/>
            <a:r>
              <a:rPr lang="cs-CZ" sz="2800" dirty="0">
                <a:latin typeface="+mn-lt"/>
              </a:rPr>
              <a:t>-</a:t>
            </a:r>
          </a:p>
        </p:txBody>
      </p:sp>
    </p:spTree>
    <p:extLst>
      <p:ext uri="{BB962C8B-B14F-4D97-AF65-F5344CB8AC3E}">
        <p14:creationId xmlns:p14="http://schemas.microsoft.com/office/powerpoint/2010/main" val="104590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849EBC-226F-969E-6E0B-2FC5B0C03975}"/>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4FEAFC07-96A9-F2A4-78E4-6AD0A3E5FEBE}"/>
              </a:ext>
            </a:extLst>
          </p:cNvPr>
          <p:cNvSpPr>
            <a:spLocks noGrp="1"/>
          </p:cNvSpPr>
          <p:nvPr>
            <p:ph type="title"/>
          </p:nvPr>
        </p:nvSpPr>
        <p:spPr/>
        <p:txBody>
          <a:bodyPr/>
          <a:lstStyle/>
          <a:p>
            <a:r>
              <a:rPr lang="cs-CZ" dirty="0" err="1"/>
              <a:t>Mechanism</a:t>
            </a:r>
            <a:r>
              <a:rPr lang="cs-CZ" dirty="0"/>
              <a:t> </a:t>
            </a:r>
            <a:r>
              <a:rPr lang="cs-CZ" dirty="0" err="1"/>
              <a:t>of</a:t>
            </a:r>
            <a:r>
              <a:rPr lang="cs-CZ" dirty="0"/>
              <a:t> </a:t>
            </a:r>
            <a:r>
              <a:rPr lang="cs-CZ" dirty="0" err="1"/>
              <a:t>erythrocytes</a:t>
            </a:r>
            <a:r>
              <a:rPr lang="cs-CZ" dirty="0"/>
              <a:t> </a:t>
            </a:r>
            <a:r>
              <a:rPr lang="cs-CZ" dirty="0" err="1"/>
              <a:t>sedimentation</a:t>
            </a:r>
            <a:endParaRPr lang="cs-CZ" dirty="0"/>
          </a:p>
        </p:txBody>
      </p:sp>
      <p:sp>
        <p:nvSpPr>
          <p:cNvPr id="5" name="Content Placeholder 4">
            <a:extLst>
              <a:ext uri="{FF2B5EF4-FFF2-40B4-BE49-F238E27FC236}">
                <a16:creationId xmlns:a16="http://schemas.microsoft.com/office/drawing/2014/main" id="{97582D12-2FB8-C0E8-232C-150CCEAD8A25}"/>
              </a:ext>
            </a:extLst>
          </p:cNvPr>
          <p:cNvSpPr>
            <a:spLocks noGrp="1"/>
          </p:cNvSpPr>
          <p:nvPr>
            <p:ph idx="1"/>
          </p:nvPr>
        </p:nvSpPr>
        <p:spPr>
          <a:xfrm>
            <a:off x="720000" y="1692002"/>
            <a:ext cx="10753200" cy="2293816"/>
          </a:xfrm>
        </p:spPr>
        <p:txBody>
          <a:bodyPr/>
          <a:lstStyle/>
          <a:p>
            <a:r>
              <a:rPr lang="en-US" dirty="0"/>
              <a:t>Gravity – under its influence, erythrocytes in non-flowing non-clotting blood gradually settle down (sediment).</a:t>
            </a:r>
            <a:endParaRPr lang="cs-CZ" dirty="0"/>
          </a:p>
          <a:p>
            <a:r>
              <a:rPr lang="en-US" kern="0" dirty="0"/>
              <a:t>Factors impairing the Helmholtz electrical double-layer cause aggregation of RBCs into cylindrical aggregates (rouleaux) with higher volume and relatively smaller surface (compared to the corresponding volume of separate RBCs)</a:t>
            </a:r>
            <a:endParaRPr lang="en-US" dirty="0"/>
          </a:p>
          <a:p>
            <a:endParaRPr lang="cs-CZ" dirty="0"/>
          </a:p>
        </p:txBody>
      </p:sp>
      <p:sp>
        <p:nvSpPr>
          <p:cNvPr id="6" name="Content Placeholder 4">
            <a:extLst>
              <a:ext uri="{FF2B5EF4-FFF2-40B4-BE49-F238E27FC236}">
                <a16:creationId xmlns:a16="http://schemas.microsoft.com/office/drawing/2014/main" id="{A1DAA221-871D-79A0-DB8D-551DEFDCC9B5}"/>
              </a:ext>
            </a:extLst>
          </p:cNvPr>
          <p:cNvSpPr txBox="1">
            <a:spLocks/>
          </p:cNvSpPr>
          <p:nvPr/>
        </p:nvSpPr>
        <p:spPr>
          <a:xfrm>
            <a:off x="720000" y="3985818"/>
            <a:ext cx="7267399" cy="2242182"/>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US" kern="0" dirty="0"/>
          </a:p>
          <a:p>
            <a:pPr lvl="1"/>
            <a:r>
              <a:rPr lang="en-US" kern="0" dirty="0"/>
              <a:t>Aggregates fall down (</a:t>
            </a:r>
            <a:r>
              <a:rPr lang="en-US" kern="0" dirty="0" err="1"/>
              <a:t>sedimentate</a:t>
            </a:r>
            <a:r>
              <a:rPr lang="en-US" kern="0" dirty="0"/>
              <a:t>) faster than separate RBCs = value of ESR is higher</a:t>
            </a:r>
          </a:p>
          <a:p>
            <a:pPr lvl="1"/>
            <a:r>
              <a:rPr lang="cs-CZ" kern="0" dirty="0"/>
              <a:t>D</a:t>
            </a:r>
            <a:r>
              <a:rPr lang="en-US" kern="0" dirty="0" err="1"/>
              <a:t>isruption</a:t>
            </a:r>
            <a:r>
              <a:rPr lang="en-US" kern="0" dirty="0"/>
              <a:t> of the electrical double layer will thus cause an increase in the sedimentation rate</a:t>
            </a:r>
          </a:p>
          <a:p>
            <a:endParaRPr lang="cs-CZ" kern="0" dirty="0"/>
          </a:p>
        </p:txBody>
      </p:sp>
      <p:sp>
        <p:nvSpPr>
          <p:cNvPr id="7" name="object 3">
            <a:extLst>
              <a:ext uri="{FF2B5EF4-FFF2-40B4-BE49-F238E27FC236}">
                <a16:creationId xmlns:a16="http://schemas.microsoft.com/office/drawing/2014/main" id="{C950F0F3-14DF-9EBE-E9D8-B84797BFD6AE}"/>
              </a:ext>
            </a:extLst>
          </p:cNvPr>
          <p:cNvSpPr/>
          <p:nvPr/>
        </p:nvSpPr>
        <p:spPr>
          <a:xfrm>
            <a:off x="8148386" y="4122820"/>
            <a:ext cx="3629613" cy="2495694"/>
          </a:xfrm>
          <a:prstGeom prst="rect">
            <a:avLst/>
          </a:prstGeom>
          <a:blipFill>
            <a:blip r:embed="rId3" cstate="print"/>
            <a:stretch>
              <a:fillRect/>
            </a:stretch>
          </a:blipFill>
        </p:spPr>
        <p:txBody>
          <a:bodyPr wrap="square" lIns="0" tIns="0" rIns="0" bIns="0" rtlCol="0"/>
          <a:lstStyle/>
          <a:p>
            <a:endParaRPr/>
          </a:p>
        </p:txBody>
      </p:sp>
      <p:sp>
        <p:nvSpPr>
          <p:cNvPr id="8" name="Footer Placeholder 1">
            <a:extLst>
              <a:ext uri="{FF2B5EF4-FFF2-40B4-BE49-F238E27FC236}">
                <a16:creationId xmlns:a16="http://schemas.microsoft.com/office/drawing/2014/main" id="{EA6F910C-9C3C-B179-6C18-2A75E059923B}"/>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3913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0C709-60F8-DB5E-D9DC-944AC8038095}"/>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737B3F37-F80B-8316-F48B-CF38A72FA559}"/>
              </a:ext>
            </a:extLst>
          </p:cNvPr>
          <p:cNvSpPr>
            <a:spLocks noGrp="1"/>
          </p:cNvSpPr>
          <p:nvPr>
            <p:ph type="title"/>
          </p:nvPr>
        </p:nvSpPr>
        <p:spPr/>
        <p:txBody>
          <a:bodyPr/>
          <a:lstStyle/>
          <a:p>
            <a:r>
              <a:rPr lang="cs-CZ" dirty="0"/>
              <a:t>Basic </a:t>
            </a:r>
            <a:r>
              <a:rPr lang="cs-CZ" dirty="0" err="1"/>
              <a:t>factors</a:t>
            </a:r>
            <a:r>
              <a:rPr lang="cs-CZ" dirty="0"/>
              <a:t> </a:t>
            </a:r>
            <a:r>
              <a:rPr lang="cs-CZ" dirty="0" err="1"/>
              <a:t>affecting</a:t>
            </a:r>
            <a:r>
              <a:rPr lang="cs-CZ" dirty="0"/>
              <a:t> ESR</a:t>
            </a:r>
          </a:p>
        </p:txBody>
      </p:sp>
      <p:sp>
        <p:nvSpPr>
          <p:cNvPr id="5" name="Content Placeholder 4">
            <a:extLst>
              <a:ext uri="{FF2B5EF4-FFF2-40B4-BE49-F238E27FC236}">
                <a16:creationId xmlns:a16="http://schemas.microsoft.com/office/drawing/2014/main" id="{EB1EDFB9-5FD6-66A2-7119-7A33280A2169}"/>
              </a:ext>
            </a:extLst>
          </p:cNvPr>
          <p:cNvSpPr>
            <a:spLocks noGrp="1"/>
          </p:cNvSpPr>
          <p:nvPr>
            <p:ph idx="1"/>
          </p:nvPr>
        </p:nvSpPr>
        <p:spPr>
          <a:xfrm>
            <a:off x="720000" y="1692002"/>
            <a:ext cx="10644686" cy="4139998"/>
          </a:xfrm>
        </p:spPr>
        <p:txBody>
          <a:bodyPr/>
          <a:lstStyle/>
          <a:p>
            <a:r>
              <a:rPr lang="en-US" dirty="0"/>
              <a:t>ESR depends on RBCs characteristics and plasma composition</a:t>
            </a:r>
          </a:p>
          <a:p>
            <a:endParaRPr lang="cs-CZ" dirty="0"/>
          </a:p>
        </p:txBody>
      </p:sp>
      <p:sp>
        <p:nvSpPr>
          <p:cNvPr id="6" name="Content Placeholder 4">
            <a:extLst>
              <a:ext uri="{FF2B5EF4-FFF2-40B4-BE49-F238E27FC236}">
                <a16:creationId xmlns:a16="http://schemas.microsoft.com/office/drawing/2014/main" id="{85D48C69-A7EA-7619-6C7D-E1E5B2F87DE8}"/>
              </a:ext>
            </a:extLst>
          </p:cNvPr>
          <p:cNvSpPr txBox="1">
            <a:spLocks/>
          </p:cNvSpPr>
          <p:nvPr/>
        </p:nvSpPr>
        <p:spPr>
          <a:xfrm>
            <a:off x="701087" y="2193773"/>
            <a:ext cx="6106113"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kern="0" dirty="0"/>
              <a:t>Plasmatic proteins</a:t>
            </a:r>
          </a:p>
          <a:p>
            <a:pPr lvl="1"/>
            <a:r>
              <a:rPr lang="en-US" kern="0" dirty="0"/>
              <a:t>Albumin is charged negatively – it helps the suspension stability of blood </a:t>
            </a:r>
          </a:p>
          <a:p>
            <a:pPr lvl="1"/>
            <a:r>
              <a:rPr lang="en-US" kern="0" dirty="0"/>
              <a:t>Immunoglobulins and fibrinogen – possess negative and positive charges which cause impairment of Helmholtz electric double-layer</a:t>
            </a:r>
          </a:p>
          <a:p>
            <a:pPr lvl="1"/>
            <a:endParaRPr lang="cs-CZ" kern="0" dirty="0"/>
          </a:p>
          <a:p>
            <a:pPr lvl="1"/>
            <a:r>
              <a:rPr lang="en-US" kern="0" dirty="0"/>
              <a:t>Fatty foods should not be eaten before blood taking for sedimentation testing</a:t>
            </a:r>
          </a:p>
          <a:p>
            <a:pPr lvl="1"/>
            <a:r>
              <a:rPr lang="en-US" kern="0" dirty="0"/>
              <a:t>Sedimentation is also affected by RBC’s shape (spherocytosis, sickle cell anemia)</a:t>
            </a:r>
          </a:p>
        </p:txBody>
      </p:sp>
      <p:graphicFrame>
        <p:nvGraphicFramePr>
          <p:cNvPr id="7" name="object 3">
            <a:extLst>
              <a:ext uri="{FF2B5EF4-FFF2-40B4-BE49-F238E27FC236}">
                <a16:creationId xmlns:a16="http://schemas.microsoft.com/office/drawing/2014/main" id="{C22535C9-E924-C144-19B9-E4D77F3225C2}"/>
              </a:ext>
            </a:extLst>
          </p:cNvPr>
          <p:cNvGraphicFramePr>
            <a:graphicFrameLocks noGrp="1"/>
          </p:cNvGraphicFramePr>
          <p:nvPr>
            <p:extLst>
              <p:ext uri="{D42A27DB-BD31-4B8C-83A1-F6EECF244321}">
                <p14:modId xmlns:p14="http://schemas.microsoft.com/office/powerpoint/2010/main" val="2092694591"/>
              </p:ext>
            </p:extLst>
          </p:nvPr>
        </p:nvGraphicFramePr>
        <p:xfrm>
          <a:off x="6623957" y="2423155"/>
          <a:ext cx="5133974" cy="3606845"/>
        </p:xfrm>
        <a:graphic>
          <a:graphicData uri="http://schemas.openxmlformats.org/drawingml/2006/table">
            <a:tbl>
              <a:tblPr firstRow="1" bandRow="1">
                <a:tableStyleId>{2D5ABB26-0587-4C30-8999-92F81FD0307C}</a:tableStyleId>
              </a:tblPr>
              <a:tblGrid>
                <a:gridCol w="1927225">
                  <a:extLst>
                    <a:ext uri="{9D8B030D-6E8A-4147-A177-3AD203B41FA5}">
                      <a16:colId xmlns:a16="http://schemas.microsoft.com/office/drawing/2014/main" val="20000"/>
                    </a:ext>
                  </a:extLst>
                </a:gridCol>
                <a:gridCol w="1501139">
                  <a:extLst>
                    <a:ext uri="{9D8B030D-6E8A-4147-A177-3AD203B41FA5}">
                      <a16:colId xmlns:a16="http://schemas.microsoft.com/office/drawing/2014/main" val="20001"/>
                    </a:ext>
                  </a:extLst>
                </a:gridCol>
                <a:gridCol w="1705610">
                  <a:extLst>
                    <a:ext uri="{9D8B030D-6E8A-4147-A177-3AD203B41FA5}">
                      <a16:colId xmlns:a16="http://schemas.microsoft.com/office/drawing/2014/main" val="20002"/>
                    </a:ext>
                  </a:extLst>
                </a:gridCol>
              </a:tblGrid>
              <a:tr h="640080">
                <a:tc>
                  <a:txBody>
                    <a:bodyPr/>
                    <a:lstStyle/>
                    <a:p>
                      <a:pPr marL="91440" marR="294640">
                        <a:lnSpc>
                          <a:spcPct val="100000"/>
                        </a:lnSpc>
                        <a:spcBef>
                          <a:spcPts val="315"/>
                        </a:spcBef>
                      </a:pPr>
                      <a:r>
                        <a:rPr lang="cs-CZ" sz="1800" spc="-5" dirty="0" err="1">
                          <a:latin typeface="Arial"/>
                          <a:cs typeface="Arial"/>
                        </a:rPr>
                        <a:t>Effect</a:t>
                      </a:r>
                      <a:r>
                        <a:rPr lang="cs-CZ" sz="1800" spc="-5" dirty="0">
                          <a:latin typeface="Arial"/>
                          <a:cs typeface="Arial"/>
                        </a:rPr>
                        <a:t> on ESR</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90"/>
                        </a:spcBef>
                      </a:pPr>
                      <a:r>
                        <a:rPr lang="cs-CZ" sz="2800" b="1" spc="-5" dirty="0">
                          <a:latin typeface="Arial"/>
                          <a:cs typeface="Arial"/>
                        </a:rPr>
                        <a:t>↑</a:t>
                      </a:r>
                      <a:r>
                        <a:rPr lang="cs-CZ" sz="2800" b="1" spc="-130" dirty="0">
                          <a:latin typeface="Arial"/>
                          <a:cs typeface="Arial"/>
                        </a:rPr>
                        <a:t> </a:t>
                      </a:r>
                      <a:r>
                        <a:rPr lang="cs-CZ" sz="1800" spc="-5" dirty="0" err="1">
                          <a:latin typeface="Arial"/>
                          <a:cs typeface="Arial"/>
                        </a:rPr>
                        <a:t>value</a:t>
                      </a:r>
                      <a:endParaRPr lang="cs-CZ" sz="1800" dirty="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90"/>
                        </a:spcBef>
                      </a:pPr>
                      <a:r>
                        <a:rPr lang="cs-CZ" sz="2800" spc="-5" dirty="0">
                          <a:latin typeface="Arial"/>
                          <a:cs typeface="Arial"/>
                        </a:rPr>
                        <a:t>↓</a:t>
                      </a:r>
                      <a:r>
                        <a:rPr lang="cs-CZ" sz="2800" spc="-130" dirty="0">
                          <a:latin typeface="Arial"/>
                          <a:cs typeface="Arial"/>
                        </a:rPr>
                        <a:t> </a:t>
                      </a:r>
                      <a:r>
                        <a:rPr lang="cs-CZ" sz="1800" spc="-5" dirty="0" err="1">
                          <a:latin typeface="Arial"/>
                          <a:cs typeface="Arial"/>
                        </a:rPr>
                        <a:t>value</a:t>
                      </a:r>
                      <a:endParaRPr lang="cs-CZ" sz="1800" dirty="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70839">
                <a:tc>
                  <a:txBody>
                    <a:bodyPr/>
                    <a:lstStyle/>
                    <a:p>
                      <a:pPr marL="91440">
                        <a:lnSpc>
                          <a:spcPct val="100000"/>
                        </a:lnSpc>
                        <a:spcBef>
                          <a:spcPts val="315"/>
                        </a:spcBef>
                      </a:pPr>
                      <a:r>
                        <a:rPr sz="1800" spc="-5" dirty="0" err="1">
                          <a:latin typeface="Arial"/>
                          <a:cs typeface="Arial"/>
                        </a:rPr>
                        <a:t>Eryt</a:t>
                      </a:r>
                      <a:r>
                        <a:rPr lang="cs-CZ" sz="1800" spc="-5" dirty="0">
                          <a:latin typeface="Arial"/>
                          <a:cs typeface="Arial"/>
                        </a:rPr>
                        <a:t>h</a:t>
                      </a:r>
                      <a:r>
                        <a:rPr sz="1800" spc="-5" dirty="0" err="1">
                          <a:latin typeface="Arial"/>
                          <a:cs typeface="Arial"/>
                        </a:rPr>
                        <a:t>rocyt</a:t>
                      </a:r>
                      <a:r>
                        <a:rPr lang="cs-CZ" sz="1800" spc="-5" dirty="0">
                          <a:latin typeface="Arial"/>
                          <a:cs typeface="Arial"/>
                        </a:rPr>
                        <a:t>es</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8888"/>
                    </a:solidFill>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8888"/>
                    </a:solidFill>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8888"/>
                    </a:solidFill>
                  </a:tcPr>
                </a:tc>
                <a:extLst>
                  <a:ext uri="{0D108BD9-81ED-4DB2-BD59-A6C34878D82A}">
                    <a16:rowId xmlns:a16="http://schemas.microsoft.com/office/drawing/2014/main" val="10001"/>
                  </a:ext>
                </a:extLst>
              </a:tr>
              <a:tr h="370839">
                <a:tc>
                  <a:txBody>
                    <a:bodyPr/>
                    <a:lstStyle/>
                    <a:p>
                      <a:pPr marL="91440">
                        <a:lnSpc>
                          <a:spcPct val="100000"/>
                        </a:lnSpc>
                        <a:spcBef>
                          <a:spcPts val="315"/>
                        </a:spcBef>
                      </a:pPr>
                      <a:r>
                        <a:rPr lang="cs-CZ" sz="1800" spc="-5" dirty="0" err="1">
                          <a:latin typeface="Arial"/>
                          <a:cs typeface="Arial"/>
                        </a:rPr>
                        <a:t>Number</a:t>
                      </a:r>
                      <a:r>
                        <a:rPr lang="cs-CZ" sz="1800" spc="-5" dirty="0">
                          <a:latin typeface="Arial"/>
                          <a:cs typeface="Arial"/>
                        </a:rPr>
                        <a:t> </a:t>
                      </a:r>
                      <a:r>
                        <a:rPr lang="cs-CZ" sz="1800" spc="-5" dirty="0" err="1">
                          <a:latin typeface="Arial"/>
                          <a:cs typeface="Arial"/>
                        </a:rPr>
                        <a:t>of</a:t>
                      </a:r>
                      <a:r>
                        <a:rPr lang="cs-CZ" sz="1800" spc="-5" dirty="0">
                          <a:latin typeface="Arial"/>
                          <a:cs typeface="Arial"/>
                        </a:rPr>
                        <a:t> </a:t>
                      </a:r>
                      <a:r>
                        <a:rPr lang="cs-CZ" sz="1800" spc="-5" dirty="0" err="1">
                          <a:latin typeface="Arial"/>
                          <a:cs typeface="Arial"/>
                        </a:rPr>
                        <a:t>RBCs</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1D1"/>
                    </a:solidFill>
                  </a:tcPr>
                </a:tc>
                <a:tc>
                  <a:txBody>
                    <a:bodyPr/>
                    <a:lstStyle/>
                    <a:p>
                      <a:pPr marL="91440">
                        <a:lnSpc>
                          <a:spcPct val="100000"/>
                        </a:lnSpc>
                        <a:spcBef>
                          <a:spcPts val="315"/>
                        </a:spcBef>
                      </a:pPr>
                      <a:r>
                        <a:rPr lang="cs-CZ" sz="1800" spc="-5" dirty="0" err="1">
                          <a:latin typeface="Arial"/>
                          <a:cs typeface="Arial"/>
                        </a:rPr>
                        <a:t>decelerates</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1D1"/>
                    </a:solidFill>
                  </a:tcPr>
                </a:tc>
                <a:tc>
                  <a:txBody>
                    <a:bodyPr/>
                    <a:lstStyle/>
                    <a:p>
                      <a:pPr marL="92075">
                        <a:lnSpc>
                          <a:spcPct val="100000"/>
                        </a:lnSpc>
                        <a:spcBef>
                          <a:spcPts val="315"/>
                        </a:spcBef>
                      </a:pPr>
                      <a:r>
                        <a:rPr lang="cs-CZ" sz="1800" spc="-5" dirty="0" err="1">
                          <a:latin typeface="+mn-lt"/>
                          <a:cs typeface="Arial"/>
                        </a:rPr>
                        <a:t>accelerates</a:t>
                      </a:r>
                      <a:endParaRPr sz="18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1D1"/>
                    </a:solidFill>
                  </a:tcPr>
                </a:tc>
                <a:extLst>
                  <a:ext uri="{0D108BD9-81ED-4DB2-BD59-A6C34878D82A}">
                    <a16:rowId xmlns:a16="http://schemas.microsoft.com/office/drawing/2014/main" val="10002"/>
                  </a:ext>
                </a:extLst>
              </a:tr>
              <a:tr h="370839">
                <a:tc>
                  <a:txBody>
                    <a:bodyPr/>
                    <a:lstStyle/>
                    <a:p>
                      <a:pPr marL="91440">
                        <a:lnSpc>
                          <a:spcPct val="100000"/>
                        </a:lnSpc>
                        <a:spcBef>
                          <a:spcPts val="320"/>
                        </a:spcBef>
                      </a:pPr>
                      <a:r>
                        <a:rPr lang="cs-CZ" sz="1800" spc="-20" dirty="0" err="1">
                          <a:latin typeface="Arial"/>
                          <a:cs typeface="Arial"/>
                        </a:rPr>
                        <a:t>Size</a:t>
                      </a:r>
                      <a:r>
                        <a:rPr lang="cs-CZ" sz="1800" spc="-20" dirty="0">
                          <a:latin typeface="Arial"/>
                          <a:cs typeface="Arial"/>
                        </a:rPr>
                        <a:t> </a:t>
                      </a:r>
                      <a:r>
                        <a:rPr lang="cs-CZ" sz="1800" spc="-20" dirty="0" err="1">
                          <a:latin typeface="Arial"/>
                          <a:cs typeface="Arial"/>
                        </a:rPr>
                        <a:t>of</a:t>
                      </a:r>
                      <a:r>
                        <a:rPr lang="cs-CZ" sz="1800" spc="-20" dirty="0">
                          <a:latin typeface="Arial"/>
                          <a:cs typeface="Arial"/>
                        </a:rPr>
                        <a:t> </a:t>
                      </a:r>
                      <a:r>
                        <a:rPr lang="cs-CZ" sz="1800" spc="-20" dirty="0" err="1">
                          <a:latin typeface="Arial"/>
                          <a:cs typeface="Arial"/>
                        </a:rPr>
                        <a:t>RBCs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1D1"/>
                    </a:solidFill>
                  </a:tcPr>
                </a:tc>
                <a:tc>
                  <a:txBody>
                    <a:bodyPr/>
                    <a:lstStyle/>
                    <a:p>
                      <a:pPr marL="91440">
                        <a:lnSpc>
                          <a:spcPct val="100000"/>
                        </a:lnSpc>
                        <a:spcBef>
                          <a:spcPts val="320"/>
                        </a:spcBef>
                      </a:pPr>
                      <a:r>
                        <a:rPr lang="cs-CZ" sz="1800" spc="-5" dirty="0" err="1">
                          <a:latin typeface="Arial"/>
                          <a:cs typeface="Arial"/>
                        </a:rPr>
                        <a:t>accelerates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1D1"/>
                    </a:solidFill>
                  </a:tcPr>
                </a:tc>
                <a:tc>
                  <a:txBody>
                    <a:bodyPr/>
                    <a:lstStyle/>
                    <a:p>
                      <a:pPr marL="92075">
                        <a:lnSpc>
                          <a:spcPct val="100000"/>
                        </a:lnSpc>
                        <a:spcBef>
                          <a:spcPts val="320"/>
                        </a:spcBef>
                      </a:pPr>
                      <a:r>
                        <a:rPr lang="cs-CZ" sz="1800" spc="-5" dirty="0" err="1">
                          <a:latin typeface="+mn-lt"/>
                          <a:cs typeface="Arial"/>
                        </a:rPr>
                        <a:t>decelerates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D1D1"/>
                    </a:solidFill>
                  </a:tcPr>
                </a:tc>
                <a:extLst>
                  <a:ext uri="{0D108BD9-81ED-4DB2-BD59-A6C34878D82A}">
                    <a16:rowId xmlns:a16="http://schemas.microsoft.com/office/drawing/2014/main" val="10003"/>
                  </a:ext>
                </a:extLst>
              </a:tr>
              <a:tr h="370840">
                <a:tc>
                  <a:txBody>
                    <a:bodyPr/>
                    <a:lstStyle/>
                    <a:p>
                      <a:pPr marL="91440">
                        <a:lnSpc>
                          <a:spcPct val="100000"/>
                        </a:lnSpc>
                        <a:spcBef>
                          <a:spcPts val="320"/>
                        </a:spcBef>
                      </a:pPr>
                      <a:r>
                        <a:rPr sz="1800" spc="-5" dirty="0" err="1">
                          <a:latin typeface="Arial"/>
                          <a:cs typeface="Arial"/>
                        </a:rPr>
                        <a:t>Pla</a:t>
                      </a:r>
                      <a:r>
                        <a:rPr lang="cs-CZ" sz="1800" spc="-5" dirty="0">
                          <a:latin typeface="Arial"/>
                          <a:cs typeface="Arial"/>
                        </a:rPr>
                        <a:t>s</a:t>
                      </a:r>
                      <a:r>
                        <a:rPr sz="1800" spc="-5" dirty="0">
                          <a:latin typeface="Arial"/>
                          <a:cs typeface="Arial"/>
                        </a:rPr>
                        <a:t>ma</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699"/>
                    </a:solidFill>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699"/>
                    </a:solidFill>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699"/>
                    </a:solidFill>
                  </a:tcPr>
                </a:tc>
                <a:extLst>
                  <a:ext uri="{0D108BD9-81ED-4DB2-BD59-A6C34878D82A}">
                    <a16:rowId xmlns:a16="http://schemas.microsoft.com/office/drawing/2014/main" val="10004"/>
                  </a:ext>
                </a:extLst>
              </a:tr>
              <a:tr h="370839">
                <a:tc>
                  <a:txBody>
                    <a:bodyPr/>
                    <a:lstStyle/>
                    <a:p>
                      <a:pPr marL="91440">
                        <a:lnSpc>
                          <a:spcPct val="100000"/>
                        </a:lnSpc>
                        <a:spcBef>
                          <a:spcPts val="320"/>
                        </a:spcBef>
                      </a:pPr>
                      <a:r>
                        <a:rPr sz="1800" spc="-5" dirty="0">
                          <a:latin typeface="Arial"/>
                          <a:cs typeface="Arial"/>
                        </a:rPr>
                        <a:t>Albumin</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1440">
                        <a:lnSpc>
                          <a:spcPct val="100000"/>
                        </a:lnSpc>
                        <a:spcBef>
                          <a:spcPts val="320"/>
                        </a:spcBef>
                      </a:pPr>
                      <a:r>
                        <a:rPr lang="cs-CZ" sz="1800" spc="-5" dirty="0" err="1">
                          <a:latin typeface="+mn-lt"/>
                          <a:cs typeface="Arial"/>
                        </a:rPr>
                        <a:t>decelerates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2075" marR="0" lvl="0" indent="0" algn="l" defTabSz="914400" rtl="0" eaLnBrk="1" fontAlgn="auto" latinLnBrk="0" hangingPunct="1">
                        <a:lnSpc>
                          <a:spcPct val="100000"/>
                        </a:lnSpc>
                        <a:spcBef>
                          <a:spcPts val="320"/>
                        </a:spcBef>
                        <a:spcAft>
                          <a:spcPts val="0"/>
                        </a:spcAft>
                        <a:buClrTx/>
                        <a:buSzTx/>
                        <a:buFontTx/>
                        <a:buNone/>
                        <a:tabLst/>
                        <a:defRPr/>
                      </a:pPr>
                      <a:r>
                        <a:rPr lang="cs-CZ" sz="1800" spc="-5" dirty="0" err="1">
                          <a:latin typeface="+mn-lt"/>
                          <a:cs typeface="Arial"/>
                        </a:rPr>
                        <a:t>accelerates</a:t>
                      </a:r>
                      <a:endParaRPr lang="cs-CZ" sz="1800" dirty="0">
                        <a:latin typeface="+mn-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extLst>
                  <a:ext uri="{0D108BD9-81ED-4DB2-BD59-A6C34878D82A}">
                    <a16:rowId xmlns:a16="http://schemas.microsoft.com/office/drawing/2014/main" val="10005"/>
                  </a:ext>
                </a:extLst>
              </a:tr>
              <a:tr h="370840">
                <a:tc>
                  <a:txBody>
                    <a:bodyPr/>
                    <a:lstStyle/>
                    <a:p>
                      <a:pPr marL="91440">
                        <a:lnSpc>
                          <a:spcPct val="100000"/>
                        </a:lnSpc>
                        <a:spcBef>
                          <a:spcPts val="320"/>
                        </a:spcBef>
                      </a:pPr>
                      <a:r>
                        <a:rPr sz="1800" spc="-5" dirty="0" err="1">
                          <a:latin typeface="Arial"/>
                          <a:cs typeface="Arial"/>
                        </a:rPr>
                        <a:t>Imunoglobulin</a:t>
                      </a:r>
                      <a:r>
                        <a:rPr lang="cs-CZ" sz="1800" spc="-5" dirty="0">
                          <a:latin typeface="Arial"/>
                          <a:cs typeface="Arial"/>
                        </a:rPr>
                        <a:t>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1440" marR="0" lvl="0" indent="0" algn="l" defTabSz="914400" rtl="0" eaLnBrk="1" fontAlgn="auto" latinLnBrk="0" hangingPunct="1">
                        <a:lnSpc>
                          <a:spcPct val="100000"/>
                        </a:lnSpc>
                        <a:spcBef>
                          <a:spcPts val="320"/>
                        </a:spcBef>
                        <a:spcAft>
                          <a:spcPts val="0"/>
                        </a:spcAft>
                        <a:buClrTx/>
                        <a:buSzTx/>
                        <a:buFontTx/>
                        <a:buNone/>
                        <a:tabLst/>
                        <a:defRPr/>
                      </a:pPr>
                      <a:r>
                        <a:rPr lang="cs-CZ" sz="1800" spc="-5" dirty="0" err="1">
                          <a:latin typeface="+mn-lt"/>
                          <a:cs typeface="Arial"/>
                        </a:rPr>
                        <a:t>accelerates</a:t>
                      </a:r>
                      <a:endParaRPr lang="cs-CZ" sz="1800" dirty="0">
                        <a:latin typeface="+mn-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2075">
                        <a:lnSpc>
                          <a:spcPct val="100000"/>
                        </a:lnSpc>
                        <a:spcBef>
                          <a:spcPts val="320"/>
                        </a:spcBef>
                      </a:pPr>
                      <a:r>
                        <a:rPr lang="cs-CZ" sz="1800" spc="-5" dirty="0" err="1">
                          <a:latin typeface="+mn-lt"/>
                          <a:cs typeface="Arial"/>
                        </a:rPr>
                        <a:t>decelerates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extLst>
                  <a:ext uri="{0D108BD9-81ED-4DB2-BD59-A6C34878D82A}">
                    <a16:rowId xmlns:a16="http://schemas.microsoft.com/office/drawing/2014/main" val="10006"/>
                  </a:ext>
                </a:extLst>
              </a:tr>
              <a:tr h="370890">
                <a:tc>
                  <a:txBody>
                    <a:bodyPr/>
                    <a:lstStyle/>
                    <a:p>
                      <a:pPr marL="91440">
                        <a:lnSpc>
                          <a:spcPct val="100000"/>
                        </a:lnSpc>
                        <a:spcBef>
                          <a:spcPts val="320"/>
                        </a:spcBef>
                      </a:pPr>
                      <a:r>
                        <a:rPr sz="1800" spc="-5" dirty="0">
                          <a:latin typeface="Arial"/>
                          <a:cs typeface="Arial"/>
                        </a:rPr>
                        <a:t>Fibrinogen</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1440" marR="0" lvl="0" indent="0" algn="l" defTabSz="914400" rtl="0" eaLnBrk="1" fontAlgn="auto" latinLnBrk="0" hangingPunct="1">
                        <a:lnSpc>
                          <a:spcPct val="100000"/>
                        </a:lnSpc>
                        <a:spcBef>
                          <a:spcPts val="320"/>
                        </a:spcBef>
                        <a:spcAft>
                          <a:spcPts val="0"/>
                        </a:spcAft>
                        <a:buClrTx/>
                        <a:buSzTx/>
                        <a:buFontTx/>
                        <a:buNone/>
                        <a:tabLst/>
                        <a:defRPr/>
                      </a:pPr>
                      <a:r>
                        <a:rPr lang="cs-CZ" sz="1800" spc="-5" dirty="0" err="1">
                          <a:latin typeface="+mn-lt"/>
                          <a:cs typeface="Arial"/>
                        </a:rPr>
                        <a:t>accelerates</a:t>
                      </a:r>
                      <a:endParaRPr lang="cs-CZ" sz="1800" dirty="0">
                        <a:latin typeface="+mn-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2075">
                        <a:lnSpc>
                          <a:spcPct val="100000"/>
                        </a:lnSpc>
                        <a:spcBef>
                          <a:spcPts val="320"/>
                        </a:spcBef>
                      </a:pPr>
                      <a:r>
                        <a:rPr lang="cs-CZ" sz="1800" spc="-5" dirty="0" err="1">
                          <a:latin typeface="+mn-lt"/>
                          <a:cs typeface="Arial"/>
                        </a:rPr>
                        <a:t>decelerates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extLst>
                  <a:ext uri="{0D108BD9-81ED-4DB2-BD59-A6C34878D82A}">
                    <a16:rowId xmlns:a16="http://schemas.microsoft.com/office/drawing/2014/main" val="10007"/>
                  </a:ext>
                </a:extLst>
              </a:tr>
              <a:tr h="370839">
                <a:tc>
                  <a:txBody>
                    <a:bodyPr/>
                    <a:lstStyle/>
                    <a:p>
                      <a:pPr marL="91440">
                        <a:lnSpc>
                          <a:spcPct val="100000"/>
                        </a:lnSpc>
                        <a:spcBef>
                          <a:spcPts val="320"/>
                        </a:spcBef>
                      </a:pPr>
                      <a:r>
                        <a:rPr lang="cs-CZ" sz="1800" spc="-20" dirty="0" err="1">
                          <a:latin typeface="Arial"/>
                          <a:cs typeface="Arial"/>
                        </a:rPr>
                        <a:t>Lipids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1440" marR="0" lvl="0" indent="0" algn="l" defTabSz="914400" rtl="0" eaLnBrk="1" fontAlgn="auto" latinLnBrk="0" hangingPunct="1">
                        <a:lnSpc>
                          <a:spcPct val="100000"/>
                        </a:lnSpc>
                        <a:spcBef>
                          <a:spcPts val="320"/>
                        </a:spcBef>
                        <a:spcAft>
                          <a:spcPts val="0"/>
                        </a:spcAft>
                        <a:buClrTx/>
                        <a:buSzTx/>
                        <a:buFontTx/>
                        <a:buNone/>
                        <a:tabLst/>
                        <a:defRPr/>
                      </a:pPr>
                      <a:r>
                        <a:rPr lang="cs-CZ" sz="1800" spc="-5" dirty="0" err="1">
                          <a:latin typeface="+mn-lt"/>
                          <a:cs typeface="Arial"/>
                        </a:rPr>
                        <a:t>accelerates</a:t>
                      </a:r>
                      <a:endParaRPr lang="cs-CZ" sz="1800" dirty="0">
                        <a:latin typeface="+mn-lt"/>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92075">
                        <a:lnSpc>
                          <a:spcPct val="100000"/>
                        </a:lnSpc>
                        <a:spcBef>
                          <a:spcPts val="320"/>
                        </a:spcBef>
                      </a:pPr>
                      <a:r>
                        <a:rPr lang="cs-CZ" sz="1800" spc="-5" dirty="0" err="1">
                          <a:latin typeface="+mn-lt"/>
                          <a:cs typeface="Arial"/>
                        </a:rPr>
                        <a:t>decelerates</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extLst>
                  <a:ext uri="{0D108BD9-81ED-4DB2-BD59-A6C34878D82A}">
                    <a16:rowId xmlns:a16="http://schemas.microsoft.com/office/drawing/2014/main" val="10008"/>
                  </a:ext>
                </a:extLst>
              </a:tr>
            </a:tbl>
          </a:graphicData>
        </a:graphic>
      </p:graphicFrame>
      <p:sp>
        <p:nvSpPr>
          <p:cNvPr id="8" name="Footer Placeholder 1">
            <a:extLst>
              <a:ext uri="{FF2B5EF4-FFF2-40B4-BE49-F238E27FC236}">
                <a16:creationId xmlns:a16="http://schemas.microsoft.com/office/drawing/2014/main" id="{4E449EFE-7196-0A8D-0104-6FF8919811EF}"/>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91467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364113-3F4F-8F41-64D4-2060A877E5CF}"/>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5A6FDE70-A00D-6179-9D2A-4F6AFE4068C3}"/>
              </a:ext>
            </a:extLst>
          </p:cNvPr>
          <p:cNvSpPr>
            <a:spLocks noGrp="1"/>
          </p:cNvSpPr>
          <p:nvPr>
            <p:ph type="title"/>
          </p:nvPr>
        </p:nvSpPr>
        <p:spPr/>
        <p:txBody>
          <a:bodyPr/>
          <a:lstStyle/>
          <a:p>
            <a:r>
              <a:rPr lang="cs-CZ" dirty="0" err="1"/>
              <a:t>Methods</a:t>
            </a:r>
            <a:r>
              <a:rPr lang="cs-CZ" dirty="0"/>
              <a:t> </a:t>
            </a:r>
            <a:r>
              <a:rPr lang="cs-CZ" dirty="0" err="1"/>
              <a:t>of</a:t>
            </a:r>
            <a:r>
              <a:rPr lang="cs-CZ" dirty="0"/>
              <a:t> ESR </a:t>
            </a:r>
            <a:r>
              <a:rPr lang="cs-CZ" dirty="0" err="1"/>
              <a:t>estimation</a:t>
            </a:r>
            <a:endParaRPr lang="cs-CZ" dirty="0"/>
          </a:p>
        </p:txBody>
      </p:sp>
      <p:sp>
        <p:nvSpPr>
          <p:cNvPr id="5" name="Content Placeholder 4">
            <a:extLst>
              <a:ext uri="{FF2B5EF4-FFF2-40B4-BE49-F238E27FC236}">
                <a16:creationId xmlns:a16="http://schemas.microsoft.com/office/drawing/2014/main" id="{75FBA8A1-3208-B3F5-6630-EFC87F34E26C}"/>
              </a:ext>
            </a:extLst>
          </p:cNvPr>
          <p:cNvSpPr>
            <a:spLocks noGrp="1"/>
          </p:cNvSpPr>
          <p:nvPr>
            <p:ph idx="1"/>
          </p:nvPr>
        </p:nvSpPr>
        <p:spPr>
          <a:xfrm>
            <a:off x="720000" y="1692002"/>
            <a:ext cx="5376000" cy="4139998"/>
          </a:xfrm>
        </p:spPr>
        <p:txBody>
          <a:bodyPr/>
          <a:lstStyle/>
          <a:p>
            <a:r>
              <a:rPr lang="en-US" dirty="0" err="1"/>
              <a:t>Fahraeus</a:t>
            </a:r>
            <a:r>
              <a:rPr lang="en-US" dirty="0"/>
              <a:t>-Westergren (FW) – direct method</a:t>
            </a:r>
          </a:p>
          <a:p>
            <a:pPr lvl="1"/>
            <a:r>
              <a:rPr lang="en-US" dirty="0"/>
              <a:t>A glass tube in vertical position</a:t>
            </a:r>
          </a:p>
          <a:p>
            <a:pPr lvl="1"/>
            <a:r>
              <a:rPr lang="en-US" dirty="0"/>
              <a:t>Measured after 1 hour (2 hours)</a:t>
            </a:r>
          </a:p>
          <a:p>
            <a:r>
              <a:rPr lang="en-US" dirty="0" err="1"/>
              <a:t>Wintrobe</a:t>
            </a:r>
            <a:r>
              <a:rPr lang="en-US" dirty="0"/>
              <a:t> </a:t>
            </a:r>
          </a:p>
          <a:p>
            <a:pPr lvl="1"/>
            <a:r>
              <a:rPr lang="en-US" dirty="0"/>
              <a:t>100 mm long, thin glass tube in oblique position (45°)</a:t>
            </a:r>
          </a:p>
          <a:p>
            <a:pPr lvl="1"/>
            <a:r>
              <a:rPr lang="en-US" dirty="0"/>
              <a:t>Measured after 15 minutes</a:t>
            </a:r>
          </a:p>
          <a:p>
            <a:pPr lvl="1"/>
            <a:r>
              <a:rPr lang="en-US" dirty="0"/>
              <a:t>Less sensitive than the FW</a:t>
            </a:r>
          </a:p>
          <a:p>
            <a:endParaRPr lang="cs-CZ" dirty="0"/>
          </a:p>
        </p:txBody>
      </p:sp>
      <p:sp>
        <p:nvSpPr>
          <p:cNvPr id="6" name="object 4">
            <a:extLst>
              <a:ext uri="{FF2B5EF4-FFF2-40B4-BE49-F238E27FC236}">
                <a16:creationId xmlns:a16="http://schemas.microsoft.com/office/drawing/2014/main" id="{373AEEED-E5BA-819F-E78D-CBFFB6477CEE}"/>
              </a:ext>
            </a:extLst>
          </p:cNvPr>
          <p:cNvSpPr/>
          <p:nvPr/>
        </p:nvSpPr>
        <p:spPr>
          <a:xfrm>
            <a:off x="6977960" y="1628808"/>
            <a:ext cx="4084320" cy="4203192"/>
          </a:xfrm>
          <a:prstGeom prst="rect">
            <a:avLst/>
          </a:prstGeom>
          <a:blipFill>
            <a:blip r:embed="rId2" cstate="print"/>
            <a:stretch>
              <a:fillRect/>
            </a:stretch>
          </a:blipFill>
        </p:spPr>
        <p:txBody>
          <a:bodyPr wrap="square" lIns="0" tIns="0" rIns="0" bIns="0" rtlCol="0"/>
          <a:lstStyle/>
          <a:p>
            <a:endParaRPr/>
          </a:p>
        </p:txBody>
      </p:sp>
      <p:sp>
        <p:nvSpPr>
          <p:cNvPr id="7" name="Footer Placeholder 1">
            <a:extLst>
              <a:ext uri="{FF2B5EF4-FFF2-40B4-BE49-F238E27FC236}">
                <a16:creationId xmlns:a16="http://schemas.microsoft.com/office/drawing/2014/main" id="{A371BAD4-45EE-8029-C4AC-E63A90F203ED}"/>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75895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FF254C-C1BC-FC1B-8E31-D42958B0D0AB}"/>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96D7C2AC-9A92-1C32-66CE-E3A786DA36AD}"/>
              </a:ext>
            </a:extLst>
          </p:cNvPr>
          <p:cNvSpPr>
            <a:spLocks noGrp="1"/>
          </p:cNvSpPr>
          <p:nvPr>
            <p:ph type="title"/>
          </p:nvPr>
        </p:nvSpPr>
        <p:spPr/>
        <p:txBody>
          <a:bodyPr/>
          <a:lstStyle/>
          <a:p>
            <a:r>
              <a:rPr lang="cs-CZ" dirty="0"/>
              <a:t>Anti-</a:t>
            </a:r>
            <a:r>
              <a:rPr lang="cs-CZ" dirty="0" err="1"/>
              <a:t>coagulated</a:t>
            </a:r>
            <a:r>
              <a:rPr lang="cs-CZ" dirty="0"/>
              <a:t> </a:t>
            </a:r>
            <a:r>
              <a:rPr lang="cs-CZ" dirty="0" err="1"/>
              <a:t>blood</a:t>
            </a:r>
            <a:endParaRPr lang="cs-CZ" dirty="0"/>
          </a:p>
        </p:txBody>
      </p:sp>
      <p:sp>
        <p:nvSpPr>
          <p:cNvPr id="5" name="Content Placeholder 4">
            <a:extLst>
              <a:ext uri="{FF2B5EF4-FFF2-40B4-BE49-F238E27FC236}">
                <a16:creationId xmlns:a16="http://schemas.microsoft.com/office/drawing/2014/main" id="{6912D316-56D4-44E4-0682-C08C7958804C}"/>
              </a:ext>
            </a:extLst>
          </p:cNvPr>
          <p:cNvSpPr>
            <a:spLocks noGrp="1"/>
          </p:cNvSpPr>
          <p:nvPr>
            <p:ph idx="1"/>
          </p:nvPr>
        </p:nvSpPr>
        <p:spPr>
          <a:xfrm>
            <a:off x="720000" y="1692002"/>
            <a:ext cx="8220800" cy="4139998"/>
          </a:xfrm>
        </p:spPr>
        <p:txBody>
          <a:bodyPr/>
          <a:lstStyle/>
          <a:p>
            <a:r>
              <a:rPr lang="cs-CZ" dirty="0"/>
              <a:t>A </a:t>
            </a:r>
            <a:r>
              <a:rPr lang="cs-CZ" dirty="0" err="1"/>
              <a:t>blood</a:t>
            </a:r>
            <a:r>
              <a:rPr lang="cs-CZ" dirty="0"/>
              <a:t> sample </a:t>
            </a:r>
            <a:r>
              <a:rPr lang="cs-CZ" dirty="0" err="1"/>
              <a:t>with</a:t>
            </a:r>
            <a:r>
              <a:rPr lang="cs-CZ" dirty="0"/>
              <a:t> </a:t>
            </a:r>
            <a:r>
              <a:rPr lang="cs-CZ" dirty="0" err="1"/>
              <a:t>the</a:t>
            </a:r>
            <a:r>
              <a:rPr lang="cs-CZ" dirty="0"/>
              <a:t> </a:t>
            </a:r>
            <a:r>
              <a:rPr lang="cs-CZ" dirty="0" err="1"/>
              <a:t>coagulating</a:t>
            </a:r>
            <a:r>
              <a:rPr lang="cs-CZ" dirty="0"/>
              <a:t> </a:t>
            </a:r>
            <a:r>
              <a:rPr lang="cs-CZ" dirty="0" err="1"/>
              <a:t>system</a:t>
            </a:r>
            <a:r>
              <a:rPr lang="cs-CZ" dirty="0"/>
              <a:t> </a:t>
            </a:r>
            <a:r>
              <a:rPr lang="cs-CZ" dirty="0" err="1"/>
              <a:t>blocked</a:t>
            </a:r>
            <a:endParaRPr lang="cs-CZ" dirty="0"/>
          </a:p>
          <a:p>
            <a:r>
              <a:rPr lang="cs-CZ" dirty="0" err="1"/>
              <a:t>Possible</a:t>
            </a:r>
            <a:r>
              <a:rPr lang="cs-CZ" dirty="0"/>
              <a:t> </a:t>
            </a:r>
            <a:r>
              <a:rPr lang="cs-CZ" dirty="0" err="1"/>
              <a:t>anticoagulant</a:t>
            </a:r>
            <a:r>
              <a:rPr lang="cs-CZ" dirty="0"/>
              <a:t> </a:t>
            </a:r>
            <a:r>
              <a:rPr lang="cs-CZ" dirty="0" err="1"/>
              <a:t>agents</a:t>
            </a:r>
            <a:endParaRPr lang="cs-CZ" dirty="0"/>
          </a:p>
          <a:p>
            <a:pPr lvl="1"/>
            <a:r>
              <a:rPr lang="cs-CZ" dirty="0" err="1"/>
              <a:t>Chelation</a:t>
            </a:r>
            <a:r>
              <a:rPr lang="cs-CZ" dirty="0"/>
              <a:t> </a:t>
            </a:r>
            <a:r>
              <a:rPr lang="cs-CZ" dirty="0" err="1"/>
              <a:t>of</a:t>
            </a:r>
            <a:r>
              <a:rPr lang="cs-CZ" dirty="0"/>
              <a:t> Ca2+ </a:t>
            </a:r>
            <a:r>
              <a:rPr lang="cs-CZ" dirty="0" err="1"/>
              <a:t>ions</a:t>
            </a:r>
            <a:r>
              <a:rPr lang="cs-CZ" dirty="0"/>
              <a:t> </a:t>
            </a:r>
            <a:r>
              <a:rPr lang="cs-CZ" dirty="0" err="1"/>
              <a:t>which</a:t>
            </a:r>
            <a:r>
              <a:rPr lang="cs-CZ" dirty="0"/>
              <a:t> are </a:t>
            </a:r>
            <a:r>
              <a:rPr lang="cs-CZ" dirty="0" err="1"/>
              <a:t>essential</a:t>
            </a:r>
            <a:r>
              <a:rPr lang="cs-CZ" dirty="0"/>
              <a:t> </a:t>
            </a:r>
            <a:r>
              <a:rPr lang="cs-CZ" dirty="0" err="1"/>
              <a:t>for</a:t>
            </a:r>
            <a:r>
              <a:rPr lang="cs-CZ" dirty="0"/>
              <a:t> </a:t>
            </a:r>
            <a:r>
              <a:rPr lang="cs-CZ" dirty="0" err="1"/>
              <a:t>coagulation</a:t>
            </a:r>
            <a:r>
              <a:rPr lang="cs-CZ" dirty="0"/>
              <a:t> (</a:t>
            </a:r>
            <a:r>
              <a:rPr lang="cs-CZ" dirty="0" err="1"/>
              <a:t>chelation</a:t>
            </a:r>
            <a:r>
              <a:rPr lang="cs-CZ" dirty="0"/>
              <a:t> </a:t>
            </a:r>
            <a:r>
              <a:rPr lang="cs-CZ" dirty="0" err="1"/>
              <a:t>anticoagulants</a:t>
            </a:r>
            <a:r>
              <a:rPr lang="cs-CZ" dirty="0"/>
              <a:t>)</a:t>
            </a:r>
          </a:p>
          <a:p>
            <a:pPr lvl="2"/>
            <a:r>
              <a:rPr lang="cs-CZ" dirty="0" err="1"/>
              <a:t>Sodium</a:t>
            </a:r>
            <a:r>
              <a:rPr lang="cs-CZ" dirty="0"/>
              <a:t> </a:t>
            </a:r>
            <a:r>
              <a:rPr lang="cs-CZ" dirty="0" err="1"/>
              <a:t>citrate</a:t>
            </a:r>
            <a:endParaRPr lang="cs-CZ" dirty="0"/>
          </a:p>
          <a:p>
            <a:pPr lvl="2"/>
            <a:r>
              <a:rPr lang="cs-CZ" dirty="0"/>
              <a:t>EDTA (</a:t>
            </a:r>
            <a:r>
              <a:rPr lang="cs-CZ" dirty="0" err="1"/>
              <a:t>ethylenediaminetetraacetic</a:t>
            </a:r>
            <a:r>
              <a:rPr lang="cs-CZ" dirty="0"/>
              <a:t> acid)</a:t>
            </a:r>
          </a:p>
          <a:p>
            <a:pPr lvl="2"/>
            <a:r>
              <a:rPr lang="cs-CZ" dirty="0" err="1"/>
              <a:t>Sodium</a:t>
            </a:r>
            <a:r>
              <a:rPr lang="cs-CZ" dirty="0"/>
              <a:t> </a:t>
            </a:r>
            <a:r>
              <a:rPr lang="cs-CZ" dirty="0" err="1"/>
              <a:t>oxalate</a:t>
            </a:r>
            <a:endParaRPr lang="cs-CZ" dirty="0"/>
          </a:p>
          <a:p>
            <a:r>
              <a:rPr lang="cs-CZ" dirty="0" err="1"/>
              <a:t>Activation</a:t>
            </a:r>
            <a:r>
              <a:rPr lang="cs-CZ" dirty="0"/>
              <a:t> </a:t>
            </a:r>
            <a:r>
              <a:rPr lang="cs-CZ" dirty="0" err="1"/>
              <a:t>of</a:t>
            </a:r>
            <a:r>
              <a:rPr lang="cs-CZ" dirty="0"/>
              <a:t> </a:t>
            </a:r>
            <a:r>
              <a:rPr lang="cs-CZ" dirty="0" err="1"/>
              <a:t>antithrombin</a:t>
            </a:r>
            <a:r>
              <a:rPr lang="cs-CZ" dirty="0"/>
              <a:t> III – heparin and </a:t>
            </a:r>
            <a:r>
              <a:rPr lang="cs-CZ" dirty="0" err="1"/>
              <a:t>its</a:t>
            </a:r>
            <a:r>
              <a:rPr lang="cs-CZ" dirty="0"/>
              <a:t> </a:t>
            </a:r>
            <a:r>
              <a:rPr lang="cs-CZ" dirty="0" err="1"/>
              <a:t>low</a:t>
            </a:r>
            <a:r>
              <a:rPr lang="cs-CZ" dirty="0"/>
              <a:t> </a:t>
            </a:r>
            <a:r>
              <a:rPr lang="cs-CZ" dirty="0" err="1"/>
              <a:t>molecular</a:t>
            </a:r>
            <a:r>
              <a:rPr lang="cs-CZ" dirty="0"/>
              <a:t> </a:t>
            </a:r>
            <a:r>
              <a:rPr lang="cs-CZ" dirty="0" err="1"/>
              <a:t>weight</a:t>
            </a:r>
            <a:r>
              <a:rPr lang="cs-CZ" dirty="0"/>
              <a:t> </a:t>
            </a:r>
            <a:r>
              <a:rPr lang="cs-CZ" dirty="0" err="1"/>
              <a:t>derivatives</a:t>
            </a:r>
            <a:r>
              <a:rPr lang="cs-CZ" dirty="0"/>
              <a:t> (</a:t>
            </a:r>
            <a:r>
              <a:rPr lang="cs-CZ" dirty="0" err="1"/>
              <a:t>LMWHs</a:t>
            </a:r>
            <a:r>
              <a:rPr lang="cs-CZ" dirty="0"/>
              <a:t>)</a:t>
            </a:r>
          </a:p>
          <a:p>
            <a:pPr lvl="1"/>
            <a:r>
              <a:rPr lang="cs-CZ" dirty="0" err="1"/>
              <a:t>Antithrombin</a:t>
            </a:r>
            <a:r>
              <a:rPr lang="cs-CZ" dirty="0"/>
              <a:t> III </a:t>
            </a:r>
            <a:r>
              <a:rPr lang="cs-CZ" dirty="0" err="1"/>
              <a:t>inactivates</a:t>
            </a:r>
            <a:r>
              <a:rPr lang="cs-CZ" dirty="0"/>
              <a:t> </a:t>
            </a:r>
            <a:r>
              <a:rPr lang="cs-CZ" dirty="0" err="1"/>
              <a:t>thrombin</a:t>
            </a:r>
            <a:r>
              <a:rPr lang="cs-CZ" dirty="0"/>
              <a:t> and </a:t>
            </a:r>
            <a:r>
              <a:rPr lang="cs-CZ" dirty="0" err="1"/>
              <a:t>some</a:t>
            </a:r>
            <a:r>
              <a:rPr lang="cs-CZ" dirty="0"/>
              <a:t> </a:t>
            </a:r>
            <a:r>
              <a:rPr lang="cs-CZ" dirty="0" err="1"/>
              <a:t>other</a:t>
            </a:r>
            <a:r>
              <a:rPr lang="cs-CZ" dirty="0"/>
              <a:t> </a:t>
            </a:r>
            <a:r>
              <a:rPr lang="cs-CZ" dirty="0" err="1"/>
              <a:t>coagulation</a:t>
            </a:r>
            <a:r>
              <a:rPr lang="cs-CZ" dirty="0"/>
              <a:t> </a:t>
            </a:r>
            <a:r>
              <a:rPr lang="cs-CZ" dirty="0" err="1"/>
              <a:t>factors</a:t>
            </a:r>
            <a:r>
              <a:rPr lang="cs-CZ" dirty="0"/>
              <a:t>, heparin </a:t>
            </a:r>
            <a:r>
              <a:rPr lang="cs-CZ" dirty="0" err="1"/>
              <a:t>enhances</a:t>
            </a:r>
            <a:r>
              <a:rPr lang="cs-CZ" dirty="0"/>
              <a:t> </a:t>
            </a:r>
            <a:r>
              <a:rPr lang="cs-CZ" dirty="0" err="1"/>
              <a:t>the</a:t>
            </a:r>
            <a:r>
              <a:rPr lang="cs-CZ" dirty="0"/>
              <a:t> </a:t>
            </a:r>
            <a:r>
              <a:rPr lang="cs-CZ" dirty="0" err="1"/>
              <a:t>effect</a:t>
            </a:r>
            <a:r>
              <a:rPr lang="cs-CZ" dirty="0"/>
              <a:t> </a:t>
            </a:r>
            <a:r>
              <a:rPr lang="cs-CZ" dirty="0" err="1"/>
              <a:t>of</a:t>
            </a:r>
            <a:r>
              <a:rPr lang="cs-CZ" dirty="0"/>
              <a:t> </a:t>
            </a:r>
            <a:r>
              <a:rPr lang="cs-CZ" dirty="0" err="1"/>
              <a:t>antithrombin</a:t>
            </a:r>
            <a:r>
              <a:rPr lang="cs-CZ" dirty="0"/>
              <a:t> III</a:t>
            </a:r>
          </a:p>
        </p:txBody>
      </p:sp>
      <p:sp>
        <p:nvSpPr>
          <p:cNvPr id="6" name="object 4">
            <a:extLst>
              <a:ext uri="{FF2B5EF4-FFF2-40B4-BE49-F238E27FC236}">
                <a16:creationId xmlns:a16="http://schemas.microsoft.com/office/drawing/2014/main" id="{E402EB42-1EA3-D002-2742-A2392314F4AD}"/>
              </a:ext>
            </a:extLst>
          </p:cNvPr>
          <p:cNvSpPr/>
          <p:nvPr/>
        </p:nvSpPr>
        <p:spPr>
          <a:xfrm>
            <a:off x="9714918" y="2830286"/>
            <a:ext cx="1487424" cy="1624584"/>
          </a:xfrm>
          <a:prstGeom prst="rect">
            <a:avLst/>
          </a:prstGeom>
          <a:blipFill>
            <a:blip r:embed="rId2"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64B64680-F217-16C3-3E37-F522541D2298}"/>
              </a:ext>
            </a:extLst>
          </p:cNvPr>
          <p:cNvSpPr/>
          <p:nvPr/>
        </p:nvSpPr>
        <p:spPr>
          <a:xfrm>
            <a:off x="8873670" y="1296002"/>
            <a:ext cx="3169920" cy="1584959"/>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AC331BEB-61AF-D2D2-D0A4-3E1948718251}"/>
              </a:ext>
            </a:extLst>
          </p:cNvPr>
          <p:cNvSpPr/>
          <p:nvPr/>
        </p:nvSpPr>
        <p:spPr>
          <a:xfrm>
            <a:off x="9212814" y="4726590"/>
            <a:ext cx="1603139" cy="1627410"/>
          </a:xfrm>
          <a:prstGeom prst="rect">
            <a:avLst/>
          </a:prstGeom>
          <a:blipFill>
            <a:blip r:embed="rId4" cstate="print"/>
            <a:stretch>
              <a:fillRect/>
            </a:stretch>
          </a:blipFill>
        </p:spPr>
        <p:txBody>
          <a:bodyPr wrap="square" lIns="0" tIns="0" rIns="0" bIns="0" rtlCol="0"/>
          <a:lstStyle/>
          <a:p>
            <a:endParaRPr/>
          </a:p>
        </p:txBody>
      </p:sp>
      <p:sp>
        <p:nvSpPr>
          <p:cNvPr id="9" name="Footer Placeholder 1">
            <a:extLst>
              <a:ext uri="{FF2B5EF4-FFF2-40B4-BE49-F238E27FC236}">
                <a16:creationId xmlns:a16="http://schemas.microsoft.com/office/drawing/2014/main" id="{93E76E5B-86CB-6AD2-1DB5-64DAC68BE50A}"/>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183080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489E9-93F7-B3EC-8F70-DA09F63FD5D7}"/>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A4DA8A6A-B8B1-E1B3-58CA-DA8FBBF0C34F}"/>
              </a:ext>
            </a:extLst>
          </p:cNvPr>
          <p:cNvSpPr>
            <a:spLocks noGrp="1"/>
          </p:cNvSpPr>
          <p:nvPr>
            <p:ph type="title"/>
          </p:nvPr>
        </p:nvSpPr>
        <p:spPr/>
        <p:txBody>
          <a:bodyPr/>
          <a:lstStyle/>
          <a:p>
            <a:r>
              <a:rPr lang="en-US" dirty="0"/>
              <a:t>Physiological values of ESR (FW)</a:t>
            </a:r>
            <a:endParaRPr lang="cs-CZ" dirty="0"/>
          </a:p>
        </p:txBody>
      </p:sp>
      <p:sp>
        <p:nvSpPr>
          <p:cNvPr id="5" name="Content Placeholder 4">
            <a:extLst>
              <a:ext uri="{FF2B5EF4-FFF2-40B4-BE49-F238E27FC236}">
                <a16:creationId xmlns:a16="http://schemas.microsoft.com/office/drawing/2014/main" id="{372D5CB9-43C5-F776-DA49-F158B8998456}"/>
              </a:ext>
            </a:extLst>
          </p:cNvPr>
          <p:cNvSpPr>
            <a:spLocks noGrp="1"/>
          </p:cNvSpPr>
          <p:nvPr>
            <p:ph idx="1"/>
          </p:nvPr>
        </p:nvSpPr>
        <p:spPr/>
        <p:txBody>
          <a:bodyPr/>
          <a:lstStyle/>
          <a:p>
            <a:r>
              <a:rPr lang="en-US" dirty="0"/>
              <a:t>Men: 2-8 mm/h</a:t>
            </a:r>
          </a:p>
          <a:p>
            <a:r>
              <a:rPr lang="en-US" dirty="0"/>
              <a:t>Women: 7-12 mm/h</a:t>
            </a:r>
          </a:p>
          <a:p>
            <a:r>
              <a:rPr lang="en-US" dirty="0"/>
              <a:t>Newborns: 2 mm/h</a:t>
            </a:r>
          </a:p>
          <a:p>
            <a:r>
              <a:rPr lang="en-US" dirty="0"/>
              <a:t>Infants: 4-8 mm/h</a:t>
            </a:r>
          </a:p>
          <a:p>
            <a:endParaRPr lang="cs-CZ" dirty="0"/>
          </a:p>
          <a:p>
            <a:r>
              <a:rPr lang="en-US" dirty="0"/>
              <a:t>Intersexual differences in adults are caused by different RBC count and by differences in concentration of plasmatic proteins (women have fewer RBCs and more fibrinogen)</a:t>
            </a:r>
          </a:p>
          <a:p>
            <a:pPr lvl="1"/>
            <a:r>
              <a:rPr lang="en-US" dirty="0"/>
              <a:t>Sedimentation accelerates with age</a:t>
            </a:r>
          </a:p>
          <a:p>
            <a:endParaRPr lang="cs-CZ" dirty="0"/>
          </a:p>
        </p:txBody>
      </p:sp>
      <p:sp>
        <p:nvSpPr>
          <p:cNvPr id="6" name="Footer Placeholder 1">
            <a:extLst>
              <a:ext uri="{FF2B5EF4-FFF2-40B4-BE49-F238E27FC236}">
                <a16:creationId xmlns:a16="http://schemas.microsoft.com/office/drawing/2014/main" id="{7EADBF42-3848-6760-E79C-A021F2043FD1}"/>
              </a:ext>
            </a:extLst>
          </p:cNvPr>
          <p:cNvSpPr>
            <a:spLocks noGrp="1"/>
          </p:cNvSpPr>
          <p:nvPr>
            <p:ph type="ftr" sz="quarter" idx="10"/>
          </p:nvPr>
        </p:nvSpPr>
        <p:spPr>
          <a:xfrm>
            <a:off x="720000" y="6228000"/>
            <a:ext cx="7920000" cy="252000"/>
          </a:xfrm>
        </p:spPr>
        <p:txBody>
          <a:bodyPr/>
          <a:lstStyle/>
          <a:p>
            <a:r>
              <a:rPr lang="cs-CZ" noProof="0" dirty="0"/>
              <a:t>Department </a:t>
            </a:r>
            <a:r>
              <a:rPr lang="cs-CZ" noProof="0" dirty="0" err="1"/>
              <a:t>of</a:t>
            </a:r>
            <a:r>
              <a:rPr lang="cs-CZ" noProof="0" dirty="0"/>
              <a:t> </a:t>
            </a:r>
            <a:r>
              <a:rPr lang="cs-CZ" noProof="0" dirty="0" err="1"/>
              <a:t>Physiology</a:t>
            </a:r>
            <a:r>
              <a:rPr lang="cs-CZ" noProof="0" dirty="0"/>
              <a:t>, </a:t>
            </a:r>
            <a:r>
              <a:rPr lang="cs-CZ" noProof="0" dirty="0" err="1"/>
              <a:t>Faculty</a:t>
            </a:r>
            <a:r>
              <a:rPr lang="cs-CZ" noProof="0" dirty="0"/>
              <a:t> </a:t>
            </a:r>
            <a:r>
              <a:rPr lang="cs-CZ" noProof="0" dirty="0" err="1"/>
              <a:t>of</a:t>
            </a:r>
            <a:r>
              <a:rPr lang="cs-CZ" noProof="0" dirty="0"/>
              <a:t> </a:t>
            </a:r>
            <a:r>
              <a:rPr lang="cs-CZ" noProof="0" dirty="0" err="1"/>
              <a:t>Medicine</a:t>
            </a:r>
            <a:r>
              <a:rPr lang="cs-CZ" noProof="0" dirty="0"/>
              <a:t>, Masaryk university</a:t>
            </a:r>
            <a:endParaRPr lang="en-GB" noProof="0" dirty="0"/>
          </a:p>
        </p:txBody>
      </p:sp>
    </p:spTree>
    <p:extLst>
      <p:ext uri="{BB962C8B-B14F-4D97-AF65-F5344CB8AC3E}">
        <p14:creationId xmlns:p14="http://schemas.microsoft.com/office/powerpoint/2010/main" val="25941419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muni-med-prezentace-16-9-en-v10</Template>
  <TotalTime>1651</TotalTime>
  <Words>1809</Words>
  <Application>Microsoft Office PowerPoint</Application>
  <PresentationFormat>Širokoúhlá obrazovka</PresentationFormat>
  <Paragraphs>235</Paragraphs>
  <Slides>23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Calibri</vt:lpstr>
      <vt:lpstr>Tahoma</vt:lpstr>
      <vt:lpstr>Times New Roman</vt:lpstr>
      <vt:lpstr>Wingdings</vt:lpstr>
      <vt:lpstr>Presentation_MU_EN</vt:lpstr>
      <vt:lpstr>III. Erythrocyte sedimentation rate IV. Estimation of osmotic resistence of red blood cells</vt:lpstr>
      <vt:lpstr>Erythrocyte sedimentation rate</vt:lpstr>
      <vt:lpstr>Sedimentation of erythrocytes (RBCs)</vt:lpstr>
      <vt:lpstr>Suspension stability of blood </vt:lpstr>
      <vt:lpstr>Mechanism of erythrocytes sedimentation</vt:lpstr>
      <vt:lpstr>Basic factors affecting ESR</vt:lpstr>
      <vt:lpstr>Methods of ESR estimation</vt:lpstr>
      <vt:lpstr>Anti-coagulated blood</vt:lpstr>
      <vt:lpstr>Physiological values of ESR (FW)</vt:lpstr>
      <vt:lpstr>Changes in ESR (FW)</vt:lpstr>
      <vt:lpstr>Types of blood in physiology practice</vt:lpstr>
      <vt:lpstr>Osmotic resistence of red blood cells</vt:lpstr>
      <vt:lpstr>Diffusion</vt:lpstr>
      <vt:lpstr>Filtration</vt:lpstr>
      <vt:lpstr>Osmosis</vt:lpstr>
      <vt:lpstr>Tonicity</vt:lpstr>
      <vt:lpstr>Hemolysis</vt:lpstr>
      <vt:lpstr>Types of hemolysis</vt:lpstr>
      <vt:lpstr>Hemolytic poisons</vt:lpstr>
      <vt:lpstr>Osmotic resistance of RBCs</vt:lpstr>
      <vt:lpstr>Osmotic resistance of RBCs – in practice</vt:lpstr>
      <vt:lpstr>Pathological values of osmotic resistance</vt:lpstr>
      <vt:lpstr>Isotonic hemolysis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Erythrocyte sedimentation rate IV. Estimation of osmotic resistence of red blood cells</dc:title>
  <dc:creator>Eva Opatřilová</dc:creator>
  <cp:lastModifiedBy>Zuzana Nováková</cp:lastModifiedBy>
  <cp:revision>14</cp:revision>
  <cp:lastPrinted>1601-01-01T00:00:00Z</cp:lastPrinted>
  <dcterms:created xsi:type="dcterms:W3CDTF">2022-09-21T18:20:08Z</dcterms:created>
  <dcterms:modified xsi:type="dcterms:W3CDTF">2022-09-29T07:56:51Z</dcterms:modified>
</cp:coreProperties>
</file>