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quickStyle3.xml" ContentType="application/vnd.openxmlformats-officedocument.drawingml.diagramStyle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colors3.xml" ContentType="application/vnd.openxmlformats-officedocument.drawingml.diagramColors+xml"/>
  <Override PartName="/ppt/diagrams/layout3.xml" ContentType="application/vnd.openxmlformats-officedocument.drawingml.diagramLayout+xml"/>
  <Override PartName="/ppt/diagrams/drawing3.xml" ContentType="application/vnd.ms-office.drawingml.diagramDrawing+xml"/>
  <Override PartName="/ppt/diagrams/quickStyle2.xml" ContentType="application/vnd.openxmlformats-officedocument.drawingml.diagram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36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162C99-F708-4E33-87C2-865F318F26EC}" type="doc">
      <dgm:prSet loTypeId="urn:microsoft.com/office/officeart/2018/layout/CircleProcess" loCatId="simpleprocesssa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B9A3566-CA5E-412F-A72A-CE5179B9A330}">
      <dgm:prSet/>
      <dgm:spPr/>
      <dgm:t>
        <a:bodyPr/>
        <a:lstStyle/>
        <a:p>
          <a:r>
            <a:rPr lang="cs-CZ"/>
            <a:t>Global health</a:t>
          </a:r>
          <a:endParaRPr lang="en-US"/>
        </a:p>
      </dgm:t>
    </dgm:pt>
    <dgm:pt modelId="{141F0B8C-C6DC-422D-A1E5-16D6E0647525}" type="parTrans" cxnId="{8F367E45-008E-4845-8672-25F96791C680}">
      <dgm:prSet/>
      <dgm:spPr/>
      <dgm:t>
        <a:bodyPr/>
        <a:lstStyle/>
        <a:p>
          <a:endParaRPr lang="en-US"/>
        </a:p>
      </dgm:t>
    </dgm:pt>
    <dgm:pt modelId="{1CD06855-408A-40D9-9BC9-1DA7B80B5879}" type="sibTrans" cxnId="{8F367E45-008E-4845-8672-25F96791C680}">
      <dgm:prSet/>
      <dgm:spPr/>
      <dgm:t>
        <a:bodyPr/>
        <a:lstStyle/>
        <a:p>
          <a:endParaRPr lang="en-US"/>
        </a:p>
      </dgm:t>
    </dgm:pt>
    <dgm:pt modelId="{C89C86CD-2078-455B-A2CA-B1A64C67EB43}">
      <dgm:prSet/>
      <dgm:spPr/>
      <dgm:t>
        <a:bodyPr/>
        <a:lstStyle/>
        <a:p>
          <a:r>
            <a:rPr lang="cs-CZ"/>
            <a:t>Determinants of health</a:t>
          </a:r>
          <a:endParaRPr lang="en-US"/>
        </a:p>
      </dgm:t>
    </dgm:pt>
    <dgm:pt modelId="{A55A48E4-FED1-4BBB-9629-779B63F87EA8}" type="parTrans" cxnId="{D50DDE30-BA50-4B15-8596-88BA37079966}">
      <dgm:prSet/>
      <dgm:spPr/>
      <dgm:t>
        <a:bodyPr/>
        <a:lstStyle/>
        <a:p>
          <a:endParaRPr lang="en-US"/>
        </a:p>
      </dgm:t>
    </dgm:pt>
    <dgm:pt modelId="{90B617F5-C69E-4614-9933-2266DE1896C0}" type="sibTrans" cxnId="{D50DDE30-BA50-4B15-8596-88BA37079966}">
      <dgm:prSet/>
      <dgm:spPr/>
      <dgm:t>
        <a:bodyPr/>
        <a:lstStyle/>
        <a:p>
          <a:endParaRPr lang="en-US"/>
        </a:p>
      </dgm:t>
    </dgm:pt>
    <dgm:pt modelId="{C4F29A7C-7D99-4B6B-B49B-F92C8D2F3C06}">
      <dgm:prSet/>
      <dgm:spPr/>
      <dgm:t>
        <a:bodyPr/>
        <a:lstStyle/>
        <a:p>
          <a:r>
            <a:rPr lang="cs-CZ"/>
            <a:t>Health policy</a:t>
          </a:r>
          <a:endParaRPr lang="en-US"/>
        </a:p>
      </dgm:t>
    </dgm:pt>
    <dgm:pt modelId="{516086D1-C23B-489A-A9E9-9C12EA16CC30}" type="parTrans" cxnId="{7EB4EEF0-A116-4274-AF45-37EEE5D1F192}">
      <dgm:prSet/>
      <dgm:spPr/>
      <dgm:t>
        <a:bodyPr/>
        <a:lstStyle/>
        <a:p>
          <a:endParaRPr lang="en-US"/>
        </a:p>
      </dgm:t>
    </dgm:pt>
    <dgm:pt modelId="{2409A797-9B27-4F7B-B487-E552DAC8CF3E}" type="sibTrans" cxnId="{7EB4EEF0-A116-4274-AF45-37EEE5D1F192}">
      <dgm:prSet/>
      <dgm:spPr/>
      <dgm:t>
        <a:bodyPr/>
        <a:lstStyle/>
        <a:p>
          <a:endParaRPr lang="en-US"/>
        </a:p>
      </dgm:t>
    </dgm:pt>
    <dgm:pt modelId="{86B70215-B6CF-4108-8E32-8B84C4764C68}" type="pres">
      <dgm:prSet presAssocID="{68162C99-F708-4E33-87C2-865F318F26EC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5891D1B7-C4E1-461D-B22C-18BD3AA02D6F}" type="pres">
      <dgm:prSet presAssocID="{C4F29A7C-7D99-4B6B-B49B-F92C8D2F3C06}" presName="Accent3" presStyleCnt="0"/>
      <dgm:spPr/>
    </dgm:pt>
    <dgm:pt modelId="{69CF4B52-6820-4B1F-8C09-17FD198A070D}" type="pres">
      <dgm:prSet presAssocID="{C4F29A7C-7D99-4B6B-B49B-F92C8D2F3C06}" presName="Accent" presStyleLbl="node1" presStyleIdx="0" presStyleCnt="6"/>
      <dgm:spPr/>
    </dgm:pt>
    <dgm:pt modelId="{6D80F27F-DB03-4D76-BEC7-6C7A7F980974}" type="pres">
      <dgm:prSet presAssocID="{C4F29A7C-7D99-4B6B-B49B-F92C8D2F3C06}" presName="ParentBackground3" presStyleCnt="0"/>
      <dgm:spPr/>
    </dgm:pt>
    <dgm:pt modelId="{CE2378B8-593C-4763-8E13-65FB0F425881}" type="pres">
      <dgm:prSet presAssocID="{C4F29A7C-7D99-4B6B-B49B-F92C8D2F3C06}" presName="ParentBackground" presStyleLbl="node1" presStyleIdx="1" presStyleCnt="6"/>
      <dgm:spPr/>
    </dgm:pt>
    <dgm:pt modelId="{87B170A4-B359-40B5-B97A-E3F6AC43D995}" type="pres">
      <dgm:prSet presAssocID="{C4F29A7C-7D99-4B6B-B49B-F92C8D2F3C06}" presName="Parent3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A824E442-2B12-4220-A919-E781FD95E07D}" type="pres">
      <dgm:prSet presAssocID="{C89C86CD-2078-455B-A2CA-B1A64C67EB43}" presName="Accent2" presStyleCnt="0"/>
      <dgm:spPr/>
    </dgm:pt>
    <dgm:pt modelId="{872D2D25-B94D-4899-9795-E5BC483479B7}" type="pres">
      <dgm:prSet presAssocID="{C89C86CD-2078-455B-A2CA-B1A64C67EB43}" presName="Accent" presStyleLbl="node1" presStyleIdx="2" presStyleCnt="6"/>
      <dgm:spPr/>
    </dgm:pt>
    <dgm:pt modelId="{D49BC110-1573-4A5E-A223-3D01D7E3A6FB}" type="pres">
      <dgm:prSet presAssocID="{C89C86CD-2078-455B-A2CA-B1A64C67EB43}" presName="ParentBackground2" presStyleCnt="0"/>
      <dgm:spPr/>
    </dgm:pt>
    <dgm:pt modelId="{F8D11B3F-8FC8-455C-91BF-42F9ECDB32A4}" type="pres">
      <dgm:prSet presAssocID="{C89C86CD-2078-455B-A2CA-B1A64C67EB43}" presName="ParentBackground" presStyleLbl="node1" presStyleIdx="3" presStyleCnt="6"/>
      <dgm:spPr/>
    </dgm:pt>
    <dgm:pt modelId="{D1D05146-BCFD-4724-8BEE-737C0E9472EE}" type="pres">
      <dgm:prSet presAssocID="{C89C86CD-2078-455B-A2CA-B1A64C67EB43}" presName="Parent2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D25EC153-2B86-47F3-835A-2BCF158867B0}" type="pres">
      <dgm:prSet presAssocID="{FB9A3566-CA5E-412F-A72A-CE5179B9A330}" presName="Accent1" presStyleCnt="0"/>
      <dgm:spPr/>
    </dgm:pt>
    <dgm:pt modelId="{E37C8101-4780-4F11-A423-D70D0B5B0711}" type="pres">
      <dgm:prSet presAssocID="{FB9A3566-CA5E-412F-A72A-CE5179B9A330}" presName="Accent" presStyleLbl="node1" presStyleIdx="4" presStyleCnt="6"/>
      <dgm:spPr/>
    </dgm:pt>
    <dgm:pt modelId="{F6FEB146-DED9-4AC6-97EC-580557D2606E}" type="pres">
      <dgm:prSet presAssocID="{FB9A3566-CA5E-412F-A72A-CE5179B9A330}" presName="ParentBackground1" presStyleCnt="0"/>
      <dgm:spPr/>
    </dgm:pt>
    <dgm:pt modelId="{7E7266B1-2292-4A37-B1D0-97B2D1BD4956}" type="pres">
      <dgm:prSet presAssocID="{FB9A3566-CA5E-412F-A72A-CE5179B9A330}" presName="ParentBackground" presStyleLbl="node1" presStyleIdx="5" presStyleCnt="6"/>
      <dgm:spPr/>
    </dgm:pt>
    <dgm:pt modelId="{2053C7A3-4D00-493A-96D8-809A0A33087B}" type="pres">
      <dgm:prSet presAssocID="{FB9A3566-CA5E-412F-A72A-CE5179B9A330}" presName="Parent1" presStyleLbl="fgAcc0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D50DDE30-BA50-4B15-8596-88BA37079966}" srcId="{68162C99-F708-4E33-87C2-865F318F26EC}" destId="{C89C86CD-2078-455B-A2CA-B1A64C67EB43}" srcOrd="1" destOrd="0" parTransId="{A55A48E4-FED1-4BBB-9629-779B63F87EA8}" sibTransId="{90B617F5-C69E-4614-9933-2266DE1896C0}"/>
    <dgm:cxn modelId="{8F367E45-008E-4845-8672-25F96791C680}" srcId="{68162C99-F708-4E33-87C2-865F318F26EC}" destId="{FB9A3566-CA5E-412F-A72A-CE5179B9A330}" srcOrd="0" destOrd="0" parTransId="{141F0B8C-C6DC-422D-A1E5-16D6E0647525}" sibTransId="{1CD06855-408A-40D9-9BC9-1DA7B80B5879}"/>
    <dgm:cxn modelId="{FA09E865-241D-4222-AA62-CEF85A543044}" type="presOf" srcId="{FB9A3566-CA5E-412F-A72A-CE5179B9A330}" destId="{7E7266B1-2292-4A37-B1D0-97B2D1BD4956}" srcOrd="0" destOrd="0" presId="urn:microsoft.com/office/officeart/2018/layout/CircleProcess"/>
    <dgm:cxn modelId="{667E5C49-AD7F-4EF0-B89C-607CA920FEAA}" type="presOf" srcId="{FB9A3566-CA5E-412F-A72A-CE5179B9A330}" destId="{2053C7A3-4D00-493A-96D8-809A0A33087B}" srcOrd="1" destOrd="0" presId="urn:microsoft.com/office/officeart/2018/layout/CircleProcess"/>
    <dgm:cxn modelId="{B4A6136A-CCB7-4AFC-81E3-299617552168}" type="presOf" srcId="{C89C86CD-2078-455B-A2CA-B1A64C67EB43}" destId="{D1D05146-BCFD-4724-8BEE-737C0E9472EE}" srcOrd="1" destOrd="0" presId="urn:microsoft.com/office/officeart/2018/layout/CircleProcess"/>
    <dgm:cxn modelId="{5CA97454-9299-45B7-BBAD-D28BAC2DFF31}" type="presOf" srcId="{C4F29A7C-7D99-4B6B-B49B-F92C8D2F3C06}" destId="{87B170A4-B359-40B5-B97A-E3F6AC43D995}" srcOrd="1" destOrd="0" presId="urn:microsoft.com/office/officeart/2018/layout/CircleProcess"/>
    <dgm:cxn modelId="{1375F1DA-025F-4094-9B54-879F11FF0830}" type="presOf" srcId="{68162C99-F708-4E33-87C2-865F318F26EC}" destId="{86B70215-B6CF-4108-8E32-8B84C4764C68}" srcOrd="0" destOrd="0" presId="urn:microsoft.com/office/officeart/2018/layout/CircleProcess"/>
    <dgm:cxn modelId="{7CF36AE1-C261-47B2-8BD1-CDD8B0FCF9CC}" type="presOf" srcId="{C89C86CD-2078-455B-A2CA-B1A64C67EB43}" destId="{F8D11B3F-8FC8-455C-91BF-42F9ECDB32A4}" srcOrd="0" destOrd="0" presId="urn:microsoft.com/office/officeart/2018/layout/CircleProcess"/>
    <dgm:cxn modelId="{16B1EDEE-EBAC-4908-97DB-EC4CA5522268}" type="presOf" srcId="{C4F29A7C-7D99-4B6B-B49B-F92C8D2F3C06}" destId="{CE2378B8-593C-4763-8E13-65FB0F425881}" srcOrd="0" destOrd="0" presId="urn:microsoft.com/office/officeart/2018/layout/CircleProcess"/>
    <dgm:cxn modelId="{7EB4EEF0-A116-4274-AF45-37EEE5D1F192}" srcId="{68162C99-F708-4E33-87C2-865F318F26EC}" destId="{C4F29A7C-7D99-4B6B-B49B-F92C8D2F3C06}" srcOrd="2" destOrd="0" parTransId="{516086D1-C23B-489A-A9E9-9C12EA16CC30}" sibTransId="{2409A797-9B27-4F7B-B487-E552DAC8CF3E}"/>
    <dgm:cxn modelId="{68B09FA1-CD21-48ED-AA62-3EC8004F521C}" type="presParOf" srcId="{86B70215-B6CF-4108-8E32-8B84C4764C68}" destId="{5891D1B7-C4E1-461D-B22C-18BD3AA02D6F}" srcOrd="0" destOrd="0" presId="urn:microsoft.com/office/officeart/2018/layout/CircleProcess"/>
    <dgm:cxn modelId="{158B714A-8340-4F14-9C16-AB0C7E9DC647}" type="presParOf" srcId="{5891D1B7-C4E1-461D-B22C-18BD3AA02D6F}" destId="{69CF4B52-6820-4B1F-8C09-17FD198A070D}" srcOrd="0" destOrd="0" presId="urn:microsoft.com/office/officeart/2018/layout/CircleProcess"/>
    <dgm:cxn modelId="{68F96AAA-05CF-450D-B972-4018763DACE4}" type="presParOf" srcId="{86B70215-B6CF-4108-8E32-8B84C4764C68}" destId="{6D80F27F-DB03-4D76-BEC7-6C7A7F980974}" srcOrd="1" destOrd="0" presId="urn:microsoft.com/office/officeart/2018/layout/CircleProcess"/>
    <dgm:cxn modelId="{06192D63-B408-4EF2-B950-B464454EC2BE}" type="presParOf" srcId="{6D80F27F-DB03-4D76-BEC7-6C7A7F980974}" destId="{CE2378B8-593C-4763-8E13-65FB0F425881}" srcOrd="0" destOrd="0" presId="urn:microsoft.com/office/officeart/2018/layout/CircleProcess"/>
    <dgm:cxn modelId="{8939215E-EBC2-4F20-B1AB-40402C3E1414}" type="presParOf" srcId="{86B70215-B6CF-4108-8E32-8B84C4764C68}" destId="{87B170A4-B359-40B5-B97A-E3F6AC43D995}" srcOrd="2" destOrd="0" presId="urn:microsoft.com/office/officeart/2018/layout/CircleProcess"/>
    <dgm:cxn modelId="{7FBA1780-5BDD-4DDB-A23A-7C8B8B3CD403}" type="presParOf" srcId="{86B70215-B6CF-4108-8E32-8B84C4764C68}" destId="{A824E442-2B12-4220-A919-E781FD95E07D}" srcOrd="3" destOrd="0" presId="urn:microsoft.com/office/officeart/2018/layout/CircleProcess"/>
    <dgm:cxn modelId="{E5D8BDEB-561A-475B-B694-93A10F65FF73}" type="presParOf" srcId="{A824E442-2B12-4220-A919-E781FD95E07D}" destId="{872D2D25-B94D-4899-9795-E5BC483479B7}" srcOrd="0" destOrd="0" presId="urn:microsoft.com/office/officeart/2018/layout/CircleProcess"/>
    <dgm:cxn modelId="{50763E63-3FE6-41BD-AEC2-378913631B20}" type="presParOf" srcId="{86B70215-B6CF-4108-8E32-8B84C4764C68}" destId="{D49BC110-1573-4A5E-A223-3D01D7E3A6FB}" srcOrd="4" destOrd="0" presId="urn:microsoft.com/office/officeart/2018/layout/CircleProcess"/>
    <dgm:cxn modelId="{727DF275-8948-4E8E-B71B-73660C7DF22D}" type="presParOf" srcId="{D49BC110-1573-4A5E-A223-3D01D7E3A6FB}" destId="{F8D11B3F-8FC8-455C-91BF-42F9ECDB32A4}" srcOrd="0" destOrd="0" presId="urn:microsoft.com/office/officeart/2018/layout/CircleProcess"/>
    <dgm:cxn modelId="{720E068E-0A23-4685-BE47-87A8B506BAB7}" type="presParOf" srcId="{86B70215-B6CF-4108-8E32-8B84C4764C68}" destId="{D1D05146-BCFD-4724-8BEE-737C0E9472EE}" srcOrd="5" destOrd="0" presId="urn:microsoft.com/office/officeart/2018/layout/CircleProcess"/>
    <dgm:cxn modelId="{2071B5CC-70BC-4932-9519-6D043701794A}" type="presParOf" srcId="{86B70215-B6CF-4108-8E32-8B84C4764C68}" destId="{D25EC153-2B86-47F3-835A-2BCF158867B0}" srcOrd="6" destOrd="0" presId="urn:microsoft.com/office/officeart/2018/layout/CircleProcess"/>
    <dgm:cxn modelId="{005C7616-BE93-4493-BE94-E24DBAC78050}" type="presParOf" srcId="{D25EC153-2B86-47F3-835A-2BCF158867B0}" destId="{E37C8101-4780-4F11-A423-D70D0B5B0711}" srcOrd="0" destOrd="0" presId="urn:microsoft.com/office/officeart/2018/layout/CircleProcess"/>
    <dgm:cxn modelId="{DD8E8819-1E11-4895-9BFE-69A6370FAAA1}" type="presParOf" srcId="{86B70215-B6CF-4108-8E32-8B84C4764C68}" destId="{F6FEB146-DED9-4AC6-97EC-580557D2606E}" srcOrd="7" destOrd="0" presId="urn:microsoft.com/office/officeart/2018/layout/CircleProcess"/>
    <dgm:cxn modelId="{0392D625-119F-4C6E-AB5C-93A6EDB37709}" type="presParOf" srcId="{F6FEB146-DED9-4AC6-97EC-580557D2606E}" destId="{7E7266B1-2292-4A37-B1D0-97B2D1BD4956}" srcOrd="0" destOrd="0" presId="urn:microsoft.com/office/officeart/2018/layout/CircleProcess"/>
    <dgm:cxn modelId="{1DC8E06A-5FD8-4AD6-B386-4559A92B2173}" type="presParOf" srcId="{86B70215-B6CF-4108-8E32-8B84C4764C68}" destId="{2053C7A3-4D00-493A-96D8-809A0A33087B}" srcOrd="8" destOrd="0" presId="urn:microsoft.com/office/officeart/2018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878678-AE77-487B-B2B5-9812BB4CB38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B9808AC-0E43-4E24-9517-195A8FC0EF63}">
      <dgm:prSet/>
      <dgm:spPr/>
      <dgm:t>
        <a:bodyPr/>
        <a:lstStyle/>
        <a:p>
          <a:r>
            <a:rPr lang="en-US"/>
            <a:t>framework for health-promoting actions covering the social, economic, and environmental determinants of health. </a:t>
          </a:r>
        </a:p>
      </dgm:t>
    </dgm:pt>
    <dgm:pt modelId="{8EDDE440-D76D-440E-AC78-B07C853EF436}" type="parTrans" cxnId="{9F2B11C8-29AE-4675-9CFC-BA2CC737EBD5}">
      <dgm:prSet/>
      <dgm:spPr/>
      <dgm:t>
        <a:bodyPr/>
        <a:lstStyle/>
        <a:p>
          <a:endParaRPr lang="en-US"/>
        </a:p>
      </dgm:t>
    </dgm:pt>
    <dgm:pt modelId="{65EE8EFB-DCAE-4179-9978-EF1576056C05}" type="sibTrans" cxnId="{9F2B11C8-29AE-4675-9CFC-BA2CC737EBD5}">
      <dgm:prSet/>
      <dgm:spPr/>
      <dgm:t>
        <a:bodyPr/>
        <a:lstStyle/>
        <a:p>
          <a:endParaRPr lang="en-US"/>
        </a:p>
      </dgm:t>
    </dgm:pt>
    <dgm:pt modelId="{0DC038C2-009A-41B1-AC3E-4F6781A01947}">
      <dgm:prSet/>
      <dgm:spPr/>
      <dgm:t>
        <a:bodyPr/>
        <a:lstStyle/>
        <a:p>
          <a:r>
            <a:rPr lang="en-US"/>
            <a:t>set of decisions about strategic goals for the health sector and the means for achieving these goals. </a:t>
          </a:r>
        </a:p>
      </dgm:t>
    </dgm:pt>
    <dgm:pt modelId="{19DC089A-5612-4C72-86B1-D526232EC601}" type="parTrans" cxnId="{80218A4F-3F49-40AC-88DD-EE25E6E4D6B5}">
      <dgm:prSet/>
      <dgm:spPr/>
      <dgm:t>
        <a:bodyPr/>
        <a:lstStyle/>
        <a:p>
          <a:endParaRPr lang="en-US"/>
        </a:p>
      </dgm:t>
    </dgm:pt>
    <dgm:pt modelId="{011D4C40-BC6A-486E-816E-87056A14A97F}" type="sibTrans" cxnId="{80218A4F-3F49-40AC-88DD-EE25E6E4D6B5}">
      <dgm:prSet/>
      <dgm:spPr/>
      <dgm:t>
        <a:bodyPr/>
        <a:lstStyle/>
        <a:p>
          <a:endParaRPr lang="en-US"/>
        </a:p>
      </dgm:t>
    </dgm:pt>
    <dgm:pt modelId="{299A1093-5831-4924-9052-F734658AE21E}">
      <dgm:prSet/>
      <dgm:spPr/>
      <dgm:t>
        <a:bodyPr/>
        <a:lstStyle/>
        <a:p>
          <a:r>
            <a:rPr lang="en-US"/>
            <a:t>Policy is expressed in norms, practices, regulations and laws affecting the health of the population which together provide shape, direction and consistency to decisions made over time</a:t>
          </a:r>
        </a:p>
      </dgm:t>
    </dgm:pt>
    <dgm:pt modelId="{D020E742-4741-49B0-8B72-DDA3DDE55123}" type="parTrans" cxnId="{5EC16C1A-3A95-42F1-83C7-AF1161EF6951}">
      <dgm:prSet/>
      <dgm:spPr/>
      <dgm:t>
        <a:bodyPr/>
        <a:lstStyle/>
        <a:p>
          <a:endParaRPr lang="en-US"/>
        </a:p>
      </dgm:t>
    </dgm:pt>
    <dgm:pt modelId="{B0C17F12-1CF7-46C0-8672-8C50747A4C9D}" type="sibTrans" cxnId="{5EC16C1A-3A95-42F1-83C7-AF1161EF6951}">
      <dgm:prSet/>
      <dgm:spPr/>
      <dgm:t>
        <a:bodyPr/>
        <a:lstStyle/>
        <a:p>
          <a:endParaRPr lang="en-US"/>
        </a:p>
      </dgm:t>
    </dgm:pt>
    <dgm:pt modelId="{40418CE7-002F-4683-AEA1-F4F0F0C3665C}" type="pres">
      <dgm:prSet presAssocID="{DF878678-AE77-487B-B2B5-9812BB4CB389}" presName="linear" presStyleCnt="0">
        <dgm:presLayoutVars>
          <dgm:animLvl val="lvl"/>
          <dgm:resizeHandles val="exact"/>
        </dgm:presLayoutVars>
      </dgm:prSet>
      <dgm:spPr/>
    </dgm:pt>
    <dgm:pt modelId="{895CED0E-8505-4DD7-9B36-4F799442C526}" type="pres">
      <dgm:prSet presAssocID="{5B9808AC-0E43-4E24-9517-195A8FC0EF6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23EEA1E-2E72-4AE6-B0C5-54359314F44F}" type="pres">
      <dgm:prSet presAssocID="{65EE8EFB-DCAE-4179-9978-EF1576056C05}" presName="spacer" presStyleCnt="0"/>
      <dgm:spPr/>
    </dgm:pt>
    <dgm:pt modelId="{313F6113-E1E2-4414-BCA6-8B78EF135B98}" type="pres">
      <dgm:prSet presAssocID="{0DC038C2-009A-41B1-AC3E-4F6781A0194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12636E8-CF43-4F70-87AC-2D97EFF8FEB7}" type="pres">
      <dgm:prSet presAssocID="{011D4C40-BC6A-486E-816E-87056A14A97F}" presName="spacer" presStyleCnt="0"/>
      <dgm:spPr/>
    </dgm:pt>
    <dgm:pt modelId="{C2DD5A13-31CA-4D53-B8FA-43C65FC45012}" type="pres">
      <dgm:prSet presAssocID="{299A1093-5831-4924-9052-F734658AE21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EC16C1A-3A95-42F1-83C7-AF1161EF6951}" srcId="{DF878678-AE77-487B-B2B5-9812BB4CB389}" destId="{299A1093-5831-4924-9052-F734658AE21E}" srcOrd="2" destOrd="0" parTransId="{D020E742-4741-49B0-8B72-DDA3DDE55123}" sibTransId="{B0C17F12-1CF7-46C0-8672-8C50747A4C9D}"/>
    <dgm:cxn modelId="{2BA4B11C-F519-4642-A3EC-5222D85A4310}" type="presOf" srcId="{299A1093-5831-4924-9052-F734658AE21E}" destId="{C2DD5A13-31CA-4D53-B8FA-43C65FC45012}" srcOrd="0" destOrd="0" presId="urn:microsoft.com/office/officeart/2005/8/layout/vList2"/>
    <dgm:cxn modelId="{80218A4F-3F49-40AC-88DD-EE25E6E4D6B5}" srcId="{DF878678-AE77-487B-B2B5-9812BB4CB389}" destId="{0DC038C2-009A-41B1-AC3E-4F6781A01947}" srcOrd="1" destOrd="0" parTransId="{19DC089A-5612-4C72-86B1-D526232EC601}" sibTransId="{011D4C40-BC6A-486E-816E-87056A14A97F}"/>
    <dgm:cxn modelId="{F5D42550-617C-45F9-9B12-781CE77BF395}" type="presOf" srcId="{DF878678-AE77-487B-B2B5-9812BB4CB389}" destId="{40418CE7-002F-4683-AEA1-F4F0F0C3665C}" srcOrd="0" destOrd="0" presId="urn:microsoft.com/office/officeart/2005/8/layout/vList2"/>
    <dgm:cxn modelId="{9F2B11C8-29AE-4675-9CFC-BA2CC737EBD5}" srcId="{DF878678-AE77-487B-B2B5-9812BB4CB389}" destId="{5B9808AC-0E43-4E24-9517-195A8FC0EF63}" srcOrd="0" destOrd="0" parTransId="{8EDDE440-D76D-440E-AC78-B07C853EF436}" sibTransId="{65EE8EFB-DCAE-4179-9978-EF1576056C05}"/>
    <dgm:cxn modelId="{D5F17BE0-898A-4F71-B97A-239A79494539}" type="presOf" srcId="{0DC038C2-009A-41B1-AC3E-4F6781A01947}" destId="{313F6113-E1E2-4414-BCA6-8B78EF135B98}" srcOrd="0" destOrd="0" presId="urn:microsoft.com/office/officeart/2005/8/layout/vList2"/>
    <dgm:cxn modelId="{DC165DEB-98E5-4BB3-9BC7-E51262ABFA99}" type="presOf" srcId="{5B9808AC-0E43-4E24-9517-195A8FC0EF63}" destId="{895CED0E-8505-4DD7-9B36-4F799442C526}" srcOrd="0" destOrd="0" presId="urn:microsoft.com/office/officeart/2005/8/layout/vList2"/>
    <dgm:cxn modelId="{C444A15E-C9D3-4191-A11B-0D3CA8E527C9}" type="presParOf" srcId="{40418CE7-002F-4683-AEA1-F4F0F0C3665C}" destId="{895CED0E-8505-4DD7-9B36-4F799442C526}" srcOrd="0" destOrd="0" presId="urn:microsoft.com/office/officeart/2005/8/layout/vList2"/>
    <dgm:cxn modelId="{D4BA330E-0CD8-40FB-A6BD-DB5E4B233EF8}" type="presParOf" srcId="{40418CE7-002F-4683-AEA1-F4F0F0C3665C}" destId="{823EEA1E-2E72-4AE6-B0C5-54359314F44F}" srcOrd="1" destOrd="0" presId="urn:microsoft.com/office/officeart/2005/8/layout/vList2"/>
    <dgm:cxn modelId="{609C8193-0F6E-417B-A3E7-DA4A58325EF2}" type="presParOf" srcId="{40418CE7-002F-4683-AEA1-F4F0F0C3665C}" destId="{313F6113-E1E2-4414-BCA6-8B78EF135B98}" srcOrd="2" destOrd="0" presId="urn:microsoft.com/office/officeart/2005/8/layout/vList2"/>
    <dgm:cxn modelId="{8A187EF2-0C08-469F-9734-B4554D208F01}" type="presParOf" srcId="{40418CE7-002F-4683-AEA1-F4F0F0C3665C}" destId="{F12636E8-CF43-4F70-87AC-2D97EFF8FEB7}" srcOrd="3" destOrd="0" presId="urn:microsoft.com/office/officeart/2005/8/layout/vList2"/>
    <dgm:cxn modelId="{DDDA6367-6D70-4AD6-A984-C72E19FCBBBA}" type="presParOf" srcId="{40418CE7-002F-4683-AEA1-F4F0F0C3665C}" destId="{C2DD5A13-31CA-4D53-B8FA-43C65FC4501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DFF2A20-AC88-4021-9E46-97171502BC3A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C309F307-2015-4735-9E67-2234EADD7CD4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/>
            <a:t>Prevention</a:t>
          </a:r>
          <a:endParaRPr lang="en-US"/>
        </a:p>
      </dgm:t>
    </dgm:pt>
    <dgm:pt modelId="{83EF3C92-AE2A-4BA2-891E-95AD7030C488}" type="parTrans" cxnId="{BE86897C-25FC-4B3B-BDA7-26B0E712794D}">
      <dgm:prSet/>
      <dgm:spPr/>
      <dgm:t>
        <a:bodyPr/>
        <a:lstStyle/>
        <a:p>
          <a:endParaRPr lang="en-US"/>
        </a:p>
      </dgm:t>
    </dgm:pt>
    <dgm:pt modelId="{4BE62AB9-3D20-4D94-95D7-8D4E8A1AF8FE}" type="sibTrans" cxnId="{BE86897C-25FC-4B3B-BDA7-26B0E712794D}">
      <dgm:prSet/>
      <dgm:spPr/>
      <dgm:t>
        <a:bodyPr/>
        <a:lstStyle/>
        <a:p>
          <a:endParaRPr lang="en-US"/>
        </a:p>
      </dgm:t>
    </dgm:pt>
    <dgm:pt modelId="{5D936CF0-81B5-4843-AC39-275AF4B26DB3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/>
            <a:t>Intervention</a:t>
          </a:r>
          <a:endParaRPr lang="en-US"/>
        </a:p>
      </dgm:t>
    </dgm:pt>
    <dgm:pt modelId="{C3FC1A38-6177-47D7-80B8-4264A75FBD24}" type="parTrans" cxnId="{C34B0658-D74C-409B-A71D-FAD29C9DC93D}">
      <dgm:prSet/>
      <dgm:spPr/>
      <dgm:t>
        <a:bodyPr/>
        <a:lstStyle/>
        <a:p>
          <a:endParaRPr lang="en-US"/>
        </a:p>
      </dgm:t>
    </dgm:pt>
    <dgm:pt modelId="{7470E87C-6465-4454-8208-316801618A8E}" type="sibTrans" cxnId="{C34B0658-D74C-409B-A71D-FAD29C9DC93D}">
      <dgm:prSet/>
      <dgm:spPr/>
      <dgm:t>
        <a:bodyPr/>
        <a:lstStyle/>
        <a:p>
          <a:endParaRPr lang="en-US"/>
        </a:p>
      </dgm:t>
    </dgm:pt>
    <dgm:pt modelId="{38084B00-79C2-4C1C-8D79-BBBA9D4BDC0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Communicable diseases – swift</a:t>
          </a:r>
          <a:endParaRPr lang="en-US"/>
        </a:p>
      </dgm:t>
    </dgm:pt>
    <dgm:pt modelId="{17020A22-8F0E-4C36-AAE2-56085B5AA8C9}" type="parTrans" cxnId="{7C4787C6-78F2-4A5D-82EA-3DD33C541571}">
      <dgm:prSet/>
      <dgm:spPr/>
      <dgm:t>
        <a:bodyPr/>
        <a:lstStyle/>
        <a:p>
          <a:endParaRPr lang="en-US"/>
        </a:p>
      </dgm:t>
    </dgm:pt>
    <dgm:pt modelId="{565504C9-577F-44B2-A821-E5AC579B8AB4}" type="sibTrans" cxnId="{7C4787C6-78F2-4A5D-82EA-3DD33C541571}">
      <dgm:prSet/>
      <dgm:spPr/>
      <dgm:t>
        <a:bodyPr/>
        <a:lstStyle/>
        <a:p>
          <a:endParaRPr lang="en-US"/>
        </a:p>
      </dgm:t>
    </dgm:pt>
    <dgm:pt modelId="{89CBF68E-0606-4A47-B4AB-03EDB490CFD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Non-communicable diseases – slow </a:t>
          </a:r>
          <a:endParaRPr lang="en-US"/>
        </a:p>
      </dgm:t>
    </dgm:pt>
    <dgm:pt modelId="{DAD9E18F-3522-4EEB-9D0F-CEBFF89D8BCB}" type="parTrans" cxnId="{2F57B399-A585-4201-A0F2-CCAE0AA68B27}">
      <dgm:prSet/>
      <dgm:spPr/>
      <dgm:t>
        <a:bodyPr/>
        <a:lstStyle/>
        <a:p>
          <a:endParaRPr lang="en-US"/>
        </a:p>
      </dgm:t>
    </dgm:pt>
    <dgm:pt modelId="{1E08069B-A239-4B1C-8639-4CB494DB3E29}" type="sibTrans" cxnId="{2F57B399-A585-4201-A0F2-CCAE0AA68B27}">
      <dgm:prSet/>
      <dgm:spPr/>
      <dgm:t>
        <a:bodyPr/>
        <a:lstStyle/>
        <a:p>
          <a:endParaRPr lang="en-US"/>
        </a:p>
      </dgm:t>
    </dgm:pt>
    <dgm:pt modelId="{A368E54E-CFBB-4D69-AE4B-AAB06F031567}" type="pres">
      <dgm:prSet presAssocID="{EDFF2A20-AC88-4021-9E46-97171502BC3A}" presName="root" presStyleCnt="0">
        <dgm:presLayoutVars>
          <dgm:dir/>
          <dgm:resizeHandles val="exact"/>
        </dgm:presLayoutVars>
      </dgm:prSet>
      <dgm:spPr/>
    </dgm:pt>
    <dgm:pt modelId="{05EDA39C-39E0-477C-B161-73CF2C389482}" type="pres">
      <dgm:prSet presAssocID="{C309F307-2015-4735-9E67-2234EADD7CD4}" presName="compNode" presStyleCnt="0"/>
      <dgm:spPr/>
    </dgm:pt>
    <dgm:pt modelId="{54F21CDB-6F10-4608-B677-EFDA9ED80976}" type="pres">
      <dgm:prSet presAssocID="{C309F307-2015-4735-9E67-2234EADD7CD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yklistika"/>
        </a:ext>
      </dgm:extLst>
    </dgm:pt>
    <dgm:pt modelId="{1A76A1A2-0972-41E3-A6FF-B8D64B0B1435}" type="pres">
      <dgm:prSet presAssocID="{C309F307-2015-4735-9E67-2234EADD7CD4}" presName="iconSpace" presStyleCnt="0"/>
      <dgm:spPr/>
    </dgm:pt>
    <dgm:pt modelId="{7CD190C7-02D4-4389-BA8A-050CA531FCD2}" type="pres">
      <dgm:prSet presAssocID="{C309F307-2015-4735-9E67-2234EADD7CD4}" presName="parTx" presStyleLbl="revTx" presStyleIdx="0" presStyleCnt="4">
        <dgm:presLayoutVars>
          <dgm:chMax val="0"/>
          <dgm:chPref val="0"/>
        </dgm:presLayoutVars>
      </dgm:prSet>
      <dgm:spPr/>
    </dgm:pt>
    <dgm:pt modelId="{3F463BCC-A9FF-4A22-9B60-84220A6D3022}" type="pres">
      <dgm:prSet presAssocID="{C309F307-2015-4735-9E67-2234EADD7CD4}" presName="txSpace" presStyleCnt="0"/>
      <dgm:spPr/>
    </dgm:pt>
    <dgm:pt modelId="{667ED011-A037-4870-BE28-0EB5A832ECF2}" type="pres">
      <dgm:prSet presAssocID="{C309F307-2015-4735-9E67-2234EADD7CD4}" presName="desTx" presStyleLbl="revTx" presStyleIdx="1" presStyleCnt="4">
        <dgm:presLayoutVars/>
      </dgm:prSet>
      <dgm:spPr/>
    </dgm:pt>
    <dgm:pt modelId="{9C461E6A-02C6-45A4-AB3B-3788DB3957D7}" type="pres">
      <dgm:prSet presAssocID="{4BE62AB9-3D20-4D94-95D7-8D4E8A1AF8FE}" presName="sibTrans" presStyleCnt="0"/>
      <dgm:spPr/>
    </dgm:pt>
    <dgm:pt modelId="{642A9402-B1DF-4B6E-AC3C-0646648E1041}" type="pres">
      <dgm:prSet presAssocID="{5D936CF0-81B5-4843-AC39-275AF4B26DB3}" presName="compNode" presStyleCnt="0"/>
      <dgm:spPr/>
    </dgm:pt>
    <dgm:pt modelId="{707EE318-C808-407B-AC50-483E9E63F06D}" type="pres">
      <dgm:prSet presAssocID="{5D936CF0-81B5-4843-AC39-275AF4B26DB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ehla"/>
        </a:ext>
      </dgm:extLst>
    </dgm:pt>
    <dgm:pt modelId="{F571F346-3C15-4D4F-B429-5869EA42121C}" type="pres">
      <dgm:prSet presAssocID="{5D936CF0-81B5-4843-AC39-275AF4B26DB3}" presName="iconSpace" presStyleCnt="0"/>
      <dgm:spPr/>
    </dgm:pt>
    <dgm:pt modelId="{337BC737-64E1-4B0C-B44B-8999638F4A85}" type="pres">
      <dgm:prSet presAssocID="{5D936CF0-81B5-4843-AC39-275AF4B26DB3}" presName="parTx" presStyleLbl="revTx" presStyleIdx="2" presStyleCnt="4">
        <dgm:presLayoutVars>
          <dgm:chMax val="0"/>
          <dgm:chPref val="0"/>
        </dgm:presLayoutVars>
      </dgm:prSet>
      <dgm:spPr/>
    </dgm:pt>
    <dgm:pt modelId="{F64BC116-9F33-4C9B-8204-7B2ECB4A9FEB}" type="pres">
      <dgm:prSet presAssocID="{5D936CF0-81B5-4843-AC39-275AF4B26DB3}" presName="txSpace" presStyleCnt="0"/>
      <dgm:spPr/>
    </dgm:pt>
    <dgm:pt modelId="{BA3A8F79-FCB9-4E2C-9810-1F5F2BE75115}" type="pres">
      <dgm:prSet presAssocID="{5D936CF0-81B5-4843-AC39-275AF4B26DB3}" presName="desTx" presStyleLbl="revTx" presStyleIdx="3" presStyleCnt="4">
        <dgm:presLayoutVars/>
      </dgm:prSet>
      <dgm:spPr/>
    </dgm:pt>
  </dgm:ptLst>
  <dgm:cxnLst>
    <dgm:cxn modelId="{4058E922-B376-46D4-A9F9-AF929AEED568}" type="presOf" srcId="{C309F307-2015-4735-9E67-2234EADD7CD4}" destId="{7CD190C7-02D4-4389-BA8A-050CA531FCD2}" srcOrd="0" destOrd="0" presId="urn:microsoft.com/office/officeart/2018/5/layout/CenteredIconLabelDescriptionList"/>
    <dgm:cxn modelId="{FAEAE037-C4A3-46B2-8E15-05A8D07A76A9}" type="presOf" srcId="{EDFF2A20-AC88-4021-9E46-97171502BC3A}" destId="{A368E54E-CFBB-4D69-AE4B-AAB06F031567}" srcOrd="0" destOrd="0" presId="urn:microsoft.com/office/officeart/2018/5/layout/CenteredIconLabelDescriptionList"/>
    <dgm:cxn modelId="{C34B0658-D74C-409B-A71D-FAD29C9DC93D}" srcId="{EDFF2A20-AC88-4021-9E46-97171502BC3A}" destId="{5D936CF0-81B5-4843-AC39-275AF4B26DB3}" srcOrd="1" destOrd="0" parTransId="{C3FC1A38-6177-47D7-80B8-4264A75FBD24}" sibTransId="{7470E87C-6465-4454-8208-316801618A8E}"/>
    <dgm:cxn modelId="{BE86897C-25FC-4B3B-BDA7-26B0E712794D}" srcId="{EDFF2A20-AC88-4021-9E46-97171502BC3A}" destId="{C309F307-2015-4735-9E67-2234EADD7CD4}" srcOrd="0" destOrd="0" parTransId="{83EF3C92-AE2A-4BA2-891E-95AD7030C488}" sibTransId="{4BE62AB9-3D20-4D94-95D7-8D4E8A1AF8FE}"/>
    <dgm:cxn modelId="{2F57B399-A585-4201-A0F2-CCAE0AA68B27}" srcId="{5D936CF0-81B5-4843-AC39-275AF4B26DB3}" destId="{89CBF68E-0606-4A47-B4AB-03EDB490CFDE}" srcOrd="1" destOrd="0" parTransId="{DAD9E18F-3522-4EEB-9D0F-CEBFF89D8BCB}" sibTransId="{1E08069B-A239-4B1C-8639-4CB494DB3E29}"/>
    <dgm:cxn modelId="{99F5DFB1-1A59-4CB4-85E2-B887FAB5527A}" type="presOf" srcId="{5D936CF0-81B5-4843-AC39-275AF4B26DB3}" destId="{337BC737-64E1-4B0C-B44B-8999638F4A85}" srcOrd="0" destOrd="0" presId="urn:microsoft.com/office/officeart/2018/5/layout/CenteredIconLabelDescriptionList"/>
    <dgm:cxn modelId="{AB887EB8-5EB6-4E29-89FA-D46F3B6B81B4}" type="presOf" srcId="{89CBF68E-0606-4A47-B4AB-03EDB490CFDE}" destId="{BA3A8F79-FCB9-4E2C-9810-1F5F2BE75115}" srcOrd="0" destOrd="1" presId="urn:microsoft.com/office/officeart/2018/5/layout/CenteredIconLabelDescriptionList"/>
    <dgm:cxn modelId="{3147CEBD-F860-48BA-9321-46EF46E7CB51}" type="presOf" srcId="{38084B00-79C2-4C1C-8D79-BBBA9D4BDC0B}" destId="{BA3A8F79-FCB9-4E2C-9810-1F5F2BE75115}" srcOrd="0" destOrd="0" presId="urn:microsoft.com/office/officeart/2018/5/layout/CenteredIconLabelDescriptionList"/>
    <dgm:cxn modelId="{7C4787C6-78F2-4A5D-82EA-3DD33C541571}" srcId="{5D936CF0-81B5-4843-AC39-275AF4B26DB3}" destId="{38084B00-79C2-4C1C-8D79-BBBA9D4BDC0B}" srcOrd="0" destOrd="0" parTransId="{17020A22-8F0E-4C36-AAE2-56085B5AA8C9}" sibTransId="{565504C9-577F-44B2-A821-E5AC579B8AB4}"/>
    <dgm:cxn modelId="{0713EFBB-3CEF-40C6-AFE8-5E381AF10704}" type="presParOf" srcId="{A368E54E-CFBB-4D69-AE4B-AAB06F031567}" destId="{05EDA39C-39E0-477C-B161-73CF2C389482}" srcOrd="0" destOrd="0" presId="urn:microsoft.com/office/officeart/2018/5/layout/CenteredIconLabelDescriptionList"/>
    <dgm:cxn modelId="{FAD1759C-C958-4464-9D63-96DF9F39A28D}" type="presParOf" srcId="{05EDA39C-39E0-477C-B161-73CF2C389482}" destId="{54F21CDB-6F10-4608-B677-EFDA9ED80976}" srcOrd="0" destOrd="0" presId="urn:microsoft.com/office/officeart/2018/5/layout/CenteredIconLabelDescriptionList"/>
    <dgm:cxn modelId="{4904B767-7402-4F79-B1B3-2DDEEEC462E4}" type="presParOf" srcId="{05EDA39C-39E0-477C-B161-73CF2C389482}" destId="{1A76A1A2-0972-41E3-A6FF-B8D64B0B1435}" srcOrd="1" destOrd="0" presId="urn:microsoft.com/office/officeart/2018/5/layout/CenteredIconLabelDescriptionList"/>
    <dgm:cxn modelId="{DF90A626-192F-4478-AFF3-9D9E527D7C73}" type="presParOf" srcId="{05EDA39C-39E0-477C-B161-73CF2C389482}" destId="{7CD190C7-02D4-4389-BA8A-050CA531FCD2}" srcOrd="2" destOrd="0" presId="urn:microsoft.com/office/officeart/2018/5/layout/CenteredIconLabelDescriptionList"/>
    <dgm:cxn modelId="{1E52B628-59D7-46F7-88BE-1C1E50709763}" type="presParOf" srcId="{05EDA39C-39E0-477C-B161-73CF2C389482}" destId="{3F463BCC-A9FF-4A22-9B60-84220A6D3022}" srcOrd="3" destOrd="0" presId="urn:microsoft.com/office/officeart/2018/5/layout/CenteredIconLabelDescriptionList"/>
    <dgm:cxn modelId="{279D4BCE-41CF-4356-ADC0-E26B32179B4F}" type="presParOf" srcId="{05EDA39C-39E0-477C-B161-73CF2C389482}" destId="{667ED011-A037-4870-BE28-0EB5A832ECF2}" srcOrd="4" destOrd="0" presId="urn:microsoft.com/office/officeart/2018/5/layout/CenteredIconLabelDescriptionList"/>
    <dgm:cxn modelId="{87A8A07D-772D-4F4B-94FE-CCF41D76866F}" type="presParOf" srcId="{A368E54E-CFBB-4D69-AE4B-AAB06F031567}" destId="{9C461E6A-02C6-45A4-AB3B-3788DB3957D7}" srcOrd="1" destOrd="0" presId="urn:microsoft.com/office/officeart/2018/5/layout/CenteredIconLabelDescriptionList"/>
    <dgm:cxn modelId="{CAAB4305-2C40-4171-A9F9-9E7A32A013F2}" type="presParOf" srcId="{A368E54E-CFBB-4D69-AE4B-AAB06F031567}" destId="{642A9402-B1DF-4B6E-AC3C-0646648E1041}" srcOrd="2" destOrd="0" presId="urn:microsoft.com/office/officeart/2018/5/layout/CenteredIconLabelDescriptionList"/>
    <dgm:cxn modelId="{65A18B06-5F1D-4032-A49C-3293B8697BCF}" type="presParOf" srcId="{642A9402-B1DF-4B6E-AC3C-0646648E1041}" destId="{707EE318-C808-407B-AC50-483E9E63F06D}" srcOrd="0" destOrd="0" presId="urn:microsoft.com/office/officeart/2018/5/layout/CenteredIconLabelDescriptionList"/>
    <dgm:cxn modelId="{09BCC3AA-014B-4759-8014-E5E000FDC4AC}" type="presParOf" srcId="{642A9402-B1DF-4B6E-AC3C-0646648E1041}" destId="{F571F346-3C15-4D4F-B429-5869EA42121C}" srcOrd="1" destOrd="0" presId="urn:microsoft.com/office/officeart/2018/5/layout/CenteredIconLabelDescriptionList"/>
    <dgm:cxn modelId="{84845425-5D6B-405A-B40D-601980E69C68}" type="presParOf" srcId="{642A9402-B1DF-4B6E-AC3C-0646648E1041}" destId="{337BC737-64E1-4B0C-B44B-8999638F4A85}" srcOrd="2" destOrd="0" presId="urn:microsoft.com/office/officeart/2018/5/layout/CenteredIconLabelDescriptionList"/>
    <dgm:cxn modelId="{02179B25-4D3E-416D-A3FB-57B5EF6BCEDC}" type="presParOf" srcId="{642A9402-B1DF-4B6E-AC3C-0646648E1041}" destId="{F64BC116-9F33-4C9B-8204-7B2ECB4A9FEB}" srcOrd="3" destOrd="0" presId="urn:microsoft.com/office/officeart/2018/5/layout/CenteredIconLabelDescriptionList"/>
    <dgm:cxn modelId="{270BB3F0-2FDD-4E35-AEE2-3BCD2A30EB88}" type="presParOf" srcId="{642A9402-B1DF-4B6E-AC3C-0646648E1041}" destId="{BA3A8F79-FCB9-4E2C-9810-1F5F2BE75115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CF4B52-6820-4B1F-8C09-17FD198A070D}">
      <dsp:nvSpPr>
        <dsp:cNvPr id="0" name=""/>
        <dsp:cNvSpPr/>
      </dsp:nvSpPr>
      <dsp:spPr>
        <a:xfrm>
          <a:off x="7281193" y="935972"/>
          <a:ext cx="2479368" cy="247982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2378B8-593C-4763-8E13-65FB0F425881}">
      <dsp:nvSpPr>
        <dsp:cNvPr id="0" name=""/>
        <dsp:cNvSpPr/>
      </dsp:nvSpPr>
      <dsp:spPr>
        <a:xfrm>
          <a:off x="7363516" y="1018648"/>
          <a:ext cx="2314723" cy="2314476"/>
        </a:xfrm>
        <a:prstGeom prst="ellipse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Health policy</a:t>
          </a:r>
          <a:endParaRPr lang="en-US" sz="2200" kern="1200"/>
        </a:p>
      </dsp:txBody>
      <dsp:txXfrm>
        <a:off x="7694421" y="1349349"/>
        <a:ext cx="1652912" cy="1653073"/>
      </dsp:txXfrm>
    </dsp:sp>
    <dsp:sp modelId="{872D2D25-B94D-4899-9795-E5BC483479B7}">
      <dsp:nvSpPr>
        <dsp:cNvPr id="0" name=""/>
        <dsp:cNvSpPr/>
      </dsp:nvSpPr>
      <dsp:spPr>
        <a:xfrm rot="2700000">
          <a:off x="4721680" y="938970"/>
          <a:ext cx="2473396" cy="2473396"/>
        </a:xfrm>
        <a:prstGeom prst="teardrop">
          <a:avLst>
            <a:gd name="adj" fmla="val 100000"/>
          </a:avLst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D11B3F-8FC8-455C-91BF-42F9ECDB32A4}">
      <dsp:nvSpPr>
        <dsp:cNvPr id="0" name=""/>
        <dsp:cNvSpPr/>
      </dsp:nvSpPr>
      <dsp:spPr>
        <a:xfrm>
          <a:off x="4801017" y="1018648"/>
          <a:ext cx="2314723" cy="2314476"/>
        </a:xfrm>
        <a:prstGeom prst="ellipse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Determinants of health</a:t>
          </a:r>
          <a:endParaRPr lang="en-US" sz="2200" kern="1200"/>
        </a:p>
      </dsp:txBody>
      <dsp:txXfrm>
        <a:off x="5131922" y="1349349"/>
        <a:ext cx="1652912" cy="1653073"/>
      </dsp:txXfrm>
    </dsp:sp>
    <dsp:sp modelId="{E37C8101-4780-4F11-A423-D70D0B5B0711}">
      <dsp:nvSpPr>
        <dsp:cNvPr id="0" name=""/>
        <dsp:cNvSpPr/>
      </dsp:nvSpPr>
      <dsp:spPr>
        <a:xfrm rot="2700000">
          <a:off x="2159182" y="938970"/>
          <a:ext cx="2473396" cy="2473396"/>
        </a:xfrm>
        <a:prstGeom prst="teardrop">
          <a:avLst>
            <a:gd name="adj" fmla="val 100000"/>
          </a:avLst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7266B1-2292-4A37-B1D0-97B2D1BD4956}">
      <dsp:nvSpPr>
        <dsp:cNvPr id="0" name=""/>
        <dsp:cNvSpPr/>
      </dsp:nvSpPr>
      <dsp:spPr>
        <a:xfrm>
          <a:off x="2238519" y="1018648"/>
          <a:ext cx="2314723" cy="2314476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Global health</a:t>
          </a:r>
          <a:endParaRPr lang="en-US" sz="2200" kern="1200"/>
        </a:p>
      </dsp:txBody>
      <dsp:txXfrm>
        <a:off x="2569424" y="1349349"/>
        <a:ext cx="1652912" cy="16530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5CED0E-8505-4DD7-9B36-4F799442C526}">
      <dsp:nvSpPr>
        <dsp:cNvPr id="0" name=""/>
        <dsp:cNvSpPr/>
      </dsp:nvSpPr>
      <dsp:spPr>
        <a:xfrm>
          <a:off x="0" y="5895"/>
          <a:ext cx="11407487" cy="13985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framework for health-promoting actions covering the social, economic, and environmental determinants of health. </a:t>
          </a:r>
        </a:p>
      </dsp:txBody>
      <dsp:txXfrm>
        <a:off x="68270" y="74165"/>
        <a:ext cx="11270947" cy="1261975"/>
      </dsp:txXfrm>
    </dsp:sp>
    <dsp:sp modelId="{313F6113-E1E2-4414-BCA6-8B78EF135B98}">
      <dsp:nvSpPr>
        <dsp:cNvPr id="0" name=""/>
        <dsp:cNvSpPr/>
      </dsp:nvSpPr>
      <dsp:spPr>
        <a:xfrm>
          <a:off x="0" y="1476411"/>
          <a:ext cx="11407487" cy="1398515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set of decisions about strategic goals for the health sector and the means for achieving these goals. </a:t>
          </a:r>
        </a:p>
      </dsp:txBody>
      <dsp:txXfrm>
        <a:off x="68270" y="1544681"/>
        <a:ext cx="11270947" cy="1261975"/>
      </dsp:txXfrm>
    </dsp:sp>
    <dsp:sp modelId="{C2DD5A13-31CA-4D53-B8FA-43C65FC45012}">
      <dsp:nvSpPr>
        <dsp:cNvPr id="0" name=""/>
        <dsp:cNvSpPr/>
      </dsp:nvSpPr>
      <dsp:spPr>
        <a:xfrm>
          <a:off x="0" y="2946926"/>
          <a:ext cx="11407487" cy="139851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Policy is expressed in norms, practices, regulations and laws affecting the health of the population which together provide shape, direction and consistency to decisions made over time</a:t>
          </a:r>
        </a:p>
      </dsp:txBody>
      <dsp:txXfrm>
        <a:off x="68270" y="3015196"/>
        <a:ext cx="11270947" cy="12619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F21CDB-6F10-4608-B677-EFDA9ED80976}">
      <dsp:nvSpPr>
        <dsp:cNvPr id="0" name=""/>
        <dsp:cNvSpPr/>
      </dsp:nvSpPr>
      <dsp:spPr>
        <a:xfrm>
          <a:off x="1963800" y="690487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D190C7-02D4-4389-BA8A-050CA531FCD2}">
      <dsp:nvSpPr>
        <dsp:cNvPr id="0" name=""/>
        <dsp:cNvSpPr/>
      </dsp:nvSpPr>
      <dsp:spPr>
        <a:xfrm>
          <a:off x="559800" y="2330213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3600" kern="1200"/>
            <a:t>Prevention</a:t>
          </a:r>
          <a:endParaRPr lang="en-US" sz="3600" kern="1200"/>
        </a:p>
      </dsp:txBody>
      <dsp:txXfrm>
        <a:off x="559800" y="2330213"/>
        <a:ext cx="4320000" cy="648000"/>
      </dsp:txXfrm>
    </dsp:sp>
    <dsp:sp modelId="{667ED011-A037-4870-BE28-0EB5A832ECF2}">
      <dsp:nvSpPr>
        <dsp:cNvPr id="0" name=""/>
        <dsp:cNvSpPr/>
      </dsp:nvSpPr>
      <dsp:spPr>
        <a:xfrm>
          <a:off x="559800" y="3037620"/>
          <a:ext cx="4320000" cy="623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7EE318-C808-407B-AC50-483E9E63F06D}">
      <dsp:nvSpPr>
        <dsp:cNvPr id="0" name=""/>
        <dsp:cNvSpPr/>
      </dsp:nvSpPr>
      <dsp:spPr>
        <a:xfrm>
          <a:off x="7039800" y="690487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7BC737-64E1-4B0C-B44B-8999638F4A85}">
      <dsp:nvSpPr>
        <dsp:cNvPr id="0" name=""/>
        <dsp:cNvSpPr/>
      </dsp:nvSpPr>
      <dsp:spPr>
        <a:xfrm>
          <a:off x="5635800" y="2330213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3600" kern="1200"/>
            <a:t>Intervention</a:t>
          </a:r>
          <a:endParaRPr lang="en-US" sz="3600" kern="1200"/>
        </a:p>
      </dsp:txBody>
      <dsp:txXfrm>
        <a:off x="5635800" y="2330213"/>
        <a:ext cx="4320000" cy="648000"/>
      </dsp:txXfrm>
    </dsp:sp>
    <dsp:sp modelId="{BA3A8F79-FCB9-4E2C-9810-1F5F2BE75115}">
      <dsp:nvSpPr>
        <dsp:cNvPr id="0" name=""/>
        <dsp:cNvSpPr/>
      </dsp:nvSpPr>
      <dsp:spPr>
        <a:xfrm>
          <a:off x="5635800" y="3037620"/>
          <a:ext cx="4320000" cy="623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Communicable diseases – swift</a:t>
          </a:r>
          <a:endParaRPr lang="en-US" sz="1700" kern="1200"/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Non-communicable diseases – slow </a:t>
          </a:r>
          <a:endParaRPr lang="en-US" sz="1700" kern="1200"/>
        </a:p>
      </dsp:txBody>
      <dsp:txXfrm>
        <a:off x="5635800" y="3037620"/>
        <a:ext cx="4320000" cy="6232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node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F3DB52-382B-43B3-A87F-329F4CB92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EC1E74E-78E9-4F9D-874E-3F292F658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3ED370-164C-4E26-9C6A-1AA82F929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F458-F4CF-4DC8-8132-D289D6C4AC4A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9F6428-2DFA-420A-A5CF-0204AF94C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BC175C-F551-46E4-8831-A30E350D9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3A253-E5E2-4722-92D0-0411314BE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277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5B7721-B3E8-48EB-8A82-C55BFC7EA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A370EBD-9B69-4432-A4A1-87E9601E0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690AB3-3D2B-4077-950B-6181FE916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F458-F4CF-4DC8-8132-D289D6C4AC4A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4BACEF-D040-4DDF-99DF-3552A8C02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E91961-E164-4727-A734-6E4C637AC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3A253-E5E2-4722-92D0-0411314BE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409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83A1AE5-5F4A-4D55-ABCA-1FE6A52D37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F441901-7595-462D-8958-ABD87CA40B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3716C6-6B51-408E-9793-80810195C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F458-F4CF-4DC8-8132-D289D6C4AC4A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F98E70-E65F-4E0D-80B9-A351D044F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1021C4-01B8-4565-A5BB-A874EDB67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3A253-E5E2-4722-92D0-0411314BE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33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1192CF-B681-4568-B3CB-F1EA6DB55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EE90BA-3601-49CC-AB8C-113B3C686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35D5F8-18B8-4639-93CD-7D4EA3FEE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F458-F4CF-4DC8-8132-D289D6C4AC4A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FA912F-73CF-414E-96BE-EE2316376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788A92-3930-4165-ACC5-66117BEFF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3A253-E5E2-4722-92D0-0411314BE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104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8169D7-306C-4659-A1DC-CF49BD186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5468C47-4D78-4586-BEFF-ACFFAA82F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DD667A-C5F1-47B8-AF5B-F052ED882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F458-F4CF-4DC8-8132-D289D6C4AC4A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6511BE-BE40-4128-A876-36A766A22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8D2847-F989-4455-A83E-1C2291523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3A253-E5E2-4722-92D0-0411314BE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281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20019-6504-4FAB-837C-981B318CE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1C2F03-AFF8-4DF8-88CC-987FA3605F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AE7ED4C-E790-41B6-925C-015AE8D9D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806208-B4F7-4435-A9D5-527958CAC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F458-F4CF-4DC8-8132-D289D6C4AC4A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62EA08-D512-4CB7-B58F-DA9197FF7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F26C7D-878C-436A-B7D8-D31D2B530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3A253-E5E2-4722-92D0-0411314BE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498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13CD93-9C6B-43E3-945E-338E2151A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BFA6074-F544-4DE1-8DC1-E02D1C61E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D3E5268-63DD-4179-A0CD-0B300B09B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232C1DB-D7E7-41A9-B35C-F73EBBED0B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A40C67D-1FC5-4B44-96B7-9A8C85E5DC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299A830-B753-497B-B3CF-0BD96F14D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F458-F4CF-4DC8-8132-D289D6C4AC4A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F0FBB2D-65F0-45F9-B16C-D5A4EF23B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3A50486-70C7-4C28-A147-0C70B333B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3A253-E5E2-4722-92D0-0411314BE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822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124486-A2BC-4C31-B0C8-41EDBA8C1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6C33875-641F-42EA-9945-8FDA5ED50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F458-F4CF-4DC8-8132-D289D6C4AC4A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5BB33CF-3D8D-449B-8DF6-5B619325B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752D7AC-C548-4D01-907C-12D6D3502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3A253-E5E2-4722-92D0-0411314BE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432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D617975-A614-45F2-8EDC-1D7C42953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F458-F4CF-4DC8-8132-D289D6C4AC4A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A6592F5-7D1A-496C-A516-DBDC023B3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92CCE89-120B-4D2C-86DD-D9F232752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3A253-E5E2-4722-92D0-0411314BE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08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02ABC-4CAC-435B-8DDA-AEA849B56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96A736-27B6-48CD-AE8D-49575EBD1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634CEC6-FAB1-47A1-9E52-380B56200C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7F483E-A9C9-4232-BC43-90603290D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F458-F4CF-4DC8-8132-D289D6C4AC4A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F77367-79C4-4299-BC9B-EE4C8D774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13CCE4-C599-403D-A1B1-D1E59EDAD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3A253-E5E2-4722-92D0-0411314BE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747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E36EC1-89AC-4ADC-9DC2-D25EDBC8C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51D7995-9570-4275-8295-85A0C186A2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6C407EF-7138-498F-822C-AFF1003E6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17E60FD-D6E8-4593-997B-CA295FDBB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F458-F4CF-4DC8-8132-D289D6C4AC4A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896A3E4-19F9-46BB-893A-67DD63DD9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D8D6FF-ABC5-439D-ACF5-C71CD70F8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3A253-E5E2-4722-92D0-0411314BE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06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F101324-F1DC-45C6-89D1-DBA68A332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31AEA3D-38FE-42A4-BA43-7E4242D91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AC4477-D939-45E2-8A3E-1D2DEA11A4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5F458-F4CF-4DC8-8132-D289D6C4AC4A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320ED4-0164-4C34-BCC7-522B5D7E13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AD937E-9042-4F8D-9DCA-3A646888A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3A253-E5E2-4722-92D0-0411314BE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73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905BA41-EE6E-4F80-8636-447F22DD72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0BC2C90-10C1-401B-A09C-6010E6E56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8465" y="3298722"/>
            <a:ext cx="8495070" cy="1784402"/>
          </a:xfrm>
        </p:spPr>
        <p:txBody>
          <a:bodyPr anchor="b"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Health Policy and Planning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E711C2C-6AD9-436B-ACFA-4BC58B9686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8465" y="5258851"/>
            <a:ext cx="8495070" cy="904005"/>
          </a:xfrm>
        </p:spPr>
        <p:txBody>
          <a:bodyPr>
            <a:normAutofit/>
          </a:bodyPr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D7549B2-EE05-4558-8C64-AC46755F2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25914" y="889251"/>
            <a:ext cx="2140172" cy="2140172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Finanční">
            <a:extLst>
              <a:ext uri="{FF2B5EF4-FFF2-40B4-BE49-F238E27FC236}">
                <a16:creationId xmlns:a16="http://schemas.microsoft.com/office/drawing/2014/main" id="{ACB05AA3-1913-44E1-952A-52F918C304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8264" y="1371601"/>
            <a:ext cx="1175474" cy="1175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23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CC7D015-0DD8-420F-A568-AC4FEDC41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73402A5-066A-4081-92A6-F2D62F1EF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4155825" cy="5571898"/>
          </a:xfrm>
        </p:spPr>
        <p:txBody>
          <a:bodyPr>
            <a:normAutofit/>
          </a:bodyPr>
          <a:lstStyle/>
          <a:p>
            <a:r>
              <a:rPr lang="cs-CZ" dirty="0" err="1"/>
              <a:t>Assessing</a:t>
            </a:r>
            <a:r>
              <a:rPr lang="cs-CZ" dirty="0"/>
              <a:t> </a:t>
            </a:r>
            <a:r>
              <a:rPr lang="cs-CZ" dirty="0" err="1"/>
              <a:t>burden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7D5523-8DE7-4363-ABEE-12A0BE58F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552" y="557189"/>
            <a:ext cx="6167246" cy="5571898"/>
          </a:xfrm>
        </p:spPr>
        <p:txBody>
          <a:bodyPr anchor="ctr">
            <a:normAutofit/>
          </a:bodyPr>
          <a:lstStyle/>
          <a:p>
            <a:r>
              <a:rPr lang="en-US" sz="2000" dirty="0"/>
              <a:t>measure the overall health status of the community</a:t>
            </a:r>
            <a:endParaRPr lang="cs-CZ" sz="2000" dirty="0"/>
          </a:p>
          <a:p>
            <a:r>
              <a:rPr lang="en-US" sz="2000" dirty="0"/>
              <a:t>Mortality data reflect only</a:t>
            </a:r>
            <a:r>
              <a:rPr lang="cs-CZ" sz="2000" dirty="0"/>
              <a:t> </a:t>
            </a:r>
            <a:r>
              <a:rPr lang="en-US" sz="2000" dirty="0"/>
              <a:t>one aspect of health and are of limited value for conditions</a:t>
            </a:r>
            <a:r>
              <a:rPr lang="cs-CZ" sz="2000" dirty="0"/>
              <a:t> </a:t>
            </a:r>
            <a:r>
              <a:rPr lang="en-US" sz="2000" dirty="0"/>
              <a:t>that are rarely fatal. </a:t>
            </a:r>
            <a:endParaRPr lang="cs-CZ" sz="2000" dirty="0"/>
          </a:p>
          <a:p>
            <a:r>
              <a:rPr lang="en-US" sz="2000" dirty="0"/>
              <a:t>Measures of morbidity reflect another important aspect of the</a:t>
            </a:r>
            <a:r>
              <a:rPr lang="cs-CZ" sz="2000" dirty="0"/>
              <a:t> </a:t>
            </a:r>
            <a:r>
              <a:rPr lang="en-US" sz="2000" dirty="0"/>
              <a:t>burden of illness. </a:t>
            </a:r>
            <a:endParaRPr lang="cs-CZ" sz="2000" dirty="0"/>
          </a:p>
          <a:p>
            <a:r>
              <a:rPr lang="en-US" sz="2000" dirty="0"/>
              <a:t>The consequences of disease – impairment, disability and handicap</a:t>
            </a:r>
            <a:r>
              <a:rPr lang="cs-CZ" sz="2000" dirty="0"/>
              <a:t> </a:t>
            </a:r>
            <a:r>
              <a:rPr lang="cs-CZ" sz="2000"/>
              <a:t>have</a:t>
            </a:r>
            <a:r>
              <a:rPr lang="cs-CZ" sz="2000" dirty="0"/>
              <a:t> </a:t>
            </a:r>
            <a:r>
              <a:rPr lang="cs-CZ" sz="2000"/>
              <a:t>also</a:t>
            </a:r>
            <a:r>
              <a:rPr lang="cs-CZ" sz="2000" dirty="0"/>
              <a:t> </a:t>
            </a:r>
            <a:r>
              <a:rPr lang="cs-CZ" sz="2000"/>
              <a:t>be</a:t>
            </a:r>
            <a:r>
              <a:rPr lang="cs-CZ" sz="2000" dirty="0"/>
              <a:t> </a:t>
            </a:r>
            <a:r>
              <a:rPr lang="cs-CZ" sz="2000"/>
              <a:t>measured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29147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CC7D015-0DD8-420F-A568-AC4FEDC41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2F22FD4-D8F4-467A-95CC-831DFBDE5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4155825" cy="5571898"/>
          </a:xfrm>
        </p:spPr>
        <p:txBody>
          <a:bodyPr>
            <a:normAutofit/>
          </a:bodyPr>
          <a:lstStyle/>
          <a:p>
            <a:r>
              <a:rPr lang="cs-CZ" dirty="0" err="1"/>
              <a:t>Assessing</a:t>
            </a:r>
            <a:r>
              <a:rPr lang="cs-CZ" dirty="0"/>
              <a:t> </a:t>
            </a:r>
            <a:r>
              <a:rPr lang="cs-CZ" dirty="0" err="1"/>
              <a:t>burden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6B8A56-2177-4630-AE0B-0CE8CF024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552" y="557189"/>
            <a:ext cx="6167246" cy="5571898"/>
          </a:xfrm>
        </p:spPr>
        <p:txBody>
          <a:bodyPr anchor="ctr">
            <a:normAutofit/>
          </a:bodyPr>
          <a:lstStyle/>
          <a:p>
            <a:r>
              <a:rPr lang="cs-CZ" sz="2000"/>
              <a:t>Summary population measures </a:t>
            </a:r>
          </a:p>
          <a:p>
            <a:r>
              <a:rPr lang="cs-CZ" sz="2000"/>
              <a:t>Rapid assessment </a:t>
            </a:r>
          </a:p>
        </p:txBody>
      </p:sp>
    </p:spTree>
    <p:extLst>
      <p:ext uri="{BB962C8B-B14F-4D97-AF65-F5344CB8AC3E}">
        <p14:creationId xmlns:p14="http://schemas.microsoft.com/office/powerpoint/2010/main" val="3126563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CC7D015-0DD8-420F-A568-AC4FEDC41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65707B0-8288-455F-A44E-9915AAA0E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4155825" cy="5571898"/>
          </a:xfrm>
        </p:spPr>
        <p:txBody>
          <a:bodyPr>
            <a:normAutofit/>
          </a:bodyPr>
          <a:lstStyle/>
          <a:p>
            <a:r>
              <a:rPr lang="cs-CZ" dirty="0" err="1"/>
              <a:t>Understanding</a:t>
            </a:r>
            <a:r>
              <a:rPr lang="cs-CZ" dirty="0"/>
              <a:t> </a:t>
            </a:r>
            <a:r>
              <a:rPr lang="cs-CZ" dirty="0" err="1"/>
              <a:t>causes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3C3DBF-8005-4BF8-BB99-89A5DC2B4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552" y="557189"/>
            <a:ext cx="6167246" cy="5571898"/>
          </a:xfrm>
        </p:spPr>
        <p:txBody>
          <a:bodyPr anchor="ctr">
            <a:normAutofit/>
          </a:bodyPr>
          <a:lstStyle/>
          <a:p>
            <a:r>
              <a:rPr lang="en-US" sz="2000"/>
              <a:t>identify the major preventable causes of disease so that intervention strategies can be developed</a:t>
            </a:r>
            <a:endParaRPr lang="cs-CZ" sz="2000"/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4035504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6688E73-49B9-4052-A836-D248C825D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E75E4B-4F7E-4CE3-8C7A-E2E5716FF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57189"/>
            <a:ext cx="5155263" cy="5571899"/>
          </a:xfrm>
        </p:spPr>
        <p:txBody>
          <a:bodyPr>
            <a:normAutofit/>
          </a:bodyPr>
          <a:lstStyle/>
          <a:p>
            <a:r>
              <a:rPr lang="cs-CZ" dirty="0" err="1"/>
              <a:t>Measuring</a:t>
            </a:r>
            <a:r>
              <a:rPr lang="cs-CZ" dirty="0"/>
              <a:t> </a:t>
            </a:r>
            <a:r>
              <a:rPr lang="cs-CZ" dirty="0" err="1"/>
              <a:t>effectiveness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interventions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8A9F23-FEF5-4A53-9A4B-58EF8C306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5375" y="557189"/>
            <a:ext cx="5158424" cy="5571899"/>
          </a:xfrm>
        </p:spPr>
        <p:txBody>
          <a:bodyPr anchor="ctr">
            <a:normAutofit/>
          </a:bodyPr>
          <a:lstStyle/>
          <a:p>
            <a:r>
              <a:rPr lang="en-US" sz="2000" dirty="0"/>
              <a:t>The effectiveness of interventions in the community is</a:t>
            </a:r>
            <a:r>
              <a:rPr lang="cs-CZ" sz="2000" dirty="0"/>
              <a:t> </a:t>
            </a:r>
            <a:r>
              <a:rPr lang="en-US" sz="2000" dirty="0"/>
              <a:t>determined by many factors.</a:t>
            </a:r>
          </a:p>
          <a:p>
            <a:pPr lvl="1"/>
            <a:r>
              <a:rPr lang="en-US" sz="2000" dirty="0"/>
              <a:t>How well the intervention works in the Research</a:t>
            </a:r>
            <a:r>
              <a:rPr lang="cs-CZ" sz="2000" dirty="0"/>
              <a:t> </a:t>
            </a:r>
            <a:r>
              <a:rPr lang="en-US" sz="2000" dirty="0"/>
              <a:t>setting</a:t>
            </a:r>
            <a:r>
              <a:rPr lang="cs-CZ" sz="2000" dirty="0"/>
              <a:t>.</a:t>
            </a:r>
          </a:p>
          <a:p>
            <a:pPr lvl="1"/>
            <a:r>
              <a:rPr lang="cs-CZ" sz="2000"/>
              <a:t>How</a:t>
            </a:r>
            <a:r>
              <a:rPr lang="cs-CZ" sz="2000" dirty="0"/>
              <a:t> </a:t>
            </a:r>
            <a:r>
              <a:rPr lang="cs-CZ" sz="2000"/>
              <a:t>the</a:t>
            </a:r>
            <a:r>
              <a:rPr lang="cs-CZ" sz="2000" dirty="0"/>
              <a:t> </a:t>
            </a:r>
            <a:r>
              <a:rPr lang="cs-CZ" sz="2000"/>
              <a:t>intervention</a:t>
            </a:r>
            <a:r>
              <a:rPr lang="cs-CZ" sz="2000" dirty="0"/>
              <a:t> </a:t>
            </a:r>
            <a:r>
              <a:rPr lang="cs-CZ" sz="2000"/>
              <a:t>is</a:t>
            </a:r>
            <a:r>
              <a:rPr lang="en-US" sz="2000" dirty="0"/>
              <a:t> effective in the community.</a:t>
            </a:r>
            <a:r>
              <a:rPr lang="cs-CZ" sz="2000" dirty="0"/>
              <a:t> </a:t>
            </a:r>
            <a:endParaRPr lang="en-US" sz="2000" dirty="0"/>
          </a:p>
          <a:p>
            <a:pPr lvl="1"/>
            <a:r>
              <a:rPr lang="en-US" sz="2000" dirty="0"/>
              <a:t>The ability to screen for, and diagnose the disease</a:t>
            </a:r>
            <a:r>
              <a:rPr lang="cs-CZ" sz="2000" dirty="0"/>
              <a:t> </a:t>
            </a:r>
            <a:r>
              <a:rPr lang="en-US" sz="2000" dirty="0"/>
              <a:t>affects outcome (see Chapter 6).</a:t>
            </a:r>
          </a:p>
          <a:p>
            <a:r>
              <a:rPr lang="en-US" sz="2000"/>
              <a:t>The intervention should be used by all who could</a:t>
            </a:r>
            <a:r>
              <a:rPr lang="cs-CZ" sz="2000"/>
              <a:t> </a:t>
            </a:r>
            <a:r>
              <a:rPr lang="en-US" sz="2000"/>
              <a:t>benefit; this means that it is available, affordable,</a:t>
            </a:r>
            <a:r>
              <a:rPr lang="cs-CZ" sz="2000"/>
              <a:t> </a:t>
            </a:r>
            <a:r>
              <a:rPr lang="en-US" sz="2000"/>
              <a:t>and acceptable to the community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1264275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98088FE7-C4A9-4AD1-A797-CDABE6591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000000"/>
                </a:solidFill>
              </a:rPr>
              <a:t>Assessing efficiency</a:t>
            </a:r>
          </a:p>
        </p:txBody>
      </p:sp>
      <p:sp>
        <p:nvSpPr>
          <p:cNvPr id="19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2" name="Grafický objekt 11" descr="Research">
            <a:extLst>
              <a:ext uri="{FF2B5EF4-FFF2-40B4-BE49-F238E27FC236}">
                <a16:creationId xmlns:a16="http://schemas.microsoft.com/office/drawing/2014/main" id="{4AAD3D5B-F9D6-4259-9EA9-6435C9481A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676873-A26B-48E3-8D20-62E189552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Cost-effectiveness analysis</a:t>
            </a:r>
          </a:p>
          <a:p>
            <a:pPr lvl="1"/>
            <a:r>
              <a:rPr lang="en-US" sz="1600">
                <a:solidFill>
                  <a:srgbClr val="000000"/>
                </a:solidFill>
              </a:rPr>
              <a:t>The preferred intervention, or alternative, is one which requires the least cost to produce a given level of effectiveness. </a:t>
            </a:r>
            <a:endParaRPr lang="cs-CZ" sz="1600">
              <a:solidFill>
                <a:srgbClr val="000000"/>
              </a:solidFill>
            </a:endParaRPr>
          </a:p>
          <a:p>
            <a:r>
              <a:rPr lang="cs-CZ" sz="1600">
                <a:solidFill>
                  <a:srgbClr val="000000"/>
                </a:solidFill>
              </a:rPr>
              <a:t>Cost-benefit analysis </a:t>
            </a:r>
          </a:p>
          <a:p>
            <a:pPr lvl="1"/>
            <a:r>
              <a:rPr lang="en-US" sz="1600">
                <a:solidFill>
                  <a:srgbClr val="000000"/>
                </a:solidFill>
              </a:rPr>
              <a:t> If the costbenefit analysis shows that economic benefits of</a:t>
            </a:r>
            <a:r>
              <a:rPr lang="cs-CZ" sz="1600">
                <a:solidFill>
                  <a:srgbClr val="000000"/>
                </a:solidFill>
              </a:rPr>
              <a:t> </a:t>
            </a:r>
            <a:r>
              <a:rPr lang="en-US" sz="1600">
                <a:solidFill>
                  <a:srgbClr val="000000"/>
                </a:solidFill>
              </a:rPr>
              <a:t>the intervention (or the benefit of preventing an</a:t>
            </a:r>
            <a:r>
              <a:rPr lang="cs-CZ" sz="1600">
                <a:solidFill>
                  <a:srgbClr val="000000"/>
                </a:solidFill>
              </a:rPr>
              <a:t> </a:t>
            </a:r>
            <a:r>
              <a:rPr lang="en-US" sz="1600">
                <a:solidFill>
                  <a:srgbClr val="000000"/>
                </a:solidFill>
              </a:rPr>
              <a:t>additional case) are greater than the costs of prevention, the intervention would be economically</a:t>
            </a:r>
            <a:r>
              <a:rPr lang="cs-CZ" sz="1600">
                <a:solidFill>
                  <a:srgbClr val="000000"/>
                </a:solidFill>
              </a:rPr>
              <a:t> </a:t>
            </a:r>
            <a:r>
              <a:rPr lang="en-US" sz="1600">
                <a:solidFill>
                  <a:srgbClr val="000000"/>
                </a:solidFill>
              </a:rPr>
              <a:t>profitable.</a:t>
            </a:r>
            <a:endParaRPr lang="cs-CZ" sz="1600">
              <a:solidFill>
                <a:srgbClr val="000000"/>
              </a:solidFill>
            </a:endParaRPr>
          </a:p>
          <a:p>
            <a:r>
              <a:rPr lang="en-US" sz="1600">
                <a:solidFill>
                  <a:srgbClr val="000000"/>
                </a:solidFill>
              </a:rPr>
              <a:t>Cost-effectiveness analysis is easier to perform than cost-benefit analysis, since the measure of effectiveness does not need to be given a monetary value. </a:t>
            </a:r>
            <a:endParaRPr lang="cs-CZ" sz="1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176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C69FC94-93D0-4FA5-81FA-97BE1DB67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000000"/>
                </a:solidFill>
              </a:rPr>
              <a:t>Implementing interventions</a:t>
            </a:r>
          </a:p>
        </p:txBody>
      </p:sp>
      <p:sp>
        <p:nvSpPr>
          <p:cNvPr id="19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2" name="Graphic 11" descr="Terč">
            <a:extLst>
              <a:ext uri="{FF2B5EF4-FFF2-40B4-BE49-F238E27FC236}">
                <a16:creationId xmlns:a16="http://schemas.microsoft.com/office/drawing/2014/main" id="{DE86F874-4C06-437A-8BE4-1E39EC1880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3F2B34-01EF-4734-8D61-4380DE2CE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setting targets, and making sure that they can be reached.</a:t>
            </a:r>
            <a:endParaRPr lang="cs-CZ" sz="2000">
              <a:solidFill>
                <a:srgbClr val="000000"/>
              </a:solidFill>
            </a:endParaRPr>
          </a:p>
          <a:p>
            <a:pPr lvl="1"/>
            <a:r>
              <a:rPr lang="cs-CZ" sz="2000">
                <a:solidFill>
                  <a:srgbClr val="000000"/>
                </a:solidFill>
              </a:rPr>
              <a:t>Personnel </a:t>
            </a:r>
          </a:p>
          <a:p>
            <a:pPr lvl="1"/>
            <a:r>
              <a:rPr lang="cs-CZ" sz="2000">
                <a:solidFill>
                  <a:srgbClr val="000000"/>
                </a:solidFill>
              </a:rPr>
              <a:t>Equipment</a:t>
            </a:r>
          </a:p>
          <a:p>
            <a:pPr lvl="1"/>
            <a:r>
              <a:rPr lang="cs-CZ" sz="2000">
                <a:solidFill>
                  <a:srgbClr val="000000"/>
                </a:solidFill>
              </a:rPr>
              <a:t>Skills</a:t>
            </a:r>
          </a:p>
          <a:p>
            <a:pPr lvl="1"/>
            <a:r>
              <a:rPr lang="cs-CZ" sz="2000">
                <a:solidFill>
                  <a:srgbClr val="000000"/>
                </a:solidFill>
              </a:rPr>
              <a:t>System</a:t>
            </a:r>
          </a:p>
        </p:txBody>
      </p:sp>
    </p:spTree>
    <p:extLst>
      <p:ext uri="{BB962C8B-B14F-4D97-AF65-F5344CB8AC3E}">
        <p14:creationId xmlns:p14="http://schemas.microsoft.com/office/powerpoint/2010/main" val="1774298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4751229-0244-4FBB-BED1-407467F4C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DB5A270-B010-426A-801F-A232A5D58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7101" y="735283"/>
            <a:ext cx="4978399" cy="316504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Monitoring activities and measuring progress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7447D0-A943-43D9-BB67-B67F3A464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7101" y="4078423"/>
            <a:ext cx="4978399" cy="205865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continuous follow-up of activities to ensure that they are proceeding according to plan. </a:t>
            </a:r>
          </a:p>
        </p:txBody>
      </p:sp>
      <p:pic>
        <p:nvPicPr>
          <p:cNvPr id="7" name="Graphic 6" descr="Ukazatel">
            <a:extLst>
              <a:ext uri="{FF2B5EF4-FFF2-40B4-BE49-F238E27FC236}">
                <a16:creationId xmlns:a16="http://schemas.microsoft.com/office/drawing/2014/main" id="{E60B65C4-F0AE-4D69-9865-0C1E93E50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7549" y="2776619"/>
            <a:ext cx="1289051" cy="1289051"/>
          </a:xfrm>
          <a:prstGeom prst="rect">
            <a:avLst/>
          </a:prstGeom>
        </p:spPr>
      </p:pic>
      <p:pic>
        <p:nvPicPr>
          <p:cNvPr id="9" name="Graphic 8" descr="Ukazatel">
            <a:extLst>
              <a:ext uri="{FF2B5EF4-FFF2-40B4-BE49-F238E27FC236}">
                <a16:creationId xmlns:a16="http://schemas.microsoft.com/office/drawing/2014/main" id="{BD9F1106-F513-4107-A235-A0A733471C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7815" y="716407"/>
            <a:ext cx="5411343" cy="5411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5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673762C5-860A-49AC-94E7-B1E56729D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2731" y="1542402"/>
            <a:ext cx="5186842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52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Thank</a:t>
            </a:r>
            <a:r>
              <a:rPr lang="cs-CZ" sz="5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52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you</a:t>
            </a:r>
            <a:r>
              <a:rPr lang="cs-CZ" sz="5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52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for</a:t>
            </a:r>
            <a:r>
              <a:rPr lang="cs-CZ" sz="5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52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your</a:t>
            </a:r>
            <a:r>
              <a:rPr lang="cs-CZ" sz="5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52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attention</a:t>
            </a:r>
            <a:endParaRPr lang="en-US" sz="52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41079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D57BAC6-1A87-48B8-822C-0D632B20C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378" y="320675"/>
            <a:ext cx="11407487" cy="1325563"/>
          </a:xfrm>
        </p:spPr>
        <p:txBody>
          <a:bodyPr>
            <a:normAutofit/>
          </a:bodyPr>
          <a:lstStyle/>
          <a:p>
            <a:endParaRPr lang="cs-CZ" sz="5400">
              <a:solidFill>
                <a:schemeClr val="accent5"/>
              </a:solidFill>
            </a:endParaRPr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470AD85F-EA2B-45C9-BDD8-687C4A9655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66008"/>
              </p:ext>
            </p:extLst>
          </p:nvPr>
        </p:nvGraphicFramePr>
        <p:xfrm>
          <a:off x="391379" y="1825625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5140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002D4F-4AD9-4ED0-8FFF-8F50854E8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378" y="320675"/>
            <a:ext cx="11407487" cy="1325563"/>
          </a:xfrm>
        </p:spPr>
        <p:txBody>
          <a:bodyPr>
            <a:normAutofit/>
          </a:bodyPr>
          <a:lstStyle/>
          <a:p>
            <a:r>
              <a:rPr lang="cs-CZ" sz="5400">
                <a:solidFill>
                  <a:schemeClr val="accent5"/>
                </a:solidFill>
              </a:rPr>
              <a:t>Health Policy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11C63C8-7DEE-4AE5-B942-911C948369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8696242"/>
              </p:ext>
            </p:extLst>
          </p:nvPr>
        </p:nvGraphicFramePr>
        <p:xfrm>
          <a:off x="391379" y="1825625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5767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4751229-0244-4FBB-BED1-407467F4C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0B4D5FC-EE02-409A-8305-B3B03E7F9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7101" y="735283"/>
            <a:ext cx="4978399" cy="316504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Health planning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F17705-AB72-4626-8C71-04731060C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7101" y="4078423"/>
            <a:ext cx="4978399" cy="205865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process of identifying key objectives and choosing among alternative means of achieving them. </a:t>
            </a:r>
          </a:p>
        </p:txBody>
      </p:sp>
      <p:pic>
        <p:nvPicPr>
          <p:cNvPr id="7" name="Graphic 6" descr="Trefa do černého">
            <a:extLst>
              <a:ext uri="{FF2B5EF4-FFF2-40B4-BE49-F238E27FC236}">
                <a16:creationId xmlns:a16="http://schemas.microsoft.com/office/drawing/2014/main" id="{42D378A4-E8DB-4FC1-A1BB-5E544D8F50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7549" y="2776619"/>
            <a:ext cx="1289051" cy="1289051"/>
          </a:xfrm>
          <a:prstGeom prst="rect">
            <a:avLst/>
          </a:prstGeom>
        </p:spPr>
      </p:pic>
      <p:pic>
        <p:nvPicPr>
          <p:cNvPr id="9" name="Graphic 8" descr="Trefa do černého">
            <a:extLst>
              <a:ext uri="{FF2B5EF4-FFF2-40B4-BE49-F238E27FC236}">
                <a16:creationId xmlns:a16="http://schemas.microsoft.com/office/drawing/2014/main" id="{92C5C888-DCEB-4833-BBD7-EB6A4F3384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7815" y="716407"/>
            <a:ext cx="5411343" cy="5411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848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D7F64A8-D625-4F61-A290-B499BB62A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2F33F35-6A16-4ED2-AE73-5D34B1F85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7363" y="1671569"/>
            <a:ext cx="5801917" cy="2228760"/>
          </a:xfrm>
        </p:spPr>
        <p:txBody>
          <a:bodyPr anchor="b">
            <a:normAutofit/>
          </a:bodyPr>
          <a:lstStyle/>
          <a:p>
            <a:r>
              <a:rPr lang="cs-CZ" sz="4000"/>
              <a:t>Evaluation</a:t>
            </a:r>
          </a:p>
        </p:txBody>
      </p:sp>
      <p:pic>
        <p:nvPicPr>
          <p:cNvPr id="7" name="Graphic 6" descr="Pracovní postup">
            <a:extLst>
              <a:ext uri="{FF2B5EF4-FFF2-40B4-BE49-F238E27FC236}">
                <a16:creationId xmlns:a16="http://schemas.microsoft.com/office/drawing/2014/main" id="{B1A7EB08-6652-4C7D-9691-25BB2C33A2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6948" y="2694018"/>
            <a:ext cx="1198532" cy="1198532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7D555B-13A1-4D16-BC9B-EE1EFA7F5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7364" y="4072044"/>
            <a:ext cx="5801917" cy="2057045"/>
          </a:xfrm>
        </p:spPr>
        <p:txBody>
          <a:bodyPr>
            <a:normAutofit/>
          </a:bodyPr>
          <a:lstStyle/>
          <a:p>
            <a:r>
              <a:rPr lang="en-US" sz="2000"/>
              <a:t>the process of determining – as systematically and objectively as possible – the relevance, effectiveness, efficiency and impact of activities with</a:t>
            </a:r>
            <a:r>
              <a:rPr lang="cs-CZ" sz="2000"/>
              <a:t> </a:t>
            </a:r>
            <a:r>
              <a:rPr lang="en-US" sz="2000"/>
              <a:t>respect to the agreed goals.</a:t>
            </a:r>
            <a:endParaRPr lang="cs-CZ" sz="2000"/>
          </a:p>
        </p:txBody>
      </p:sp>
      <p:pic>
        <p:nvPicPr>
          <p:cNvPr id="9" name="Graphic 8" descr="Pracovní postup">
            <a:extLst>
              <a:ext uri="{FF2B5EF4-FFF2-40B4-BE49-F238E27FC236}">
                <a16:creationId xmlns:a16="http://schemas.microsoft.com/office/drawing/2014/main" id="{63362511-C789-4773-8D3A-CD82CFFEB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41431" y="816337"/>
            <a:ext cx="5225327" cy="522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756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>
            <a:extLst>
              <a:ext uri="{FF2B5EF4-FFF2-40B4-BE49-F238E27FC236}">
                <a16:creationId xmlns:a16="http://schemas.microsoft.com/office/drawing/2014/main" id="{6CC7D015-0DD8-420F-A568-AC4FEDC41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E9B29B6-3DEC-4639-BBAE-CE3C64C7C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4155825" cy="5571898"/>
          </a:xfrm>
        </p:spPr>
        <p:txBody>
          <a:bodyPr>
            <a:normAutofit/>
          </a:bodyPr>
          <a:lstStyle/>
          <a:p>
            <a:r>
              <a:rPr lang="cs-CZ"/>
              <a:t>The influence of epidemiology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3B05F9-AC27-4DA6-9D12-1D74070BB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552" y="557189"/>
            <a:ext cx="6167246" cy="5571898"/>
          </a:xfrm>
        </p:spPr>
        <p:txBody>
          <a:bodyPr anchor="ctr">
            <a:normAutofit/>
          </a:bodyPr>
          <a:lstStyle/>
          <a:p>
            <a:r>
              <a:rPr lang="en-US" sz="2000"/>
              <a:t>If epidemiology is intended to prevent and control disease, the results of epidemiological results must influence public policy.</a:t>
            </a:r>
            <a:endParaRPr lang="cs-CZ" sz="2000"/>
          </a:p>
          <a:p>
            <a:r>
              <a:rPr lang="en-US" sz="2000"/>
              <a:t>The influence of epidemiology is often mediated by public opinion. Policy-makers in many countries respond to public opinion rather than leading it. 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2412051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CC7D015-0DD8-420F-A568-AC4FEDC41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37691F7-9574-4DA6-A204-AE9512442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4155825" cy="5571898"/>
          </a:xfrm>
        </p:spPr>
        <p:txBody>
          <a:bodyPr>
            <a:normAutofit/>
          </a:bodyPr>
          <a:lstStyle/>
          <a:p>
            <a:r>
              <a:rPr lang="cs-CZ" dirty="0" err="1"/>
              <a:t>Framing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policy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DB80BD-E06C-403F-A5DB-26C7AC0AA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552" y="557189"/>
            <a:ext cx="6167246" cy="5571898"/>
          </a:xfrm>
        </p:spPr>
        <p:txBody>
          <a:bodyPr anchor="ctr">
            <a:normAutofit/>
          </a:bodyPr>
          <a:lstStyle/>
          <a:p>
            <a:r>
              <a:rPr lang="cs-CZ" sz="2000"/>
              <a:t>Every policy influences human health (transport, urban, security, food, healthcare)</a:t>
            </a:r>
          </a:p>
          <a:p>
            <a:r>
              <a:rPr lang="en-US" sz="2000"/>
              <a:t>using comparative data on mortality and disability helps to:</a:t>
            </a:r>
            <a:endParaRPr lang="cs-CZ" sz="2000"/>
          </a:p>
          <a:p>
            <a:pPr lvl="1"/>
            <a:r>
              <a:rPr lang="en-US" sz="2000"/>
              <a:t>weigh the effects of non-fatal health outcomes on overall population health</a:t>
            </a:r>
            <a:endParaRPr lang="cs-CZ" sz="2000"/>
          </a:p>
          <a:p>
            <a:pPr lvl="1"/>
            <a:r>
              <a:rPr lang="en-US" sz="2000"/>
              <a:t>inform debates on priorities for health service delivery and planning; and, </a:t>
            </a:r>
            <a:endParaRPr lang="cs-CZ" sz="2000"/>
          </a:p>
          <a:p>
            <a:pPr lvl="1"/>
            <a:r>
              <a:rPr lang="en-US" sz="2000"/>
              <a:t>research and development of the health sector</a:t>
            </a:r>
            <a:endParaRPr lang="cs-CZ" sz="2000"/>
          </a:p>
          <a:p>
            <a:r>
              <a:rPr lang="cs-CZ" sz="2000"/>
              <a:t>Summary measure</a:t>
            </a:r>
          </a:p>
          <a:p>
            <a:pPr lvl="1"/>
            <a:r>
              <a:rPr lang="cs-CZ" sz="2000"/>
              <a:t>DALY – (disability-adjusted life-year)</a:t>
            </a:r>
          </a:p>
        </p:txBody>
      </p:sp>
    </p:spTree>
    <p:extLst>
      <p:ext uri="{BB962C8B-B14F-4D97-AF65-F5344CB8AC3E}">
        <p14:creationId xmlns:p14="http://schemas.microsoft.com/office/powerpoint/2010/main" val="900614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58AE1BC-D811-42DC-A259-F0E0E82EB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cs-CZ" sz="5200"/>
              <a:t>Health policy intervention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4580B9F9-B69D-46C1-B129-E73606C19F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49235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5356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E73255-8084-4DF9-BB0B-15EAC92E2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7B96FF9-0C1C-4F7F-AC24-26CBCFD9A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938" y="640081"/>
            <a:ext cx="2608655" cy="52577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2C2C2C"/>
                </a:solidFill>
              </a:rPr>
              <a:t>Health planning</a:t>
            </a: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67048353-8981-459A-9BC6-9711CE462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0067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D6EE8024-BA5B-4690-9CAB-71E119E484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"/>
          <a:stretch/>
        </p:blipFill>
        <p:spPr>
          <a:xfrm>
            <a:off x="4062964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9102190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1746A6122E31949BE970F608890CF34" ma:contentTypeVersion="0" ma:contentTypeDescription="Vytvoří nový dokument" ma:contentTypeScope="" ma:versionID="be00045c5f19d97103faaa48195b7d6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71d6b51c5141eb32e0d04e037372b3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59734F3-4145-483E-8EA0-741E5361BFC9}"/>
</file>

<file path=customXml/itemProps2.xml><?xml version="1.0" encoding="utf-8"?>
<ds:datastoreItem xmlns:ds="http://schemas.openxmlformats.org/officeDocument/2006/customXml" ds:itemID="{D9A8625C-7EFD-4017-89D2-D359D79CA822}"/>
</file>

<file path=customXml/itemProps3.xml><?xml version="1.0" encoding="utf-8"?>
<ds:datastoreItem xmlns:ds="http://schemas.openxmlformats.org/officeDocument/2006/customXml" ds:itemID="{D53E3C10-33BF-4FBE-9165-FDE9C8C2898B}"/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545</Words>
  <Application>Microsoft Office PowerPoint</Application>
  <PresentationFormat>Širokoúhlá obrazovka</PresentationFormat>
  <Paragraphs>60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Health Policy and Planning</vt:lpstr>
      <vt:lpstr>Prezentace aplikace PowerPoint</vt:lpstr>
      <vt:lpstr>Health Policy</vt:lpstr>
      <vt:lpstr>Health planning</vt:lpstr>
      <vt:lpstr>Evaluation</vt:lpstr>
      <vt:lpstr>The influence of epidemiology</vt:lpstr>
      <vt:lpstr>Framing health policy</vt:lpstr>
      <vt:lpstr>Health policy intervention</vt:lpstr>
      <vt:lpstr>Health planning</vt:lpstr>
      <vt:lpstr>Assessing burden </vt:lpstr>
      <vt:lpstr>Assessing burden</vt:lpstr>
      <vt:lpstr>Understanding causes</vt:lpstr>
      <vt:lpstr>Measuring effectiveness of interventions</vt:lpstr>
      <vt:lpstr>Assessing efficiency</vt:lpstr>
      <vt:lpstr>Implementing interventions</vt:lpstr>
      <vt:lpstr>Monitoring activities and measuring progress 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Policy and Planning</dc:title>
  <dc:creator>Michal Koščík</dc:creator>
  <cp:lastModifiedBy>Michal Koščík</cp:lastModifiedBy>
  <cp:revision>1</cp:revision>
  <dcterms:created xsi:type="dcterms:W3CDTF">2020-11-22T20:57:04Z</dcterms:created>
  <dcterms:modified xsi:type="dcterms:W3CDTF">2020-12-04T14:26:50Z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0x01010021746A6122E31949BE970F608890CF34</vt:lpwstr>
  </property>
</Properties>
</file>