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1.jpeg" ContentType="image/jpeg"/>
  <Override PartName="/ppt/media/image2.png" ContentType="image/png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10131120" cy="1455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85800" y="2142000"/>
            <a:ext cx="10131120" cy="174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85800" y="4047840"/>
            <a:ext cx="10131120" cy="174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10131120" cy="1455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85800" y="2142000"/>
            <a:ext cx="4943880" cy="174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877360" y="2142000"/>
            <a:ext cx="4943880" cy="174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85800" y="4047840"/>
            <a:ext cx="4943880" cy="174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877360" y="4047840"/>
            <a:ext cx="4943880" cy="174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10131120" cy="1455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85800" y="2142000"/>
            <a:ext cx="3261960" cy="174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111200" y="2142000"/>
            <a:ext cx="3261960" cy="174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7536600" y="2142000"/>
            <a:ext cx="3261960" cy="174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85800" y="4047840"/>
            <a:ext cx="3261960" cy="174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111200" y="4047840"/>
            <a:ext cx="3261960" cy="174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7536600" y="4047840"/>
            <a:ext cx="3261960" cy="174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10131120" cy="1455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85800" y="2142000"/>
            <a:ext cx="10131120" cy="3648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10131120" cy="1455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85800" y="2142000"/>
            <a:ext cx="10131120" cy="364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10131120" cy="1455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85800" y="2142000"/>
            <a:ext cx="4943880" cy="364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877360" y="2142000"/>
            <a:ext cx="4943880" cy="364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10131120" cy="1455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85800" y="609480"/>
            <a:ext cx="10131120" cy="6749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10131120" cy="1455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85800" y="2142000"/>
            <a:ext cx="4943880" cy="174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877360" y="2142000"/>
            <a:ext cx="4943880" cy="364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85800" y="4047840"/>
            <a:ext cx="4943880" cy="174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10131120" cy="1455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85800" y="2142000"/>
            <a:ext cx="4943880" cy="3648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877360" y="2142000"/>
            <a:ext cx="4943880" cy="174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877360" y="4047840"/>
            <a:ext cx="4943880" cy="174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10131120" cy="1455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85800" y="2142000"/>
            <a:ext cx="4943880" cy="174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877360" y="2142000"/>
            <a:ext cx="4943880" cy="174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85800" y="4047840"/>
            <a:ext cx="10131120" cy="174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6" descr="Celestia-R1---OverlayContentHD.png"/>
          <p:cNvPicPr/>
          <p:nvPr/>
        </p:nvPicPr>
        <p:blipFill>
          <a:blip r:embed="rId3"/>
          <a:stretch/>
        </p:blipFill>
        <p:spPr>
          <a:xfrm>
            <a:off x="0" y="0"/>
            <a:ext cx="12188520" cy="685584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10131120" cy="145584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r>
              <a:rPr b="0" lang="cs-CZ" sz="3600" spc="-1" strike="noStrike" cap="all">
                <a:solidFill>
                  <a:srgbClr val="ffffff"/>
                </a:solidFill>
                <a:latin typeface="Calibri Light"/>
              </a:rPr>
              <a:t>Kliknutím lze upravit styl.</a:t>
            </a:r>
            <a:endParaRPr b="0" lang="en-US" sz="3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685800" y="2142000"/>
            <a:ext cx="10131120" cy="3648600"/>
          </a:xfrm>
          <a:prstGeom prst="rect">
            <a:avLst/>
          </a:prstGeom>
        </p:spPr>
        <p:txBody>
          <a:bodyPr anchor="ctr">
            <a:noAutofit/>
          </a:bodyPr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0" lang="cs-CZ" sz="1800" spc="-1" strike="noStrike">
                <a:solidFill>
                  <a:srgbClr val="ffffff"/>
                </a:solidFill>
                <a:latin typeface="Calibri"/>
              </a:rPr>
              <a:t>Upravte styly předlohy textu.</a:t>
            </a: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0" lang="cs-CZ" sz="1600" spc="-1" strike="noStrike">
                <a:solidFill>
                  <a:srgbClr val="ffffff"/>
                </a:solidFill>
                <a:latin typeface="Calibri"/>
              </a:rPr>
              <a:t>Druhá úroveň</a:t>
            </a:r>
            <a:endParaRPr b="0" lang="en-US" sz="1600" spc="-1" strike="noStrike">
              <a:solidFill>
                <a:srgbClr val="ffffff"/>
              </a:solidFill>
              <a:latin typeface="Calibri"/>
            </a:endParaRPr>
          </a:p>
          <a:p>
            <a:pPr lvl="2" marL="12002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0" lang="cs-CZ" sz="1400" spc="-1" strike="noStrike">
                <a:solidFill>
                  <a:srgbClr val="ffffff"/>
                </a:solidFill>
                <a:latin typeface="Calibri"/>
              </a:rPr>
              <a:t>Třetí úroveň</a:t>
            </a:r>
            <a:endParaRPr b="0" lang="en-US" sz="1400" spc="-1" strike="noStrike">
              <a:solidFill>
                <a:srgbClr val="ffffff"/>
              </a:solidFill>
              <a:latin typeface="Calibri"/>
            </a:endParaRPr>
          </a:p>
          <a:p>
            <a:pPr lvl="3" marL="1542960" indent="-17100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0" lang="cs-CZ" sz="1200" spc="-1" strike="noStrike">
                <a:solidFill>
                  <a:srgbClr val="ffffff"/>
                </a:solidFill>
                <a:latin typeface="Calibri"/>
              </a:rPr>
              <a:t>Čtvrtá úroveň</a:t>
            </a:r>
            <a:endParaRPr b="0" lang="en-US" sz="1200" spc="-1" strike="noStrike">
              <a:solidFill>
                <a:srgbClr val="ffffff"/>
              </a:solidFill>
              <a:latin typeface="Calibri"/>
            </a:endParaRPr>
          </a:p>
          <a:p>
            <a:pPr lvl="4" marL="2000160" indent="-17100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0" lang="cs-CZ" sz="1200" spc="-1" strike="noStrike">
                <a:solidFill>
                  <a:srgbClr val="ffffff"/>
                </a:solidFill>
                <a:latin typeface="Calibri"/>
              </a:rPr>
              <a:t>Pátá úroveň</a:t>
            </a:r>
            <a:endParaRPr b="0" lang="en-US" sz="12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8589600" y="5870520"/>
            <a:ext cx="1599840" cy="37764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E2BA905A-CC5D-4A42-88BC-DAFE39AEE559}" type="datetime">
              <a:rPr b="0" lang="cs-CZ" sz="1000" spc="-1" strike="noStrike">
                <a:solidFill>
                  <a:srgbClr val="ffffff"/>
                </a:solidFill>
                <a:latin typeface="Calibri"/>
              </a:rPr>
              <a:t>9. 11. 2020</a:t>
            </a:fld>
            <a:endParaRPr b="0" lang="cs-CZ" sz="10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685800" y="5870520"/>
            <a:ext cx="7827120" cy="37764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10266120" y="5870520"/>
            <a:ext cx="550800" cy="37764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CFA48DE7-B6E7-4C16-BF05-6A7A30356299}" type="slidenum">
              <a:rPr b="0" lang="cs-CZ" sz="1000" spc="-1" strike="noStrike">
                <a:solidFill>
                  <a:srgbClr val="ffffff"/>
                </a:solidFill>
                <a:latin typeface="Calibri"/>
              </a:rPr>
              <a:t>&lt;číslo&gt;</a:t>
            </a:fld>
            <a:endParaRPr b="0" lang="cs-CZ" sz="1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685800" y="609480"/>
            <a:ext cx="10131120" cy="14558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Kloub loketní - flexe</a:t>
            </a:r>
            <a:endParaRPr b="0" lang="en-US" sz="4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3" name="TextShape 2"/>
          <p:cNvSpPr txBox="1"/>
          <p:nvPr/>
        </p:nvSpPr>
        <p:spPr>
          <a:xfrm>
            <a:off x="685800" y="2142000"/>
            <a:ext cx="10131120" cy="3648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70000"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3000" spc="-1" strike="noStrike" u="sng">
                <a:solidFill>
                  <a:srgbClr val="ffffff"/>
                </a:solidFill>
                <a:uFillTx/>
                <a:latin typeface="Calibri"/>
              </a:rPr>
              <a:t>Svaly: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m.biceps brachii - caput longum - tuberculum supraglenoidale,  caput breve - processus coracoideus - tuberculum radii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m.brachialis - přední plocha distálního ½ humeru - pod processus coronoideus na tuberositas ulnae, inervace m.musculocutaneus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m.brachioradialis - margo radialis humeri - pr.styloideus radii - inervace n.radialis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3000" spc="-1" strike="noStrike" u="sng">
                <a:solidFill>
                  <a:srgbClr val="ffffff"/>
                </a:solidFill>
                <a:uFillTx/>
                <a:latin typeface="Calibri"/>
              </a:rPr>
              <a:t>Zkrácení svalů: </a:t>
            </a: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flekční postavení kloubu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685800" y="609480"/>
            <a:ext cx="10131120" cy="14558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Zápěstí - flexe s ulnární dukcí</a:t>
            </a:r>
            <a:endParaRPr b="0" lang="en-US" sz="4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1" name="TextShape 2"/>
          <p:cNvSpPr txBox="1"/>
          <p:nvPr/>
        </p:nvSpPr>
        <p:spPr>
          <a:xfrm>
            <a:off x="685800" y="2142000"/>
            <a:ext cx="10131120" cy="36486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Základní pohyb - RP 60° i více, pro addukci téměř 60°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Flexi zápěstí provádějí flexor carpi radialis a ulnaris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Testujeme vsedě na židli či vleže na zádech  s testovanou končetinou položenou na stole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Prostupně 5,4,3 je předloktí v supinaci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Pro 2,1,0 v poloze mezi supinací a pronací  a středním postavení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Shape 1"/>
          <p:cNvSpPr txBox="1"/>
          <p:nvPr/>
        </p:nvSpPr>
        <p:spPr>
          <a:xfrm>
            <a:off x="685800" y="609480"/>
            <a:ext cx="10131120" cy="14558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Zápěstí – flexe s ulnární dukcí</a:t>
            </a:r>
            <a:endParaRPr b="0" lang="en-US" sz="4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3" name="TextShape 2"/>
          <p:cNvSpPr txBox="1"/>
          <p:nvPr/>
        </p:nvSpPr>
        <p:spPr>
          <a:xfrm>
            <a:off x="685800" y="2142000"/>
            <a:ext cx="10131120" cy="3648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Chyby a upozornění: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Prsty se nesmějí aktivně flektovat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Při dokončování pohybu jsou naopak přetahovány do lehké extenze pro napětí natahovačů prstů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Nutná fixace předloktí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Zkrácení svalů: 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flexe a addukce zápěstí - omezení RP extenze a abdukce zápěstí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Shape 1"/>
          <p:cNvSpPr txBox="1"/>
          <p:nvPr/>
        </p:nvSpPr>
        <p:spPr>
          <a:xfrm>
            <a:off x="685800" y="609480"/>
            <a:ext cx="10131120" cy="14558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r>
              <a:rPr b="1" lang="cs-CZ" sz="3600" spc="-1" strike="noStrike" cap="all">
                <a:solidFill>
                  <a:srgbClr val="ffffff"/>
                </a:solidFill>
                <a:latin typeface="Calibri"/>
              </a:rPr>
              <a:t>Zápěstí - flexe s radiální dukcí</a:t>
            </a:r>
            <a:endParaRPr b="0" lang="en-US" sz="3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5" name="TextShape 2"/>
          <p:cNvSpPr txBox="1"/>
          <p:nvPr/>
        </p:nvSpPr>
        <p:spPr>
          <a:xfrm>
            <a:off x="685800" y="2142000"/>
            <a:ext cx="10131120" cy="3648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Svaly: 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m.flexor carpi radialis - epicondylus medialis humeri - báze 2.MCP na palmární straně - n.medianus 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RP pro flexi do 60° a do abd. do 30°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testování na druhou stranu než flexe s ulnární dukcí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Limitace pohybu: dotyk os.trapezium a pr.styloideus radii, napětí vazů na ulnární straně zápěstí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Shape 1"/>
          <p:cNvSpPr txBox="1"/>
          <p:nvPr/>
        </p:nvSpPr>
        <p:spPr>
          <a:xfrm>
            <a:off x="685800" y="609480"/>
            <a:ext cx="10131120" cy="14558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r>
              <a:rPr b="1" lang="cs-CZ" sz="3600" spc="-1" strike="noStrike" cap="all">
                <a:solidFill>
                  <a:srgbClr val="ffffff"/>
                </a:solidFill>
                <a:latin typeface="Calibri"/>
              </a:rPr>
              <a:t>Zápěstí - flexe s radiální dukcí</a:t>
            </a:r>
            <a:endParaRPr b="0" lang="en-US" sz="3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7" name="TextShape 2"/>
          <p:cNvSpPr txBox="1"/>
          <p:nvPr/>
        </p:nvSpPr>
        <p:spPr>
          <a:xfrm>
            <a:off x="685800" y="2142000"/>
            <a:ext cx="10131120" cy="36486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Chyby a upozornění: 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Není správné postavení předloktí a ruky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Relaxované prsty  a palec ruky (pozor na flexi prstů a flexi a abdukci palce)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Při hodnocení záškubu hodnotit tu správnou šlachu, nesplést si ostatní flexory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Pozor na imitaci pulsu a.radialis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Zkrácené svaly: 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lehká flexe a abdukce zápěstí se sklonem k pronaci předloktí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Shape 1"/>
          <p:cNvSpPr txBox="1"/>
          <p:nvPr/>
        </p:nvSpPr>
        <p:spPr>
          <a:xfrm>
            <a:off x="685800" y="609480"/>
            <a:ext cx="10131120" cy="14558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1" lang="cs-CZ" sz="3600" spc="-1" strike="noStrike" cap="all">
                <a:solidFill>
                  <a:srgbClr val="ffffff"/>
                </a:solidFill>
                <a:latin typeface="Calibri"/>
              </a:rPr>
              <a:t>Zápěstí - extenze s ulnární dukcí</a:t>
            </a:r>
            <a:endParaRPr b="0" lang="en-US" sz="3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9" name="TextShape 2"/>
          <p:cNvSpPr txBox="1"/>
          <p:nvPr/>
        </p:nvSpPr>
        <p:spPr>
          <a:xfrm>
            <a:off x="685800" y="2142000"/>
            <a:ext cx="10131120" cy="36486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Svaly: 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m.extenzor carpi ulnaris - epikondylus lateralis humeri - dorsální strana ulny - úpon - tuberositas metacarpi quinti - n.radialis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RP pro extenzi je 70°, pro addukci 60 -70°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Testujeme vsedě na židli či vleže na zádech. Pro stupně 5,4,3 je předloktí v pronaci, pro stupně 2,1,0 v poloze mezi pronací a středním postavením. 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Shape 1"/>
          <p:cNvSpPr txBox="1"/>
          <p:nvPr/>
        </p:nvSpPr>
        <p:spPr>
          <a:xfrm>
            <a:off x="685800" y="609480"/>
            <a:ext cx="10131120" cy="14558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r>
              <a:rPr b="1" lang="cs-CZ" sz="3600" spc="-1" strike="noStrike" cap="all">
                <a:solidFill>
                  <a:srgbClr val="ffffff"/>
                </a:solidFill>
                <a:latin typeface="Calibri"/>
              </a:rPr>
              <a:t>Zápěstí - extenze s ulnární dukcí</a:t>
            </a:r>
            <a:endParaRPr b="0" lang="en-US" sz="3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1" name="TextShape 2"/>
          <p:cNvSpPr txBox="1"/>
          <p:nvPr/>
        </p:nvSpPr>
        <p:spPr>
          <a:xfrm>
            <a:off x="685800" y="2142000"/>
            <a:ext cx="10131120" cy="3648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89000"/>
          </a:bodyPr>
          <a:p>
            <a:pPr>
              <a:lnSpc>
                <a:spcPct val="100000"/>
              </a:lnSpc>
              <a:spcAft>
                <a:spcPts val="1001"/>
              </a:spcAft>
            </a:pP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Limitace pohybu: omezuje tah vazů na radiální straně zápěstí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3000" spc="-1" strike="noStrike" u="sng">
                <a:solidFill>
                  <a:srgbClr val="ffffff"/>
                </a:solidFill>
                <a:uFillTx/>
                <a:latin typeface="Calibri"/>
              </a:rPr>
              <a:t>Chyby a upozornění: </a:t>
            </a: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Loket je mírně flektován, zápěstí v prodloužení osy předloktí. Prsty  zcela relaxované, při  dokončování  pohybu mohou být dotahovány do flexe flexory.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Nutná fixace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3000" spc="-1" strike="noStrike" u="sng">
                <a:solidFill>
                  <a:srgbClr val="ffffff"/>
                </a:solidFill>
                <a:uFillTx/>
                <a:latin typeface="Calibri"/>
              </a:rPr>
              <a:t>Zkrácené svaly :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Zápěstí v mírné extenzi a výrazněji v ulnární dukci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Shape 1"/>
          <p:cNvSpPr txBox="1"/>
          <p:nvPr/>
        </p:nvSpPr>
        <p:spPr>
          <a:xfrm>
            <a:off x="685800" y="609480"/>
            <a:ext cx="10131120" cy="8244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r>
              <a:rPr b="1" lang="cs-CZ" sz="3600" spc="-1" strike="noStrike" cap="all">
                <a:solidFill>
                  <a:srgbClr val="ffffff"/>
                </a:solidFill>
                <a:latin typeface="Calibri"/>
              </a:rPr>
              <a:t>Zápěstí - extenze s radiální dukcí</a:t>
            </a:r>
            <a:endParaRPr b="0" lang="en-US" sz="36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3" name="TextShape 2"/>
          <p:cNvSpPr txBox="1"/>
          <p:nvPr/>
        </p:nvSpPr>
        <p:spPr>
          <a:xfrm>
            <a:off x="685800" y="2142000"/>
            <a:ext cx="10131120" cy="36486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0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Svaly: 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m.extenzor carpi radialis longus - epikondylus lateralis humeri - báze 2.MCP na dorsální a radiální straně - n.radialis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m.extenzor carpi radialis brevis - epikondylus lateralis humeri - baze 3.MCP na dorsální straně a radiální straně – n.radialis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RP extenze abdukce je 70 - 80° pro extenzi, pro abd. 20 - 30°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Limitace: 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omezen dotykem os trapezium a pr.styloideus radii, tahem lig. radiocarpale palmare a lig. collaterale ulnare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Zkrácené svaly: 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ext. a radiální dukce zápěstí - omezení flexe a  addukce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685800" y="609480"/>
            <a:ext cx="10131120" cy="64512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7000"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400" spc="-1" strike="noStrike" cap="all">
                <a:solidFill>
                  <a:srgbClr val="ffffff"/>
                </a:solidFill>
                <a:latin typeface="Calibri"/>
              </a:rPr>
              <a:t>Kloub loketní - flexe</a:t>
            </a:r>
            <a:endParaRPr b="0" lang="en-US" sz="44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5" name="TextShape 2"/>
          <p:cNvSpPr txBox="1"/>
          <p:nvPr/>
        </p:nvSpPr>
        <p:spPr>
          <a:xfrm>
            <a:off x="685800" y="2142000"/>
            <a:ext cx="10131120" cy="36486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Je potřeba vycházet opravdu z maximálního natažení lokte - odhalení malého oslabení m.biceps brachii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Limitace : 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pr. coronoideus ulnae a dotyk svalů na ventrální ploše předloktí a paže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Chyby:  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nepečlivé dodržování jednotlivých poloh a hodnocení pohybu pouze jako celku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Pozor na aktivitu flexorů prstů a flexe prstů, to stejné i u extenzorů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Správná fixace lokte, která nebrání jeho pohybu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Nevychází  se z úplné extenze lokte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685800" y="609480"/>
            <a:ext cx="10131120" cy="14558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Kloub loketní - extenze</a:t>
            </a:r>
            <a:endParaRPr b="0" lang="en-US" sz="4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7" name="TextShape 2"/>
          <p:cNvSpPr txBox="1"/>
          <p:nvPr/>
        </p:nvSpPr>
        <p:spPr>
          <a:xfrm>
            <a:off x="685800" y="2142000"/>
            <a:ext cx="10131120" cy="3648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76000"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3000" spc="-1" strike="noStrike" u="sng">
                <a:solidFill>
                  <a:srgbClr val="ffffff"/>
                </a:solidFill>
                <a:uFillTx/>
                <a:latin typeface="Calibri"/>
              </a:rPr>
              <a:t>Svaly: 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m.triceps brachii  - caput  longum - horní ¼ laterálního okraje lopatky a tuberculum infraglenoidale, laterale - zevní plocha kosti pažní od tuberculum majus až po sulcus n.radialis, mediale - zadní plocha kosti pažní od sulcus n.radialis až po pouzdro loketního kloubu- úpon - olecranon ulnae - inervace - n.radialis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M.anconeus - epikondylus lateralis humeri - olecranon ulnae  - inervace n.radialis  (činnost ext. může snížit až o 20% - hmatný přímo za laterálním epikondylem)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685800" y="609480"/>
            <a:ext cx="10131120" cy="14558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Kloub loketní - extenze</a:t>
            </a:r>
            <a:endParaRPr b="0" lang="en-US" sz="4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9" name="TextShape 2"/>
          <p:cNvSpPr txBox="1"/>
          <p:nvPr/>
        </p:nvSpPr>
        <p:spPr>
          <a:xfrm>
            <a:off x="685800" y="2223360"/>
            <a:ext cx="10131120" cy="3567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4000"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3000" spc="-1" strike="noStrike" u="sng">
                <a:solidFill>
                  <a:srgbClr val="ffffff"/>
                </a:solidFill>
                <a:uFillTx/>
                <a:latin typeface="Calibri"/>
              </a:rPr>
              <a:t>Limitace: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opření olecranonu ulnae ve fossa olecrani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3000" spc="-1" strike="noStrike" u="sng">
                <a:solidFill>
                  <a:srgbClr val="ffffff"/>
                </a:solidFill>
                <a:uFillTx/>
                <a:latin typeface="Calibri"/>
              </a:rPr>
              <a:t>Chyby: 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nedovolit substituci extenzorů ruky a prstů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pozor na protrakci ramene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3000" spc="-1" strike="noStrike" u="sng">
                <a:solidFill>
                  <a:srgbClr val="ffffff"/>
                </a:solidFill>
                <a:uFillTx/>
                <a:latin typeface="Calibri"/>
              </a:rPr>
              <a:t>Zkrácení svalů: 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000" spc="-1" strike="noStrike">
                <a:solidFill>
                  <a:srgbClr val="ffffff"/>
                </a:solidFill>
                <a:latin typeface="Calibri"/>
              </a:rPr>
              <a:t>omezení flexe lokte</a:t>
            </a: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en-US" sz="30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685800" y="609480"/>
            <a:ext cx="10131120" cy="14558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Předloktí - supinace</a:t>
            </a:r>
            <a:endParaRPr b="0" lang="en-US" sz="4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1" name="TextShape 2"/>
          <p:cNvSpPr txBox="1"/>
          <p:nvPr/>
        </p:nvSpPr>
        <p:spPr>
          <a:xfrm>
            <a:off x="685800" y="1685520"/>
            <a:ext cx="10131120" cy="41054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66000"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3600" spc="-1" strike="noStrike" u="sng">
                <a:solidFill>
                  <a:srgbClr val="ffffff"/>
                </a:solidFill>
                <a:uFillTx/>
                <a:latin typeface="Calibri"/>
              </a:rPr>
              <a:t>Svaly: </a:t>
            </a:r>
            <a:endParaRPr b="0" lang="en-US" sz="36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3600" spc="-1" strike="noStrike">
                <a:solidFill>
                  <a:srgbClr val="ffffff"/>
                </a:solidFill>
                <a:latin typeface="Calibri"/>
              </a:rPr>
              <a:t>RP je 180°(90X90)</a:t>
            </a:r>
            <a:endParaRPr b="0" lang="en-US" sz="36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600" spc="-1" strike="noStrike">
                <a:solidFill>
                  <a:srgbClr val="ffffff"/>
                </a:solidFill>
                <a:latin typeface="Calibri"/>
              </a:rPr>
              <a:t>m.biceps brachii</a:t>
            </a:r>
            <a:endParaRPr b="0" lang="en-US" sz="36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3600" spc="-1" strike="noStrike">
                <a:solidFill>
                  <a:srgbClr val="ffffff"/>
                </a:solidFill>
                <a:latin typeface="Calibri"/>
              </a:rPr>
              <a:t>m.supinator  -  povrchovější snopce - epikondylus lateralis humeri, snopce hluboké - crista m.supinator ulnae - obtáčí krček radia a upíná se na proximální 1/3 laterální a dorsální strany radia - inervace n.radialis</a:t>
            </a:r>
            <a:endParaRPr b="0" lang="en-US" sz="36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3600" spc="-1" strike="noStrike" u="sng">
                <a:solidFill>
                  <a:srgbClr val="ffffff"/>
                </a:solidFill>
                <a:uFillTx/>
                <a:latin typeface="Calibri"/>
              </a:rPr>
              <a:t>Limitace: </a:t>
            </a:r>
            <a:r>
              <a:rPr b="1" lang="cs-CZ" sz="3600" spc="-1" strike="noStrike">
                <a:solidFill>
                  <a:srgbClr val="ffffff"/>
                </a:solidFill>
                <a:latin typeface="Calibri"/>
              </a:rPr>
              <a:t>tah ligament, distální část membrána interossea a napětí svalů, jež dělají pronaci předloktí</a:t>
            </a:r>
            <a:endParaRPr b="0" lang="en-US" sz="36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endParaRPr b="0" lang="en-US" sz="36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685800" y="609480"/>
            <a:ext cx="10131120" cy="14558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Předloktí – supinace</a:t>
            </a:r>
            <a:br/>
            <a:endParaRPr b="0" lang="en-US" sz="4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3" name="TextShape 2"/>
          <p:cNvSpPr txBox="1"/>
          <p:nvPr/>
        </p:nvSpPr>
        <p:spPr>
          <a:xfrm>
            <a:off x="685800" y="1703160"/>
            <a:ext cx="10131120" cy="40874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endParaRPr b="0" lang="en-US" sz="1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Palpace m.supinator je možná pouze pro maximální relaxaci povrchových extenzorů předloktí, je uložen moc hluboko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Chyby: 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během celého pohybu musí být zachována 90° flexe v lokti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Přidržovat  loket během pohybu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Uvolněné extenzory prstů a zápěstí, nesmí pomáhat dokončení pohybu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Chránit zápěstí před torzí - správný úchop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Zkrácené svaly: 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loket ve flexi a předloktí v supinaci - nelze provést  pronaci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685800" y="609480"/>
            <a:ext cx="10131120" cy="14558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Předloktí - pronace</a:t>
            </a:r>
            <a:endParaRPr b="0" lang="en-US" sz="4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5" name="TextShape 2"/>
          <p:cNvSpPr txBox="1"/>
          <p:nvPr/>
        </p:nvSpPr>
        <p:spPr>
          <a:xfrm>
            <a:off x="685800" y="2142000"/>
            <a:ext cx="10131120" cy="3648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Svaly: 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m.pronator teres - caput humerale - epikondylus medialis humeri, caput ulnae - tuberositas ulnae - úpon - asi ½ zevní strany radia 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m.pronator quadratus - distální ¼ volární strany ulny - distální ¼ volární plochy radia 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Inervace: n.medianus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685800" y="609480"/>
            <a:ext cx="10131120" cy="14558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	</a:t>
            </a:r>
            <a:r>
              <a:rPr b="1" lang="cs-CZ" sz="4000" spc="-1" strike="noStrike" cap="all">
                <a:solidFill>
                  <a:srgbClr val="ffffff"/>
                </a:solidFill>
                <a:latin typeface="Calibri"/>
              </a:rPr>
              <a:t>Předloktí - pronace</a:t>
            </a:r>
            <a:endParaRPr b="0" lang="en-US" sz="4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7" name="TextShape 2"/>
          <p:cNvSpPr txBox="1"/>
          <p:nvPr/>
        </p:nvSpPr>
        <p:spPr>
          <a:xfrm>
            <a:off x="685800" y="2142000"/>
            <a:ext cx="10131120" cy="3648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Chyby a upozornění: 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fixace paže, zabráníme abdukci a VR v rameni - limitace pronace předloktí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Loket musí být v 90° flexi a zachovávat stále stejnou polohu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Pozor na dopomoc flexorů zápěstí a prstů ruky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Zkrácení svalů: </a:t>
            </a: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předloktí je v pronaci - supinace je ztížena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685800" y="609480"/>
            <a:ext cx="10131120" cy="14558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</a:pPr>
            <a:r>
              <a:rPr b="1" lang="cs-CZ" sz="4000" spc="-1" strike="noStrike" cap="all">
                <a:solidFill>
                  <a:srgbClr val="ffffff"/>
                </a:solidFill>
                <a:latin typeface="Calibri Light"/>
              </a:rPr>
              <a:t>Zápěstí – flexe s ulnární dukcí</a:t>
            </a:r>
            <a:endParaRPr b="0" lang="en-US" sz="40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9" name="TextShape 2"/>
          <p:cNvSpPr txBox="1"/>
          <p:nvPr/>
        </p:nvSpPr>
        <p:spPr>
          <a:xfrm>
            <a:off x="685800" y="2142000"/>
            <a:ext cx="10131120" cy="364860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>
              <a:lnSpc>
                <a:spcPct val="100000"/>
              </a:lnSpc>
              <a:spcAft>
                <a:spcPts val="1001"/>
              </a:spcAft>
            </a:pPr>
            <a:r>
              <a:rPr b="1" lang="cs-CZ" sz="2800" spc="-1" strike="noStrike" u="sng">
                <a:solidFill>
                  <a:srgbClr val="ffffff"/>
                </a:solidFill>
                <a:uFillTx/>
                <a:latin typeface="Calibri"/>
              </a:rPr>
              <a:t>Svaly: 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  <a:p>
            <a:pPr marL="285840" indent="-285480">
              <a:lnSpc>
                <a:spcPct val="100000"/>
              </a:lnSpc>
              <a:spcAft>
                <a:spcPts val="1001"/>
              </a:spcAft>
              <a:buClr>
                <a:srgbClr val="ffffff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ffffff"/>
                </a:solidFill>
                <a:latin typeface="Calibri"/>
              </a:rPr>
              <a:t>m.flexor carpi  ulnaris  - caput humerale: epikondylus medialis humeri, capur ulnare: dorsální okraj olecranonu, dorsální strana ulny - úpon - os pisiforme až na os hamatum a vyzařuje až do palmární aponeurozy - n.ulnaris</a:t>
            </a:r>
            <a:endParaRPr b="0" lang="en-US" sz="2800" spc="-1" strike="noStrike">
              <a:solidFill>
                <a:srgbClr val="ffffff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TM03457452[[fn=Nebesa]]</Template>
  <TotalTime>840</TotalTime>
  <Application>LibreOffice/6.4.1.2$Windows_X86_64 LibreOffice_project/4d224e95b98b138af42a64d84056446d09082932</Application>
  <Words>954</Words>
  <Paragraphs>102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2017-09-17T14:57:45Z</dcterms:created>
  <dc:creator>Kamca</dc:creator>
  <dc:description/>
  <dc:language>cs-CZ</dc:language>
  <cp:lastModifiedBy/>
  <dcterms:modified xsi:type="dcterms:W3CDTF">2020-11-09T19:54:37Z</dcterms:modified>
  <cp:revision>121</cp:revision>
  <dc:subject/>
  <dc:title>SVALOVÝ TEST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Vlastní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16</vt:i4>
  </property>
</Properties>
</file>