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2.png" ContentType="image/png"/>
  <Override PartName="/ppt/media/image9.wmf" ContentType="image/x-wmf"/>
  <Override PartName="/ppt/media/image3.jpeg" ContentType="image/jpeg"/>
  <Override PartName="/ppt/media/image4.png" ContentType="image/png"/>
  <Override PartName="/ppt/media/image5.jpeg" ContentType="image/jpeg"/>
  <Override PartName="/ppt/media/image6.png" ContentType="image/png"/>
  <Override PartName="/ppt/media/image7.wmf" ContentType="image/x-wmf"/>
  <Override PartName="/ppt/media/image8.wmf" ContentType="image/x-wmf"/>
  <Override PartName="/ppt/media/image10.wmf" ContentType="image/x-wmf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800" cy="68551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800" cy="68551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800" cy="685512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	</a:t>
            </a:r>
            <a:r>
              <a:rPr b="0" lang="cs-CZ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	</a:t>
            </a:r>
            <a:r>
              <a:rPr b="0" lang="cs-CZ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	</a:t>
            </a:r>
            <a:r>
              <a:rPr b="0" lang="cs-CZ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Svalový test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677160" y="1631520"/>
            <a:ext cx="8595720" cy="440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Pomocná vyšetřovací metoda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Informuje o síle svalů, svalových skupin, pomáhá při určení rozsahu a lokalizace léze motorických nervů, stanovuje postup regenerace (ne centrální léze)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Pomáhá při analýze pohybových stereotypů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Je podkladem postupů při reedukaci svalů oslabených organicky  nebo funkčně a pomáhá při určená pracovní  výkonnosti  testované části těla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85800" y="609480"/>
            <a:ext cx="10130400" cy="7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Zásady testování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677160" y="1541880"/>
            <a:ext cx="8595720" cy="48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6000"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Testovat jen celý RP, ne jen začátek nebo konec</a:t>
            </a:r>
            <a:endParaRPr b="0" lang="cs-CZ" sz="3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Provádět pohyb v celém RP pomalu a stále stejnou rychlostí, vyloučit švih</a:t>
            </a:r>
            <a:endParaRPr b="0" lang="cs-CZ" sz="3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Pevně fixovat pokud to lze</a:t>
            </a:r>
            <a:endParaRPr b="0" lang="cs-CZ" sz="3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Nestlačovat šlachu nebo bříško hlavního svalu</a:t>
            </a:r>
            <a:endParaRPr b="0" lang="cs-CZ" sz="3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Odpor klást v celém RP kolmo na směr prováděného pohybu</a:t>
            </a:r>
            <a:endParaRPr b="0" lang="cs-CZ" sz="3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Odpor klást v celém RP, neměnit sílu, neklást přes 2 klouby</a:t>
            </a:r>
            <a:endParaRPr b="0" lang="cs-CZ" sz="36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600" spc="-1" strike="noStrike">
                <a:solidFill>
                  <a:srgbClr val="ffffff"/>
                </a:solidFill>
                <a:latin typeface="Calibri"/>
                <a:ea typeface="DejaVu Sans"/>
              </a:rPr>
              <a:t>Nechat provést nejdřív aktivně, teprve potom provést opravu a instruktáž</a:t>
            </a:r>
            <a:endParaRPr b="0" lang="cs-CZ" sz="3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85800" y="609480"/>
            <a:ext cx="10130400" cy="7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Zásady testování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677160" y="1541880"/>
            <a:ext cx="8595720" cy="48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Osobnost testujícího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Prostředí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Vysvětlení postupu, v průběhu i na konci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Komunikace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Dodržování předepsaného postupu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Zaznamenat do tiskopisu, případně orientační SS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609480"/>
            <a:ext cx="10130400" cy="71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ST obličeje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140" name="Obrázek 1" descr=""/>
          <p:cNvPicPr/>
          <p:nvPr/>
        </p:nvPicPr>
        <p:blipFill>
          <a:blip r:embed="rId1"/>
          <a:stretch/>
        </p:blipFill>
        <p:spPr>
          <a:xfrm>
            <a:off x="3209400" y="0"/>
            <a:ext cx="898164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5714280" cy="685728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5715000" y="0"/>
            <a:ext cx="646344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85800" y="2074320"/>
            <a:ext cx="367992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Svalový test</a:t>
            </a:r>
            <a:endParaRPr b="0" lang="cs-CZ" sz="4000" spc="-1" strike="noStrike">
              <a:latin typeface="Arial"/>
            </a:endParaRPr>
          </a:p>
        </p:txBody>
      </p:sp>
      <p:pic>
        <p:nvPicPr>
          <p:cNvPr id="144" name="Zástupný symbol pro obsah 8" descr=""/>
          <p:cNvPicPr/>
          <p:nvPr/>
        </p:nvPicPr>
        <p:blipFill>
          <a:blip r:embed="rId1"/>
          <a:stretch/>
        </p:blipFill>
        <p:spPr>
          <a:xfrm>
            <a:off x="5844960" y="143280"/>
            <a:ext cx="5682600" cy="671364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685800" y="3445920"/>
            <a:ext cx="3679920" cy="182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Aft>
                <a:spcPts val="1001"/>
              </a:spcAft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0" lang="cs-CZ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cs-CZ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    </a:t>
            </a:r>
            <a:r>
              <a:rPr b="1" lang="cs-CZ" sz="4000" spc="-1" strike="noStrike">
                <a:solidFill>
                  <a:srgbClr val="ffffff"/>
                </a:solidFill>
                <a:latin typeface="Calibri"/>
                <a:ea typeface="DejaVu Sans"/>
              </a:rPr>
              <a:t>OBLIČEJE</a:t>
            </a:r>
            <a:endParaRPr b="0" lang="cs-CZ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oBLIČEJ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685800" y="1828800"/>
            <a:ext cx="10130400" cy="461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1.Svaly žvýkací (n.trigeminus) - m.masseter, m.temporalis, mm.pterygoidei  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2.Svaly mimické (n.facialis) - kožní svaly, nemají fascii,  nejméně jedním koncem se upínají do kůže nebo sliznice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3. Svaly oční - levator palpebrae superioris, svaly jazyka a ústního dna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Pohyby v dolní části čelisti - čelistní kloub - protrakce, retrakce, deprese (abdukce, otvírání úst), elevace (addukce, zavírání úst)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Svaly mimické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685800" y="1850400"/>
            <a:ext cx="10130400" cy="446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M.frontalis - zdvíhá obočí, vrásky na čele, pomáhá rozšiřovat oční štěrbinu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M.orbicularis oculi - kruhový sval, zavírá oční štěrbinu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 corrugator supercilií  - přitahuje obočí ke středu, svislé rýhy nad kořenem nosu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M.procerus - příčná vráska mezi obočím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M.nasalis - svírá nosní dírky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M.orbicularis oris - svírá ústní štěrbinu, špulí rty a přitlačuje je k zubům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685800" y="609480"/>
            <a:ext cx="10130400" cy="7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Svaly mimické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685800" y="2142000"/>
            <a:ext cx="10130400" cy="375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 risorius  - táhne koutek laterálně, způsobuje důlek ve tváři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M.zygomaticus maior - táhne koutek laterálně šikmo vzhůru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M.levator angulí oris - vytahuje ústní koutek vzhůru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M.depressor labií interioris, angulí oris  - stahuje ústní koutek dolů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M.mentalis  - zdvihá kůži brady 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M.buccinator - vtahuje potravu mezi zuby, pomáhá rozšiřovat ústní štěrbinu, nafukuje tvář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M.masseter - přitahuje dolní čelist a táhne ji dozadu 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M.Pterygoideus lateralis  - předsun čelisti a pomoc při odtažení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M.pterygoideus medialis - přitažení dolní čelisti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Svalstvo na ventrální straně kmene 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tělního</a:t>
            </a:r>
            <a:br/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svalstvo krku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685800" y="2142000"/>
            <a:ext cx="10130400" cy="364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Uloženy mezi lbi, páteří a hrudníkem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Patří sem platysma (kožní svaly, funkčně náleží k mimickým, napíná kůži na bradě a krku),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Základní pohyb 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flexe krku obloukovým pohybem hlavy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flexe krku sunutím hlavy vpřed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flexe krku se současnou rotací hlavy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685800" y="609480"/>
            <a:ext cx="10130400" cy="120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Flexe šíje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685800" y="1810800"/>
            <a:ext cx="10130400" cy="44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1.předsun - dolní  krční a horní hrudní segment, v horním krčním úseku dochází k extenzi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2.obloukovitá flexe - pohyb provádí všechny svaly krku, kromě m.SCM, ten méně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Limitace: 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dotyk brady a hrudníku, 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napětí dorsálních svalů krku a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tah páteřních vazů pro předklon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Lze rozeznávat několik stupňů SS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685800" y="2142000"/>
            <a:ext cx="10130400" cy="364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Může překonat kladený odpor při pohybu částí těla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Překonat gravitaci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Může pohybovat částí těla s vyloučením působení zemské tíže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Jde jen o záškub svalu (bez motorického efektu)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Svaly krku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685800" y="2142000"/>
            <a:ext cx="10130400" cy="364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Mm scaleni -  anterior, medius, posterior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M.longus colli, longus capitis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M.SCM - n.accesorius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Inervace z plexus cervicalis 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85800" y="609480"/>
            <a:ext cx="10130400" cy="87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Svaly krku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685800" y="1649520"/>
            <a:ext cx="10130400" cy="476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1" lang="cs-CZ" sz="30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Chyby</a:t>
            </a:r>
            <a:endParaRPr b="0" lang="cs-CZ" sz="30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Zachovat  rovinu  v poloze 2 st.</a:t>
            </a:r>
            <a:endParaRPr b="0" lang="cs-CZ" sz="30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Při poloze 0 a 1 pozor na tep a.carotis - imitace záškubu</a:t>
            </a:r>
            <a:endParaRPr b="0" lang="cs-CZ" sz="30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Dodržovat druh flexe - předsun, oblouk</a:t>
            </a:r>
            <a:endParaRPr b="0" lang="cs-CZ" sz="30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Fixace trupu (hl. u slabých břišních svalů a u dětí)</a:t>
            </a:r>
            <a:endParaRPr b="0" lang="cs-CZ" sz="30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Pozor u polohy 5-3 - opora o předloktí, zvedání ramen</a:t>
            </a:r>
            <a:endParaRPr b="0" lang="cs-CZ" sz="30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Pozor na nadměrnou extenzi při předsunu a ext. V CC oblasti u flexe</a:t>
            </a:r>
            <a:endParaRPr b="0" lang="cs-CZ" sz="30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3000" spc="-1" strike="noStrike">
                <a:solidFill>
                  <a:srgbClr val="ffffff"/>
                </a:solidFill>
                <a:latin typeface="Calibri"/>
                <a:ea typeface="DejaVu Sans"/>
              </a:rPr>
              <a:t>Neprovádí se flexe a rotace zároveň při jednostranném testu</a:t>
            </a:r>
            <a:endParaRPr b="0" lang="cs-CZ" sz="3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cs-CZ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M.SCM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685800" y="2142000"/>
            <a:ext cx="10130400" cy="364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Zkrácení svalu: 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vrozená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Spazmus periferních obrn, 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spastických obrn,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reflexně po úrazech páteře, 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krčních blokádách apod.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165320" y="2828880"/>
            <a:ext cx="9734760" cy="179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Jemnější test - výdrž na 20 sekund  - bez  námahy, chvění, obzvláště u dětí 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Pozor na záměnu spazmu mm.scaleni z hyperaktivity , není to zkrácení svalu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Extenze šíje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685800" y="2142000"/>
            <a:ext cx="10130400" cy="364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Testujeme vesměs oboustranně, někdy  můžeme i jednostranně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Fixace zejména u lidí  s oslabenými pletenci ramenními a zády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M.trapezius - horní vlákna - n.accesorius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M.erector spinae  - longissismus, spinalis capitis, cervicis - rr.dorsales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Svaly šíje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685800" y="2142000"/>
            <a:ext cx="10130400" cy="364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1001"/>
              </a:spcAft>
            </a:pPr>
            <a:r>
              <a:rPr b="1" lang="cs-CZ" sz="2800" spc="-1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Chyby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Patologické souhyby - svalstvo trupu, lopatek a ramen, elevace ramen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Při jednostranné funkci nejde rotace a extenze jako jeden celek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Kontraktura , zkrácení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Omezuje flexi krku, většinou společně s kontrakturou vzpřimovačů trupu, tortikolis u různých onemocnění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677160" y="609480"/>
            <a:ext cx="8595720" cy="6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Svalový test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677160" y="1272960"/>
            <a:ext cx="8595720" cy="476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Analytická metoda - SS jednotlivých svalových skupin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V dnešní době spíše vyšetření svalů komplexněji, ST ztrácí na významu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Dnes spíše kvalitativní hodnocení, spíše hodnocení provedení celého pohybu než jednotlivých svalů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Vyšetření  motorických pohybových stereotypů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Hodnotíme oslabení či ochrnutí svalu  (paréza)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Historie (přečíst)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Přístroje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685800" y="2142000"/>
            <a:ext cx="10130400" cy="364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Ergometr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Grafické metody - elektromyografie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Polyelektromyografie (léze, hybné stereotypy)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Vyšetřuje vždy stejná osoba !!!!! (odchylky)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77160" y="394560"/>
            <a:ext cx="85957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Stupně SS +/- (5-10% síly)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677160" y="1165320"/>
            <a:ext cx="8595720" cy="523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5 - normal - dobrá funkce, překoná značně velký odpor. 100%. 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4 - good - 75% síly normálního svalu, překoná středně velký odpor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3 - fair (slabý) - 50%, překoná gravitaci, teda váhu testované části těla, neklademe vnější odpor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2 - poor (velmi slabý) 25%, nepřekoná ani malý odpor, ani gravitaci, v odlehčení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1 - trace (stopa-záškub) 10%, smrštění při pohybu, ale nevykoná pohyb.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0 - nula - žádný záškub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Svalový test obličeje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677160" y="1559880"/>
            <a:ext cx="8595720" cy="448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St.5 normální stah, bez asymetrie proti zdravé straně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St.4 téměř normální stah, nepatrná asymetrie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St.3 polovina stahu proti zdravé straně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St.2 ¼ stahu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St.1 záškub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St.0 bez záškubu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Substituce x inkoordinace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685800" y="609480"/>
            <a:ext cx="10130400" cy="145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Limitace provedení ST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85800" y="2142000"/>
            <a:ext cx="10130400" cy="364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Omezený RP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Substituce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Inkoordinace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Bolest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Kontraktury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Spasticita, rigidita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677160" y="502200"/>
            <a:ext cx="8595720" cy="75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Druhy jednotlivých svalů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677160" y="1254960"/>
            <a:ext cx="8595720" cy="528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Hlavní svaly (agonisty) - provádí pohyb hlavním dílem</a:t>
            </a:r>
            <a:endParaRPr b="0" lang="cs-CZ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Vedlejší, pomocné (synergisty) - neprovádí pohyb, ale  podporují svaly hlavní a mohou je částečně nahradit</a:t>
            </a:r>
            <a:endParaRPr b="0" lang="cs-CZ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Antagonisty , provádí opačný pohyb, jsou při pohybu natahovány, neomezují RP při normálním natažení , patologie (zkrácení)</a:t>
            </a:r>
            <a:endParaRPr b="0" lang="cs-CZ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Fixační svaly, pohyb přímo neprovádějí, udržují testovanou část v takové poloze, aby mohl být pohyb dobře proveden. Stabilizují kost nebo  celou část těla (při testování se je snažíme vyloučit, klademe důraz na správnou výchozí polohu)</a:t>
            </a:r>
            <a:endParaRPr b="0" lang="cs-CZ" sz="24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Neutralizační svaly - (provádí flexe, supinace  = pronace, brání supinační složce, kvalitní flexe lokte, opět při testování se je snažíme vyloučit)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685800" y="609480"/>
            <a:ext cx="10130400" cy="128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1" lang="cs-CZ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Rozsah pohybu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77160" y="1757160"/>
            <a:ext cx="8595720" cy="42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Antagonista je zkrácen (spasmus, ztuhlost), nedokáže překonat odpor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Anatomická skladba měkkých a tvrdých částí kloubu změněna, nedovolí  pohyb v plném RP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Bolest při pohybu, nenutíme jít přes bolest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Při testování nejdřív provést pasivní pohyb</a:t>
            </a:r>
            <a:endParaRPr b="0" lang="cs-CZ" sz="2800" spc="-1" strike="noStrike">
              <a:latin typeface="Arial"/>
            </a:endParaRPr>
          </a:p>
          <a:p>
            <a:pPr marL="285840" indent="-2847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(OP, K, KK, S, SS -  omezený pohyb, kontraktura, velká kontraktura, spazmus, silný spazmus - jaké svaly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TM03457452[[fn=Nebesa]]</Template>
  <TotalTime>577</TotalTime>
  <Application>LibreOffice/6.4.1.2$Windows_X86_64 LibreOffice_project/4d224e95b98b138af42a64d84056446d09082932</Application>
  <Words>1157</Words>
  <Paragraphs>148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2017-09-17T14:57:45Z</dcterms:created>
  <dc:creator>Kamca</dc:creator>
  <dc:description/>
  <dc:language>cs-CZ</dc:language>
  <cp:lastModifiedBy/>
  <dcterms:modified xsi:type="dcterms:W3CDTF">2022-09-14T20:15:19Z</dcterms:modified>
  <cp:revision>38</cp:revision>
  <dc:subject/>
  <dc:title>SVALOVÝ TEST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25</vt:i4>
  </property>
</Properties>
</file>