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1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elestia-R1---OverlayContentHD.png"/>
          <p:cNvPicPr/>
          <p:nvPr/>
        </p:nvPicPr>
        <p:blipFill>
          <a:blip r:embed="rId15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3200" b="1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>
                <a:solidFill>
                  <a:srgbClr val="FFFFFF"/>
                </a:solidFill>
                <a:latin typeface="Calibri"/>
              </a:rPr>
              <a:t>						Kloub hlezenní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Horní hlezno (art.talocruralis),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Dolní hlezno (art.talocalcaneonavicularis)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Základní pohyby: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Dorsální flexe a plantární flexe - celý rozsah  70°, PF 40°, DF 30°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Supinace a pronace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Cirkumdukce - někdy inverze a everze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Klouby nohy - udržování rovnováhy, stoupání na špičky, při chůzi, skoku (fl,ext, abd, add-MTC, IP1,IP2)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322560" y="609480"/>
            <a:ext cx="1143828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 dirty="0">
                <a:solidFill>
                  <a:srgbClr val="FFFFFF"/>
                </a:solidFill>
                <a:latin typeface="Calibri"/>
              </a:rPr>
              <a:t>Kloub hlezenní - supinace v plantární flexi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685800" y="2223360"/>
            <a:ext cx="10130760" cy="356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 dirty="0">
                <a:solidFill>
                  <a:srgbClr val="FFFFFF"/>
                </a:solidFill>
                <a:uFillTx/>
                <a:latin typeface="Calibri"/>
              </a:rPr>
              <a:t>Chyby a upozornění: 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Volná pata mimo podložku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Důležitá počáteční PF nohy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Nutnost fixace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Netestuje se s pokrčeným kolenem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 dirty="0">
                <a:solidFill>
                  <a:srgbClr val="FFFFFF"/>
                </a:solidFill>
                <a:uFillTx/>
                <a:latin typeface="Calibri"/>
              </a:rPr>
              <a:t>Zkrácený sval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: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ekvinovarozní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postavení nohy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685799" y="609480"/>
            <a:ext cx="10924309" cy="71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40000" lnSpcReduction="20000"/>
          </a:bodyPr>
          <a:lstStyle/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cs-CZ" sz="10000" b="1" strike="noStrike" cap="all" spc="-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Kloub </a:t>
            </a:r>
            <a:r>
              <a:rPr lang="cs-CZ" sz="10000" b="1" strike="noStrike" cap="all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hlezenní - plantární pronace</a:t>
            </a:r>
            <a:endParaRPr lang="cs-CZ" sz="10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685800" y="1607127"/>
            <a:ext cx="10130760" cy="41525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25000" lnSpcReduction="20000"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11200" b="1" u="sng" strike="noStrike" spc="-1" dirty="0">
                <a:solidFill>
                  <a:srgbClr val="FFFFFF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Svaly: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m.peroneus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brevis a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longus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n.peroneus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superficialis</a:t>
            </a:r>
            <a:endParaRPr lang="cs-CZ" sz="1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11200" b="1" u="sng" strike="noStrike" spc="-1" dirty="0">
                <a:solidFill>
                  <a:srgbClr val="FFFFFF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Limitace: 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styk tarzálních kůstek, tah kolaterálních vazů vnitřního kotníku a napětí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m.tibialis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anterior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m.tibialis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posterior</a:t>
            </a:r>
            <a:endParaRPr lang="cs-CZ" sz="1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Nutná fixace bérce</a:t>
            </a:r>
            <a:endParaRPr lang="cs-CZ" sz="1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Výchozí postavení PF nohy</a:t>
            </a:r>
            <a:endParaRPr lang="cs-CZ" sz="1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Nutná relaxace prstů nohy - vyloučení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m.extenzor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digitorum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1200" b="1" strike="noStrike" spc="-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longus</a:t>
            </a:r>
            <a:endParaRPr lang="cs-CZ" sz="1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11200" b="1" u="sng" strike="noStrike" spc="-1" dirty="0">
                <a:solidFill>
                  <a:srgbClr val="FFFFFF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Zkrácený sval: </a:t>
            </a:r>
            <a:r>
              <a:rPr lang="cs-CZ" sz="11200" b="1" strike="noStrike" spc="-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valgózní postavení nohy</a:t>
            </a:r>
            <a:endParaRPr lang="cs-CZ" sz="1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cs-CZ" sz="5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cs-CZ" sz="5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cs-CZ" sz="51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609480" y="273600"/>
            <a:ext cx="939852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0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METATARZOFALANGEOVÉ + IP KLOUBY</a:t>
            </a:r>
          </a:p>
        </p:txBody>
      </p:sp>
      <p:sp>
        <p:nvSpPr>
          <p:cNvPr id="62" name="TextShape 2"/>
          <p:cNvSpPr txBox="1"/>
          <p:nvPr/>
        </p:nvSpPr>
        <p:spPr>
          <a:xfrm>
            <a:off x="609480" y="1556640"/>
            <a:ext cx="5078520" cy="4073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Flexe 2.-5. prstu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Extenze 1.-5.prstu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Addukce 1.-5.prstu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Abdukce 1.-5.prstu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Flexe v IP1 2.-5.prstu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Flexe v IP2 2.-5.prstu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Flexe palce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Flexe palce v IP1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Extenze palce v IP1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cap="all" spc="-1" dirty="0">
                <a:solidFill>
                  <a:srgbClr val="FFFFFF"/>
                </a:solidFill>
                <a:latin typeface="Calibri Light"/>
              </a:rPr>
              <a:t>			</a:t>
            </a:r>
            <a:r>
              <a:rPr lang="cs-CZ" sz="4000" b="1" strike="noStrike" cap="all" spc="-1" dirty="0" smtClean="0">
                <a:solidFill>
                  <a:srgbClr val="FFFFFF"/>
                </a:solidFill>
                <a:latin typeface="Calibri"/>
              </a:rPr>
              <a:t>Kloub </a:t>
            </a:r>
            <a:r>
              <a:rPr lang="cs-CZ" sz="4000" b="1" strike="noStrike" cap="all" spc="-1" dirty="0">
                <a:solidFill>
                  <a:srgbClr val="FFFFFF"/>
                </a:solidFill>
                <a:latin typeface="Calibri"/>
              </a:rPr>
              <a:t>hlezenní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Svalstvo bérce: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Ventrální, dorsální, laterální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DF - m.tibialis anterior, m.extenzor digitorum longus, m.extenzor hallucis longus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PF - m.triceps surae, m.flexor hallucis longus, m.peroneus longus, m.tibialis posterior, m.flexor digitorum longus, m.peroneus brevis -jejich funkce 4x silnější než DF - odpovídá jejich funkci - stoj na špičce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 dirty="0" smtClean="0">
                <a:solidFill>
                  <a:srgbClr val="FFFFFF"/>
                </a:solidFill>
                <a:latin typeface="Calibri"/>
              </a:rPr>
              <a:t>Kloub </a:t>
            </a:r>
            <a:r>
              <a:rPr lang="cs-CZ" sz="4000" b="1" strike="noStrike" cap="all" spc="-1" dirty="0">
                <a:solidFill>
                  <a:srgbClr val="FFFFFF"/>
                </a:solidFill>
                <a:latin typeface="Calibri"/>
              </a:rPr>
              <a:t>hlezenní + svalstvo nohy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85800" y="1810800"/>
            <a:ext cx="10130760" cy="432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Supinátory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-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m.triceps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surae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m.tibialis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posterior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m.flexor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hallucis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longus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m.flexor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dogitorum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longus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m.tibialis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anterior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- 2x silnější než pronátory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Pronátory -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m.peroneus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longus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m.peroneus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brevis,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m.extenzor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digitorum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longus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m.extenzor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hallucis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longus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 dirty="0">
                <a:solidFill>
                  <a:srgbClr val="FFFFFF"/>
                </a:solidFill>
                <a:uFillTx/>
                <a:latin typeface="Calibri"/>
              </a:rPr>
              <a:t>Svalstvo nohy: 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svaly hřbetu </a:t>
            </a:r>
            <a:r>
              <a:rPr lang="cs-CZ" sz="2800" b="1" strike="noStrike" spc="-1" dirty="0" smtClean="0">
                <a:solidFill>
                  <a:srgbClr val="FFFFFF"/>
                </a:solidFill>
                <a:latin typeface="Calibri"/>
              </a:rPr>
              <a:t>nohy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svaly chodidla </a:t>
            </a: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 dirty="0" smtClean="0">
                <a:solidFill>
                  <a:srgbClr val="FFFFFF"/>
                </a:solidFill>
                <a:latin typeface="Calibri"/>
              </a:rPr>
              <a:t>Kloub </a:t>
            </a:r>
            <a:r>
              <a:rPr lang="cs-CZ" sz="4000" b="1" strike="noStrike" cap="all" spc="-1" dirty="0">
                <a:solidFill>
                  <a:srgbClr val="FFFFFF"/>
                </a:solidFill>
                <a:latin typeface="Calibri"/>
              </a:rPr>
              <a:t>hlezenní - plantární flexe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685800" y="2369126"/>
            <a:ext cx="10130760" cy="43364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Svaly: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m.triceps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surae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-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m.gastrocnemius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+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m.soleus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-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n.tibialis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RP 40°- 45° při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extendovaném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koleni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5,4,3 lze testovat vleže nebo ve stoji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Ve stoji - stoj na špičku zvládá 3x, 4 alespoň 1x, pro stupeň 3 musí odlepit patu od podložky - pozor na zapojení  vícero svalů –synkinézy - poloha pro testování nevhodná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Testování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m.soleus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s flektovaným kolenem - vyloučení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m.gastrocnemius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 dirty="0" smtClean="0">
                <a:solidFill>
                  <a:srgbClr val="FFFFFF"/>
                </a:solidFill>
                <a:latin typeface="Calibri"/>
              </a:rPr>
              <a:t>Kloub </a:t>
            </a:r>
            <a:r>
              <a:rPr lang="cs-CZ" sz="4000" b="1" strike="noStrike" cap="all" spc="-1" dirty="0">
                <a:solidFill>
                  <a:srgbClr val="FFFFFF"/>
                </a:solidFill>
                <a:latin typeface="Calibri"/>
              </a:rPr>
              <a:t>hlezenní - plantární flexe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685800" y="2141999"/>
            <a:ext cx="10130760" cy="45497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Pohyb se musí dít hlavně v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talokrurálním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kloubu, provádí zvedání paty ,nikoliv převážně snížení špičky chodidla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Při mohutné flexi prstů  či špičky nebo mohutném rolování planty - převaha flexorů prstů, supinace - převaha ventrální strany, pronace převaha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peronei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.</a:t>
            </a:r>
            <a:endParaRPr lang="cs-CZ" sz="2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Zkrácení svalu:  nemožnost DF přes 90°, nemůže došlápnout na patu, vzniká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ekvinozní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postavení nohy(addukce, zkrácená AŠ, supinace nohy ) nemožnost dřepu na paty - neporušené hlezenní klouby</a:t>
            </a: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85800" y="609480"/>
            <a:ext cx="10130760" cy="64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cs-CZ" sz="4400" b="1" strike="noStrike" cap="all" spc="-1" dirty="0" smtClean="0">
                <a:solidFill>
                  <a:srgbClr val="FFFFFF"/>
                </a:solidFill>
                <a:latin typeface="Calibri"/>
              </a:rPr>
              <a:t>Kloub </a:t>
            </a:r>
            <a:r>
              <a:rPr lang="cs-CZ" sz="4400" b="1" strike="noStrike" cap="all" spc="-1" dirty="0">
                <a:solidFill>
                  <a:srgbClr val="FFFFFF"/>
                </a:solidFill>
                <a:latin typeface="Calibri"/>
              </a:rPr>
              <a:t>hlezenní - plantární flexe</a:t>
            </a:r>
            <a:endParaRPr lang="cs-CZ" sz="4400" b="0" strike="noStrike" spc="-1" dirty="0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85800" y="1506240"/>
            <a:ext cx="10130760" cy="428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 dirty="0" err="1">
                <a:solidFill>
                  <a:srgbClr val="FFFFFF"/>
                </a:solidFill>
                <a:latin typeface="Calibri"/>
              </a:rPr>
              <a:t>M.Soleus</a:t>
            </a:r>
            <a:endParaRPr lang="cs-CZ" sz="2800" b="0" u="sng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Časté substituce - extenze kolene, aby se mohl zapnout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m.gastrocnemius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- proto nedoporučujeme testování ve stoji -nestabilita, nutná síla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m.quadriceps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femoris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- až pády, možno přidržovat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Limitace: tah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talu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 s </a:t>
            </a:r>
            <a:r>
              <a:rPr lang="cs-CZ" sz="2800" b="1" strike="noStrike" spc="-1" dirty="0" err="1">
                <a:solidFill>
                  <a:srgbClr val="FFFFFF"/>
                </a:solidFill>
                <a:latin typeface="Calibri"/>
              </a:rPr>
              <a:t>tibií</a:t>
            </a:r>
            <a:r>
              <a:rPr lang="cs-CZ" sz="2800" b="1" strike="noStrike" spc="-1" dirty="0">
                <a:solidFill>
                  <a:srgbClr val="FFFFFF"/>
                </a:solidFill>
                <a:latin typeface="Calibri"/>
              </a:rPr>
              <a:t>, vazy na přední ploše kloubu hlezenního a extenzorů nohy</a:t>
            </a: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685800" y="609480"/>
            <a:ext cx="10608840" cy="141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>
                <a:solidFill>
                  <a:srgbClr val="FFFFFF"/>
                </a:solidFill>
                <a:latin typeface="Calibri"/>
              </a:rPr>
              <a:t>Kloub hlezenní - supinace s dorsální flexí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685800" y="1667520"/>
            <a:ext cx="10130760" cy="44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Svaly: </a:t>
            </a: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m.tibialis anterior - n. peroneus profundus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Nezbytná je flexe v koleni neboť dojde k relaxaci trojhlavého svalu a umožní plný RP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Nutná fixace bérce, fixujeme nohu nad kotníky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U stupně 0,1 musí být volná pata a mimo podložku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Pozor na zapojení m.extenzor hallucis longus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Střed odporu je baze 1.MTT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685800" y="609480"/>
            <a:ext cx="1037592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>
                <a:solidFill>
                  <a:srgbClr val="FFFFFF"/>
                </a:solidFill>
                <a:latin typeface="Calibri"/>
              </a:rPr>
              <a:t>Kloub hlezenní - supinace s dorsální flexí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Limitace: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mm.peronei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 dotyk tarsálních kůstek  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tah kolaterálních vazů a zevního kotníku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Zkrácený sval </a:t>
            </a: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- sklon ke kalkaneovaroznímu postavení nohy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268920" y="609480"/>
            <a:ext cx="11509920" cy="145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cap="all" spc="-1">
                <a:solidFill>
                  <a:srgbClr val="FFFFFF"/>
                </a:solidFill>
                <a:latin typeface="Calibri"/>
              </a:rPr>
              <a:t>Kloub hlezenní - supinace v plantární flexi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Svaly: </a:t>
            </a: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m.tibialis posterior - n. tibialis</a:t>
            </a:r>
            <a:endParaRPr lang="cs-CZ" sz="2800" b="0" strike="noStrike" spc="-1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Udržujeme během pohybu zcela relaxované prsty - jestliže se silně flektují - dochází k substituci m.flexor hallucis longus a m.flexor digitorum longus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cs-CZ" sz="2800" b="1" u="sng" strike="noStrike" spc="-1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lang="cs-CZ" sz="2800" b="1" strike="noStrike" spc="-1">
                <a:solidFill>
                  <a:srgbClr val="FFFFFF"/>
                </a:solidFill>
                <a:latin typeface="Calibri"/>
              </a:rPr>
              <a:t>mm.peronei, tah kolaterálních vazů zevního kotníku a dotyk laterálních kůstek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1197</TotalTime>
  <Words>654</Words>
  <Application>Microsoft Office PowerPoint</Application>
  <PresentationFormat>Širokoúhlá obrazovka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DejaVu Sans</vt:lpstr>
      <vt:lpstr>Symbol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SVALOVÝ TEST</dc:title>
  <dc:subject/>
  <dc:creator>Kamca</dc:creator>
  <dc:description/>
  <cp:lastModifiedBy>Smrčková Kamila</cp:lastModifiedBy>
  <cp:revision>167</cp:revision>
  <dcterms:created xsi:type="dcterms:W3CDTF">2017-09-17T14:57:45Z</dcterms:created>
  <dcterms:modified xsi:type="dcterms:W3CDTF">2022-11-06T10:46:53Z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