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1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4" name="PlaceHolder 5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body"/>
          </p:nvPr>
        </p:nvSpPr>
        <p:spPr>
          <a:xfrm>
            <a:off x="41112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body"/>
          </p:nvPr>
        </p:nvSpPr>
        <p:spPr>
          <a:xfrm>
            <a:off x="7536600" y="214200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body"/>
          </p:nvPr>
        </p:nvSpPr>
        <p:spPr>
          <a:xfrm>
            <a:off x="6858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0" name="PlaceHolder 6"/>
          <p:cNvSpPr>
            <a:spLocks noGrp="1"/>
          </p:cNvSpPr>
          <p:nvPr>
            <p:ph type="body"/>
          </p:nvPr>
        </p:nvSpPr>
        <p:spPr>
          <a:xfrm>
            <a:off x="41112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PlaceHolder 7"/>
          <p:cNvSpPr>
            <a:spLocks noGrp="1"/>
          </p:cNvSpPr>
          <p:nvPr>
            <p:ph type="body"/>
          </p:nvPr>
        </p:nvSpPr>
        <p:spPr>
          <a:xfrm>
            <a:off x="7536600" y="4047840"/>
            <a:ext cx="326196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subTitle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subTitle"/>
          </p:nvPr>
        </p:nvSpPr>
        <p:spPr>
          <a:xfrm>
            <a:off x="685800" y="609480"/>
            <a:ext cx="10131120" cy="67496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cs-CZ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364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877360" y="404784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877360" y="2142000"/>
            <a:ext cx="494388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 type="body"/>
          </p:nvPr>
        </p:nvSpPr>
        <p:spPr>
          <a:xfrm>
            <a:off x="685800" y="4047840"/>
            <a:ext cx="10131120" cy="17402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0" name="Picture 6" descr="Celestia-R1---OverlayContentHD.png"/>
          <p:cNvPicPr/>
          <p:nvPr/>
        </p:nvPicPr>
        <p:blipFill>
          <a:blip r:embed="rId3"/>
          <a:stretch/>
        </p:blipFill>
        <p:spPr>
          <a:xfrm>
            <a:off x="0" y="0"/>
            <a:ext cx="12188520" cy="6855840"/>
          </a:xfrm>
          <a:prstGeom prst="rect">
            <a:avLst/>
          </a:prstGeom>
          <a:ln>
            <a:noFill/>
          </a:ln>
        </p:spPr>
      </p:pic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685800" y="609480"/>
            <a:ext cx="10131120" cy="1455840"/>
          </a:xfrm>
          <a:prstGeom prst="rect">
            <a:avLst/>
          </a:prstGeom>
        </p:spPr>
        <p:txBody>
          <a:bodyPr anchor="ctr">
            <a:noAutofit/>
          </a:bodyPr>
          <a:p>
            <a:pPr>
              <a:lnSpc>
                <a:spcPct val="100000"/>
              </a:lnSpc>
            </a:pPr>
            <a:r>
              <a:rPr b="0" lang="cs-CZ" sz="3600" spc="-1" strike="noStrike" cap="all">
                <a:solidFill>
                  <a:srgbClr val="ffffff"/>
                </a:solidFill>
                <a:latin typeface="Calibri Light"/>
              </a:rPr>
              <a:t>Kliknutím lze upravit styl.</a:t>
            </a:r>
            <a:endParaRPr b="0" lang="en-US" sz="36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685800" y="2142000"/>
            <a:ext cx="10131120" cy="3648600"/>
          </a:xfrm>
          <a:prstGeom prst="rect">
            <a:avLst/>
          </a:prstGeom>
        </p:spPr>
        <p:txBody>
          <a:bodyPr anchor="ctr">
            <a:no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800" spc="-1" strike="noStrike">
                <a:solidFill>
                  <a:srgbClr val="ffffff"/>
                </a:solidFill>
                <a:latin typeface="Calibri"/>
              </a:rPr>
              <a:t>Upravte styly předlohy textu.</a:t>
            </a:r>
            <a:endParaRPr b="0" lang="en-US" sz="1800" spc="-1" strike="noStrike">
              <a:solidFill>
                <a:srgbClr val="ffffff"/>
              </a:solidFill>
              <a:latin typeface="Calibri"/>
            </a:endParaRPr>
          </a:p>
          <a:p>
            <a:pPr lvl="1" marL="7430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600" spc="-1" strike="noStrike">
                <a:solidFill>
                  <a:srgbClr val="ffffff"/>
                </a:solidFill>
                <a:latin typeface="Calibri"/>
              </a:rPr>
              <a:t>Druhá úroveň</a:t>
            </a:r>
            <a:endParaRPr b="0" lang="en-US" sz="1600" spc="-1" strike="noStrike">
              <a:solidFill>
                <a:srgbClr val="ffffff"/>
              </a:solidFill>
              <a:latin typeface="Calibri"/>
            </a:endParaRPr>
          </a:p>
          <a:p>
            <a:pPr lvl="2" marL="12002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400" spc="-1" strike="noStrike">
                <a:solidFill>
                  <a:srgbClr val="ffffff"/>
                </a:solidFill>
                <a:latin typeface="Calibri"/>
              </a:rPr>
              <a:t>Třetí úroveň</a:t>
            </a:r>
            <a:endParaRPr b="0" lang="en-US" sz="1400" spc="-1" strike="noStrike">
              <a:solidFill>
                <a:srgbClr val="ffffff"/>
              </a:solidFill>
              <a:latin typeface="Calibri"/>
            </a:endParaRPr>
          </a:p>
          <a:p>
            <a:pPr lvl="3" marL="1542960" indent="-17100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200" spc="-1" strike="noStrike">
                <a:solidFill>
                  <a:srgbClr val="ffffff"/>
                </a:solidFill>
                <a:latin typeface="Calibri"/>
              </a:rPr>
              <a:t>Čtvrtá úroveň</a:t>
            </a:r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  <a:p>
            <a:pPr lvl="4" marL="2000160" indent="-17100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0" lang="cs-CZ" sz="1200" spc="-1" strike="noStrike">
                <a:solidFill>
                  <a:srgbClr val="ffffff"/>
                </a:solidFill>
                <a:latin typeface="Calibri"/>
              </a:rPr>
              <a:t>Pátá úroveň</a:t>
            </a:r>
            <a:endParaRPr b="0" lang="en-US" sz="12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/>
          </p:nvPr>
        </p:nvSpPr>
        <p:spPr>
          <a:xfrm>
            <a:off x="8589600" y="5870520"/>
            <a:ext cx="1599840" cy="377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CCC60D7A-B54C-45B8-8408-F98A2A275D0B}" type="datetime">
              <a:rPr b="0" lang="cs-CZ" sz="1000" spc="-1" strike="noStrike">
                <a:solidFill>
                  <a:srgbClr val="ffffff"/>
                </a:solidFill>
                <a:latin typeface="Calibri"/>
              </a:rPr>
              <a:t>17. 11. 2022</a:t>
            </a:fld>
            <a:endParaRPr b="0" lang="cs-CZ" sz="1000" spc="-1" strike="noStrike">
              <a:latin typeface="Times New Roman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/>
          </p:nvPr>
        </p:nvSpPr>
        <p:spPr>
          <a:xfrm>
            <a:off x="685800" y="5870520"/>
            <a:ext cx="7827120" cy="377640"/>
          </a:xfrm>
          <a:prstGeom prst="rect">
            <a:avLst/>
          </a:prstGeom>
        </p:spPr>
        <p:txBody>
          <a:bodyPr anchor="ctr">
            <a:noAutofit/>
          </a:bodyPr>
          <a:p>
            <a:endParaRPr b="0" lang="cs-CZ" sz="2400" spc="-1" strike="noStrike">
              <a:latin typeface="Times New Roman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/>
          </p:nvPr>
        </p:nvSpPr>
        <p:spPr>
          <a:xfrm>
            <a:off x="10266120" y="5870520"/>
            <a:ext cx="550800" cy="377640"/>
          </a:xfrm>
          <a:prstGeom prst="rect">
            <a:avLst/>
          </a:prstGeom>
        </p:spPr>
        <p:txBody>
          <a:bodyPr anchor="ctr">
            <a:noAutofit/>
          </a:bodyPr>
          <a:p>
            <a:pPr algn="r">
              <a:lnSpc>
                <a:spcPct val="100000"/>
              </a:lnSpc>
            </a:pPr>
            <a:fld id="{E644B31A-720D-471B-BE06-B4338EC179DC}" type="slidenum">
              <a:rPr b="0" lang="cs-CZ" sz="1000" spc="-1" strike="noStrike">
                <a:solidFill>
                  <a:srgbClr val="ffffff"/>
                </a:solidFill>
                <a:latin typeface="Calibri"/>
              </a:rPr>
              <a:t>13</a:t>
            </a:fld>
            <a:endParaRPr b="0" lang="cs-CZ" sz="10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Porucha svalové souhry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stav, kdy antagonisté a agonisté ve vzájemné nerovnováze, jeden je ochablý  (sklon k oslabení)  a  druhý  zkrácený (skon k hyperaktivitě, hypertonu)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Vrstvový syndrom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Na ventrální straně těla: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Hyperaktivita: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Adductory stehna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m.iliopsoas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Rectus femoris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m.tensor fasciae latae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Šikmé břišní svalstvo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m.subscapularis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mm.Pectorales maior et minor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mm.scaleni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m.SCM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Vrstvový syndrom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Na ventrální straně těla: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Hypotonie: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Tibialis anterior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Extenzory prstů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Peroneální svaly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Vastus medialis et lateralis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Přímé břišní svaly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 Hluboké šíjové svaly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Na HKK: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Flexory  (hypertonus)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extenzory (hypotonus)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obnova svalové rovnováhy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Obnovovat svalovou rovnováhu 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Uvolňovat a protahovat svaly s tendencí ke zkrácení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Posilovat svaly s tendencí k ochabování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Dbát na správné  provádění pohybu: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Nacvičit pohybové stereotypy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Kladně ovlivnit chování v určitých pohybech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Obnova svalové rovnováhy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Funkční X strukturální porucha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Nejzávažnější je zkrácení jednotlivých svalů, vznikají odchylky v držení těla v určité oblasti s omezeným RP v kloubech. Narozdíl od skutečných strukturálních poruch  (ortopedické vady, deformity atd.) je lze aktivním úsilím vyrovnat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SD mohou ale vést i ke vzniku nezvratných změn svalové tkáně a k vazivové degradaci  (kontraktura)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Následky svalových dysbalancí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Vlivem nerovnoměrného zatížení kloubů a jejich částí se objevují poruchy funkce, blokády, později přestavba kloubních tkání, postupně až degenerativní změny s rozrušením kloubů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Vznikají neekonomickými pohybovými stereotypy, nedokonalou pohybovou koordinací,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Následky: 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VDT , bolestí pohybového systému a dřívější nástup únavy, zvýšení rizika přetížení  a poškození organismu úrazem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Prevence a odstranění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Pravidelné provádění kompenzačních cvičení, která by měla obsahovat cviky na uvolnění a protažení přetížených a tuhých svalových skupin, posílení utlumených svalů a jejich začlenění do jednoduchých pohybů, poté u složitějších pohybů jako pohybových stereotypů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Svalové zkrácení - projevuje se v odchylkách držení postižené oblasti  těla a v omezeném RP na opačnou stranu kloubu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Na druhé straně dochází  k hypotonu a k funkčnímu útlumu zde umístěných svalů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Tyto  z činnosti vyřazované , hypotonické  fázické svaly se postupně protahují, ochabují a ztrácejí i na hmotnosti - atrofují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Výsledkem je snížení jejich svalové síly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Příčiny vzniku SD a substitučních pohybových stereotypů můžeme shrnout do 4 skupin: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hypokinéza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Přetížení nebo chronické přetěžování nad hranicí danou kvalitou svalu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Asymetrické zatěžování bez dostatečné kompenzace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rabi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Psychické faktory (negativní emoce, napětí a nesoustředěnost)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400" spc="-1" strike="noStrike">
                <a:solidFill>
                  <a:srgbClr val="ffffff"/>
                </a:solidFill>
                <a:latin typeface="Calibri"/>
              </a:rPr>
              <a:t>Horní zkřížený syndrom</a:t>
            </a: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400" spc="-1" strike="noStrike">
                <a:solidFill>
                  <a:srgbClr val="ffffff"/>
                </a:solidFill>
                <a:latin typeface="Calibri"/>
              </a:rPr>
              <a:t>Dolní zkřížený syndrom</a:t>
            </a: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4400" spc="-1" strike="noStrike">
                <a:solidFill>
                  <a:srgbClr val="ffffff"/>
                </a:solidFill>
                <a:latin typeface="Calibri"/>
              </a:rPr>
              <a:t>Vrstvový syndrom</a:t>
            </a:r>
            <a:endParaRPr b="0" lang="en-US" sz="44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1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Dolní  zkřížený syndrom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Zjišťujeme dysbalanci mezi následujícími svalovými páry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Slabé svaly: břišní svaly, hýžďové svaly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514440" indent="-5140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Zkrácené svaly : m.iliopsoas, m.rectus femoris, m.quadratus lumborum  a m.tensor fasciae latae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Je narušen pohyb trupu při sedání z lehu a při narovnání  z předklonu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Důsledkem je zvětšení sklonu pánve  a bederní  hyperlordoza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3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Horní zkřížený syndrom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Příčiny: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Současný běžný a nevyvážený pohybový režim  (práce u počítače, u špatného stolu výškově nastavitelného, jízda v autě   atd.).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Často  i spojeno s psychickým stavem (stres, chlad).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Dochází  k přetížení svalových skupin, které jsou rozprostřeny mezi krční páteří a lopatkami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5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 marL="343080" indent="-3427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Slabé svaly:  mm.rhomboideí, m.trapezius  (střední  a spodní vlákna), m.latissimus dorsi, m.serratus anterior, hluboké šíjové svaly , m.longus colli a capitis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343080" indent="-34272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Calibri Light"/>
              <a:buAutoNum type="alphaLcPeriod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Zkrácené svaly: m.trapezius (horní vlákna), m.levator scapulae, mm.pectorales dolní vlákna, erector spinae Cp.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4000" spc="-1" strike="noStrike">
                <a:solidFill>
                  <a:srgbClr val="ffffff"/>
                </a:solidFill>
                <a:latin typeface="Calibri"/>
              </a:rPr>
              <a:t>Vzniká typické postavení  - VDT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Svalová dysbalance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7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Vrstvový syndrom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Charakteristické střídání zkrácených a oslabených svalů při pohledu na stojícího pacienta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Následky vrstvového syndromu - nestabilní kříž, přetížení v bedrokřížovém úseku a porucha celkové statiky hybného systému – VDT.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Shape 1"/>
          <p:cNvSpPr txBox="1"/>
          <p:nvPr/>
        </p:nvSpPr>
        <p:spPr>
          <a:xfrm>
            <a:off x="685800" y="609480"/>
            <a:ext cx="10131120" cy="145584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p>
            <a:pPr>
              <a:lnSpc>
                <a:spcPct val="100000"/>
              </a:lnSpc>
            </a:pP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4000" spc="-1" strike="noStrike" cap="all">
                <a:solidFill>
                  <a:srgbClr val="ffffff"/>
                </a:solidFill>
                <a:latin typeface="Calibri"/>
              </a:rPr>
              <a:t>Vrstvový syndrom</a:t>
            </a:r>
            <a:endParaRPr b="0" lang="en-US" sz="4000" spc="-1" strike="noStrike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59" name="TextShape 2"/>
          <p:cNvSpPr txBox="1"/>
          <p:nvPr/>
        </p:nvSpPr>
        <p:spPr>
          <a:xfrm>
            <a:off x="685800" y="2142000"/>
            <a:ext cx="10131120" cy="3648600"/>
          </a:xfrm>
          <a:prstGeom prst="rect">
            <a:avLst/>
          </a:prstGeom>
          <a:noFill/>
          <a:ln>
            <a:noFill/>
          </a:ln>
        </p:spPr>
        <p:txBody>
          <a:bodyPr anchor="ctr">
            <a:noAutofit/>
          </a:bodyPr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Na dorsální straně těla: 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>
              <a:lnSpc>
                <a:spcPct val="100000"/>
              </a:lnSpc>
              <a:spcAft>
                <a:spcPts val="1001"/>
              </a:spcAft>
            </a:pP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Hyperaktivita:</a:t>
            </a: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 u="sng">
                <a:solidFill>
                  <a:srgbClr val="ffffff"/>
                </a:solidFill>
                <a:uFillTx/>
                <a:latin typeface="Calibri"/>
              </a:rPr>
              <a:t>Hypotonie: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Triceps surae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gluteální svalstvo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Ischiokrurální svaly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dolní část m.trapezius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 část erectoru spinae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serratus anterior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Quadratus lumborum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supra a infraspinatus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Horní m.trapezius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	</a:t>
            </a: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m.deltoideus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  <a:p>
            <a:pPr marL="285840" indent="-285480">
              <a:lnSpc>
                <a:spcPct val="100000"/>
              </a:lnSpc>
              <a:spcAft>
                <a:spcPts val="1001"/>
              </a:spcAft>
              <a:buClr>
                <a:srgbClr val="ffffff"/>
              </a:buClr>
              <a:buFont typeface="Arial"/>
              <a:buChar char="•"/>
            </a:pPr>
            <a:r>
              <a:rPr b="1" lang="cs-CZ" sz="2800" spc="-1" strike="noStrike">
                <a:solidFill>
                  <a:srgbClr val="ffffff"/>
                </a:solidFill>
                <a:latin typeface="Calibri"/>
              </a:rPr>
              <a:t>Levator scapulae</a:t>
            </a:r>
            <a:endParaRPr b="0" lang="en-US" sz="2800" spc="-1" strike="noStrike">
              <a:solidFill>
                <a:srgbClr val="ffffff"/>
              </a:solidFill>
              <a:latin typeface="Calibri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TM03457452[[fn=Nebesa]]</Template>
  <TotalTime>1629</TotalTime>
  <Application>LibreOffice/6.4.1.2$Windows_X86_64 LibreOffice_project/4d224e95b98b138af42a64d84056446d09082932</Application>
  <Words>526</Words>
  <Paragraphs>80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2017-09-17T14:57:45Z</dcterms:created>
  <dc:creator>Kamca</dc:creator>
  <dc:description/>
  <dc:language>cs-CZ</dc:language>
  <cp:lastModifiedBy/>
  <dcterms:modified xsi:type="dcterms:W3CDTF">2022-11-17T20:12:14Z</dcterms:modified>
  <cp:revision>217</cp:revision>
  <dc:subject/>
  <dc:title>SVALOVÝ TEST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Vlastní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15</vt:i4>
  </property>
</Properties>
</file>