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png" ContentType="image/png"/>
  <Override PartName="/ppt/media/image3.jpeg" ContentType="image/jpeg"/>
  <Override PartName="/ppt/media/image4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zkrácené svaly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685800" y="1846800"/>
            <a:ext cx="10130760" cy="394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Svalové zkrácení - z nejrůznějších příčin dojde ke klidovému zkrácení. V klidu je kratší  a při pasivním protahování nedovolí dosáhnout plného rozsahu pohybu v kloubu. Stav není provázen elektrickou aktivitou a proto není podložen aktivní kontrakcí svalu a zvýšenou aktivitou nervového systému. Nevzniká výlučně na podkladu poruchy svalu. Vyšetřujeme ji současně s vyšetřením svalového zkrácení a oslabení, zařazujeme ji do  této skupiny vyšetření.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Flexory kyčelního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není možné dosáhnout horizontály, patella je vytažena vzhůru  a bérec trčí šikmo vpřed, při tlaku dochází ke kompenzační flexi v kyčli, stehno je v abdukčním postavení, výrazná prohlubeň laterálně, addukci není možné provést 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Upozornění: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při výchozím postavení dojde k hyperextenzi v kloubu kyčelním jde pravděpodobně o hypermobilitu, zde visí bérec šikmo vpřed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Flexory kyčelního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685800" y="1703160"/>
            <a:ext cx="10130760" cy="460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Orientační test: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vleže na břiše, chodidla mimo stůl, při zkrácení m.iliopsoas zůstává flekční držení v kyčelním kloubu, při pasivně prováděné flexi v koleni dojde při  zkrácení m.rectus femoris ke kompenzační flexi v kyčli a ke zvýšení bederní lordózy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lordozu pánve, pozor na nadzvedávání DK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není dostatečná relaxace vyšetřované DK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nutná i fixace terapeutem ne pouze pacientem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0000"/>
              </a:lnSpc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                 </a:t>
            </a: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M.TENSOR FASCIAE LATAE</a:t>
            </a:r>
            <a:endParaRPr b="0" lang="cs-CZ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Vyšetření: </a:t>
            </a:r>
            <a:endParaRPr b="0" lang="cs-CZ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Při zkrácení patrná rýha na laterální straně stehna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Terapie:</a:t>
            </a:r>
            <a:endParaRPr b="0" lang="cs-CZ" sz="28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Pacient v poloze vleže na zádech, ošetřovaná DK natažená, neošetřovaná pokrčená v kyčli a koleni  a provedeneme překročení ošetřované DK. Fixujeme pánev oš.končetiny a provedeme addukci přes střední rovinu až do předpětí, dále pokračujeme viz.ostatní terapie.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Flexory kolenního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685800" y="2142000"/>
            <a:ext cx="1013076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M.biceps femoris, m.semitendinosus a semimebranosus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Vyšetření ukončujeme v momentě kdy začne flexe kolenního kloubu nebo pohyb pánve vzad nebo při bolesti dorsální strany stehna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flexe v kyčli 90°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flexe v kyčli 80°-90°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menší než 80°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Flexory kolenního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685800" y="2142000"/>
            <a:ext cx="10130760" cy="409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fixuje se přímo koleno, má zůstat volné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flexi  v koleni a abdukci a ZR v kyčli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Nutno druhou DK pokrčenou v kyčli a koleni  čímž měníme postavení pánve (RP menší o 10°)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Nefixuje se pánev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Orientační test: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sed s extendovanými DKK v kolenních kloubech -musí dosáhnout flexe v kyčli 90° - vertikální postavení pánve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Adduktory kyčelního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85800" y="1828800"/>
            <a:ext cx="10130760" cy="39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Hodnotíme při flektovaném koleni a lehce extendované kyčli - pokud  je rozdíl stejný jde o zkrácení jednokloubových adduktorů. Zvětší - li se pouze u flektovaného kolene jde o zkrácení dvoukloubových adduktorů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RP 40°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malé zkrácení - 30° - 40°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RP menší jak 30°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609480"/>
            <a:ext cx="10130760" cy="93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Adduktory kyčelního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aby se současnou abdukcí v kyčli nedocházelo i lehké flexi a zevní rotaci v kyčli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nevyšetřuje se dvoufázově i s flektovaným i extendovaným kolenem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nedodržuje se lehká abdukce netestované končetiny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nefixuje se pánev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velkou flexi v koleni, což při zkrácení m.rectus femoris vede k facilitaci adductorů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zapomíná se na podepření bérce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0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0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M.piriformis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85800" y="1685520"/>
            <a:ext cx="10130760" cy="451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Hodnotíme možnosti provedení vnitřní rotace a addukce v kyčelním kloubu, v poloze vleže na břiše, flexe kolenních kl. Provedeme VR v kyčli a porovnáme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Hodnotíme rozsah VR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Bolestivost v kyčelním kloubu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Bolestivost v místě m.piriformis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M.piriformis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Palpace </a:t>
            </a: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:  </a:t>
            </a: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v místě křížení spojnice mezi SIPS - trochanter maior a SIAS  -tuber ischiadicum. Palpace šikmo na průběh vláken m.piriformis z horního zevního kvandrantu šikmo směrem do dolního vnitřního kvandrantu hýždě</a:t>
            </a:r>
            <a:endParaRPr b="0" lang="cs-CZ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609480"/>
            <a:ext cx="10130760" cy="87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M.Quadratus lumborum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685800" y="1488240"/>
            <a:ext cx="10130760" cy="494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1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1.způsob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Hodnotíme úklon trupu který má být symetrický, při zkrácení není LTF plynulá a symetrická, dochází ke kompenzaci v thorakolumbálním  přechodu. Při normálním  RP se spojnice mezi axilou vyšetřované strany  a intergluteální rýhou kryje  s hlavní sagitální rovinou 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2.způsob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Měříme kolmou vzdálenost označeného místa na laterální straně hrudníku a podložky. Dále hodnotíme taili na vyšetřované straně, která v případě zkrácení je konkávní. Sledujeme rozvoj bederní a hrudní páteře. Porovnáváme obě strany.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zkrácené svaly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Kontraktura - určitá forma zkrácení, vazivová přeměna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Nesmíme zkrácení zaměnit za stavy s reflektorickými kontrakturami nebo spazmy  - lumbago, bolestivá poranění kloubního aparátu, fraktury, neuroinfekce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Některé svaly reaguji na patologické situace - zkrácení, kontraktura či oslabení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85800" y="609480"/>
            <a:ext cx="10130760" cy="69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M.Quadratus lumborum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685800" y="1648800"/>
            <a:ext cx="10130760" cy="468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měřená vzdálenost je 5 a více centimetrů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měřená vzdálenost je 3-5cm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je menší než 3cm</a:t>
            </a:r>
            <a:endParaRPr b="0" lang="cs-CZ" sz="2800" spc="-1" strike="noStrike">
              <a:latin typeface="Arial"/>
            </a:endParaRPr>
          </a:p>
          <a:p>
            <a:pPr marL="360"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provedeme LTF na neošetřovanou stranu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Ve stoji, HKK založené za hlavou (ošetření spíše laterální fascie)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Ve stoji, HKK zapažené, oš. končetinu chytneme za zápěstí neošetřované končetiny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85800" y="1025280"/>
            <a:ext cx="10130760" cy="983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85800" y="2438280"/>
            <a:ext cx="10130760" cy="3351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M.QUADRATUS LUMBORUM</a:t>
            </a: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Během pohybu se současně provede rotace, flexe nebo extenze trupu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Nedostatečná fixace pánve a DKK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Nedostatečná  a málo hluboká palpace svalu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posun pánve do strany nebo elevaci ramen, souhyb pánve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Paravertebrální zádové svaly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5800" y="1792800"/>
            <a:ext cx="10130760" cy="39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7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3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r>
              <a:rPr b="1" lang="cs-CZ" sz="3300" spc="-1" strike="noStrike">
                <a:solidFill>
                  <a:srgbClr val="ffffff"/>
                </a:solidFill>
                <a:latin typeface="Calibri"/>
                <a:ea typeface="DejaVu Sans"/>
              </a:rPr>
              <a:t>měříme vzdálenost čelo - stehna</a:t>
            </a:r>
            <a:endParaRPr b="0" lang="cs-CZ" sz="33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pc="-1" strike="noStrike">
                <a:solidFill>
                  <a:srgbClr val="ffffff"/>
                </a:solidFill>
                <a:latin typeface="Calibri"/>
                <a:ea typeface="DejaVu Sans"/>
              </a:rPr>
              <a:t>0: 10 cm</a:t>
            </a:r>
            <a:endParaRPr b="0" lang="cs-CZ" sz="33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pc="-1" strike="noStrike">
                <a:solidFill>
                  <a:srgbClr val="ffffff"/>
                </a:solidFill>
                <a:latin typeface="Calibri"/>
                <a:ea typeface="DejaVu Sans"/>
              </a:rPr>
              <a:t>1: 10 -15cm</a:t>
            </a:r>
            <a:endParaRPr b="0" lang="cs-CZ" sz="33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pc="-1" strike="noStrike">
                <a:solidFill>
                  <a:srgbClr val="ffffff"/>
                </a:solidFill>
                <a:latin typeface="Calibri"/>
                <a:ea typeface="DejaVu Sans"/>
              </a:rPr>
              <a:t>2: větší než 15cm</a:t>
            </a:r>
            <a:endParaRPr b="0" lang="cs-CZ" sz="33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3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33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pc="-1" strike="noStrike">
                <a:solidFill>
                  <a:srgbClr val="ffffff"/>
                </a:solidFill>
                <a:latin typeface="Calibri"/>
                <a:ea typeface="DejaVu Sans"/>
              </a:rPr>
              <a:t>Povoluje se předklon překlápěním pánve, nikoliv rozvíjením páteře</a:t>
            </a:r>
            <a:endParaRPr b="0" lang="cs-CZ" sz="33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300" spc="-1" strike="noStrike">
                <a:solidFill>
                  <a:srgbClr val="ffffff"/>
                </a:solidFill>
                <a:latin typeface="Calibri"/>
                <a:ea typeface="DejaVu Sans"/>
              </a:rPr>
              <a:t>Nedbá se na správné výchozí postavení pánve</a:t>
            </a:r>
            <a:endParaRPr b="0" lang="cs-CZ" sz="33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M.Pectoralis  maior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1.část sternální dolní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2. část sternální střední a horní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paže klesne do horizontály,  při tlaku paže klesne pod horizontálu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paže neklesne do horizontály, lze dotlačit ještě do horizontály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paže zůstává v poloze nad horizontálou, nelze stlačit ani do horizontály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85800" y="609480"/>
            <a:ext cx="10130760" cy="69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M.Pectoralis maior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685800" y="1703160"/>
            <a:ext cx="10130760" cy="48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7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3. část klavikulární  a m.pectoralis minor</a:t>
            </a:r>
            <a:endParaRPr b="0" lang="cs-CZ" sz="4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0: stlačení ramene je možné provést lehce, není zvýšené napětí vláken klavikulární části </a:t>
            </a:r>
            <a:endParaRPr b="0" lang="cs-CZ" sz="4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1: stlačení lze provést ,ale s malým odporem, palpací zjišťuje zvýšené napětí v palpované části</a:t>
            </a:r>
            <a:endParaRPr b="0" lang="cs-CZ" sz="4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2: stlačení ramene nelze provést, palpujeme zvýšené napětí klavikulární části svalu, lze pociťovat i bolest pacientem</a:t>
            </a: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</a:t>
            </a:r>
            <a:endParaRPr b="0" lang="cs-CZ" sz="4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Není řádná fixace hrudníku, není šikmým tahem, ale tlakem</a:t>
            </a:r>
            <a:endParaRPr b="0" lang="cs-CZ" sz="4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Tlak se neklade na humerus ,ale předloktí, tedy přes kloub</a:t>
            </a:r>
            <a:endParaRPr b="0" lang="cs-CZ" sz="4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Není zachován směr vyš .pohybu, není správné postavení DKK</a:t>
            </a: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M.trapezius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Podle stupně stlačení ramenního pletence( pokud je omezena LTF jde asi o kloubní záležitost)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lze provést bez potíží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s malým odporem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nelze provést stlačení, narazíme na tvrdý odpor až zarážku, může být omezen i úklon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M.trapezius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Nedodržuje se přesné výchozí postavení hlavy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Zapomíná se na podložení kolen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Nedostatečná fixace pletence ramenního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není veden s vyloučením rotace, flexe nebo extenze krční páteře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Netestovat vsedě kvůli řádné relaxaci Cp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M.Levator scapulae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Podle možností  ramenního pletence (nebo jde o kloubní záležitost)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stlačení ramene lze provést lehce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stlačení ramene lze provést s malým odporem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stlačení ramene nelze provést, narazíme na tvrdý odpor a zarážku, může být omezen i úklon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Stejné jako u m.trapeizus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M.SCM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Hodnotíme podle rozsahu extenze a orientačně palpujeme svalové bříško a zvláště úponovou šlachu m.SCM.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POZOR!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Extenze - a.vertebralis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Omezení pohybu v páteřních kloubech sval nelze úplně protáhnout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 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zkrácené svaly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85800" y="1810800"/>
            <a:ext cx="10130760" cy="432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Zkrácené svaly hrají významnou úlohu i v řadě hybných syndromů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Významný sklon  ke zkrácení mají svaly, jež mají výraznou posturální funkci  -  vzpřímený stoj.  Zejména stoj na jedné končetině - nejčastější posturální situace,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Posturální svaly jsou fylogeneticky starší, jsou převážně zapojeny do flexorových mechanismů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Opak fázické svaly - oslabení, útlum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85800" y="609480"/>
            <a:ext cx="10130760" cy="96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 </a:t>
            </a: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zkrácené svaly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85800" y="1846800"/>
            <a:ext cx="10130760" cy="48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7000"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Změření pasivního rozsahu pohybu ve správném směru a pozici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Postihnout přesně izolovanou svalovou skupinu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Nejpřesnější  vyšetření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Přesně výchozí polohy, přesné fixace a směr pohybu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Nestlačujeme sval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Síla nesmí jít přes dva klouby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Tlak stejnou rychlostí a provádět pomalu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Tlak ve směru požadovaného pohybu</a:t>
            </a:r>
            <a:endParaRPr b="0" lang="cs-CZ" sz="51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5100" spc="-1" strike="noStrike">
                <a:solidFill>
                  <a:srgbClr val="ffffff"/>
                </a:solidFill>
                <a:latin typeface="Calibri"/>
                <a:ea typeface="DejaVu Sans"/>
              </a:rPr>
              <a:t>Nelze vyšetřit při omezení rozsahu pohyblivosti</a:t>
            </a:r>
            <a:endParaRPr b="0" lang="cs-CZ" sz="51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51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5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0000"/>
              </a:lnSpc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ZKRÁCENÉ SVALY</a:t>
            </a:r>
            <a:endParaRPr b="0" lang="cs-CZ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b="0" lang="cs-CZ" sz="4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Terapie:</a:t>
            </a:r>
            <a:endParaRPr b="0" lang="cs-CZ" sz="4000" spc="-1" strike="noStrike"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AGR</a:t>
            </a:r>
            <a:endParaRPr b="0" lang="cs-CZ" sz="4000" spc="-1" strike="noStrike"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PIR</a:t>
            </a:r>
            <a:endParaRPr b="0" lang="cs-CZ" sz="4000" spc="-1" strike="noStrike"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Strečink</a:t>
            </a:r>
            <a:endParaRPr b="0" lang="cs-CZ" sz="4000" spc="-1" strike="noStrike"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ffffff"/>
                </a:solidFill>
                <a:latin typeface="Calibri"/>
                <a:ea typeface="DejaVu Sans"/>
              </a:rPr>
              <a:t>Autoterapie</a:t>
            </a:r>
            <a:endParaRPr b="0" lang="cs-CZ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M.Triceps surae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Celý sval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 soleus s flektovaným kolenem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postavení 90°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chabí 5 °do 90°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2: chybí více jak 5° do 90°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M.Triceps surae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85800" y="1595880"/>
            <a:ext cx="10130760" cy="507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0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Palec se neklade paralelně při zevní hraně chodidla (reflexně facilitace trojhlavého svalu, místo uvolnění)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Palec netlačí celou plochou, mění směr pohybu, dráždí jiné struktury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Nevykonává se pohyb za patu, ale tlačí palcem, povoluje se  aktivní DF nohy, povoluje se aktivní flexe kolene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Předloktí ve směru prodloužení bérce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DK neleží na stole, zvedá se od podložky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Při testování pro m.soleus se neudrží dosažená DF nohy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Flexory kyčelního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85800" y="2142000"/>
            <a:ext cx="10130760" cy="404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M.iliopsoas, rectus femoris, tensor fasciae latae, krátké adductory stehna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Hodnotíme: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postavení stehna, bérce a deviace patelly, dále také podle možnosti stlačení stehna do hyperextenze, bérce do flexe a stehna do hyperaddukce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0: stehno v horizontále bez deviace patelly, bérec visí při relaxovaném koleni kolmo dolů, patella mírně laterálně, při tlaku lze stehno stlačit mírně pod horizontálu, lze lehce stlačit flexi kolene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Flexory kyčelního kloubu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1: malé zkrácení - v kyčelním kloubu je lehké flekční postavení , bérec trčí šikmo vpřed, stehno je v lehké abdukci a prohlubeň na laterální ploše stehna je zvýrazněna. Při tlaku do hyperextenze je možné stlačit do horizontály, bérec dosáhne do kolmého postavení, aniž dojde ke kompenzační flexi v kyčli. Při tlaku z laterální strany je možné dosáhnout postavení bez deviace do abdukce</a:t>
            </a:r>
            <a:r>
              <a:rPr b="0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.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1411</TotalTime>
  <Application>LibreOffice/6.4.1.2$Windows_X86_64 LibreOffice_project/4d224e95b98b138af42a64d84056446d09082932</Application>
  <Words>1603</Words>
  <Paragraphs>171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2021-12-05T21:37:35Z</dcterms:modified>
  <cp:revision>195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28</vt:i4>
  </property>
</Properties>
</file>