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88" r:id="rId4"/>
    <p:sldId id="277" r:id="rId5"/>
    <p:sldId id="278" r:id="rId6"/>
    <p:sldId id="295" r:id="rId7"/>
    <p:sldId id="292" r:id="rId8"/>
    <p:sldId id="281" r:id="rId9"/>
    <p:sldId id="273" r:id="rId10"/>
    <p:sldId id="286" r:id="rId11"/>
    <p:sldId id="274" r:id="rId12"/>
    <p:sldId id="272" r:id="rId13"/>
    <p:sldId id="271" r:id="rId14"/>
    <p:sldId id="270" r:id="rId15"/>
    <p:sldId id="268" r:id="rId16"/>
    <p:sldId id="269" r:id="rId17"/>
    <p:sldId id="284" r:id="rId18"/>
    <p:sldId id="265" r:id="rId19"/>
    <p:sldId id="264" r:id="rId20"/>
    <p:sldId id="293" r:id="rId21"/>
    <p:sldId id="266" r:id="rId22"/>
    <p:sldId id="267" r:id="rId23"/>
    <p:sldId id="294" r:id="rId24"/>
    <p:sldId id="276" r:id="rId25"/>
    <p:sldId id="263" r:id="rId26"/>
    <p:sldId id="258" r:id="rId27"/>
    <p:sldId id="259" r:id="rId28"/>
    <p:sldId id="289" r:id="rId29"/>
    <p:sldId id="261" r:id="rId30"/>
    <p:sldId id="262" r:id="rId31"/>
    <p:sldId id="285" r:id="rId32"/>
    <p:sldId id="290" r:id="rId33"/>
    <p:sldId id="287" r:id="rId34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DÝCHÁNÍ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DÝCHACÍ SVALY</a:t>
            </a:r>
            <a:endParaRPr lang="cs-CZ" dirty="0"/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323528" y="1468629"/>
            <a:ext cx="6211416" cy="4618874"/>
            <a:chOff x="304800" y="764704"/>
            <a:chExt cx="8194204" cy="6093296"/>
          </a:xfrm>
        </p:grpSpPr>
        <p:pic>
          <p:nvPicPr>
            <p:cNvPr id="13" name="Picture 2" descr="dychani Exsp Hrudní koš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962400"/>
              <a:ext cx="2171700" cy="256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ychani Exsp P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3813175"/>
              <a:ext cx="3105150" cy="304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dychani Exsp Žeb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416" y="3657600"/>
              <a:ext cx="1779588" cy="227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dychani Insp Hrudní koš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532756"/>
              <a:ext cx="2582863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dychani Insp Plic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764704"/>
              <a:ext cx="3387725" cy="305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dychani Insp Žebr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456556"/>
              <a:ext cx="1982788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bdélník 18"/>
          <p:cNvSpPr/>
          <p:nvPr/>
        </p:nvSpPr>
        <p:spPr>
          <a:xfrm>
            <a:off x="35496" y="166537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>
                <a:latin typeface="+mn-lt"/>
              </a:rPr>
              <a:t>nádech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6916" y="375935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>
                <a:latin typeface="+mn-lt"/>
              </a:rPr>
              <a:t>výdech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549752" y="2390796"/>
            <a:ext cx="398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Nádech</a:t>
            </a:r>
            <a:r>
              <a:rPr lang="cs-CZ" sz="1800" dirty="0">
                <a:latin typeface="+mn-lt"/>
              </a:rPr>
              <a:t> je aktivní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403425" y="4107710"/>
            <a:ext cx="5788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Klidový výdech </a:t>
            </a:r>
            <a:r>
              <a:rPr lang="cs-CZ" sz="1800" dirty="0">
                <a:latin typeface="+mn-lt"/>
              </a:rPr>
              <a:t>pasivní</a:t>
            </a:r>
          </a:p>
          <a:p>
            <a:r>
              <a:rPr lang="cs-CZ" sz="1800" dirty="0">
                <a:latin typeface="+mn-lt"/>
              </a:rPr>
              <a:t>- elastické vlastnosti plic a hrudního koše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b="1" dirty="0">
                <a:latin typeface="+mn-lt"/>
              </a:rPr>
              <a:t>Usilovný výdech </a:t>
            </a:r>
            <a:r>
              <a:rPr lang="cs-CZ" sz="1800" dirty="0">
                <a:latin typeface="+mn-lt"/>
              </a:rPr>
              <a:t>je aktivní</a:t>
            </a:r>
          </a:p>
        </p:txBody>
      </p:sp>
    </p:spTree>
    <p:extLst>
      <p:ext uri="{BB962C8B-B14F-4D97-AF65-F5344CB8AC3E}">
        <p14:creationId xmlns:p14="http://schemas.microsoft.com/office/powerpoint/2010/main" val="151167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TLAKY V PLICÍCH</a:t>
            </a:r>
          </a:p>
        </p:txBody>
      </p:sp>
      <p:sp>
        <p:nvSpPr>
          <p:cNvPr id="5" name="TextovéPole 6"/>
          <p:cNvSpPr txBox="1"/>
          <p:nvPr/>
        </p:nvSpPr>
        <p:spPr>
          <a:xfrm>
            <a:off x="2329872" y="1783981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pohrudnice</a:t>
            </a:r>
          </a:p>
        </p:txBody>
      </p:sp>
      <p:pic>
        <p:nvPicPr>
          <p:cNvPr id="6" name="Picture 2" descr="Graf změny intrapleur tlak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93" y="5175403"/>
            <a:ext cx="2366341" cy="11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Graf změny objem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12" y="1299175"/>
            <a:ext cx="2366341" cy="178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raf změny plícního tlak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04" y="3457922"/>
            <a:ext cx="2366341" cy="12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24345" y="1201678"/>
            <a:ext cx="2595632" cy="5131655"/>
          </a:xfrm>
          <a:prstGeom prst="rect">
            <a:avLst/>
          </a:prstGeom>
        </p:spPr>
      </p:pic>
      <p:sp>
        <p:nvSpPr>
          <p:cNvPr id="10" name="TextovéPole 8"/>
          <p:cNvSpPr txBox="1"/>
          <p:nvPr/>
        </p:nvSpPr>
        <p:spPr>
          <a:xfrm>
            <a:off x="1912644" y="1337667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poplicnice</a:t>
            </a:r>
          </a:p>
        </p:txBody>
      </p:sp>
      <p:sp>
        <p:nvSpPr>
          <p:cNvPr id="11" name="TextovéPole 9"/>
          <p:cNvSpPr txBox="1"/>
          <p:nvPr/>
        </p:nvSpPr>
        <p:spPr>
          <a:xfrm>
            <a:off x="2856393" y="6111389"/>
            <a:ext cx="272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Pleurální štěrbina – mezi poplicnicí a pohrudnicí</a:t>
            </a:r>
          </a:p>
        </p:txBody>
      </p:sp>
      <p:sp>
        <p:nvSpPr>
          <p:cNvPr id="12" name="TextovéPole 10"/>
          <p:cNvSpPr txBox="1"/>
          <p:nvPr/>
        </p:nvSpPr>
        <p:spPr>
          <a:xfrm>
            <a:off x="107504" y="589573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Pleurální tekutina </a:t>
            </a:r>
          </a:p>
        </p:txBody>
      </p:sp>
      <p:cxnSp>
        <p:nvCxnSpPr>
          <p:cNvPr id="13" name="Přímá spojnice 14"/>
          <p:cNvCxnSpPr/>
          <p:nvPr/>
        </p:nvCxnSpPr>
        <p:spPr>
          <a:xfrm flipH="1">
            <a:off x="921520" y="5653142"/>
            <a:ext cx="482128" cy="296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8"/>
          <p:cNvCxnSpPr/>
          <p:nvPr/>
        </p:nvCxnSpPr>
        <p:spPr>
          <a:xfrm flipV="1">
            <a:off x="1335408" y="1556792"/>
            <a:ext cx="648072" cy="154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22"/>
          <p:cNvCxnSpPr/>
          <p:nvPr/>
        </p:nvCxnSpPr>
        <p:spPr>
          <a:xfrm flipV="1">
            <a:off x="1781104" y="2005705"/>
            <a:ext cx="581490" cy="160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31"/>
          <p:cNvCxnSpPr>
            <a:stCxn id="18" idx="1"/>
          </p:cNvCxnSpPr>
          <p:nvPr/>
        </p:nvCxnSpPr>
        <p:spPr>
          <a:xfrm flipH="1" flipV="1">
            <a:off x="2630405" y="5406562"/>
            <a:ext cx="2949952" cy="326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40"/>
          <p:cNvCxnSpPr>
            <a:stCxn id="19" idx="1"/>
          </p:cNvCxnSpPr>
          <p:nvPr/>
        </p:nvCxnSpPr>
        <p:spPr>
          <a:xfrm flipH="1">
            <a:off x="1752498" y="4174497"/>
            <a:ext cx="3979192" cy="67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2"/>
          <p:cNvSpPr txBox="1"/>
          <p:nvPr/>
        </p:nvSpPr>
        <p:spPr>
          <a:xfrm>
            <a:off x="5580357" y="556419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Pleurální tlak (vždy záporný)</a:t>
            </a:r>
          </a:p>
        </p:txBody>
      </p:sp>
      <p:sp>
        <p:nvSpPr>
          <p:cNvPr id="19" name="TextovéPole 11"/>
          <p:cNvSpPr txBox="1"/>
          <p:nvPr/>
        </p:nvSpPr>
        <p:spPr>
          <a:xfrm>
            <a:off x="5731690" y="4005220"/>
            <a:ext cx="3293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Alveolární (pulmonální) tlak</a:t>
            </a:r>
          </a:p>
        </p:txBody>
      </p:sp>
    </p:spTree>
    <p:extLst>
      <p:ext uri="{BB962C8B-B14F-4D97-AF65-F5344CB8AC3E}">
        <p14:creationId xmlns:p14="http://schemas.microsoft.com/office/powerpoint/2010/main" val="105204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SLOŽENÍ VZDUCHU</a:t>
            </a:r>
            <a:endParaRPr lang="cs-CZ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59505" y="3534334"/>
            <a:ext cx="8115300" cy="800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200" b="1" dirty="0">
                <a:cs typeface="Times New Roman" pitchFamily="18" charset="0"/>
              </a:rPr>
              <a:t>BAROMETRICKÝ TLAK VZDUCHU  NA ÚROVNI  MOŘE</a:t>
            </a:r>
            <a:endParaRPr lang="en-GB" altLang="cs-CZ" sz="2000" b="1" dirty="0">
              <a:cs typeface="Times New Roman" pitchFamily="18" charset="0"/>
            </a:endParaRPr>
          </a:p>
          <a:p>
            <a:r>
              <a:rPr lang="cs-CZ" altLang="cs-CZ" sz="2200" b="1" dirty="0">
                <a:cs typeface="Times New Roman" pitchFamily="18" charset="0"/>
              </a:rPr>
              <a:t>1 atmosféra</a:t>
            </a:r>
            <a:r>
              <a:rPr lang="en-GB" altLang="cs-CZ" sz="2200" b="1" dirty="0">
                <a:cs typeface="Times New Roman" pitchFamily="18" charset="0"/>
              </a:rPr>
              <a:t> = 760 mm Hg</a:t>
            </a:r>
            <a:endParaRPr lang="en-GB" altLang="cs-CZ" sz="1000" dirty="0"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4838" y="6372036"/>
            <a:ext cx="284321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1800" dirty="0"/>
              <a:t>1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kP</a:t>
            </a:r>
            <a:r>
              <a:rPr lang="en-US" altLang="cs-CZ" sz="1800" i="1" dirty="0"/>
              <a:t>a</a:t>
            </a:r>
            <a:r>
              <a:rPr lang="cs-CZ" altLang="cs-CZ" sz="1800" i="1" dirty="0"/>
              <a:t> = </a:t>
            </a:r>
            <a:r>
              <a:rPr lang="cs-CZ" altLang="cs-CZ" sz="1800" dirty="0"/>
              <a:t>7,5</a:t>
            </a:r>
            <a:r>
              <a:rPr lang="cs-CZ" altLang="cs-CZ" sz="1800" i="1" dirty="0"/>
              <a:t> mm</a:t>
            </a:r>
            <a:r>
              <a:rPr lang="en-US" altLang="cs-CZ" sz="1800" i="1" dirty="0"/>
              <a:t> </a:t>
            </a:r>
            <a:r>
              <a:rPr lang="cs-CZ" altLang="cs-CZ" sz="1800" i="1" dirty="0" err="1"/>
              <a:t>Hg</a:t>
            </a:r>
            <a:r>
              <a:rPr lang="en-US" altLang="cs-CZ" sz="1800" i="1" dirty="0"/>
              <a:t> (</a:t>
            </a:r>
            <a:r>
              <a:rPr lang="en-US" altLang="cs-CZ" sz="1800" i="1" dirty="0" err="1"/>
              <a:t>torr</a:t>
            </a:r>
            <a:r>
              <a:rPr lang="en-US" altLang="cs-CZ" sz="1800" i="1" dirty="0"/>
              <a:t>)</a:t>
            </a:r>
            <a:endParaRPr lang="en-GB" altLang="cs-CZ" sz="1800" i="1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535805" y="1210234"/>
            <a:ext cx="6115050" cy="2109788"/>
            <a:chOff x="984" y="384"/>
            <a:chExt cx="3852" cy="1329"/>
          </a:xfrm>
          <a:noFill/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984" y="384"/>
              <a:ext cx="3852" cy="1329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cs-CZ" dirty="0">
                <a:cs typeface="Times New Roman" pitchFamily="18" charset="0"/>
              </a:endParaRPr>
            </a:p>
            <a:p>
              <a:endParaRPr lang="en-GB" altLang="cs-CZ" sz="1000" dirty="0">
                <a:cs typeface="Times New Roman" pitchFamily="18" charset="0"/>
              </a:endParaRPr>
            </a:p>
            <a:p>
              <a:pPr algn="l"/>
              <a:r>
                <a:rPr lang="cs-CZ" altLang="cs-CZ" sz="2000" b="1" dirty="0"/>
                <a:t>       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O</a:t>
              </a:r>
              <a:r>
                <a:rPr lang="en-US" altLang="cs-CZ" sz="2400" b="1" baseline="-30000" dirty="0">
                  <a:solidFill>
                    <a:srgbClr val="FF0066"/>
                  </a:solidFill>
                  <a:cs typeface="Times New Roman" pitchFamily="18" charset="0"/>
                </a:rPr>
                <a:t>2        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20</a:t>
              </a:r>
              <a:r>
                <a:rPr lang="cs-CZ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,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9</a:t>
              </a:r>
              <a:r>
                <a:rPr lang="cs-CZ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5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 %</a:t>
              </a:r>
              <a:r>
                <a:rPr lang="en-US" altLang="cs-CZ" sz="2000" dirty="0">
                  <a:solidFill>
                    <a:srgbClr val="FF0066"/>
                  </a:solidFill>
                  <a:cs typeface="Times New Roman" pitchFamily="18" charset="0"/>
                </a:rPr>
                <a:t>	</a:t>
              </a:r>
              <a:r>
                <a:rPr lang="en-US" altLang="cs-CZ" sz="2000" dirty="0">
                  <a:cs typeface="Times New Roman" pitchFamily="18" charset="0"/>
                </a:rPr>
                <a:t>                 </a:t>
              </a:r>
              <a:r>
                <a:rPr lang="cs-CZ" altLang="cs-CZ" sz="2000" dirty="0"/>
                <a:t>    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F</a:t>
              </a:r>
              <a:r>
                <a:rPr lang="en-US" altLang="cs-CZ" sz="2400" b="1" baseline="-30000" dirty="0">
                  <a:solidFill>
                    <a:srgbClr val="FF0066"/>
                  </a:solidFill>
                  <a:cs typeface="Times New Roman" pitchFamily="18" charset="0"/>
                </a:rPr>
                <a:t>O2</a:t>
              </a:r>
              <a:r>
                <a:rPr lang="cs-CZ" altLang="cs-CZ" sz="2400" b="1" baseline="-30000" dirty="0">
                  <a:solidFill>
                    <a:srgbClr val="FF0066"/>
                  </a:solidFill>
                </a:rPr>
                <a:t>  </a:t>
              </a:r>
              <a:r>
                <a:rPr lang="en-US" altLang="cs-CZ" sz="2400" b="1" baseline="-30000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cs-CZ" altLang="cs-CZ" sz="2400" b="1" baseline="-30000" dirty="0"/>
                <a:t> </a:t>
              </a:r>
              <a:r>
                <a:rPr lang="en-US" altLang="cs-CZ" sz="2400" b="1" dirty="0">
                  <a:cs typeface="Times New Roman" pitchFamily="18" charset="0"/>
                  <a:sym typeface="Symbol" pitchFamily="18" charset="2"/>
                </a:rPr>
                <a:t>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 0</a:t>
              </a:r>
              <a:r>
                <a:rPr lang="cs-CZ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,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21</a:t>
              </a:r>
              <a:endParaRPr lang="en-GB" altLang="cs-CZ" sz="2400" dirty="0">
                <a:solidFill>
                  <a:srgbClr val="FF0066"/>
                </a:solidFill>
                <a:cs typeface="Times New Roman" pitchFamily="18" charset="0"/>
                <a:sym typeface="Symbol" pitchFamily="18" charset="2"/>
              </a:endParaRPr>
            </a:p>
            <a:p>
              <a:pPr algn="l"/>
              <a:r>
                <a:rPr lang="cs-CZ" altLang="cs-CZ" sz="2000" b="1" dirty="0">
                  <a:sym typeface="Symbol" pitchFamily="18" charset="2"/>
                </a:rPr>
                <a:t>       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altLang="cs-CZ" sz="2400" b="1" baseline="-30000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2        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78</a:t>
              </a:r>
              <a:r>
                <a:rPr lang="cs-CZ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cs-CZ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9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 %</a:t>
              </a:r>
              <a:r>
                <a:rPr lang="en-US" altLang="cs-CZ" sz="22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	</a:t>
              </a:r>
              <a:r>
                <a:rPr lang="cs-CZ" altLang="cs-CZ" sz="2200" b="1" dirty="0">
                  <a:solidFill>
                    <a:schemeClr val="accent2"/>
                  </a:solidFill>
                  <a:sym typeface="Symbol" pitchFamily="18" charset="2"/>
                </a:rPr>
                <a:t>   </a:t>
              </a:r>
              <a:r>
                <a:rPr lang="en-US" altLang="cs-CZ" sz="2200" b="1" dirty="0">
                  <a:cs typeface="Times New Roman" pitchFamily="18" charset="0"/>
                  <a:sym typeface="Symbol" pitchFamily="18" charset="2"/>
                </a:rPr>
                <a:t>             </a:t>
              </a:r>
              <a:r>
                <a:rPr lang="cs-CZ" altLang="cs-CZ" sz="2200" b="1" dirty="0">
                  <a:sym typeface="Symbol" pitchFamily="18" charset="2"/>
                </a:rPr>
                <a:t>   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en-US" altLang="cs-CZ" sz="2400" b="1" baseline="-30000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N2 </a:t>
              </a:r>
              <a:r>
                <a:rPr lang="cs-CZ" altLang="cs-CZ" sz="2400" b="1" baseline="-30000" dirty="0">
                  <a:solidFill>
                    <a:schemeClr val="accent2"/>
                  </a:solidFill>
                  <a:sym typeface="Symbol" pitchFamily="18" charset="2"/>
                </a:rPr>
                <a:t>   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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</a:rPr>
                <a:t> 0</a:t>
              </a:r>
              <a:r>
                <a:rPr lang="cs-CZ" altLang="cs-CZ" sz="2400" b="1" dirty="0">
                  <a:solidFill>
                    <a:schemeClr val="accent2"/>
                  </a:solidFill>
                  <a:cs typeface="Times New Roman" pitchFamily="18" charset="0"/>
                </a:rPr>
                <a:t>,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</a:rPr>
                <a:t>78</a:t>
              </a:r>
              <a:endParaRPr lang="en-GB" altLang="cs-CZ" sz="24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endParaRPr>
            </a:p>
            <a:p>
              <a:pPr algn="l"/>
              <a:r>
                <a:rPr lang="cs-CZ" altLang="cs-CZ" sz="2200" b="1" dirty="0">
                  <a:sym typeface="Symbol" pitchFamily="18" charset="2"/>
                </a:rPr>
                <a:t>    </a:t>
              </a:r>
              <a:r>
                <a:rPr lang="en-GB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CO</a:t>
              </a:r>
              <a:r>
                <a:rPr lang="en-GB" altLang="cs-CZ" sz="2400" b="1" baseline="-30000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2    </a:t>
              </a:r>
              <a:r>
                <a:rPr lang="cs-CZ" altLang="cs-CZ" sz="2400" b="1" baseline="-30000" dirty="0">
                  <a:solidFill>
                    <a:srgbClr val="FF6600"/>
                  </a:solidFill>
                  <a:sym typeface="Symbol" pitchFamily="18" charset="2"/>
                </a:rPr>
                <a:t>      </a:t>
              </a:r>
              <a:r>
                <a:rPr lang="en-GB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cs-CZ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GB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cs-CZ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3</a:t>
              </a:r>
              <a:r>
                <a:rPr lang="en-GB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 %</a:t>
              </a:r>
              <a:r>
                <a:rPr lang="en-GB" altLang="cs-CZ" sz="22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		   </a:t>
              </a:r>
              <a:r>
                <a:rPr lang="cs-CZ" altLang="cs-CZ" sz="2200" b="1" dirty="0">
                  <a:solidFill>
                    <a:srgbClr val="FF6600"/>
                  </a:solidFill>
                  <a:sym typeface="Symbol" pitchFamily="18" charset="2"/>
                </a:rPr>
                <a:t>   </a:t>
              </a:r>
              <a:r>
                <a:rPr lang="en-US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en-US" altLang="cs-CZ" sz="2400" b="1" baseline="-30000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CO2 </a:t>
              </a:r>
              <a:r>
                <a:rPr lang="cs-CZ" altLang="cs-CZ" sz="2400" b="1" baseline="-30000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     </a:t>
              </a:r>
              <a:r>
                <a:rPr lang="en-US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cs-CZ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US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0004</a:t>
              </a:r>
              <a:endParaRPr lang="en-GB" altLang="cs-CZ" sz="2400" dirty="0">
                <a:solidFill>
                  <a:srgbClr val="FF6600"/>
                </a:solidFill>
                <a:cs typeface="Times New Roman" pitchFamily="18" charset="0"/>
                <a:sym typeface="Symbol" pitchFamily="18" charset="2"/>
              </a:endParaRPr>
            </a:p>
            <a:p>
              <a:pPr algn="l"/>
              <a:r>
                <a:rPr lang="cs-CZ" altLang="cs-CZ" sz="2000" b="1" dirty="0"/>
                <a:t>                                   </a:t>
              </a:r>
              <a:r>
                <a:rPr lang="cs-CZ" altLang="cs-CZ" sz="2000" dirty="0">
                  <a:cs typeface="Times New Roman" pitchFamily="18" charset="0"/>
                </a:rPr>
                <a:t>Ostatní složky</a:t>
              </a:r>
              <a:endParaRPr lang="en-US" altLang="cs-CZ" sz="2000" dirty="0">
                <a:cs typeface="Times New Roman" pitchFamily="18" charset="0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59" y="1183"/>
              <a:ext cx="244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cs-CZ" altLang="cs-CZ" b="1" dirty="0">
                  <a:sym typeface="Symbol" pitchFamily="18" charset="2"/>
                </a:rPr>
                <a:t>=</a:t>
              </a:r>
              <a:endParaRPr lang="en-GB" altLang="cs-CZ" b="1" dirty="0">
                <a:sym typeface="Symbol" pitchFamily="18" charset="2"/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296093" y="4463022"/>
            <a:ext cx="6681787" cy="1909762"/>
            <a:chOff x="833" y="2433"/>
            <a:chExt cx="4209" cy="1203"/>
          </a:xfrm>
          <a:noFill/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368" y="2888"/>
              <a:ext cx="3194" cy="748"/>
            </a:xfrm>
            <a:prstGeom prst="rect">
              <a:avLst/>
            </a:prstGeom>
            <a:grpFill/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GB" altLang="cs-CZ" sz="2400" b="1" i="1">
                  <a:solidFill>
                    <a:srgbClr val="FF0066"/>
                  </a:solidFill>
                  <a:cs typeface="Times New Roman" pitchFamily="18" charset="0"/>
                </a:rPr>
                <a:t>P</a:t>
              </a:r>
              <a:r>
                <a:rPr lang="en-GB" altLang="cs-CZ" sz="2400" b="1" i="1" baseline="-30000">
                  <a:solidFill>
                    <a:srgbClr val="FF0066"/>
                  </a:solidFill>
                  <a:cs typeface="Times New Roman" pitchFamily="18" charset="0"/>
                </a:rPr>
                <a:t>O2 </a:t>
              </a:r>
              <a:r>
                <a:rPr lang="en-GB" altLang="cs-CZ" sz="2200" b="1" i="1" baseline="-30000">
                  <a:cs typeface="Times New Roman" pitchFamily="18" charset="0"/>
                </a:rPr>
                <a:t>   </a:t>
              </a:r>
              <a:r>
                <a:rPr lang="cs-CZ" altLang="cs-CZ" sz="2200" b="1" i="1" baseline="-30000">
                  <a:cs typeface="Times New Roman" pitchFamily="18" charset="0"/>
                </a:rPr>
                <a:t> </a:t>
              </a:r>
              <a:r>
                <a:rPr lang="en-GB" altLang="cs-CZ" sz="2200" b="1" i="1">
                  <a:cs typeface="Times New Roman" pitchFamily="18" charset="0"/>
                </a:rPr>
                <a:t>=  </a:t>
              </a:r>
              <a:r>
                <a:rPr lang="en-GB" altLang="cs-CZ" sz="2200" b="1">
                  <a:solidFill>
                    <a:srgbClr val="008080"/>
                  </a:solidFill>
                  <a:cs typeface="Times New Roman" pitchFamily="18" charset="0"/>
                </a:rPr>
                <a:t>760</a:t>
              </a:r>
              <a:r>
                <a:rPr lang="en-GB" altLang="cs-CZ" sz="2200" b="1">
                  <a:cs typeface="Times New Roman" pitchFamily="18" charset="0"/>
                </a:rPr>
                <a:t> x </a:t>
              </a:r>
              <a:r>
                <a:rPr lang="en-GB" altLang="cs-CZ" sz="2200" b="1">
                  <a:solidFill>
                    <a:srgbClr val="FF0066"/>
                  </a:solidFill>
                  <a:cs typeface="Times New Roman" pitchFamily="18" charset="0"/>
                </a:rPr>
                <a:t>0</a:t>
              </a:r>
              <a:r>
                <a:rPr lang="cs-CZ" altLang="cs-CZ" sz="2200" b="1">
                  <a:solidFill>
                    <a:srgbClr val="FF0066"/>
                  </a:solidFill>
                  <a:cs typeface="Times New Roman" pitchFamily="18" charset="0"/>
                </a:rPr>
                <a:t>,</a:t>
              </a:r>
              <a:r>
                <a:rPr lang="en-GB" altLang="cs-CZ" sz="2200" b="1">
                  <a:solidFill>
                    <a:srgbClr val="FF0066"/>
                  </a:solidFill>
                  <a:cs typeface="Times New Roman" pitchFamily="18" charset="0"/>
                </a:rPr>
                <a:t>21</a:t>
              </a:r>
              <a:r>
                <a:rPr lang="en-GB" altLang="cs-CZ" sz="2200" b="1" baseline="-3000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GB" altLang="cs-CZ" sz="2200" b="1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GB" altLang="cs-CZ" sz="2200" b="1">
                  <a:cs typeface="Times New Roman" pitchFamily="18" charset="0"/>
                </a:rPr>
                <a:t> </a:t>
              </a:r>
              <a:r>
                <a:rPr lang="cs-CZ" altLang="cs-CZ" sz="2200" b="1">
                  <a:cs typeface="Times New Roman" pitchFamily="18" charset="0"/>
                </a:rPr>
                <a:t>=</a:t>
              </a:r>
              <a:r>
                <a:rPr lang="cs-CZ" altLang="cs-CZ" sz="2200" b="1"/>
                <a:t> </a:t>
              </a:r>
              <a:r>
                <a:rPr lang="en-GB" altLang="cs-CZ" sz="2200" b="1">
                  <a:cs typeface="Times New Roman" pitchFamily="18" charset="0"/>
                </a:rPr>
                <a:t> </a:t>
              </a:r>
              <a:r>
                <a:rPr lang="en-US" altLang="cs-CZ" sz="2200" b="1">
                  <a:cs typeface="Times New Roman" pitchFamily="18" charset="0"/>
                </a:rPr>
                <a:t>~</a:t>
              </a:r>
              <a:r>
                <a:rPr lang="en-GB" altLang="cs-CZ" sz="2400" b="1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r>
                <a:rPr lang="cs-CZ" altLang="cs-CZ" sz="2400" b="1">
                  <a:solidFill>
                    <a:srgbClr val="FF0066"/>
                  </a:solidFill>
                  <a:cs typeface="Times New Roman" pitchFamily="18" charset="0"/>
                </a:rPr>
                <a:t>60 </a:t>
              </a:r>
              <a:r>
                <a:rPr lang="en-GB" altLang="cs-CZ" sz="2400" b="1">
                  <a:cs typeface="Times New Roman" pitchFamily="18" charset="0"/>
                </a:rPr>
                <a:t>mm Hg</a:t>
              </a:r>
              <a:endParaRPr lang="en-GB" altLang="cs-CZ" sz="2400">
                <a:cs typeface="Times New Roman" pitchFamily="18" charset="0"/>
              </a:endParaRPr>
            </a:p>
            <a:p>
              <a:pPr algn="l"/>
              <a:r>
                <a:rPr lang="de-DE" altLang="cs-CZ" sz="2400" b="1" i="1">
                  <a:solidFill>
                    <a:schemeClr val="accent2"/>
                  </a:solidFill>
                  <a:cs typeface="Times New Roman" pitchFamily="18" charset="0"/>
                </a:rPr>
                <a:t>P</a:t>
              </a:r>
              <a:r>
                <a:rPr lang="de-DE" altLang="cs-CZ" sz="2400" b="1" i="1" baseline="-30000">
                  <a:solidFill>
                    <a:schemeClr val="accent2"/>
                  </a:solidFill>
                  <a:cs typeface="Times New Roman" pitchFamily="18" charset="0"/>
                </a:rPr>
                <a:t>N2</a:t>
              </a:r>
              <a:r>
                <a:rPr lang="de-DE" altLang="cs-CZ" sz="2200" b="1" i="1" baseline="-30000">
                  <a:solidFill>
                    <a:schemeClr val="accent2"/>
                  </a:solidFill>
                  <a:cs typeface="Times New Roman" pitchFamily="18" charset="0"/>
                </a:rPr>
                <a:t>  </a:t>
              </a:r>
              <a:r>
                <a:rPr lang="de-DE" altLang="cs-CZ" sz="2200" b="1" i="1" baseline="-30000">
                  <a:cs typeface="Times New Roman" pitchFamily="18" charset="0"/>
                </a:rPr>
                <a:t>  </a:t>
              </a:r>
              <a:r>
                <a:rPr lang="cs-CZ" altLang="cs-CZ" sz="2200" b="1" i="1" baseline="-30000">
                  <a:cs typeface="Times New Roman" pitchFamily="18" charset="0"/>
                </a:rPr>
                <a:t> </a:t>
              </a:r>
              <a:r>
                <a:rPr lang="de-DE" altLang="cs-CZ" sz="2200" b="1" i="1">
                  <a:cs typeface="Times New Roman" pitchFamily="18" charset="0"/>
                </a:rPr>
                <a:t>=  </a:t>
              </a:r>
              <a:r>
                <a:rPr lang="de-DE" altLang="cs-CZ" sz="2200" b="1">
                  <a:solidFill>
                    <a:srgbClr val="008080"/>
                  </a:solidFill>
                  <a:cs typeface="Times New Roman" pitchFamily="18" charset="0"/>
                </a:rPr>
                <a:t>760 </a:t>
              </a:r>
              <a:r>
                <a:rPr lang="de-DE" altLang="cs-CZ" sz="2200" b="1">
                  <a:cs typeface="Times New Roman" pitchFamily="18" charset="0"/>
                </a:rPr>
                <a:t>x</a:t>
              </a:r>
              <a:r>
                <a:rPr lang="cs-CZ" altLang="cs-CZ" sz="2200" b="1">
                  <a:cs typeface="Times New Roman" pitchFamily="18" charset="0"/>
                </a:rPr>
                <a:t> </a:t>
              </a:r>
              <a:r>
                <a:rPr lang="de-DE" altLang="cs-CZ" sz="2200" b="1">
                  <a:solidFill>
                    <a:schemeClr val="accent2"/>
                  </a:solidFill>
                  <a:cs typeface="Times New Roman" pitchFamily="18" charset="0"/>
                </a:rPr>
                <a:t>0</a:t>
              </a:r>
              <a:r>
                <a:rPr lang="cs-CZ" altLang="cs-CZ" sz="2200" b="1">
                  <a:solidFill>
                    <a:schemeClr val="accent2"/>
                  </a:solidFill>
                  <a:cs typeface="Times New Roman" pitchFamily="18" charset="0"/>
                </a:rPr>
                <a:t>,</a:t>
              </a:r>
              <a:r>
                <a:rPr lang="de-DE" altLang="cs-CZ" sz="2200" b="1">
                  <a:solidFill>
                    <a:schemeClr val="accent2"/>
                  </a:solidFill>
                  <a:cs typeface="Times New Roman" pitchFamily="18" charset="0"/>
                </a:rPr>
                <a:t>78 </a:t>
              </a:r>
              <a:r>
                <a:rPr lang="cs-CZ" altLang="cs-CZ" sz="2200" b="1">
                  <a:solidFill>
                    <a:schemeClr val="accent2"/>
                  </a:solidFill>
                  <a:cs typeface="Times New Roman" pitchFamily="18" charset="0"/>
                </a:rPr>
                <a:t>  </a:t>
              </a:r>
              <a:r>
                <a:rPr lang="cs-CZ" altLang="cs-CZ" sz="2200" b="1">
                  <a:cs typeface="Times New Roman" pitchFamily="18" charset="0"/>
                </a:rPr>
                <a:t>=  </a:t>
              </a:r>
              <a:r>
                <a:rPr lang="cs-CZ" altLang="cs-CZ" sz="2200" b="1">
                  <a:solidFill>
                    <a:schemeClr val="accent2"/>
                  </a:solidFill>
                  <a:cs typeface="Times New Roman" pitchFamily="18" charset="0"/>
                </a:rPr>
                <a:t> </a:t>
              </a:r>
              <a:r>
                <a:rPr lang="en-US" altLang="cs-CZ" sz="2200" b="1">
                  <a:solidFill>
                    <a:schemeClr val="accent2"/>
                  </a:solidFill>
                  <a:cs typeface="Times New Roman" pitchFamily="18" charset="0"/>
                </a:rPr>
                <a:t>~</a:t>
              </a:r>
              <a:r>
                <a:rPr lang="cs-CZ" altLang="cs-CZ" sz="2400" b="1">
                  <a:solidFill>
                    <a:schemeClr val="accent2"/>
                  </a:solidFill>
                  <a:cs typeface="Times New Roman" pitchFamily="18" charset="0"/>
                </a:rPr>
                <a:t>593 </a:t>
              </a:r>
              <a:r>
                <a:rPr lang="de-DE" altLang="cs-CZ" sz="2400" b="1">
                  <a:cs typeface="Times New Roman" pitchFamily="18" charset="0"/>
                </a:rPr>
                <a:t>mm Hg</a:t>
              </a:r>
              <a:endParaRPr lang="en-GB" altLang="cs-CZ" sz="2400">
                <a:cs typeface="Times New Roman" pitchFamily="18" charset="0"/>
              </a:endParaRPr>
            </a:p>
            <a:p>
              <a:pPr algn="l" eaLnBrk="1" hangingPunct="1"/>
              <a:r>
                <a:rPr lang="en-US" altLang="cs-CZ" sz="2400" b="1" i="1">
                  <a:solidFill>
                    <a:srgbClr val="FF6600"/>
                  </a:solidFill>
                  <a:cs typeface="Times New Roman" pitchFamily="18" charset="0"/>
                </a:rPr>
                <a:t>P</a:t>
              </a:r>
              <a:r>
                <a:rPr lang="en-US" altLang="cs-CZ" sz="2400" b="1" i="1" baseline="-30000">
                  <a:solidFill>
                    <a:srgbClr val="FF6600"/>
                  </a:solidFill>
                  <a:cs typeface="Times New Roman" pitchFamily="18" charset="0"/>
                </a:rPr>
                <a:t>CO2</a:t>
              </a:r>
              <a:r>
                <a:rPr lang="en-US" altLang="cs-CZ" sz="2200" b="1" i="1" baseline="-30000">
                  <a:solidFill>
                    <a:srgbClr val="FF6600"/>
                  </a:solidFill>
                  <a:cs typeface="Times New Roman" pitchFamily="18" charset="0"/>
                </a:rPr>
                <a:t>  </a:t>
              </a:r>
              <a:r>
                <a:rPr lang="cs-CZ" altLang="cs-CZ" sz="2200" b="1" i="1" baseline="-30000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en-US" altLang="cs-CZ" sz="2200" b="1">
                  <a:cs typeface="Times New Roman" pitchFamily="18" charset="0"/>
                </a:rPr>
                <a:t>=</a:t>
              </a:r>
              <a:r>
                <a:rPr lang="en-US" altLang="cs-CZ" sz="2200" b="1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cs-CZ" altLang="cs-CZ" sz="2200" b="1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en-US" altLang="cs-CZ" sz="2200" b="1">
                  <a:solidFill>
                    <a:srgbClr val="008080"/>
                  </a:solidFill>
                  <a:cs typeface="Times New Roman" pitchFamily="18" charset="0"/>
                </a:rPr>
                <a:t>760</a:t>
              </a:r>
              <a:r>
                <a:rPr lang="en-US" altLang="cs-CZ" sz="2200" b="1">
                  <a:solidFill>
                    <a:srgbClr val="FF6600"/>
                  </a:solidFill>
                  <a:cs typeface="Times New Roman" pitchFamily="18" charset="0"/>
                </a:rPr>
                <a:t> x 0</a:t>
              </a:r>
              <a:r>
                <a:rPr lang="cs-CZ" altLang="cs-CZ" sz="2200" b="1">
                  <a:solidFill>
                    <a:srgbClr val="FF6600"/>
                  </a:solidFill>
                  <a:cs typeface="Times New Roman" pitchFamily="18" charset="0"/>
                </a:rPr>
                <a:t>,</a:t>
              </a:r>
              <a:r>
                <a:rPr lang="en-US" altLang="cs-CZ" sz="2200" b="1">
                  <a:solidFill>
                    <a:srgbClr val="FF6600"/>
                  </a:solidFill>
                  <a:cs typeface="Times New Roman" pitchFamily="18" charset="0"/>
                </a:rPr>
                <a:t>0004  </a:t>
              </a:r>
              <a:r>
                <a:rPr lang="cs-CZ" altLang="cs-CZ" sz="2200" b="1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cs-CZ" altLang="cs-CZ" sz="2200" b="1">
                  <a:cs typeface="Times New Roman" pitchFamily="18" charset="0"/>
                </a:rPr>
                <a:t>=</a:t>
              </a:r>
              <a:r>
                <a:rPr lang="cs-CZ" altLang="cs-CZ" sz="2200" b="1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en-US" altLang="cs-CZ" sz="2200" b="1">
                  <a:solidFill>
                    <a:srgbClr val="FF6600"/>
                  </a:solidFill>
                  <a:cs typeface="Times New Roman" pitchFamily="18" charset="0"/>
                </a:rPr>
                <a:t>~</a:t>
              </a:r>
              <a:r>
                <a:rPr lang="cs-CZ" altLang="cs-CZ" sz="2200" b="1">
                  <a:solidFill>
                    <a:srgbClr val="FF6600"/>
                  </a:solidFill>
                </a:rPr>
                <a:t> </a:t>
              </a:r>
              <a:r>
                <a:rPr lang="en-US" altLang="cs-CZ" sz="2400" b="1">
                  <a:solidFill>
                    <a:srgbClr val="FF6600"/>
                  </a:solidFill>
                  <a:cs typeface="Times New Roman" pitchFamily="18" charset="0"/>
                </a:rPr>
                <a:t>0</a:t>
              </a:r>
              <a:r>
                <a:rPr lang="cs-CZ" altLang="cs-CZ" sz="2400" b="1">
                  <a:solidFill>
                    <a:srgbClr val="FF6600"/>
                  </a:solidFill>
                  <a:cs typeface="Times New Roman" pitchFamily="18" charset="0"/>
                </a:rPr>
                <a:t>,3</a:t>
              </a:r>
              <a:r>
                <a:rPr lang="en-US" altLang="cs-CZ" sz="2400" b="1">
                  <a:solidFill>
                    <a:srgbClr val="FF6600"/>
                  </a:solidFill>
                  <a:cs typeface="Times New Roman" pitchFamily="18" charset="0"/>
                </a:rPr>
                <a:t> mm Hg</a:t>
              </a:r>
              <a:endParaRPr lang="en-GB" altLang="cs-CZ" sz="2400" b="1">
                <a:solidFill>
                  <a:srgbClr val="FF6600"/>
                </a:solidFill>
                <a:cs typeface="Times New Roman" pitchFamily="18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833" y="2433"/>
              <a:ext cx="4209" cy="454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cs-CZ" altLang="cs-CZ" sz="2000" b="1" dirty="0"/>
                <a:t>PARCIÁLNÍ TLAKY PLYNŮ SUCHÉHO VZDUCHU NA ÚROVNI MOŘE </a:t>
              </a:r>
              <a:endParaRPr lang="en-GB" altLang="cs-CZ" sz="2000" b="1" dirty="0"/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411855" y="1210234"/>
            <a:ext cx="824865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600" b="1" dirty="0"/>
              <a:t>SLOŽENÍ</a:t>
            </a:r>
            <a:r>
              <a:rPr lang="cs-CZ" altLang="cs-CZ" sz="2400" b="1" dirty="0"/>
              <a:t> SUCHÉHO</a:t>
            </a:r>
            <a:r>
              <a:rPr lang="en-US" altLang="cs-CZ" sz="2400" b="1" dirty="0"/>
              <a:t> ATMOSFERICK</a:t>
            </a:r>
            <a:r>
              <a:rPr lang="cs-CZ" altLang="cs-CZ" sz="2400" b="1" dirty="0"/>
              <a:t>É</a:t>
            </a:r>
            <a:r>
              <a:rPr lang="en-US" altLang="cs-CZ" sz="2400" b="1" dirty="0"/>
              <a:t>HO</a:t>
            </a:r>
            <a:r>
              <a:rPr lang="cs-CZ" altLang="cs-CZ" sz="2400" b="1" dirty="0"/>
              <a:t> VZDUCHU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9814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DIFUZE PLYNŮ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4" y="1268760"/>
            <a:ext cx="710674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0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O2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8068" b="5186"/>
          <a:stretch/>
        </p:blipFill>
        <p:spPr>
          <a:xfrm>
            <a:off x="3096637" y="1484784"/>
            <a:ext cx="4558352" cy="3467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03604" y="5102283"/>
            <a:ext cx="468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/>
              <a:t> je přenášen krví: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Fyzikálně rozpuštěný (1%)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chemické vazbě s </a:t>
            </a:r>
            <a:r>
              <a:rPr lang="cs-CZ" dirty="0" err="1"/>
              <a:t>Hb</a:t>
            </a:r>
            <a:r>
              <a:rPr lang="cs-CZ" dirty="0"/>
              <a:t> (99%)</a:t>
            </a:r>
          </a:p>
        </p:txBody>
      </p:sp>
    </p:spTree>
    <p:extLst>
      <p:ext uri="{BB962C8B-B14F-4D97-AF65-F5344CB8AC3E}">
        <p14:creationId xmlns:p14="http://schemas.microsoft.com/office/powerpoint/2010/main" val="4267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HEMOGLOBIN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5919130" y="1069517"/>
            <a:ext cx="3714328" cy="5959883"/>
            <a:chOff x="5394176" y="292006"/>
            <a:chExt cx="3714328" cy="595988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176" y="3429000"/>
              <a:ext cx="3714328" cy="2822889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252" y="620688"/>
              <a:ext cx="2066228" cy="224671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164288" y="32036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hemoglobin</a:t>
              </a:r>
            </a:p>
          </p:txBody>
        </p:sp>
        <p:cxnSp>
          <p:nvCxnSpPr>
            <p:cNvPr id="9" name="Přímá spojnice 8"/>
            <p:cNvCxnSpPr/>
            <p:nvPr/>
          </p:nvCxnSpPr>
          <p:spPr>
            <a:xfrm flipH="1">
              <a:off x="7020272" y="2867400"/>
              <a:ext cx="360040" cy="142569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6888494" y="29200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hem</a:t>
              </a: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776474" y="1052736"/>
            <a:ext cx="5976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Hemoglobin: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2 </a:t>
            </a:r>
            <a:r>
              <a:rPr lang="el-GR" sz="2000" dirty="0">
                <a:sym typeface="Symbol"/>
              </a:rPr>
              <a:t>α</a:t>
            </a:r>
            <a:r>
              <a:rPr lang="cs-CZ" sz="2000" dirty="0"/>
              <a:t>, 2 </a:t>
            </a:r>
            <a:r>
              <a:rPr lang="el-GR" sz="2000" dirty="0">
                <a:sym typeface="Symbol"/>
              </a:rPr>
              <a:t></a:t>
            </a:r>
            <a:r>
              <a:rPr lang="cs-CZ" sz="2000" dirty="0"/>
              <a:t> podjednotky,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Každá podjednotka má 1 hem, který váže 1 O</a:t>
            </a:r>
            <a:r>
              <a:rPr lang="cs-CZ" sz="2000" baseline="-25000" dirty="0">
                <a:sym typeface="Symbol"/>
              </a:rPr>
              <a:t>2</a:t>
            </a:r>
            <a:r>
              <a:rPr lang="cs-CZ" sz="2000" dirty="0"/>
              <a:t>    </a:t>
            </a:r>
            <a:r>
              <a:rPr lang="cs-CZ" sz="2000" dirty="0">
                <a:sym typeface="Symbol"/>
              </a:rPr>
              <a:t> hemoglobin váže 4 molekuly O</a:t>
            </a:r>
            <a:r>
              <a:rPr lang="cs-CZ" sz="2000" baseline="-25000" dirty="0">
                <a:sym typeface="Symbol"/>
              </a:rPr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baseline="-25000" dirty="0">
              <a:sym typeface="Symbo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baseline="-25000" dirty="0">
              <a:sym typeface="Symbo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baseline="-25000" dirty="0">
              <a:sym typeface="Symbo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baseline="-25000" dirty="0">
              <a:sym typeface="Symbo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baseline="-25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ym typeface="Symbol"/>
              </a:rPr>
              <a:t>Fetální hemoglobin (2</a:t>
            </a:r>
            <a:r>
              <a:rPr lang="el-GR" sz="2000" dirty="0">
                <a:sym typeface="Symbol"/>
              </a:rPr>
              <a:t>α</a:t>
            </a:r>
            <a:r>
              <a:rPr lang="cs-CZ" sz="2000" dirty="0">
                <a:sym typeface="Symbol"/>
              </a:rPr>
              <a:t>, 2, vysoká afinita k O</a:t>
            </a:r>
            <a:r>
              <a:rPr lang="cs-CZ" sz="2000" baseline="-25000" dirty="0">
                <a:sym typeface="Symbol"/>
              </a:rPr>
              <a:t>2</a:t>
            </a:r>
            <a:r>
              <a:rPr lang="cs-CZ" sz="2000" dirty="0">
                <a:sym typeface="Symbo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ym typeface="Symbol"/>
              </a:rPr>
              <a:t>Methemoglobin</a:t>
            </a:r>
            <a:r>
              <a:rPr lang="cs-CZ" sz="2000" dirty="0">
                <a:sym typeface="Symbol"/>
              </a:rPr>
              <a:t> (Fe3+)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ym typeface="Symbol"/>
              </a:rPr>
              <a:t>Karboxyhemoglobin</a:t>
            </a:r>
            <a:r>
              <a:rPr lang="cs-CZ" sz="2000" dirty="0">
                <a:sym typeface="Symbol"/>
              </a:rPr>
              <a:t> (otrava 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ym typeface="Symbol"/>
              </a:rPr>
              <a:t>Karbaminohemoglobin</a:t>
            </a:r>
            <a:r>
              <a:rPr lang="cs-CZ" sz="2000" dirty="0">
                <a:sym typeface="Symbol"/>
              </a:rPr>
              <a:t> (navázaný CO2)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ym typeface="Symbol"/>
              </a:rPr>
              <a:t>Oxyhemoglobin (navázaný 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ym typeface="Symbol"/>
              </a:rPr>
              <a:t>Deoxyhemoglobin</a:t>
            </a:r>
            <a:r>
              <a:rPr lang="cs-CZ" sz="2000" dirty="0">
                <a:sym typeface="Symbol"/>
              </a:rPr>
              <a:t> (bez navázaného plynu)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4166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DISOCIAČNÍ KŘIVKA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35496" y="1618920"/>
            <a:ext cx="6120680" cy="4690400"/>
            <a:chOff x="-180528" y="1114864"/>
            <a:chExt cx="4764647" cy="338045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1114864"/>
              <a:ext cx="4764647" cy="3380459"/>
            </a:xfrm>
            <a:prstGeom prst="rect">
              <a:avLst/>
            </a:prstGeom>
          </p:spPr>
        </p:pic>
        <p:sp>
          <p:nvSpPr>
            <p:cNvPr id="7" name="Volný tvar 6"/>
            <p:cNvSpPr/>
            <p:nvPr/>
          </p:nvSpPr>
          <p:spPr>
            <a:xfrm>
              <a:off x="613124" y="1440828"/>
              <a:ext cx="3393322" cy="2589919"/>
            </a:xfrm>
            <a:custGeom>
              <a:avLst/>
              <a:gdLst>
                <a:gd name="connsiteX0" fmla="*/ 0 w 3393322"/>
                <a:gd name="connsiteY0" fmla="*/ 2589919 h 2589919"/>
                <a:gd name="connsiteX1" fmla="*/ 190279 w 3393322"/>
                <a:gd name="connsiteY1" fmla="*/ 2336213 h 2589919"/>
                <a:gd name="connsiteX2" fmla="*/ 385845 w 3393322"/>
                <a:gd name="connsiteY2" fmla="*/ 1982081 h 2589919"/>
                <a:gd name="connsiteX3" fmla="*/ 554982 w 3393322"/>
                <a:gd name="connsiteY3" fmla="*/ 1553952 h 2589919"/>
                <a:gd name="connsiteX4" fmla="*/ 708263 w 3393322"/>
                <a:gd name="connsiteY4" fmla="*/ 1104680 h 2589919"/>
                <a:gd name="connsiteX5" fmla="*/ 866830 w 3393322"/>
                <a:gd name="connsiteY5" fmla="*/ 803404 h 2589919"/>
                <a:gd name="connsiteX6" fmla="*/ 1088823 w 3393322"/>
                <a:gd name="connsiteY6" fmla="*/ 528555 h 2589919"/>
                <a:gd name="connsiteX7" fmla="*/ 1432384 w 3393322"/>
                <a:gd name="connsiteY7" fmla="*/ 295991 h 2589919"/>
                <a:gd name="connsiteX8" fmla="*/ 1823514 w 3393322"/>
                <a:gd name="connsiteY8" fmla="*/ 163852 h 2589919"/>
                <a:gd name="connsiteX9" fmla="*/ 2315070 w 3393322"/>
                <a:gd name="connsiteY9" fmla="*/ 63427 h 2589919"/>
                <a:gd name="connsiteX10" fmla="*/ 2796055 w 3393322"/>
                <a:gd name="connsiteY10" fmla="*/ 26428 h 2589919"/>
                <a:gd name="connsiteX11" fmla="*/ 3393322 w 3393322"/>
                <a:gd name="connsiteY11" fmla="*/ 0 h 258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322" h="2589919">
                  <a:moveTo>
                    <a:pt x="0" y="2589919"/>
                  </a:moveTo>
                  <a:cubicBezTo>
                    <a:pt x="62985" y="2513719"/>
                    <a:pt x="125971" y="2437519"/>
                    <a:pt x="190279" y="2336213"/>
                  </a:cubicBezTo>
                  <a:cubicBezTo>
                    <a:pt x="254587" y="2234907"/>
                    <a:pt x="325061" y="2112458"/>
                    <a:pt x="385845" y="1982081"/>
                  </a:cubicBezTo>
                  <a:cubicBezTo>
                    <a:pt x="446629" y="1851704"/>
                    <a:pt x="501246" y="1700186"/>
                    <a:pt x="554982" y="1553952"/>
                  </a:cubicBezTo>
                  <a:cubicBezTo>
                    <a:pt x="608718" y="1407718"/>
                    <a:pt x="656288" y="1229771"/>
                    <a:pt x="708263" y="1104680"/>
                  </a:cubicBezTo>
                  <a:cubicBezTo>
                    <a:pt x="760238" y="979589"/>
                    <a:pt x="803403" y="899425"/>
                    <a:pt x="866830" y="803404"/>
                  </a:cubicBezTo>
                  <a:cubicBezTo>
                    <a:pt x="930257" y="707383"/>
                    <a:pt x="994564" y="613124"/>
                    <a:pt x="1088823" y="528555"/>
                  </a:cubicBezTo>
                  <a:cubicBezTo>
                    <a:pt x="1183082" y="443986"/>
                    <a:pt x="1309936" y="356775"/>
                    <a:pt x="1432384" y="295991"/>
                  </a:cubicBezTo>
                  <a:cubicBezTo>
                    <a:pt x="1554832" y="235207"/>
                    <a:pt x="1676400" y="202613"/>
                    <a:pt x="1823514" y="163852"/>
                  </a:cubicBezTo>
                  <a:cubicBezTo>
                    <a:pt x="1970628" y="125091"/>
                    <a:pt x="2152980" y="86331"/>
                    <a:pt x="2315070" y="63427"/>
                  </a:cubicBezTo>
                  <a:cubicBezTo>
                    <a:pt x="2477160" y="40523"/>
                    <a:pt x="2616346" y="36999"/>
                    <a:pt x="2796055" y="26428"/>
                  </a:cubicBezTo>
                  <a:cubicBezTo>
                    <a:pt x="2975764" y="15857"/>
                    <a:pt x="3184543" y="7928"/>
                    <a:pt x="3393322" y="0"/>
                  </a:cubicBezTo>
                </a:path>
              </a:pathLst>
            </a:custGeom>
            <a:noFill/>
            <a:ln w="57150"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6012159" y="2405787"/>
            <a:ext cx="3859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Vazebnou křivku </a:t>
            </a:r>
            <a:r>
              <a:rPr lang="cs-CZ" dirty="0" err="1"/>
              <a:t>Hb</a:t>
            </a:r>
            <a:r>
              <a:rPr lang="cs-CZ" dirty="0"/>
              <a:t> ovlivňují změny: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pH krve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Obsahu CO</a:t>
            </a:r>
            <a:r>
              <a:rPr lang="cs-CZ" baseline="-25000" dirty="0"/>
              <a:t>2</a:t>
            </a:r>
            <a:r>
              <a:rPr lang="cs-CZ" dirty="0"/>
              <a:t> v krvi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Teploty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Koncentrace 2,3 - BPG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10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HYPOXIE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8667" y="2281367"/>
            <a:ext cx="744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Hypoxická hypoxie – méně pO2 v arteriální krvi(menší pO2 ve vzduchu, vyšší nadmořská výška, porucha dýchacích svalů, dechového centra, opiáty, porucha ventilace-perfuze, snížená difuze přes alveolární membránu)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Anemická hypoxie – porucha přenosu kyslíku krví (méně krvinek, méně hemoglobinu, nefunkční hemoglobin, otrava CO)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Ischemická (cirkulační, stagnační) hypoxie – snížený průtok krve tkání (obstrukce arterie, selhávání srdce)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err="1"/>
              <a:t>Histotoxická</a:t>
            </a:r>
            <a:r>
              <a:rPr lang="cs-CZ" sz="2000" dirty="0"/>
              <a:t> hypoxie - porušené využití O2 buňkami (toxiny, </a:t>
            </a:r>
            <a:r>
              <a:rPr lang="cs-CZ" sz="2000" dirty="0" err="1"/>
              <a:t>kianid</a:t>
            </a:r>
            <a:r>
              <a:rPr lang="cs-CZ" sz="2000" dirty="0"/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338667" y="1265704"/>
            <a:ext cx="11514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+mn-lt"/>
                <a:cs typeface="Rod" panose="02030509050101010101" pitchFamily="49" charset="-79"/>
              </a:rPr>
              <a:t>nedostatek kyslíku ve tkáních (neplést s ischemií)</a:t>
            </a:r>
          </a:p>
          <a:p>
            <a:r>
              <a:rPr lang="cs-CZ" sz="2000" dirty="0">
                <a:latin typeface="+mn-lt"/>
                <a:cs typeface="Rod" panose="02030509050101010101" pitchFamily="49" charset="-79"/>
              </a:rPr>
              <a:t>(ischemie – nedostatečné prokrvení tkáně – zahrnuje hypoxii, </a:t>
            </a:r>
            <a:r>
              <a:rPr lang="cs-CZ" sz="2000" dirty="0" err="1">
                <a:latin typeface="+mn-lt"/>
                <a:cs typeface="Rod" panose="02030509050101010101" pitchFamily="49" charset="-79"/>
              </a:rPr>
              <a:t>hyperkapnii</a:t>
            </a:r>
            <a:r>
              <a:rPr lang="cs-CZ" sz="2000" dirty="0">
                <a:latin typeface="+mn-lt"/>
                <a:cs typeface="Rod" panose="02030509050101010101" pitchFamily="49" charset="-79"/>
              </a:rPr>
              <a:t>, nahromadění metabolitů, nedostatek živin,….)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7412314" y="151201"/>
            <a:ext cx="4505244" cy="1414704"/>
            <a:chOff x="299044" y="3055395"/>
            <a:chExt cx="11685445" cy="3335797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46AFE968-1F03-4910-B198-A20882C77048}"/>
                </a:ext>
              </a:extLst>
            </p:cNvPr>
            <p:cNvSpPr/>
            <p:nvPr/>
          </p:nvSpPr>
          <p:spPr>
            <a:xfrm>
              <a:off x="10498635" y="4053396"/>
              <a:ext cx="603683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138C7711-740C-4461-B284-23F7D33CBD9F}"/>
                </a:ext>
              </a:extLst>
            </p:cNvPr>
            <p:cNvSpPr/>
            <p:nvPr/>
          </p:nvSpPr>
          <p:spPr>
            <a:xfrm>
              <a:off x="11139302" y="4046002"/>
              <a:ext cx="603683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E52C9A0B-6B0D-4396-8D9F-9F3C411C0E81}"/>
                </a:ext>
              </a:extLst>
            </p:cNvPr>
            <p:cNvSpPr/>
            <p:nvPr/>
          </p:nvSpPr>
          <p:spPr>
            <a:xfrm>
              <a:off x="10500113" y="3460066"/>
              <a:ext cx="603683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AC6DEDF6-5F99-4CD2-8693-108CAD4183A0}"/>
                </a:ext>
              </a:extLst>
            </p:cNvPr>
            <p:cNvSpPr/>
            <p:nvPr/>
          </p:nvSpPr>
          <p:spPr>
            <a:xfrm>
              <a:off x="11140781" y="3452671"/>
              <a:ext cx="603683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Grafický objekt 27" descr="Plíce">
              <a:extLst>
                <a:ext uri="{FF2B5EF4-FFF2-40B4-BE49-F238E27FC236}">
                  <a16:creationId xmlns:a16="http://schemas.microsoft.com/office/drawing/2014/main" id="{DBC78147-CE18-46A6-B99D-25FAA4CA0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13" name="Grafický objekt 29" descr="Srdce (orgán)">
              <a:extLst>
                <a:ext uri="{FF2B5EF4-FFF2-40B4-BE49-F238E27FC236}">
                  <a16:creationId xmlns:a16="http://schemas.microsoft.com/office/drawing/2014/main" id="{7A9C3204-AC71-4837-A2D0-F9DD90E19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9044" y="4220893"/>
              <a:ext cx="1596516" cy="1596516"/>
            </a:xfrm>
            <a:prstGeom prst="rect">
              <a:avLst/>
            </a:prstGeom>
          </p:spPr>
        </p:pic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39B7BE2D-1F97-4ED6-B5D4-DEBD0BD01BB6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35" name="Skupina 34">
                <a:extLst>
                  <a:ext uri="{FF2B5EF4-FFF2-40B4-BE49-F238E27FC236}">
                    <a16:creationId xmlns:a16="http://schemas.microsoft.com/office/drawing/2014/main" id="{22A47395-95BA-446B-8E62-09272FD6F070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37" name="Volný tvar: obrazec 32">
                  <a:extLst>
                    <a:ext uri="{FF2B5EF4-FFF2-40B4-BE49-F238E27FC236}">
                      <a16:creationId xmlns:a16="http://schemas.microsoft.com/office/drawing/2014/main" id="{44F02E85-CD22-4165-9B42-C06BA0EFEC43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Volný tvar: obrazec 33">
                  <a:extLst>
                    <a:ext uri="{FF2B5EF4-FFF2-40B4-BE49-F238E27FC236}">
                      <a16:creationId xmlns:a16="http://schemas.microsoft.com/office/drawing/2014/main" id="{1B2B5F56-4337-453B-9A3B-364B60BCBF0F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6" name="Volný tvar: obrazec 37">
                <a:extLst>
                  <a:ext uri="{FF2B5EF4-FFF2-40B4-BE49-F238E27FC236}">
                    <a16:creationId xmlns:a16="http://schemas.microsoft.com/office/drawing/2014/main" id="{15CD5A52-6B56-406E-9BB4-0C674A8B7901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ABBCAD88-771A-4F1B-B048-C351A7E26951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id="{2BC5359D-1F35-4311-89EF-4CF9AF27F74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32" name="Lichoběžník 10">
                  <a:extLst>
                    <a:ext uri="{FF2B5EF4-FFF2-40B4-BE49-F238E27FC236}">
                      <a16:creationId xmlns:a16="http://schemas.microsoft.com/office/drawing/2014/main" id="{CF4F05BB-C48E-4C25-8F5B-9FB52A2E3478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" name="Obdélník 32">
                  <a:extLst>
                    <a:ext uri="{FF2B5EF4-FFF2-40B4-BE49-F238E27FC236}">
                      <a16:creationId xmlns:a16="http://schemas.microsoft.com/office/drawing/2014/main" id="{379C69AE-7274-4C31-BD85-64BE589D57D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Pravoúhlý trojúhelník 33">
                  <a:extLst>
                    <a:ext uri="{FF2B5EF4-FFF2-40B4-BE49-F238E27FC236}">
                      <a16:creationId xmlns:a16="http://schemas.microsoft.com/office/drawing/2014/main" id="{6217F315-8F1E-48F2-89E8-89C1D9373C4C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Ovál 26">
                <a:extLst>
                  <a:ext uri="{FF2B5EF4-FFF2-40B4-BE49-F238E27FC236}">
                    <a16:creationId xmlns:a16="http://schemas.microsoft.com/office/drawing/2014/main" id="{73B5095C-D90A-40B7-8355-EFC59DAC5E03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0BCC0AA2-2E6C-406D-8ED5-6395560CEF66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52FB2276-76DA-4A20-BDBA-BB82F9A4D223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D0FD7B84-5FF1-4564-B75E-D382A9F46E3C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C769EB80-9C9E-4061-96FB-F8BB582234F7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7" name="Skupina 16">
                <a:extLst>
                  <a:ext uri="{FF2B5EF4-FFF2-40B4-BE49-F238E27FC236}">
                    <a16:creationId xmlns:a16="http://schemas.microsoft.com/office/drawing/2014/main" id="{44A2A4E1-0010-4408-B36B-FAA0CB78834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23" name="Lichoběžník 10">
                  <a:extLst>
                    <a:ext uri="{FF2B5EF4-FFF2-40B4-BE49-F238E27FC236}">
                      <a16:creationId xmlns:a16="http://schemas.microsoft.com/office/drawing/2014/main" id="{EAF54717-64D2-421E-BCA3-359046B30C7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bdélník 23">
                  <a:extLst>
                    <a:ext uri="{FF2B5EF4-FFF2-40B4-BE49-F238E27FC236}">
                      <a16:creationId xmlns:a16="http://schemas.microsoft.com/office/drawing/2014/main" id="{9D551354-B4D1-4BE5-8C86-6A0C410B7BCA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Pravoúhlý trojúhelník 24">
                  <a:extLst>
                    <a:ext uri="{FF2B5EF4-FFF2-40B4-BE49-F238E27FC236}">
                      <a16:creationId xmlns:a16="http://schemas.microsoft.com/office/drawing/2014/main" id="{5A6BBBCA-6D8B-445B-AE2C-BED30EE864B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947855BC-5C28-4C5C-BC61-8744CAD4020B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96638C06-7FDC-402D-B63A-C540E422FAB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26A5CB02-6C68-482C-A17D-692FB3297CD5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EB99ECD1-FB02-4E8E-80A4-9F3DBDA48C7D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9" name="Skupina 38"/>
          <p:cNvGrpSpPr/>
          <p:nvPr/>
        </p:nvGrpSpPr>
        <p:grpSpPr>
          <a:xfrm>
            <a:off x="8229764" y="2228173"/>
            <a:ext cx="2898003" cy="951460"/>
            <a:chOff x="233161" y="3055395"/>
            <a:chExt cx="11751328" cy="3335797"/>
          </a:xfrm>
        </p:grpSpPr>
        <p:sp>
          <p:nvSpPr>
            <p:cNvPr id="42" name="Ovál 41">
              <a:extLst>
                <a:ext uri="{FF2B5EF4-FFF2-40B4-BE49-F238E27FC236}">
                  <a16:creationId xmlns:a16="http://schemas.microsoft.com/office/drawing/2014/main" id="{46AFE968-1F03-4910-B198-A20882C77048}"/>
                </a:ext>
              </a:extLst>
            </p:cNvPr>
            <p:cNvSpPr/>
            <p:nvPr/>
          </p:nvSpPr>
          <p:spPr>
            <a:xfrm>
              <a:off x="10506903" y="4053396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vál 42">
              <a:extLst>
                <a:ext uri="{FF2B5EF4-FFF2-40B4-BE49-F238E27FC236}">
                  <a16:creationId xmlns:a16="http://schemas.microsoft.com/office/drawing/2014/main" id="{138C7711-740C-4461-B284-23F7D33CBD9F}"/>
                </a:ext>
              </a:extLst>
            </p:cNvPr>
            <p:cNvSpPr/>
            <p:nvPr/>
          </p:nvSpPr>
          <p:spPr>
            <a:xfrm>
              <a:off x="11147571" y="4046000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4" name="Grafický objekt 27" descr="Plíce">
              <a:extLst>
                <a:ext uri="{FF2B5EF4-FFF2-40B4-BE49-F238E27FC236}">
                  <a16:creationId xmlns:a16="http://schemas.microsoft.com/office/drawing/2014/main" id="{DBC78147-CE18-46A6-B99D-25FAA4CA0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45" name="Grafický objekt 29" descr="Srdce (orgán)">
              <a:extLst>
                <a:ext uri="{FF2B5EF4-FFF2-40B4-BE49-F238E27FC236}">
                  <a16:creationId xmlns:a16="http://schemas.microsoft.com/office/drawing/2014/main" id="{7A9C3204-AC71-4837-A2D0-F9DD90E19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3955909"/>
              <a:ext cx="1596515" cy="1596515"/>
            </a:xfrm>
            <a:prstGeom prst="rect">
              <a:avLst/>
            </a:prstGeom>
          </p:spPr>
        </p:pic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39B7BE2D-1F97-4ED6-B5D4-DEBD0BD01BB6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63" name="Skupina 62">
                <a:extLst>
                  <a:ext uri="{FF2B5EF4-FFF2-40B4-BE49-F238E27FC236}">
                    <a16:creationId xmlns:a16="http://schemas.microsoft.com/office/drawing/2014/main" id="{22A47395-95BA-446B-8E62-09272FD6F070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65" name="Volný tvar: obrazec 32">
                  <a:extLst>
                    <a:ext uri="{FF2B5EF4-FFF2-40B4-BE49-F238E27FC236}">
                      <a16:creationId xmlns:a16="http://schemas.microsoft.com/office/drawing/2014/main" id="{44F02E85-CD22-4165-9B42-C06BA0EFEC43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6" name="Volný tvar: obrazec 33">
                  <a:extLst>
                    <a:ext uri="{FF2B5EF4-FFF2-40B4-BE49-F238E27FC236}">
                      <a16:creationId xmlns:a16="http://schemas.microsoft.com/office/drawing/2014/main" id="{1B2B5F56-4337-453B-9A3B-364B60BCBF0F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4" name="Volný tvar: obrazec 37">
                <a:extLst>
                  <a:ext uri="{FF2B5EF4-FFF2-40B4-BE49-F238E27FC236}">
                    <a16:creationId xmlns:a16="http://schemas.microsoft.com/office/drawing/2014/main" id="{15CD5A52-6B56-406E-9BB4-0C674A8B7901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ABBCAD88-771A-4F1B-B048-C351A7E26951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56" name="Skupina 55">
                <a:extLst>
                  <a:ext uri="{FF2B5EF4-FFF2-40B4-BE49-F238E27FC236}">
                    <a16:creationId xmlns:a16="http://schemas.microsoft.com/office/drawing/2014/main" id="{2BC5359D-1F35-4311-89EF-4CF9AF27F74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60" name="Lichoběžník 10">
                  <a:extLst>
                    <a:ext uri="{FF2B5EF4-FFF2-40B4-BE49-F238E27FC236}">
                      <a16:creationId xmlns:a16="http://schemas.microsoft.com/office/drawing/2014/main" id="{CF4F05BB-C48E-4C25-8F5B-9FB52A2E3478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1" name="Obdélník 60">
                  <a:extLst>
                    <a:ext uri="{FF2B5EF4-FFF2-40B4-BE49-F238E27FC236}">
                      <a16:creationId xmlns:a16="http://schemas.microsoft.com/office/drawing/2014/main" id="{379C69AE-7274-4C31-BD85-64BE589D57D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Pravoúhlý trojúhelník 61">
                  <a:extLst>
                    <a:ext uri="{FF2B5EF4-FFF2-40B4-BE49-F238E27FC236}">
                      <a16:creationId xmlns:a16="http://schemas.microsoft.com/office/drawing/2014/main" id="{6217F315-8F1E-48F2-89E8-89C1D9373C4C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7" name="Ovál 56">
                <a:extLst>
                  <a:ext uri="{FF2B5EF4-FFF2-40B4-BE49-F238E27FC236}">
                    <a16:creationId xmlns:a16="http://schemas.microsoft.com/office/drawing/2014/main" id="{73B5095C-D90A-40B7-8355-EFC59DAC5E03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Ovál 57">
                <a:extLst>
                  <a:ext uri="{FF2B5EF4-FFF2-40B4-BE49-F238E27FC236}">
                    <a16:creationId xmlns:a16="http://schemas.microsoft.com/office/drawing/2014/main" id="{0BCC0AA2-2E6C-406D-8ED5-6395560CEF66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C769EB80-9C9E-4061-96FB-F8BB582234F7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49" name="Skupina 48">
                <a:extLst>
                  <a:ext uri="{FF2B5EF4-FFF2-40B4-BE49-F238E27FC236}">
                    <a16:creationId xmlns:a16="http://schemas.microsoft.com/office/drawing/2014/main" id="{44A2A4E1-0010-4408-B36B-FAA0CB78834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53" name="Lichoběžník 10">
                  <a:extLst>
                    <a:ext uri="{FF2B5EF4-FFF2-40B4-BE49-F238E27FC236}">
                      <a16:creationId xmlns:a16="http://schemas.microsoft.com/office/drawing/2014/main" id="{EAF54717-64D2-421E-BCA3-359046B30C7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Obdélník 53">
                  <a:extLst>
                    <a:ext uri="{FF2B5EF4-FFF2-40B4-BE49-F238E27FC236}">
                      <a16:creationId xmlns:a16="http://schemas.microsoft.com/office/drawing/2014/main" id="{9D551354-B4D1-4BE5-8C86-6A0C410B7BCA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5" name="Pravoúhlý trojúhelník 54">
                  <a:extLst>
                    <a:ext uri="{FF2B5EF4-FFF2-40B4-BE49-F238E27FC236}">
                      <a16:creationId xmlns:a16="http://schemas.microsoft.com/office/drawing/2014/main" id="{5A6BBBCA-6D8B-445B-AE2C-BED30EE864B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0" name="Ovál 49">
                <a:extLst>
                  <a:ext uri="{FF2B5EF4-FFF2-40B4-BE49-F238E27FC236}">
                    <a16:creationId xmlns:a16="http://schemas.microsoft.com/office/drawing/2014/main" id="{947855BC-5C28-4C5C-BC61-8744CAD4020B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96638C06-7FDC-402D-B63A-C540E422FAB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67" name="Skupina 66"/>
          <p:cNvGrpSpPr/>
          <p:nvPr/>
        </p:nvGrpSpPr>
        <p:grpSpPr>
          <a:xfrm>
            <a:off x="8275917" y="3335388"/>
            <a:ext cx="3235280" cy="947113"/>
            <a:chOff x="233161" y="3062796"/>
            <a:chExt cx="11751328" cy="3328396"/>
          </a:xfrm>
        </p:grpSpPr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46AFE968-1F03-4910-B198-A20882C77048}"/>
                </a:ext>
              </a:extLst>
            </p:cNvPr>
            <p:cNvSpPr/>
            <p:nvPr/>
          </p:nvSpPr>
          <p:spPr>
            <a:xfrm>
              <a:off x="10507557" y="405339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138C7711-740C-4461-B284-23F7D33CBD9F}"/>
                </a:ext>
              </a:extLst>
            </p:cNvPr>
            <p:cNvSpPr/>
            <p:nvPr/>
          </p:nvSpPr>
          <p:spPr>
            <a:xfrm>
              <a:off x="11148223" y="4046000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E52C9A0B-6B0D-4396-8D9F-9F3C411C0E81}"/>
                </a:ext>
              </a:extLst>
            </p:cNvPr>
            <p:cNvSpPr/>
            <p:nvPr/>
          </p:nvSpPr>
          <p:spPr>
            <a:xfrm>
              <a:off x="10509035" y="346006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AC6DEDF6-5F99-4CD2-8693-108CAD4183A0}"/>
                </a:ext>
              </a:extLst>
            </p:cNvPr>
            <p:cNvSpPr/>
            <p:nvPr/>
          </p:nvSpPr>
          <p:spPr>
            <a:xfrm>
              <a:off x="11149701" y="3452671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4" name="Grafický objekt 27" descr="Plíce">
              <a:extLst>
                <a:ext uri="{FF2B5EF4-FFF2-40B4-BE49-F238E27FC236}">
                  <a16:creationId xmlns:a16="http://schemas.microsoft.com/office/drawing/2014/main" id="{DBC78147-CE18-46A6-B99D-25FAA4CA0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75" name="Grafický objekt 29" descr="Srdce (orgán)">
              <a:extLst>
                <a:ext uri="{FF2B5EF4-FFF2-40B4-BE49-F238E27FC236}">
                  <a16:creationId xmlns:a16="http://schemas.microsoft.com/office/drawing/2014/main" id="{7A9C3204-AC71-4837-A2D0-F9DD90E19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95920"/>
              <a:ext cx="1596517" cy="1596515"/>
            </a:xfrm>
            <a:prstGeom prst="rect">
              <a:avLst/>
            </a:prstGeom>
          </p:spPr>
        </p:pic>
        <p:grpSp>
          <p:nvGrpSpPr>
            <p:cNvPr id="76" name="Skupina 75">
              <a:extLst>
                <a:ext uri="{FF2B5EF4-FFF2-40B4-BE49-F238E27FC236}">
                  <a16:creationId xmlns:a16="http://schemas.microsoft.com/office/drawing/2014/main" id="{39B7BE2D-1F97-4ED6-B5D4-DEBD0BD01BB6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87" name="Skupina 86">
                <a:extLst>
                  <a:ext uri="{FF2B5EF4-FFF2-40B4-BE49-F238E27FC236}">
                    <a16:creationId xmlns:a16="http://schemas.microsoft.com/office/drawing/2014/main" id="{22A47395-95BA-446B-8E62-09272FD6F070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89" name="Volný tvar: obrazec 32">
                  <a:extLst>
                    <a:ext uri="{FF2B5EF4-FFF2-40B4-BE49-F238E27FC236}">
                      <a16:creationId xmlns:a16="http://schemas.microsoft.com/office/drawing/2014/main" id="{44F02E85-CD22-4165-9B42-C06BA0EFEC43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0" name="Volný tvar: obrazec 33">
                  <a:extLst>
                    <a:ext uri="{FF2B5EF4-FFF2-40B4-BE49-F238E27FC236}">
                      <a16:creationId xmlns:a16="http://schemas.microsoft.com/office/drawing/2014/main" id="{1B2B5F56-4337-453B-9A3B-364B60BCBF0F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8" name="Volný tvar: obrazec 37">
                <a:extLst>
                  <a:ext uri="{FF2B5EF4-FFF2-40B4-BE49-F238E27FC236}">
                    <a16:creationId xmlns:a16="http://schemas.microsoft.com/office/drawing/2014/main" id="{15CD5A52-6B56-406E-9BB4-0C674A8B7901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7" name="Skupina 76">
              <a:extLst>
                <a:ext uri="{FF2B5EF4-FFF2-40B4-BE49-F238E27FC236}">
                  <a16:creationId xmlns:a16="http://schemas.microsoft.com/office/drawing/2014/main" id="{ABBCAD88-771A-4F1B-B048-C351A7E26951}"/>
                </a:ext>
              </a:extLst>
            </p:cNvPr>
            <p:cNvGrpSpPr/>
            <p:nvPr/>
          </p:nvGrpSpPr>
          <p:grpSpPr>
            <a:xfrm>
              <a:off x="463413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78" name="Skupina 77">
                <a:extLst>
                  <a:ext uri="{FF2B5EF4-FFF2-40B4-BE49-F238E27FC236}">
                    <a16:creationId xmlns:a16="http://schemas.microsoft.com/office/drawing/2014/main" id="{2BC5359D-1F35-4311-89EF-4CF9AF27F74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84" name="Lichoběžník 10">
                  <a:extLst>
                    <a:ext uri="{FF2B5EF4-FFF2-40B4-BE49-F238E27FC236}">
                      <a16:creationId xmlns:a16="http://schemas.microsoft.com/office/drawing/2014/main" id="{CF4F05BB-C48E-4C25-8F5B-9FB52A2E3478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Obdélník 84">
                  <a:extLst>
                    <a:ext uri="{FF2B5EF4-FFF2-40B4-BE49-F238E27FC236}">
                      <a16:creationId xmlns:a16="http://schemas.microsoft.com/office/drawing/2014/main" id="{379C69AE-7274-4C31-BD85-64BE589D57D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6" name="Pravoúhlý trojúhelník 85">
                  <a:extLst>
                    <a:ext uri="{FF2B5EF4-FFF2-40B4-BE49-F238E27FC236}">
                      <a16:creationId xmlns:a16="http://schemas.microsoft.com/office/drawing/2014/main" id="{6217F315-8F1E-48F2-89E8-89C1D9373C4C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9" name="Ovál 78">
                <a:extLst>
                  <a:ext uri="{FF2B5EF4-FFF2-40B4-BE49-F238E27FC236}">
                    <a16:creationId xmlns:a16="http://schemas.microsoft.com/office/drawing/2014/main" id="{73B5095C-D90A-40B7-8355-EFC59DAC5E03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vál 79">
                <a:extLst>
                  <a:ext uri="{FF2B5EF4-FFF2-40B4-BE49-F238E27FC236}">
                    <a16:creationId xmlns:a16="http://schemas.microsoft.com/office/drawing/2014/main" id="{0BCC0AA2-2E6C-406D-8ED5-6395560CEF66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Ovál 80">
                <a:extLst>
                  <a:ext uri="{FF2B5EF4-FFF2-40B4-BE49-F238E27FC236}">
                    <a16:creationId xmlns:a16="http://schemas.microsoft.com/office/drawing/2014/main" id="{52FB2276-76DA-4A20-BDBA-BB82F9A4D223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>
                <a:extLst>
                  <a:ext uri="{FF2B5EF4-FFF2-40B4-BE49-F238E27FC236}">
                    <a16:creationId xmlns:a16="http://schemas.microsoft.com/office/drawing/2014/main" id="{D0FD7B84-5FF1-4564-B75E-D382A9F46E3C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91" name="Skupina 90"/>
          <p:cNvGrpSpPr/>
          <p:nvPr/>
        </p:nvGrpSpPr>
        <p:grpSpPr>
          <a:xfrm>
            <a:off x="8394274" y="4391114"/>
            <a:ext cx="3061358" cy="748970"/>
            <a:chOff x="233161" y="3055395"/>
            <a:chExt cx="11751328" cy="3335797"/>
          </a:xfrm>
        </p:grpSpPr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46AFE968-1F03-4910-B198-A20882C77048}"/>
                </a:ext>
              </a:extLst>
            </p:cNvPr>
            <p:cNvSpPr/>
            <p:nvPr/>
          </p:nvSpPr>
          <p:spPr>
            <a:xfrm>
              <a:off x="10568011" y="405339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38C7711-740C-4461-B284-23F7D33CBD9F}"/>
                </a:ext>
              </a:extLst>
            </p:cNvPr>
            <p:cNvSpPr/>
            <p:nvPr/>
          </p:nvSpPr>
          <p:spPr>
            <a:xfrm>
              <a:off x="11208681" y="4046001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E52C9A0B-6B0D-4396-8D9F-9F3C411C0E81}"/>
                </a:ext>
              </a:extLst>
            </p:cNvPr>
            <p:cNvSpPr/>
            <p:nvPr/>
          </p:nvSpPr>
          <p:spPr>
            <a:xfrm>
              <a:off x="10569493" y="3460067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AC6DEDF6-5F99-4CD2-8693-108CAD4183A0}"/>
                </a:ext>
              </a:extLst>
            </p:cNvPr>
            <p:cNvSpPr/>
            <p:nvPr/>
          </p:nvSpPr>
          <p:spPr>
            <a:xfrm>
              <a:off x="11210159" y="345266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6" name="Grafický objekt 27" descr="Plíce">
              <a:extLst>
                <a:ext uri="{FF2B5EF4-FFF2-40B4-BE49-F238E27FC236}">
                  <a16:creationId xmlns:a16="http://schemas.microsoft.com/office/drawing/2014/main" id="{DBC78147-CE18-46A6-B99D-25FAA4CA0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97" name="Grafický objekt 29" descr="Srdce (orgán)">
              <a:extLst>
                <a:ext uri="{FF2B5EF4-FFF2-40B4-BE49-F238E27FC236}">
                  <a16:creationId xmlns:a16="http://schemas.microsoft.com/office/drawing/2014/main" id="{7A9C3204-AC71-4837-A2D0-F9DD90E19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10166"/>
              <a:ext cx="1596516" cy="1596517"/>
            </a:xfrm>
            <a:prstGeom prst="rect">
              <a:avLst/>
            </a:prstGeom>
          </p:spPr>
        </p:pic>
        <p:grpSp>
          <p:nvGrpSpPr>
            <p:cNvPr id="98" name="Skupina 97">
              <a:extLst>
                <a:ext uri="{FF2B5EF4-FFF2-40B4-BE49-F238E27FC236}">
                  <a16:creationId xmlns:a16="http://schemas.microsoft.com/office/drawing/2014/main" id="{ABBCAD88-771A-4F1B-B048-C351A7E26951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109" name="Skupina 108">
                <a:extLst>
                  <a:ext uri="{FF2B5EF4-FFF2-40B4-BE49-F238E27FC236}">
                    <a16:creationId xmlns:a16="http://schemas.microsoft.com/office/drawing/2014/main" id="{2BC5359D-1F35-4311-89EF-4CF9AF27F74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14" name="Lichoběžník 10">
                  <a:extLst>
                    <a:ext uri="{FF2B5EF4-FFF2-40B4-BE49-F238E27FC236}">
                      <a16:creationId xmlns:a16="http://schemas.microsoft.com/office/drawing/2014/main" id="{CF4F05BB-C48E-4C25-8F5B-9FB52A2E3478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5" name="Obdélník 114">
                  <a:extLst>
                    <a:ext uri="{FF2B5EF4-FFF2-40B4-BE49-F238E27FC236}">
                      <a16:creationId xmlns:a16="http://schemas.microsoft.com/office/drawing/2014/main" id="{379C69AE-7274-4C31-BD85-64BE589D57D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6" name="Pravoúhlý trojúhelník 115">
                  <a:extLst>
                    <a:ext uri="{FF2B5EF4-FFF2-40B4-BE49-F238E27FC236}">
                      <a16:creationId xmlns:a16="http://schemas.microsoft.com/office/drawing/2014/main" id="{6217F315-8F1E-48F2-89E8-89C1D9373C4C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0" name="Ovál 109">
                <a:extLst>
                  <a:ext uri="{FF2B5EF4-FFF2-40B4-BE49-F238E27FC236}">
                    <a16:creationId xmlns:a16="http://schemas.microsoft.com/office/drawing/2014/main" id="{73B5095C-D90A-40B7-8355-EFC59DAC5E03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Ovál 110">
                <a:extLst>
                  <a:ext uri="{FF2B5EF4-FFF2-40B4-BE49-F238E27FC236}">
                    <a16:creationId xmlns:a16="http://schemas.microsoft.com/office/drawing/2014/main" id="{0BCC0AA2-2E6C-406D-8ED5-6395560CEF66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Ovál 111">
                <a:extLst>
                  <a:ext uri="{FF2B5EF4-FFF2-40B4-BE49-F238E27FC236}">
                    <a16:creationId xmlns:a16="http://schemas.microsoft.com/office/drawing/2014/main" id="{52FB2276-76DA-4A20-BDBA-BB82F9A4D223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Ovál 112">
                <a:extLst>
                  <a:ext uri="{FF2B5EF4-FFF2-40B4-BE49-F238E27FC236}">
                    <a16:creationId xmlns:a16="http://schemas.microsoft.com/office/drawing/2014/main" id="{D0FD7B84-5FF1-4564-B75E-D382A9F46E3C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9" name="Skupina 98">
              <a:extLst>
                <a:ext uri="{FF2B5EF4-FFF2-40B4-BE49-F238E27FC236}">
                  <a16:creationId xmlns:a16="http://schemas.microsoft.com/office/drawing/2014/main" id="{C769EB80-9C9E-4061-96FB-F8BB582234F7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01" name="Skupina 100">
                <a:extLst>
                  <a:ext uri="{FF2B5EF4-FFF2-40B4-BE49-F238E27FC236}">
                    <a16:creationId xmlns:a16="http://schemas.microsoft.com/office/drawing/2014/main" id="{44A2A4E1-0010-4408-B36B-FAA0CB78834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06" name="Lichoběžník 10">
                  <a:extLst>
                    <a:ext uri="{FF2B5EF4-FFF2-40B4-BE49-F238E27FC236}">
                      <a16:creationId xmlns:a16="http://schemas.microsoft.com/office/drawing/2014/main" id="{EAF54717-64D2-421E-BCA3-359046B30C7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7" name="Obdélník 106">
                  <a:extLst>
                    <a:ext uri="{FF2B5EF4-FFF2-40B4-BE49-F238E27FC236}">
                      <a16:creationId xmlns:a16="http://schemas.microsoft.com/office/drawing/2014/main" id="{9D551354-B4D1-4BE5-8C86-6A0C410B7BCA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8" name="Pravoúhlý trojúhelník 107">
                  <a:extLst>
                    <a:ext uri="{FF2B5EF4-FFF2-40B4-BE49-F238E27FC236}">
                      <a16:creationId xmlns:a16="http://schemas.microsoft.com/office/drawing/2014/main" id="{5A6BBBCA-6D8B-445B-AE2C-BED30EE864B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2" name="Ovál 101">
                <a:extLst>
                  <a:ext uri="{FF2B5EF4-FFF2-40B4-BE49-F238E27FC236}">
                    <a16:creationId xmlns:a16="http://schemas.microsoft.com/office/drawing/2014/main" id="{947855BC-5C28-4C5C-BC61-8744CAD4020B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Ovál 102">
                <a:extLst>
                  <a:ext uri="{FF2B5EF4-FFF2-40B4-BE49-F238E27FC236}">
                    <a16:creationId xmlns:a16="http://schemas.microsoft.com/office/drawing/2014/main" id="{96638C06-7FDC-402D-B63A-C540E422FAB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Ovál 103">
                <a:extLst>
                  <a:ext uri="{FF2B5EF4-FFF2-40B4-BE49-F238E27FC236}">
                    <a16:creationId xmlns:a16="http://schemas.microsoft.com/office/drawing/2014/main" id="{26A5CB02-6C68-482C-A17D-692FB3297CD5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Ovál 104">
                <a:extLst>
                  <a:ext uri="{FF2B5EF4-FFF2-40B4-BE49-F238E27FC236}">
                    <a16:creationId xmlns:a16="http://schemas.microsoft.com/office/drawing/2014/main" id="{EB99ECD1-FB02-4E8E-80A4-9F3DBDA48C7D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id="{0E1BAB94-EAFB-45E9-B362-2868328F28FA}"/>
                </a:ext>
              </a:extLst>
            </p:cNvPr>
            <p:cNvCxnSpPr/>
            <p:nvPr/>
          </p:nvCxnSpPr>
          <p:spPr>
            <a:xfrm>
              <a:off x="2361459" y="5415376"/>
              <a:ext cx="728856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Skupina 158"/>
          <p:cNvGrpSpPr/>
          <p:nvPr/>
        </p:nvGrpSpPr>
        <p:grpSpPr>
          <a:xfrm>
            <a:off x="3334109" y="5464034"/>
            <a:ext cx="3636734" cy="1110783"/>
            <a:chOff x="233161" y="2387954"/>
            <a:chExt cx="11751328" cy="4048362"/>
          </a:xfrm>
        </p:grpSpPr>
        <p:sp>
          <p:nvSpPr>
            <p:cNvPr id="117" name="Ovál 116">
              <a:extLst>
                <a:ext uri="{FF2B5EF4-FFF2-40B4-BE49-F238E27FC236}">
                  <a16:creationId xmlns:a16="http://schemas.microsoft.com/office/drawing/2014/main" id="{46AFE968-1F03-4910-B198-A20882C77048}"/>
                </a:ext>
              </a:extLst>
            </p:cNvPr>
            <p:cNvSpPr/>
            <p:nvPr/>
          </p:nvSpPr>
          <p:spPr>
            <a:xfrm>
              <a:off x="10530412" y="405339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Ovál 117">
              <a:extLst>
                <a:ext uri="{FF2B5EF4-FFF2-40B4-BE49-F238E27FC236}">
                  <a16:creationId xmlns:a16="http://schemas.microsoft.com/office/drawing/2014/main" id="{138C7711-740C-4461-B284-23F7D33CBD9F}"/>
                </a:ext>
              </a:extLst>
            </p:cNvPr>
            <p:cNvSpPr/>
            <p:nvPr/>
          </p:nvSpPr>
          <p:spPr>
            <a:xfrm>
              <a:off x="11171079" y="404600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Ovál 118">
              <a:extLst>
                <a:ext uri="{FF2B5EF4-FFF2-40B4-BE49-F238E27FC236}">
                  <a16:creationId xmlns:a16="http://schemas.microsoft.com/office/drawing/2014/main" id="{E52C9A0B-6B0D-4396-8D9F-9F3C411C0E81}"/>
                </a:ext>
              </a:extLst>
            </p:cNvPr>
            <p:cNvSpPr/>
            <p:nvPr/>
          </p:nvSpPr>
          <p:spPr>
            <a:xfrm>
              <a:off x="10531891" y="346006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Ovál 119">
              <a:extLst>
                <a:ext uri="{FF2B5EF4-FFF2-40B4-BE49-F238E27FC236}">
                  <a16:creationId xmlns:a16="http://schemas.microsoft.com/office/drawing/2014/main" id="{AC6DEDF6-5F99-4CD2-8693-108CAD4183A0}"/>
                </a:ext>
              </a:extLst>
            </p:cNvPr>
            <p:cNvSpPr/>
            <p:nvPr/>
          </p:nvSpPr>
          <p:spPr>
            <a:xfrm>
              <a:off x="11172558" y="345267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1" name="Grafický objekt 27" descr="Plíce">
              <a:extLst>
                <a:ext uri="{FF2B5EF4-FFF2-40B4-BE49-F238E27FC236}">
                  <a16:creationId xmlns:a16="http://schemas.microsoft.com/office/drawing/2014/main" id="{DBC78147-CE18-46A6-B99D-25FAA4CA0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122" name="Grafický objekt 29" descr="Srdce (orgán)">
              <a:extLst>
                <a:ext uri="{FF2B5EF4-FFF2-40B4-BE49-F238E27FC236}">
                  <a16:creationId xmlns:a16="http://schemas.microsoft.com/office/drawing/2014/main" id="{7A9C3204-AC71-4837-A2D0-F9DD90E19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839800"/>
              <a:ext cx="1596516" cy="1596516"/>
            </a:xfrm>
            <a:prstGeom prst="rect">
              <a:avLst/>
            </a:prstGeom>
          </p:spPr>
        </p:pic>
        <p:grpSp>
          <p:nvGrpSpPr>
            <p:cNvPr id="123" name="Skupina 122">
              <a:extLst>
                <a:ext uri="{FF2B5EF4-FFF2-40B4-BE49-F238E27FC236}">
                  <a16:creationId xmlns:a16="http://schemas.microsoft.com/office/drawing/2014/main" id="{39B7BE2D-1F97-4ED6-B5D4-DEBD0BD01BB6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124" name="Skupina 123">
                <a:extLst>
                  <a:ext uri="{FF2B5EF4-FFF2-40B4-BE49-F238E27FC236}">
                    <a16:creationId xmlns:a16="http://schemas.microsoft.com/office/drawing/2014/main" id="{22A47395-95BA-446B-8E62-09272FD6F070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126" name="Volný tvar: obrazec 32">
                  <a:extLst>
                    <a:ext uri="{FF2B5EF4-FFF2-40B4-BE49-F238E27FC236}">
                      <a16:creationId xmlns:a16="http://schemas.microsoft.com/office/drawing/2014/main" id="{44F02E85-CD22-4165-9B42-C06BA0EFEC43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7" name="Volný tvar: obrazec 33">
                  <a:extLst>
                    <a:ext uri="{FF2B5EF4-FFF2-40B4-BE49-F238E27FC236}">
                      <a16:creationId xmlns:a16="http://schemas.microsoft.com/office/drawing/2014/main" id="{1B2B5F56-4337-453B-9A3B-364B60BCBF0F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5" name="Volný tvar: obrazec 37">
                <a:extLst>
                  <a:ext uri="{FF2B5EF4-FFF2-40B4-BE49-F238E27FC236}">
                    <a16:creationId xmlns:a16="http://schemas.microsoft.com/office/drawing/2014/main" id="{15CD5A52-6B56-406E-9BB4-0C674A8B7901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8" name="Skupina 127">
              <a:extLst>
                <a:ext uri="{FF2B5EF4-FFF2-40B4-BE49-F238E27FC236}">
                  <a16:creationId xmlns:a16="http://schemas.microsoft.com/office/drawing/2014/main" id="{ABBCAD88-771A-4F1B-B048-C351A7E26951}"/>
                </a:ext>
              </a:extLst>
            </p:cNvPr>
            <p:cNvGrpSpPr/>
            <p:nvPr/>
          </p:nvGrpSpPr>
          <p:grpSpPr>
            <a:xfrm>
              <a:off x="3142696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129" name="Skupina 128">
                <a:extLst>
                  <a:ext uri="{FF2B5EF4-FFF2-40B4-BE49-F238E27FC236}">
                    <a16:creationId xmlns:a16="http://schemas.microsoft.com/office/drawing/2014/main" id="{2BC5359D-1F35-4311-89EF-4CF9AF27F74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34" name="Lichoběžník 10">
                  <a:extLst>
                    <a:ext uri="{FF2B5EF4-FFF2-40B4-BE49-F238E27FC236}">
                      <a16:creationId xmlns:a16="http://schemas.microsoft.com/office/drawing/2014/main" id="{CF4F05BB-C48E-4C25-8F5B-9FB52A2E3478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5" name="Obdélník 134">
                  <a:extLst>
                    <a:ext uri="{FF2B5EF4-FFF2-40B4-BE49-F238E27FC236}">
                      <a16:creationId xmlns:a16="http://schemas.microsoft.com/office/drawing/2014/main" id="{379C69AE-7274-4C31-BD85-64BE589D57D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6" name="Pravoúhlý trojúhelník 135">
                  <a:extLst>
                    <a:ext uri="{FF2B5EF4-FFF2-40B4-BE49-F238E27FC236}">
                      <a16:creationId xmlns:a16="http://schemas.microsoft.com/office/drawing/2014/main" id="{6217F315-8F1E-48F2-89E8-89C1D9373C4C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30" name="Ovál 129">
                <a:extLst>
                  <a:ext uri="{FF2B5EF4-FFF2-40B4-BE49-F238E27FC236}">
                    <a16:creationId xmlns:a16="http://schemas.microsoft.com/office/drawing/2014/main" id="{73B5095C-D90A-40B7-8355-EFC59DAC5E03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Ovál 130">
                <a:extLst>
                  <a:ext uri="{FF2B5EF4-FFF2-40B4-BE49-F238E27FC236}">
                    <a16:creationId xmlns:a16="http://schemas.microsoft.com/office/drawing/2014/main" id="{0BCC0AA2-2E6C-406D-8ED5-6395560CEF66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Ovál 131">
                <a:extLst>
                  <a:ext uri="{FF2B5EF4-FFF2-40B4-BE49-F238E27FC236}">
                    <a16:creationId xmlns:a16="http://schemas.microsoft.com/office/drawing/2014/main" id="{52FB2276-76DA-4A20-BDBA-BB82F9A4D223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Ovál 132">
                <a:extLst>
                  <a:ext uri="{FF2B5EF4-FFF2-40B4-BE49-F238E27FC236}">
                    <a16:creationId xmlns:a16="http://schemas.microsoft.com/office/drawing/2014/main" id="{D0FD7B84-5FF1-4564-B75E-D382A9F46E3C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7" name="Skupina 136">
              <a:extLst>
                <a:ext uri="{FF2B5EF4-FFF2-40B4-BE49-F238E27FC236}">
                  <a16:creationId xmlns:a16="http://schemas.microsoft.com/office/drawing/2014/main" id="{C769EB80-9C9E-4061-96FB-F8BB582234F7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38" name="Skupina 137">
                <a:extLst>
                  <a:ext uri="{FF2B5EF4-FFF2-40B4-BE49-F238E27FC236}">
                    <a16:creationId xmlns:a16="http://schemas.microsoft.com/office/drawing/2014/main" id="{44A2A4E1-0010-4408-B36B-FAA0CB78834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43" name="Lichoběžník 10">
                  <a:extLst>
                    <a:ext uri="{FF2B5EF4-FFF2-40B4-BE49-F238E27FC236}">
                      <a16:creationId xmlns:a16="http://schemas.microsoft.com/office/drawing/2014/main" id="{EAF54717-64D2-421E-BCA3-359046B30C7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4" name="Obdélník 143">
                  <a:extLst>
                    <a:ext uri="{FF2B5EF4-FFF2-40B4-BE49-F238E27FC236}">
                      <a16:creationId xmlns:a16="http://schemas.microsoft.com/office/drawing/2014/main" id="{9D551354-B4D1-4BE5-8C86-6A0C410B7BCA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5" name="Pravoúhlý trojúhelník 144">
                  <a:extLst>
                    <a:ext uri="{FF2B5EF4-FFF2-40B4-BE49-F238E27FC236}">
                      <a16:creationId xmlns:a16="http://schemas.microsoft.com/office/drawing/2014/main" id="{5A6BBBCA-6D8B-445B-AE2C-BED30EE864B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39" name="Ovál 138">
                <a:extLst>
                  <a:ext uri="{FF2B5EF4-FFF2-40B4-BE49-F238E27FC236}">
                    <a16:creationId xmlns:a16="http://schemas.microsoft.com/office/drawing/2014/main" id="{947855BC-5C28-4C5C-BC61-8744CAD4020B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0" name="Ovál 139">
                <a:extLst>
                  <a:ext uri="{FF2B5EF4-FFF2-40B4-BE49-F238E27FC236}">
                    <a16:creationId xmlns:a16="http://schemas.microsoft.com/office/drawing/2014/main" id="{96638C06-7FDC-402D-B63A-C540E422FAB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Ovál 140">
                <a:extLst>
                  <a:ext uri="{FF2B5EF4-FFF2-40B4-BE49-F238E27FC236}">
                    <a16:creationId xmlns:a16="http://schemas.microsoft.com/office/drawing/2014/main" id="{26A5CB02-6C68-482C-A17D-692FB3297CD5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2" name="Ovál 141">
                <a:extLst>
                  <a:ext uri="{FF2B5EF4-FFF2-40B4-BE49-F238E27FC236}">
                    <a16:creationId xmlns:a16="http://schemas.microsoft.com/office/drawing/2014/main" id="{EB99ECD1-FB02-4E8E-80A4-9F3DBDA48C7D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6" name="Ovál 145">
              <a:extLst>
                <a:ext uri="{FF2B5EF4-FFF2-40B4-BE49-F238E27FC236}">
                  <a16:creationId xmlns:a16="http://schemas.microsoft.com/office/drawing/2014/main" id="{7519B1EC-0851-4521-AC3B-20E3F7C3DFE3}"/>
                </a:ext>
              </a:extLst>
            </p:cNvPr>
            <p:cNvSpPr/>
            <p:nvPr/>
          </p:nvSpPr>
          <p:spPr>
            <a:xfrm>
              <a:off x="2183670" y="4300397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7" name="Ovál 146">
              <a:extLst>
                <a:ext uri="{FF2B5EF4-FFF2-40B4-BE49-F238E27FC236}">
                  <a16:creationId xmlns:a16="http://schemas.microsoft.com/office/drawing/2014/main" id="{1F6BD984-5ABB-48AB-BDF0-52DCF022D799}"/>
                </a:ext>
              </a:extLst>
            </p:cNvPr>
            <p:cNvSpPr/>
            <p:nvPr/>
          </p:nvSpPr>
          <p:spPr>
            <a:xfrm>
              <a:off x="2575753" y="4293001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Ovál 147">
              <a:extLst>
                <a:ext uri="{FF2B5EF4-FFF2-40B4-BE49-F238E27FC236}">
                  <a16:creationId xmlns:a16="http://schemas.microsoft.com/office/drawing/2014/main" id="{8961BA97-A1D6-4FD3-A1F4-F0706589EAEC}"/>
                </a:ext>
              </a:extLst>
            </p:cNvPr>
            <p:cNvSpPr/>
            <p:nvPr/>
          </p:nvSpPr>
          <p:spPr>
            <a:xfrm>
              <a:off x="2185149" y="392013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9" name="Ovál 148">
              <a:extLst>
                <a:ext uri="{FF2B5EF4-FFF2-40B4-BE49-F238E27FC236}">
                  <a16:creationId xmlns:a16="http://schemas.microsoft.com/office/drawing/2014/main" id="{D85050FE-D872-4973-ADF7-3344B63F2B2D}"/>
                </a:ext>
              </a:extLst>
            </p:cNvPr>
            <p:cNvSpPr/>
            <p:nvPr/>
          </p:nvSpPr>
          <p:spPr>
            <a:xfrm>
              <a:off x="2577232" y="391273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0" name="Ovál 149">
              <a:extLst>
                <a:ext uri="{FF2B5EF4-FFF2-40B4-BE49-F238E27FC236}">
                  <a16:creationId xmlns:a16="http://schemas.microsoft.com/office/drawing/2014/main" id="{448C53D4-E9CB-44C6-98D2-9D052F600F1A}"/>
                </a:ext>
              </a:extLst>
            </p:cNvPr>
            <p:cNvSpPr/>
            <p:nvPr/>
          </p:nvSpPr>
          <p:spPr>
            <a:xfrm>
              <a:off x="2182191" y="3554668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Ovál 150">
              <a:extLst>
                <a:ext uri="{FF2B5EF4-FFF2-40B4-BE49-F238E27FC236}">
                  <a16:creationId xmlns:a16="http://schemas.microsoft.com/office/drawing/2014/main" id="{EFE42BF1-FD25-4474-8BCF-CE531E4F389E}"/>
                </a:ext>
              </a:extLst>
            </p:cNvPr>
            <p:cNvSpPr/>
            <p:nvPr/>
          </p:nvSpPr>
          <p:spPr>
            <a:xfrm>
              <a:off x="2574274" y="3547272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2" name="Ovál 151">
              <a:extLst>
                <a:ext uri="{FF2B5EF4-FFF2-40B4-BE49-F238E27FC236}">
                  <a16:creationId xmlns:a16="http://schemas.microsoft.com/office/drawing/2014/main" id="{7F2BF0BB-5390-4140-A41C-73A34DE5713B}"/>
                </a:ext>
              </a:extLst>
            </p:cNvPr>
            <p:cNvSpPr/>
            <p:nvPr/>
          </p:nvSpPr>
          <p:spPr>
            <a:xfrm>
              <a:off x="2183670" y="3156649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3" name="Ovál 152">
              <a:extLst>
                <a:ext uri="{FF2B5EF4-FFF2-40B4-BE49-F238E27FC236}">
                  <a16:creationId xmlns:a16="http://schemas.microsoft.com/office/drawing/2014/main" id="{ED4CA0EA-5A67-461E-9775-DAA319F70835}"/>
                </a:ext>
              </a:extLst>
            </p:cNvPr>
            <p:cNvSpPr/>
            <p:nvPr/>
          </p:nvSpPr>
          <p:spPr>
            <a:xfrm>
              <a:off x="2575753" y="3149253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4" name="Ovál 153">
              <a:extLst>
                <a:ext uri="{FF2B5EF4-FFF2-40B4-BE49-F238E27FC236}">
                  <a16:creationId xmlns:a16="http://schemas.microsoft.com/office/drawing/2014/main" id="{21F35BC7-8102-444C-A2C7-924013F8A15D}"/>
                </a:ext>
              </a:extLst>
            </p:cNvPr>
            <p:cNvSpPr/>
            <p:nvPr/>
          </p:nvSpPr>
          <p:spPr>
            <a:xfrm>
              <a:off x="2181764" y="2784486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Ovál 154">
              <a:extLst>
                <a:ext uri="{FF2B5EF4-FFF2-40B4-BE49-F238E27FC236}">
                  <a16:creationId xmlns:a16="http://schemas.microsoft.com/office/drawing/2014/main" id="{E24C3693-E8EB-4416-8607-CDA2869261D3}"/>
                </a:ext>
              </a:extLst>
            </p:cNvPr>
            <p:cNvSpPr/>
            <p:nvPr/>
          </p:nvSpPr>
          <p:spPr>
            <a:xfrm>
              <a:off x="2573847" y="277709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6" name="Ovál 155">
              <a:extLst>
                <a:ext uri="{FF2B5EF4-FFF2-40B4-BE49-F238E27FC236}">
                  <a16:creationId xmlns:a16="http://schemas.microsoft.com/office/drawing/2014/main" id="{936F531E-3DBC-472E-93FE-08B98B44C4DB}"/>
                </a:ext>
              </a:extLst>
            </p:cNvPr>
            <p:cNvSpPr/>
            <p:nvPr/>
          </p:nvSpPr>
          <p:spPr>
            <a:xfrm>
              <a:off x="2183243" y="239535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" name="Ovál 156">
              <a:extLst>
                <a:ext uri="{FF2B5EF4-FFF2-40B4-BE49-F238E27FC236}">
                  <a16:creationId xmlns:a16="http://schemas.microsoft.com/office/drawing/2014/main" id="{BB79BFD5-AD70-4657-8EFA-44A51F97AAB2}"/>
                </a:ext>
              </a:extLst>
            </p:cNvPr>
            <p:cNvSpPr/>
            <p:nvPr/>
          </p:nvSpPr>
          <p:spPr>
            <a:xfrm>
              <a:off x="2575326" y="238795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Znak násobení 57">
              <a:extLst>
                <a:ext uri="{FF2B5EF4-FFF2-40B4-BE49-F238E27FC236}">
                  <a16:creationId xmlns:a16="http://schemas.microsoft.com/office/drawing/2014/main" id="{A79600DF-3647-4507-A130-7DA14349D927}"/>
                </a:ext>
              </a:extLst>
            </p:cNvPr>
            <p:cNvSpPr/>
            <p:nvPr/>
          </p:nvSpPr>
          <p:spPr>
            <a:xfrm>
              <a:off x="233161" y="2866007"/>
              <a:ext cx="1932557" cy="2087717"/>
            </a:xfrm>
            <a:prstGeom prst="mathMultipl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95935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CO2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8657" b="4944"/>
          <a:stretch/>
        </p:blipFill>
        <p:spPr>
          <a:xfrm>
            <a:off x="683568" y="1322552"/>
            <a:ext cx="1511455" cy="117034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29635" y="126876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CO2 je přenášen krví: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Fyzikálně rozpuštěný (5%)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formě </a:t>
            </a:r>
            <a:r>
              <a:rPr lang="cs-CZ" dirty="0" err="1"/>
              <a:t>bikarbonátových</a:t>
            </a:r>
            <a:r>
              <a:rPr lang="cs-CZ" dirty="0"/>
              <a:t> aniontů (85%)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chemické vazbě s </a:t>
            </a:r>
            <a:r>
              <a:rPr lang="cs-CZ" dirty="0" err="1"/>
              <a:t>Hb</a:t>
            </a:r>
            <a:r>
              <a:rPr lang="cs-CZ" dirty="0"/>
              <a:t> a plazmatickými proteiny (10%)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360169" y="3113221"/>
            <a:ext cx="9474963" cy="2246975"/>
            <a:chOff x="179512" y="2177741"/>
            <a:chExt cx="6274270" cy="1613046"/>
          </a:xfrm>
        </p:grpSpPr>
        <p:grpSp>
          <p:nvGrpSpPr>
            <p:cNvPr id="8" name="Skupina 7"/>
            <p:cNvGrpSpPr/>
            <p:nvPr/>
          </p:nvGrpSpPr>
          <p:grpSpPr>
            <a:xfrm>
              <a:off x="179512" y="2377414"/>
              <a:ext cx="6274270" cy="1413373"/>
              <a:chOff x="1082365" y="2669298"/>
              <a:chExt cx="6274270" cy="1413373"/>
            </a:xfrm>
          </p:grpSpPr>
          <p:sp>
            <p:nvSpPr>
              <p:cNvPr id="11" name="Ovál 2"/>
              <p:cNvSpPr/>
              <p:nvPr/>
            </p:nvSpPr>
            <p:spPr>
              <a:xfrm>
                <a:off x="1082365" y="2669298"/>
                <a:ext cx="2716170" cy="1030761"/>
              </a:xfrm>
              <a:custGeom>
                <a:avLst/>
                <a:gdLst>
                  <a:gd name="connsiteX0" fmla="*/ 0 w 4536504"/>
                  <a:gd name="connsiteY0" fmla="*/ 792088 h 1584176"/>
                  <a:gd name="connsiteX1" fmla="*/ 2268252 w 4536504"/>
                  <a:gd name="connsiteY1" fmla="*/ 0 h 1584176"/>
                  <a:gd name="connsiteX2" fmla="*/ 4536504 w 4536504"/>
                  <a:gd name="connsiteY2" fmla="*/ 792088 h 1584176"/>
                  <a:gd name="connsiteX3" fmla="*/ 2268252 w 4536504"/>
                  <a:gd name="connsiteY3" fmla="*/ 1584176 h 1584176"/>
                  <a:gd name="connsiteX4" fmla="*/ 0 w 4536504"/>
                  <a:gd name="connsiteY4" fmla="*/ 792088 h 1584176"/>
                  <a:gd name="connsiteX0" fmla="*/ 36818 w 4573322"/>
                  <a:gd name="connsiteY0" fmla="*/ 792088 h 1626476"/>
                  <a:gd name="connsiteX1" fmla="*/ 2305070 w 4573322"/>
                  <a:gd name="connsiteY1" fmla="*/ 0 h 1626476"/>
                  <a:gd name="connsiteX2" fmla="*/ 4573322 w 4573322"/>
                  <a:gd name="connsiteY2" fmla="*/ 792088 h 1626476"/>
                  <a:gd name="connsiteX3" fmla="*/ 2305070 w 4573322"/>
                  <a:gd name="connsiteY3" fmla="*/ 1584176 h 1626476"/>
                  <a:gd name="connsiteX4" fmla="*/ 999384 w 4573322"/>
                  <a:gd name="connsiteY4" fmla="*/ 1441831 h 1626476"/>
                  <a:gd name="connsiteX5" fmla="*/ 36818 w 4573322"/>
                  <a:gd name="connsiteY5" fmla="*/ 792088 h 1626476"/>
                  <a:gd name="connsiteX0" fmla="*/ 36818 w 4594540"/>
                  <a:gd name="connsiteY0" fmla="*/ 792088 h 1586276"/>
                  <a:gd name="connsiteX1" fmla="*/ 2305070 w 4594540"/>
                  <a:gd name="connsiteY1" fmla="*/ 0 h 1586276"/>
                  <a:gd name="connsiteX2" fmla="*/ 4573322 w 4594540"/>
                  <a:gd name="connsiteY2" fmla="*/ 792088 h 1586276"/>
                  <a:gd name="connsiteX3" fmla="*/ 3376824 w 4594540"/>
                  <a:gd name="connsiteY3" fmla="*/ 1383641 h 1586276"/>
                  <a:gd name="connsiteX4" fmla="*/ 2305070 w 4594540"/>
                  <a:gd name="connsiteY4" fmla="*/ 1584176 h 1586276"/>
                  <a:gd name="connsiteX5" fmla="*/ 999384 w 4594540"/>
                  <a:gd name="connsiteY5" fmla="*/ 1441831 h 1586276"/>
                  <a:gd name="connsiteX6" fmla="*/ 36818 w 4594540"/>
                  <a:gd name="connsiteY6" fmla="*/ 792088 h 1586276"/>
                  <a:gd name="connsiteX0" fmla="*/ 36818 w 4594540"/>
                  <a:gd name="connsiteY0" fmla="*/ 792088 h 1464186"/>
                  <a:gd name="connsiteX1" fmla="*/ 2305070 w 4594540"/>
                  <a:gd name="connsiteY1" fmla="*/ 0 h 1464186"/>
                  <a:gd name="connsiteX2" fmla="*/ 4573322 w 4594540"/>
                  <a:gd name="connsiteY2" fmla="*/ 792088 h 1464186"/>
                  <a:gd name="connsiteX3" fmla="*/ 3376824 w 4594540"/>
                  <a:gd name="connsiteY3" fmla="*/ 1383641 h 1464186"/>
                  <a:gd name="connsiteX4" fmla="*/ 2255194 w 4594540"/>
                  <a:gd name="connsiteY4" fmla="*/ 1068787 h 1464186"/>
                  <a:gd name="connsiteX5" fmla="*/ 999384 w 4594540"/>
                  <a:gd name="connsiteY5" fmla="*/ 1441831 h 1464186"/>
                  <a:gd name="connsiteX6" fmla="*/ 36818 w 4594540"/>
                  <a:gd name="connsiteY6" fmla="*/ 792088 h 1464186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383641"/>
                  <a:gd name="connsiteX1" fmla="*/ 2306941 w 4596411"/>
                  <a:gd name="connsiteY1" fmla="*/ 0 h 1383641"/>
                  <a:gd name="connsiteX2" fmla="*/ 4575193 w 4596411"/>
                  <a:gd name="connsiteY2" fmla="*/ 792088 h 1383641"/>
                  <a:gd name="connsiteX3" fmla="*/ 3378695 w 4596411"/>
                  <a:gd name="connsiteY3" fmla="*/ 1383641 h 1383641"/>
                  <a:gd name="connsiteX4" fmla="*/ 2257065 w 4596411"/>
                  <a:gd name="connsiteY4" fmla="*/ 1068787 h 1383641"/>
                  <a:gd name="connsiteX5" fmla="*/ 1001255 w 4596411"/>
                  <a:gd name="connsiteY5" fmla="*/ 1250638 h 1383641"/>
                  <a:gd name="connsiteX6" fmla="*/ 38689 w 4596411"/>
                  <a:gd name="connsiteY6" fmla="*/ 792088 h 1383641"/>
                  <a:gd name="connsiteX0" fmla="*/ 38689 w 4596411"/>
                  <a:gd name="connsiteY0" fmla="*/ 792088 h 1325452"/>
                  <a:gd name="connsiteX1" fmla="*/ 2306941 w 4596411"/>
                  <a:gd name="connsiteY1" fmla="*/ 0 h 1325452"/>
                  <a:gd name="connsiteX2" fmla="*/ 4575193 w 4596411"/>
                  <a:gd name="connsiteY2" fmla="*/ 792088 h 1325452"/>
                  <a:gd name="connsiteX3" fmla="*/ 3378695 w 4596411"/>
                  <a:gd name="connsiteY3" fmla="*/ 1325452 h 1325452"/>
                  <a:gd name="connsiteX4" fmla="*/ 2257065 w 4596411"/>
                  <a:gd name="connsiteY4" fmla="*/ 1068787 h 1325452"/>
                  <a:gd name="connsiteX5" fmla="*/ 1001255 w 4596411"/>
                  <a:gd name="connsiteY5" fmla="*/ 1250638 h 1325452"/>
                  <a:gd name="connsiteX6" fmla="*/ 38689 w 4596411"/>
                  <a:gd name="connsiteY6" fmla="*/ 792088 h 1325452"/>
                  <a:gd name="connsiteX0" fmla="*/ 38689 w 4604879"/>
                  <a:gd name="connsiteY0" fmla="*/ 792088 h 1325452"/>
                  <a:gd name="connsiteX1" fmla="*/ 2306941 w 4604879"/>
                  <a:gd name="connsiteY1" fmla="*/ 0 h 1325452"/>
                  <a:gd name="connsiteX2" fmla="*/ 4575193 w 4604879"/>
                  <a:gd name="connsiteY2" fmla="*/ 792088 h 1325452"/>
                  <a:gd name="connsiteX3" fmla="*/ 3378695 w 4604879"/>
                  <a:gd name="connsiteY3" fmla="*/ 1325452 h 1325452"/>
                  <a:gd name="connsiteX4" fmla="*/ 2257065 w 4604879"/>
                  <a:gd name="connsiteY4" fmla="*/ 1068787 h 1325452"/>
                  <a:gd name="connsiteX5" fmla="*/ 1001255 w 4604879"/>
                  <a:gd name="connsiteY5" fmla="*/ 1250638 h 1325452"/>
                  <a:gd name="connsiteX6" fmla="*/ 38689 w 4604879"/>
                  <a:gd name="connsiteY6" fmla="*/ 792088 h 1325452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491"/>
                  <a:gd name="connsiteY0" fmla="*/ 792088 h 1275575"/>
                  <a:gd name="connsiteX1" fmla="*/ 2306941 w 4605491"/>
                  <a:gd name="connsiteY1" fmla="*/ 0 h 1275575"/>
                  <a:gd name="connsiteX2" fmla="*/ 4575193 w 4605491"/>
                  <a:gd name="connsiteY2" fmla="*/ 792088 h 1275575"/>
                  <a:gd name="connsiteX3" fmla="*/ 3403633 w 4605491"/>
                  <a:gd name="connsiteY3" fmla="*/ 1275575 h 1275575"/>
                  <a:gd name="connsiteX4" fmla="*/ 2257065 w 4605491"/>
                  <a:gd name="connsiteY4" fmla="*/ 1068787 h 1275575"/>
                  <a:gd name="connsiteX5" fmla="*/ 1001255 w 4605491"/>
                  <a:gd name="connsiteY5" fmla="*/ 1250638 h 1275575"/>
                  <a:gd name="connsiteX6" fmla="*/ 38689 w 4605491"/>
                  <a:gd name="connsiteY6" fmla="*/ 792088 h 1275575"/>
                  <a:gd name="connsiteX0" fmla="*/ 38689 w 4606114"/>
                  <a:gd name="connsiteY0" fmla="*/ 792088 h 1250638"/>
                  <a:gd name="connsiteX1" fmla="*/ 2306941 w 4606114"/>
                  <a:gd name="connsiteY1" fmla="*/ 0 h 1250638"/>
                  <a:gd name="connsiteX2" fmla="*/ 4575193 w 4606114"/>
                  <a:gd name="connsiteY2" fmla="*/ 792088 h 1250638"/>
                  <a:gd name="connsiteX3" fmla="*/ 3420258 w 4606114"/>
                  <a:gd name="connsiteY3" fmla="*/ 1242324 h 1250638"/>
                  <a:gd name="connsiteX4" fmla="*/ 2257065 w 4606114"/>
                  <a:gd name="connsiteY4" fmla="*/ 1068787 h 1250638"/>
                  <a:gd name="connsiteX5" fmla="*/ 1001255 w 4606114"/>
                  <a:gd name="connsiteY5" fmla="*/ 1250638 h 1250638"/>
                  <a:gd name="connsiteX6" fmla="*/ 38689 w 4606114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44646 w 4612378"/>
                  <a:gd name="connsiteY0" fmla="*/ 792088 h 1250638"/>
                  <a:gd name="connsiteX1" fmla="*/ 2312898 w 4612378"/>
                  <a:gd name="connsiteY1" fmla="*/ 0 h 1250638"/>
                  <a:gd name="connsiteX2" fmla="*/ 4581150 w 4612378"/>
                  <a:gd name="connsiteY2" fmla="*/ 792088 h 1250638"/>
                  <a:gd name="connsiteX3" fmla="*/ 3426215 w 4612378"/>
                  <a:gd name="connsiteY3" fmla="*/ 1242324 h 1250638"/>
                  <a:gd name="connsiteX4" fmla="*/ 2263022 w 4612378"/>
                  <a:gd name="connsiteY4" fmla="*/ 1068787 h 1250638"/>
                  <a:gd name="connsiteX5" fmla="*/ 1007212 w 4612378"/>
                  <a:gd name="connsiteY5" fmla="*/ 1250638 h 1250638"/>
                  <a:gd name="connsiteX6" fmla="*/ 44646 w 4612378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821351 h 1279901"/>
                  <a:gd name="connsiteX1" fmla="*/ 1024699 w 4613240"/>
                  <a:gd name="connsiteY1" fmla="*/ 232499 h 1279901"/>
                  <a:gd name="connsiteX2" fmla="*/ 2313760 w 4613240"/>
                  <a:gd name="connsiteY2" fmla="*/ 29263 h 1279901"/>
                  <a:gd name="connsiteX3" fmla="*/ 4582012 w 4613240"/>
                  <a:gd name="connsiteY3" fmla="*/ 821351 h 1279901"/>
                  <a:gd name="connsiteX4" fmla="*/ 3427077 w 4613240"/>
                  <a:gd name="connsiteY4" fmla="*/ 1271587 h 1279901"/>
                  <a:gd name="connsiteX5" fmla="*/ 2263884 w 4613240"/>
                  <a:gd name="connsiteY5" fmla="*/ 1098050 h 1279901"/>
                  <a:gd name="connsiteX6" fmla="*/ 1008074 w 4613240"/>
                  <a:gd name="connsiteY6" fmla="*/ 1279901 h 1279901"/>
                  <a:gd name="connsiteX7" fmla="*/ 45508 w 4613240"/>
                  <a:gd name="connsiteY7" fmla="*/ 821351 h 1279901"/>
                  <a:gd name="connsiteX0" fmla="*/ 45508 w 4582081"/>
                  <a:gd name="connsiteY0" fmla="*/ 793562 h 1252112"/>
                  <a:gd name="connsiteX1" fmla="*/ 1024699 w 4582081"/>
                  <a:gd name="connsiteY1" fmla="*/ 204710 h 1252112"/>
                  <a:gd name="connsiteX2" fmla="*/ 2313760 w 4582081"/>
                  <a:gd name="connsiteY2" fmla="*/ 1474 h 1252112"/>
                  <a:gd name="connsiteX3" fmla="*/ 3476954 w 4582081"/>
                  <a:gd name="connsiteY3" fmla="*/ 287838 h 1252112"/>
                  <a:gd name="connsiteX4" fmla="*/ 4582012 w 4582081"/>
                  <a:gd name="connsiteY4" fmla="*/ 793562 h 1252112"/>
                  <a:gd name="connsiteX5" fmla="*/ 3427077 w 4582081"/>
                  <a:gd name="connsiteY5" fmla="*/ 1243798 h 1252112"/>
                  <a:gd name="connsiteX6" fmla="*/ 2263884 w 4582081"/>
                  <a:gd name="connsiteY6" fmla="*/ 1070261 h 1252112"/>
                  <a:gd name="connsiteX7" fmla="*/ 1008074 w 4582081"/>
                  <a:gd name="connsiteY7" fmla="*/ 1252112 h 1252112"/>
                  <a:gd name="connsiteX8" fmla="*/ 45508 w 4582081"/>
                  <a:gd name="connsiteY8" fmla="*/ 793562 h 1252112"/>
                  <a:gd name="connsiteX0" fmla="*/ 45508 w 4582090"/>
                  <a:gd name="connsiteY0" fmla="*/ 792184 h 1250734"/>
                  <a:gd name="connsiteX1" fmla="*/ 1024699 w 4582090"/>
                  <a:gd name="connsiteY1" fmla="*/ 203332 h 1250734"/>
                  <a:gd name="connsiteX2" fmla="*/ 2313760 w 4582090"/>
                  <a:gd name="connsiteY2" fmla="*/ 96 h 1250734"/>
                  <a:gd name="connsiteX3" fmla="*/ 3560082 w 4582090"/>
                  <a:gd name="connsiteY3" fmla="*/ 186707 h 1250734"/>
                  <a:gd name="connsiteX4" fmla="*/ 4582012 w 4582090"/>
                  <a:gd name="connsiteY4" fmla="*/ 792184 h 1250734"/>
                  <a:gd name="connsiteX5" fmla="*/ 3427077 w 4582090"/>
                  <a:gd name="connsiteY5" fmla="*/ 1242420 h 1250734"/>
                  <a:gd name="connsiteX6" fmla="*/ 2263884 w 4582090"/>
                  <a:gd name="connsiteY6" fmla="*/ 1068883 h 1250734"/>
                  <a:gd name="connsiteX7" fmla="*/ 1008074 w 4582090"/>
                  <a:gd name="connsiteY7" fmla="*/ 1250734 h 1250734"/>
                  <a:gd name="connsiteX8" fmla="*/ 45508 w 4582090"/>
                  <a:gd name="connsiteY8" fmla="*/ 792184 h 1250734"/>
                  <a:gd name="connsiteX0" fmla="*/ 45508 w 4582090"/>
                  <a:gd name="connsiteY0" fmla="*/ 633635 h 1092185"/>
                  <a:gd name="connsiteX1" fmla="*/ 1024699 w 4582090"/>
                  <a:gd name="connsiteY1" fmla="*/ 44783 h 1092185"/>
                  <a:gd name="connsiteX2" fmla="*/ 2297134 w 4582090"/>
                  <a:gd name="connsiteY2" fmla="*/ 273809 h 1092185"/>
                  <a:gd name="connsiteX3" fmla="*/ 3560082 w 4582090"/>
                  <a:gd name="connsiteY3" fmla="*/ 28158 h 1092185"/>
                  <a:gd name="connsiteX4" fmla="*/ 4582012 w 4582090"/>
                  <a:gd name="connsiteY4" fmla="*/ 633635 h 1092185"/>
                  <a:gd name="connsiteX5" fmla="*/ 3427077 w 4582090"/>
                  <a:gd name="connsiteY5" fmla="*/ 1083871 h 1092185"/>
                  <a:gd name="connsiteX6" fmla="*/ 2263884 w 4582090"/>
                  <a:gd name="connsiteY6" fmla="*/ 910334 h 1092185"/>
                  <a:gd name="connsiteX7" fmla="*/ 1008074 w 4582090"/>
                  <a:gd name="connsiteY7" fmla="*/ 1092185 h 1092185"/>
                  <a:gd name="connsiteX8" fmla="*/ 45508 w 4582090"/>
                  <a:gd name="connsiteY8" fmla="*/ 633635 h 1092185"/>
                  <a:gd name="connsiteX0" fmla="*/ 45508 w 4582090"/>
                  <a:gd name="connsiteY0" fmla="*/ 618482 h 1077032"/>
                  <a:gd name="connsiteX1" fmla="*/ 1024699 w 4582090"/>
                  <a:gd name="connsiteY1" fmla="*/ 29630 h 1077032"/>
                  <a:gd name="connsiteX2" fmla="*/ 2297134 w 4582090"/>
                  <a:gd name="connsiteY2" fmla="*/ 258656 h 1077032"/>
                  <a:gd name="connsiteX3" fmla="*/ 3560082 w 4582090"/>
                  <a:gd name="connsiteY3" fmla="*/ 87820 h 1077032"/>
                  <a:gd name="connsiteX4" fmla="*/ 4582012 w 4582090"/>
                  <a:gd name="connsiteY4" fmla="*/ 618482 h 1077032"/>
                  <a:gd name="connsiteX5" fmla="*/ 3427077 w 4582090"/>
                  <a:gd name="connsiteY5" fmla="*/ 1068718 h 1077032"/>
                  <a:gd name="connsiteX6" fmla="*/ 2263884 w 4582090"/>
                  <a:gd name="connsiteY6" fmla="*/ 895181 h 1077032"/>
                  <a:gd name="connsiteX7" fmla="*/ 1008074 w 4582090"/>
                  <a:gd name="connsiteY7" fmla="*/ 1077032 h 1077032"/>
                  <a:gd name="connsiteX8" fmla="*/ 45508 w 4582090"/>
                  <a:gd name="connsiteY8" fmla="*/ 618482 h 1077032"/>
                  <a:gd name="connsiteX0" fmla="*/ 45508 w 4582152"/>
                  <a:gd name="connsiteY0" fmla="*/ 618482 h 1077032"/>
                  <a:gd name="connsiteX1" fmla="*/ 1024699 w 4582152"/>
                  <a:gd name="connsiteY1" fmla="*/ 29630 h 1077032"/>
                  <a:gd name="connsiteX2" fmla="*/ 2297134 w 4582152"/>
                  <a:gd name="connsiteY2" fmla="*/ 258656 h 1077032"/>
                  <a:gd name="connsiteX3" fmla="*/ 3560082 w 4582152"/>
                  <a:gd name="connsiteY3" fmla="*/ 87820 h 1077032"/>
                  <a:gd name="connsiteX4" fmla="*/ 4582012 w 4582152"/>
                  <a:gd name="connsiteY4" fmla="*/ 618482 h 1077032"/>
                  <a:gd name="connsiteX5" fmla="*/ 3427077 w 4582152"/>
                  <a:gd name="connsiteY5" fmla="*/ 1068718 h 1077032"/>
                  <a:gd name="connsiteX6" fmla="*/ 2263884 w 4582152"/>
                  <a:gd name="connsiteY6" fmla="*/ 895181 h 1077032"/>
                  <a:gd name="connsiteX7" fmla="*/ 1008074 w 4582152"/>
                  <a:gd name="connsiteY7" fmla="*/ 1077032 h 1077032"/>
                  <a:gd name="connsiteX8" fmla="*/ 45508 w 4582152"/>
                  <a:gd name="connsiteY8" fmla="*/ 618482 h 1077032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588852 h 1047402"/>
                  <a:gd name="connsiteX1" fmla="*/ 1024699 w 4582182"/>
                  <a:gd name="connsiteY1" fmla="*/ 0 h 1047402"/>
                  <a:gd name="connsiteX2" fmla="*/ 2297134 w 4582182"/>
                  <a:gd name="connsiteY2" fmla="*/ 229026 h 1047402"/>
                  <a:gd name="connsiteX3" fmla="*/ 3626583 w 4582182"/>
                  <a:gd name="connsiteY3" fmla="*/ 41564 h 1047402"/>
                  <a:gd name="connsiteX4" fmla="*/ 4582012 w 4582182"/>
                  <a:gd name="connsiteY4" fmla="*/ 588852 h 1047402"/>
                  <a:gd name="connsiteX5" fmla="*/ 3427077 w 4582182"/>
                  <a:gd name="connsiteY5" fmla="*/ 1039088 h 1047402"/>
                  <a:gd name="connsiteX6" fmla="*/ 2263884 w 4582182"/>
                  <a:gd name="connsiteY6" fmla="*/ 865551 h 1047402"/>
                  <a:gd name="connsiteX7" fmla="*/ 1008074 w 4582182"/>
                  <a:gd name="connsiteY7" fmla="*/ 1047402 h 1047402"/>
                  <a:gd name="connsiteX8" fmla="*/ 45508 w 4582182"/>
                  <a:gd name="connsiteY8" fmla="*/ 588852 h 1047402"/>
                  <a:gd name="connsiteX0" fmla="*/ 43726 w 4613651"/>
                  <a:gd name="connsiteY0" fmla="*/ 547289 h 1047402"/>
                  <a:gd name="connsiteX1" fmla="*/ 1056168 w 4613651"/>
                  <a:gd name="connsiteY1" fmla="*/ 0 h 1047402"/>
                  <a:gd name="connsiteX2" fmla="*/ 2328603 w 4613651"/>
                  <a:gd name="connsiteY2" fmla="*/ 229026 h 1047402"/>
                  <a:gd name="connsiteX3" fmla="*/ 3658052 w 4613651"/>
                  <a:gd name="connsiteY3" fmla="*/ 41564 h 1047402"/>
                  <a:gd name="connsiteX4" fmla="*/ 4613481 w 4613651"/>
                  <a:gd name="connsiteY4" fmla="*/ 588852 h 1047402"/>
                  <a:gd name="connsiteX5" fmla="*/ 3458546 w 4613651"/>
                  <a:gd name="connsiteY5" fmla="*/ 1039088 h 1047402"/>
                  <a:gd name="connsiteX6" fmla="*/ 2295353 w 4613651"/>
                  <a:gd name="connsiteY6" fmla="*/ 865551 h 1047402"/>
                  <a:gd name="connsiteX7" fmla="*/ 1039543 w 4613651"/>
                  <a:gd name="connsiteY7" fmla="*/ 1047402 h 1047402"/>
                  <a:gd name="connsiteX8" fmla="*/ 43726 w 4613651"/>
                  <a:gd name="connsiteY8" fmla="*/ 547289 h 1047402"/>
                  <a:gd name="connsiteX0" fmla="*/ 5242 w 4575167"/>
                  <a:gd name="connsiteY0" fmla="*/ 547289 h 1047402"/>
                  <a:gd name="connsiteX1" fmla="*/ 1017684 w 4575167"/>
                  <a:gd name="connsiteY1" fmla="*/ 0 h 1047402"/>
                  <a:gd name="connsiteX2" fmla="*/ 2290119 w 4575167"/>
                  <a:gd name="connsiteY2" fmla="*/ 229026 h 1047402"/>
                  <a:gd name="connsiteX3" fmla="*/ 3619568 w 4575167"/>
                  <a:gd name="connsiteY3" fmla="*/ 41564 h 1047402"/>
                  <a:gd name="connsiteX4" fmla="*/ 4574997 w 4575167"/>
                  <a:gd name="connsiteY4" fmla="*/ 588852 h 1047402"/>
                  <a:gd name="connsiteX5" fmla="*/ 3420062 w 4575167"/>
                  <a:gd name="connsiteY5" fmla="*/ 1039088 h 1047402"/>
                  <a:gd name="connsiteX6" fmla="*/ 2256869 w 4575167"/>
                  <a:gd name="connsiteY6" fmla="*/ 865551 h 1047402"/>
                  <a:gd name="connsiteX7" fmla="*/ 1001059 w 4575167"/>
                  <a:gd name="connsiteY7" fmla="*/ 1047402 h 1047402"/>
                  <a:gd name="connsiteX8" fmla="*/ 5242 w 4575167"/>
                  <a:gd name="connsiteY8" fmla="*/ 547289 h 1047402"/>
                  <a:gd name="connsiteX0" fmla="*/ 6582 w 4576507"/>
                  <a:gd name="connsiteY0" fmla="*/ 547289 h 1047402"/>
                  <a:gd name="connsiteX1" fmla="*/ 1019024 w 4576507"/>
                  <a:gd name="connsiteY1" fmla="*/ 0 h 1047402"/>
                  <a:gd name="connsiteX2" fmla="*/ 2291459 w 4576507"/>
                  <a:gd name="connsiteY2" fmla="*/ 229026 h 1047402"/>
                  <a:gd name="connsiteX3" fmla="*/ 3620908 w 4576507"/>
                  <a:gd name="connsiteY3" fmla="*/ 41564 h 1047402"/>
                  <a:gd name="connsiteX4" fmla="*/ 4576337 w 4576507"/>
                  <a:gd name="connsiteY4" fmla="*/ 588852 h 1047402"/>
                  <a:gd name="connsiteX5" fmla="*/ 3421402 w 4576507"/>
                  <a:gd name="connsiteY5" fmla="*/ 1039088 h 1047402"/>
                  <a:gd name="connsiteX6" fmla="*/ 2258209 w 4576507"/>
                  <a:gd name="connsiteY6" fmla="*/ 865551 h 1047402"/>
                  <a:gd name="connsiteX7" fmla="*/ 1002399 w 4576507"/>
                  <a:gd name="connsiteY7" fmla="*/ 1047402 h 1047402"/>
                  <a:gd name="connsiteX8" fmla="*/ 6582 w 4576507"/>
                  <a:gd name="connsiteY8" fmla="*/ 547289 h 104740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14433 h 1014546"/>
                  <a:gd name="connsiteX1" fmla="*/ 995817 w 4569925"/>
                  <a:gd name="connsiteY1" fmla="*/ 17020 h 1014546"/>
                  <a:gd name="connsiteX2" fmla="*/ 2284877 w 4569925"/>
                  <a:gd name="connsiteY2" fmla="*/ 196170 h 1014546"/>
                  <a:gd name="connsiteX3" fmla="*/ 3614326 w 4569925"/>
                  <a:gd name="connsiteY3" fmla="*/ 8708 h 1014546"/>
                  <a:gd name="connsiteX4" fmla="*/ 4569755 w 4569925"/>
                  <a:gd name="connsiteY4" fmla="*/ 555996 h 1014546"/>
                  <a:gd name="connsiteX5" fmla="*/ 3414820 w 4569925"/>
                  <a:gd name="connsiteY5" fmla="*/ 1006232 h 1014546"/>
                  <a:gd name="connsiteX6" fmla="*/ 2251627 w 4569925"/>
                  <a:gd name="connsiteY6" fmla="*/ 832695 h 1014546"/>
                  <a:gd name="connsiteX7" fmla="*/ 995817 w 4569925"/>
                  <a:gd name="connsiteY7" fmla="*/ 1014546 h 1014546"/>
                  <a:gd name="connsiteX8" fmla="*/ 0 w 4569925"/>
                  <a:gd name="connsiteY8" fmla="*/ 514433 h 1014546"/>
                  <a:gd name="connsiteX0" fmla="*/ 0 w 4569958"/>
                  <a:gd name="connsiteY0" fmla="*/ 514433 h 1014546"/>
                  <a:gd name="connsiteX1" fmla="*/ 995817 w 4569958"/>
                  <a:gd name="connsiteY1" fmla="*/ 17020 h 1014546"/>
                  <a:gd name="connsiteX2" fmla="*/ 2284877 w 4569958"/>
                  <a:gd name="connsiteY2" fmla="*/ 196170 h 1014546"/>
                  <a:gd name="connsiteX3" fmla="*/ 3614326 w 4569958"/>
                  <a:gd name="connsiteY3" fmla="*/ 8708 h 1014546"/>
                  <a:gd name="connsiteX4" fmla="*/ 4569755 w 4569958"/>
                  <a:gd name="connsiteY4" fmla="*/ 555996 h 1014546"/>
                  <a:gd name="connsiteX5" fmla="*/ 3414820 w 4569958"/>
                  <a:gd name="connsiteY5" fmla="*/ 1006232 h 1014546"/>
                  <a:gd name="connsiteX6" fmla="*/ 2251627 w 4569958"/>
                  <a:gd name="connsiteY6" fmla="*/ 832695 h 1014546"/>
                  <a:gd name="connsiteX7" fmla="*/ 995817 w 4569958"/>
                  <a:gd name="connsiteY7" fmla="*/ 1014546 h 1014546"/>
                  <a:gd name="connsiteX8" fmla="*/ 0 w 4569958"/>
                  <a:gd name="connsiteY8" fmla="*/ 514433 h 1014546"/>
                  <a:gd name="connsiteX0" fmla="*/ 0 w 4570028"/>
                  <a:gd name="connsiteY0" fmla="*/ 530648 h 1030761"/>
                  <a:gd name="connsiteX1" fmla="*/ 995817 w 4570028"/>
                  <a:gd name="connsiteY1" fmla="*/ 33235 h 1030761"/>
                  <a:gd name="connsiteX2" fmla="*/ 2284877 w 4570028"/>
                  <a:gd name="connsiteY2" fmla="*/ 212385 h 1030761"/>
                  <a:gd name="connsiteX3" fmla="*/ 3680828 w 4570028"/>
                  <a:gd name="connsiteY3" fmla="*/ 8297 h 1030761"/>
                  <a:gd name="connsiteX4" fmla="*/ 4569755 w 4570028"/>
                  <a:gd name="connsiteY4" fmla="*/ 572211 h 1030761"/>
                  <a:gd name="connsiteX5" fmla="*/ 3414820 w 4570028"/>
                  <a:gd name="connsiteY5" fmla="*/ 1022447 h 1030761"/>
                  <a:gd name="connsiteX6" fmla="*/ 2251627 w 4570028"/>
                  <a:gd name="connsiteY6" fmla="*/ 848910 h 1030761"/>
                  <a:gd name="connsiteX7" fmla="*/ 995817 w 4570028"/>
                  <a:gd name="connsiteY7" fmla="*/ 1030761 h 1030761"/>
                  <a:gd name="connsiteX8" fmla="*/ 0 w 4570028"/>
                  <a:gd name="connsiteY8" fmla="*/ 530648 h 103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028" h="1030761">
                    <a:moveTo>
                      <a:pt x="0" y="530648"/>
                    </a:moveTo>
                    <a:cubicBezTo>
                      <a:pt x="0" y="364394"/>
                      <a:pt x="127324" y="57184"/>
                      <a:pt x="995817" y="33235"/>
                    </a:cubicBezTo>
                    <a:cubicBezTo>
                      <a:pt x="1731306" y="117351"/>
                      <a:pt x="1837375" y="216541"/>
                      <a:pt x="2284877" y="212385"/>
                    </a:cubicBezTo>
                    <a:cubicBezTo>
                      <a:pt x="2732379" y="208229"/>
                      <a:pt x="3261222" y="-48903"/>
                      <a:pt x="3680828" y="8297"/>
                    </a:cubicBezTo>
                    <a:cubicBezTo>
                      <a:pt x="4399691" y="82123"/>
                      <a:pt x="4578068" y="412885"/>
                      <a:pt x="4569755" y="572211"/>
                    </a:cubicBezTo>
                    <a:cubicBezTo>
                      <a:pt x="4561442" y="731537"/>
                      <a:pt x="4133682" y="1006810"/>
                      <a:pt x="3414820" y="1022447"/>
                    </a:cubicBezTo>
                    <a:cubicBezTo>
                      <a:pt x="2679331" y="913394"/>
                      <a:pt x="2654794" y="847524"/>
                      <a:pt x="2251627" y="848910"/>
                    </a:cubicBezTo>
                    <a:cubicBezTo>
                      <a:pt x="1848460" y="850296"/>
                      <a:pt x="1673117" y="954957"/>
                      <a:pt x="995817" y="1030761"/>
                    </a:cubicBezTo>
                    <a:cubicBezTo>
                      <a:pt x="418270" y="1015125"/>
                      <a:pt x="0" y="696902"/>
                      <a:pt x="0" y="53064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grpSp>
            <p:nvGrpSpPr>
              <p:cNvPr id="12" name="Skupina 11"/>
              <p:cNvGrpSpPr/>
              <p:nvPr/>
            </p:nvGrpSpPr>
            <p:grpSpPr>
              <a:xfrm>
                <a:off x="1235955" y="2775585"/>
                <a:ext cx="6120680" cy="720476"/>
                <a:chOff x="1515788" y="4725419"/>
                <a:chExt cx="6120680" cy="720476"/>
              </a:xfrm>
            </p:grpSpPr>
            <p:sp>
              <p:nvSpPr>
                <p:cNvPr id="17" name="TextovéPole 16"/>
                <p:cNvSpPr txBox="1"/>
                <p:nvPr/>
              </p:nvSpPr>
              <p:spPr>
                <a:xfrm>
                  <a:off x="1515788" y="5031411"/>
                  <a:ext cx="6120680" cy="220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+mn-lt"/>
                    </a:rPr>
                    <a:t>CO</a:t>
                  </a:r>
                  <a:r>
                    <a:rPr lang="cs-CZ" sz="1400" baseline="-25000" dirty="0">
                      <a:latin typeface="+mn-lt"/>
                    </a:rPr>
                    <a:t>2</a:t>
                  </a:r>
                  <a:r>
                    <a:rPr lang="cs-CZ" sz="1400" dirty="0">
                      <a:latin typeface="+mn-lt"/>
                    </a:rPr>
                    <a:t> + H</a:t>
                  </a:r>
                  <a:r>
                    <a:rPr lang="cs-CZ" sz="1400" baseline="-25000" dirty="0">
                      <a:latin typeface="+mn-lt"/>
                    </a:rPr>
                    <a:t>2</a:t>
                  </a:r>
                  <a:r>
                    <a:rPr lang="cs-CZ" sz="1400" dirty="0">
                      <a:latin typeface="+mn-lt"/>
                    </a:rPr>
                    <a:t>O               H</a:t>
                  </a:r>
                  <a:r>
                    <a:rPr lang="cs-CZ" sz="1400" baseline="-25000" dirty="0">
                      <a:latin typeface="+mn-lt"/>
                    </a:rPr>
                    <a:t>2</a:t>
                  </a:r>
                  <a:r>
                    <a:rPr lang="cs-CZ" sz="1400" dirty="0">
                      <a:latin typeface="+mn-lt"/>
                    </a:rPr>
                    <a:t>CO</a:t>
                  </a:r>
                  <a:r>
                    <a:rPr lang="cs-CZ" sz="1400" baseline="-25000" dirty="0">
                      <a:latin typeface="+mn-lt"/>
                    </a:rPr>
                    <a:t>3</a:t>
                  </a:r>
                  <a:r>
                    <a:rPr lang="cs-CZ" sz="1400" dirty="0">
                      <a:latin typeface="+mn-lt"/>
                    </a:rPr>
                    <a:t> </a:t>
                  </a:r>
                </a:p>
              </p:txBody>
            </p:sp>
            <p:grpSp>
              <p:nvGrpSpPr>
                <p:cNvPr id="18" name="Skupina 17"/>
                <p:cNvGrpSpPr/>
                <p:nvPr/>
              </p:nvGrpSpPr>
              <p:grpSpPr>
                <a:xfrm>
                  <a:off x="2172105" y="4725419"/>
                  <a:ext cx="2233633" cy="720476"/>
                  <a:chOff x="2172105" y="4725419"/>
                  <a:chExt cx="2233633" cy="720476"/>
                </a:xfrm>
              </p:grpSpPr>
              <p:sp>
                <p:nvSpPr>
                  <p:cNvPr id="20" name="TextovéPole 19"/>
                  <p:cNvSpPr txBox="1"/>
                  <p:nvPr/>
                </p:nvSpPr>
                <p:spPr>
                  <a:xfrm>
                    <a:off x="2172105" y="4944488"/>
                    <a:ext cx="576064" cy="220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400" i="1" dirty="0">
                        <a:latin typeface="+mn-lt"/>
                      </a:rPr>
                      <a:t>KAH</a:t>
                    </a:r>
                  </a:p>
                </p:txBody>
              </p:sp>
              <p:cxnSp>
                <p:nvCxnSpPr>
                  <p:cNvPr id="19" name="Přímá spojnice se šipkou 18"/>
                  <p:cNvCxnSpPr/>
                  <p:nvPr/>
                </p:nvCxnSpPr>
                <p:spPr>
                  <a:xfrm>
                    <a:off x="2190056" y="5144513"/>
                    <a:ext cx="39374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Přímá spojnice se šipkou 20"/>
                  <p:cNvCxnSpPr/>
                  <p:nvPr/>
                </p:nvCxnSpPr>
                <p:spPr>
                  <a:xfrm flipV="1">
                    <a:off x="3062525" y="4914674"/>
                    <a:ext cx="252028" cy="1938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Přímá spojnice se šipkou 21"/>
                  <p:cNvCxnSpPr/>
                  <p:nvPr/>
                </p:nvCxnSpPr>
                <p:spPr>
                  <a:xfrm>
                    <a:off x="3062525" y="5202777"/>
                    <a:ext cx="252028" cy="1892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ovéPole 22"/>
                  <p:cNvSpPr txBox="1"/>
                  <p:nvPr/>
                </p:nvSpPr>
                <p:spPr>
                  <a:xfrm>
                    <a:off x="3253610" y="4725419"/>
                    <a:ext cx="1152128" cy="220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400" dirty="0">
                        <a:latin typeface="+mn-lt"/>
                      </a:rPr>
                      <a:t>H</a:t>
                    </a:r>
                    <a:r>
                      <a:rPr lang="cs-CZ" sz="1400" baseline="30000" dirty="0">
                        <a:latin typeface="+mn-lt"/>
                      </a:rPr>
                      <a:t>+</a:t>
                    </a:r>
                    <a:r>
                      <a:rPr lang="cs-CZ" sz="1400" dirty="0">
                        <a:latin typeface="+mn-lt"/>
                      </a:rPr>
                      <a:t> + </a:t>
                    </a:r>
                    <a:r>
                      <a:rPr lang="cs-CZ" sz="1400" dirty="0" err="1">
                        <a:latin typeface="+mn-lt"/>
                      </a:rPr>
                      <a:t>Hb</a:t>
                    </a:r>
                    <a:r>
                      <a:rPr lang="cs-CZ" sz="1400" dirty="0">
                        <a:latin typeface="+mn-lt"/>
                      </a:rPr>
                      <a:t> </a:t>
                    </a:r>
                  </a:p>
                </p:txBody>
              </p:sp>
              <p:sp>
                <p:nvSpPr>
                  <p:cNvPr id="24" name="TextovéPole 23"/>
                  <p:cNvSpPr txBox="1"/>
                  <p:nvPr/>
                </p:nvSpPr>
                <p:spPr>
                  <a:xfrm>
                    <a:off x="3256305" y="5224950"/>
                    <a:ext cx="997104" cy="220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400" dirty="0">
                        <a:latin typeface="+mn-lt"/>
                      </a:rPr>
                      <a:t>HCO</a:t>
                    </a:r>
                    <a:r>
                      <a:rPr lang="cs-CZ" sz="1400" baseline="-25000" dirty="0">
                        <a:latin typeface="+mn-lt"/>
                      </a:rPr>
                      <a:t>3</a:t>
                    </a:r>
                    <a:r>
                      <a:rPr lang="cs-CZ" sz="1400" baseline="30000" dirty="0">
                        <a:latin typeface="+mn-lt"/>
                      </a:rPr>
                      <a:t>-</a:t>
                    </a:r>
                    <a:r>
                      <a:rPr lang="cs-CZ" sz="1400" dirty="0">
                        <a:latin typeface="+mn-lt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13" name="Ovál 12"/>
              <p:cNvSpPr/>
              <p:nvPr/>
            </p:nvSpPr>
            <p:spPr>
              <a:xfrm>
                <a:off x="3111234" y="3486981"/>
                <a:ext cx="360040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4" name="Přímá spojnice se šipkou 13"/>
              <p:cNvCxnSpPr/>
              <p:nvPr/>
            </p:nvCxnSpPr>
            <p:spPr>
              <a:xfrm flipH="1">
                <a:off x="3086249" y="3464887"/>
                <a:ext cx="11166" cy="431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/>
              <p:cNvCxnSpPr/>
              <p:nvPr/>
            </p:nvCxnSpPr>
            <p:spPr>
              <a:xfrm flipV="1">
                <a:off x="3471275" y="3443289"/>
                <a:ext cx="0" cy="430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/>
              <p:cNvSpPr txBox="1"/>
              <p:nvPr/>
            </p:nvSpPr>
            <p:spPr>
              <a:xfrm>
                <a:off x="3349377" y="3861726"/>
                <a:ext cx="650881" cy="22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+mn-lt"/>
                  </a:rPr>
                  <a:t>Cl</a:t>
                </a:r>
                <a:r>
                  <a:rPr lang="cs-CZ" sz="1400" baseline="30000" dirty="0">
                    <a:latin typeface="+mn-lt"/>
                  </a:rPr>
                  <a:t>-</a:t>
                </a:r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329552" y="2177741"/>
              <a:ext cx="374926" cy="22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+mn-lt"/>
                </a:rPr>
                <a:t>CO</a:t>
              </a:r>
              <a:r>
                <a:rPr lang="cs-CZ" sz="1400" baseline="-25000" dirty="0">
                  <a:latin typeface="+mn-lt"/>
                </a:rPr>
                <a:t>2</a:t>
              </a:r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478710" y="2356139"/>
              <a:ext cx="0" cy="4623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/>
          <p:cNvGrpSpPr/>
          <p:nvPr/>
        </p:nvGrpSpPr>
        <p:grpSpPr>
          <a:xfrm>
            <a:off x="6802628" y="4082892"/>
            <a:ext cx="5156619" cy="2365938"/>
            <a:chOff x="1865369" y="2049038"/>
            <a:chExt cx="4103709" cy="2080477"/>
          </a:xfrm>
        </p:grpSpPr>
        <p:sp>
          <p:nvSpPr>
            <p:cNvPr id="26" name="Ovál 2"/>
            <p:cNvSpPr/>
            <p:nvPr/>
          </p:nvSpPr>
          <p:spPr>
            <a:xfrm>
              <a:off x="1905573" y="2584793"/>
              <a:ext cx="3618879" cy="1030761"/>
            </a:xfrm>
            <a:custGeom>
              <a:avLst/>
              <a:gdLst>
                <a:gd name="connsiteX0" fmla="*/ 0 w 4536504"/>
                <a:gd name="connsiteY0" fmla="*/ 792088 h 1584176"/>
                <a:gd name="connsiteX1" fmla="*/ 2268252 w 4536504"/>
                <a:gd name="connsiteY1" fmla="*/ 0 h 1584176"/>
                <a:gd name="connsiteX2" fmla="*/ 4536504 w 4536504"/>
                <a:gd name="connsiteY2" fmla="*/ 792088 h 1584176"/>
                <a:gd name="connsiteX3" fmla="*/ 2268252 w 4536504"/>
                <a:gd name="connsiteY3" fmla="*/ 1584176 h 1584176"/>
                <a:gd name="connsiteX4" fmla="*/ 0 w 4536504"/>
                <a:gd name="connsiteY4" fmla="*/ 792088 h 1584176"/>
                <a:gd name="connsiteX0" fmla="*/ 36818 w 4573322"/>
                <a:gd name="connsiteY0" fmla="*/ 792088 h 1626476"/>
                <a:gd name="connsiteX1" fmla="*/ 2305070 w 4573322"/>
                <a:gd name="connsiteY1" fmla="*/ 0 h 1626476"/>
                <a:gd name="connsiteX2" fmla="*/ 4573322 w 4573322"/>
                <a:gd name="connsiteY2" fmla="*/ 792088 h 1626476"/>
                <a:gd name="connsiteX3" fmla="*/ 2305070 w 4573322"/>
                <a:gd name="connsiteY3" fmla="*/ 1584176 h 1626476"/>
                <a:gd name="connsiteX4" fmla="*/ 999384 w 4573322"/>
                <a:gd name="connsiteY4" fmla="*/ 1441831 h 1626476"/>
                <a:gd name="connsiteX5" fmla="*/ 36818 w 4573322"/>
                <a:gd name="connsiteY5" fmla="*/ 792088 h 1626476"/>
                <a:gd name="connsiteX0" fmla="*/ 36818 w 4594540"/>
                <a:gd name="connsiteY0" fmla="*/ 792088 h 1586276"/>
                <a:gd name="connsiteX1" fmla="*/ 2305070 w 4594540"/>
                <a:gd name="connsiteY1" fmla="*/ 0 h 1586276"/>
                <a:gd name="connsiteX2" fmla="*/ 4573322 w 4594540"/>
                <a:gd name="connsiteY2" fmla="*/ 792088 h 1586276"/>
                <a:gd name="connsiteX3" fmla="*/ 3376824 w 4594540"/>
                <a:gd name="connsiteY3" fmla="*/ 1383641 h 1586276"/>
                <a:gd name="connsiteX4" fmla="*/ 2305070 w 4594540"/>
                <a:gd name="connsiteY4" fmla="*/ 1584176 h 1586276"/>
                <a:gd name="connsiteX5" fmla="*/ 999384 w 4594540"/>
                <a:gd name="connsiteY5" fmla="*/ 1441831 h 1586276"/>
                <a:gd name="connsiteX6" fmla="*/ 36818 w 4594540"/>
                <a:gd name="connsiteY6" fmla="*/ 792088 h 1586276"/>
                <a:gd name="connsiteX0" fmla="*/ 36818 w 4594540"/>
                <a:gd name="connsiteY0" fmla="*/ 792088 h 1464186"/>
                <a:gd name="connsiteX1" fmla="*/ 2305070 w 4594540"/>
                <a:gd name="connsiteY1" fmla="*/ 0 h 1464186"/>
                <a:gd name="connsiteX2" fmla="*/ 4573322 w 4594540"/>
                <a:gd name="connsiteY2" fmla="*/ 792088 h 1464186"/>
                <a:gd name="connsiteX3" fmla="*/ 3376824 w 4594540"/>
                <a:gd name="connsiteY3" fmla="*/ 1383641 h 1464186"/>
                <a:gd name="connsiteX4" fmla="*/ 2255194 w 4594540"/>
                <a:gd name="connsiteY4" fmla="*/ 1068787 h 1464186"/>
                <a:gd name="connsiteX5" fmla="*/ 999384 w 4594540"/>
                <a:gd name="connsiteY5" fmla="*/ 1441831 h 1464186"/>
                <a:gd name="connsiteX6" fmla="*/ 36818 w 4594540"/>
                <a:gd name="connsiteY6" fmla="*/ 792088 h 1464186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383641"/>
                <a:gd name="connsiteX1" fmla="*/ 2306941 w 4596411"/>
                <a:gd name="connsiteY1" fmla="*/ 0 h 1383641"/>
                <a:gd name="connsiteX2" fmla="*/ 4575193 w 4596411"/>
                <a:gd name="connsiteY2" fmla="*/ 792088 h 1383641"/>
                <a:gd name="connsiteX3" fmla="*/ 3378695 w 4596411"/>
                <a:gd name="connsiteY3" fmla="*/ 1383641 h 1383641"/>
                <a:gd name="connsiteX4" fmla="*/ 2257065 w 4596411"/>
                <a:gd name="connsiteY4" fmla="*/ 1068787 h 1383641"/>
                <a:gd name="connsiteX5" fmla="*/ 1001255 w 4596411"/>
                <a:gd name="connsiteY5" fmla="*/ 1250638 h 1383641"/>
                <a:gd name="connsiteX6" fmla="*/ 38689 w 4596411"/>
                <a:gd name="connsiteY6" fmla="*/ 792088 h 1383641"/>
                <a:gd name="connsiteX0" fmla="*/ 38689 w 4596411"/>
                <a:gd name="connsiteY0" fmla="*/ 792088 h 1325452"/>
                <a:gd name="connsiteX1" fmla="*/ 2306941 w 4596411"/>
                <a:gd name="connsiteY1" fmla="*/ 0 h 1325452"/>
                <a:gd name="connsiteX2" fmla="*/ 4575193 w 4596411"/>
                <a:gd name="connsiteY2" fmla="*/ 792088 h 1325452"/>
                <a:gd name="connsiteX3" fmla="*/ 3378695 w 4596411"/>
                <a:gd name="connsiteY3" fmla="*/ 1325452 h 1325452"/>
                <a:gd name="connsiteX4" fmla="*/ 2257065 w 4596411"/>
                <a:gd name="connsiteY4" fmla="*/ 1068787 h 1325452"/>
                <a:gd name="connsiteX5" fmla="*/ 1001255 w 4596411"/>
                <a:gd name="connsiteY5" fmla="*/ 1250638 h 1325452"/>
                <a:gd name="connsiteX6" fmla="*/ 38689 w 4596411"/>
                <a:gd name="connsiteY6" fmla="*/ 792088 h 1325452"/>
                <a:gd name="connsiteX0" fmla="*/ 38689 w 4604879"/>
                <a:gd name="connsiteY0" fmla="*/ 792088 h 1325452"/>
                <a:gd name="connsiteX1" fmla="*/ 2306941 w 4604879"/>
                <a:gd name="connsiteY1" fmla="*/ 0 h 1325452"/>
                <a:gd name="connsiteX2" fmla="*/ 4575193 w 4604879"/>
                <a:gd name="connsiteY2" fmla="*/ 792088 h 1325452"/>
                <a:gd name="connsiteX3" fmla="*/ 3378695 w 4604879"/>
                <a:gd name="connsiteY3" fmla="*/ 1325452 h 1325452"/>
                <a:gd name="connsiteX4" fmla="*/ 2257065 w 4604879"/>
                <a:gd name="connsiteY4" fmla="*/ 1068787 h 1325452"/>
                <a:gd name="connsiteX5" fmla="*/ 1001255 w 4604879"/>
                <a:gd name="connsiteY5" fmla="*/ 1250638 h 1325452"/>
                <a:gd name="connsiteX6" fmla="*/ 38689 w 4604879"/>
                <a:gd name="connsiteY6" fmla="*/ 792088 h 1325452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491"/>
                <a:gd name="connsiteY0" fmla="*/ 792088 h 1275575"/>
                <a:gd name="connsiteX1" fmla="*/ 2306941 w 4605491"/>
                <a:gd name="connsiteY1" fmla="*/ 0 h 1275575"/>
                <a:gd name="connsiteX2" fmla="*/ 4575193 w 4605491"/>
                <a:gd name="connsiteY2" fmla="*/ 792088 h 1275575"/>
                <a:gd name="connsiteX3" fmla="*/ 3403633 w 4605491"/>
                <a:gd name="connsiteY3" fmla="*/ 1275575 h 1275575"/>
                <a:gd name="connsiteX4" fmla="*/ 2257065 w 4605491"/>
                <a:gd name="connsiteY4" fmla="*/ 1068787 h 1275575"/>
                <a:gd name="connsiteX5" fmla="*/ 1001255 w 4605491"/>
                <a:gd name="connsiteY5" fmla="*/ 1250638 h 1275575"/>
                <a:gd name="connsiteX6" fmla="*/ 38689 w 4605491"/>
                <a:gd name="connsiteY6" fmla="*/ 792088 h 1275575"/>
                <a:gd name="connsiteX0" fmla="*/ 38689 w 4606114"/>
                <a:gd name="connsiteY0" fmla="*/ 792088 h 1250638"/>
                <a:gd name="connsiteX1" fmla="*/ 2306941 w 4606114"/>
                <a:gd name="connsiteY1" fmla="*/ 0 h 1250638"/>
                <a:gd name="connsiteX2" fmla="*/ 4575193 w 4606114"/>
                <a:gd name="connsiteY2" fmla="*/ 792088 h 1250638"/>
                <a:gd name="connsiteX3" fmla="*/ 3420258 w 4606114"/>
                <a:gd name="connsiteY3" fmla="*/ 1242324 h 1250638"/>
                <a:gd name="connsiteX4" fmla="*/ 2257065 w 4606114"/>
                <a:gd name="connsiteY4" fmla="*/ 1068787 h 1250638"/>
                <a:gd name="connsiteX5" fmla="*/ 1001255 w 4606114"/>
                <a:gd name="connsiteY5" fmla="*/ 1250638 h 1250638"/>
                <a:gd name="connsiteX6" fmla="*/ 38689 w 4606114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44646 w 4612378"/>
                <a:gd name="connsiteY0" fmla="*/ 792088 h 1250638"/>
                <a:gd name="connsiteX1" fmla="*/ 2312898 w 4612378"/>
                <a:gd name="connsiteY1" fmla="*/ 0 h 1250638"/>
                <a:gd name="connsiteX2" fmla="*/ 4581150 w 4612378"/>
                <a:gd name="connsiteY2" fmla="*/ 792088 h 1250638"/>
                <a:gd name="connsiteX3" fmla="*/ 3426215 w 4612378"/>
                <a:gd name="connsiteY3" fmla="*/ 1242324 h 1250638"/>
                <a:gd name="connsiteX4" fmla="*/ 2263022 w 4612378"/>
                <a:gd name="connsiteY4" fmla="*/ 1068787 h 1250638"/>
                <a:gd name="connsiteX5" fmla="*/ 1007212 w 4612378"/>
                <a:gd name="connsiteY5" fmla="*/ 1250638 h 1250638"/>
                <a:gd name="connsiteX6" fmla="*/ 44646 w 4612378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821351 h 1279901"/>
                <a:gd name="connsiteX1" fmla="*/ 1024699 w 4613240"/>
                <a:gd name="connsiteY1" fmla="*/ 232499 h 1279901"/>
                <a:gd name="connsiteX2" fmla="*/ 2313760 w 4613240"/>
                <a:gd name="connsiteY2" fmla="*/ 29263 h 1279901"/>
                <a:gd name="connsiteX3" fmla="*/ 4582012 w 4613240"/>
                <a:gd name="connsiteY3" fmla="*/ 821351 h 1279901"/>
                <a:gd name="connsiteX4" fmla="*/ 3427077 w 4613240"/>
                <a:gd name="connsiteY4" fmla="*/ 1271587 h 1279901"/>
                <a:gd name="connsiteX5" fmla="*/ 2263884 w 4613240"/>
                <a:gd name="connsiteY5" fmla="*/ 1098050 h 1279901"/>
                <a:gd name="connsiteX6" fmla="*/ 1008074 w 4613240"/>
                <a:gd name="connsiteY6" fmla="*/ 1279901 h 1279901"/>
                <a:gd name="connsiteX7" fmla="*/ 45508 w 4613240"/>
                <a:gd name="connsiteY7" fmla="*/ 821351 h 1279901"/>
                <a:gd name="connsiteX0" fmla="*/ 45508 w 4582081"/>
                <a:gd name="connsiteY0" fmla="*/ 793562 h 1252112"/>
                <a:gd name="connsiteX1" fmla="*/ 1024699 w 4582081"/>
                <a:gd name="connsiteY1" fmla="*/ 204710 h 1252112"/>
                <a:gd name="connsiteX2" fmla="*/ 2313760 w 4582081"/>
                <a:gd name="connsiteY2" fmla="*/ 1474 h 1252112"/>
                <a:gd name="connsiteX3" fmla="*/ 3476954 w 4582081"/>
                <a:gd name="connsiteY3" fmla="*/ 287838 h 1252112"/>
                <a:gd name="connsiteX4" fmla="*/ 4582012 w 4582081"/>
                <a:gd name="connsiteY4" fmla="*/ 793562 h 1252112"/>
                <a:gd name="connsiteX5" fmla="*/ 3427077 w 4582081"/>
                <a:gd name="connsiteY5" fmla="*/ 1243798 h 1252112"/>
                <a:gd name="connsiteX6" fmla="*/ 2263884 w 4582081"/>
                <a:gd name="connsiteY6" fmla="*/ 1070261 h 1252112"/>
                <a:gd name="connsiteX7" fmla="*/ 1008074 w 4582081"/>
                <a:gd name="connsiteY7" fmla="*/ 1252112 h 1252112"/>
                <a:gd name="connsiteX8" fmla="*/ 45508 w 4582081"/>
                <a:gd name="connsiteY8" fmla="*/ 793562 h 1252112"/>
                <a:gd name="connsiteX0" fmla="*/ 45508 w 4582090"/>
                <a:gd name="connsiteY0" fmla="*/ 792184 h 1250734"/>
                <a:gd name="connsiteX1" fmla="*/ 1024699 w 4582090"/>
                <a:gd name="connsiteY1" fmla="*/ 203332 h 1250734"/>
                <a:gd name="connsiteX2" fmla="*/ 2313760 w 4582090"/>
                <a:gd name="connsiteY2" fmla="*/ 96 h 1250734"/>
                <a:gd name="connsiteX3" fmla="*/ 3560082 w 4582090"/>
                <a:gd name="connsiteY3" fmla="*/ 186707 h 1250734"/>
                <a:gd name="connsiteX4" fmla="*/ 4582012 w 4582090"/>
                <a:gd name="connsiteY4" fmla="*/ 792184 h 1250734"/>
                <a:gd name="connsiteX5" fmla="*/ 3427077 w 4582090"/>
                <a:gd name="connsiteY5" fmla="*/ 1242420 h 1250734"/>
                <a:gd name="connsiteX6" fmla="*/ 2263884 w 4582090"/>
                <a:gd name="connsiteY6" fmla="*/ 1068883 h 1250734"/>
                <a:gd name="connsiteX7" fmla="*/ 1008074 w 4582090"/>
                <a:gd name="connsiteY7" fmla="*/ 1250734 h 1250734"/>
                <a:gd name="connsiteX8" fmla="*/ 45508 w 4582090"/>
                <a:gd name="connsiteY8" fmla="*/ 792184 h 1250734"/>
                <a:gd name="connsiteX0" fmla="*/ 45508 w 4582090"/>
                <a:gd name="connsiteY0" fmla="*/ 633635 h 1092185"/>
                <a:gd name="connsiteX1" fmla="*/ 1024699 w 4582090"/>
                <a:gd name="connsiteY1" fmla="*/ 44783 h 1092185"/>
                <a:gd name="connsiteX2" fmla="*/ 2297134 w 4582090"/>
                <a:gd name="connsiteY2" fmla="*/ 273809 h 1092185"/>
                <a:gd name="connsiteX3" fmla="*/ 3560082 w 4582090"/>
                <a:gd name="connsiteY3" fmla="*/ 28158 h 1092185"/>
                <a:gd name="connsiteX4" fmla="*/ 4582012 w 4582090"/>
                <a:gd name="connsiteY4" fmla="*/ 633635 h 1092185"/>
                <a:gd name="connsiteX5" fmla="*/ 3427077 w 4582090"/>
                <a:gd name="connsiteY5" fmla="*/ 1083871 h 1092185"/>
                <a:gd name="connsiteX6" fmla="*/ 2263884 w 4582090"/>
                <a:gd name="connsiteY6" fmla="*/ 910334 h 1092185"/>
                <a:gd name="connsiteX7" fmla="*/ 1008074 w 4582090"/>
                <a:gd name="connsiteY7" fmla="*/ 1092185 h 1092185"/>
                <a:gd name="connsiteX8" fmla="*/ 45508 w 4582090"/>
                <a:gd name="connsiteY8" fmla="*/ 633635 h 1092185"/>
                <a:gd name="connsiteX0" fmla="*/ 45508 w 4582090"/>
                <a:gd name="connsiteY0" fmla="*/ 618482 h 1077032"/>
                <a:gd name="connsiteX1" fmla="*/ 1024699 w 4582090"/>
                <a:gd name="connsiteY1" fmla="*/ 29630 h 1077032"/>
                <a:gd name="connsiteX2" fmla="*/ 2297134 w 4582090"/>
                <a:gd name="connsiteY2" fmla="*/ 258656 h 1077032"/>
                <a:gd name="connsiteX3" fmla="*/ 3560082 w 4582090"/>
                <a:gd name="connsiteY3" fmla="*/ 87820 h 1077032"/>
                <a:gd name="connsiteX4" fmla="*/ 4582012 w 4582090"/>
                <a:gd name="connsiteY4" fmla="*/ 618482 h 1077032"/>
                <a:gd name="connsiteX5" fmla="*/ 3427077 w 4582090"/>
                <a:gd name="connsiteY5" fmla="*/ 1068718 h 1077032"/>
                <a:gd name="connsiteX6" fmla="*/ 2263884 w 4582090"/>
                <a:gd name="connsiteY6" fmla="*/ 895181 h 1077032"/>
                <a:gd name="connsiteX7" fmla="*/ 1008074 w 4582090"/>
                <a:gd name="connsiteY7" fmla="*/ 1077032 h 1077032"/>
                <a:gd name="connsiteX8" fmla="*/ 45508 w 4582090"/>
                <a:gd name="connsiteY8" fmla="*/ 618482 h 1077032"/>
                <a:gd name="connsiteX0" fmla="*/ 45508 w 4582152"/>
                <a:gd name="connsiteY0" fmla="*/ 618482 h 1077032"/>
                <a:gd name="connsiteX1" fmla="*/ 1024699 w 4582152"/>
                <a:gd name="connsiteY1" fmla="*/ 29630 h 1077032"/>
                <a:gd name="connsiteX2" fmla="*/ 2297134 w 4582152"/>
                <a:gd name="connsiteY2" fmla="*/ 258656 h 1077032"/>
                <a:gd name="connsiteX3" fmla="*/ 3560082 w 4582152"/>
                <a:gd name="connsiteY3" fmla="*/ 87820 h 1077032"/>
                <a:gd name="connsiteX4" fmla="*/ 4582012 w 4582152"/>
                <a:gd name="connsiteY4" fmla="*/ 618482 h 1077032"/>
                <a:gd name="connsiteX5" fmla="*/ 3427077 w 4582152"/>
                <a:gd name="connsiteY5" fmla="*/ 1068718 h 1077032"/>
                <a:gd name="connsiteX6" fmla="*/ 2263884 w 4582152"/>
                <a:gd name="connsiteY6" fmla="*/ 895181 h 1077032"/>
                <a:gd name="connsiteX7" fmla="*/ 1008074 w 4582152"/>
                <a:gd name="connsiteY7" fmla="*/ 1077032 h 1077032"/>
                <a:gd name="connsiteX8" fmla="*/ 45508 w 4582152"/>
                <a:gd name="connsiteY8" fmla="*/ 618482 h 1077032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588852 h 1047402"/>
                <a:gd name="connsiteX1" fmla="*/ 1024699 w 4582182"/>
                <a:gd name="connsiteY1" fmla="*/ 0 h 1047402"/>
                <a:gd name="connsiteX2" fmla="*/ 2297134 w 4582182"/>
                <a:gd name="connsiteY2" fmla="*/ 229026 h 1047402"/>
                <a:gd name="connsiteX3" fmla="*/ 3626583 w 4582182"/>
                <a:gd name="connsiteY3" fmla="*/ 41564 h 1047402"/>
                <a:gd name="connsiteX4" fmla="*/ 4582012 w 4582182"/>
                <a:gd name="connsiteY4" fmla="*/ 588852 h 1047402"/>
                <a:gd name="connsiteX5" fmla="*/ 3427077 w 4582182"/>
                <a:gd name="connsiteY5" fmla="*/ 1039088 h 1047402"/>
                <a:gd name="connsiteX6" fmla="*/ 2263884 w 4582182"/>
                <a:gd name="connsiteY6" fmla="*/ 865551 h 1047402"/>
                <a:gd name="connsiteX7" fmla="*/ 1008074 w 4582182"/>
                <a:gd name="connsiteY7" fmla="*/ 1047402 h 1047402"/>
                <a:gd name="connsiteX8" fmla="*/ 45508 w 4582182"/>
                <a:gd name="connsiteY8" fmla="*/ 588852 h 1047402"/>
                <a:gd name="connsiteX0" fmla="*/ 43726 w 4613651"/>
                <a:gd name="connsiteY0" fmla="*/ 547289 h 1047402"/>
                <a:gd name="connsiteX1" fmla="*/ 1056168 w 4613651"/>
                <a:gd name="connsiteY1" fmla="*/ 0 h 1047402"/>
                <a:gd name="connsiteX2" fmla="*/ 2328603 w 4613651"/>
                <a:gd name="connsiteY2" fmla="*/ 229026 h 1047402"/>
                <a:gd name="connsiteX3" fmla="*/ 3658052 w 4613651"/>
                <a:gd name="connsiteY3" fmla="*/ 41564 h 1047402"/>
                <a:gd name="connsiteX4" fmla="*/ 4613481 w 4613651"/>
                <a:gd name="connsiteY4" fmla="*/ 588852 h 1047402"/>
                <a:gd name="connsiteX5" fmla="*/ 3458546 w 4613651"/>
                <a:gd name="connsiteY5" fmla="*/ 1039088 h 1047402"/>
                <a:gd name="connsiteX6" fmla="*/ 2295353 w 4613651"/>
                <a:gd name="connsiteY6" fmla="*/ 865551 h 1047402"/>
                <a:gd name="connsiteX7" fmla="*/ 1039543 w 4613651"/>
                <a:gd name="connsiteY7" fmla="*/ 1047402 h 1047402"/>
                <a:gd name="connsiteX8" fmla="*/ 43726 w 4613651"/>
                <a:gd name="connsiteY8" fmla="*/ 547289 h 1047402"/>
                <a:gd name="connsiteX0" fmla="*/ 5242 w 4575167"/>
                <a:gd name="connsiteY0" fmla="*/ 547289 h 1047402"/>
                <a:gd name="connsiteX1" fmla="*/ 1017684 w 4575167"/>
                <a:gd name="connsiteY1" fmla="*/ 0 h 1047402"/>
                <a:gd name="connsiteX2" fmla="*/ 2290119 w 4575167"/>
                <a:gd name="connsiteY2" fmla="*/ 229026 h 1047402"/>
                <a:gd name="connsiteX3" fmla="*/ 3619568 w 4575167"/>
                <a:gd name="connsiteY3" fmla="*/ 41564 h 1047402"/>
                <a:gd name="connsiteX4" fmla="*/ 4574997 w 4575167"/>
                <a:gd name="connsiteY4" fmla="*/ 588852 h 1047402"/>
                <a:gd name="connsiteX5" fmla="*/ 3420062 w 4575167"/>
                <a:gd name="connsiteY5" fmla="*/ 1039088 h 1047402"/>
                <a:gd name="connsiteX6" fmla="*/ 2256869 w 4575167"/>
                <a:gd name="connsiteY6" fmla="*/ 865551 h 1047402"/>
                <a:gd name="connsiteX7" fmla="*/ 1001059 w 4575167"/>
                <a:gd name="connsiteY7" fmla="*/ 1047402 h 1047402"/>
                <a:gd name="connsiteX8" fmla="*/ 5242 w 4575167"/>
                <a:gd name="connsiteY8" fmla="*/ 547289 h 1047402"/>
                <a:gd name="connsiteX0" fmla="*/ 6582 w 4576507"/>
                <a:gd name="connsiteY0" fmla="*/ 547289 h 1047402"/>
                <a:gd name="connsiteX1" fmla="*/ 1019024 w 4576507"/>
                <a:gd name="connsiteY1" fmla="*/ 0 h 1047402"/>
                <a:gd name="connsiteX2" fmla="*/ 2291459 w 4576507"/>
                <a:gd name="connsiteY2" fmla="*/ 229026 h 1047402"/>
                <a:gd name="connsiteX3" fmla="*/ 3620908 w 4576507"/>
                <a:gd name="connsiteY3" fmla="*/ 41564 h 1047402"/>
                <a:gd name="connsiteX4" fmla="*/ 4576337 w 4576507"/>
                <a:gd name="connsiteY4" fmla="*/ 588852 h 1047402"/>
                <a:gd name="connsiteX5" fmla="*/ 3421402 w 4576507"/>
                <a:gd name="connsiteY5" fmla="*/ 1039088 h 1047402"/>
                <a:gd name="connsiteX6" fmla="*/ 2258209 w 4576507"/>
                <a:gd name="connsiteY6" fmla="*/ 865551 h 1047402"/>
                <a:gd name="connsiteX7" fmla="*/ 1002399 w 4576507"/>
                <a:gd name="connsiteY7" fmla="*/ 1047402 h 1047402"/>
                <a:gd name="connsiteX8" fmla="*/ 6582 w 4576507"/>
                <a:gd name="connsiteY8" fmla="*/ 547289 h 104740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14433 h 1014546"/>
                <a:gd name="connsiteX1" fmla="*/ 995817 w 4569925"/>
                <a:gd name="connsiteY1" fmla="*/ 17020 h 1014546"/>
                <a:gd name="connsiteX2" fmla="*/ 2284877 w 4569925"/>
                <a:gd name="connsiteY2" fmla="*/ 196170 h 1014546"/>
                <a:gd name="connsiteX3" fmla="*/ 3614326 w 4569925"/>
                <a:gd name="connsiteY3" fmla="*/ 8708 h 1014546"/>
                <a:gd name="connsiteX4" fmla="*/ 4569755 w 4569925"/>
                <a:gd name="connsiteY4" fmla="*/ 555996 h 1014546"/>
                <a:gd name="connsiteX5" fmla="*/ 3414820 w 4569925"/>
                <a:gd name="connsiteY5" fmla="*/ 1006232 h 1014546"/>
                <a:gd name="connsiteX6" fmla="*/ 2251627 w 4569925"/>
                <a:gd name="connsiteY6" fmla="*/ 832695 h 1014546"/>
                <a:gd name="connsiteX7" fmla="*/ 995817 w 4569925"/>
                <a:gd name="connsiteY7" fmla="*/ 1014546 h 1014546"/>
                <a:gd name="connsiteX8" fmla="*/ 0 w 4569925"/>
                <a:gd name="connsiteY8" fmla="*/ 514433 h 1014546"/>
                <a:gd name="connsiteX0" fmla="*/ 0 w 4569958"/>
                <a:gd name="connsiteY0" fmla="*/ 514433 h 1014546"/>
                <a:gd name="connsiteX1" fmla="*/ 995817 w 4569958"/>
                <a:gd name="connsiteY1" fmla="*/ 17020 h 1014546"/>
                <a:gd name="connsiteX2" fmla="*/ 2284877 w 4569958"/>
                <a:gd name="connsiteY2" fmla="*/ 196170 h 1014546"/>
                <a:gd name="connsiteX3" fmla="*/ 3614326 w 4569958"/>
                <a:gd name="connsiteY3" fmla="*/ 8708 h 1014546"/>
                <a:gd name="connsiteX4" fmla="*/ 4569755 w 4569958"/>
                <a:gd name="connsiteY4" fmla="*/ 555996 h 1014546"/>
                <a:gd name="connsiteX5" fmla="*/ 3414820 w 4569958"/>
                <a:gd name="connsiteY5" fmla="*/ 1006232 h 1014546"/>
                <a:gd name="connsiteX6" fmla="*/ 2251627 w 4569958"/>
                <a:gd name="connsiteY6" fmla="*/ 832695 h 1014546"/>
                <a:gd name="connsiteX7" fmla="*/ 995817 w 4569958"/>
                <a:gd name="connsiteY7" fmla="*/ 1014546 h 1014546"/>
                <a:gd name="connsiteX8" fmla="*/ 0 w 4569958"/>
                <a:gd name="connsiteY8" fmla="*/ 514433 h 1014546"/>
                <a:gd name="connsiteX0" fmla="*/ 0 w 4570028"/>
                <a:gd name="connsiteY0" fmla="*/ 530648 h 1030761"/>
                <a:gd name="connsiteX1" fmla="*/ 995817 w 4570028"/>
                <a:gd name="connsiteY1" fmla="*/ 33235 h 1030761"/>
                <a:gd name="connsiteX2" fmla="*/ 2284877 w 4570028"/>
                <a:gd name="connsiteY2" fmla="*/ 212385 h 1030761"/>
                <a:gd name="connsiteX3" fmla="*/ 3680828 w 4570028"/>
                <a:gd name="connsiteY3" fmla="*/ 8297 h 1030761"/>
                <a:gd name="connsiteX4" fmla="*/ 4569755 w 4570028"/>
                <a:gd name="connsiteY4" fmla="*/ 572211 h 1030761"/>
                <a:gd name="connsiteX5" fmla="*/ 3414820 w 4570028"/>
                <a:gd name="connsiteY5" fmla="*/ 1022447 h 1030761"/>
                <a:gd name="connsiteX6" fmla="*/ 2251627 w 4570028"/>
                <a:gd name="connsiteY6" fmla="*/ 848910 h 1030761"/>
                <a:gd name="connsiteX7" fmla="*/ 995817 w 4570028"/>
                <a:gd name="connsiteY7" fmla="*/ 1030761 h 1030761"/>
                <a:gd name="connsiteX8" fmla="*/ 0 w 4570028"/>
                <a:gd name="connsiteY8" fmla="*/ 530648 h 10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0028" h="1030761">
                  <a:moveTo>
                    <a:pt x="0" y="530648"/>
                  </a:moveTo>
                  <a:cubicBezTo>
                    <a:pt x="0" y="364394"/>
                    <a:pt x="127324" y="57184"/>
                    <a:pt x="995817" y="33235"/>
                  </a:cubicBezTo>
                  <a:cubicBezTo>
                    <a:pt x="1731306" y="117351"/>
                    <a:pt x="1837375" y="216541"/>
                    <a:pt x="2284877" y="212385"/>
                  </a:cubicBezTo>
                  <a:cubicBezTo>
                    <a:pt x="2732379" y="208229"/>
                    <a:pt x="3261222" y="-48903"/>
                    <a:pt x="3680828" y="8297"/>
                  </a:cubicBezTo>
                  <a:cubicBezTo>
                    <a:pt x="4399691" y="82123"/>
                    <a:pt x="4578068" y="412885"/>
                    <a:pt x="4569755" y="572211"/>
                  </a:cubicBezTo>
                  <a:cubicBezTo>
                    <a:pt x="4561442" y="731537"/>
                    <a:pt x="4133682" y="1006810"/>
                    <a:pt x="3414820" y="1022447"/>
                  </a:cubicBezTo>
                  <a:cubicBezTo>
                    <a:pt x="2679331" y="913394"/>
                    <a:pt x="2654794" y="847524"/>
                    <a:pt x="2251627" y="848910"/>
                  </a:cubicBezTo>
                  <a:cubicBezTo>
                    <a:pt x="1848460" y="850296"/>
                    <a:pt x="1673117" y="954957"/>
                    <a:pt x="995817" y="1030761"/>
                  </a:cubicBezTo>
                  <a:cubicBezTo>
                    <a:pt x="418270" y="1015125"/>
                    <a:pt x="0" y="696902"/>
                    <a:pt x="0" y="530648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1865369" y="2910054"/>
              <a:ext cx="4103709" cy="378973"/>
              <a:chOff x="1187624" y="4522197"/>
              <a:chExt cx="4103709" cy="378973"/>
            </a:xfrm>
          </p:grpSpPr>
          <p:sp>
            <p:nvSpPr>
              <p:cNvPr id="34" name="TextovéPole 33"/>
              <p:cNvSpPr txBox="1"/>
              <p:nvPr/>
            </p:nvSpPr>
            <p:spPr>
              <a:xfrm>
                <a:off x="1653235" y="4581128"/>
                <a:ext cx="1488439" cy="29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+mn-lt"/>
                  </a:rPr>
                  <a:t>H</a:t>
                </a:r>
                <a:r>
                  <a:rPr lang="cs-CZ" sz="1600" baseline="30000" dirty="0">
                    <a:latin typeface="+mn-lt"/>
                  </a:rPr>
                  <a:t>+</a:t>
                </a:r>
                <a:r>
                  <a:rPr lang="cs-CZ" sz="1600" dirty="0">
                    <a:latin typeface="+mn-lt"/>
                  </a:rPr>
                  <a:t> + HCO</a:t>
                </a:r>
                <a:r>
                  <a:rPr lang="cs-CZ" sz="1600" baseline="-25000" dirty="0">
                    <a:latin typeface="+mn-lt"/>
                  </a:rPr>
                  <a:t>3</a:t>
                </a:r>
                <a:r>
                  <a:rPr lang="cs-CZ" sz="1600" baseline="30000" dirty="0">
                    <a:latin typeface="+mn-lt"/>
                  </a:rPr>
                  <a:t> -</a:t>
                </a:r>
                <a:r>
                  <a:rPr lang="cs-CZ" sz="1600" dirty="0">
                    <a:latin typeface="+mn-lt"/>
                  </a:rPr>
                  <a:t> 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3931940" y="4603463"/>
                <a:ext cx="1359393" cy="29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+mn-lt"/>
                  </a:rPr>
                  <a:t>CO</a:t>
                </a:r>
                <a:r>
                  <a:rPr lang="cs-CZ" sz="1600" baseline="-25000" dirty="0">
                    <a:latin typeface="+mn-lt"/>
                  </a:rPr>
                  <a:t>2</a:t>
                </a:r>
                <a:r>
                  <a:rPr lang="cs-CZ" sz="1600" dirty="0">
                    <a:latin typeface="+mn-lt"/>
                  </a:rPr>
                  <a:t> + H</a:t>
                </a:r>
                <a:r>
                  <a:rPr lang="cs-CZ" sz="1600" baseline="-25000" dirty="0">
                    <a:latin typeface="+mn-lt"/>
                  </a:rPr>
                  <a:t>2</a:t>
                </a:r>
                <a:r>
                  <a:rPr lang="cs-CZ" sz="1600" dirty="0">
                    <a:latin typeface="+mn-lt"/>
                  </a:rPr>
                  <a:t>O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1187624" y="4581128"/>
                <a:ext cx="501247" cy="29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latin typeface="+mn-lt"/>
                  </a:rPr>
                  <a:t>Hb</a:t>
                </a:r>
                <a:r>
                  <a:rPr lang="cs-CZ" sz="1600" dirty="0">
                    <a:latin typeface="+mn-lt"/>
                  </a:rPr>
                  <a:t> </a:t>
                </a: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2833435" y="4603464"/>
                <a:ext cx="590326" cy="297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+mn-lt"/>
                  </a:rPr>
                  <a:t>H</a:t>
                </a:r>
                <a:r>
                  <a:rPr lang="cs-CZ" sz="1600" baseline="-25000" dirty="0">
                    <a:latin typeface="+mn-lt"/>
                  </a:rPr>
                  <a:t>2</a:t>
                </a:r>
                <a:r>
                  <a:rPr lang="cs-CZ" sz="1600" dirty="0">
                    <a:latin typeface="+mn-lt"/>
                  </a:rPr>
                  <a:t>CO</a:t>
                </a:r>
                <a:r>
                  <a:rPr lang="cs-CZ" sz="1600" baseline="-25000" dirty="0">
                    <a:latin typeface="+mn-lt"/>
                  </a:rPr>
                  <a:t>3</a:t>
                </a:r>
                <a:endParaRPr lang="cs-CZ" sz="1600" dirty="0">
                  <a:latin typeface="+mn-lt"/>
                </a:endParaRPr>
              </a:p>
            </p:txBody>
          </p:sp>
          <p:cxnSp>
            <p:nvCxnSpPr>
              <p:cNvPr id="38" name="Přímá spojnice se šipkou 37"/>
              <p:cNvCxnSpPr/>
              <p:nvPr/>
            </p:nvCxnSpPr>
            <p:spPr>
              <a:xfrm>
                <a:off x="1527739" y="4736676"/>
                <a:ext cx="1835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se šipkou 38"/>
              <p:cNvCxnSpPr/>
              <p:nvPr/>
            </p:nvCxnSpPr>
            <p:spPr>
              <a:xfrm>
                <a:off x="2641258" y="4759012"/>
                <a:ext cx="236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/>
              <p:cNvSpPr txBox="1"/>
              <p:nvPr/>
            </p:nvSpPr>
            <p:spPr>
              <a:xfrm>
                <a:off x="3344884" y="4522197"/>
                <a:ext cx="576064" cy="29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latin typeface="+mn-lt"/>
                  </a:rPr>
                  <a:t>KAH</a:t>
                </a:r>
              </a:p>
            </p:txBody>
          </p:sp>
          <p:cxnSp>
            <p:nvCxnSpPr>
              <p:cNvPr id="41" name="Přímá spojnice se šipkou 40"/>
              <p:cNvCxnSpPr/>
              <p:nvPr/>
            </p:nvCxnSpPr>
            <p:spPr>
              <a:xfrm>
                <a:off x="3400935" y="4754815"/>
                <a:ext cx="5851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ál 27"/>
            <p:cNvSpPr/>
            <p:nvPr/>
          </p:nvSpPr>
          <p:spPr>
            <a:xfrm>
              <a:off x="2579462" y="3485805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cxnSp>
          <p:nvCxnSpPr>
            <p:cNvPr id="29" name="Přímá spojnice se šipkou 28"/>
            <p:cNvCxnSpPr/>
            <p:nvPr/>
          </p:nvCxnSpPr>
          <p:spPr>
            <a:xfrm flipH="1">
              <a:off x="2561217" y="3463700"/>
              <a:ext cx="11166" cy="431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V="1">
              <a:off x="2952979" y="3429000"/>
              <a:ext cx="0" cy="430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2381181" y="3831809"/>
              <a:ext cx="650881" cy="29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+mn-lt"/>
                </a:rPr>
                <a:t>Cl</a:t>
              </a:r>
              <a:r>
                <a:rPr lang="cs-CZ" sz="1600" baseline="30000" dirty="0">
                  <a:latin typeface="+mn-lt"/>
                </a:rPr>
                <a:t>-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4647926" y="2049038"/>
              <a:ext cx="823418" cy="29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+mn-lt"/>
                </a:rPr>
                <a:t>CO</a:t>
              </a:r>
              <a:r>
                <a:rPr lang="cs-CZ" sz="1600" baseline="-25000" dirty="0">
                  <a:latin typeface="+mn-lt"/>
                </a:rPr>
                <a:t>2</a:t>
              </a:r>
            </a:p>
          </p:txBody>
        </p:sp>
        <p:cxnSp>
          <p:nvCxnSpPr>
            <p:cNvPr id="33" name="Přímá spojnice se šipkou 32"/>
            <p:cNvCxnSpPr/>
            <p:nvPr/>
          </p:nvCxnSpPr>
          <p:spPr>
            <a:xfrm flipV="1">
              <a:off x="4876280" y="2369905"/>
              <a:ext cx="0" cy="646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490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REGULACE DÝCHÁNÍ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A247C9-9012-43E1-88E2-4DC0D546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31848"/>
            <a:ext cx="10391262" cy="477132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95A74AF-0546-49E1-BA0E-2023FF849B48}"/>
              </a:ext>
            </a:extLst>
          </p:cNvPr>
          <p:cNvSpPr txBox="1"/>
          <p:nvPr/>
        </p:nvSpPr>
        <p:spPr>
          <a:xfrm>
            <a:off x="6277755" y="6550223"/>
            <a:ext cx="612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Michelle M. </a:t>
            </a:r>
            <a:r>
              <a:rPr lang="cs-CZ" sz="1400" i="1" dirty="0" err="1"/>
              <a:t>Cloutier</a:t>
            </a:r>
            <a:r>
              <a:rPr lang="cs-CZ" sz="1400" i="1" dirty="0"/>
              <a:t>, MD, </a:t>
            </a:r>
            <a:r>
              <a:rPr lang="cs-CZ" sz="1400" i="1" dirty="0" err="1"/>
              <a:t>Respiratory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Second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1668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DÝCHÁNÍ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0615" y="1441836"/>
            <a:ext cx="11550770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28.	Ventilace, difuze, </a:t>
            </a:r>
            <a:r>
              <a:rPr lang="cs-CZ" dirty="0" err="1"/>
              <a:t>perfuze</a:t>
            </a:r>
            <a:r>
              <a:rPr lang="cs-CZ" dirty="0"/>
              <a:t> (přehledy nejčastějších nemocí)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29.	Mechanika dýchání (funkce svalů, mechanismus pohybu žeber)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30.	Statické a dynamické plicní objemy (jejich přehled, fyziologické hodnoty; metody vyšetření)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31.	Transport a výměna dýchacích plynů (složení alveolárního a atmosférického vzduchu, gradienty pO</a:t>
            </a:r>
            <a:r>
              <a:rPr lang="cs-CZ" baseline="-25000" dirty="0"/>
              <a:t>2</a:t>
            </a:r>
            <a:r>
              <a:rPr lang="cs-CZ" dirty="0"/>
              <a:t> a pCO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32.	Nervová a chemická regulace dýchání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33.	Hypoxie – druhy a projevy (např. výšková hypoxie a možnosti adaptace)</a:t>
            </a:r>
          </a:p>
        </p:txBody>
      </p:sp>
    </p:spTree>
    <p:extLst>
      <p:ext uri="{BB962C8B-B14F-4D97-AF65-F5344CB8AC3E}">
        <p14:creationId xmlns:p14="http://schemas.microsoft.com/office/powerpoint/2010/main" val="244592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REGULACE DÝCHÁNÍ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A7E5ED5-8DEE-40DA-B6C9-604F39D80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7" y="1249517"/>
            <a:ext cx="5355272" cy="54994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530B5CA-99E3-467C-A65E-4078D302C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33" y="1698713"/>
            <a:ext cx="6178270" cy="415260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7B75692-4342-42A0-B6D7-7D0B9C5BEEB6}"/>
              </a:ext>
            </a:extLst>
          </p:cNvPr>
          <p:cNvSpPr txBox="1"/>
          <p:nvPr/>
        </p:nvSpPr>
        <p:spPr>
          <a:xfrm>
            <a:off x="6277755" y="6550223"/>
            <a:ext cx="612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Michelle M. </a:t>
            </a:r>
            <a:r>
              <a:rPr lang="cs-CZ" sz="1400" i="1" dirty="0" err="1"/>
              <a:t>Cloutier</a:t>
            </a:r>
            <a:r>
              <a:rPr lang="cs-CZ" sz="1400" i="1" dirty="0"/>
              <a:t>, MD, </a:t>
            </a:r>
            <a:r>
              <a:rPr lang="cs-CZ" sz="1400" i="1" dirty="0" err="1"/>
              <a:t>Respiratory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Second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5361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CHEMICKÁ REGULACE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84" y="1728133"/>
            <a:ext cx="6125254" cy="36355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3CA511-E24E-4081-B3B8-57B6F7BD6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2" y="1420194"/>
            <a:ext cx="4964138" cy="471780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A5082E9-7D3D-4F8A-81C2-473202851C8F}"/>
              </a:ext>
            </a:extLst>
          </p:cNvPr>
          <p:cNvSpPr txBox="1"/>
          <p:nvPr/>
        </p:nvSpPr>
        <p:spPr>
          <a:xfrm>
            <a:off x="1499499" y="6113296"/>
            <a:ext cx="371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Centrální chemoreceptory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459A046-5EDA-4676-9A8E-18C5084ABF4F}"/>
              </a:ext>
            </a:extLst>
          </p:cNvPr>
          <p:cNvSpPr txBox="1"/>
          <p:nvPr/>
        </p:nvSpPr>
        <p:spPr>
          <a:xfrm>
            <a:off x="6920191" y="6114694"/>
            <a:ext cx="371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Periferní chemoreceptory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AC713FF-264B-4503-8BFE-F3836A91C5A5}"/>
              </a:ext>
            </a:extLst>
          </p:cNvPr>
          <p:cNvSpPr txBox="1"/>
          <p:nvPr/>
        </p:nvSpPr>
        <p:spPr>
          <a:xfrm>
            <a:off x="6884088" y="6596251"/>
            <a:ext cx="553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</a:t>
            </a:r>
            <a:r>
              <a:rPr lang="cs-CZ" sz="1400" i="1" dirty="0" err="1"/>
              <a:t>Boron</a:t>
            </a:r>
            <a:r>
              <a:rPr lang="cs-CZ" sz="1400" i="1" dirty="0"/>
              <a:t> and </a:t>
            </a:r>
            <a:r>
              <a:rPr lang="cs-CZ" sz="1400" i="1" dirty="0" err="1"/>
              <a:t>Boulpaep</a:t>
            </a:r>
            <a:r>
              <a:rPr lang="cs-CZ" sz="1400" i="1" dirty="0"/>
              <a:t>, </a:t>
            </a:r>
            <a:r>
              <a:rPr lang="cs-CZ" sz="1400" i="1" dirty="0" err="1"/>
              <a:t>Medical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</a:t>
            </a:r>
            <a:r>
              <a:rPr lang="cs-CZ" sz="1400" i="1" dirty="0" err="1"/>
              <a:t>Updated</a:t>
            </a:r>
            <a:r>
              <a:rPr lang="cs-CZ" sz="1400" i="1" dirty="0"/>
              <a:t>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9CEECF-9EB1-4989-AF56-D17717C06E9A}"/>
              </a:ext>
            </a:extLst>
          </p:cNvPr>
          <p:cNvSpPr txBox="1"/>
          <p:nvPr/>
        </p:nvSpPr>
        <p:spPr>
          <a:xfrm>
            <a:off x="-30773" y="6625724"/>
            <a:ext cx="612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Michelle M. </a:t>
            </a:r>
            <a:r>
              <a:rPr lang="cs-CZ" sz="1400" i="1" dirty="0" err="1"/>
              <a:t>Cloutier</a:t>
            </a:r>
            <a:r>
              <a:rPr lang="cs-CZ" sz="1400" i="1" dirty="0"/>
              <a:t>, MD, </a:t>
            </a:r>
            <a:r>
              <a:rPr lang="cs-CZ" sz="1400" i="1" dirty="0" err="1"/>
              <a:t>Respiratory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Second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297657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REGULACE DÝCHÁNÍ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79" y="1171576"/>
            <a:ext cx="4908202" cy="54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101D453-0F27-4D44-AE4C-CF08B9E29EBE}"/>
              </a:ext>
            </a:extLst>
          </p:cNvPr>
          <p:cNvSpPr txBox="1"/>
          <p:nvPr/>
        </p:nvSpPr>
        <p:spPr>
          <a:xfrm>
            <a:off x="6884088" y="6596251"/>
            <a:ext cx="553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</a:t>
            </a:r>
            <a:r>
              <a:rPr lang="cs-CZ" sz="1400" i="1" dirty="0" err="1"/>
              <a:t>Boron</a:t>
            </a:r>
            <a:r>
              <a:rPr lang="cs-CZ" sz="1400" i="1" dirty="0"/>
              <a:t> and </a:t>
            </a:r>
            <a:r>
              <a:rPr lang="cs-CZ" sz="1400" i="1" dirty="0" err="1"/>
              <a:t>Boulpaep</a:t>
            </a:r>
            <a:r>
              <a:rPr lang="cs-CZ" sz="1400" i="1" dirty="0"/>
              <a:t>, </a:t>
            </a:r>
            <a:r>
              <a:rPr lang="cs-CZ" sz="1400" i="1" dirty="0" err="1"/>
              <a:t>Medical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</a:t>
            </a:r>
            <a:r>
              <a:rPr lang="cs-CZ" sz="1400" i="1" dirty="0" err="1"/>
              <a:t>Updated</a:t>
            </a:r>
            <a:r>
              <a:rPr lang="cs-CZ" sz="1400" i="1" dirty="0"/>
              <a:t>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98392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8BA78-28EC-4F6C-9B56-9C033CA0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Ventilace, difuze, </a:t>
            </a:r>
            <a:r>
              <a:rPr lang="cs-CZ" dirty="0" err="1"/>
              <a:t>perfuze</a:t>
            </a:r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11D166F-37DF-4A93-AE09-9CBB0E374D23}"/>
              </a:ext>
            </a:extLst>
          </p:cNvPr>
          <p:cNvSpPr txBox="1"/>
          <p:nvPr/>
        </p:nvSpPr>
        <p:spPr>
          <a:xfrm>
            <a:off x="6277755" y="6550223"/>
            <a:ext cx="612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Michelle M. </a:t>
            </a:r>
            <a:r>
              <a:rPr lang="cs-CZ" sz="1400" i="1" dirty="0" err="1"/>
              <a:t>Cloutier</a:t>
            </a:r>
            <a:r>
              <a:rPr lang="cs-CZ" sz="1400" i="1" dirty="0"/>
              <a:t>, MD, </a:t>
            </a:r>
            <a:r>
              <a:rPr lang="cs-CZ" sz="1400" i="1" dirty="0" err="1"/>
              <a:t>Respiratory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Second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55C298-678B-49E9-975A-B21211D6C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b="1404"/>
          <a:stretch/>
        </p:blipFill>
        <p:spPr>
          <a:xfrm>
            <a:off x="464576" y="1148584"/>
            <a:ext cx="5105714" cy="57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3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OCHRANNÉ A OBRANÉ DÝCHACÍ REFLEXY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8999" y="1277135"/>
            <a:ext cx="11514333" cy="413999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b="1" dirty="0" err="1"/>
              <a:t>Kratschmerův</a:t>
            </a:r>
            <a:r>
              <a:rPr lang="cs-CZ" sz="1600" b="1" dirty="0"/>
              <a:t> apnoický reflex </a:t>
            </a:r>
            <a:r>
              <a:rPr lang="cs-CZ" sz="1600" dirty="0"/>
              <a:t>– různé škodliviny a chemické látky podrážděním sliznice nosu vyvolají zpomalení až zástavu dýchání, </a:t>
            </a:r>
            <a:r>
              <a:rPr lang="cs-CZ" sz="1600" dirty="0" err="1"/>
              <a:t>laryngo</a:t>
            </a:r>
            <a:r>
              <a:rPr lang="cs-CZ" sz="1600" dirty="0"/>
              <a:t> a </a:t>
            </a:r>
            <a:r>
              <a:rPr lang="cs-CZ" sz="1600" dirty="0" err="1"/>
              <a:t>bronchokonstrikci</a:t>
            </a:r>
            <a:r>
              <a:rPr lang="cs-CZ" sz="1600" dirty="0"/>
              <a:t> – ochrana před průnikem škodliviny do plic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b="1" dirty="0" err="1"/>
              <a:t>Diving</a:t>
            </a:r>
            <a:r>
              <a:rPr lang="cs-CZ" sz="1600" b="1" dirty="0"/>
              <a:t> reflex </a:t>
            </a:r>
            <a:r>
              <a:rPr lang="cs-CZ" sz="1600" dirty="0"/>
              <a:t>– studený podnět na tváři a sliznici nosu vede k zástavě dýchání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b="1" dirty="0"/>
              <a:t>Laryngální </a:t>
            </a:r>
            <a:r>
              <a:rPr lang="cs-CZ" sz="1600" b="1" dirty="0" err="1"/>
              <a:t>chemoreflex</a:t>
            </a:r>
            <a:r>
              <a:rPr lang="cs-CZ" sz="1600" b="1" dirty="0"/>
              <a:t> </a:t>
            </a:r>
            <a:r>
              <a:rPr lang="cs-CZ" sz="1600" dirty="0"/>
              <a:t>– podrážení </a:t>
            </a:r>
            <a:r>
              <a:rPr lang="cs-CZ" sz="1600" dirty="0" err="1"/>
              <a:t>laryngeálních</a:t>
            </a:r>
            <a:r>
              <a:rPr lang="cs-CZ" sz="1600" dirty="0"/>
              <a:t> chemoreceptorů vyvolá apnoi, </a:t>
            </a:r>
            <a:r>
              <a:rPr lang="cs-CZ" sz="1600" dirty="0" err="1"/>
              <a:t>laryngo</a:t>
            </a:r>
            <a:r>
              <a:rPr lang="cs-CZ" sz="1600" dirty="0"/>
              <a:t>- a </a:t>
            </a:r>
            <a:r>
              <a:rPr lang="cs-CZ" sz="1600" dirty="0" err="1"/>
              <a:t>bronchokonstrikci</a:t>
            </a:r>
            <a:r>
              <a:rPr lang="cs-CZ" sz="1600" dirty="0"/>
              <a:t>, hypertenzi a bradykardii (zástava dechu a šetření kyslíku pro mozek a srdce během apnoe) – ochrana dolních dýchacích cest před vstupem škodlivých látek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b="1" dirty="0"/>
              <a:t>Kýchání </a:t>
            </a:r>
            <a:r>
              <a:rPr lang="cs-CZ" sz="1600" dirty="0"/>
              <a:t>– aktivované </a:t>
            </a:r>
            <a:r>
              <a:rPr lang="cs-CZ" sz="1600" dirty="0" err="1"/>
              <a:t>mechano</a:t>
            </a:r>
            <a:r>
              <a:rPr lang="cs-CZ" sz="1600" dirty="0"/>
              <a:t> a chemoreceptory v nose – silný nádech, zvýšení tlaku v plicích při zavřené hlasivkové štěrbině (kompresivní fáze), otevření štěrbiny a vypuzení cizího tělesa nebo hlenu ven (explozivní fáze)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b="1" dirty="0"/>
              <a:t>Kašel</a:t>
            </a:r>
            <a:r>
              <a:rPr lang="cs-CZ" sz="1600" dirty="0"/>
              <a:t> -  podobně jako kýchání, ale podrážděny jsou receptory laryngu, trachey a bronchů a cílem je posunout cizí těleso nebo hlen jen na </a:t>
            </a:r>
            <a:r>
              <a:rPr lang="cs-CZ" sz="1600" dirty="0" err="1"/>
              <a:t>laryngus</a:t>
            </a:r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b="1" dirty="0"/>
              <a:t>Expirační reflex </a:t>
            </a:r>
            <a:r>
              <a:rPr lang="cs-CZ" sz="1600" dirty="0"/>
              <a:t>– prudká respirace při podráždění hlasivek – ochrana před vstupem tělesa do dolních dýchacích cest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Kromě výše popsaných reflexů jsou plíce chráněny před poškozením: </a:t>
            </a: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dirty="0">
                <a:ea typeface="Open Sans" panose="020B0606030504020204" pitchFamily="34" charset="0"/>
                <a:cs typeface="Open Sans" panose="020B0606030504020204" pitchFamily="34" charset="0"/>
              </a:rPr>
              <a:t>chlupů </a:t>
            </a: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cs-CZ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vibrissae</a:t>
            </a: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) v dutině nosní (zachytává prachové částice) </a:t>
            </a: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dirty="0">
                <a:ea typeface="Open Sans" panose="020B0606030504020204" pitchFamily="34" charset="0"/>
                <a:cs typeface="Open Sans" panose="020B0606030504020204" pitchFamily="34" charset="0"/>
              </a:rPr>
              <a:t>řasinkového epitelu </a:t>
            </a: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krytého hlenem (řasinky posouvají hlen stále jedním směrem – do hltanu, nověji se hovoří o tzv. </a:t>
            </a:r>
            <a:r>
              <a:rPr lang="cs-CZ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mukociliárním</a:t>
            </a: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 eskalátoru). </a:t>
            </a: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1100" b="1" dirty="0">
                <a:ea typeface="Open Sans" panose="020B0606030504020204" pitchFamily="34" charset="0"/>
                <a:cs typeface="Open Sans" panose="020B0606030504020204" pitchFamily="34" charset="0"/>
              </a:rPr>
              <a:t>plicními alveolární makrofágy </a:t>
            </a: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(fagocytují cizorodé, např. prachové částice) </a:t>
            </a: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dirty="0">
                <a:ea typeface="Open Sans" panose="020B0606030504020204" pitchFamily="34" charset="0"/>
                <a:cs typeface="Open Sans" panose="020B0606030504020204" pitchFamily="34" charset="0"/>
              </a:rPr>
              <a:t>protilátek </a:t>
            </a: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v bronchiálním sekretu (</a:t>
            </a:r>
            <a:r>
              <a:rPr lang="cs-CZ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IgA</a:t>
            </a:r>
            <a:r>
              <a:rPr lang="cs-CZ" sz="1100" dirty="0"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9110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SPIROMETRIE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Principem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stanovení rychlosti proudění vzduchu z měřených rozdílů tlaků mezi vnitřní a vnější stranou membrány spirometru, objemy jsou dopočítávány (spirometry systému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PowerLab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algn="just">
              <a:lnSpc>
                <a:spcPct val="100000"/>
              </a:lnSpc>
            </a:pP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Principem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měření rychlosti proudění vzduchu definovaným průřezem z otáček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turbínky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objemy jsou dopočítávány (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Cosmed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algn="just">
              <a:lnSpc>
                <a:spcPct val="100000"/>
              </a:lnSpc>
            </a:pPr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Kroghův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respirometr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029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SPIROMETRIE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235075" y="1419225"/>
            <a:ext cx="9490075" cy="3514725"/>
            <a:chOff x="134064" y="750949"/>
            <a:chExt cx="6274648" cy="2057363"/>
          </a:xfrm>
        </p:grpSpPr>
        <p:sp>
          <p:nvSpPr>
            <p:cNvPr id="7" name="Volný tvar 6"/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8" name="Přímá spojnice 7"/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3"/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14" name="Přímá spojnice 13"/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Přímá spojnice se šipkou 15"/>
          <p:cNvCxnSpPr/>
          <p:nvPr/>
        </p:nvCxnSpPr>
        <p:spPr bwMode="auto">
          <a:xfrm>
            <a:off x="2152598" y="2892810"/>
            <a:ext cx="0" cy="8094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ovéPole 1"/>
          <p:cNvSpPr txBox="1"/>
          <p:nvPr/>
        </p:nvSpPr>
        <p:spPr>
          <a:xfrm>
            <a:off x="9708580" y="3112859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4849124"/>
            <a:ext cx="12192000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klidový dechový objem </a:t>
            </a:r>
            <a:r>
              <a:rPr lang="en-US" sz="1600" b="1" dirty="0">
                <a:latin typeface="+mn-lt"/>
              </a:rPr>
              <a:t>[</a:t>
            </a:r>
            <a:r>
              <a:rPr lang="en-US" sz="1600" b="1" dirty="0" err="1">
                <a:latin typeface="+mn-lt"/>
              </a:rPr>
              <a:t>Vt</a:t>
            </a:r>
            <a:r>
              <a:rPr lang="en-US" sz="1600" b="1" dirty="0">
                <a:latin typeface="+mn-lt"/>
              </a:rPr>
              <a:t>]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objem vzduchu vdechnutý do plic z polohy klidového výdechu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rezervní inspirační objem [IRV] </a:t>
            </a:r>
            <a:r>
              <a:rPr lang="cs-CZ" sz="1600" dirty="0">
                <a:latin typeface="+mn-lt"/>
              </a:rPr>
              <a:t>– maximální objem vzduchu, který může být usilovně nadechnut navíc po normálním nádechu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rezervní expirační objem [ERV]</a:t>
            </a:r>
            <a:r>
              <a:rPr lang="cs-CZ" sz="1600" dirty="0">
                <a:latin typeface="+mn-lt"/>
              </a:rPr>
              <a:t> – maximální objem vzduchu, který může být usilovně vydechnut navíc po normálním výdechu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reziduální objem [RV] </a:t>
            </a:r>
            <a:r>
              <a:rPr lang="cs-CZ" sz="1600" dirty="0">
                <a:latin typeface="+mn-lt"/>
              </a:rPr>
              <a:t>– objem vzduchu, který zůstává  v plicích po maximálně usilovném výdechu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9708580" y="2139685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cxnSp>
        <p:nvCxnSpPr>
          <p:cNvPr id="21" name="Přímá spojnice se šipkou 20"/>
          <p:cNvCxnSpPr/>
          <p:nvPr/>
        </p:nvCxnSpPr>
        <p:spPr bwMode="auto">
          <a:xfrm>
            <a:off x="3800423" y="1731808"/>
            <a:ext cx="0" cy="1185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>
            <a:off x="5886398" y="3685638"/>
            <a:ext cx="0" cy="649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/>
          <p:cNvCxnSpPr/>
          <p:nvPr/>
        </p:nvCxnSpPr>
        <p:spPr bwMode="auto">
          <a:xfrm>
            <a:off x="8496248" y="4280163"/>
            <a:ext cx="0" cy="5648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bdélník 23"/>
          <p:cNvSpPr/>
          <p:nvPr/>
        </p:nvSpPr>
        <p:spPr>
          <a:xfrm>
            <a:off x="9708580" y="3825610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9708580" y="4383344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</p:spTree>
    <p:extLst>
      <p:ext uri="{BB962C8B-B14F-4D97-AF65-F5344CB8AC3E}">
        <p14:creationId xmlns:p14="http://schemas.microsoft.com/office/powerpoint/2010/main" val="1877312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SPIROMETRIE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235075" y="1419225"/>
            <a:ext cx="9490075" cy="3514725"/>
            <a:chOff x="134064" y="750949"/>
            <a:chExt cx="6274648" cy="2057363"/>
          </a:xfrm>
        </p:grpSpPr>
        <p:sp>
          <p:nvSpPr>
            <p:cNvPr id="7" name="Volný tvar 6"/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8" name="Přímá spojnice 7"/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3"/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14" name="Přímá spojnice 13"/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Přímá spojnice se šipkou 15"/>
          <p:cNvCxnSpPr/>
          <p:nvPr/>
        </p:nvCxnSpPr>
        <p:spPr bwMode="auto">
          <a:xfrm>
            <a:off x="7943798" y="1716697"/>
            <a:ext cx="0" cy="2583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bdélník 18"/>
          <p:cNvSpPr/>
          <p:nvPr/>
        </p:nvSpPr>
        <p:spPr>
          <a:xfrm>
            <a:off x="0" y="4849124"/>
            <a:ext cx="12192000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rezervní inspirační kapacita </a:t>
            </a:r>
            <a:r>
              <a:rPr lang="cs-CZ" sz="1600" b="1" dirty="0">
                <a:latin typeface="+mn-lt"/>
              </a:rPr>
              <a:t>[RIC]=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IRV+Vt</a:t>
            </a:r>
            <a:endParaRPr lang="cs-CZ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rezervní exspirační kapacita </a:t>
            </a:r>
            <a:r>
              <a:rPr lang="en-US" sz="1600" b="1" dirty="0">
                <a:latin typeface="+mn-lt"/>
              </a:rPr>
              <a:t>[</a:t>
            </a:r>
            <a:r>
              <a:rPr lang="cs-CZ" sz="1600" b="1" dirty="0">
                <a:latin typeface="+mn-lt"/>
              </a:rPr>
              <a:t>IRV]=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ERV+Vt</a:t>
            </a:r>
            <a:endParaRPr lang="cs-CZ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vitální kapacita plic </a:t>
            </a:r>
            <a:r>
              <a:rPr lang="en-US" sz="1600" b="1" dirty="0">
                <a:latin typeface="+mn-lt"/>
              </a:rPr>
              <a:t>[VC]</a:t>
            </a:r>
            <a:r>
              <a:rPr lang="en-US" sz="1600" dirty="0">
                <a:latin typeface="+mn-lt"/>
              </a:rPr>
              <a:t> = </a:t>
            </a:r>
            <a:r>
              <a:rPr lang="en-US" sz="1600" dirty="0" err="1">
                <a:latin typeface="+mn-lt"/>
              </a:rPr>
              <a:t>IVR+Vt+ERV</a:t>
            </a:r>
            <a:endParaRPr lang="cs-CZ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funkční reziduální kapacita </a:t>
            </a:r>
            <a:r>
              <a:rPr lang="en-US" sz="1600" b="1" dirty="0">
                <a:latin typeface="+mn-lt"/>
              </a:rPr>
              <a:t>[</a:t>
            </a:r>
            <a:r>
              <a:rPr lang="cs-CZ" sz="1600" b="1" dirty="0">
                <a:latin typeface="+mn-lt"/>
              </a:rPr>
              <a:t>FRC</a:t>
            </a:r>
            <a:r>
              <a:rPr lang="en-US" sz="1600" b="1" dirty="0">
                <a:latin typeface="+mn-lt"/>
              </a:rPr>
              <a:t>]</a:t>
            </a:r>
            <a:r>
              <a:rPr lang="cs-CZ" sz="1600" dirty="0">
                <a:latin typeface="+mn-lt"/>
              </a:rPr>
              <a:t> = ERV+RV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celková plicní kapacita </a:t>
            </a:r>
            <a:r>
              <a:rPr lang="en-US" sz="1600" b="1" dirty="0">
                <a:latin typeface="+mn-lt"/>
              </a:rPr>
              <a:t>[</a:t>
            </a:r>
            <a:r>
              <a:rPr lang="cs-CZ" sz="1600" b="1" dirty="0">
                <a:latin typeface="+mn-lt"/>
              </a:rPr>
              <a:t>TLC</a:t>
            </a:r>
            <a:r>
              <a:rPr lang="en-US" sz="1600" b="1" dirty="0">
                <a:latin typeface="+mn-lt"/>
              </a:rPr>
              <a:t>]</a:t>
            </a:r>
            <a:r>
              <a:rPr lang="cs-CZ" sz="1600" dirty="0">
                <a:latin typeface="+mn-lt"/>
              </a:rPr>
              <a:t> = </a:t>
            </a:r>
            <a:r>
              <a:rPr lang="cs-CZ" sz="1600" dirty="0" err="1">
                <a:latin typeface="+mn-lt"/>
              </a:rPr>
              <a:t>IRV+Vt+ERV+RV</a:t>
            </a:r>
            <a:endParaRPr lang="cs-CZ" sz="1600" dirty="0">
              <a:latin typeface="+mn-lt"/>
            </a:endParaRPr>
          </a:p>
        </p:txBody>
      </p:sp>
      <p:cxnSp>
        <p:nvCxnSpPr>
          <p:cNvPr id="21" name="Přímá spojnice se šipkou 20"/>
          <p:cNvCxnSpPr/>
          <p:nvPr/>
        </p:nvCxnSpPr>
        <p:spPr bwMode="auto">
          <a:xfrm>
            <a:off x="3800423" y="1731808"/>
            <a:ext cx="0" cy="19538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>
            <a:off x="5886398" y="2918361"/>
            <a:ext cx="0" cy="1416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/>
          <p:cNvCxnSpPr/>
          <p:nvPr/>
        </p:nvCxnSpPr>
        <p:spPr bwMode="auto">
          <a:xfrm>
            <a:off x="8496248" y="3703791"/>
            <a:ext cx="0" cy="11412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/>
          <p:nvPr/>
        </p:nvCxnSpPr>
        <p:spPr bwMode="auto">
          <a:xfrm>
            <a:off x="9153774" y="1716697"/>
            <a:ext cx="19102" cy="3094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5458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REZIDUÁLNÍ OBJEM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143E433-38F7-4E90-B794-EEF5679DB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/>
          <a:stretch/>
        </p:blipFill>
        <p:spPr>
          <a:xfrm>
            <a:off x="7436680" y="2606735"/>
            <a:ext cx="3049044" cy="333355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5CFECA6-5C36-4A7A-A72D-1D4ECA16B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5"/>
          <a:stretch/>
        </p:blipFill>
        <p:spPr>
          <a:xfrm>
            <a:off x="1628740" y="2627919"/>
            <a:ext cx="3151345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9241E5C3-70DC-4EB7-9D5D-79A6F149FF11}"/>
                  </a:ext>
                </a:extLst>
              </p:cNvPr>
              <p:cNvSpPr txBox="1"/>
              <p:nvPr/>
            </p:nvSpPr>
            <p:spPr>
              <a:xfrm>
                <a:off x="5564028" y="1979847"/>
                <a:ext cx="777200" cy="751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200" dirty="0"/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cs-CZ" sz="3200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9241E5C3-70DC-4EB7-9D5D-79A6F149F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28" y="1979847"/>
                <a:ext cx="777200" cy="751424"/>
              </a:xfrm>
              <a:prstGeom prst="rect">
                <a:avLst/>
              </a:prstGeom>
              <a:blipFill>
                <a:blip r:embed="rId3"/>
                <a:stretch>
                  <a:fillRect l="-20472" t="-4878" r="-6299" b="-97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BD3DE43A-920E-40DB-BAED-832E01F2DE65}"/>
              </a:ext>
            </a:extLst>
          </p:cNvPr>
          <p:cNvSpPr txBox="1"/>
          <p:nvPr/>
        </p:nvSpPr>
        <p:spPr>
          <a:xfrm>
            <a:off x="2592344" y="2195871"/>
            <a:ext cx="141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</a:t>
            </a:r>
            <a:r>
              <a:rPr lang="cs-CZ" sz="2400" baseline="-25000" dirty="0"/>
              <a:t>1 </a:t>
            </a:r>
          </a:p>
          <a:p>
            <a:pPr algn="ctr"/>
            <a:r>
              <a:rPr lang="cs-CZ" sz="2400" dirty="0"/>
              <a:t>c</a:t>
            </a:r>
            <a:r>
              <a:rPr lang="cs-CZ" sz="2400" baseline="-25000" dirty="0"/>
              <a:t>1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AEBD77B-00B1-4D29-ABC1-D7EB7E767585}"/>
              </a:ext>
            </a:extLst>
          </p:cNvPr>
          <p:cNvSpPr txBox="1"/>
          <p:nvPr/>
        </p:nvSpPr>
        <p:spPr>
          <a:xfrm>
            <a:off x="8424992" y="2197612"/>
            <a:ext cx="162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</a:t>
            </a:r>
            <a:r>
              <a:rPr lang="cs-CZ" sz="2400" baseline="-25000" dirty="0"/>
              <a:t>2</a:t>
            </a:r>
            <a:r>
              <a:rPr lang="cs-CZ" sz="2400" dirty="0"/>
              <a:t>=RV+V</a:t>
            </a:r>
            <a:r>
              <a:rPr lang="cs-CZ" sz="2400" baseline="-25000" dirty="0"/>
              <a:t>1 </a:t>
            </a:r>
          </a:p>
          <a:p>
            <a:pPr algn="ctr"/>
            <a:r>
              <a:rPr lang="cs-CZ" sz="2400" dirty="0"/>
              <a:t>c</a:t>
            </a:r>
            <a:r>
              <a:rPr lang="cs-CZ" sz="24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CB32E53-4B48-4E69-B4B3-AD785BCAC1E5}"/>
                  </a:ext>
                </a:extLst>
              </p:cNvPr>
              <p:cNvSpPr txBox="1"/>
              <p:nvPr/>
            </p:nvSpPr>
            <p:spPr>
              <a:xfrm>
                <a:off x="4581068" y="2843943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V</a:t>
                </a:r>
                <a:r>
                  <a:rPr lang="cs-CZ" sz="2400" baseline="-25000" dirty="0"/>
                  <a:t>1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cs-CZ" sz="2400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𝑅𝑉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cs-CZ" sz="2400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sz="2400" dirty="0"/>
                  <a:t>c</a:t>
                </a:r>
                <a:r>
                  <a:rPr lang="cs-CZ" sz="2400" baseline="-25000" dirty="0"/>
                  <a:t>2</a:t>
                </a: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CB32E53-4B48-4E69-B4B3-AD785BCAC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68" y="2843943"/>
                <a:ext cx="3312368" cy="461665"/>
              </a:xfrm>
              <a:prstGeom prst="rect">
                <a:avLst/>
              </a:prstGeom>
              <a:blipFill>
                <a:blip r:embed="rId4"/>
                <a:stretch>
                  <a:fillRect l="-2757" t="-12000" b="-29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5290A03-7E49-44E2-9F72-21C5B595CB21}"/>
                  </a:ext>
                </a:extLst>
              </p:cNvPr>
              <p:cNvSpPr txBox="1"/>
              <p:nvPr/>
            </p:nvSpPr>
            <p:spPr>
              <a:xfrm>
                <a:off x="4797092" y="3716194"/>
                <a:ext cx="2623539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𝑅𝑉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cs-CZ" sz="2400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r>
                        <a:rPr lang="cs-CZ" sz="2400" b="0" i="1" smtClean="0">
                          <a:latin typeface="Cambria Math"/>
                        </a:rPr>
                        <m:t>𝑉</m:t>
                      </m:r>
                      <m:r>
                        <a:rPr lang="cs-CZ" sz="2400" b="0" i="1" baseline="-2500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sz="2400" baseline="-25000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5290A03-7E49-44E2-9F72-21C5B595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92" y="3716194"/>
                <a:ext cx="2623539" cy="783933"/>
              </a:xfrm>
              <a:prstGeom prst="rect">
                <a:avLst/>
              </a:prstGeom>
              <a:blipFill>
                <a:blip r:embed="rId5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>
            <a:extLst>
              <a:ext uri="{FF2B5EF4-FFF2-40B4-BE49-F238E27FC236}">
                <a16:creationId xmlns:a16="http://schemas.microsoft.com/office/drawing/2014/main" id="{C7D3185C-A415-44E1-9A61-395BB903FEEA}"/>
              </a:ext>
            </a:extLst>
          </p:cNvPr>
          <p:cNvSpPr txBox="1"/>
          <p:nvPr/>
        </p:nvSpPr>
        <p:spPr>
          <a:xfrm>
            <a:off x="1700748" y="1403783"/>
            <a:ext cx="374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Heliová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diluční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technika</a:t>
            </a:r>
          </a:p>
        </p:txBody>
      </p:sp>
    </p:spTree>
    <p:extLst>
      <p:ext uri="{BB962C8B-B14F-4D97-AF65-F5344CB8AC3E}">
        <p14:creationId xmlns:p14="http://schemas.microsoft.com/office/powerpoint/2010/main" val="1699914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SPIROMETRIE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74203" y="2557209"/>
            <a:ext cx="4297822" cy="3673289"/>
            <a:chOff x="5348721" y="2996952"/>
            <a:chExt cx="3687775" cy="2514547"/>
          </a:xfrm>
        </p:grpSpPr>
        <p:grpSp>
          <p:nvGrpSpPr>
            <p:cNvPr id="7" name="Skupina 6"/>
            <p:cNvGrpSpPr/>
            <p:nvPr/>
          </p:nvGrpSpPr>
          <p:grpSpPr>
            <a:xfrm>
              <a:off x="5348721" y="2996952"/>
              <a:ext cx="3338079" cy="2284730"/>
              <a:chOff x="296396" y="-32399"/>
              <a:chExt cx="3950892" cy="3011462"/>
            </a:xfrm>
          </p:grpSpPr>
          <p:grpSp>
            <p:nvGrpSpPr>
              <p:cNvPr id="16" name="Skupina 15"/>
              <p:cNvGrpSpPr/>
              <p:nvPr/>
            </p:nvGrpSpPr>
            <p:grpSpPr>
              <a:xfrm>
                <a:off x="871296" y="25880"/>
                <a:ext cx="3375992" cy="2953183"/>
                <a:chOff x="872480" y="28286"/>
                <a:chExt cx="3375992" cy="2953659"/>
              </a:xfrm>
            </p:grpSpPr>
            <p:cxnSp>
              <p:nvCxnSpPr>
                <p:cNvPr id="25" name="Přímá spojnice 24"/>
                <p:cNvCxnSpPr/>
                <p:nvPr/>
              </p:nvCxnSpPr>
              <p:spPr>
                <a:xfrm>
                  <a:off x="880880" y="28286"/>
                  <a:ext cx="0" cy="29523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25"/>
                <p:cNvCxnSpPr/>
                <p:nvPr/>
              </p:nvCxnSpPr>
              <p:spPr>
                <a:xfrm flipH="1">
                  <a:off x="872480" y="2981945"/>
                  <a:ext cx="337599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ovéPole 16"/>
              <p:cNvSpPr txBox="1"/>
              <p:nvPr/>
            </p:nvSpPr>
            <p:spPr>
              <a:xfrm>
                <a:off x="296396" y="-32399"/>
                <a:ext cx="577197" cy="341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V </a:t>
                </a: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[l]</a:t>
                </a:r>
                <a:endParaRPr lang="cs-CZ" dirty="0">
                  <a:effectLst/>
                  <a:latin typeface="+mn-lt"/>
                  <a:ea typeface="Times New Roman"/>
                </a:endParaRPr>
              </a:p>
            </p:txBody>
          </p:sp>
          <p:sp>
            <p:nvSpPr>
              <p:cNvPr id="18" name="Volný tvar 17"/>
              <p:cNvSpPr/>
              <p:nvPr/>
            </p:nvSpPr>
            <p:spPr>
              <a:xfrm>
                <a:off x="888521" y="439947"/>
                <a:ext cx="2948181" cy="1910121"/>
              </a:xfrm>
              <a:custGeom>
                <a:avLst/>
                <a:gdLst>
                  <a:gd name="connsiteX0" fmla="*/ 0 w 2910177"/>
                  <a:gd name="connsiteY0" fmla="*/ 0 h 1911257"/>
                  <a:gd name="connsiteX1" fmla="*/ 31805 w 2910177"/>
                  <a:gd name="connsiteY1" fmla="*/ 477078 h 1911257"/>
                  <a:gd name="connsiteX2" fmla="*/ 143123 w 2910177"/>
                  <a:gd name="connsiteY2" fmla="*/ 1057524 h 1911257"/>
                  <a:gd name="connsiteX3" fmla="*/ 326003 w 2910177"/>
                  <a:gd name="connsiteY3" fmla="*/ 1526651 h 1911257"/>
                  <a:gd name="connsiteX4" fmla="*/ 612250 w 2910177"/>
                  <a:gd name="connsiteY4" fmla="*/ 1868557 h 1911257"/>
                  <a:gd name="connsiteX5" fmla="*/ 811033 w 2910177"/>
                  <a:gd name="connsiteY5" fmla="*/ 1908313 h 1911257"/>
                  <a:gd name="connsiteX6" fmla="*/ 1272209 w 2910177"/>
                  <a:gd name="connsiteY6" fmla="*/ 1908313 h 1911257"/>
                  <a:gd name="connsiteX7" fmla="*/ 1630017 w 2910177"/>
                  <a:gd name="connsiteY7" fmla="*/ 1908313 h 1911257"/>
                  <a:gd name="connsiteX8" fmla="*/ 1963972 w 2910177"/>
                  <a:gd name="connsiteY8" fmla="*/ 1908313 h 1911257"/>
                  <a:gd name="connsiteX9" fmla="*/ 2361537 w 2910177"/>
                  <a:gd name="connsiteY9" fmla="*/ 1908313 h 1911257"/>
                  <a:gd name="connsiteX10" fmla="*/ 2671638 w 2910177"/>
                  <a:gd name="connsiteY10" fmla="*/ 1908313 h 1911257"/>
                  <a:gd name="connsiteX11" fmla="*/ 2671638 w 2910177"/>
                  <a:gd name="connsiteY11" fmla="*/ 1908313 h 1911257"/>
                  <a:gd name="connsiteX12" fmla="*/ 2910177 w 2910177"/>
                  <a:gd name="connsiteY12" fmla="*/ 1908313 h 1911257"/>
                  <a:gd name="connsiteX0" fmla="*/ 0 w 2910177"/>
                  <a:gd name="connsiteY0" fmla="*/ 0 h 1913613"/>
                  <a:gd name="connsiteX1" fmla="*/ 31805 w 2910177"/>
                  <a:gd name="connsiteY1" fmla="*/ 477078 h 1913613"/>
                  <a:gd name="connsiteX2" fmla="*/ 143123 w 2910177"/>
                  <a:gd name="connsiteY2" fmla="*/ 1057524 h 1913613"/>
                  <a:gd name="connsiteX3" fmla="*/ 326003 w 2910177"/>
                  <a:gd name="connsiteY3" fmla="*/ 1526651 h 1913613"/>
                  <a:gd name="connsiteX4" fmla="*/ 588396 w 2910177"/>
                  <a:gd name="connsiteY4" fmla="*/ 1836752 h 1913613"/>
                  <a:gd name="connsiteX5" fmla="*/ 811033 w 2910177"/>
                  <a:gd name="connsiteY5" fmla="*/ 1908313 h 1913613"/>
                  <a:gd name="connsiteX6" fmla="*/ 1272209 w 2910177"/>
                  <a:gd name="connsiteY6" fmla="*/ 1908313 h 1913613"/>
                  <a:gd name="connsiteX7" fmla="*/ 1630017 w 2910177"/>
                  <a:gd name="connsiteY7" fmla="*/ 1908313 h 1913613"/>
                  <a:gd name="connsiteX8" fmla="*/ 1963972 w 2910177"/>
                  <a:gd name="connsiteY8" fmla="*/ 1908313 h 1913613"/>
                  <a:gd name="connsiteX9" fmla="*/ 2361537 w 2910177"/>
                  <a:gd name="connsiteY9" fmla="*/ 1908313 h 1913613"/>
                  <a:gd name="connsiteX10" fmla="*/ 2671638 w 2910177"/>
                  <a:gd name="connsiteY10" fmla="*/ 1908313 h 1913613"/>
                  <a:gd name="connsiteX11" fmla="*/ 2671638 w 2910177"/>
                  <a:gd name="connsiteY11" fmla="*/ 1908313 h 1913613"/>
                  <a:gd name="connsiteX12" fmla="*/ 2910177 w 2910177"/>
                  <a:gd name="connsiteY12" fmla="*/ 1908313 h 1913613"/>
                  <a:gd name="connsiteX0" fmla="*/ 0 w 2910177"/>
                  <a:gd name="connsiteY0" fmla="*/ 0 h 1919963"/>
                  <a:gd name="connsiteX1" fmla="*/ 31805 w 2910177"/>
                  <a:gd name="connsiteY1" fmla="*/ 477078 h 1919963"/>
                  <a:gd name="connsiteX2" fmla="*/ 143123 w 2910177"/>
                  <a:gd name="connsiteY2" fmla="*/ 1057524 h 1919963"/>
                  <a:gd name="connsiteX3" fmla="*/ 326003 w 2910177"/>
                  <a:gd name="connsiteY3" fmla="*/ 1526651 h 1919963"/>
                  <a:gd name="connsiteX4" fmla="*/ 521721 w 2910177"/>
                  <a:gd name="connsiteY4" fmla="*/ 1751027 h 1919963"/>
                  <a:gd name="connsiteX5" fmla="*/ 811033 w 2910177"/>
                  <a:gd name="connsiteY5" fmla="*/ 1908313 h 1919963"/>
                  <a:gd name="connsiteX6" fmla="*/ 1272209 w 2910177"/>
                  <a:gd name="connsiteY6" fmla="*/ 1908313 h 1919963"/>
                  <a:gd name="connsiteX7" fmla="*/ 1630017 w 2910177"/>
                  <a:gd name="connsiteY7" fmla="*/ 1908313 h 1919963"/>
                  <a:gd name="connsiteX8" fmla="*/ 1963972 w 2910177"/>
                  <a:gd name="connsiteY8" fmla="*/ 1908313 h 1919963"/>
                  <a:gd name="connsiteX9" fmla="*/ 2361537 w 2910177"/>
                  <a:gd name="connsiteY9" fmla="*/ 1908313 h 1919963"/>
                  <a:gd name="connsiteX10" fmla="*/ 2671638 w 2910177"/>
                  <a:gd name="connsiteY10" fmla="*/ 1908313 h 1919963"/>
                  <a:gd name="connsiteX11" fmla="*/ 2671638 w 2910177"/>
                  <a:gd name="connsiteY11" fmla="*/ 1908313 h 1919963"/>
                  <a:gd name="connsiteX12" fmla="*/ 2910177 w 2910177"/>
                  <a:gd name="connsiteY12" fmla="*/ 1908313 h 1919963"/>
                  <a:gd name="connsiteX0" fmla="*/ 0 w 2910177"/>
                  <a:gd name="connsiteY0" fmla="*/ 0 h 1909724"/>
                  <a:gd name="connsiteX1" fmla="*/ 31805 w 2910177"/>
                  <a:gd name="connsiteY1" fmla="*/ 477078 h 1909724"/>
                  <a:gd name="connsiteX2" fmla="*/ 143123 w 2910177"/>
                  <a:gd name="connsiteY2" fmla="*/ 1057524 h 1909724"/>
                  <a:gd name="connsiteX3" fmla="*/ 326003 w 2910177"/>
                  <a:gd name="connsiteY3" fmla="*/ 1526651 h 1909724"/>
                  <a:gd name="connsiteX4" fmla="*/ 521721 w 2910177"/>
                  <a:gd name="connsiteY4" fmla="*/ 1751027 h 1909724"/>
                  <a:gd name="connsiteX5" fmla="*/ 849133 w 2910177"/>
                  <a:gd name="connsiteY5" fmla="*/ 1889263 h 1909724"/>
                  <a:gd name="connsiteX6" fmla="*/ 1272209 w 2910177"/>
                  <a:gd name="connsiteY6" fmla="*/ 1908313 h 1909724"/>
                  <a:gd name="connsiteX7" fmla="*/ 1630017 w 2910177"/>
                  <a:gd name="connsiteY7" fmla="*/ 1908313 h 1909724"/>
                  <a:gd name="connsiteX8" fmla="*/ 1963972 w 2910177"/>
                  <a:gd name="connsiteY8" fmla="*/ 1908313 h 1909724"/>
                  <a:gd name="connsiteX9" fmla="*/ 2361537 w 2910177"/>
                  <a:gd name="connsiteY9" fmla="*/ 1908313 h 1909724"/>
                  <a:gd name="connsiteX10" fmla="*/ 2671638 w 2910177"/>
                  <a:gd name="connsiteY10" fmla="*/ 1908313 h 1909724"/>
                  <a:gd name="connsiteX11" fmla="*/ 2671638 w 2910177"/>
                  <a:gd name="connsiteY11" fmla="*/ 1908313 h 1909724"/>
                  <a:gd name="connsiteX12" fmla="*/ 2910177 w 29101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64103 w 2948277"/>
                  <a:gd name="connsiteY3" fmla="*/ 1526651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626496 w 2948277"/>
                  <a:gd name="connsiteY4" fmla="*/ 1760552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10429"/>
                  <a:gd name="connsiteX1" fmla="*/ 69905 w 2948277"/>
                  <a:gd name="connsiteY1" fmla="*/ 477078 h 1910429"/>
                  <a:gd name="connsiteX2" fmla="*/ 181223 w 2948277"/>
                  <a:gd name="connsiteY2" fmla="*/ 1057524 h 1910429"/>
                  <a:gd name="connsiteX3" fmla="*/ 383153 w 2948277"/>
                  <a:gd name="connsiteY3" fmla="*/ 1498076 h 1910429"/>
                  <a:gd name="connsiteX4" fmla="*/ 626496 w 2948277"/>
                  <a:gd name="connsiteY4" fmla="*/ 1760552 h 1910429"/>
                  <a:gd name="connsiteX5" fmla="*/ 934858 w 2948277"/>
                  <a:gd name="connsiteY5" fmla="*/ 1879738 h 1910429"/>
                  <a:gd name="connsiteX6" fmla="*/ 1310309 w 2948277"/>
                  <a:gd name="connsiteY6" fmla="*/ 1908313 h 1910429"/>
                  <a:gd name="connsiteX7" fmla="*/ 1668117 w 2948277"/>
                  <a:gd name="connsiteY7" fmla="*/ 1908313 h 1910429"/>
                  <a:gd name="connsiteX8" fmla="*/ 2002072 w 2948277"/>
                  <a:gd name="connsiteY8" fmla="*/ 1908313 h 1910429"/>
                  <a:gd name="connsiteX9" fmla="*/ 2399637 w 2948277"/>
                  <a:gd name="connsiteY9" fmla="*/ 1908313 h 1910429"/>
                  <a:gd name="connsiteX10" fmla="*/ 2709738 w 2948277"/>
                  <a:gd name="connsiteY10" fmla="*/ 1908313 h 1910429"/>
                  <a:gd name="connsiteX11" fmla="*/ 2709738 w 2948277"/>
                  <a:gd name="connsiteY11" fmla="*/ 1908313 h 1910429"/>
                  <a:gd name="connsiteX12" fmla="*/ 2948277 w 2948277"/>
                  <a:gd name="connsiteY12" fmla="*/ 1908313 h 19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8277" h="1910429">
                    <a:moveTo>
                      <a:pt x="0" y="0"/>
                    </a:moveTo>
                    <a:cubicBezTo>
                      <a:pt x="3975" y="150412"/>
                      <a:pt x="39701" y="300824"/>
                      <a:pt x="69905" y="477078"/>
                    </a:cubicBezTo>
                    <a:cubicBezTo>
                      <a:pt x="100109" y="653332"/>
                      <a:pt x="129015" y="887358"/>
                      <a:pt x="181223" y="1057524"/>
                    </a:cubicBezTo>
                    <a:cubicBezTo>
                      <a:pt x="233431" y="1227690"/>
                      <a:pt x="308941" y="1380905"/>
                      <a:pt x="383153" y="1498076"/>
                    </a:cubicBezTo>
                    <a:cubicBezTo>
                      <a:pt x="457365" y="1615247"/>
                      <a:pt x="534545" y="1696942"/>
                      <a:pt x="626496" y="1760552"/>
                    </a:cubicBezTo>
                    <a:cubicBezTo>
                      <a:pt x="718447" y="1824162"/>
                      <a:pt x="820889" y="1855111"/>
                      <a:pt x="934858" y="1879738"/>
                    </a:cubicBezTo>
                    <a:cubicBezTo>
                      <a:pt x="1048827" y="1904365"/>
                      <a:pt x="1188099" y="1903551"/>
                      <a:pt x="1310309" y="1908313"/>
                    </a:cubicBezTo>
                    <a:cubicBezTo>
                      <a:pt x="1432519" y="1913075"/>
                      <a:pt x="1548848" y="1908313"/>
                      <a:pt x="1668117" y="1908313"/>
                    </a:cubicBezTo>
                    <a:lnTo>
                      <a:pt x="2002072" y="1908313"/>
                    </a:lnTo>
                    <a:lnTo>
                      <a:pt x="2399637" y="1908313"/>
                    </a:lnTo>
                    <a:lnTo>
                      <a:pt x="2709738" y="1908313"/>
                    </a:lnTo>
                    <a:lnTo>
                      <a:pt x="2709738" y="1908313"/>
                    </a:lnTo>
                    <a:lnTo>
                      <a:pt x="2948277" y="190831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cxnSp>
            <p:nvCxnSpPr>
              <p:cNvPr id="19" name="Přímá spojnice 18"/>
              <p:cNvCxnSpPr/>
              <p:nvPr/>
            </p:nvCxnSpPr>
            <p:spPr>
              <a:xfrm flipH="1" flipV="1">
                <a:off x="392917" y="2325997"/>
                <a:ext cx="3443715" cy="20388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 flipH="1" flipV="1">
                <a:off x="436796" y="2972249"/>
                <a:ext cx="436796" cy="4764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/>
              <p:nvPr/>
            </p:nvCxnSpPr>
            <p:spPr>
              <a:xfrm>
                <a:off x="687801" y="448574"/>
                <a:ext cx="0" cy="18774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 flipV="1">
                <a:off x="1445918" y="2139570"/>
                <a:ext cx="0" cy="820883"/>
              </a:xfrm>
              <a:prstGeom prst="line">
                <a:avLst/>
              </a:prstGeom>
              <a:ln>
                <a:solidFill>
                  <a:srgbClr val="0000D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 flipH="1" flipV="1">
                <a:off x="392917" y="457465"/>
                <a:ext cx="480209" cy="1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>
                <a:off x="696427" y="2346385"/>
                <a:ext cx="0" cy="6140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ovéPole 17"/>
            <p:cNvSpPr txBox="1"/>
            <p:nvPr/>
          </p:nvSpPr>
          <p:spPr>
            <a:xfrm>
              <a:off x="8209091" y="5279742"/>
              <a:ext cx="82740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Čas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[s]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9" name="TextovéPole 17"/>
            <p:cNvSpPr txBox="1"/>
            <p:nvPr/>
          </p:nvSpPr>
          <p:spPr>
            <a:xfrm rot="16200000">
              <a:off x="5280010" y="3914158"/>
              <a:ext cx="577521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FVC</a:t>
              </a:r>
            </a:p>
          </p:txBody>
        </p:sp>
        <p:sp>
          <p:nvSpPr>
            <p:cNvPr id="10" name="TextovéPole 17"/>
            <p:cNvSpPr txBox="1"/>
            <p:nvPr/>
          </p:nvSpPr>
          <p:spPr>
            <a:xfrm rot="16200000">
              <a:off x="5385243" y="4859612"/>
              <a:ext cx="400770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latin typeface="+mn-lt"/>
                  <a:ea typeface="Times New Roman"/>
                </a:rPr>
                <a:t>R</a:t>
              </a:r>
              <a:r>
                <a:rPr lang="cs-CZ" sz="1600" dirty="0">
                  <a:effectLst/>
                  <a:latin typeface="+mn-lt"/>
                  <a:ea typeface="Times New Roman"/>
                </a:rPr>
                <a:t>V        </a:t>
              </a:r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5818280" y="4646579"/>
              <a:ext cx="522135" cy="0"/>
            </a:xfrm>
            <a:prstGeom prst="line">
              <a:avLst/>
            </a:prstGeom>
            <a:ln>
              <a:solidFill>
                <a:srgbClr val="0000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32"/>
            <p:cNvSpPr txBox="1"/>
            <p:nvPr/>
          </p:nvSpPr>
          <p:spPr>
            <a:xfrm>
              <a:off x="6121194" y="5228071"/>
              <a:ext cx="54513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1 s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13" name="TextovéPole 69"/>
            <p:cNvSpPr txBox="1"/>
            <p:nvPr/>
          </p:nvSpPr>
          <p:spPr>
            <a:xfrm>
              <a:off x="7899152" y="3770647"/>
              <a:ext cx="561280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kern="12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FEV</a:t>
              </a:r>
              <a:r>
                <a:rPr lang="cs-CZ" sz="1600" b="1" kern="1200" baseline="-250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1</a:t>
              </a:r>
              <a:endParaRPr lang="cs-CZ" sz="1800" b="1" dirty="0">
                <a:solidFill>
                  <a:srgbClr val="0000DC"/>
                </a:solidFill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14" name="Přímá spojnice 13"/>
            <p:cNvCxnSpPr/>
            <p:nvPr/>
          </p:nvCxnSpPr>
          <p:spPr>
            <a:xfrm flipV="1">
              <a:off x="6333242" y="3898917"/>
              <a:ext cx="598805" cy="747395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6932682" y="3898917"/>
              <a:ext cx="1017270" cy="0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bdélník 26"/>
          <p:cNvSpPr/>
          <p:nvPr/>
        </p:nvSpPr>
        <p:spPr>
          <a:xfrm>
            <a:off x="4773022" y="3295606"/>
            <a:ext cx="58638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FVC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usilovná vitální kapacita; maximální objem vzduchu, který lze po maximálním nádechu prudce vydechnout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1600" b="1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usilovně vydechnutý objem za první sekundu; objem vzduchu vydechnutý s největším úsilím za 1. sekundu po maximální nádechu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1600" b="1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/FVC (%)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Tiffeneaův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index – kolem 80 %</a:t>
            </a:r>
          </a:p>
        </p:txBody>
      </p:sp>
      <p:sp>
        <p:nvSpPr>
          <p:cNvPr id="3" name="Obdélník 2"/>
          <p:cNvSpPr/>
          <p:nvPr/>
        </p:nvSpPr>
        <p:spPr>
          <a:xfrm>
            <a:off x="314324" y="1176573"/>
            <a:ext cx="11534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Dynamické plicní objemy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Ventilace plic, dechový minutový objem (VE)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Maximální minutová ventilace (MVV) </a:t>
            </a:r>
          </a:p>
        </p:txBody>
      </p:sp>
    </p:spTree>
    <p:extLst>
      <p:ext uri="{BB962C8B-B14F-4D97-AF65-F5344CB8AC3E}">
        <p14:creationId xmlns:p14="http://schemas.microsoft.com/office/powerpoint/2010/main" val="385818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DÝCHÁNÍ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Soubor procesů sloužící k výměně dýchacích a krevních plynů: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mezi vnějším prostředním a plícemi - vnější dýchání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mezi krví a tkání - vnitřní dýchání 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Vnější dýchání zahrnuje ventilaci, distribuci a difuzi plynů </a:t>
            </a:r>
            <a:r>
              <a:rPr lang="en-US" dirty="0"/>
              <a:t>-</a:t>
            </a:r>
            <a:endParaRPr lang="cs-CZ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aby bylo účinné, musí na to navazovat </a:t>
            </a:r>
            <a:r>
              <a:rPr lang="cs-CZ" dirty="0" err="1"/>
              <a:t>perfúze</a:t>
            </a:r>
            <a:r>
              <a:rPr lang="cs-CZ" dirty="0"/>
              <a:t> (prokrvení) plic </a:t>
            </a:r>
          </a:p>
        </p:txBody>
      </p:sp>
    </p:spTree>
    <p:extLst>
      <p:ext uri="{BB962C8B-B14F-4D97-AF65-F5344CB8AC3E}">
        <p14:creationId xmlns:p14="http://schemas.microsoft.com/office/powerpoint/2010/main" val="1547591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SPIROMETRIE</a:t>
            </a:r>
            <a:endParaRPr lang="cs-CZ" dirty="0"/>
          </a:p>
        </p:txBody>
      </p:sp>
      <p:grpSp>
        <p:nvGrpSpPr>
          <p:cNvPr id="28" name="Skupina 27"/>
          <p:cNvGrpSpPr/>
          <p:nvPr/>
        </p:nvGrpSpPr>
        <p:grpSpPr>
          <a:xfrm>
            <a:off x="532207" y="1644494"/>
            <a:ext cx="4585120" cy="3517160"/>
            <a:chOff x="1568954" y="3687350"/>
            <a:chExt cx="4465271" cy="2808396"/>
          </a:xfrm>
        </p:grpSpPr>
        <p:grpSp>
          <p:nvGrpSpPr>
            <p:cNvPr id="29" name="Skupina 28"/>
            <p:cNvGrpSpPr/>
            <p:nvPr/>
          </p:nvGrpSpPr>
          <p:grpSpPr>
            <a:xfrm>
              <a:off x="1568954" y="3687350"/>
              <a:ext cx="4465271" cy="2808396"/>
              <a:chOff x="115016" y="0"/>
              <a:chExt cx="4628291" cy="3057789"/>
            </a:xfrm>
          </p:grpSpPr>
          <p:cxnSp>
            <p:nvCxnSpPr>
              <p:cNvPr id="53" name="Přímá spojnice 52"/>
              <p:cNvCxnSpPr/>
              <p:nvPr/>
            </p:nvCxnSpPr>
            <p:spPr>
              <a:xfrm>
                <a:off x="1353294" y="2585607"/>
                <a:ext cx="0" cy="201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>
              <a:xfrm>
                <a:off x="115016" y="0"/>
                <a:ext cx="4628291" cy="3057789"/>
                <a:chOff x="115016" y="0"/>
                <a:chExt cx="4628291" cy="3057789"/>
              </a:xfrm>
            </p:grpSpPr>
            <p:sp>
              <p:nvSpPr>
                <p:cNvPr id="39" name="TextovéPole 40"/>
                <p:cNvSpPr txBox="1"/>
                <p:nvPr/>
              </p:nvSpPr>
              <p:spPr>
                <a:xfrm>
                  <a:off x="1192230" y="2693583"/>
                  <a:ext cx="575830" cy="290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1 s</a:t>
                  </a:r>
                  <a:endParaRPr lang="cs-CZ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40" name="Skupina 39"/>
                <p:cNvGrpSpPr/>
                <p:nvPr/>
              </p:nvGrpSpPr>
              <p:grpSpPr>
                <a:xfrm>
                  <a:off x="115016" y="0"/>
                  <a:ext cx="4628291" cy="3057789"/>
                  <a:chOff x="115016" y="0"/>
                  <a:chExt cx="4628291" cy="3057789"/>
                </a:xfrm>
              </p:grpSpPr>
              <p:grpSp>
                <p:nvGrpSpPr>
                  <p:cNvPr id="41" name="Skupina 40"/>
                  <p:cNvGrpSpPr/>
                  <p:nvPr/>
                </p:nvGrpSpPr>
                <p:grpSpPr>
                  <a:xfrm>
                    <a:off x="790947" y="229683"/>
                    <a:ext cx="3375992" cy="2502812"/>
                    <a:chOff x="790947" y="229683"/>
                    <a:chExt cx="3375992" cy="2502812"/>
                  </a:xfrm>
                </p:grpSpPr>
                <p:cxnSp>
                  <p:nvCxnSpPr>
                    <p:cNvPr id="45" name="Přímá spojnice 44"/>
                    <p:cNvCxnSpPr/>
                    <p:nvPr/>
                  </p:nvCxnSpPr>
                  <p:spPr>
                    <a:xfrm>
                      <a:off x="799349" y="229683"/>
                      <a:ext cx="7598" cy="250281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Přímá spojnice 45"/>
                    <p:cNvCxnSpPr/>
                    <p:nvPr/>
                  </p:nvCxnSpPr>
                  <p:spPr>
                    <a:xfrm flipH="1">
                      <a:off x="790947" y="269358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2" name="Volný tvar 41"/>
                  <p:cNvSpPr/>
                  <p:nvPr/>
                </p:nvSpPr>
                <p:spPr>
                  <a:xfrm>
                    <a:off x="806946" y="438582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43" name="TextovéPole 47"/>
                  <p:cNvSpPr txBox="1"/>
                  <p:nvPr/>
                </p:nvSpPr>
                <p:spPr>
                  <a:xfrm>
                    <a:off x="115016" y="0"/>
                    <a:ext cx="1064961" cy="415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4" name="TextovéPole 48"/>
                  <p:cNvSpPr txBox="1"/>
                  <p:nvPr/>
                </p:nvSpPr>
                <p:spPr>
                  <a:xfrm>
                    <a:off x="3596043" y="2642420"/>
                    <a:ext cx="1147264" cy="415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Čas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sp>
          <p:nvSpPr>
            <p:cNvPr id="30" name="Volný tvar 29"/>
            <p:cNvSpPr/>
            <p:nvPr/>
          </p:nvSpPr>
          <p:spPr>
            <a:xfrm>
              <a:off x="2257425" y="4149080"/>
              <a:ext cx="2314575" cy="1695450"/>
            </a:xfrm>
            <a:custGeom>
              <a:avLst/>
              <a:gdLst>
                <a:gd name="connsiteX0" fmla="*/ 0 w 2857500"/>
                <a:gd name="connsiteY0" fmla="*/ 0 h 2020217"/>
                <a:gd name="connsiteX1" fmla="*/ 85725 w 2857500"/>
                <a:gd name="connsiteY1" fmla="*/ 371475 h 2020217"/>
                <a:gd name="connsiteX2" fmla="*/ 209550 w 2857500"/>
                <a:gd name="connsiteY2" fmla="*/ 704850 h 2020217"/>
                <a:gd name="connsiteX3" fmla="*/ 438150 w 2857500"/>
                <a:gd name="connsiteY3" fmla="*/ 1019175 h 2020217"/>
                <a:gd name="connsiteX4" fmla="*/ 647700 w 2857500"/>
                <a:gd name="connsiteY4" fmla="*/ 1304925 h 2020217"/>
                <a:gd name="connsiteX5" fmla="*/ 981075 w 2857500"/>
                <a:gd name="connsiteY5" fmla="*/ 1571625 h 2020217"/>
                <a:gd name="connsiteX6" fmla="*/ 1390650 w 2857500"/>
                <a:gd name="connsiteY6" fmla="*/ 1800225 h 2020217"/>
                <a:gd name="connsiteX7" fmla="*/ 1724025 w 2857500"/>
                <a:gd name="connsiteY7" fmla="*/ 1914525 h 2020217"/>
                <a:gd name="connsiteX8" fmla="*/ 2066925 w 2857500"/>
                <a:gd name="connsiteY8" fmla="*/ 2000250 h 2020217"/>
                <a:gd name="connsiteX9" fmla="*/ 2390775 w 2857500"/>
                <a:gd name="connsiteY9" fmla="*/ 2019300 h 2020217"/>
                <a:gd name="connsiteX10" fmla="*/ 2857500 w 2857500"/>
                <a:gd name="connsiteY10" fmla="*/ 1981200 h 2020217"/>
                <a:gd name="connsiteX11" fmla="*/ 2857500 w 2857500"/>
                <a:gd name="connsiteY11" fmla="*/ 1981200 h 2020217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10" fmla="*/ 2771775 w 2771775"/>
                <a:gd name="connsiteY10" fmla="*/ 1609725 h 1648742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52425 w 2305050"/>
                <a:gd name="connsiteY2" fmla="*/ 64770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14325 w 2305050"/>
                <a:gd name="connsiteY2" fmla="*/ 66675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63689"/>
                <a:gd name="connsiteX1" fmla="*/ 123825 w 2305050"/>
                <a:gd name="connsiteY1" fmla="*/ 333375 h 1663689"/>
                <a:gd name="connsiteX2" fmla="*/ 314325 w 2305050"/>
                <a:gd name="connsiteY2" fmla="*/ 666750 h 1663689"/>
                <a:gd name="connsiteX3" fmla="*/ 561975 w 2305050"/>
                <a:gd name="connsiteY3" fmla="*/ 933450 h 1663689"/>
                <a:gd name="connsiteX4" fmla="*/ 895350 w 2305050"/>
                <a:gd name="connsiteY4" fmla="*/ 1200150 h 1663689"/>
                <a:gd name="connsiteX5" fmla="*/ 1304925 w 2305050"/>
                <a:gd name="connsiteY5" fmla="*/ 1428750 h 1663689"/>
                <a:gd name="connsiteX6" fmla="*/ 1638300 w 2305050"/>
                <a:gd name="connsiteY6" fmla="*/ 1543050 h 1663689"/>
                <a:gd name="connsiteX7" fmla="*/ 1981200 w 2305050"/>
                <a:gd name="connsiteY7" fmla="*/ 1657350 h 1663689"/>
                <a:gd name="connsiteX8" fmla="*/ 2305050 w 2305050"/>
                <a:gd name="connsiteY8" fmla="*/ 1647825 h 1663689"/>
                <a:gd name="connsiteX0" fmla="*/ 0 w 2314575"/>
                <a:gd name="connsiteY0" fmla="*/ 0 h 1695852"/>
                <a:gd name="connsiteX1" fmla="*/ 123825 w 2314575"/>
                <a:gd name="connsiteY1" fmla="*/ 333375 h 1695852"/>
                <a:gd name="connsiteX2" fmla="*/ 314325 w 2314575"/>
                <a:gd name="connsiteY2" fmla="*/ 666750 h 1695852"/>
                <a:gd name="connsiteX3" fmla="*/ 561975 w 2314575"/>
                <a:gd name="connsiteY3" fmla="*/ 933450 h 1695852"/>
                <a:gd name="connsiteX4" fmla="*/ 895350 w 2314575"/>
                <a:gd name="connsiteY4" fmla="*/ 1200150 h 1695852"/>
                <a:gd name="connsiteX5" fmla="*/ 1304925 w 2314575"/>
                <a:gd name="connsiteY5" fmla="*/ 1428750 h 1695852"/>
                <a:gd name="connsiteX6" fmla="*/ 1638300 w 2314575"/>
                <a:gd name="connsiteY6" fmla="*/ 1543050 h 1695852"/>
                <a:gd name="connsiteX7" fmla="*/ 1981200 w 2314575"/>
                <a:gd name="connsiteY7" fmla="*/ 1657350 h 1695852"/>
                <a:gd name="connsiteX8" fmla="*/ 2314575 w 2314575"/>
                <a:gd name="connsiteY8" fmla="*/ 1695450 h 169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575" h="1695852">
                  <a:moveTo>
                    <a:pt x="0" y="0"/>
                  </a:moveTo>
                  <a:cubicBezTo>
                    <a:pt x="34925" y="117475"/>
                    <a:pt x="71438" y="222250"/>
                    <a:pt x="123825" y="333375"/>
                  </a:cubicBezTo>
                  <a:cubicBezTo>
                    <a:pt x="176212" y="444500"/>
                    <a:pt x="314325" y="666750"/>
                    <a:pt x="314325" y="666750"/>
                  </a:cubicBezTo>
                  <a:cubicBezTo>
                    <a:pt x="387350" y="766762"/>
                    <a:pt x="465138" y="844550"/>
                    <a:pt x="561975" y="933450"/>
                  </a:cubicBezTo>
                  <a:cubicBezTo>
                    <a:pt x="658812" y="1022350"/>
                    <a:pt x="771525" y="1117600"/>
                    <a:pt x="895350" y="1200150"/>
                  </a:cubicBezTo>
                  <a:cubicBezTo>
                    <a:pt x="1019175" y="1282700"/>
                    <a:pt x="1181100" y="1371600"/>
                    <a:pt x="1304925" y="1428750"/>
                  </a:cubicBezTo>
                  <a:cubicBezTo>
                    <a:pt x="1428750" y="1485900"/>
                    <a:pt x="1525588" y="1504950"/>
                    <a:pt x="1638300" y="1543050"/>
                  </a:cubicBezTo>
                  <a:cubicBezTo>
                    <a:pt x="1751013" y="1581150"/>
                    <a:pt x="1868488" y="1631950"/>
                    <a:pt x="1981200" y="1657350"/>
                  </a:cubicBezTo>
                  <a:cubicBezTo>
                    <a:pt x="2093912" y="1682750"/>
                    <a:pt x="2182813" y="1698625"/>
                    <a:pt x="2314575" y="1695450"/>
                  </a:cubicBezTo>
                </a:path>
              </a:pathLst>
            </a:custGeom>
            <a:noFill/>
            <a:ln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54" name="TextovéPole 23"/>
          <p:cNvSpPr txBox="1"/>
          <p:nvPr/>
        </p:nvSpPr>
        <p:spPr>
          <a:xfrm>
            <a:off x="1602895" y="5155250"/>
            <a:ext cx="3672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b="1" kern="12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Obstrukční poruchy plic </a:t>
            </a:r>
            <a:endParaRPr lang="cs-CZ" sz="1400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(FVC=N; FEV</a:t>
            </a:r>
            <a:r>
              <a:rPr lang="cs-CZ" sz="14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4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=↓)</a:t>
            </a:r>
            <a:endParaRPr lang="cs-CZ" sz="14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tracheální stenóza</a:t>
            </a:r>
            <a:endParaRPr lang="cs-CZ" sz="14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astma bronchitis</a:t>
            </a:r>
            <a:endParaRPr lang="cs-CZ" sz="14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CHOPN</a:t>
            </a:r>
            <a:endParaRPr lang="cs-CZ" sz="14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nádor v dýchacích cestách</a:t>
            </a:r>
            <a:endParaRPr lang="cs-CZ" sz="1200" dirty="0">
              <a:effectLst/>
              <a:latin typeface="+mn-lt"/>
              <a:ea typeface="Calibri"/>
              <a:cs typeface="Times New Roman"/>
            </a:endParaRPr>
          </a:p>
        </p:txBody>
      </p:sp>
      <p:grpSp>
        <p:nvGrpSpPr>
          <p:cNvPr id="55" name="Skupina 54"/>
          <p:cNvGrpSpPr/>
          <p:nvPr/>
        </p:nvGrpSpPr>
        <p:grpSpPr>
          <a:xfrm>
            <a:off x="6260981" y="1610626"/>
            <a:ext cx="3959225" cy="3432188"/>
            <a:chOff x="360040" y="0"/>
            <a:chExt cx="4103762" cy="3262489"/>
          </a:xfrm>
        </p:grpSpPr>
        <p:cxnSp>
          <p:nvCxnSpPr>
            <p:cNvPr id="80" name="Přímá spojnice 79"/>
            <p:cNvCxnSpPr/>
            <p:nvPr/>
          </p:nvCxnSpPr>
          <p:spPr>
            <a:xfrm>
              <a:off x="1362820" y="2874472"/>
              <a:ext cx="0" cy="201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Skupina 56"/>
            <p:cNvGrpSpPr/>
            <p:nvPr/>
          </p:nvGrpSpPr>
          <p:grpSpPr>
            <a:xfrm>
              <a:off x="360040" y="0"/>
              <a:ext cx="4103762" cy="3262489"/>
              <a:chOff x="360040" y="0"/>
              <a:chExt cx="4103762" cy="3262489"/>
            </a:xfrm>
          </p:grpSpPr>
          <p:sp>
            <p:nvSpPr>
              <p:cNvPr id="64" name="TextovéPole 17"/>
              <p:cNvSpPr txBox="1"/>
              <p:nvPr/>
            </p:nvSpPr>
            <p:spPr>
              <a:xfrm>
                <a:off x="1226629" y="2947201"/>
                <a:ext cx="476458" cy="29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1 s</a:t>
                </a:r>
                <a:endParaRPr lang="cs-CZ" sz="1200" dirty="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5" name="Skupina 64"/>
              <p:cNvGrpSpPr/>
              <p:nvPr/>
            </p:nvGrpSpPr>
            <p:grpSpPr>
              <a:xfrm>
                <a:off x="360040" y="0"/>
                <a:ext cx="4103762" cy="3262489"/>
                <a:chOff x="360040" y="0"/>
                <a:chExt cx="4103762" cy="3262489"/>
              </a:xfrm>
            </p:grpSpPr>
            <p:grpSp>
              <p:nvGrpSpPr>
                <p:cNvPr id="66" name="Skupina 65"/>
                <p:cNvGrpSpPr/>
                <p:nvPr/>
              </p:nvGrpSpPr>
              <p:grpSpPr>
                <a:xfrm>
                  <a:off x="360040" y="0"/>
                  <a:ext cx="4103762" cy="3262489"/>
                  <a:chOff x="360040" y="0"/>
                  <a:chExt cx="4103762" cy="3262489"/>
                </a:xfrm>
              </p:grpSpPr>
              <p:grpSp>
                <p:nvGrpSpPr>
                  <p:cNvPr id="68" name="Skupina 67"/>
                  <p:cNvGrpSpPr/>
                  <p:nvPr/>
                </p:nvGrpSpPr>
                <p:grpSpPr>
                  <a:xfrm>
                    <a:off x="796279" y="290334"/>
                    <a:ext cx="3380185" cy="2691611"/>
                    <a:chOff x="796279" y="290334"/>
                    <a:chExt cx="3380185" cy="2691611"/>
                  </a:xfrm>
                </p:grpSpPr>
                <p:cxnSp>
                  <p:nvCxnSpPr>
                    <p:cNvPr id="72" name="Přímá spojnice 71"/>
                    <p:cNvCxnSpPr/>
                    <p:nvPr/>
                  </p:nvCxnSpPr>
                  <p:spPr>
                    <a:xfrm>
                      <a:off x="796279" y="290334"/>
                      <a:ext cx="12594" cy="269028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Přímá spojnice 72"/>
                    <p:cNvCxnSpPr/>
                    <p:nvPr/>
                  </p:nvCxnSpPr>
                  <p:spPr>
                    <a:xfrm flipH="1">
                      <a:off x="800472" y="298194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816471" y="444923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70" name="TextovéPole 21"/>
                  <p:cNvSpPr txBox="1"/>
                  <p:nvPr/>
                </p:nvSpPr>
                <p:spPr>
                  <a:xfrm>
                    <a:off x="360040" y="0"/>
                    <a:ext cx="576488" cy="290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V </a:t>
                    </a:r>
                    <a:r>
                      <a:rPr lang="en-US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[l]</a:t>
                    </a:r>
                    <a:endParaRPr lang="cs-CZ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71" name="TextovéPole 22"/>
                  <p:cNvSpPr txBox="1"/>
                  <p:nvPr/>
                </p:nvSpPr>
                <p:spPr>
                  <a:xfrm>
                    <a:off x="3635924" y="2972156"/>
                    <a:ext cx="827878" cy="290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Čas </a:t>
                    </a:r>
                    <a:r>
                      <a:rPr lang="en-US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[s]</a:t>
                    </a:r>
                    <a:endParaRPr lang="cs-CZ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67" name="Volný tvar 66"/>
                <p:cNvSpPr/>
                <p:nvPr/>
              </p:nvSpPr>
              <p:spPr>
                <a:xfrm>
                  <a:off x="810792" y="1060704"/>
                  <a:ext cx="2948277" cy="1286867"/>
                </a:xfrm>
                <a:custGeom>
                  <a:avLst/>
                  <a:gdLst>
                    <a:gd name="connsiteX0" fmla="*/ 0 w 2910177"/>
                    <a:gd name="connsiteY0" fmla="*/ 0 h 1911257"/>
                    <a:gd name="connsiteX1" fmla="*/ 31805 w 2910177"/>
                    <a:gd name="connsiteY1" fmla="*/ 477078 h 1911257"/>
                    <a:gd name="connsiteX2" fmla="*/ 143123 w 2910177"/>
                    <a:gd name="connsiteY2" fmla="*/ 1057524 h 1911257"/>
                    <a:gd name="connsiteX3" fmla="*/ 326003 w 2910177"/>
                    <a:gd name="connsiteY3" fmla="*/ 1526651 h 1911257"/>
                    <a:gd name="connsiteX4" fmla="*/ 612250 w 2910177"/>
                    <a:gd name="connsiteY4" fmla="*/ 1868557 h 1911257"/>
                    <a:gd name="connsiteX5" fmla="*/ 811033 w 2910177"/>
                    <a:gd name="connsiteY5" fmla="*/ 1908313 h 1911257"/>
                    <a:gd name="connsiteX6" fmla="*/ 1272209 w 2910177"/>
                    <a:gd name="connsiteY6" fmla="*/ 1908313 h 1911257"/>
                    <a:gd name="connsiteX7" fmla="*/ 1630017 w 2910177"/>
                    <a:gd name="connsiteY7" fmla="*/ 1908313 h 1911257"/>
                    <a:gd name="connsiteX8" fmla="*/ 1963972 w 2910177"/>
                    <a:gd name="connsiteY8" fmla="*/ 1908313 h 1911257"/>
                    <a:gd name="connsiteX9" fmla="*/ 2361537 w 2910177"/>
                    <a:gd name="connsiteY9" fmla="*/ 1908313 h 1911257"/>
                    <a:gd name="connsiteX10" fmla="*/ 2671638 w 2910177"/>
                    <a:gd name="connsiteY10" fmla="*/ 1908313 h 1911257"/>
                    <a:gd name="connsiteX11" fmla="*/ 2671638 w 2910177"/>
                    <a:gd name="connsiteY11" fmla="*/ 1908313 h 1911257"/>
                    <a:gd name="connsiteX12" fmla="*/ 2910177 w 2910177"/>
                    <a:gd name="connsiteY12" fmla="*/ 1908313 h 1911257"/>
                    <a:gd name="connsiteX0" fmla="*/ 0 w 2910177"/>
                    <a:gd name="connsiteY0" fmla="*/ 0 h 1913613"/>
                    <a:gd name="connsiteX1" fmla="*/ 31805 w 2910177"/>
                    <a:gd name="connsiteY1" fmla="*/ 477078 h 1913613"/>
                    <a:gd name="connsiteX2" fmla="*/ 143123 w 2910177"/>
                    <a:gd name="connsiteY2" fmla="*/ 1057524 h 1913613"/>
                    <a:gd name="connsiteX3" fmla="*/ 326003 w 2910177"/>
                    <a:gd name="connsiteY3" fmla="*/ 1526651 h 1913613"/>
                    <a:gd name="connsiteX4" fmla="*/ 588396 w 2910177"/>
                    <a:gd name="connsiteY4" fmla="*/ 1836752 h 1913613"/>
                    <a:gd name="connsiteX5" fmla="*/ 811033 w 2910177"/>
                    <a:gd name="connsiteY5" fmla="*/ 1908313 h 1913613"/>
                    <a:gd name="connsiteX6" fmla="*/ 1272209 w 2910177"/>
                    <a:gd name="connsiteY6" fmla="*/ 1908313 h 1913613"/>
                    <a:gd name="connsiteX7" fmla="*/ 1630017 w 2910177"/>
                    <a:gd name="connsiteY7" fmla="*/ 1908313 h 1913613"/>
                    <a:gd name="connsiteX8" fmla="*/ 1963972 w 2910177"/>
                    <a:gd name="connsiteY8" fmla="*/ 1908313 h 1913613"/>
                    <a:gd name="connsiteX9" fmla="*/ 2361537 w 2910177"/>
                    <a:gd name="connsiteY9" fmla="*/ 1908313 h 1913613"/>
                    <a:gd name="connsiteX10" fmla="*/ 2671638 w 2910177"/>
                    <a:gd name="connsiteY10" fmla="*/ 1908313 h 1913613"/>
                    <a:gd name="connsiteX11" fmla="*/ 2671638 w 2910177"/>
                    <a:gd name="connsiteY11" fmla="*/ 1908313 h 1913613"/>
                    <a:gd name="connsiteX12" fmla="*/ 2910177 w 2910177"/>
                    <a:gd name="connsiteY12" fmla="*/ 1908313 h 1913613"/>
                    <a:gd name="connsiteX0" fmla="*/ 0 w 2910177"/>
                    <a:gd name="connsiteY0" fmla="*/ 0 h 1919963"/>
                    <a:gd name="connsiteX1" fmla="*/ 31805 w 2910177"/>
                    <a:gd name="connsiteY1" fmla="*/ 477078 h 1919963"/>
                    <a:gd name="connsiteX2" fmla="*/ 143123 w 2910177"/>
                    <a:gd name="connsiteY2" fmla="*/ 1057524 h 1919963"/>
                    <a:gd name="connsiteX3" fmla="*/ 326003 w 2910177"/>
                    <a:gd name="connsiteY3" fmla="*/ 1526651 h 1919963"/>
                    <a:gd name="connsiteX4" fmla="*/ 521721 w 2910177"/>
                    <a:gd name="connsiteY4" fmla="*/ 1751027 h 1919963"/>
                    <a:gd name="connsiteX5" fmla="*/ 811033 w 2910177"/>
                    <a:gd name="connsiteY5" fmla="*/ 1908313 h 1919963"/>
                    <a:gd name="connsiteX6" fmla="*/ 1272209 w 2910177"/>
                    <a:gd name="connsiteY6" fmla="*/ 1908313 h 1919963"/>
                    <a:gd name="connsiteX7" fmla="*/ 1630017 w 2910177"/>
                    <a:gd name="connsiteY7" fmla="*/ 1908313 h 1919963"/>
                    <a:gd name="connsiteX8" fmla="*/ 1963972 w 2910177"/>
                    <a:gd name="connsiteY8" fmla="*/ 1908313 h 1919963"/>
                    <a:gd name="connsiteX9" fmla="*/ 2361537 w 2910177"/>
                    <a:gd name="connsiteY9" fmla="*/ 1908313 h 1919963"/>
                    <a:gd name="connsiteX10" fmla="*/ 2671638 w 2910177"/>
                    <a:gd name="connsiteY10" fmla="*/ 1908313 h 1919963"/>
                    <a:gd name="connsiteX11" fmla="*/ 2671638 w 2910177"/>
                    <a:gd name="connsiteY11" fmla="*/ 1908313 h 1919963"/>
                    <a:gd name="connsiteX12" fmla="*/ 2910177 w 2910177"/>
                    <a:gd name="connsiteY12" fmla="*/ 1908313 h 1919963"/>
                    <a:gd name="connsiteX0" fmla="*/ 0 w 2910177"/>
                    <a:gd name="connsiteY0" fmla="*/ 0 h 1909724"/>
                    <a:gd name="connsiteX1" fmla="*/ 31805 w 2910177"/>
                    <a:gd name="connsiteY1" fmla="*/ 477078 h 1909724"/>
                    <a:gd name="connsiteX2" fmla="*/ 143123 w 2910177"/>
                    <a:gd name="connsiteY2" fmla="*/ 1057524 h 1909724"/>
                    <a:gd name="connsiteX3" fmla="*/ 326003 w 2910177"/>
                    <a:gd name="connsiteY3" fmla="*/ 1526651 h 1909724"/>
                    <a:gd name="connsiteX4" fmla="*/ 521721 w 2910177"/>
                    <a:gd name="connsiteY4" fmla="*/ 1751027 h 1909724"/>
                    <a:gd name="connsiteX5" fmla="*/ 849133 w 2910177"/>
                    <a:gd name="connsiteY5" fmla="*/ 1889263 h 1909724"/>
                    <a:gd name="connsiteX6" fmla="*/ 1272209 w 2910177"/>
                    <a:gd name="connsiteY6" fmla="*/ 1908313 h 1909724"/>
                    <a:gd name="connsiteX7" fmla="*/ 1630017 w 2910177"/>
                    <a:gd name="connsiteY7" fmla="*/ 1908313 h 1909724"/>
                    <a:gd name="connsiteX8" fmla="*/ 1963972 w 2910177"/>
                    <a:gd name="connsiteY8" fmla="*/ 1908313 h 1909724"/>
                    <a:gd name="connsiteX9" fmla="*/ 2361537 w 2910177"/>
                    <a:gd name="connsiteY9" fmla="*/ 1908313 h 1909724"/>
                    <a:gd name="connsiteX10" fmla="*/ 2671638 w 2910177"/>
                    <a:gd name="connsiteY10" fmla="*/ 1908313 h 1909724"/>
                    <a:gd name="connsiteX11" fmla="*/ 2671638 w 2910177"/>
                    <a:gd name="connsiteY11" fmla="*/ 1908313 h 1909724"/>
                    <a:gd name="connsiteX12" fmla="*/ 2910177 w 29101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64103 w 2948277"/>
                    <a:gd name="connsiteY3" fmla="*/ 1526651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626496 w 2948277"/>
                    <a:gd name="connsiteY4" fmla="*/ 1760552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10429"/>
                    <a:gd name="connsiteX1" fmla="*/ 69905 w 2948277"/>
                    <a:gd name="connsiteY1" fmla="*/ 477078 h 1910429"/>
                    <a:gd name="connsiteX2" fmla="*/ 181223 w 2948277"/>
                    <a:gd name="connsiteY2" fmla="*/ 1057524 h 1910429"/>
                    <a:gd name="connsiteX3" fmla="*/ 383153 w 2948277"/>
                    <a:gd name="connsiteY3" fmla="*/ 1498076 h 1910429"/>
                    <a:gd name="connsiteX4" fmla="*/ 626496 w 2948277"/>
                    <a:gd name="connsiteY4" fmla="*/ 1760552 h 1910429"/>
                    <a:gd name="connsiteX5" fmla="*/ 934858 w 2948277"/>
                    <a:gd name="connsiteY5" fmla="*/ 1879738 h 1910429"/>
                    <a:gd name="connsiteX6" fmla="*/ 1310309 w 2948277"/>
                    <a:gd name="connsiteY6" fmla="*/ 1908313 h 1910429"/>
                    <a:gd name="connsiteX7" fmla="*/ 1668117 w 2948277"/>
                    <a:gd name="connsiteY7" fmla="*/ 1908313 h 1910429"/>
                    <a:gd name="connsiteX8" fmla="*/ 2002072 w 2948277"/>
                    <a:gd name="connsiteY8" fmla="*/ 1908313 h 1910429"/>
                    <a:gd name="connsiteX9" fmla="*/ 2399637 w 2948277"/>
                    <a:gd name="connsiteY9" fmla="*/ 1908313 h 1910429"/>
                    <a:gd name="connsiteX10" fmla="*/ 2709738 w 2948277"/>
                    <a:gd name="connsiteY10" fmla="*/ 1908313 h 1910429"/>
                    <a:gd name="connsiteX11" fmla="*/ 2709738 w 2948277"/>
                    <a:gd name="connsiteY11" fmla="*/ 1908313 h 1910429"/>
                    <a:gd name="connsiteX12" fmla="*/ 2948277 w 2948277"/>
                    <a:gd name="connsiteY12" fmla="*/ 1908313 h 19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48277" h="1910429">
                      <a:moveTo>
                        <a:pt x="0" y="0"/>
                      </a:moveTo>
                      <a:cubicBezTo>
                        <a:pt x="3975" y="150412"/>
                        <a:pt x="39701" y="300824"/>
                        <a:pt x="69905" y="477078"/>
                      </a:cubicBezTo>
                      <a:cubicBezTo>
                        <a:pt x="100109" y="653332"/>
                        <a:pt x="129015" y="887358"/>
                        <a:pt x="181223" y="1057524"/>
                      </a:cubicBezTo>
                      <a:cubicBezTo>
                        <a:pt x="233431" y="1227690"/>
                        <a:pt x="308941" y="1380905"/>
                        <a:pt x="383153" y="1498076"/>
                      </a:cubicBezTo>
                      <a:cubicBezTo>
                        <a:pt x="457365" y="1615247"/>
                        <a:pt x="534545" y="1696942"/>
                        <a:pt x="626496" y="1760552"/>
                      </a:cubicBezTo>
                      <a:cubicBezTo>
                        <a:pt x="718447" y="1824162"/>
                        <a:pt x="820889" y="1855111"/>
                        <a:pt x="934858" y="1879738"/>
                      </a:cubicBezTo>
                      <a:cubicBezTo>
                        <a:pt x="1048827" y="1904365"/>
                        <a:pt x="1188099" y="1903551"/>
                        <a:pt x="1310309" y="1908313"/>
                      </a:cubicBezTo>
                      <a:cubicBezTo>
                        <a:pt x="1432519" y="1913075"/>
                        <a:pt x="1548848" y="1908313"/>
                        <a:pt x="1668117" y="1908313"/>
                      </a:cubicBezTo>
                      <a:lnTo>
                        <a:pt x="2002072" y="1908313"/>
                      </a:lnTo>
                      <a:lnTo>
                        <a:pt x="2399637" y="1908313"/>
                      </a:lnTo>
                      <a:lnTo>
                        <a:pt x="2709738" y="1908313"/>
                      </a:lnTo>
                      <a:lnTo>
                        <a:pt x="2709738" y="1908313"/>
                      </a:lnTo>
                      <a:lnTo>
                        <a:pt x="2948277" y="1908313"/>
                      </a:lnTo>
                    </a:path>
                  </a:pathLst>
                </a:custGeom>
                <a:noFill/>
                <a:ln>
                  <a:solidFill>
                    <a:srgbClr val="0000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cs-CZ">
                    <a:solidFill>
                      <a:srgbClr val="0000DC"/>
                    </a:solidFill>
                  </a:endParaRPr>
                </a:p>
              </p:txBody>
            </p:sp>
          </p:grpSp>
        </p:grpSp>
      </p:grpSp>
      <p:cxnSp>
        <p:nvCxnSpPr>
          <p:cNvPr id="3" name="Přímá spojnice 2"/>
          <p:cNvCxnSpPr/>
          <p:nvPr/>
        </p:nvCxnSpPr>
        <p:spPr bwMode="auto">
          <a:xfrm flipV="1">
            <a:off x="1758935" y="4124703"/>
            <a:ext cx="0" cy="59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Přímá spojnice 46"/>
          <p:cNvCxnSpPr/>
          <p:nvPr/>
        </p:nvCxnSpPr>
        <p:spPr bwMode="auto">
          <a:xfrm flipH="1">
            <a:off x="788055" y="411677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ovéPole 69"/>
          <p:cNvSpPr txBox="1"/>
          <p:nvPr/>
        </p:nvSpPr>
        <p:spPr>
          <a:xfrm>
            <a:off x="237669" y="3975238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effectLst/>
              <a:latin typeface="+mn-lt"/>
              <a:ea typeface="Times New Roman"/>
            </a:endParaRPr>
          </a:p>
        </p:txBody>
      </p:sp>
      <p:cxnSp>
        <p:nvCxnSpPr>
          <p:cNvPr id="51" name="Přímá spojnice 50"/>
          <p:cNvCxnSpPr/>
          <p:nvPr/>
        </p:nvCxnSpPr>
        <p:spPr bwMode="auto">
          <a:xfrm flipV="1">
            <a:off x="1758929" y="3341792"/>
            <a:ext cx="0" cy="754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Přímá spojnice 51"/>
          <p:cNvCxnSpPr/>
          <p:nvPr/>
        </p:nvCxnSpPr>
        <p:spPr bwMode="auto">
          <a:xfrm flipH="1">
            <a:off x="804983" y="333780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ovéPole 69"/>
          <p:cNvSpPr txBox="1"/>
          <p:nvPr/>
        </p:nvSpPr>
        <p:spPr>
          <a:xfrm>
            <a:off x="205142" y="3184323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6152027" y="5155250"/>
            <a:ext cx="5396971" cy="1600438"/>
            <a:chOff x="6152027" y="4909707"/>
            <a:chExt cx="5396971" cy="1600438"/>
          </a:xfrm>
        </p:grpSpPr>
        <p:sp>
          <p:nvSpPr>
            <p:cNvPr id="81" name="TextovéPole 25"/>
            <p:cNvSpPr txBox="1"/>
            <p:nvPr/>
          </p:nvSpPr>
          <p:spPr>
            <a:xfrm>
              <a:off x="6152027" y="4909707"/>
              <a:ext cx="345630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 kern="12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Restrikční poruchy plic</a:t>
              </a:r>
              <a:endParaRPr lang="cs-CZ" sz="1400" dirty="0">
                <a:solidFill>
                  <a:srgbClr val="0000DC"/>
                </a:solidFill>
                <a:effectLst/>
                <a:latin typeface="+mn-lt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(FVC=↓; FEV</a:t>
              </a:r>
              <a:r>
                <a:rPr lang="cs-CZ" sz="1400" kern="1200" baseline="-250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1</a:t>
              </a: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=N/</a:t>
              </a:r>
              <a:r>
                <a:rPr lang="cs-CZ" sz="1400" dirty="0">
                  <a:solidFill>
                    <a:srgbClr val="000000"/>
                  </a:solidFill>
                  <a:ea typeface="Times New Roman"/>
                </a:rPr>
                <a:t> ↓</a:t>
              </a: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)</a:t>
              </a:r>
              <a:endParaRPr lang="cs-CZ" sz="1400" dirty="0">
                <a:effectLst/>
                <a:latin typeface="+mn-lt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cs-CZ" sz="1400" b="1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pulmonální příčiny </a:t>
              </a:r>
              <a:endParaRPr lang="cs-CZ" sz="1400" dirty="0">
                <a:effectLst/>
                <a:latin typeface="+mn-lt"/>
                <a:ea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plicní fibróza</a:t>
              </a:r>
              <a:endParaRPr lang="cs-CZ" sz="1400" dirty="0">
                <a:effectLst/>
                <a:latin typeface="+mn-lt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resekce plic</a:t>
              </a:r>
              <a:endParaRPr lang="cs-CZ" sz="1400" dirty="0">
                <a:effectLst/>
                <a:latin typeface="+mn-lt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plicní edém</a:t>
              </a:r>
              <a:endParaRPr lang="cs-CZ" sz="1400" dirty="0">
                <a:effectLst/>
                <a:latin typeface="+mn-lt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pneumonie</a:t>
              </a:r>
              <a:endParaRPr lang="cs-CZ" sz="1400" dirty="0">
                <a:effectLst/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83" name="TextovéPole 25"/>
            <p:cNvSpPr txBox="1"/>
            <p:nvPr/>
          </p:nvSpPr>
          <p:spPr>
            <a:xfrm>
              <a:off x="8092693" y="5328227"/>
              <a:ext cx="345630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 kern="1200" dirty="0" err="1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extrapulmonální</a:t>
              </a:r>
              <a:r>
                <a:rPr lang="cs-CZ" sz="1400" b="1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 příčiny </a:t>
              </a:r>
              <a:endParaRPr lang="cs-CZ" sz="1400" dirty="0">
                <a:effectLst/>
                <a:latin typeface="+mn-lt"/>
                <a:ea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ascites</a:t>
              </a:r>
              <a:endParaRPr lang="cs-CZ" sz="1400" dirty="0">
                <a:effectLst/>
                <a:latin typeface="+mn-lt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kyfoskolióza</a:t>
              </a:r>
              <a:endParaRPr lang="cs-CZ" sz="1400" dirty="0">
                <a:effectLst/>
                <a:latin typeface="+mn-lt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popáleniny</a:t>
              </a:r>
              <a:endParaRPr lang="cs-CZ" sz="1400" dirty="0">
                <a:effectLst/>
                <a:latin typeface="+mn-lt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cs-CZ" sz="14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  <a:cs typeface="Times New Roman"/>
                </a:rPr>
                <a:t>vysoký stav bránice</a:t>
              </a:r>
              <a:endParaRPr lang="cs-CZ" sz="1400" dirty="0">
                <a:effectLst/>
                <a:latin typeface="+mn-lt"/>
                <a:ea typeface="Times New Roman"/>
                <a:cs typeface="Times New Roman"/>
              </a:endParaRPr>
            </a:p>
          </p:txBody>
        </p:sp>
      </p:grpSp>
      <p:cxnSp>
        <p:nvCxnSpPr>
          <p:cNvPr id="12" name="Přímá spojnice se šipkou 11"/>
          <p:cNvCxnSpPr/>
          <p:nvPr/>
        </p:nvCxnSpPr>
        <p:spPr bwMode="auto">
          <a:xfrm>
            <a:off x="6539073" y="2102782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ovéPole 17"/>
          <p:cNvSpPr txBox="1"/>
          <p:nvPr/>
        </p:nvSpPr>
        <p:spPr>
          <a:xfrm>
            <a:off x="5348983" y="2208295"/>
            <a:ext cx="1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dirty="0">
                <a:effectLst/>
                <a:latin typeface="+mn-lt"/>
                <a:ea typeface="Times New Roman"/>
              </a:rPr>
              <a:t>FVC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effectLst/>
                <a:latin typeface="+mn-lt"/>
                <a:ea typeface="Times New Roman"/>
              </a:rPr>
              <a:t>&gt;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solidFill>
                  <a:srgbClr val="0000DC"/>
                </a:solidFill>
                <a:ea typeface="Times New Roman"/>
              </a:rPr>
              <a:t>FVC</a:t>
            </a:r>
            <a:endParaRPr lang="cs-CZ" sz="16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3397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SPIROMETRIE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3533" y="2184603"/>
            <a:ext cx="7264068" cy="2608110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ea typeface="Open Sans" panose="020B0606030504020204" pitchFamily="34" charset="0"/>
                <a:cs typeface="Open Sans" panose="020B0606030504020204" pitchFamily="34" charset="0"/>
              </a:rPr>
              <a:t>PEF</a:t>
            </a:r>
            <a:r>
              <a:rPr lang="cs-CZ" sz="2400" dirty="0">
                <a:ea typeface="Open Sans" panose="020B0606030504020204" pitchFamily="34" charset="0"/>
                <a:cs typeface="Open Sans" panose="020B0606030504020204" pitchFamily="34" charset="0"/>
              </a:rPr>
              <a:t> – vrcholový výdechový průtok; nejvyšší rychlost na vrcholu usilovného výdechu (odpovídá vzduchu v horních DC)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ea typeface="Open Sans" panose="020B0606030504020204" pitchFamily="34" charset="0"/>
                <a:cs typeface="Open Sans" panose="020B0606030504020204" pitchFamily="34" charset="0"/>
              </a:rPr>
              <a:t>MEF</a:t>
            </a:r>
            <a:r>
              <a:rPr lang="cs-CZ" sz="2400" dirty="0">
                <a:ea typeface="Open Sans" panose="020B0606030504020204" pitchFamily="34" charset="0"/>
                <a:cs typeface="Open Sans" panose="020B0606030504020204" pitchFamily="34" charset="0"/>
              </a:rPr>
              <a:t> – maximální výdechové průtoky (rychlosti) na různých úrovních FVC, kterou je ještě třeba vydechnout (nejčastěji na 75 %, 50 % a 25 % FVC)</a:t>
            </a:r>
            <a:endParaRPr lang="cs-CZ" sz="2400" dirty="0"/>
          </a:p>
        </p:txBody>
      </p:sp>
      <p:grpSp>
        <p:nvGrpSpPr>
          <p:cNvPr id="48" name="Skupina 47"/>
          <p:cNvGrpSpPr/>
          <p:nvPr/>
        </p:nvGrpSpPr>
        <p:grpSpPr>
          <a:xfrm>
            <a:off x="7665745" y="1625717"/>
            <a:ext cx="4193220" cy="3904486"/>
            <a:chOff x="683568" y="1484784"/>
            <a:chExt cx="5055471" cy="4867647"/>
          </a:xfrm>
        </p:grpSpPr>
        <p:pic>
          <p:nvPicPr>
            <p:cNvPr id="49" name="Рисунок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484784"/>
              <a:ext cx="5055471" cy="4794944"/>
            </a:xfrm>
            <a:prstGeom prst="rect">
              <a:avLst/>
            </a:prstGeom>
          </p:spPr>
        </p:pic>
        <p:sp>
          <p:nvSpPr>
            <p:cNvPr id="56" name="TextBox 6"/>
            <p:cNvSpPr txBox="1"/>
            <p:nvPr/>
          </p:nvSpPr>
          <p:spPr>
            <a:xfrm>
              <a:off x="1475656" y="1547499"/>
              <a:ext cx="720080" cy="54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PEF</a:t>
              </a:r>
              <a:endParaRPr lang="ru-RU" sz="1600" b="1" dirty="0"/>
            </a:p>
          </p:txBody>
        </p:sp>
        <p:sp>
          <p:nvSpPr>
            <p:cNvPr id="58" name="TextBox 7"/>
            <p:cNvSpPr txBox="1"/>
            <p:nvPr/>
          </p:nvSpPr>
          <p:spPr>
            <a:xfrm>
              <a:off x="2051719" y="1907540"/>
              <a:ext cx="1159583" cy="54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MEF</a:t>
              </a:r>
              <a:r>
                <a:rPr lang="cs-CZ" sz="1600" b="1" baseline="-25000" dirty="0"/>
                <a:t>25%</a:t>
              </a:r>
              <a:endParaRPr lang="ru-RU" sz="1600" b="1" baseline="-25000" dirty="0"/>
            </a:p>
          </p:txBody>
        </p:sp>
        <p:sp>
          <p:nvSpPr>
            <p:cNvPr id="59" name="TextBox 8"/>
            <p:cNvSpPr txBox="1"/>
            <p:nvPr/>
          </p:nvSpPr>
          <p:spPr>
            <a:xfrm>
              <a:off x="2915816" y="2483604"/>
              <a:ext cx="1203638" cy="54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MEF</a:t>
              </a:r>
              <a:r>
                <a:rPr lang="cs-CZ" sz="1600" b="1" baseline="-25000" dirty="0"/>
                <a:t>50%</a:t>
              </a:r>
              <a:endParaRPr lang="ru-RU" sz="1600" b="1" baseline="-25000" dirty="0"/>
            </a:p>
          </p:txBody>
        </p:sp>
        <p:sp>
          <p:nvSpPr>
            <p:cNvPr id="60" name="TextBox 9"/>
            <p:cNvSpPr txBox="1"/>
            <p:nvPr/>
          </p:nvSpPr>
          <p:spPr>
            <a:xfrm>
              <a:off x="3780463" y="3026736"/>
              <a:ext cx="1216635" cy="42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MEF</a:t>
              </a:r>
              <a:r>
                <a:rPr lang="cs-CZ" sz="1600" b="1" baseline="-25000" dirty="0"/>
                <a:t>75%</a:t>
              </a:r>
              <a:endParaRPr lang="ru-RU" sz="1600" b="1" baseline="-25000" dirty="0"/>
            </a:p>
          </p:txBody>
        </p:sp>
        <p:sp>
          <p:nvSpPr>
            <p:cNvPr id="61" name="TextBox 10"/>
            <p:cNvSpPr txBox="1"/>
            <p:nvPr/>
          </p:nvSpPr>
          <p:spPr>
            <a:xfrm>
              <a:off x="3067334" y="5904072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TLC</a:t>
              </a:r>
              <a:endParaRPr lang="ru-RU" sz="1200" dirty="0"/>
            </a:p>
          </p:txBody>
        </p:sp>
        <p:sp>
          <p:nvSpPr>
            <p:cNvPr id="62" name="TextBox 11"/>
            <p:cNvSpPr txBox="1"/>
            <p:nvPr/>
          </p:nvSpPr>
          <p:spPr>
            <a:xfrm>
              <a:off x="1691679" y="5138356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IRV</a:t>
              </a:r>
              <a:endParaRPr lang="ru-RU" sz="1200" dirty="0"/>
            </a:p>
          </p:txBody>
        </p:sp>
        <p:sp>
          <p:nvSpPr>
            <p:cNvPr id="63" name="TextBox 12"/>
            <p:cNvSpPr txBox="1"/>
            <p:nvPr/>
          </p:nvSpPr>
          <p:spPr>
            <a:xfrm>
              <a:off x="3139342" y="5140725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Vt</a:t>
              </a:r>
              <a:endParaRPr lang="ru-RU" sz="1200" dirty="0"/>
            </a:p>
          </p:txBody>
        </p:sp>
        <p:sp>
          <p:nvSpPr>
            <p:cNvPr id="74" name="TextBox 13"/>
            <p:cNvSpPr txBox="1"/>
            <p:nvPr/>
          </p:nvSpPr>
          <p:spPr>
            <a:xfrm>
              <a:off x="3920726" y="5140725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ERV</a:t>
              </a:r>
              <a:endParaRPr lang="ru-RU" sz="1200" dirty="0"/>
            </a:p>
          </p:txBody>
        </p:sp>
        <p:sp>
          <p:nvSpPr>
            <p:cNvPr id="75" name="TextBox 14"/>
            <p:cNvSpPr txBox="1"/>
            <p:nvPr/>
          </p:nvSpPr>
          <p:spPr>
            <a:xfrm>
              <a:off x="4946595" y="5152278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</a:rPr>
                <a:t>RV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15"/>
            <p:cNvSpPr txBox="1"/>
            <p:nvPr/>
          </p:nvSpPr>
          <p:spPr>
            <a:xfrm>
              <a:off x="2120527" y="5396955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IRC</a:t>
              </a:r>
              <a:endParaRPr lang="ru-RU" sz="1200" dirty="0"/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2779302" y="5638362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VC</a:t>
              </a:r>
              <a:endParaRPr lang="ru-RU" sz="1200" dirty="0"/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4427984" y="5396505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FRC</a:t>
              </a:r>
              <a:endParaRPr lang="ru-RU" sz="1200" dirty="0"/>
            </a:p>
          </p:txBody>
        </p:sp>
        <p:sp>
          <p:nvSpPr>
            <p:cNvPr id="79" name="TextBox 18"/>
            <p:cNvSpPr txBox="1"/>
            <p:nvPr/>
          </p:nvSpPr>
          <p:spPr>
            <a:xfrm>
              <a:off x="4947044" y="5675052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</a:rPr>
                <a:t>RV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384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5EE17-95E2-4D5B-9703-FF36C464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MRTVÝ PROSTOR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71A2CC-D45F-4C8E-BA84-70909790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268098"/>
            <a:ext cx="8897555" cy="537424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B67268-BF08-4464-A21A-FFBFD2A78C21}"/>
              </a:ext>
            </a:extLst>
          </p:cNvPr>
          <p:cNvSpPr txBox="1"/>
          <p:nvPr/>
        </p:nvSpPr>
        <p:spPr>
          <a:xfrm>
            <a:off x="6884088" y="6596251"/>
            <a:ext cx="553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</a:t>
            </a:r>
            <a:r>
              <a:rPr lang="cs-CZ" sz="1400" i="1" dirty="0" err="1"/>
              <a:t>Boron</a:t>
            </a:r>
            <a:r>
              <a:rPr lang="cs-CZ" sz="1400" i="1" dirty="0"/>
              <a:t> and </a:t>
            </a:r>
            <a:r>
              <a:rPr lang="cs-CZ" sz="1400" i="1" dirty="0" err="1"/>
              <a:t>Boulpaep</a:t>
            </a:r>
            <a:r>
              <a:rPr lang="cs-CZ" sz="1400" i="1" dirty="0"/>
              <a:t>, </a:t>
            </a:r>
            <a:r>
              <a:rPr lang="cs-CZ" sz="1400" i="1" dirty="0" err="1"/>
              <a:t>Medical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</a:t>
            </a:r>
            <a:r>
              <a:rPr lang="cs-CZ" sz="1400" i="1" dirty="0" err="1"/>
              <a:t>Updated</a:t>
            </a:r>
            <a:r>
              <a:rPr lang="cs-CZ" sz="1400" i="1" dirty="0"/>
              <a:t>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38587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227753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rgbClr val="0000DC"/>
                </a:solidFill>
                <a:latin typeface="+mn-lt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2864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DÝCHACÍ SOUSTAVA, JEJÍ FUNKCE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37421" y="1700548"/>
            <a:ext cx="7629241" cy="4139998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Funkce dýchacích cest: </a:t>
            </a:r>
            <a:endParaRPr lang="cs-CZ" sz="24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zbavování mechanických nečistot – zachycení ve vrstvičce hlenu (řasinky ho pak sunou do faryngu)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bariéra proti vniknutí infekce – lymfatická tkáň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úprava teploty vdechovaného vzduchu – na tělesnou teplotu, zvlhčení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aktivita hl. svaloviny – ovlivňuje plicní ventilaci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hlasové vazy → základní tón 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6" y="1537622"/>
            <a:ext cx="3429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7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B0F0A48-9CAE-49EA-862E-9B42F03AE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1" y="1154378"/>
            <a:ext cx="4508816" cy="57036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CC3C7F-D018-4233-B11E-FFDC17C92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69" y="1209555"/>
            <a:ext cx="6485819" cy="467000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473E1EB-445E-4232-B9C7-94D403F600F7}"/>
              </a:ext>
            </a:extLst>
          </p:cNvPr>
          <p:cNvSpPr txBox="1"/>
          <p:nvPr/>
        </p:nvSpPr>
        <p:spPr>
          <a:xfrm>
            <a:off x="6277755" y="6550223"/>
            <a:ext cx="612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Michelle M. </a:t>
            </a:r>
            <a:r>
              <a:rPr lang="cs-CZ" sz="1400" i="1" dirty="0" err="1"/>
              <a:t>Cloutier</a:t>
            </a:r>
            <a:r>
              <a:rPr lang="cs-CZ" sz="1400" i="1" dirty="0"/>
              <a:t>, MD, </a:t>
            </a:r>
            <a:r>
              <a:rPr lang="cs-CZ" sz="1400" i="1" dirty="0" err="1"/>
              <a:t>Respiratory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Second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8F4AD8F6-133A-422E-A84B-9BF1EBCF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DÝCHACÍ SOUSTAVA, JEJÍ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58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5473E1EB-445E-4232-B9C7-94D403F600F7}"/>
              </a:ext>
            </a:extLst>
          </p:cNvPr>
          <p:cNvSpPr txBox="1"/>
          <p:nvPr/>
        </p:nvSpPr>
        <p:spPr>
          <a:xfrm>
            <a:off x="6277755" y="6550223"/>
            <a:ext cx="612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Michelle M. </a:t>
            </a:r>
            <a:r>
              <a:rPr lang="cs-CZ" sz="1400" i="1" dirty="0" err="1"/>
              <a:t>Cloutier</a:t>
            </a:r>
            <a:r>
              <a:rPr lang="cs-CZ" sz="1400" i="1" dirty="0"/>
              <a:t>, MD, </a:t>
            </a:r>
            <a:r>
              <a:rPr lang="cs-CZ" sz="1400" i="1" dirty="0" err="1"/>
              <a:t>Respiratory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Second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8F4AD8F6-133A-422E-A84B-9BF1EBCF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DÝCHACÍ SOUSTAVA, JEJÍ FUNKCE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FADF3A-21EE-45B4-8C84-6C64BCB0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7" y="1171576"/>
            <a:ext cx="7096811" cy="568642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7B88938-44EB-4CE6-BD95-7BF1D750C8D3}"/>
              </a:ext>
            </a:extLst>
          </p:cNvPr>
          <p:cNvSpPr/>
          <p:nvPr/>
        </p:nvSpPr>
        <p:spPr>
          <a:xfrm>
            <a:off x="6639184" y="2921168"/>
            <a:ext cx="54011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ym typeface="Symbol"/>
              </a:rPr>
              <a:t>Oběh: </a:t>
            </a:r>
          </a:p>
          <a:p>
            <a:r>
              <a:rPr lang="cs-CZ" sz="2000" dirty="0">
                <a:sym typeface="Symbol"/>
              </a:rPr>
              <a:t>funkční (okysličení krve, krev z pravé komory)</a:t>
            </a:r>
          </a:p>
          <a:p>
            <a:r>
              <a:rPr lang="cs-CZ" sz="2000" dirty="0">
                <a:sym typeface="Symbol"/>
              </a:rPr>
              <a:t>nutriční (výživa plic, krev z levé komory)</a:t>
            </a:r>
          </a:p>
        </p:txBody>
      </p:sp>
    </p:spTree>
    <p:extLst>
      <p:ext uri="{BB962C8B-B14F-4D97-AF65-F5344CB8AC3E}">
        <p14:creationId xmlns:p14="http://schemas.microsoft.com/office/powerpoint/2010/main" val="407403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ALVEOLÁRNÍ SYSTÉM</a:t>
            </a:r>
          </a:p>
        </p:txBody>
      </p:sp>
      <p:sp>
        <p:nvSpPr>
          <p:cNvPr id="3" name="TextovéPole 6"/>
          <p:cNvSpPr txBox="1"/>
          <p:nvPr/>
        </p:nvSpPr>
        <p:spPr>
          <a:xfrm>
            <a:off x="6918617" y="1456573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Průměr alveolů: 0,1 – 0,3 mm</a:t>
            </a:r>
          </a:p>
          <a:p>
            <a:r>
              <a:rPr lang="cs-CZ" sz="2000" dirty="0">
                <a:latin typeface="+mn-lt"/>
              </a:rPr>
              <a:t>Počet alveolů: 300 – 400 milionů</a:t>
            </a:r>
          </a:p>
          <a:p>
            <a:r>
              <a:rPr lang="cs-CZ" sz="2000" dirty="0">
                <a:latin typeface="+mn-lt"/>
              </a:rPr>
              <a:t>Plocha alveolů: 50 – 100 m</a:t>
            </a:r>
            <a:r>
              <a:rPr lang="cs-CZ" sz="2000" baseline="30000" dirty="0">
                <a:latin typeface="+mn-lt"/>
              </a:rPr>
              <a:t>2</a:t>
            </a:r>
          </a:p>
          <a:p>
            <a:r>
              <a:rPr lang="cs-CZ" sz="2000" dirty="0">
                <a:latin typeface="+mn-lt"/>
                <a:sym typeface="Symbol"/>
              </a:rPr>
              <a:t>Tloušťka alveolu: desetina m</a:t>
            </a:r>
          </a:p>
          <a:p>
            <a:pPr marL="342900" indent="-342900">
              <a:buFont typeface="Symbol" pitchFamily="18" charset="2"/>
              <a:buChar char="®"/>
            </a:pPr>
            <a:r>
              <a:rPr lang="cs-CZ" sz="2000" b="1" dirty="0">
                <a:latin typeface="+mn-lt"/>
                <a:sym typeface="Symbol"/>
              </a:rPr>
              <a:t>Účinná výměna plynů</a:t>
            </a:r>
            <a:endParaRPr lang="cs-CZ" sz="2000" b="1" dirty="0">
              <a:latin typeface="+mn-lt"/>
            </a:endParaRPr>
          </a:p>
        </p:txBody>
      </p:sp>
      <p:sp>
        <p:nvSpPr>
          <p:cNvPr id="5" name="TextovéPole 14"/>
          <p:cNvSpPr txBox="1"/>
          <p:nvPr/>
        </p:nvSpPr>
        <p:spPr>
          <a:xfrm>
            <a:off x="6813219" y="4272227"/>
            <a:ext cx="5378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n-lt"/>
              </a:rPr>
              <a:t>Složení alveolu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</a:rPr>
              <a:t>Pneumocyt</a:t>
            </a:r>
            <a:r>
              <a:rPr lang="cs-CZ" sz="2000" dirty="0">
                <a:latin typeface="+mn-lt"/>
              </a:rPr>
              <a:t> I. typu - tvoří membránu alveolu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</a:rPr>
              <a:t>Pneumocyt</a:t>
            </a:r>
            <a:r>
              <a:rPr lang="cs-CZ" sz="2000" dirty="0">
                <a:latin typeface="+mn-lt"/>
              </a:rPr>
              <a:t> II. typu - tvorba </a:t>
            </a:r>
            <a:r>
              <a:rPr lang="cs-CZ" sz="2000" dirty="0" err="1">
                <a:latin typeface="+mn-lt"/>
              </a:rPr>
              <a:t>surfaktantu</a:t>
            </a:r>
            <a:endParaRPr lang="cs-CZ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Kapiláry – často menší než velikost krvinky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Makrofágy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99AFC1A-3E1C-4D19-8FF6-C6B94851E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/>
          <a:stretch/>
        </p:blipFill>
        <p:spPr>
          <a:xfrm>
            <a:off x="240387" y="1171576"/>
            <a:ext cx="6678230" cy="47318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8ED3F41-4C58-4F9F-9A2C-3D3E49F88312}"/>
              </a:ext>
            </a:extLst>
          </p:cNvPr>
          <p:cNvSpPr txBox="1"/>
          <p:nvPr/>
        </p:nvSpPr>
        <p:spPr>
          <a:xfrm>
            <a:off x="0" y="6550223"/>
            <a:ext cx="6249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Michelle M. </a:t>
            </a:r>
            <a:r>
              <a:rPr lang="cs-CZ" sz="1400" i="1" dirty="0" err="1"/>
              <a:t>Cloutier</a:t>
            </a:r>
            <a:r>
              <a:rPr lang="cs-CZ" sz="1400" i="1" dirty="0"/>
              <a:t>, MD, </a:t>
            </a:r>
            <a:r>
              <a:rPr lang="cs-CZ" sz="1400" i="1" dirty="0" err="1"/>
              <a:t>Respiratory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Second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6629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LAPLACEŮV ZÁKON</a:t>
            </a:r>
            <a:endParaRPr lang="cs-CZ" dirty="0"/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7143"/>
          <a:stretch/>
        </p:blipFill>
        <p:spPr>
          <a:xfrm>
            <a:off x="261171" y="1244599"/>
            <a:ext cx="6860729" cy="3057148"/>
          </a:xfrm>
          <a:prstGeom prst="rect">
            <a:avLst/>
          </a:prstGeom>
        </p:spPr>
      </p:pic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251520" y="4953517"/>
            <a:ext cx="1908175" cy="1330325"/>
            <a:chOff x="1806" y="979"/>
            <a:chExt cx="1202" cy="838"/>
          </a:xfrm>
        </p:grpSpPr>
        <p:sp>
          <p:nvSpPr>
            <p:cNvPr id="6" name="Rectangle 124"/>
            <p:cNvSpPr>
              <a:spLocks noChangeArrowheads="1"/>
            </p:cNvSpPr>
            <p:nvPr/>
          </p:nvSpPr>
          <p:spPr bwMode="auto">
            <a:xfrm>
              <a:off x="1806" y="979"/>
              <a:ext cx="1202" cy="83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7" name="Line 125"/>
            <p:cNvSpPr>
              <a:spLocks noChangeShapeType="1"/>
            </p:cNvSpPr>
            <p:nvPr/>
          </p:nvSpPr>
          <p:spPr bwMode="auto">
            <a:xfrm>
              <a:off x="1887" y="1496"/>
              <a:ext cx="12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AutoShape 126"/>
            <p:cNvSpPr>
              <a:spLocks noChangeAspect="1" noChangeArrowheads="1" noTextEdit="1"/>
            </p:cNvSpPr>
            <p:nvPr/>
          </p:nvSpPr>
          <p:spPr bwMode="auto">
            <a:xfrm>
              <a:off x="1866" y="1012"/>
              <a:ext cx="908" cy="7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127"/>
            <p:cNvSpPr>
              <a:spLocks noChangeShapeType="1"/>
            </p:cNvSpPr>
            <p:nvPr/>
          </p:nvSpPr>
          <p:spPr bwMode="auto">
            <a:xfrm>
              <a:off x="2434" y="1385"/>
              <a:ext cx="34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Rectangle 128"/>
            <p:cNvSpPr>
              <a:spLocks noChangeArrowheads="1"/>
            </p:cNvSpPr>
            <p:nvPr/>
          </p:nvSpPr>
          <p:spPr bwMode="auto">
            <a:xfrm>
              <a:off x="2539" y="1376"/>
              <a:ext cx="10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r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1" name="Rectangle 129"/>
            <p:cNvSpPr>
              <a:spLocks noChangeArrowheads="1"/>
            </p:cNvSpPr>
            <p:nvPr/>
          </p:nvSpPr>
          <p:spPr bwMode="auto">
            <a:xfrm>
              <a:off x="2588" y="1030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 dirty="0">
                  <a:solidFill>
                    <a:srgbClr val="000000"/>
                  </a:solidFill>
                </a:rPr>
                <a:t>T</a:t>
              </a:r>
              <a:endParaRPr lang="en-GB" altLang="cs-CZ" b="1" i="1" dirty="0">
                <a:latin typeface="Arial" pitchFamily="34" charset="0"/>
              </a:endParaRPr>
            </a:p>
          </p:txBody>
        </p:sp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>
              <a:off x="1969" y="120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P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3" name="Rectangle 131"/>
            <p:cNvSpPr>
              <a:spLocks noChangeArrowheads="1"/>
            </p:cNvSpPr>
            <p:nvPr/>
          </p:nvSpPr>
          <p:spPr bwMode="auto">
            <a:xfrm>
              <a:off x="2465" y="1030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</a:rPr>
                <a:t>2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4" name="Rectangle 132"/>
            <p:cNvSpPr>
              <a:spLocks noChangeArrowheads="1"/>
            </p:cNvSpPr>
            <p:nvPr/>
          </p:nvSpPr>
          <p:spPr bwMode="auto">
            <a:xfrm>
              <a:off x="2236" y="1174"/>
              <a:ext cx="15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altLang="cs-CZ" b="1" i="1" dirty="0">
                <a:latin typeface="Arial" pitchFamily="34" charset="0"/>
              </a:endParaRPr>
            </a:p>
          </p:txBody>
        </p:sp>
      </p:grpSp>
      <p:sp>
        <p:nvSpPr>
          <p:cNvPr id="15" name="Прямоугольник 20"/>
          <p:cNvSpPr/>
          <p:nvPr/>
        </p:nvSpPr>
        <p:spPr>
          <a:xfrm>
            <a:off x="611560" y="638132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P: tlak v alveolu, T: tenze alveolární stěny, r: poloměr alveolu</a:t>
            </a:r>
          </a:p>
        </p:txBody>
      </p:sp>
      <p:sp>
        <p:nvSpPr>
          <p:cNvPr id="16" name="Прямоугольник 21"/>
          <p:cNvSpPr/>
          <p:nvPr/>
        </p:nvSpPr>
        <p:spPr>
          <a:xfrm>
            <a:off x="2195735" y="4941168"/>
            <a:ext cx="9852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+mn-lt"/>
              </a:rPr>
              <a:t>Laplaceův zákon </a:t>
            </a:r>
            <a:r>
              <a:rPr lang="cs-CZ" sz="2000" dirty="0">
                <a:latin typeface="+mn-lt"/>
              </a:rPr>
              <a:t>(při konstantní tenzi): </a:t>
            </a:r>
          </a:p>
          <a:p>
            <a:r>
              <a:rPr lang="cs-CZ" sz="2000" dirty="0">
                <a:latin typeface="+mn-lt"/>
              </a:rPr>
              <a:t>čím větší je poloměr alveolu, tím menší je tlak v alveolu</a:t>
            </a:r>
          </a:p>
          <a:p>
            <a:r>
              <a:rPr lang="cs-CZ" sz="2000" dirty="0">
                <a:latin typeface="+mn-lt"/>
              </a:rPr>
              <a:t> </a:t>
            </a:r>
            <a:r>
              <a:rPr lang="cs-CZ" sz="2000" dirty="0">
                <a:latin typeface="+mn-lt"/>
                <a:sym typeface="Symbol"/>
              </a:rPr>
              <a:t> docházelo by k přesunu vzduchu z menšího alveolu do většího</a:t>
            </a:r>
          </a:p>
          <a:p>
            <a:r>
              <a:rPr lang="cs-CZ" sz="2000" dirty="0">
                <a:latin typeface="+mn-lt"/>
                <a:sym typeface="Symbol"/>
              </a:rPr>
              <a:t>  kolaps menších alveolů</a:t>
            </a:r>
          </a:p>
        </p:txBody>
      </p:sp>
      <p:grpSp>
        <p:nvGrpSpPr>
          <p:cNvPr id="52" name="Skupina 51"/>
          <p:cNvGrpSpPr/>
          <p:nvPr/>
        </p:nvGrpSpPr>
        <p:grpSpPr>
          <a:xfrm>
            <a:off x="7401203" y="1949021"/>
            <a:ext cx="1967078" cy="1967297"/>
            <a:chOff x="2339752" y="2708920"/>
            <a:chExt cx="2880000" cy="2880320"/>
          </a:xfrm>
        </p:grpSpPr>
        <p:sp>
          <p:nvSpPr>
            <p:cNvPr id="53" name="Ovál 52"/>
            <p:cNvSpPr/>
            <p:nvPr/>
          </p:nvSpPr>
          <p:spPr>
            <a:xfrm>
              <a:off x="2339752" y="2708920"/>
              <a:ext cx="2880000" cy="28803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4" name="Skupina 53"/>
            <p:cNvGrpSpPr>
              <a:grpSpLocks noChangeAspect="1"/>
            </p:cNvGrpSpPr>
            <p:nvPr/>
          </p:nvGrpSpPr>
          <p:grpSpPr>
            <a:xfrm>
              <a:off x="3754379" y="2832166"/>
              <a:ext cx="170907" cy="512188"/>
              <a:chOff x="6512788" y="3068960"/>
              <a:chExt cx="363468" cy="1089268"/>
            </a:xfrm>
          </p:grpSpPr>
          <p:sp>
            <p:nvSpPr>
              <p:cNvPr id="83" name="Ovál 82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Volný tvar 83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Volný tvar 84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Skupina 54"/>
            <p:cNvGrpSpPr>
              <a:grpSpLocks noChangeAspect="1"/>
            </p:cNvGrpSpPr>
            <p:nvPr/>
          </p:nvGrpSpPr>
          <p:grpSpPr>
            <a:xfrm flipV="1">
              <a:off x="3699294" y="4941168"/>
              <a:ext cx="170907" cy="512188"/>
              <a:chOff x="6512788" y="3068960"/>
              <a:chExt cx="363468" cy="1089268"/>
            </a:xfrm>
          </p:grpSpPr>
          <p:sp>
            <p:nvSpPr>
              <p:cNvPr id="80" name="Ovál 79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Volný tvar 80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Volný tvar 81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6" name="Skupina 55"/>
            <p:cNvGrpSpPr>
              <a:grpSpLocks noChangeAspect="1"/>
            </p:cNvGrpSpPr>
            <p:nvPr/>
          </p:nvGrpSpPr>
          <p:grpSpPr>
            <a:xfrm rot="16756142" flipV="1">
              <a:off x="4743813" y="3904676"/>
              <a:ext cx="170907" cy="512188"/>
              <a:chOff x="6512788" y="3068960"/>
              <a:chExt cx="363468" cy="1089268"/>
            </a:xfrm>
          </p:grpSpPr>
          <p:sp>
            <p:nvSpPr>
              <p:cNvPr id="77" name="Ovál 76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7" name="Skupina 56"/>
            <p:cNvGrpSpPr>
              <a:grpSpLocks noChangeAspect="1"/>
            </p:cNvGrpSpPr>
            <p:nvPr/>
          </p:nvGrpSpPr>
          <p:grpSpPr>
            <a:xfrm rot="5400000" flipV="1">
              <a:off x="2642893" y="3905107"/>
              <a:ext cx="170907" cy="512188"/>
              <a:chOff x="6512788" y="3068960"/>
              <a:chExt cx="363468" cy="1089268"/>
            </a:xfrm>
          </p:grpSpPr>
          <p:sp>
            <p:nvSpPr>
              <p:cNvPr id="74" name="Ovál 73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" name="Volný tvar 75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8" name="Skupina 57"/>
            <p:cNvGrpSpPr>
              <a:grpSpLocks noChangeAspect="1"/>
            </p:cNvGrpSpPr>
            <p:nvPr/>
          </p:nvGrpSpPr>
          <p:grpSpPr>
            <a:xfrm rot="3475582" flipV="1">
              <a:off x="2985673" y="4625523"/>
              <a:ext cx="170907" cy="512188"/>
              <a:chOff x="6512788" y="3068960"/>
              <a:chExt cx="363468" cy="1089268"/>
            </a:xfrm>
          </p:grpSpPr>
          <p:sp>
            <p:nvSpPr>
              <p:cNvPr id="71" name="Ovál 70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Volný tvar 71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9" name="Skupina 58"/>
            <p:cNvGrpSpPr>
              <a:grpSpLocks noChangeAspect="1"/>
            </p:cNvGrpSpPr>
            <p:nvPr/>
          </p:nvGrpSpPr>
          <p:grpSpPr>
            <a:xfrm rot="7629548" flipV="1">
              <a:off x="2994293" y="3162006"/>
              <a:ext cx="170907" cy="512188"/>
              <a:chOff x="6512788" y="3068960"/>
              <a:chExt cx="363468" cy="1089268"/>
            </a:xfrm>
          </p:grpSpPr>
          <p:sp>
            <p:nvSpPr>
              <p:cNvPr id="68" name="Ovál 67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0" name="Skupina 59"/>
            <p:cNvGrpSpPr>
              <a:grpSpLocks noChangeAspect="1"/>
            </p:cNvGrpSpPr>
            <p:nvPr/>
          </p:nvGrpSpPr>
          <p:grpSpPr>
            <a:xfrm rot="14439679" flipV="1">
              <a:off x="4442653" y="3182615"/>
              <a:ext cx="170907" cy="512188"/>
              <a:chOff x="6512788" y="3068960"/>
              <a:chExt cx="363468" cy="1089268"/>
            </a:xfrm>
          </p:grpSpPr>
          <p:sp>
            <p:nvSpPr>
              <p:cNvPr id="65" name="Ovál 64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1" name="Skupina 60"/>
            <p:cNvGrpSpPr>
              <a:grpSpLocks noChangeAspect="1"/>
            </p:cNvGrpSpPr>
            <p:nvPr/>
          </p:nvGrpSpPr>
          <p:grpSpPr>
            <a:xfrm rot="19831108" flipV="1">
              <a:off x="4330202" y="4685073"/>
              <a:ext cx="170907" cy="512188"/>
              <a:chOff x="6512788" y="3068960"/>
              <a:chExt cx="363468" cy="1089268"/>
            </a:xfrm>
          </p:grpSpPr>
          <p:sp>
            <p:nvSpPr>
              <p:cNvPr id="62" name="Ovál 61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86" name="Ovál 85"/>
          <p:cNvSpPr/>
          <p:nvPr/>
        </p:nvSpPr>
        <p:spPr>
          <a:xfrm>
            <a:off x="10538379" y="2367174"/>
            <a:ext cx="1229425" cy="12294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7" name="Skupina 86"/>
          <p:cNvGrpSpPr>
            <a:grpSpLocks noChangeAspect="1"/>
          </p:cNvGrpSpPr>
          <p:nvPr/>
        </p:nvGrpSpPr>
        <p:grpSpPr>
          <a:xfrm>
            <a:off x="11143754" y="2408988"/>
            <a:ext cx="79730" cy="238939"/>
            <a:chOff x="6512788" y="3068960"/>
            <a:chExt cx="363468" cy="1089268"/>
          </a:xfrm>
        </p:grpSpPr>
        <p:sp>
          <p:nvSpPr>
            <p:cNvPr id="88" name="Ovál 87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Volný tvar 88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Volný tvar 89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1" name="Skupina 90"/>
          <p:cNvGrpSpPr>
            <a:grpSpLocks noChangeAspect="1"/>
          </p:cNvGrpSpPr>
          <p:nvPr/>
        </p:nvGrpSpPr>
        <p:grpSpPr>
          <a:xfrm flipV="1">
            <a:off x="11119039" y="3307749"/>
            <a:ext cx="79730" cy="238939"/>
            <a:chOff x="6512788" y="3068960"/>
            <a:chExt cx="363468" cy="1089268"/>
          </a:xfrm>
        </p:grpSpPr>
        <p:sp>
          <p:nvSpPr>
            <p:cNvPr id="92" name="Ovál 91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Volný tvar 92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Volný tvar 93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5" name="Skupina 94"/>
          <p:cNvGrpSpPr>
            <a:grpSpLocks noChangeAspect="1"/>
          </p:cNvGrpSpPr>
          <p:nvPr/>
        </p:nvGrpSpPr>
        <p:grpSpPr>
          <a:xfrm rot="16756142" flipV="1">
            <a:off x="11571411" y="2853724"/>
            <a:ext cx="79730" cy="238939"/>
            <a:chOff x="6512788" y="3068960"/>
            <a:chExt cx="363468" cy="1089268"/>
          </a:xfrm>
        </p:grpSpPr>
        <p:sp>
          <p:nvSpPr>
            <p:cNvPr id="96" name="Ovál 95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Volný tvar 96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Volný tvar 97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9" name="Skupina 98"/>
          <p:cNvGrpSpPr>
            <a:grpSpLocks noChangeAspect="1"/>
          </p:cNvGrpSpPr>
          <p:nvPr/>
        </p:nvGrpSpPr>
        <p:grpSpPr>
          <a:xfrm rot="5400000" flipV="1">
            <a:off x="10671514" y="2844607"/>
            <a:ext cx="79730" cy="238939"/>
            <a:chOff x="6512788" y="3068960"/>
            <a:chExt cx="363468" cy="1089268"/>
          </a:xfrm>
        </p:grpSpPr>
        <p:sp>
          <p:nvSpPr>
            <p:cNvPr id="100" name="Ovál 99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Volný tvar 100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Volný tvar 101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3" name="Skupina 102"/>
          <p:cNvGrpSpPr>
            <a:grpSpLocks noChangeAspect="1"/>
          </p:cNvGrpSpPr>
          <p:nvPr/>
        </p:nvGrpSpPr>
        <p:grpSpPr>
          <a:xfrm rot="3475582" flipV="1">
            <a:off x="10781065" y="3171647"/>
            <a:ext cx="79730" cy="238939"/>
            <a:chOff x="6512788" y="3068960"/>
            <a:chExt cx="363468" cy="1089268"/>
          </a:xfrm>
        </p:grpSpPr>
        <p:sp>
          <p:nvSpPr>
            <p:cNvPr id="104" name="Ovál 103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Volný tvar 104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Volný tvar 105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7" name="Skupina 106"/>
          <p:cNvGrpSpPr>
            <a:grpSpLocks noChangeAspect="1"/>
          </p:cNvGrpSpPr>
          <p:nvPr/>
        </p:nvGrpSpPr>
        <p:grpSpPr>
          <a:xfrm rot="7629548" flipV="1">
            <a:off x="10795975" y="2534131"/>
            <a:ext cx="79730" cy="238939"/>
            <a:chOff x="6512788" y="3068960"/>
            <a:chExt cx="363468" cy="1089268"/>
          </a:xfrm>
        </p:grpSpPr>
        <p:sp>
          <p:nvSpPr>
            <p:cNvPr id="108" name="Ovál 107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Volný tvar 109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1" name="Skupina 110"/>
          <p:cNvGrpSpPr>
            <a:grpSpLocks noChangeAspect="1"/>
          </p:cNvGrpSpPr>
          <p:nvPr/>
        </p:nvGrpSpPr>
        <p:grpSpPr>
          <a:xfrm rot="14439679" flipV="1">
            <a:off x="11447045" y="2544289"/>
            <a:ext cx="79730" cy="238939"/>
            <a:chOff x="6512788" y="3068960"/>
            <a:chExt cx="363468" cy="1089268"/>
          </a:xfrm>
        </p:grpSpPr>
        <p:sp>
          <p:nvSpPr>
            <p:cNvPr id="112" name="Ovál 111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Volný tvar 112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Volný tvar 113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5" name="Skupina 114"/>
          <p:cNvGrpSpPr>
            <a:grpSpLocks noChangeAspect="1"/>
          </p:cNvGrpSpPr>
          <p:nvPr/>
        </p:nvGrpSpPr>
        <p:grpSpPr>
          <a:xfrm rot="19831108" flipV="1">
            <a:off x="11450895" y="3174424"/>
            <a:ext cx="79730" cy="238939"/>
            <a:chOff x="6512788" y="3068960"/>
            <a:chExt cx="363468" cy="1089268"/>
          </a:xfrm>
        </p:grpSpPr>
        <p:sp>
          <p:nvSpPr>
            <p:cNvPr id="116" name="Ovál 115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19" name="Přímá spojnice se šipkou 118"/>
          <p:cNvCxnSpPr/>
          <p:nvPr/>
        </p:nvCxnSpPr>
        <p:spPr>
          <a:xfrm>
            <a:off x="8718565" y="1839082"/>
            <a:ext cx="417558" cy="21987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/>
          <p:cNvCxnSpPr/>
          <p:nvPr/>
        </p:nvCxnSpPr>
        <p:spPr>
          <a:xfrm flipV="1">
            <a:off x="10787154" y="2274552"/>
            <a:ext cx="244912" cy="9376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ovéPole 120"/>
          <p:cNvSpPr txBox="1"/>
          <p:nvPr/>
        </p:nvSpPr>
        <p:spPr>
          <a:xfrm>
            <a:off x="8844924" y="1523759"/>
            <a:ext cx="241055" cy="31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T</a:t>
            </a:r>
          </a:p>
        </p:txBody>
      </p:sp>
      <p:sp>
        <p:nvSpPr>
          <p:cNvPr id="122" name="TextovéPole 121"/>
          <p:cNvSpPr txBox="1"/>
          <p:nvPr/>
        </p:nvSpPr>
        <p:spPr>
          <a:xfrm>
            <a:off x="10725467" y="2025118"/>
            <a:ext cx="241055" cy="21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T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23E71013-805C-480F-AD99-5AEEBDC117A9}"/>
              </a:ext>
            </a:extLst>
          </p:cNvPr>
          <p:cNvSpPr txBox="1"/>
          <p:nvPr/>
        </p:nvSpPr>
        <p:spPr>
          <a:xfrm>
            <a:off x="6884088" y="6596251"/>
            <a:ext cx="553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</a:t>
            </a:r>
            <a:r>
              <a:rPr lang="cs-CZ" sz="1400" i="1" dirty="0" err="1"/>
              <a:t>Boron</a:t>
            </a:r>
            <a:r>
              <a:rPr lang="cs-CZ" sz="1400" i="1" dirty="0"/>
              <a:t> and </a:t>
            </a:r>
            <a:r>
              <a:rPr lang="cs-CZ" sz="1400" i="1" dirty="0" err="1"/>
              <a:t>Boulpaep</a:t>
            </a:r>
            <a:r>
              <a:rPr lang="cs-CZ" sz="1400" i="1" dirty="0"/>
              <a:t>, </a:t>
            </a:r>
            <a:r>
              <a:rPr lang="cs-CZ" sz="1400" i="1" dirty="0" err="1"/>
              <a:t>Medical</a:t>
            </a:r>
            <a:r>
              <a:rPr lang="cs-CZ" sz="1400" i="1" dirty="0"/>
              <a:t> </a:t>
            </a:r>
            <a:r>
              <a:rPr lang="cs-CZ" sz="1400" i="1" dirty="0" err="1"/>
              <a:t>Physiology</a:t>
            </a:r>
            <a:r>
              <a:rPr lang="cs-CZ" sz="1400" i="1" dirty="0"/>
              <a:t>, </a:t>
            </a:r>
            <a:r>
              <a:rPr lang="cs-CZ" sz="1400" i="1" dirty="0" err="1"/>
              <a:t>Updated</a:t>
            </a:r>
            <a:r>
              <a:rPr lang="cs-CZ" sz="1400" i="1" dirty="0"/>
              <a:t> </a:t>
            </a:r>
            <a:r>
              <a:rPr lang="cs-CZ" sz="1400" i="1" dirty="0" err="1"/>
              <a:t>edition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67328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DÝCHACÍ SVALY</a:t>
            </a:r>
            <a:endParaRPr lang="cs-CZ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CADFF4"/>
              </a:clrFrom>
              <a:clrTo>
                <a:srgbClr val="CAD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45" y="1552465"/>
            <a:ext cx="2236688" cy="2606463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C7DDF4"/>
              </a:clrFrom>
              <a:clrTo>
                <a:srgbClr val="C7DD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36" y="3873759"/>
            <a:ext cx="2216337" cy="28437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25151" y="1129975"/>
            <a:ext cx="4586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1800" b="1" dirty="0">
                <a:latin typeface="+mn-lt"/>
              </a:rPr>
              <a:t>hlavní: 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diaphragma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/>
              <a:t>(80 % dechové práce)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/>
              <a:t>musculi</a:t>
            </a:r>
            <a:r>
              <a:rPr lang="cs-CZ" sz="1800" dirty="0"/>
              <a:t> </a:t>
            </a:r>
            <a:r>
              <a:rPr lang="cs-CZ" sz="1800" dirty="0" err="1">
                <a:latin typeface="+mn-lt"/>
              </a:rPr>
              <a:t>intercostales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externi</a:t>
            </a:r>
            <a:endParaRPr lang="cs-CZ" sz="1800" dirty="0">
              <a:latin typeface="+mn-lt"/>
            </a:endParaRPr>
          </a:p>
          <a:p>
            <a:pPr marL="342900" indent="-342900">
              <a:buAutoNum type="alphaLcParenR"/>
            </a:pPr>
            <a:r>
              <a:rPr lang="cs-CZ" sz="1800" b="1" dirty="0">
                <a:latin typeface="+mn-lt"/>
              </a:rPr>
              <a:t>pomocné: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musculi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scaleni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m.serratus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anterior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posterior</a:t>
            </a:r>
            <a:r>
              <a:rPr lang="cs-CZ" sz="1800" dirty="0">
                <a:latin typeface="+mn-lt"/>
              </a:rPr>
              <a:t> superior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m.latissimus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dorsi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m.pectoralis</a:t>
            </a:r>
            <a:r>
              <a:rPr lang="cs-CZ" sz="1800" dirty="0">
                <a:latin typeface="+mn-lt"/>
              </a:rPr>
              <a:t> major, minor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m.subclavius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m.sternocleidomastoideus</a:t>
            </a:r>
            <a:endParaRPr lang="cs-CZ" sz="1800" dirty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31640" y="44069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b="1" dirty="0">
                <a:latin typeface="+mn-lt"/>
              </a:rPr>
              <a:t>a) hlavní: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musculi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intercostales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interni</a:t>
            </a:r>
            <a:br>
              <a:rPr lang="cs-CZ" sz="1800" dirty="0">
                <a:latin typeface="+mn-lt"/>
              </a:rPr>
            </a:br>
            <a:endParaRPr lang="cs-CZ" sz="1800" dirty="0">
              <a:latin typeface="+mn-lt"/>
            </a:endParaRPr>
          </a:p>
          <a:p>
            <a:r>
              <a:rPr lang="cs-CZ" sz="1800" b="1" dirty="0">
                <a:latin typeface="+mn-lt"/>
              </a:rPr>
              <a:t>b) pomocné: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svaly stěny břišní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m.serratus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posterior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inferior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• </a:t>
            </a:r>
            <a:r>
              <a:rPr lang="cs-CZ" sz="1800" dirty="0" err="1">
                <a:latin typeface="+mn-lt"/>
              </a:rPr>
              <a:t>m.quadratus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lumborum</a:t>
            </a:r>
            <a:endParaRPr lang="cs-CZ" sz="1800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 rot="16200000">
            <a:off x="-546067" y="5214139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latin typeface="+mn-lt"/>
              </a:rPr>
              <a:t>Výdechové svaly</a:t>
            </a:r>
          </a:p>
        </p:txBody>
      </p:sp>
      <p:sp>
        <p:nvSpPr>
          <p:cNvPr id="10" name="Obdélník 9"/>
          <p:cNvSpPr/>
          <p:nvPr/>
        </p:nvSpPr>
        <p:spPr>
          <a:xfrm rot="16200000">
            <a:off x="-467735" y="2374612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latin typeface="+mn-lt"/>
              </a:rPr>
              <a:t>Vdechové svaly</a:t>
            </a:r>
            <a:endParaRPr lang="cs-CZ" sz="2000" dirty="0">
              <a:solidFill>
                <a:srgbClr val="0000DC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8" t="13948" r="33696" b="6195"/>
          <a:stretch/>
        </p:blipFill>
        <p:spPr>
          <a:xfrm>
            <a:off x="10186203" y="1291130"/>
            <a:ext cx="1836464" cy="422913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22"/>
          <a:stretch/>
        </p:blipFill>
        <p:spPr>
          <a:xfrm>
            <a:off x="677323" y="6717552"/>
            <a:ext cx="7010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2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dnaska 1 semestr[20191002165112197].mdb"/>
</p:tagLst>
</file>

<file path=ppt/theme/theme1.xml><?xml version="1.0" encoding="utf-8"?>
<a:theme xmlns:a="http://schemas.openxmlformats.org/drawingml/2006/main" name="Prezentace-MED-CZ-v8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4142</TotalTime>
  <Words>1744</Words>
  <Application>Microsoft Office PowerPoint</Application>
  <PresentationFormat>Širokoúhlá obrazovka</PresentationFormat>
  <Paragraphs>263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Cambria Math</vt:lpstr>
      <vt:lpstr>Open Sans</vt:lpstr>
      <vt:lpstr>Symbol</vt:lpstr>
      <vt:lpstr>Tahoma</vt:lpstr>
      <vt:lpstr>Times New Roman</vt:lpstr>
      <vt:lpstr>Wingdings</vt:lpstr>
      <vt:lpstr>Prezentace-MED-CZ-v8</vt:lpstr>
      <vt:lpstr>DÝCHÁNÍ</vt:lpstr>
      <vt:lpstr>DÝCHÁNÍ</vt:lpstr>
      <vt:lpstr>DÝCHÁNÍ</vt:lpstr>
      <vt:lpstr>DÝCHACÍ SOUSTAVA, JEJÍ FUNKCE</vt:lpstr>
      <vt:lpstr>DÝCHACÍ SOUSTAVA, JEJÍ FUNKCE</vt:lpstr>
      <vt:lpstr>DÝCHACÍ SOUSTAVA, JEJÍ FUNKCE</vt:lpstr>
      <vt:lpstr>ALVEOLÁRNÍ SYSTÉM</vt:lpstr>
      <vt:lpstr>LAPLACEŮV ZÁKON</vt:lpstr>
      <vt:lpstr>DÝCHACÍ SVALY</vt:lpstr>
      <vt:lpstr>DÝCHACÍ SVALY</vt:lpstr>
      <vt:lpstr>TLAKY V PLICÍCH</vt:lpstr>
      <vt:lpstr>SLOŽENÍ VZDUCHU</vt:lpstr>
      <vt:lpstr>DIFUZE PLYNŮ</vt:lpstr>
      <vt:lpstr>TRANSPORT O2</vt:lpstr>
      <vt:lpstr>HEMOGLOBIN</vt:lpstr>
      <vt:lpstr>DISOCIAČNÍ KŘIVKA</vt:lpstr>
      <vt:lpstr>HYPOXIE</vt:lpstr>
      <vt:lpstr>TRANSPORT CO2</vt:lpstr>
      <vt:lpstr>REGULACE DÝCHÁNÍ</vt:lpstr>
      <vt:lpstr>REGULACE DÝCHÁNÍ</vt:lpstr>
      <vt:lpstr>CHEMICKÁ REGULACE</vt:lpstr>
      <vt:lpstr>REGULACE DÝCHÁNÍ</vt:lpstr>
      <vt:lpstr>Ventilace, difuze, perfuze </vt:lpstr>
      <vt:lpstr>OCHRANNÉ A OBRANÉ DÝCHACÍ REFLEXY</vt:lpstr>
      <vt:lpstr>SPIROMETRIE</vt:lpstr>
      <vt:lpstr>SPIROMETRIE</vt:lpstr>
      <vt:lpstr>SPIROMETRIE</vt:lpstr>
      <vt:lpstr>REZIDUÁLNÍ OBJEM</vt:lpstr>
      <vt:lpstr>SPIROMETRIE</vt:lpstr>
      <vt:lpstr>SPIROMETRIE</vt:lpstr>
      <vt:lpstr>SPIROMETRIE</vt:lpstr>
      <vt:lpstr>MRTVÝ PROSTOR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Ksenia</dc:creator>
  <cp:lastModifiedBy>Xenie Budínská</cp:lastModifiedBy>
  <cp:revision>42</cp:revision>
  <cp:lastPrinted>1601-01-01T00:00:00Z</cp:lastPrinted>
  <dcterms:created xsi:type="dcterms:W3CDTF">2019-10-01T13:46:48Z</dcterms:created>
  <dcterms:modified xsi:type="dcterms:W3CDTF">2023-10-09T08:04:12Z</dcterms:modified>
</cp:coreProperties>
</file>