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F8267-6456-492C-92EC-E81682CCB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666BEB-A9E1-44A0-9215-AA49215B1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F0FD8-D8C5-451D-BAFF-C3348050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CFF00E-84E0-4820-B479-D7742D97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EE2C91-7156-45BE-9C7E-88793248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6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1904C-8FEB-4056-8C9B-D6443AC5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D56C51-6EF1-447E-A359-57BE99E4E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BCB85A-1A20-4BD8-98DC-F4F8E5E2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FBB2F-183C-499D-B1DD-D524CC32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CEB59A-FD62-4D4D-87CE-01CE5068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94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2630F0-748D-4079-9686-88C3F279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E9F0C9-14C6-4BA0-ABB6-E533FEC9F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3013D9-0B46-449D-9595-8E833637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CFD04-E9EF-4D2E-9610-F20CC174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0B07BA-F270-49AF-B1E0-48C1EBDB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42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4ED05-E3F7-4A74-B69D-C85A41B0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B8800-1084-4250-8FB8-AC558194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E2DE5-210E-463C-92C8-D96F4DE4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F7FB5-CCCE-41FE-8358-857AE6F9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00731-A037-40FA-8327-4EB4BB284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81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58D41-ACF7-45A5-B97C-4B9C9FE1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27B1BF-50C2-44CC-83D4-0B7ECAC91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CA886-A11B-47CF-8817-32170C29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CA7BA3-AEFE-43AF-815E-EF2000FC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612D4-83C3-4FB2-B1A4-3DCFFFC1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1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6C428-558A-4D8C-B426-12ABB89C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DB83B0-78DD-49A0-B0C8-CF6D3FE98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75189A-37FE-4C11-91F5-1B4D52A3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93805A-6220-489E-B27F-185F322A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F51E21-5510-4ACC-BF94-6C09C66B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82D8C-2183-4648-A8B3-328D8E36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53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8796A-187A-4773-9D56-C5F60DF3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0EED13-FF5E-4452-8BC4-C3CF2D346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CB8BE5-9D44-4042-9B4E-AFA163942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430627-A1F6-4D0A-BB8B-4CE6005EA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8A7DB3-3BD5-49CE-AEDD-79658619E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30D0B2-5E10-4044-A0BD-CD82E55D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277B58-2091-445E-8577-558AFB26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269C5B-6EB4-49BB-9B23-3B5731A4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2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D9F2B-62C0-4ADC-A5E2-EFFF77DC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ED261A-A676-48C8-AD5D-63C97E69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B87CCA-2582-4FAF-9A52-3110A197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141E6B-3C11-4223-9E47-8AFE149F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5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4DFD8D-B7BE-482E-BA27-033E98EC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1E73E52-7096-42A8-8EFA-3208C675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7D24A1-5FA7-4323-BAD1-CC54F979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9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1B7E8-47E0-4569-898C-00B140BE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BA9692-AEF3-4B01-933C-3D6FF52C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535237-93CC-4E53-A2BA-88FD8202B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68FD30-64A5-46A6-8277-2683CA5F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B4EF28-A0C9-40B2-8DC0-371040AC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4A164D-AF4F-4B47-84B7-B1824194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130A7-B078-48E8-83FB-95CC96C1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8617F4-CB1D-44BD-ADA4-4ABC8A54C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BE1047-41C5-4DFE-95E6-73E59B622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80CED8-C226-4E43-B994-A0113DE2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B24D08-168B-42B5-A304-A5EDCF65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C939BF-12EC-4281-BDB5-80268610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6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04CF40-B8B9-4E1A-8CE6-DA3FE06F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6A68F5-050F-4E0F-AAA5-BE4A70426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A623A-0598-4263-86A6-CF458F387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3A11-EC00-4E48-BFC9-2474E2095441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96F8C-03CC-4D92-9B93-029C13779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1B5659-BEEF-4F3E-9E9B-3980EC8A4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1FD9-F582-470E-803D-5BB08F88B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6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Rich+AM&amp;cauthor_id=33822437" TargetMode="External"/><Relationship Id="rId2" Type="http://schemas.openxmlformats.org/officeDocument/2006/relationships/hyperlink" Target="https://pubmed.ncbi.nlm.nih.gov/?term=Ford+PJ&amp;cauthor_id=3382243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D539A40-00C1-4C77-B61A-A05843E8C9A7}"/>
              </a:ext>
            </a:extLst>
          </p:cNvPr>
          <p:cNvSpPr txBox="1"/>
          <p:nvPr/>
        </p:nvSpPr>
        <p:spPr>
          <a:xfrm>
            <a:off x="1293181" y="443883"/>
            <a:ext cx="9605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Tabák a zdraví dutiny ústní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414D92-8888-4571-8E11-8156377C09FE}"/>
              </a:ext>
            </a:extLst>
          </p:cNvPr>
          <p:cNvSpPr txBox="1"/>
          <p:nvPr/>
        </p:nvSpPr>
        <p:spPr>
          <a:xfrm>
            <a:off x="1097871" y="1028658"/>
            <a:ext cx="99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Tobacco Use and Oral Health</a:t>
            </a:r>
            <a:r>
              <a:rPr lang="cs-CZ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Pauline J Ford</a:t>
            </a:r>
            <a:r>
              <a:rPr lang="en-US" sz="1600" i="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Alison M Rich</a:t>
            </a:r>
            <a:r>
              <a:rPr lang="cs-CZ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cs-CZ" sz="1600" i="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166, 2021</a:t>
            </a:r>
            <a:endParaRPr lang="en-US" sz="1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39DCE3-B8FB-47E0-816C-7D0067A02231}"/>
              </a:ext>
            </a:extLst>
          </p:cNvPr>
          <p:cNvSpPr txBox="1"/>
          <p:nvPr/>
        </p:nvSpPr>
        <p:spPr>
          <a:xfrm>
            <a:off x="672460" y="1395989"/>
            <a:ext cx="110874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Sliznice dutiny ústní vystavená tabáku a jeho produktům u vnímavého jedince může </a:t>
            </a:r>
          </a:p>
          <a:p>
            <a:r>
              <a:rPr lang="cs-CZ" sz="2400" dirty="0"/>
              <a:t>vyvinout benigní, potenciálně maligní a maligní nádory. </a:t>
            </a:r>
          </a:p>
          <a:p>
            <a:endParaRPr lang="cs-CZ" sz="2400" dirty="0"/>
          </a:p>
          <a:p>
            <a:r>
              <a:rPr lang="cs-CZ" sz="2400" dirty="0"/>
              <a:t>Léčba a prognóza závisí na typu nádoru, na tom, jak brzy je detekován, na jeho velikosti </a:t>
            </a:r>
          </a:p>
          <a:p>
            <a:r>
              <a:rPr lang="cs-CZ" sz="2400" dirty="0"/>
              <a:t>a umístění v dutině ústní a zda se rozšířil. </a:t>
            </a:r>
          </a:p>
          <a:p>
            <a:endParaRPr lang="cs-CZ" sz="2400" dirty="0"/>
          </a:p>
          <a:p>
            <a:r>
              <a:rPr lang="cs-CZ" sz="2400" dirty="0"/>
              <a:t>Pokročilý orální </a:t>
            </a:r>
            <a:r>
              <a:rPr lang="cs-CZ" sz="2400" dirty="0" err="1"/>
              <a:t>spinocelulární</a:t>
            </a:r>
            <a:r>
              <a:rPr lang="cs-CZ" sz="2400" dirty="0"/>
              <a:t> karcinom (OSCC – oral </a:t>
            </a:r>
            <a:r>
              <a:rPr lang="cs-CZ" sz="2400" dirty="0" err="1"/>
              <a:t>squamous</a:t>
            </a:r>
            <a:r>
              <a:rPr lang="cs-CZ" sz="2400" dirty="0"/>
              <a:t> cell </a:t>
            </a:r>
            <a:r>
              <a:rPr lang="cs-CZ" sz="2400" dirty="0" err="1"/>
              <a:t>carcinoma</a:t>
            </a:r>
            <a:r>
              <a:rPr lang="cs-CZ" sz="2400" dirty="0"/>
              <a:t>) </a:t>
            </a:r>
          </a:p>
          <a:p>
            <a:r>
              <a:rPr lang="cs-CZ" sz="2400" dirty="0"/>
              <a:t>- má 20% 5letou míru přežití. </a:t>
            </a:r>
          </a:p>
          <a:p>
            <a:r>
              <a:rPr lang="cs-CZ" sz="2400" dirty="0"/>
              <a:t>Užívání tabáku také zvyšuje riziko:</a:t>
            </a:r>
          </a:p>
          <a:p>
            <a:r>
              <a:rPr lang="cs-CZ" sz="2400" dirty="0"/>
              <a:t>					</a:t>
            </a:r>
            <a:r>
              <a:rPr lang="cs-CZ" sz="2400" dirty="0" err="1"/>
              <a:t>parodontitidy</a:t>
            </a:r>
            <a:r>
              <a:rPr lang="cs-CZ" sz="2400" dirty="0"/>
              <a:t> </a:t>
            </a:r>
          </a:p>
          <a:p>
            <a:r>
              <a:rPr lang="cs-CZ" sz="2400" dirty="0"/>
              <a:t>					</a:t>
            </a:r>
            <a:r>
              <a:rPr lang="cs-CZ" sz="2400" dirty="0" err="1"/>
              <a:t>periimplantitidy</a:t>
            </a:r>
            <a:r>
              <a:rPr lang="cs-CZ" sz="2400" dirty="0"/>
              <a:t> </a:t>
            </a:r>
          </a:p>
          <a:p>
            <a:r>
              <a:rPr lang="cs-CZ" sz="2400" dirty="0"/>
              <a:t>					zubního kazu </a:t>
            </a:r>
          </a:p>
          <a:p>
            <a:r>
              <a:rPr lang="cs-CZ" sz="2400" dirty="0"/>
              <a:t>					alveolární osteitidy  </a:t>
            </a:r>
          </a:p>
          <a:p>
            <a:r>
              <a:rPr lang="cs-CZ" sz="2400" dirty="0"/>
              <a:t>					halitózy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C3A7B9B-4080-4177-A837-3EDCBF377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0318" y="4391025"/>
            <a:ext cx="2864158" cy="226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7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3E761C6-1511-41AF-BED2-662518038E09}"/>
              </a:ext>
            </a:extLst>
          </p:cNvPr>
          <p:cNvSpPr txBox="1"/>
          <p:nvPr/>
        </p:nvSpPr>
        <p:spPr>
          <a:xfrm>
            <a:off x="5287445" y="390618"/>
            <a:ext cx="1617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Halitóza</a:t>
            </a:r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8328276-E0F2-403A-B2E6-741D56008BBA}"/>
              </a:ext>
            </a:extLst>
          </p:cNvPr>
          <p:cNvSpPr txBox="1"/>
          <p:nvPr/>
        </p:nvSpPr>
        <p:spPr>
          <a:xfrm>
            <a:off x="852256" y="1411550"/>
            <a:ext cx="1118761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Většinou způsobena podmínkami v ústech – nemoci dásní a špatná zubní hygiena</a:t>
            </a:r>
          </a:p>
          <a:p>
            <a:r>
              <a:rPr lang="cs-CZ" sz="2400" dirty="0"/>
              <a:t>Někdy i vliv respiračních a gastroenterologických onemocnění.</a:t>
            </a:r>
          </a:p>
          <a:p>
            <a:endParaRPr lang="cs-CZ" sz="2400" dirty="0"/>
          </a:p>
          <a:p>
            <a:r>
              <a:rPr lang="cs-CZ" sz="2400" dirty="0"/>
              <a:t>-  je způsobena nestálými sirnými produkty bakteriálního metabolismu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sirné sloučeniny tabákového kouře mohou být v plicích absorbovány krví a přispívat k </a:t>
            </a:r>
          </a:p>
          <a:p>
            <a:r>
              <a:rPr lang="cs-CZ" sz="2400" dirty="0"/>
              <a:t>     halitózám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Kouření indukuje suchost v ústech, což může také hrát roli…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Dentisté by měli hrát významnou roli v prevenci kouření – stačí 1-2 minutový rozhovor</a:t>
            </a:r>
          </a:p>
        </p:txBody>
      </p:sp>
    </p:spTree>
    <p:extLst>
      <p:ext uri="{BB962C8B-B14F-4D97-AF65-F5344CB8AC3E}">
        <p14:creationId xmlns:p14="http://schemas.microsoft.com/office/powerpoint/2010/main" val="422204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17A4D01-BB82-402A-961C-E655A036AADA}"/>
              </a:ext>
            </a:extLst>
          </p:cNvPr>
          <p:cNvSpPr txBox="1"/>
          <p:nvPr/>
        </p:nvSpPr>
        <p:spPr>
          <a:xfrm>
            <a:off x="3253330" y="332509"/>
            <a:ext cx="5685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Působení tabáku na dutinu ústní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E96AD2-1586-4E45-A4E4-3C0145A0E617}"/>
              </a:ext>
            </a:extLst>
          </p:cNvPr>
          <p:cNvSpPr txBox="1"/>
          <p:nvPr/>
        </p:nvSpPr>
        <p:spPr>
          <a:xfrm>
            <a:off x="411017" y="893180"/>
            <a:ext cx="113699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Používání tabáku ve všech formách ovlivňuje sliznici dutiny ústní, zuby a jejich podpůrné struktury (dásně) – teplo a především chemické molekulární interakce s tabákovými produkty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zvyšuje záněty a indukuje potenciálně maligní podmínky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kouření - </a:t>
            </a:r>
            <a:r>
              <a:rPr lang="cs-CZ" sz="2400" dirty="0" err="1"/>
              <a:t>nitrosamniny</a:t>
            </a:r>
            <a:r>
              <a:rPr lang="cs-CZ" sz="2400" dirty="0"/>
              <a:t> specifické pro tabák, </a:t>
            </a:r>
            <a:r>
              <a:rPr lang="cs-CZ" sz="2400" dirty="0" err="1"/>
              <a:t>benzopyren</a:t>
            </a:r>
            <a:r>
              <a:rPr lang="cs-CZ" sz="2400" dirty="0"/>
              <a:t>, nikotin absorbovány sliznicí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bezdýmný tabák (SLT) – produkty často v dlouhém kontaktu se sliznicí</a:t>
            </a:r>
          </a:p>
          <a:p>
            <a:pPr marL="800100" lvl="1" indent="-342900">
              <a:buFontTx/>
              <a:buChar char="-"/>
            </a:pPr>
            <a:r>
              <a:rPr lang="cs-CZ" sz="2400" dirty="0"/>
              <a:t>betel s tabákem – genotoxické a fibrogenní složky (alkaloidy arekových ořechů, </a:t>
            </a:r>
            <a:r>
              <a:rPr lang="cs-CZ" sz="2400" dirty="0" err="1"/>
              <a:t>nitrosaminy</a:t>
            </a:r>
            <a:r>
              <a:rPr lang="cs-CZ" sz="2400" dirty="0"/>
              <a:t>, </a:t>
            </a:r>
            <a:r>
              <a:rPr lang="cs-CZ" sz="2400" dirty="0" err="1"/>
              <a:t>aracoline</a:t>
            </a:r>
            <a:r>
              <a:rPr lang="cs-CZ" sz="2400" dirty="0"/>
              <a:t>) – zvýšené riziko rakoviny ústní dutiny a </a:t>
            </a:r>
            <a:r>
              <a:rPr lang="cs-CZ" sz="2400" dirty="0" err="1"/>
              <a:t>submukózní</a:t>
            </a:r>
            <a:r>
              <a:rPr lang="cs-CZ" sz="2400" dirty="0"/>
              <a:t> fibrózy</a:t>
            </a:r>
          </a:p>
          <a:p>
            <a:pPr marL="800100" lvl="1" indent="-342900">
              <a:buFontTx/>
              <a:buChar char="-"/>
            </a:pPr>
            <a:r>
              <a:rPr lang="cs-CZ" sz="2400" dirty="0" err="1"/>
              <a:t>Snus</a:t>
            </a:r>
            <a:r>
              <a:rPr lang="cs-CZ" sz="2400" dirty="0"/>
              <a:t> – speciálně vyráběn (snížení obsahu </a:t>
            </a:r>
            <a:r>
              <a:rPr lang="cs-CZ" sz="2400" dirty="0" err="1"/>
              <a:t>nitrosaminu</a:t>
            </a:r>
            <a:r>
              <a:rPr lang="cs-CZ" sz="2400" dirty="0"/>
              <a:t>)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Rakovina dutiny ústní 	–   pacienti kolem 50-60let</a:t>
            </a:r>
          </a:p>
          <a:p>
            <a:pPr marL="4000500" lvl="8" indent="-342900">
              <a:buFontTx/>
              <a:buChar char="-"/>
            </a:pPr>
            <a:r>
              <a:rPr lang="cs-CZ" sz="2400" dirty="0"/>
              <a:t>nádory nejčastěji na jazyku, patře a dásních</a:t>
            </a:r>
          </a:p>
          <a:p>
            <a:pPr marL="4000500" lvl="8" indent="-342900">
              <a:buFontTx/>
              <a:buChar char="-"/>
            </a:pPr>
            <a:r>
              <a:rPr lang="cs-CZ" sz="2400" dirty="0"/>
              <a:t>vyžaduje více genetických změn, ovlivněn vnímavostí pacienta a environmentálními faktory (kouření, alkohol, betel)</a:t>
            </a:r>
          </a:p>
          <a:p>
            <a:pPr marL="4000500" lvl="8" indent="-342900">
              <a:buFontTx/>
              <a:buChar char="-"/>
            </a:pPr>
            <a:r>
              <a:rPr lang="cs-CZ" sz="2400" dirty="0"/>
              <a:t>kuřáci 3-5x vyšší pravděpodobnost vzniku nádoru</a:t>
            </a:r>
          </a:p>
        </p:txBody>
      </p:sp>
    </p:spTree>
    <p:extLst>
      <p:ext uri="{BB962C8B-B14F-4D97-AF65-F5344CB8AC3E}">
        <p14:creationId xmlns:p14="http://schemas.microsoft.com/office/powerpoint/2010/main" val="414300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2282913-2204-4F42-81CD-3E7530214DF6}"/>
              </a:ext>
            </a:extLst>
          </p:cNvPr>
          <p:cNvSpPr txBox="1"/>
          <p:nvPr/>
        </p:nvSpPr>
        <p:spPr>
          <a:xfrm>
            <a:off x="926251" y="462893"/>
            <a:ext cx="10339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Vliv chemických látek tabákového kouře na genetické změny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FF1717-ABF2-4135-8BCA-1064400FB2B4}"/>
              </a:ext>
            </a:extLst>
          </p:cNvPr>
          <p:cNvSpPr txBox="1"/>
          <p:nvPr/>
        </p:nvSpPr>
        <p:spPr>
          <a:xfrm>
            <a:off x="535709" y="1588655"/>
            <a:ext cx="11120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err="1"/>
              <a:t>hypermetylace</a:t>
            </a:r>
            <a:r>
              <a:rPr lang="cs-CZ" sz="2400" dirty="0"/>
              <a:t> DNA a  </a:t>
            </a:r>
            <a:r>
              <a:rPr lang="cs-CZ" sz="2400" dirty="0" err="1"/>
              <a:t>jednonukleotidový</a:t>
            </a:r>
            <a:r>
              <a:rPr lang="cs-CZ" sz="2400" dirty="0"/>
              <a:t> polymorfismus specifických genů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karcinogeny produkovány pyrolýzou tabáku, ale přítomné i v některých formách SLT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risk rakoviny d. ústní klesá po ukončení používání tabáku – po 5 letech se sníží o ½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souvislost mezi kouřením a rakovinou dutiny ústní není 90% jako u rakoviny plic</a:t>
            </a:r>
          </a:p>
          <a:p>
            <a:pPr marL="800100" lvl="1" indent="-342900">
              <a:buFontTx/>
              <a:buChar char="-"/>
            </a:pPr>
            <a:r>
              <a:rPr lang="cs-CZ" sz="2400" dirty="0"/>
              <a:t>podíl slunečního svitu u rakoviny rtů</a:t>
            </a:r>
          </a:p>
          <a:p>
            <a:pPr marL="800100" lvl="1" indent="-342900">
              <a:buFontTx/>
              <a:buChar char="-"/>
            </a:pPr>
            <a:r>
              <a:rPr lang="cs-CZ" sz="2400" dirty="0"/>
              <a:t>vliv konzumace alkoholu - riziko se zvyšuje 10-15x při současné „konzumaci“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202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244274-A32E-4097-B67B-6D78B39790D4}"/>
              </a:ext>
            </a:extLst>
          </p:cNvPr>
          <p:cNvSpPr txBox="1"/>
          <p:nvPr/>
        </p:nvSpPr>
        <p:spPr>
          <a:xfrm>
            <a:off x="1390398" y="176301"/>
            <a:ext cx="9384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Orální potenciálně maligní poruchy a užívání tabáku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33DEE7F-739A-41F1-9648-8EAAE4E0AC2D}"/>
              </a:ext>
            </a:extLst>
          </p:cNvPr>
          <p:cNvSpPr txBox="1"/>
          <p:nvPr/>
        </p:nvSpPr>
        <p:spPr>
          <a:xfrm>
            <a:off x="401781" y="824921"/>
            <a:ext cx="11388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Leukoplakie 	– bílé léze, některé se mohou přeměnit na rakovinu</a:t>
            </a:r>
          </a:p>
          <a:p>
            <a:r>
              <a:rPr lang="cs-CZ" sz="2400" dirty="0"/>
              <a:t>		- více v jihovýchodní Asii (tabák, betel, alkohol)</a:t>
            </a:r>
          </a:p>
          <a:p>
            <a:r>
              <a:rPr lang="cs-CZ" sz="2400" dirty="0"/>
              <a:t>		- homogenní leukoplakie - 5% riziko maligní transformace</a:t>
            </a:r>
          </a:p>
          <a:p>
            <a:r>
              <a:rPr lang="cs-CZ" sz="2400" dirty="0"/>
              <a:t>		- nehomogenní leukoplakie – 30%</a:t>
            </a:r>
          </a:p>
          <a:p>
            <a:r>
              <a:rPr lang="cs-CZ" sz="2400" dirty="0"/>
              <a:t>                                                                                                                                   </a:t>
            </a:r>
            <a:endParaRPr lang="cs-CZ" b="1" dirty="0"/>
          </a:p>
          <a:p>
            <a:r>
              <a:rPr lang="cs-CZ" sz="2400" dirty="0" err="1"/>
              <a:t>Erythroplakie</a:t>
            </a:r>
            <a:r>
              <a:rPr lang="cs-CZ" sz="2400" dirty="0"/>
              <a:t> 	- ohnivě červená skvrna				          </a:t>
            </a:r>
            <a:r>
              <a:rPr lang="cs-CZ" b="1" dirty="0"/>
              <a:t>homogenní leukoplakie</a:t>
            </a:r>
            <a:endParaRPr lang="cs-CZ" dirty="0"/>
          </a:p>
          <a:p>
            <a:r>
              <a:rPr lang="cs-CZ" sz="2400" dirty="0"/>
              <a:t>		- méně časté než leukoplakie</a:t>
            </a:r>
          </a:p>
          <a:p>
            <a:r>
              <a:rPr lang="cs-CZ" sz="2400" dirty="0"/>
              <a:t>		- vysoké riziko vzniku karcinomu – 90% vykazuje těžkou dysplazii nebo OSCC</a:t>
            </a:r>
          </a:p>
          <a:p>
            <a:r>
              <a:rPr lang="cs-CZ" sz="2400" dirty="0"/>
              <a:t>		- SLT, kouření alkohol</a:t>
            </a:r>
          </a:p>
          <a:p>
            <a:endParaRPr lang="cs-CZ" sz="2400" dirty="0"/>
          </a:p>
          <a:p>
            <a:r>
              <a:rPr lang="cs-CZ" sz="2400" dirty="0"/>
              <a:t>Orální </a:t>
            </a:r>
            <a:r>
              <a:rPr lang="cs-CZ" sz="2400" dirty="0" err="1"/>
              <a:t>lichen</a:t>
            </a:r>
            <a:r>
              <a:rPr lang="cs-CZ" sz="2400" dirty="0"/>
              <a:t> </a:t>
            </a:r>
            <a:r>
              <a:rPr lang="cs-CZ" sz="2400" dirty="0" err="1"/>
              <a:t>planus</a:t>
            </a:r>
            <a:r>
              <a:rPr lang="cs-CZ" sz="2400" dirty="0"/>
              <a:t> 	– komplexní chronická imunologická porucha</a:t>
            </a:r>
          </a:p>
          <a:p>
            <a:r>
              <a:rPr lang="cs-CZ" sz="2400" dirty="0"/>
              <a:t>			- potenciálně maligní, ale jen nízké riziko – tabák ale může přispět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E0B6D43-3227-413C-A97E-175CB763A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817" y="952610"/>
            <a:ext cx="2744509" cy="184600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64EA4A6-4D0C-488C-91B5-F0B9CB34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81" y="4924790"/>
            <a:ext cx="2735984" cy="193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4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94ED14A-74A9-4169-BC2A-BE3DD3A7624F}"/>
              </a:ext>
            </a:extLst>
          </p:cNvPr>
          <p:cNvSpPr txBox="1"/>
          <p:nvPr/>
        </p:nvSpPr>
        <p:spPr>
          <a:xfrm>
            <a:off x="1117600" y="314037"/>
            <a:ext cx="10241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Orální potenciálně maligní poruchy a užívání tabáku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D0A26B8-1211-41C8-9551-8EF76702E902}"/>
              </a:ext>
            </a:extLst>
          </p:cNvPr>
          <p:cNvSpPr txBox="1"/>
          <p:nvPr/>
        </p:nvSpPr>
        <p:spPr>
          <a:xfrm>
            <a:off x="498764" y="1302327"/>
            <a:ext cx="10860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orální </a:t>
            </a:r>
            <a:r>
              <a:rPr lang="cs-CZ" sz="2400" dirty="0" err="1"/>
              <a:t>submukózní</a:t>
            </a:r>
            <a:r>
              <a:rPr lang="cs-CZ" sz="2400" dirty="0"/>
              <a:t> fibróza - chronická progresivní porucha ústní dutiny</a:t>
            </a:r>
          </a:p>
          <a:p>
            <a:r>
              <a:rPr lang="cs-CZ" sz="2400" dirty="0"/>
              <a:t>		- zuby mají charakteristické hnědožluté zbarvení</a:t>
            </a:r>
          </a:p>
          <a:p>
            <a:r>
              <a:rPr lang="cs-CZ" sz="2400" dirty="0"/>
              <a:t>		- betel a arekové ořechy – obě karcinogenní</a:t>
            </a:r>
          </a:p>
          <a:p>
            <a:r>
              <a:rPr lang="cs-CZ" sz="2400" dirty="0"/>
              <a:t>		- synergismus s kouřením a alkoholem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07A8FFB-5602-46BF-8FBE-85C9BFE0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478" y="3326823"/>
            <a:ext cx="3200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6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2CE85C0-82B0-4928-B481-30561C108964}"/>
              </a:ext>
            </a:extLst>
          </p:cNvPr>
          <p:cNvSpPr txBox="1"/>
          <p:nvPr/>
        </p:nvSpPr>
        <p:spPr>
          <a:xfrm>
            <a:off x="4802819" y="304803"/>
            <a:ext cx="2293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Paradentóza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7AFC6E-F282-456C-A683-7D57142254DA}"/>
              </a:ext>
            </a:extLst>
          </p:cNvPr>
          <p:cNvSpPr txBox="1"/>
          <p:nvPr/>
        </p:nvSpPr>
        <p:spPr>
          <a:xfrm>
            <a:off x="-577049" y="1420428"/>
            <a:ext cx="1219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		– 2015 – 7,4% globální populace vykazuje těžkou paradentózu</a:t>
            </a:r>
          </a:p>
          <a:p>
            <a:r>
              <a:rPr lang="cs-CZ" sz="2400" dirty="0"/>
              <a:t>		- tento trend se zvyšuje!!!</a:t>
            </a:r>
          </a:p>
          <a:p>
            <a:r>
              <a:rPr lang="cs-CZ" sz="2400" dirty="0"/>
              <a:t>		- kouření zvyšuje riziko paradentózy o 85%</a:t>
            </a:r>
          </a:p>
          <a:p>
            <a:r>
              <a:rPr lang="cs-CZ" sz="2400" dirty="0"/>
              <a:t>		- kouření potlačuje některé složky zánětlivé reakce (zrudnutí dásní, krvácení)</a:t>
            </a:r>
          </a:p>
          <a:p>
            <a:r>
              <a:rPr lang="cs-CZ" sz="2400" dirty="0"/>
              <a:t>		   a maskuje tak nástup onemocnění</a:t>
            </a:r>
          </a:p>
          <a:p>
            <a:r>
              <a:rPr lang="cs-CZ" sz="2400" dirty="0"/>
              <a:t>		- kouření – negativní vliv na dentální biofilm a imunitní odpověď</a:t>
            </a:r>
          </a:p>
          <a:p>
            <a:r>
              <a:rPr lang="cs-CZ" sz="2400" dirty="0"/>
              <a:t>		- posun </a:t>
            </a:r>
            <a:r>
              <a:rPr lang="cs-CZ" sz="2400" dirty="0" err="1"/>
              <a:t>subgingiválního</a:t>
            </a:r>
            <a:r>
              <a:rPr lang="cs-CZ" sz="2400" dirty="0"/>
              <a:t> biofilmu ve prospěch periodontálních patogenů</a:t>
            </a:r>
          </a:p>
          <a:p>
            <a:r>
              <a:rPr lang="cs-CZ" sz="2400" dirty="0"/>
              <a:t>		- vrozená imunitní odpověď je utlumena a </a:t>
            </a:r>
            <a:r>
              <a:rPr lang="cs-CZ" sz="2400" b="0" i="0" dirty="0">
                <a:solidFill>
                  <a:srgbClr val="3C4043"/>
                </a:solidFill>
                <a:effectLst/>
              </a:rPr>
              <a:t>oddaluje a snižuje ochrannou imunitu</a:t>
            </a:r>
          </a:p>
          <a:p>
            <a:r>
              <a:rPr lang="cs-CZ" sz="2400" dirty="0">
                <a:solidFill>
                  <a:srgbClr val="3C4043"/>
                </a:solidFill>
              </a:rPr>
              <a:t>		- adaptivní imunitní reakce je destruktivní pro měkké tkáně a kosti</a:t>
            </a:r>
          </a:p>
          <a:p>
            <a:r>
              <a:rPr lang="cs-CZ" sz="2400" dirty="0">
                <a:solidFill>
                  <a:srgbClr val="3C4043"/>
                </a:solidFill>
              </a:rPr>
              <a:t>		- ošetření (odstranění </a:t>
            </a:r>
            <a:r>
              <a:rPr lang="cs-CZ" sz="2400" dirty="0" err="1">
                <a:solidFill>
                  <a:srgbClr val="3C4043"/>
                </a:solidFill>
              </a:rPr>
              <a:t>subgingiválního</a:t>
            </a:r>
            <a:r>
              <a:rPr lang="cs-CZ" sz="2400" dirty="0">
                <a:solidFill>
                  <a:srgbClr val="3C4043"/>
                </a:solidFill>
              </a:rPr>
              <a:t> zubního kamene k redukci hloubky kapsy a 			  změně složení biofilmu) u kuřáku méně účinné</a:t>
            </a:r>
          </a:p>
          <a:p>
            <a:r>
              <a:rPr lang="cs-CZ" sz="2400" dirty="0">
                <a:solidFill>
                  <a:srgbClr val="3C4043"/>
                </a:solidFill>
              </a:rPr>
              <a:t>		- chirurgické ošetření méně efektivní - zhoršená hojivá reakce</a:t>
            </a:r>
          </a:p>
          <a:p>
            <a:r>
              <a:rPr lang="cs-CZ" sz="2400" dirty="0">
                <a:solidFill>
                  <a:srgbClr val="3C4043"/>
                </a:solidFill>
              </a:rPr>
              <a:t>		- nejlépe přestat kouřit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766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A442816-F0BA-4560-A6C1-0AC9C0D6F546}"/>
              </a:ext>
            </a:extLst>
          </p:cNvPr>
          <p:cNvSpPr txBox="1"/>
          <p:nvPr/>
        </p:nvSpPr>
        <p:spPr>
          <a:xfrm>
            <a:off x="4128117" y="301840"/>
            <a:ext cx="2798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Peri-</a:t>
            </a:r>
            <a:r>
              <a:rPr lang="cs-CZ" sz="3200" b="1" dirty="0" err="1"/>
              <a:t>implantitis</a:t>
            </a:r>
            <a:endParaRPr lang="cs-CZ" sz="32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F80554-E888-4FF6-AF02-950557FF252D}"/>
              </a:ext>
            </a:extLst>
          </p:cNvPr>
          <p:cNvSpPr txBox="1"/>
          <p:nvPr/>
        </p:nvSpPr>
        <p:spPr>
          <a:xfrm>
            <a:off x="417250" y="1367161"/>
            <a:ext cx="116489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/>
              <a:t>uchycení implantátu přímo do alveolární kosti bez vrstvy měkké tkáně jako u zubu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ale i zde je límec měkké tkáně obklopující krček implantátů citlivý k zánětům způsobeným</a:t>
            </a:r>
          </a:p>
          <a:p>
            <a:r>
              <a:rPr lang="cs-CZ" sz="2400" dirty="0"/>
              <a:t>     tvorbou plaku – jako u gingivitidy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u citlivých pacientů může být alveolární kost resorbována - ztráta integrace implantátu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odhadem 22% výskyt peri-</a:t>
            </a:r>
            <a:r>
              <a:rPr lang="cs-CZ" sz="2400" dirty="0" err="1"/>
              <a:t>implantitis</a:t>
            </a: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kuřáci – složení biofilmu, zhoršená zánětlivá a hojivá reakce – selhání implantátu</a:t>
            </a:r>
          </a:p>
          <a:p>
            <a:pPr marL="800100" lvl="1" indent="-342900">
              <a:buFontTx/>
              <a:buChar char="-"/>
            </a:pPr>
            <a:r>
              <a:rPr lang="cs-CZ" sz="2400" dirty="0"/>
              <a:t>do jednoho roku díky nedosažení </a:t>
            </a:r>
            <a:r>
              <a:rPr lang="cs-CZ" sz="2400" dirty="0" err="1"/>
              <a:t>osseointegrace</a:t>
            </a:r>
            <a:endParaRPr lang="cs-CZ" sz="2400" dirty="0"/>
          </a:p>
          <a:p>
            <a:pPr marL="800100" lvl="1" indent="-342900">
              <a:buFontTx/>
              <a:buChar char="-"/>
            </a:pPr>
            <a:r>
              <a:rPr lang="cs-CZ" sz="2400" dirty="0"/>
              <a:t>později díky </a:t>
            </a:r>
            <a:r>
              <a:rPr lang="cs-CZ" sz="2400" dirty="0" err="1"/>
              <a:t>periimplantitidě</a:t>
            </a: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694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0E744A3-AE5A-4EF2-8DAE-9F406275966D}"/>
              </a:ext>
            </a:extLst>
          </p:cNvPr>
          <p:cNvSpPr txBox="1"/>
          <p:nvPr/>
        </p:nvSpPr>
        <p:spPr>
          <a:xfrm>
            <a:off x="4944862" y="523783"/>
            <a:ext cx="179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Zubní kaz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0710487-72C3-432C-A7D7-2A0F04E86B2C}"/>
              </a:ext>
            </a:extLst>
          </p:cNvPr>
          <p:cNvSpPr txBox="1"/>
          <p:nvPr/>
        </p:nvSpPr>
        <p:spPr>
          <a:xfrm>
            <a:off x="955829" y="1677880"/>
            <a:ext cx="10280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Zubní kaz – mikrobiální destrukce mineralizované tkáně zubu</a:t>
            </a:r>
          </a:p>
          <a:p>
            <a:r>
              <a:rPr lang="cs-CZ" sz="2400" dirty="0"/>
              <a:t>Ovlivněno 	– frekvencí </a:t>
            </a:r>
            <a:r>
              <a:rPr lang="cs-CZ" sz="2400" dirty="0" err="1"/>
              <a:t>fermentovatelných</a:t>
            </a:r>
            <a:r>
              <a:rPr lang="cs-CZ" sz="2400" dirty="0"/>
              <a:t> </a:t>
            </a:r>
            <a:r>
              <a:rPr lang="cs-CZ" sz="2400" dirty="0" err="1"/>
              <a:t>karbohydrátů</a:t>
            </a:r>
            <a:r>
              <a:rPr lang="cs-CZ" sz="2400" dirty="0"/>
              <a:t> ve stravě</a:t>
            </a:r>
          </a:p>
          <a:p>
            <a:r>
              <a:rPr lang="cs-CZ" sz="2400" dirty="0"/>
              <a:t>		- účinností odstraňování plaku</a:t>
            </a:r>
          </a:p>
          <a:p>
            <a:r>
              <a:rPr lang="cs-CZ" sz="2400" dirty="0"/>
              <a:t>		- </a:t>
            </a:r>
            <a:r>
              <a:rPr lang="cs-CZ" sz="2400" dirty="0" err="1"/>
              <a:t>pufrovací</a:t>
            </a:r>
            <a:r>
              <a:rPr lang="cs-CZ" sz="2400" dirty="0"/>
              <a:t> kapacitou slin</a:t>
            </a:r>
          </a:p>
          <a:p>
            <a:endParaRPr lang="cs-CZ" sz="2400" dirty="0"/>
          </a:p>
          <a:p>
            <a:r>
              <a:rPr lang="cs-CZ" sz="2400" dirty="0"/>
              <a:t>Úloha tabáku není jasná</a:t>
            </a:r>
          </a:p>
          <a:p>
            <a:r>
              <a:rPr lang="cs-CZ" sz="2400" dirty="0"/>
              <a:t>	- zdá se, že kuřáci mávají nevhodné stravovací návyky, nedostatečně 	   	  odstraňují zubní plak, méně navštěvují zubaře</a:t>
            </a:r>
          </a:p>
          <a:p>
            <a:endParaRPr lang="cs-CZ" sz="2400" dirty="0"/>
          </a:p>
          <a:p>
            <a:r>
              <a:rPr lang="cs-CZ" sz="2400" dirty="0"/>
              <a:t>	- některé studie naznačují pozitivní účinek kouření na složení slin, jiné 	 	  negativní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126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97D3570-55AF-4930-A036-41F84883D139}"/>
              </a:ext>
            </a:extLst>
          </p:cNvPr>
          <p:cNvSpPr txBox="1"/>
          <p:nvPr/>
        </p:nvSpPr>
        <p:spPr>
          <a:xfrm>
            <a:off x="1233995" y="399495"/>
            <a:ext cx="9478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Opožděné hojení ran a alveolární osteitida (dry </a:t>
            </a:r>
            <a:r>
              <a:rPr lang="cs-CZ" sz="3200" b="1" dirty="0" err="1"/>
              <a:t>socket</a:t>
            </a:r>
            <a:r>
              <a:rPr lang="cs-CZ" sz="3200" b="1" dirty="0"/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C1DED46-5E71-4B97-B938-FFC3CBB52F27}"/>
              </a:ext>
            </a:extLst>
          </p:cNvPr>
          <p:cNvSpPr txBox="1"/>
          <p:nvPr/>
        </p:nvSpPr>
        <p:spPr>
          <a:xfrm>
            <a:off x="719091" y="1526960"/>
            <a:ext cx="106176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Kouření má negativní efekt na hojení ran a opravy tkání</a:t>
            </a:r>
          </a:p>
          <a:p>
            <a:r>
              <a:rPr lang="cs-CZ" sz="2400" dirty="0"/>
              <a:t>Krevní sraženina má u kuřáků jiné složení</a:t>
            </a:r>
          </a:p>
          <a:p>
            <a:r>
              <a:rPr lang="cs-CZ" sz="2400" dirty="0"/>
              <a:t>	- změněná funkce cytokinů</a:t>
            </a:r>
          </a:p>
          <a:p>
            <a:r>
              <a:rPr lang="cs-CZ" sz="2400" dirty="0"/>
              <a:t>	- redukce růstových faktorů</a:t>
            </a:r>
          </a:p>
          <a:p>
            <a:r>
              <a:rPr lang="cs-CZ" sz="2400" dirty="0"/>
              <a:t>	- neutrofily (fagocytózou odstraňují bakterie a nekrotické zbytky, uvolňují 	 	  proteolytické enzymy) jsou u kuřáků změněné</a:t>
            </a:r>
          </a:p>
          <a:p>
            <a:r>
              <a:rPr lang="cs-CZ" sz="2400" dirty="0"/>
              <a:t>	- narušená funkce monocytů/makrofágů</a:t>
            </a:r>
          </a:p>
          <a:p>
            <a:endParaRPr lang="cs-CZ" sz="2400" dirty="0"/>
          </a:p>
          <a:p>
            <a:r>
              <a:rPr lang="cs-CZ" sz="2400" dirty="0"/>
              <a:t>Alveolární osteitida -  komplikace po extrakci zubů (zuby moudrosti)</a:t>
            </a:r>
          </a:p>
          <a:p>
            <a:r>
              <a:rPr lang="cs-CZ" sz="2400" dirty="0"/>
              <a:t>			- krevní sraženina se rozloží za 1-3 dny po extrakci – bolest</a:t>
            </a:r>
          </a:p>
          <a:p>
            <a:r>
              <a:rPr lang="cs-CZ" sz="2400" dirty="0"/>
              <a:t>			- kouření může mít vliv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86444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983</Words>
  <Application>Microsoft Office PowerPoint</Application>
  <PresentationFormat>Širokoúhlá obrazovka</PresentationFormat>
  <Paragraphs>108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Krsek</dc:creator>
  <cp:lastModifiedBy>Martin Krsek</cp:lastModifiedBy>
  <cp:revision>30</cp:revision>
  <dcterms:created xsi:type="dcterms:W3CDTF">2023-10-14T08:45:51Z</dcterms:created>
  <dcterms:modified xsi:type="dcterms:W3CDTF">2023-11-01T10:16:03Z</dcterms:modified>
</cp:coreProperties>
</file>