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ázev prezentace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Název prezentace</a:t>
            </a:r>
          </a:p>
        </p:txBody>
      </p:sp>
      <p:sp>
        <p:nvSpPr>
          <p:cNvPr id="12" name="Autor a datum"/>
          <p:cNvSpPr txBox="1"/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3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Autor a datum</a:t>
            </a:r>
          </a:p>
        </p:txBody>
      </p:sp>
      <p:sp>
        <p:nvSpPr>
          <p:cNvPr id="13" name="Text úrovně 1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Podtitul prezentace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ý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úrovně 1…"/>
          <p:cNvSpPr txBox="1"/>
          <p:nvPr>
            <p:ph type="body" sz="half" idx="1" hasCustomPrompt="1"/>
          </p:nvPr>
        </p:nvSpPr>
        <p:spPr>
          <a:xfrm>
            <a:off x="1270000" y="4927600"/>
            <a:ext cx="21844000" cy="390286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Výpis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ůležitý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úrovně 1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Více o faktu"/>
          <p:cNvSpPr txBox="1"/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Více o faktu</a:t>
            </a:r>
          </a:p>
        </p:txBody>
      </p:sp>
      <p:sp>
        <p:nvSpPr>
          <p:cNvPr id="10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Zdroj"/>
          <p:cNvSpPr txBox="1"/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spcBef>
                <a:spcPts val="0"/>
              </a:spcBef>
              <a:buClrTx/>
              <a:buSzTx/>
              <a:buNone/>
              <a:defRPr sz="4224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Zdroj</a:t>
            </a:r>
          </a:p>
        </p:txBody>
      </p:sp>
      <p:sp>
        <p:nvSpPr>
          <p:cNvPr id="116" name="Text úrovně 1…"/>
          <p:cNvSpPr txBox="1"/>
          <p:nvPr>
            <p:ph type="body" sz="half" idx="1" hasCustomPrompt="1"/>
          </p:nvPr>
        </p:nvSpPr>
        <p:spPr>
          <a:xfrm>
            <a:off x="1270000" y="5141969"/>
            <a:ext cx="21844000" cy="343019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5pPr>
          </a:lstStyle>
          <a:p>
            <a:pPr/>
            <a:r>
              <a:t>„Význačný citát“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y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vě medúzy na růžovém pozadí"/>
          <p:cNvSpPr/>
          <p:nvPr>
            <p:ph type="pic" sz="half" idx="21"/>
          </p:nvPr>
        </p:nvSpPr>
        <p:spPr>
          <a:xfrm>
            <a:off x="12192000" y="4813300"/>
            <a:ext cx="12192000" cy="92079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Dvě dotýkající se medúzy na tmavě modrém pozadí"/>
          <p:cNvSpPr/>
          <p:nvPr>
            <p:ph type="pic" sz="half" idx="22"/>
          </p:nvPr>
        </p:nvSpPr>
        <p:spPr>
          <a:xfrm>
            <a:off x="12192000" y="-6286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Dvě medúzy na modrém pozadí"/>
          <p:cNvSpPr/>
          <p:nvPr>
            <p:ph type="pic" idx="23"/>
          </p:nvPr>
        </p:nvSpPr>
        <p:spPr>
          <a:xfrm>
            <a:off x="-4203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vě dotýkající se medúzy na tmavě modrém pozadí"/>
          <p:cNvSpPr/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vě dotýkající se medúzy na tmavě modrém pozadí"/>
          <p:cNvSpPr/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or a datum"/>
          <p:cNvSpPr txBox="1"/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3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Autor a datum</a:t>
            </a:r>
          </a:p>
        </p:txBody>
      </p:sp>
      <p:sp>
        <p:nvSpPr>
          <p:cNvPr id="23" name="Název prezentac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>
                <a:solidFill>
                  <a:srgbClr val="FFFFFF"/>
                </a:solidFill>
              </a:defRPr>
            </a:lvl1pPr>
          </a:lstStyle>
          <a:p>
            <a:pPr/>
            <a:r>
              <a:t>Název prezentace</a:t>
            </a:r>
          </a:p>
        </p:txBody>
      </p:sp>
      <p:sp>
        <p:nvSpPr>
          <p:cNvPr id="24" name="Text úrovně 1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Podtitul prezentace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lternativní 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vě medúzy na modrém pozadí"/>
          <p:cNvSpPr/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Název snímku"/>
          <p:cNvSpPr txBox="1"/>
          <p:nvPr>
            <p:ph type="title" hasCustomPrompt="1"/>
          </p:nvPr>
        </p:nvSpPr>
        <p:spPr>
          <a:xfrm>
            <a:off x="1270000" y="3885108"/>
            <a:ext cx="9652000" cy="3200203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Název snímku</a:t>
            </a:r>
          </a:p>
        </p:txBody>
      </p:sp>
      <p:sp>
        <p:nvSpPr>
          <p:cNvPr id="34" name="Text úrovně 1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Podtitul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ázev snímku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Název snímku</a:t>
            </a:r>
          </a:p>
        </p:txBody>
      </p:sp>
      <p:sp>
        <p:nvSpPr>
          <p:cNvPr id="43" name="Podtitul snímku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Podtitul snímku</a:t>
            </a:r>
          </a:p>
        </p:txBody>
      </p:sp>
      <p:sp>
        <p:nvSpPr>
          <p:cNvPr id="44" name="Text úrovně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úrovně 1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vě medúzy na růžovém pozadí"/>
          <p:cNvSpPr/>
          <p:nvPr>
            <p:ph type="pic" idx="21"/>
          </p:nvPr>
        </p:nvSpPr>
        <p:spPr>
          <a:xfrm>
            <a:off x="10185400" y="0"/>
            <a:ext cx="18161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Název snímku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Název snímku</a:t>
            </a:r>
          </a:p>
        </p:txBody>
      </p:sp>
      <p:sp>
        <p:nvSpPr>
          <p:cNvPr id="62" name="Text úrovně 1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Podtitul snímku"/>
          <p:cNvSpPr txBox="1"/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Podtitul snímku</a:t>
            </a:r>
          </a:p>
        </p:txBody>
      </p:sp>
      <p:sp>
        <p:nvSpPr>
          <p:cNvPr id="6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dí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ázev oddílu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Název oddílu</a:t>
            </a:r>
          </a:p>
        </p:txBody>
      </p:sp>
      <p:sp>
        <p:nvSpPr>
          <p:cNvPr id="7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Jen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ázev snímku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Název snímku</a:t>
            </a:r>
          </a:p>
        </p:txBody>
      </p:sp>
      <p:sp>
        <p:nvSpPr>
          <p:cNvPr id="80" name="Podtitul snímku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Podtitul snímku</a:t>
            </a:r>
          </a:p>
        </p:txBody>
      </p:sp>
      <p:sp>
        <p:nvSpPr>
          <p:cNvPr id="8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Název programu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Název programu</a:t>
            </a:r>
          </a:p>
        </p:txBody>
      </p:sp>
      <p:sp>
        <p:nvSpPr>
          <p:cNvPr id="89" name="Program – podtitul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Program – podtitul</a:t>
            </a:r>
          </a:p>
        </p:txBody>
      </p:sp>
      <p:sp>
        <p:nvSpPr>
          <p:cNvPr id="90" name="Text úrovně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pc="-55" sz="5500"/>
            </a:lvl1pPr>
            <a:lvl2pPr marL="0" indent="457200" defTabSz="825500">
              <a:buClrTx/>
              <a:buSzTx/>
              <a:buNone/>
              <a:defRPr spc="-55" sz="5500"/>
            </a:lvl2pPr>
            <a:lvl3pPr marL="0" indent="914400" defTabSz="825500">
              <a:buClrTx/>
              <a:buSzTx/>
              <a:buNone/>
              <a:defRPr spc="-55" sz="5500"/>
            </a:lvl3pPr>
            <a:lvl4pPr marL="0" indent="1371600" defTabSz="825500">
              <a:buClrTx/>
              <a:buSzTx/>
              <a:buNone/>
              <a:defRPr spc="-55" sz="5500"/>
            </a:lvl4pPr>
            <a:lvl5pPr marL="0" indent="1828800" defTabSz="825500">
              <a:buClrTx/>
              <a:buSzTx/>
              <a:buNone/>
              <a:defRPr spc="-55" sz="5500"/>
            </a:lvl5pPr>
          </a:lstStyle>
          <a:p>
            <a:pPr/>
            <a:r>
              <a:t>Body programu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snímku"/>
          <p:cNvSpPr txBox="1"/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Název snímku</a:t>
            </a:r>
          </a:p>
        </p:txBody>
      </p:sp>
      <p:sp>
        <p:nvSpPr>
          <p:cNvPr id="3" name="Text úrovně 1…"/>
          <p:cNvSpPr txBox="1"/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11966448" y="13065506"/>
            <a:ext cx="438405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onický zubní kartáček"/>
          <p:cNvSpPr txBox="1"/>
          <p:nvPr>
            <p:ph type="ctrTitle"/>
          </p:nvPr>
        </p:nvSpPr>
        <p:spPr>
          <a:xfrm>
            <a:off x="1270000" y="3882267"/>
            <a:ext cx="21844000" cy="3879454"/>
          </a:xfrm>
          <a:prstGeom prst="rect">
            <a:avLst/>
          </a:prstGeom>
        </p:spPr>
        <p:txBody>
          <a:bodyPr/>
          <a:lstStyle/>
          <a:p>
            <a:pPr/>
            <a:r>
              <a:t>Sonický zubní kartáček </a:t>
            </a:r>
          </a:p>
        </p:txBody>
      </p:sp>
      <p:sp>
        <p:nvSpPr>
          <p:cNvPr id="152" name="Jasmína Benderradj, 1.11.2023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Jasmína Benderradj, 1.11.2023</a:t>
            </a:r>
          </a:p>
        </p:txBody>
      </p:sp>
      <p:pic>
        <p:nvPicPr>
          <p:cNvPr id="153" name="IMG_0197.jpeg" descr="IMG_019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821" y="574579"/>
            <a:ext cx="4744610" cy="4744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0195.jpeg" descr="IMG_019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87817" y="8180006"/>
            <a:ext cx="4868514" cy="4868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0196.jpeg" descr="IMG_019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7024" y="8358161"/>
            <a:ext cx="4512204" cy="4512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0198.jpeg" descr="IMG_0198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982732" y="713413"/>
            <a:ext cx="4923410" cy="4923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Výhody sonického kartáčku"/>
          <p:cNvSpPr txBox="1"/>
          <p:nvPr>
            <p:ph type="title"/>
          </p:nvPr>
        </p:nvSpPr>
        <p:spPr>
          <a:xfrm>
            <a:off x="5649351" y="821134"/>
            <a:ext cx="10733811" cy="1549401"/>
          </a:xfrm>
          <a:prstGeom prst="rect">
            <a:avLst/>
          </a:prstGeom>
        </p:spPr>
        <p:txBody>
          <a:bodyPr/>
          <a:lstStyle>
            <a:lvl1pPr defTabSz="685165">
              <a:defRPr spc="-209" sz="6972"/>
            </a:lvl1pPr>
          </a:lstStyle>
          <a:p>
            <a:pPr/>
            <a:r>
              <a:t>Výhody sonického kartáčku</a:t>
            </a:r>
          </a:p>
        </p:txBody>
      </p:sp>
      <p:sp>
        <p:nvSpPr>
          <p:cNvPr id="205" name="Senzor tlaku -  senzor má většina modelů. Senzor hlídá, jak moc na kartáček při čištění tlačíte a pokud tlačíte příliš, kartáček Vás na to upozorní, popřípadě na to reaguje změnou režimu. Tento režim je velice šetrný k dásním.…"/>
          <p:cNvSpPr txBox="1"/>
          <p:nvPr/>
        </p:nvSpPr>
        <p:spPr>
          <a:xfrm>
            <a:off x="662236" y="4140199"/>
            <a:ext cx="16057336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Senzor tlaku</a:t>
            </a:r>
            <a:r>
              <a:t> -  senzor má většina modelů. Senzor hlídá, jak moc na kartáček při čištění tlačíte a pokud tlačíte příliš, kartáček Vás na to upozorní, popřípadě na to reaguje změnou režimu. Tento režim je velice šetrný k dásním.</a:t>
            </a:r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Časovač </a:t>
            </a:r>
            <a:r>
              <a:t>- kartáček se po 2 min sám vypne</a:t>
            </a:r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Mnohonásobně vyšší počet  vláken</a:t>
            </a:r>
            <a:r>
              <a:t> - odstraní více plaku </a:t>
            </a:r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spcBef>
                <a:spcPts val="1500"/>
              </a:spcBef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Výměna kartáčkové hlavice</a:t>
            </a:r>
            <a:r>
              <a:t> - kartáček upozorní na změnu hlavice a nebo to poznáme samy podle odbarvení modrého proužku ve  štětinkách</a:t>
            </a:r>
          </a:p>
        </p:txBody>
      </p:sp>
      <p:pic>
        <p:nvPicPr>
          <p:cNvPr id="206" name="IMG_0190.jpeg" descr="IMG_019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86442" y="3501905"/>
            <a:ext cx="6355063" cy="5914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ěkuji za pozornost"/>
          <p:cNvSpPr txBox="1"/>
          <p:nvPr>
            <p:ph type="title"/>
          </p:nvPr>
        </p:nvSpPr>
        <p:spPr>
          <a:xfrm>
            <a:off x="5759512" y="1290502"/>
            <a:ext cx="13430641" cy="2155972"/>
          </a:xfrm>
          <a:prstGeom prst="rect">
            <a:avLst/>
          </a:prstGeom>
        </p:spPr>
        <p:txBody>
          <a:bodyPr/>
          <a:lstStyle/>
          <a:p>
            <a:pPr/>
            <a:r>
              <a:t>Děkuji za pozornost </a:t>
            </a:r>
          </a:p>
        </p:txBody>
      </p:sp>
      <p:pic>
        <p:nvPicPr>
          <p:cNvPr id="209" name="IMG_0175.jpeg" descr="IMG_017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41592" y="4594670"/>
            <a:ext cx="5232401" cy="777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onický zubní kartáček"/>
          <p:cNvSpPr txBox="1"/>
          <p:nvPr>
            <p:ph type="title"/>
          </p:nvPr>
        </p:nvSpPr>
        <p:spPr>
          <a:xfrm>
            <a:off x="846927" y="926888"/>
            <a:ext cx="10494905" cy="1337893"/>
          </a:xfrm>
          <a:prstGeom prst="rect">
            <a:avLst/>
          </a:prstGeom>
        </p:spPr>
        <p:txBody>
          <a:bodyPr/>
          <a:lstStyle>
            <a:lvl1pPr defTabSz="701675">
              <a:defRPr spc="-214" sz="7140"/>
            </a:lvl1pPr>
          </a:lstStyle>
          <a:p>
            <a:pPr/>
            <a:r>
              <a:t>Sonický zubní kartáček </a:t>
            </a:r>
          </a:p>
        </p:txBody>
      </p:sp>
      <p:sp>
        <p:nvSpPr>
          <p:cNvPr id="159" name="Základem u sonických  kartáčků je vysoký počet vibračních (neboli kmitavých) pohybů, které mechanicky narušují a stírají plak."/>
          <p:cNvSpPr txBox="1"/>
          <p:nvPr/>
        </p:nvSpPr>
        <p:spPr>
          <a:xfrm>
            <a:off x="1023323" y="4324024"/>
            <a:ext cx="10988258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2400"/>
              </a:spcBef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Základem u sonických  kartáčků je vysoký počet vibračních (neboli kmitavých) pohybů, které mechanicky narušují a stírají plak.</a:t>
            </a:r>
          </a:p>
        </p:txBody>
      </p:sp>
      <p:pic>
        <p:nvPicPr>
          <p:cNvPr id="160" name="IMG_0170.jpeg" descr="IMG_017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74563" y="2932265"/>
            <a:ext cx="11947889" cy="785147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onický zubní kartáček je oproti manuálnímu v odstraňování zubního plaku jednoznačně efektivnější"/>
          <p:cNvSpPr txBox="1"/>
          <p:nvPr>
            <p:ph type="body" sz="quarter" idx="1"/>
          </p:nvPr>
        </p:nvSpPr>
        <p:spPr>
          <a:xfrm>
            <a:off x="983349" y="7404621"/>
            <a:ext cx="10222061" cy="2152499"/>
          </a:xfrm>
          <a:prstGeom prst="rect">
            <a:avLst/>
          </a:prstGeom>
        </p:spPr>
        <p:txBody>
          <a:bodyPr/>
          <a:lstStyle>
            <a:lvl1pPr marL="0" indent="0" defTabSz="438911">
              <a:spcBef>
                <a:spcPts val="1400"/>
              </a:spcBef>
              <a:buClrTx/>
              <a:buSzTx/>
              <a:buNone/>
              <a:defRPr sz="33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Sonický zubní kartáček je oproti manuálnímu v odstraňování zubního plaku jednoznačně efektivnější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Druhy sonických kartáčků"/>
          <p:cNvSpPr txBox="1"/>
          <p:nvPr>
            <p:ph type="title"/>
          </p:nvPr>
        </p:nvSpPr>
        <p:spPr>
          <a:xfrm>
            <a:off x="7366000" y="1091586"/>
            <a:ext cx="9652000" cy="1549401"/>
          </a:xfrm>
          <a:prstGeom prst="rect">
            <a:avLst/>
          </a:prstGeom>
        </p:spPr>
        <p:txBody>
          <a:bodyPr/>
          <a:lstStyle>
            <a:lvl1pPr defTabSz="660400">
              <a:defRPr spc="-201" sz="6720"/>
            </a:lvl1pPr>
          </a:lstStyle>
          <a:p>
            <a:pPr/>
            <a:r>
              <a:t>Druhy sonických kartáčků  </a:t>
            </a:r>
          </a:p>
        </p:txBody>
      </p:sp>
      <p:pic>
        <p:nvPicPr>
          <p:cNvPr id="164" name="IMG_0177.jpeg" descr="IMG_01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7395" y="3423111"/>
            <a:ext cx="4253149" cy="425314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Curaprox"/>
          <p:cNvSpPr txBox="1"/>
          <p:nvPr/>
        </p:nvSpPr>
        <p:spPr>
          <a:xfrm>
            <a:off x="1763021" y="2684083"/>
            <a:ext cx="347462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Curaprox</a:t>
            </a:r>
          </a:p>
        </p:txBody>
      </p:sp>
      <p:pic>
        <p:nvPicPr>
          <p:cNvPr id="166" name="IMG_0179.jpeg" descr="IMG_017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18127" y="2941153"/>
            <a:ext cx="5058096" cy="521706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Philips"/>
          <p:cNvSpPr txBox="1"/>
          <p:nvPr/>
        </p:nvSpPr>
        <p:spPr>
          <a:xfrm>
            <a:off x="9769296" y="2684083"/>
            <a:ext cx="355575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Philips</a:t>
            </a:r>
          </a:p>
        </p:txBody>
      </p:sp>
      <p:pic>
        <p:nvPicPr>
          <p:cNvPr id="168" name="IMG_0180.jpeg" descr="IMG_018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38982" y="3098709"/>
            <a:ext cx="4901953" cy="4901953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Oral-B"/>
          <p:cNvSpPr txBox="1"/>
          <p:nvPr/>
        </p:nvSpPr>
        <p:spPr>
          <a:xfrm>
            <a:off x="17844805" y="2684083"/>
            <a:ext cx="269030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Oral-B</a:t>
            </a:r>
          </a:p>
        </p:txBody>
      </p:sp>
      <p:pic>
        <p:nvPicPr>
          <p:cNvPr id="170" name="IMG_0181.jpeg" descr="IMG_018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577848" y="8045801"/>
            <a:ext cx="3453890" cy="519027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Eta"/>
          <p:cNvSpPr txBox="1"/>
          <p:nvPr/>
        </p:nvSpPr>
        <p:spPr>
          <a:xfrm>
            <a:off x="14277421" y="8201470"/>
            <a:ext cx="289314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Eta</a:t>
            </a:r>
          </a:p>
        </p:txBody>
      </p:sp>
      <p:pic>
        <p:nvPicPr>
          <p:cNvPr id="172" name="IMG_0182.jpeg" descr="IMG_0182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64221" y="9161561"/>
            <a:ext cx="3824200" cy="382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rue life"/>
          <p:cNvSpPr txBox="1"/>
          <p:nvPr/>
        </p:nvSpPr>
        <p:spPr>
          <a:xfrm>
            <a:off x="5837265" y="8201470"/>
            <a:ext cx="314897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True life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onická technologie"/>
          <p:cNvSpPr txBox="1"/>
          <p:nvPr>
            <p:ph type="title"/>
          </p:nvPr>
        </p:nvSpPr>
        <p:spPr>
          <a:xfrm>
            <a:off x="7366000" y="1145677"/>
            <a:ext cx="9652000" cy="1549401"/>
          </a:xfrm>
          <a:prstGeom prst="rect">
            <a:avLst/>
          </a:prstGeom>
        </p:spPr>
        <p:txBody>
          <a:bodyPr/>
          <a:lstStyle>
            <a:lvl1pPr defTabSz="817244">
              <a:defRPr spc="-249" sz="8316"/>
            </a:lvl1pPr>
          </a:lstStyle>
          <a:p>
            <a:pPr/>
            <a:r>
              <a:t>Sonická technologie</a:t>
            </a:r>
          </a:p>
        </p:txBody>
      </p:sp>
      <p:sp>
        <p:nvSpPr>
          <p:cNvPr id="176" name="Sonická technologie funguje na principu vysokofrekvenčního stírání, kdy kartáčková hlavice stírá zubní plak v určitém rozsahu nahoru a dolů…"/>
          <p:cNvSpPr txBox="1"/>
          <p:nvPr/>
        </p:nvSpPr>
        <p:spPr>
          <a:xfrm>
            <a:off x="617487" y="3794225"/>
            <a:ext cx="11622675" cy="419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t>Sonická technologie funguje na principu vysokofrekvenčního stírání, kdy kartáčková hlavice stírá zubní plak v určitém rozsahu nahoru a dolů </a:t>
            </a:r>
          </a:p>
          <a:p>
            <a:pPr algn="l" defTabSz="457200">
              <a:defRPr sz="38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t>Tato technika čištění je šetrná k zubům i dásním </a:t>
            </a:r>
          </a:p>
          <a:p>
            <a:pPr algn="l" defTabSz="457200"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t>cca 62 000 pohybů (podle modelu)  za minutu </a:t>
            </a:r>
          </a:p>
        </p:txBody>
      </p:sp>
      <p:sp>
        <p:nvSpPr>
          <p:cNvPr id="177" name="https://www.youtube.com/watch?v=iaUJf4mV9h4"/>
          <p:cNvSpPr txBox="1"/>
          <p:nvPr/>
        </p:nvSpPr>
        <p:spPr>
          <a:xfrm>
            <a:off x="388531" y="12059453"/>
            <a:ext cx="9175764" cy="549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D357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https://www.youtube.com/watch?v=iaUJf4mV9h4</a:t>
            </a:r>
          </a:p>
        </p:txBody>
      </p:sp>
      <p:pic>
        <p:nvPicPr>
          <p:cNvPr id="178" name="IMG_0189.jpeg" descr="IMG_018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36133" y="3735391"/>
            <a:ext cx="11399470" cy="6245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Jak si správně čistit zuby  sonickým kartáčkem"/>
          <p:cNvSpPr txBox="1"/>
          <p:nvPr>
            <p:ph type="title"/>
          </p:nvPr>
        </p:nvSpPr>
        <p:spPr>
          <a:xfrm>
            <a:off x="1581208" y="865245"/>
            <a:ext cx="21221584" cy="1108107"/>
          </a:xfrm>
          <a:prstGeom prst="rect">
            <a:avLst/>
          </a:prstGeom>
        </p:spPr>
        <p:txBody>
          <a:bodyPr/>
          <a:lstStyle>
            <a:lvl1pPr defTabSz="569594">
              <a:defRPr spc="-173" sz="5796"/>
            </a:lvl1pPr>
          </a:lstStyle>
          <a:p>
            <a:pPr/>
            <a:r>
              <a:t>Jak si správně čistit zuby  sonickým kartáčkem</a:t>
            </a:r>
          </a:p>
        </p:txBody>
      </p:sp>
      <p:sp>
        <p:nvSpPr>
          <p:cNvPr id="181" name="https://www.youtube.com/watch?v=hLb0kAZ4EY8"/>
          <p:cNvSpPr txBox="1"/>
          <p:nvPr/>
        </p:nvSpPr>
        <p:spPr>
          <a:xfrm>
            <a:off x="288815" y="12166421"/>
            <a:ext cx="881337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rgbClr val="D357F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https://www.youtube.com/watch?v=hLb0kAZ4EY8</a:t>
            </a:r>
          </a:p>
        </p:txBody>
      </p:sp>
      <p:sp>
        <p:nvSpPr>
          <p:cNvPr id="182" name="kartáček přikládám tak, aby se hlavice zároveň dotýkala zubů i dásní…"/>
          <p:cNvSpPr txBox="1"/>
          <p:nvPr/>
        </p:nvSpPr>
        <p:spPr>
          <a:xfrm>
            <a:off x="1085386" y="2265292"/>
            <a:ext cx="12438322" cy="749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07458" indent="-407458" algn="l" defTabSz="457200">
              <a:spcBef>
                <a:spcPts val="1500"/>
              </a:spcBef>
              <a:buClr>
                <a:srgbClr val="000000"/>
              </a:buClr>
              <a:buSzPct val="100000"/>
              <a:buChar char="•"/>
              <a:defRPr sz="3500">
                <a:uFill>
                  <a:solidFill>
                    <a:srgbClr val="4D4D4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kartáček přikládám tak, aby se hlavice zároveň dotýkala zubů i dásní </a:t>
            </a:r>
          </a:p>
          <a:p>
            <a:pPr algn="l" defTabSz="457200">
              <a:spcBef>
                <a:spcPts val="1500"/>
              </a:spcBef>
              <a:defRPr sz="3500">
                <a:uFill>
                  <a:solidFill>
                    <a:srgbClr val="4D4D4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7458" indent="-407458" algn="l" defTabSz="457200">
              <a:spcBef>
                <a:spcPts val="1500"/>
              </a:spcBef>
              <a:buClr>
                <a:srgbClr val="000000"/>
              </a:buClr>
              <a:buSzPct val="100000"/>
              <a:buChar char="•"/>
              <a:defRPr sz="3500">
                <a:uFill>
                  <a:solidFill>
                    <a:srgbClr val="4D4D4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1/3 kartáčku by měla být na dásni</a:t>
            </a:r>
          </a:p>
          <a:p>
            <a:pPr algn="l" defTabSz="457200">
              <a:spcBef>
                <a:spcPts val="1500"/>
              </a:spcBef>
              <a:defRPr sz="3500">
                <a:uFill>
                  <a:solidFill>
                    <a:srgbClr val="4D4D4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7458" indent="-407458" algn="l" defTabSz="457200">
              <a:spcBef>
                <a:spcPts val="1500"/>
              </a:spcBef>
              <a:buClr>
                <a:srgbClr val="000000"/>
              </a:buClr>
              <a:buSzPct val="100000"/>
              <a:buChar char="•"/>
              <a:defRPr sz="3500">
                <a:uFill>
                  <a:solidFill>
                    <a:srgbClr val="4D4D4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2/3 kartáčku by měly být na zubu </a:t>
            </a:r>
          </a:p>
          <a:p>
            <a:pPr marL="407458" indent="-407458" algn="l" defTabSz="457200">
              <a:spcBef>
                <a:spcPts val="1500"/>
              </a:spcBef>
              <a:buClr>
                <a:srgbClr val="000000"/>
              </a:buClr>
              <a:buSzPct val="100000"/>
              <a:buChar char="•"/>
              <a:defRPr sz="3500">
                <a:uFill>
                  <a:solidFill>
                    <a:srgbClr val="4D4D4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7458" indent="-407458" algn="l" defTabSz="457200">
              <a:spcBef>
                <a:spcPts val="1500"/>
              </a:spcBef>
              <a:buClr>
                <a:srgbClr val="000000"/>
              </a:buClr>
              <a:buSzPct val="100000"/>
              <a:buChar char="•"/>
              <a:defRPr sz="3500">
                <a:uFill>
                  <a:solidFill>
                    <a:srgbClr val="4D4D4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vlákna směřují podél dásně v úhlu 45 stupňů. Na kartáček moc netlačím ! </a:t>
            </a:r>
          </a:p>
          <a:p>
            <a:pPr algn="l" defTabSz="457200">
              <a:spcBef>
                <a:spcPts val="1500"/>
              </a:spcBef>
              <a:defRPr sz="3500">
                <a:uFill>
                  <a:solidFill>
                    <a:srgbClr val="4D4D4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7458" indent="-407458" algn="l" defTabSz="457200">
              <a:spcBef>
                <a:spcPts val="1500"/>
              </a:spcBef>
              <a:buClr>
                <a:srgbClr val="000000"/>
              </a:buClr>
              <a:buSzPct val="100000"/>
              <a:buChar char="•"/>
              <a:defRPr sz="3500">
                <a:uFill>
                  <a:solidFill>
                    <a:srgbClr val="4D4D4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pomalým stíracím pohybem se posouvám po zubu </a:t>
            </a:r>
          </a:p>
        </p:txBody>
      </p:sp>
      <p:sp>
        <p:nvSpPr>
          <p:cNvPr id="183" name="S kartáčkem stírám směrem od dásní k zubu 🦷"/>
          <p:cNvSpPr txBox="1"/>
          <p:nvPr/>
        </p:nvSpPr>
        <p:spPr>
          <a:xfrm>
            <a:off x="2481918" y="10619457"/>
            <a:ext cx="1009916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1500"/>
              </a:spcBef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 S kartáčkem stírám směrem od dásní k zubu 🦷</a:t>
            </a:r>
          </a:p>
        </p:txBody>
      </p:sp>
      <p:pic>
        <p:nvPicPr>
          <p:cNvPr id="184" name="IMG_0174.jpeg" descr="IMG_017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01477" y="3347232"/>
            <a:ext cx="9228006" cy="92280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manuální kartáček x sonický kartáček"/>
          <p:cNvSpPr txBox="1"/>
          <p:nvPr>
            <p:ph type="title"/>
          </p:nvPr>
        </p:nvSpPr>
        <p:spPr>
          <a:xfrm>
            <a:off x="4591511" y="1073626"/>
            <a:ext cx="13709560" cy="1780661"/>
          </a:xfrm>
          <a:prstGeom prst="rect">
            <a:avLst/>
          </a:prstGeom>
        </p:spPr>
        <p:txBody>
          <a:bodyPr/>
          <a:lstStyle>
            <a:lvl1pPr defTabSz="619125">
              <a:defRPr b="1" spc="-189" sz="6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manuální kartáček x sonický kartáček  </a:t>
            </a:r>
          </a:p>
        </p:txBody>
      </p:sp>
      <p:sp>
        <p:nvSpPr>
          <p:cNvPr id="187" name="Běžný  kartáček má malou amplitudu (=rozsah pohybu vláken po povrchu zubu) a nízkou rychlost stírání…"/>
          <p:cNvSpPr txBox="1"/>
          <p:nvPr/>
        </p:nvSpPr>
        <p:spPr>
          <a:xfrm>
            <a:off x="742015" y="4261009"/>
            <a:ext cx="10704729" cy="421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2438400">
              <a:spcBef>
                <a:spcPts val="2400"/>
              </a:spcBef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Běžný  kartáček má malou amplitudu (=rozsah pohybu vláken po povrchu zubu) a nízkou rychlost stírání</a:t>
            </a:r>
          </a:p>
          <a:p>
            <a:pPr algn="l" defTabSz="2438400">
              <a:spcBef>
                <a:spcPts val="2400"/>
              </a:spcBef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u  kartáčku tlačíme  250g </a:t>
            </a:r>
          </a:p>
          <a:p>
            <a:pPr algn="l" defTabSz="2438400">
              <a:spcBef>
                <a:spcPts val="2400"/>
              </a:spcBef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štětiny jsou rovně zastřiženy </a:t>
            </a:r>
          </a:p>
          <a:p>
            <a:pPr algn="l" defTabSz="2438400">
              <a:spcBef>
                <a:spcPts val="2400"/>
              </a:spcBef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Kartáček 1/2 na zub a 1/2 na dáseň </a:t>
            </a:r>
          </a:p>
        </p:txBody>
      </p:sp>
      <p:sp>
        <p:nvSpPr>
          <p:cNvPr id="188" name="Sonický kartáček má vysokou amplitudu a vysokou rychlost stírání…"/>
          <p:cNvSpPr txBox="1"/>
          <p:nvPr/>
        </p:nvSpPr>
        <p:spPr>
          <a:xfrm>
            <a:off x="12493607" y="4261009"/>
            <a:ext cx="11006915" cy="421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2438400">
              <a:spcBef>
                <a:spcPts val="2400"/>
              </a:spcBef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Sonický kartáček má vysokou amplitudu a vysokou rychlost stírání </a:t>
            </a:r>
          </a:p>
          <a:p>
            <a:pPr algn="l" defTabSz="2438400">
              <a:spcBef>
                <a:spcPts val="2400"/>
              </a:spcBef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U sonického kartáčku tlačíme 100g</a:t>
            </a:r>
          </a:p>
          <a:p>
            <a:pPr algn="l" defTabSz="2438400">
              <a:spcBef>
                <a:spcPts val="2400"/>
              </a:spcBef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štětiny nejsou</a:t>
            </a:r>
            <a:r>
              <a: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rPr>
              <a:t> </a:t>
            </a:r>
            <a:r>
              <a:t>rovně zastřiženy, ale jsou zahnuté </a:t>
            </a:r>
          </a:p>
          <a:p>
            <a:pPr algn="l" defTabSz="2438400">
              <a:spcBef>
                <a:spcPts val="2400"/>
              </a:spcBef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Kartáček 2/3 a 1/3 dáseň  </a:t>
            </a:r>
          </a:p>
          <a:p>
            <a: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</a:p>
        </p:txBody>
      </p:sp>
      <p:pic>
        <p:nvPicPr>
          <p:cNvPr id="189" name="IMG_0186.jpeg" descr="IMG_018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11857" y="8880426"/>
            <a:ext cx="4333283" cy="4333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0193.jpeg" descr="IMG_019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22256" y="9235930"/>
            <a:ext cx="3980623" cy="39806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G_0188.jpeg" descr="IMG_018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9182" y="3573666"/>
            <a:ext cx="19246682" cy="9292572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manuální kartáček x sonický kartáček"/>
          <p:cNvSpPr txBox="1"/>
          <p:nvPr/>
        </p:nvSpPr>
        <p:spPr>
          <a:xfrm>
            <a:off x="2898987" y="1359642"/>
            <a:ext cx="18586026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pc="-252" sz="8400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manuální kartáček x sonický kartáček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ruhy hlavic sonických kartáčků"/>
          <p:cNvSpPr txBox="1"/>
          <p:nvPr>
            <p:ph type="title"/>
          </p:nvPr>
        </p:nvSpPr>
        <p:spPr>
          <a:xfrm>
            <a:off x="7366000" y="-85386"/>
            <a:ext cx="9652000" cy="1549401"/>
          </a:xfrm>
          <a:prstGeom prst="rect">
            <a:avLst/>
          </a:prstGeom>
        </p:spPr>
        <p:txBody>
          <a:bodyPr/>
          <a:lstStyle>
            <a:lvl1pPr defTabSz="536575">
              <a:defRPr spc="-163" sz="5460"/>
            </a:lvl1pPr>
          </a:lstStyle>
          <a:p>
            <a:pPr/>
            <a:r>
              <a:t>Druhy hlavic sonických kartáčků </a:t>
            </a:r>
          </a:p>
        </p:txBody>
      </p:sp>
      <p:sp>
        <p:nvSpPr>
          <p:cNvPr id="196" name="Velkou roli hraje kvalita vláken hlavic a jejich zakončení…"/>
          <p:cNvSpPr txBox="1"/>
          <p:nvPr/>
        </p:nvSpPr>
        <p:spPr>
          <a:xfrm>
            <a:off x="4994454" y="1771700"/>
            <a:ext cx="14395092" cy="339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100">
                <a:solidFill>
                  <a:srgbClr val="05050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Velkou roli hraje kvalita vláken hlavic a jejich zakončení</a:t>
            </a:r>
          </a:p>
          <a:p>
            <a:pPr algn="l" defTabSz="457200">
              <a:defRPr sz="3100">
                <a:solidFill>
                  <a:srgbClr val="05050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sz="3100">
                <a:solidFill>
                  <a:srgbClr val="05050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Hlavice kartáčku Philips Sonicare byly vyvinuty tak, aby byly účinné na zubní plak, ale zároveň byly extrémně šetrné k  zubům a dásním</a:t>
            </a:r>
          </a:p>
          <a:p>
            <a:pPr algn="l" defTabSz="457200">
              <a:defRPr sz="3100">
                <a:solidFill>
                  <a:srgbClr val="05050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sz="3100">
                <a:solidFill>
                  <a:srgbClr val="05050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Hlavice u sonického kartáčku Philips jsou všechny </a:t>
            </a:r>
            <a:r>
              <a:rPr b="1"/>
              <a:t>kompatibilní</a:t>
            </a:r>
            <a:r>
              <a:t>  </a:t>
            </a:r>
          </a:p>
        </p:txBody>
      </p:sp>
      <p:pic>
        <p:nvPicPr>
          <p:cNvPr id="197" name="IMG_0194.jpeg" descr="IMG_019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4100" y="5760968"/>
            <a:ext cx="15455800" cy="67038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Moje zkušenost s elektrickým kartáčkem"/>
          <p:cNvSpPr txBox="1"/>
          <p:nvPr>
            <p:ph type="title"/>
          </p:nvPr>
        </p:nvSpPr>
        <p:spPr>
          <a:xfrm>
            <a:off x="6230583" y="1210199"/>
            <a:ext cx="9652001" cy="1549401"/>
          </a:xfrm>
          <a:prstGeom prst="rect">
            <a:avLst/>
          </a:prstGeom>
        </p:spPr>
        <p:txBody>
          <a:bodyPr/>
          <a:lstStyle>
            <a:lvl1pPr defTabSz="454025">
              <a:defRPr spc="-138" sz="4620"/>
            </a:lvl1pPr>
          </a:lstStyle>
          <a:p>
            <a:pPr/>
            <a:r>
              <a:t>Moje zkušenost s elektrickým kartáčkem </a:t>
            </a:r>
          </a:p>
        </p:txBody>
      </p:sp>
      <p:sp>
        <p:nvSpPr>
          <p:cNvPr id="200" name="Oral - B kartáček oscilačně rotační x Sonický Philips kartáček"/>
          <p:cNvSpPr txBox="1"/>
          <p:nvPr>
            <p:ph type="body" sz="quarter" idx="1"/>
          </p:nvPr>
        </p:nvSpPr>
        <p:spPr>
          <a:xfrm>
            <a:off x="5207349" y="3472934"/>
            <a:ext cx="13969302" cy="1152409"/>
          </a:xfrm>
          <a:prstGeom prst="rect">
            <a:avLst/>
          </a:prstGeom>
        </p:spPr>
        <p:txBody>
          <a:bodyPr/>
          <a:lstStyle>
            <a:lvl1pPr marL="0" indent="0" defTabSz="2170176">
              <a:spcBef>
                <a:spcPts val="2100"/>
              </a:spcBef>
              <a:buClrTx/>
              <a:buSzTx/>
              <a:buNone/>
              <a:defRPr sz="4005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Oral - B kartáček oscilačně rotační x Sonický Philips kartáček  </a:t>
            </a:r>
          </a:p>
        </p:txBody>
      </p:sp>
      <p:pic>
        <p:nvPicPr>
          <p:cNvPr id="201" name="IMG_0191.png" descr="IMG_019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6806" y="5158483"/>
            <a:ext cx="3265138" cy="809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0192.jpeg" descr="IMG_019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88803" y="5338676"/>
            <a:ext cx="1725091" cy="7340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