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52"/>
  </p:notesMasterIdLst>
  <p:handoutMasterIdLst>
    <p:handoutMasterId r:id="rId53"/>
  </p:handoutMasterIdLst>
  <p:sldIdLst>
    <p:sldId id="256" r:id="rId2"/>
    <p:sldId id="269" r:id="rId3"/>
    <p:sldId id="259" r:id="rId4"/>
    <p:sldId id="260" r:id="rId5"/>
    <p:sldId id="270" r:id="rId6"/>
    <p:sldId id="261" r:id="rId7"/>
    <p:sldId id="272" r:id="rId8"/>
    <p:sldId id="273" r:id="rId9"/>
    <p:sldId id="274" r:id="rId10"/>
    <p:sldId id="312" r:id="rId11"/>
    <p:sldId id="276" r:id="rId12"/>
    <p:sldId id="278" r:id="rId13"/>
    <p:sldId id="277" r:id="rId14"/>
    <p:sldId id="263" r:id="rId15"/>
    <p:sldId id="279" r:id="rId16"/>
    <p:sldId id="280" r:id="rId17"/>
    <p:sldId id="281" r:id="rId18"/>
    <p:sldId id="282" r:id="rId19"/>
    <p:sldId id="262" r:id="rId20"/>
    <p:sldId id="283" r:id="rId21"/>
    <p:sldId id="284" r:id="rId22"/>
    <p:sldId id="285" r:id="rId23"/>
    <p:sldId id="286" r:id="rId24"/>
    <p:sldId id="264" r:id="rId25"/>
    <p:sldId id="287" r:id="rId26"/>
    <p:sldId id="288" r:id="rId27"/>
    <p:sldId id="289" r:id="rId28"/>
    <p:sldId id="290" r:id="rId29"/>
    <p:sldId id="291" r:id="rId30"/>
    <p:sldId id="310" r:id="rId31"/>
    <p:sldId id="311" r:id="rId32"/>
    <p:sldId id="265" r:id="rId33"/>
    <p:sldId id="294" r:id="rId34"/>
    <p:sldId id="295" r:id="rId35"/>
    <p:sldId id="296" r:id="rId36"/>
    <p:sldId id="314" r:id="rId37"/>
    <p:sldId id="313" r:id="rId38"/>
    <p:sldId id="297" r:id="rId39"/>
    <p:sldId id="298" r:id="rId40"/>
    <p:sldId id="299" r:id="rId41"/>
    <p:sldId id="300" r:id="rId42"/>
    <p:sldId id="301" r:id="rId43"/>
    <p:sldId id="302" r:id="rId44"/>
    <p:sldId id="306" r:id="rId45"/>
    <p:sldId id="307" r:id="rId46"/>
    <p:sldId id="308" r:id="rId47"/>
    <p:sldId id="309" r:id="rId48"/>
    <p:sldId id="303" r:id="rId49"/>
    <p:sldId id="305" r:id="rId50"/>
    <p:sldId id="304" r:id="rId5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7" autoAdjust="0"/>
    <p:restoredTop sz="90594" autoAdjust="0"/>
  </p:normalViewPr>
  <p:slideViewPr>
    <p:cSldViewPr snapToGrid="0">
      <p:cViewPr>
        <p:scale>
          <a:sx n="60" d="100"/>
          <a:sy n="60" d="100"/>
        </p:scale>
        <p:origin x="280" y="90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Relationship Id="rId3" Type="http://schemas.openxmlformats.org/officeDocument/2006/relationships/hyperlink" Target="http://www.pbd-online.sk/" TargetMode="Externa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Relationship Id="rId3" Type="http://schemas.openxmlformats.org/officeDocument/2006/relationships/hyperlink" Target="https://www.nutridatabaze.cz/" TargetMode="Externa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6478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3019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481156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51984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2407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28554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2770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84934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5154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49722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1946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</a:t>
            </a:r>
            <a:r>
              <a:rPr lang="cs-CZ" dirty="0" err="1" smtClean="0"/>
              <a:t>www.bezpecnostpotravin.cz</a:t>
            </a:r>
            <a:r>
              <a:rPr lang="cs-CZ" dirty="0" smtClean="0"/>
              <a:t>/</a:t>
            </a:r>
            <a:r>
              <a:rPr lang="cs-CZ" dirty="0" err="1" smtClean="0"/>
              <a:t>az</a:t>
            </a:r>
            <a:r>
              <a:rPr lang="cs-CZ" dirty="0" smtClean="0"/>
              <a:t>/</a:t>
            </a:r>
            <a:r>
              <a:rPr lang="cs-CZ" dirty="0" err="1" smtClean="0"/>
              <a:t>termin</a:t>
            </a:r>
            <a:r>
              <a:rPr lang="cs-CZ" dirty="0" smtClean="0"/>
              <a:t>/76795.aspx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86919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95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62651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33331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07791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>
                <a:hlinkClick r:id="rId3"/>
              </a:rPr>
              <a:t>http://www.pbd-online.sk</a:t>
            </a:r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37102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https://</a:t>
            </a:r>
            <a:r>
              <a:rPr lang="cs-CZ" dirty="0" err="1" smtClean="0"/>
              <a:t>www.eufic.org</a:t>
            </a:r>
            <a:r>
              <a:rPr lang="cs-CZ" dirty="0" smtClean="0"/>
              <a:t>/en/</a:t>
            </a:r>
            <a:r>
              <a:rPr lang="cs-CZ" dirty="0" err="1" smtClean="0"/>
              <a:t>vitamins</a:t>
            </a:r>
            <a:r>
              <a:rPr lang="cs-CZ" dirty="0" smtClean="0"/>
              <a:t>-and-</a:t>
            </a:r>
            <a:r>
              <a:rPr lang="cs-CZ" dirty="0" err="1" smtClean="0"/>
              <a:t>minerals</a:t>
            </a:r>
            <a:r>
              <a:rPr lang="cs-CZ" dirty="0" smtClean="0"/>
              <a:t>/</a:t>
            </a:r>
            <a:r>
              <a:rPr lang="cs-CZ" dirty="0" err="1" smtClean="0"/>
              <a:t>article</a:t>
            </a:r>
            <a:r>
              <a:rPr lang="cs-CZ" dirty="0" smtClean="0"/>
              <a:t>/fluoride-</a:t>
            </a:r>
            <a:r>
              <a:rPr lang="cs-CZ" dirty="0" err="1" smtClean="0"/>
              <a:t>foods</a:t>
            </a:r>
            <a:r>
              <a:rPr lang="cs-CZ" dirty="0" smtClean="0"/>
              <a:t>-</a:t>
            </a:r>
            <a:r>
              <a:rPr lang="cs-CZ" dirty="0" err="1" smtClean="0"/>
              <a:t>functions</a:t>
            </a:r>
            <a:r>
              <a:rPr lang="cs-CZ" dirty="0" smtClean="0"/>
              <a:t>-</a:t>
            </a:r>
            <a:r>
              <a:rPr lang="cs-CZ" dirty="0" err="1" smtClean="0"/>
              <a:t>how</a:t>
            </a:r>
            <a:r>
              <a:rPr lang="cs-CZ" dirty="0" smtClean="0"/>
              <a:t>-much-do-</a:t>
            </a:r>
            <a:r>
              <a:rPr lang="cs-CZ" dirty="0" err="1" smtClean="0"/>
              <a:t>you</a:t>
            </a:r>
            <a:r>
              <a:rPr lang="cs-CZ" dirty="0" smtClean="0"/>
              <a:t>-</a:t>
            </a:r>
            <a:r>
              <a:rPr lang="cs-CZ" dirty="0" err="1" smtClean="0"/>
              <a:t>need</a:t>
            </a:r>
            <a:r>
              <a:rPr lang="cs-CZ" dirty="0" smtClean="0"/>
              <a:t>-more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2747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956293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44772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2950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18097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517830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25798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875029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65465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47133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093032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29739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Mehri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A. </a:t>
            </a:r>
            <a:r>
              <a:rPr kumimoji="1"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Trace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Elements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in </a:t>
            </a:r>
            <a:r>
              <a:rPr kumimoji="1"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Human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</a:t>
            </a:r>
            <a:r>
              <a:rPr kumimoji="1"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Nutrition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(II) - </a:t>
            </a:r>
            <a:r>
              <a:rPr kumimoji="1" lang="cs-CZ" sz="1200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An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Update. </a:t>
            </a:r>
            <a:r>
              <a:rPr kumimoji="1" lang="cs-CZ" sz="1200" i="1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Int</a:t>
            </a:r>
            <a:r>
              <a:rPr kumimoji="1" lang="cs-CZ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J </a:t>
            </a:r>
            <a:r>
              <a:rPr kumimoji="1" lang="cs-CZ" sz="1200" i="1" kern="1200" dirty="0" err="1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Prev</a:t>
            </a:r>
            <a:r>
              <a:rPr kumimoji="1" lang="cs-CZ" sz="1200" i="1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Med</a:t>
            </a:r>
            <a:r>
              <a:rPr kumimoji="1" lang="cs-CZ" sz="120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. 2020;11:2. doi:10.4103/ijpvm.IJPVM_48_19</a:t>
            </a:r>
            <a:r>
              <a:rPr lang="cs-CZ" dirty="0" smtClean="0">
                <a:effectLst/>
              </a:rPr>
              <a:t> 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7942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2343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3166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6849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>
                <a:solidFill>
                  <a:srgbClr val="0000DC"/>
                </a:solidFill>
                <a:hlinkClick r:id="rId3"/>
              </a:rPr>
              <a:t>https://www.nutridatabaze.cz</a:t>
            </a:r>
            <a:endParaRPr lang="cs-CZ" sz="1200" dirty="0" smtClean="0">
              <a:solidFill>
                <a:srgbClr val="0000DC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1103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074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=""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719997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=""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=""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 algn="l">
              <a:lnSpc>
                <a:spcPts val="1100"/>
              </a:lnSpc>
              <a:defRPr sz="1100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=""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6251278" y="718712"/>
            <a:ext cx="5220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1" name="Nadpis 6">
            <a:extLst>
              <a:ext uri="{FF2B5EF4-FFF2-40B4-BE49-F238E27FC236}">
                <a16:creationId xmlns=""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=""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=""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=""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=""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02" y="2900365"/>
            <a:ext cx="5246518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398502" y="4116402"/>
            <a:ext cx="5246518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FF585A7D-D2A5-48D6-9877-7D43E33E52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0" name="Zástupný symbol pro obrázek 7">
            <a:extLst>
              <a:ext uri="{FF2B5EF4-FFF2-40B4-BE49-F238E27FC236}">
                <a16:creationId xmlns=""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0" y="0"/>
            <a:ext cx="6096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=""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492502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000" y="6040795"/>
            <a:ext cx="8555976" cy="510831"/>
          </a:xfrm>
        </p:spPr>
        <p:txBody>
          <a:bodyPr lIns="0" tIns="0" rIns="0" bIns="0" numCol="1" spcCol="324000">
            <a:noAutofit/>
          </a:bodyPr>
          <a:lstStyle>
            <a:lvl1pPr marL="0" marR="0" indent="0" algn="l" defTabSz="914400" rtl="0" eaLnBrk="1" fontAlgn="base" latinLnBrk="0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1500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=""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="" xmlns:a16="http://schemas.microsoft.com/office/drawing/2014/main" id="{C4DCCB8A-E23F-49B6-A0BE-D9E395C4E7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56" y="2298933"/>
            <a:ext cx="8725020" cy="226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=""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0" name="Zástupný symbol pro obsah 2">
            <a:extLst>
              <a:ext uri="{FF2B5EF4-FFF2-40B4-BE49-F238E27FC236}">
                <a16:creationId xmlns=""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=""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=""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lvl="0"/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21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=""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72000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=""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6251280" y="1701505"/>
            <a:ext cx="5219998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=""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47735" y="2596845"/>
            <a:ext cx="4125465" cy="3208441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=""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509" y="1665288"/>
            <a:ext cx="6207791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A2E7788A-7319-4B13-B5BD-0D72FA9D7A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text 7">
            <a:extLst>
              <a:ext uri="{FF2B5EF4-FFF2-40B4-BE49-F238E27FC236}">
                <a16:creationId xmlns=""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=""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440000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=""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=""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=""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=""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=""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=""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=""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19999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=""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8160001" y="1692002"/>
            <a:ext cx="3311525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=""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=""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8" name="Zástupný symbol pro obsah 2">
            <a:extLst>
              <a:ext uri="{FF2B5EF4-FFF2-40B4-BE49-F238E27FC236}">
                <a16:creationId xmlns=""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72000" indent="0">
              <a:lnSpc>
                <a:spcPts val="36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lnSpc>
                <a:spcPct val="100000"/>
              </a:lnSpc>
              <a:buNone/>
              <a:defRPr sz="16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6" name="Nadpis 12">
            <a:extLst>
              <a:ext uri="{FF2B5EF4-FFF2-40B4-BE49-F238E27FC236}">
                <a16:creationId xmlns=""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=""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hyperlink" Target="https://www.nutridatabaze.cz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hyperlink" Target="http://www.pbd-online.sk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5" Type="http://schemas.openxmlformats.org/officeDocument/2006/relationships/hyperlink" Target="http://www.pbd-online.sk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5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7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pätu 1">
            <a:extLst>
              <a:ext uri="{FF2B5EF4-FFF2-40B4-BE49-F238E27FC236}">
                <a16:creationId xmlns="" xmlns:a16="http://schemas.microsoft.com/office/drawing/2014/main" id="{A4692E60-FDF9-1E4F-A820-B4DF2F6561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Minerální látky – stopové prvky</a:t>
            </a:r>
            <a:endParaRPr lang="cs-CZ" dirty="0"/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="" xmlns:a16="http://schemas.microsoft.com/office/drawing/2014/main" id="{9DAF3088-3E4D-9845-B71B-E817345CD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</a:t>
            </a:fld>
            <a:endParaRPr lang="cs-CZ" altLang="cs-CZ" noProof="0" dirty="0"/>
          </a:p>
        </p:txBody>
      </p:sp>
      <p:sp>
        <p:nvSpPr>
          <p:cNvPr id="4" name="Nadpis 3">
            <a:extLst>
              <a:ext uri="{FF2B5EF4-FFF2-40B4-BE49-F238E27FC236}">
                <a16:creationId xmlns="" xmlns:a16="http://schemas.microsoft.com/office/drawing/2014/main" id="{2491EF5B-3067-7546-837B-2D005F3E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Minerální látky – STOPOVÉ PRVKY</a:t>
            </a:r>
            <a:endParaRPr lang="cs-CZ" dirty="0"/>
          </a:p>
        </p:txBody>
      </p:sp>
      <p:sp>
        <p:nvSpPr>
          <p:cNvPr id="5" name="Podnadpis 4">
            <a:extLst>
              <a:ext uri="{FF2B5EF4-FFF2-40B4-BE49-F238E27FC236}">
                <a16:creationId xmlns="" xmlns:a16="http://schemas.microsoft.com/office/drawing/2014/main" id="{BDA74EBB-06F9-2F42-BBA7-49358111EC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Monika Vychytilová, 28. 11. 2023</a:t>
            </a:r>
          </a:p>
          <a:p>
            <a:endParaRPr lang="cs-CZ" dirty="0" smtClean="0"/>
          </a:p>
          <a:p>
            <a:r>
              <a:rPr lang="cs-CZ" sz="2000" dirty="0"/>
              <a:t>BKUV011p Základy výživy člověka </a:t>
            </a:r>
            <a:r>
              <a:rPr lang="cs-CZ" sz="2000" dirty="0" smtClean="0"/>
              <a:t>– </a:t>
            </a:r>
            <a:r>
              <a:rPr lang="cs-CZ" sz="2000" dirty="0"/>
              <a:t>přednáška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63342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Minerální </a:t>
            </a:r>
            <a:r>
              <a:rPr lang="cs-CZ" dirty="0" smtClean="0"/>
              <a:t>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4" y="0"/>
            <a:ext cx="12175356" cy="685800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480560" y="3950208"/>
            <a:ext cx="1280159" cy="329184"/>
          </a:xfrm>
          <a:prstGeom prst="rect">
            <a:avLst/>
          </a:prstGeom>
          <a:noFill/>
          <a:ln w="38100">
            <a:solidFill>
              <a:srgbClr val="F01928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cs-CZ" sz="2800" dirty="0" err="1" smtClean="0">
              <a:latin typeface="+mn-lt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 flipV="1">
            <a:off x="3657600" y="4279392"/>
            <a:ext cx="729792" cy="329184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ovéPole 16"/>
          <p:cNvSpPr txBox="1"/>
          <p:nvPr/>
        </p:nvSpPr>
        <p:spPr>
          <a:xfrm>
            <a:off x="8503920" y="0"/>
            <a:ext cx="340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000DC"/>
                </a:solidFill>
                <a:hlinkClick r:id="rId4"/>
              </a:rPr>
              <a:t>https://www.nutridatabaze.cz</a:t>
            </a:r>
            <a:endParaRPr lang="cs-CZ" sz="1600" dirty="0">
              <a:solidFill>
                <a:srgbClr val="0000DC"/>
              </a:solidFill>
            </a:endParaRPr>
          </a:p>
          <a:p>
            <a:pPr algn="l"/>
            <a:endParaRPr lang="cs-CZ" sz="1600" dirty="0" err="1" smtClean="0">
              <a:solidFill>
                <a:srgbClr val="0000D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427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Železo </a:t>
            </a:r>
            <a:r>
              <a:rPr lang="cs-CZ" b="0" dirty="0"/>
              <a:t>– ovlivnění vstřebatelnosti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VSTŘEBATELNOST </a:t>
            </a:r>
            <a:r>
              <a:rPr lang="cs-CZ" b="1" dirty="0" smtClean="0">
                <a:solidFill>
                  <a:srgbClr val="F01928"/>
                </a:solidFill>
              </a:rPr>
              <a:t> </a:t>
            </a:r>
          </a:p>
          <a:p>
            <a:pPr lvl="1"/>
            <a:r>
              <a:rPr lang="cs-CZ" sz="2400" dirty="0" smtClean="0"/>
              <a:t>živočišná bílkovina (</a:t>
            </a:r>
            <a:r>
              <a:rPr lang="cs-CZ" sz="2400" dirty="0" err="1" smtClean="0"/>
              <a:t>meat</a:t>
            </a:r>
            <a:r>
              <a:rPr lang="cs-CZ" sz="2400" dirty="0" smtClean="0"/>
              <a:t> </a:t>
            </a:r>
            <a:r>
              <a:rPr lang="cs-CZ" sz="2400" dirty="0" err="1" smtClean="0"/>
              <a:t>factor</a:t>
            </a:r>
            <a:r>
              <a:rPr lang="cs-CZ" sz="2400" dirty="0" smtClean="0"/>
              <a:t>)</a:t>
            </a:r>
          </a:p>
          <a:p>
            <a:pPr lvl="1"/>
            <a:r>
              <a:rPr lang="cs-CZ" sz="2400" dirty="0" smtClean="0"/>
              <a:t>vitamin C</a:t>
            </a:r>
          </a:p>
          <a:p>
            <a:pPr lvl="1"/>
            <a:r>
              <a:rPr lang="cs-CZ" sz="2400" dirty="0" smtClean="0"/>
              <a:t>organické kyseliny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 smtClean="0"/>
              <a:t>nedostatek železa v organismu </a:t>
            </a:r>
            <a:endParaRPr lang="cs-CZ" sz="24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VSTŘEBATELNOST </a:t>
            </a:r>
            <a:r>
              <a:rPr lang="cs-CZ" b="1" dirty="0">
                <a:solidFill>
                  <a:srgbClr val="F01928"/>
                </a:solidFill>
                <a:sym typeface="Symbol" charset="2"/>
              </a:rPr>
              <a:t></a:t>
            </a:r>
            <a:r>
              <a:rPr lang="cs-CZ" b="1" dirty="0">
                <a:solidFill>
                  <a:srgbClr val="F01928"/>
                </a:solidFill>
              </a:rPr>
              <a:t> </a:t>
            </a:r>
          </a:p>
          <a:p>
            <a:pPr lvl="1"/>
            <a:r>
              <a:rPr lang="cs-CZ" sz="2400" dirty="0" smtClean="0"/>
              <a:t>kyselina šťavelová</a:t>
            </a:r>
          </a:p>
          <a:p>
            <a:pPr lvl="1"/>
            <a:r>
              <a:rPr lang="cs-CZ" sz="2400" dirty="0" smtClean="0"/>
              <a:t>kyselina </a:t>
            </a:r>
            <a:r>
              <a:rPr lang="cs-CZ" sz="2400" dirty="0" err="1" smtClean="0"/>
              <a:t>fytová</a:t>
            </a:r>
            <a:endParaRPr lang="cs-CZ" sz="2400" dirty="0" smtClean="0"/>
          </a:p>
          <a:p>
            <a:pPr lvl="1"/>
            <a:r>
              <a:rPr lang="cs-CZ" sz="2400" dirty="0" smtClean="0"/>
              <a:t>tanin, lignin</a:t>
            </a:r>
          </a:p>
          <a:p>
            <a:pPr lvl="1"/>
            <a:r>
              <a:rPr lang="cs-CZ" sz="2400" dirty="0" smtClean="0"/>
              <a:t>fosfáty</a:t>
            </a:r>
          </a:p>
          <a:p>
            <a:pPr lvl="1"/>
            <a:r>
              <a:rPr lang="cs-CZ" sz="2400" dirty="0" smtClean="0"/>
              <a:t>Ca, </a:t>
            </a:r>
            <a:r>
              <a:rPr lang="cs-CZ" sz="2400" dirty="0" err="1" smtClean="0"/>
              <a:t>Zn</a:t>
            </a:r>
            <a:r>
              <a:rPr lang="cs-CZ" sz="2400" dirty="0" smtClean="0"/>
              <a:t>, </a:t>
            </a:r>
            <a:r>
              <a:rPr lang="cs-CZ" sz="2400" dirty="0" err="1" smtClean="0"/>
              <a:t>Cu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334312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Železo </a:t>
            </a:r>
            <a:r>
              <a:rPr lang="cs-CZ" b="0" dirty="0"/>
              <a:t>– </a:t>
            </a:r>
            <a:r>
              <a:rPr lang="cs-CZ" b="0" dirty="0" smtClean="0"/>
              <a:t>rizika nadbytku/nedostatku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NADBYTEK </a:t>
            </a:r>
            <a:r>
              <a:rPr lang="mr-IN" b="1" dirty="0" smtClean="0">
                <a:solidFill>
                  <a:srgbClr val="F01928"/>
                </a:solidFill>
                <a:sym typeface="Symbol" charset="2"/>
              </a:rPr>
              <a:t>–</a:t>
            </a:r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 hemochromatóza</a:t>
            </a:r>
            <a:endParaRPr lang="cs-CZ" b="1" dirty="0" smtClean="0">
              <a:solidFill>
                <a:srgbClr val="F01928"/>
              </a:solidFill>
            </a:endParaRPr>
          </a:p>
          <a:p>
            <a:pPr lvl="1"/>
            <a:r>
              <a:rPr lang="cs-CZ" sz="2400" dirty="0" smtClean="0"/>
              <a:t>primární (zvýšené vstřebávání i ukládání)</a:t>
            </a:r>
          </a:p>
          <a:p>
            <a:pPr lvl="1"/>
            <a:r>
              <a:rPr lang="cs-CZ" sz="2400" dirty="0" smtClean="0"/>
              <a:t>sekundární (</a:t>
            </a:r>
            <a:r>
              <a:rPr lang="cs-CZ" sz="2400" dirty="0" err="1" smtClean="0"/>
              <a:t>i.v</a:t>
            </a:r>
            <a:r>
              <a:rPr lang="cs-CZ" sz="2400" dirty="0" smtClean="0"/>
              <a:t>.)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NEDOSTATEK </a:t>
            </a:r>
            <a:r>
              <a:rPr lang="mr-IN" b="1" dirty="0" smtClean="0">
                <a:solidFill>
                  <a:srgbClr val="F01928"/>
                </a:solidFill>
                <a:sym typeface="Symbol" charset="2"/>
              </a:rPr>
              <a:t>–</a:t>
            </a:r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 </a:t>
            </a:r>
            <a:r>
              <a:rPr lang="cs-CZ" b="1" dirty="0" err="1" smtClean="0">
                <a:solidFill>
                  <a:srgbClr val="F01928"/>
                </a:solidFill>
                <a:sym typeface="Symbol" charset="2"/>
              </a:rPr>
              <a:t>sideropenická</a:t>
            </a:r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 anémie</a:t>
            </a:r>
            <a:endParaRPr lang="cs-CZ" b="1" dirty="0">
              <a:solidFill>
                <a:srgbClr val="F01928"/>
              </a:solidFill>
            </a:endParaRPr>
          </a:p>
          <a:p>
            <a:pPr lvl="1"/>
            <a:r>
              <a:rPr lang="cs-CZ" sz="2400" dirty="0" smtClean="0"/>
              <a:t>nízký přívod železa</a:t>
            </a:r>
          </a:p>
          <a:p>
            <a:pPr lvl="1"/>
            <a:r>
              <a:rPr lang="cs-CZ" sz="2400" dirty="0" smtClean="0"/>
              <a:t>vysoké ztráty, poškození sliznice GIT (porucha absorpce)</a:t>
            </a:r>
          </a:p>
          <a:p>
            <a:pPr lvl="1"/>
            <a:r>
              <a:rPr lang="cs-CZ" sz="2400" dirty="0" smtClean="0"/>
              <a:t>ohrožené skupiny: dospívající ženy, senioři, děti</a:t>
            </a:r>
          </a:p>
          <a:p>
            <a:pPr lvl="1"/>
            <a:r>
              <a:rPr lang="cs-CZ" sz="2400" dirty="0" smtClean="0">
                <a:solidFill>
                  <a:srgbClr val="0000DC"/>
                </a:solidFill>
              </a:rPr>
              <a:t>zvýšená únava, bledost, poruchy koncentrace, dušnost při větší námaze, ragády ústních koutků, změny na sliznicích </a:t>
            </a:r>
          </a:p>
        </p:txBody>
      </p:sp>
    </p:spTree>
    <p:extLst>
      <p:ext uri="{BB962C8B-B14F-4D97-AF65-F5344CB8AC3E}">
        <p14:creationId xmlns:p14="http://schemas.microsoft.com/office/powerpoint/2010/main" val="1167097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Železo </a:t>
            </a:r>
            <a:r>
              <a:rPr lang="cs-CZ" b="0" dirty="0"/>
              <a:t>–</a:t>
            </a:r>
            <a:r>
              <a:rPr lang="cs-CZ" b="0" dirty="0" smtClean="0"/>
              <a:t> doporučení WHO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Oddělné pití čaje a kávy od masových pokrmů.</a:t>
            </a:r>
          </a:p>
          <a:p>
            <a:r>
              <a:rPr lang="cs-CZ" dirty="0" smtClean="0"/>
              <a:t>Spolu s masovými pokrmy konzumovat ovocné šťávy a ovoce s obsahem vitaminu C.</a:t>
            </a:r>
          </a:p>
          <a:p>
            <a:r>
              <a:rPr lang="cs-CZ" dirty="0" smtClean="0"/>
              <a:t>Konzumovat mléko a mléčné výrobky raději samostatně než s masovými pokrmy.</a:t>
            </a:r>
          </a:p>
          <a:p>
            <a:r>
              <a:rPr lang="cs-CZ" dirty="0"/>
              <a:t>Konzumovat potraviny, které jsou bohaté na inhibitory vstřebávání </a:t>
            </a:r>
            <a:r>
              <a:rPr lang="cs-CZ" dirty="0" smtClean="0"/>
              <a:t>železa, spolu </a:t>
            </a:r>
            <a:r>
              <a:rPr lang="cs-CZ" dirty="0"/>
              <a:t>s potravinami s </a:t>
            </a:r>
            <a:r>
              <a:rPr lang="cs-CZ" dirty="0" smtClean="0"/>
              <a:t>nízkým </a:t>
            </a:r>
            <a:r>
              <a:rPr lang="cs-CZ" dirty="0"/>
              <a:t>obsahem železa.</a:t>
            </a:r>
          </a:p>
          <a:p>
            <a:pPr lvl="1"/>
            <a:r>
              <a:rPr lang="cs-CZ" dirty="0" smtClean="0"/>
              <a:t>Např</a:t>
            </a:r>
            <a:r>
              <a:rPr lang="cs-CZ" dirty="0"/>
              <a:t>.</a:t>
            </a:r>
            <a:r>
              <a:rPr lang="cs-CZ" dirty="0" smtClean="0"/>
              <a:t> </a:t>
            </a:r>
            <a:r>
              <a:rPr lang="cs-CZ" dirty="0"/>
              <a:t>celozrnné pečivo spolu s čajem a </a:t>
            </a:r>
            <a:r>
              <a:rPr lang="cs-CZ" dirty="0" smtClean="0"/>
              <a:t>mléčnými </a:t>
            </a:r>
            <a:r>
              <a:rPr lang="cs-CZ" dirty="0"/>
              <a:t>produkty.</a:t>
            </a:r>
          </a:p>
        </p:txBody>
      </p:sp>
    </p:spTree>
    <p:extLst>
      <p:ext uri="{BB962C8B-B14F-4D97-AF65-F5344CB8AC3E}">
        <p14:creationId xmlns:p14="http://schemas.microsoft.com/office/powerpoint/2010/main" val="472071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/>
          <a:p>
            <a:r>
              <a:rPr lang="cs-CZ" dirty="0"/>
              <a:t>Minerální látky – stopové </a:t>
            </a:r>
            <a:r>
              <a:rPr lang="cs-CZ" dirty="0" smtClean="0"/>
              <a:t>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Zinek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cs-CZ" sz="2000" dirty="0"/>
              <a:t>přispívá k normálním </a:t>
            </a:r>
            <a:r>
              <a:rPr lang="cs-CZ" sz="2000" b="1" dirty="0"/>
              <a:t>rozpoznávacím funkcím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normální </a:t>
            </a:r>
            <a:r>
              <a:rPr lang="cs-CZ" sz="2000" b="1" dirty="0"/>
              <a:t>syntéze DNA a k normální syntéze bílkovin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normální </a:t>
            </a:r>
            <a:r>
              <a:rPr lang="cs-CZ" sz="2000" b="1" dirty="0"/>
              <a:t>plodnosti a reprodukci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normálnímu </a:t>
            </a:r>
            <a:r>
              <a:rPr lang="cs-CZ" sz="2000" b="1" dirty="0"/>
              <a:t>metabolismu </a:t>
            </a:r>
            <a:r>
              <a:rPr lang="cs-CZ" sz="2000" b="1" dirty="0" err="1"/>
              <a:t>makroživin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normálnímu </a:t>
            </a:r>
            <a:r>
              <a:rPr lang="cs-CZ" sz="2000" b="1" dirty="0"/>
              <a:t>metabolismu mastných kyselin a sacharidů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normálnímu </a:t>
            </a:r>
            <a:r>
              <a:rPr lang="cs-CZ" sz="2000" b="1" dirty="0"/>
              <a:t>metabolismu vitaminu A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</a:t>
            </a:r>
            <a:r>
              <a:rPr lang="cs-CZ" sz="2000" b="1" dirty="0"/>
              <a:t>udržení </a:t>
            </a:r>
            <a:r>
              <a:rPr lang="cs-CZ" sz="2000" dirty="0"/>
              <a:t>normálního</a:t>
            </a:r>
            <a:r>
              <a:rPr lang="cs-CZ" sz="2000" b="1" dirty="0"/>
              <a:t> stavu kostí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normálnímu </a:t>
            </a:r>
            <a:r>
              <a:rPr lang="cs-CZ" sz="2000" b="1" dirty="0"/>
              <a:t>metabolismu kyselin a zásad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</a:t>
            </a:r>
            <a:r>
              <a:rPr lang="cs-CZ" sz="2000" b="1" dirty="0"/>
              <a:t>udržení</a:t>
            </a:r>
            <a:r>
              <a:rPr lang="cs-CZ" sz="2000" dirty="0"/>
              <a:t> normálního </a:t>
            </a:r>
            <a:r>
              <a:rPr lang="cs-CZ" sz="2000" b="1" dirty="0"/>
              <a:t>stavu vlasů, nehtů a pokožky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</a:t>
            </a:r>
            <a:r>
              <a:rPr lang="cs-CZ" sz="2000" b="1" dirty="0"/>
              <a:t>udržení</a:t>
            </a:r>
            <a:r>
              <a:rPr lang="cs-CZ" sz="2000" dirty="0"/>
              <a:t> normální </a:t>
            </a:r>
            <a:r>
              <a:rPr lang="cs-CZ" sz="2000" b="1" dirty="0"/>
              <a:t>hladiny testosteronu v krvi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</a:t>
            </a:r>
            <a:r>
              <a:rPr lang="cs-CZ" sz="2000" b="1" dirty="0"/>
              <a:t>udržení</a:t>
            </a:r>
            <a:r>
              <a:rPr lang="cs-CZ" sz="2000" dirty="0"/>
              <a:t> normálního </a:t>
            </a:r>
            <a:r>
              <a:rPr lang="cs-CZ" sz="2000" b="1" dirty="0"/>
              <a:t>stavu zraku 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normální </a:t>
            </a:r>
            <a:r>
              <a:rPr lang="cs-CZ" sz="2000" b="1" dirty="0"/>
              <a:t>funkci imunitního systému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přispívá k </a:t>
            </a:r>
            <a:r>
              <a:rPr lang="cs-CZ" sz="2000" b="1" dirty="0"/>
              <a:t>ochraně buněk před oxidativním stresem</a:t>
            </a:r>
            <a:endParaRPr lang="cs-CZ" sz="2000" dirty="0"/>
          </a:p>
          <a:p>
            <a:pPr lvl="0">
              <a:lnSpc>
                <a:spcPct val="100000"/>
              </a:lnSpc>
            </a:pPr>
            <a:r>
              <a:rPr lang="cs-CZ" sz="2000" dirty="0"/>
              <a:t>se podílí na procesu </a:t>
            </a:r>
            <a:r>
              <a:rPr lang="cs-CZ" sz="2000" b="1" dirty="0"/>
              <a:t>dělení buněk</a:t>
            </a:r>
            <a:endParaRPr lang="cs-CZ" sz="2000" dirty="0"/>
          </a:p>
          <a:p>
            <a:endParaRPr lang="cs-CZ" sz="2000" dirty="0"/>
          </a:p>
        </p:txBody>
      </p:sp>
      <p:sp>
        <p:nvSpPr>
          <p:cNvPr id="8" name="Zástupný symbol pro text 3"/>
          <p:cNvSpPr txBox="1">
            <a:spLocks/>
          </p:cNvSpPr>
          <p:nvPr/>
        </p:nvSpPr>
        <p:spPr>
          <a:xfrm>
            <a:off x="720531" y="1171576"/>
            <a:ext cx="10752138" cy="5025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dirty="0">
                <a:solidFill>
                  <a:srgbClr val="FFC000"/>
                </a:solidFill>
              </a:rPr>
              <a:t>Zdravotní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400" b="1" dirty="0">
                <a:solidFill>
                  <a:srgbClr val="FFC000"/>
                </a:solidFill>
              </a:rPr>
              <a:t>tvrzení</a:t>
            </a:r>
            <a:r>
              <a:rPr lang="cs-CZ" sz="2000" b="1" dirty="0">
                <a:solidFill>
                  <a:srgbClr val="FFC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78255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Zinek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součást či aktivátor řady enzymů</a:t>
            </a:r>
          </a:p>
          <a:p>
            <a:r>
              <a:rPr lang="cs-CZ" dirty="0" smtClean="0"/>
              <a:t>antioxidační aktivita</a:t>
            </a:r>
          </a:p>
          <a:p>
            <a:pPr lvl="1"/>
            <a:r>
              <a:rPr lang="cs-CZ" dirty="0" smtClean="0"/>
              <a:t>součástí </a:t>
            </a:r>
            <a:r>
              <a:rPr lang="cs-CZ" dirty="0" err="1" smtClean="0"/>
              <a:t>superoxid-dismutázy</a:t>
            </a:r>
            <a:endParaRPr lang="cs-CZ" dirty="0" smtClean="0"/>
          </a:p>
          <a:p>
            <a:r>
              <a:rPr lang="cs-CZ" dirty="0" smtClean="0"/>
              <a:t>inzulin</a:t>
            </a:r>
          </a:p>
          <a:p>
            <a:r>
              <a:rPr lang="cs-CZ" dirty="0" smtClean="0"/>
              <a:t>kolagen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2385" y="1296002"/>
            <a:ext cx="4510815" cy="177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1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Zinek </a:t>
            </a:r>
            <a:r>
              <a:rPr lang="mr-IN" b="0" dirty="0" smtClean="0"/>
              <a:t>–</a:t>
            </a:r>
            <a:r>
              <a:rPr lang="cs-CZ" b="0" dirty="0" smtClean="0"/>
              <a:t> výživová doporučená dávka</a:t>
            </a:r>
            <a:endParaRPr lang="cs-CZ" b="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84007"/>
              </p:ext>
            </p:extLst>
          </p:nvPr>
        </p:nvGraphicFramePr>
        <p:xfrm>
          <a:off x="2032600" y="1328844"/>
          <a:ext cx="8127999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6809"/>
                <a:gridCol w="2339163"/>
                <a:gridCol w="2462027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VĚK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VDD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7–11 měsíců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2,9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1–3 </a:t>
                      </a:r>
                      <a:r>
                        <a:rPr lang="cs-CZ" dirty="0" smtClean="0"/>
                        <a:t>let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4,3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4–6 </a:t>
                      </a:r>
                      <a:r>
                        <a:rPr lang="cs-CZ" dirty="0" smtClean="0"/>
                        <a:t>let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5,5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7–10 </a:t>
                      </a:r>
                      <a:r>
                        <a:rPr lang="cs-CZ" dirty="0" smtClean="0"/>
                        <a:t>let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7,4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11–14 let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10,7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15–17</a:t>
                      </a:r>
                      <a:r>
                        <a:rPr lang="cs-CZ" baseline="0" dirty="0" smtClean="0"/>
                        <a:t>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14,2 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11,9 mg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≥</a:t>
                      </a:r>
                      <a:r>
                        <a:rPr lang="cs-CZ" baseline="0" dirty="0" smtClean="0"/>
                        <a:t> 18 let (LPI 300 mg/den)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9,4 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7,5 mg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≥</a:t>
                      </a:r>
                      <a:r>
                        <a:rPr lang="cs-CZ" baseline="0" dirty="0" smtClean="0"/>
                        <a:t> 18 let (LPI 600 mg/den)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11,7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9,3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≥</a:t>
                      </a:r>
                      <a:r>
                        <a:rPr lang="cs-CZ" baseline="0" dirty="0" smtClean="0"/>
                        <a:t> 18 let (LPI 900 mg/den)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≥</a:t>
                      </a:r>
                      <a:r>
                        <a:rPr lang="cs-CZ" baseline="0" dirty="0" smtClean="0"/>
                        <a:t> 18 let (LPI 1 200 mg/den)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16,3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12,7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Těhotné ženy (</a:t>
                      </a:r>
                      <a:r>
                        <a:rPr lang="cs-CZ" dirty="0" smtClean="0"/>
                        <a:t>≥</a:t>
                      </a:r>
                      <a:r>
                        <a:rPr lang="cs-CZ" baseline="0" dirty="0" smtClean="0"/>
                        <a:t> 18 let)</a:t>
                      </a:r>
                      <a:endParaRPr lang="cs-CZ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(+) 1,6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Kojící ženy (</a:t>
                      </a:r>
                      <a:r>
                        <a:rPr lang="cs-CZ" dirty="0" smtClean="0"/>
                        <a:t>≥</a:t>
                      </a:r>
                      <a:r>
                        <a:rPr lang="cs-CZ" baseline="0" dirty="0" smtClean="0"/>
                        <a:t> 18 let)</a:t>
                      </a:r>
                      <a:endParaRPr lang="cs-CZ" dirty="0" smtClean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(+) 2,9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2862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Zinek </a:t>
            </a:r>
            <a:r>
              <a:rPr lang="cs-CZ" b="0" dirty="0" smtClean="0"/>
              <a:t>– zdroje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79944"/>
            <a:ext cx="10753200" cy="1788306"/>
          </a:xfrm>
        </p:spPr>
        <p:txBody>
          <a:bodyPr/>
          <a:lstStyle/>
          <a:p>
            <a:r>
              <a:rPr lang="cs-CZ" dirty="0" smtClean="0"/>
              <a:t>maso, mléčné výrobky</a:t>
            </a:r>
          </a:p>
          <a:p>
            <a:r>
              <a:rPr lang="cs-CZ" dirty="0" smtClean="0"/>
              <a:t>luštěniny, obiloviny, semena</a:t>
            </a:r>
          </a:p>
          <a:p>
            <a:endParaRPr lang="cs-CZ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720000" y="3468250"/>
            <a:ext cx="10753200" cy="5083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/>
              <a:t>Zinek </a:t>
            </a:r>
            <a:r>
              <a:rPr lang="cs-CZ" b="0" kern="0" dirty="0" smtClean="0"/>
              <a:t>– ovlivnění vstřebatelnosti</a:t>
            </a:r>
            <a:endParaRPr lang="cs-CZ" kern="0" dirty="0"/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720000" y="4316819"/>
            <a:ext cx="5219998" cy="216318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kern="0" dirty="0" smtClean="0">
                <a:solidFill>
                  <a:srgbClr val="F01928"/>
                </a:solidFill>
                <a:sym typeface="Symbol" charset="2"/>
              </a:rPr>
              <a:t>VSTŘEBATELNOST </a:t>
            </a:r>
            <a:r>
              <a:rPr lang="cs-CZ" sz="2400" b="1" kern="0" dirty="0" smtClean="0">
                <a:solidFill>
                  <a:srgbClr val="F01928"/>
                </a:solidFill>
              </a:rPr>
              <a:t> </a:t>
            </a:r>
          </a:p>
          <a:p>
            <a:pPr marL="342900" lvl="1" indent="-342900">
              <a:lnSpc>
                <a:spcPts val="2800"/>
              </a:lnSpc>
              <a:buFont typeface="Arial" charset="0"/>
              <a:buChar char="•"/>
            </a:pPr>
            <a:r>
              <a:rPr lang="cs-CZ" sz="2400" kern="0" dirty="0" smtClean="0"/>
              <a:t>živočišné bílkoviny</a:t>
            </a:r>
            <a:endParaRPr lang="cs-CZ" sz="2400" kern="0" dirty="0"/>
          </a:p>
        </p:txBody>
      </p:sp>
      <p:sp>
        <p:nvSpPr>
          <p:cNvPr id="8" name="Zástupný symbol pro obsah 5"/>
          <p:cNvSpPr txBox="1">
            <a:spLocks/>
          </p:cNvSpPr>
          <p:nvPr/>
        </p:nvSpPr>
        <p:spPr>
          <a:xfrm>
            <a:off x="6251280" y="4316819"/>
            <a:ext cx="5219998" cy="15709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kern="0" dirty="0" smtClean="0">
                <a:solidFill>
                  <a:srgbClr val="F01928"/>
                </a:solidFill>
                <a:sym typeface="Symbol" charset="2"/>
              </a:rPr>
              <a:t>VSTŘEBATELNOST </a:t>
            </a:r>
            <a:r>
              <a:rPr lang="cs-CZ" sz="2400" b="1" kern="0" dirty="0" smtClean="0">
                <a:solidFill>
                  <a:srgbClr val="F01928"/>
                </a:solidFill>
              </a:rPr>
              <a:t> </a:t>
            </a:r>
          </a:p>
          <a:p>
            <a:pPr marL="342900" lvl="1" indent="-342900">
              <a:lnSpc>
                <a:spcPts val="2800"/>
              </a:lnSpc>
              <a:buFont typeface="Arial" charset="0"/>
              <a:buChar char="•"/>
            </a:pPr>
            <a:r>
              <a:rPr lang="cs-CZ" sz="2400" kern="0" dirty="0" smtClean="0"/>
              <a:t>kyselina </a:t>
            </a:r>
            <a:r>
              <a:rPr lang="cs-CZ" sz="2400" kern="0" dirty="0" err="1" smtClean="0"/>
              <a:t>fytová</a:t>
            </a:r>
            <a:endParaRPr lang="cs-CZ" sz="2400" kern="0" dirty="0" smtClean="0"/>
          </a:p>
          <a:p>
            <a:pPr marL="342900" lvl="1" indent="-342900">
              <a:lnSpc>
                <a:spcPts val="2800"/>
              </a:lnSpc>
              <a:buFont typeface="Arial" charset="0"/>
              <a:buChar char="•"/>
            </a:pPr>
            <a:r>
              <a:rPr lang="cs-CZ" sz="2400" kern="0" dirty="0" smtClean="0"/>
              <a:t>kasein</a:t>
            </a:r>
          </a:p>
          <a:p>
            <a:pPr marL="342900" lvl="1" indent="-342900">
              <a:lnSpc>
                <a:spcPts val="2800"/>
              </a:lnSpc>
              <a:buFont typeface="Arial" charset="0"/>
              <a:buChar char="•"/>
            </a:pPr>
            <a:r>
              <a:rPr lang="cs-CZ" sz="2400" kern="0" dirty="0" smtClean="0"/>
              <a:t>Ca, </a:t>
            </a:r>
            <a:r>
              <a:rPr lang="cs-CZ" sz="2400" kern="0" dirty="0" err="1" smtClean="0"/>
              <a:t>Cu</a:t>
            </a:r>
            <a:r>
              <a:rPr lang="cs-CZ" sz="2400" kern="0" dirty="0" smtClean="0"/>
              <a:t>, </a:t>
            </a:r>
            <a:r>
              <a:rPr lang="cs-CZ" sz="2400" kern="0" dirty="0" err="1" smtClean="0"/>
              <a:t>Fe</a:t>
            </a:r>
            <a:endParaRPr lang="cs-CZ" sz="2400" kern="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478" y="384849"/>
            <a:ext cx="411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39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Zinek </a:t>
            </a:r>
            <a:r>
              <a:rPr lang="cs-CZ" b="0" dirty="0"/>
              <a:t>– </a:t>
            </a:r>
            <a:r>
              <a:rPr lang="cs-CZ" b="0" dirty="0" smtClean="0"/>
              <a:t>rizika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30"/>
          </p:nvPr>
        </p:nvSpPr>
        <p:spPr>
          <a:xfrm>
            <a:off x="720000" y="1701505"/>
            <a:ext cx="10751278" cy="4139998"/>
          </a:xfrm>
        </p:spPr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NEDOSTATEK </a:t>
            </a:r>
          </a:p>
          <a:p>
            <a:pPr lvl="1"/>
            <a:r>
              <a:rPr lang="cs-CZ" sz="2400" dirty="0" smtClean="0"/>
              <a:t>riziko u vegetariánů, veganů</a:t>
            </a:r>
          </a:p>
          <a:p>
            <a:pPr lvl="1"/>
            <a:r>
              <a:rPr lang="cs-CZ" sz="2400" dirty="0" smtClean="0"/>
              <a:t>prodloužené hojení ran, zvýšená náchylnost k infekcím, </a:t>
            </a:r>
            <a:br>
              <a:rPr lang="cs-CZ" sz="2400" dirty="0" smtClean="0"/>
            </a:br>
            <a:r>
              <a:rPr lang="cs-CZ" sz="2400" dirty="0" smtClean="0"/>
              <a:t>dermatitida</a:t>
            </a:r>
            <a:r>
              <a:rPr lang="cs-CZ" sz="2400" dirty="0"/>
              <a:t>, vypadávání </a:t>
            </a:r>
            <a:r>
              <a:rPr lang="cs-CZ" sz="2400" dirty="0" smtClean="0"/>
              <a:t>vlasů</a:t>
            </a:r>
          </a:p>
        </p:txBody>
      </p:sp>
    </p:spTree>
    <p:extLst>
      <p:ext uri="{BB962C8B-B14F-4D97-AF65-F5344CB8AC3E}">
        <p14:creationId xmlns:p14="http://schemas.microsoft.com/office/powerpoint/2010/main" val="124111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Měď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přispívá k udržení normálního </a:t>
            </a:r>
            <a:r>
              <a:rPr lang="cs-CZ" b="1" dirty="0"/>
              <a:t>stavu pojivových tkání</a:t>
            </a:r>
            <a:endParaRPr lang="cs-CZ" dirty="0"/>
          </a:p>
          <a:p>
            <a:pPr lvl="0"/>
            <a:r>
              <a:rPr lang="cs-CZ" dirty="0"/>
              <a:t>přispívá k normálnímu</a:t>
            </a:r>
            <a:r>
              <a:rPr lang="cs-CZ" b="1" dirty="0"/>
              <a:t> energetickému metabolismu</a:t>
            </a:r>
            <a:endParaRPr lang="cs-CZ" dirty="0"/>
          </a:p>
          <a:p>
            <a:pPr lvl="0"/>
            <a:r>
              <a:rPr lang="cs-CZ" dirty="0"/>
              <a:t>přispívá k normální</a:t>
            </a:r>
            <a:r>
              <a:rPr lang="cs-CZ" b="1" dirty="0"/>
              <a:t> činnosti nervové soustavy</a:t>
            </a:r>
            <a:endParaRPr lang="cs-CZ" dirty="0"/>
          </a:p>
          <a:p>
            <a:pPr lvl="0"/>
            <a:r>
              <a:rPr lang="cs-CZ" dirty="0"/>
              <a:t>přispívá k normální</a:t>
            </a:r>
            <a:r>
              <a:rPr lang="cs-CZ" b="1" dirty="0"/>
              <a:t> pigmentaci pokožky a vlasů</a:t>
            </a:r>
            <a:endParaRPr lang="cs-CZ" dirty="0"/>
          </a:p>
          <a:p>
            <a:pPr lvl="0"/>
            <a:r>
              <a:rPr lang="cs-CZ" dirty="0"/>
              <a:t>přispívá k normálnímu</a:t>
            </a:r>
            <a:r>
              <a:rPr lang="cs-CZ" b="1" dirty="0"/>
              <a:t> přenosu železa v těle</a:t>
            </a:r>
            <a:endParaRPr lang="cs-CZ" dirty="0"/>
          </a:p>
          <a:p>
            <a:pPr lvl="0"/>
            <a:r>
              <a:rPr lang="cs-CZ" dirty="0"/>
              <a:t>přispívá k normální </a:t>
            </a:r>
            <a:r>
              <a:rPr lang="cs-CZ" b="1" dirty="0"/>
              <a:t>funkci imunitního systému</a:t>
            </a:r>
            <a:endParaRPr lang="cs-CZ" dirty="0"/>
          </a:p>
          <a:p>
            <a:pPr lvl="0"/>
            <a:r>
              <a:rPr lang="cs-CZ" dirty="0"/>
              <a:t>přispívá k </a:t>
            </a:r>
            <a:r>
              <a:rPr lang="cs-CZ" b="1" dirty="0"/>
              <a:t>ochraně buněk před oxidativním </a:t>
            </a:r>
            <a:r>
              <a:rPr lang="cs-CZ" b="1" dirty="0" smtClean="0"/>
              <a:t>stresem</a:t>
            </a:r>
            <a:endParaRPr lang="cs-CZ" dirty="0"/>
          </a:p>
        </p:txBody>
      </p:sp>
      <p:sp>
        <p:nvSpPr>
          <p:cNvPr id="9" name="Zástupný symbol pro text 3"/>
          <p:cNvSpPr txBox="1">
            <a:spLocks/>
          </p:cNvSpPr>
          <p:nvPr/>
        </p:nvSpPr>
        <p:spPr>
          <a:xfrm>
            <a:off x="720531" y="1171576"/>
            <a:ext cx="10752138" cy="5025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dirty="0">
                <a:solidFill>
                  <a:srgbClr val="FFC000"/>
                </a:solidFill>
              </a:rPr>
              <a:t>Zdravotní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400" b="1" dirty="0">
                <a:solidFill>
                  <a:srgbClr val="FFC000"/>
                </a:solidFill>
              </a:rPr>
              <a:t>tvrzení</a:t>
            </a:r>
            <a:r>
              <a:rPr lang="cs-CZ" sz="2000" b="1" dirty="0">
                <a:solidFill>
                  <a:srgbClr val="FFC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6449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Jak můžeme dělit minerální látky?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09797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Měď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součást antioxidačního systému</a:t>
            </a:r>
          </a:p>
          <a:p>
            <a:pPr lvl="1"/>
            <a:r>
              <a:rPr lang="cs-CZ" dirty="0"/>
              <a:t>součástí </a:t>
            </a:r>
            <a:r>
              <a:rPr lang="cs-CZ" dirty="0" err="1" smtClean="0"/>
              <a:t>superoxid-dismutázy</a:t>
            </a:r>
            <a:endParaRPr lang="cs-CZ" dirty="0" smtClean="0"/>
          </a:p>
          <a:p>
            <a:r>
              <a:rPr lang="cs-CZ" dirty="0" smtClean="0"/>
              <a:t>metabolismus železa </a:t>
            </a:r>
            <a:endParaRPr lang="cs-CZ" dirty="0"/>
          </a:p>
          <a:p>
            <a:pPr lvl="1"/>
            <a:r>
              <a:rPr lang="cs-CZ" dirty="0" err="1" smtClean="0"/>
              <a:t>ceruloplasmin</a:t>
            </a:r>
            <a:r>
              <a:rPr lang="cs-CZ" dirty="0" smtClean="0"/>
              <a:t>: oxidace Fe</a:t>
            </a:r>
            <a:r>
              <a:rPr lang="cs-CZ" baseline="30000" dirty="0" smtClean="0"/>
              <a:t>2+ </a:t>
            </a:r>
            <a:r>
              <a:rPr lang="cs-CZ" dirty="0" smtClean="0"/>
              <a:t>na Fe</a:t>
            </a:r>
            <a:r>
              <a:rPr lang="cs-CZ" baseline="30000" dirty="0" smtClean="0"/>
              <a:t>3+</a:t>
            </a:r>
            <a:endParaRPr lang="cs-CZ" dirty="0"/>
          </a:p>
          <a:p>
            <a:r>
              <a:rPr lang="cs-CZ" dirty="0" smtClean="0"/>
              <a:t>pojiva</a:t>
            </a:r>
          </a:p>
          <a:p>
            <a:r>
              <a:rPr lang="cs-CZ" dirty="0" smtClean="0"/>
              <a:t>pigmenty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307" y="1296002"/>
            <a:ext cx="3738416" cy="14729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265" y="3289364"/>
            <a:ext cx="4040669" cy="29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09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Měď </a:t>
            </a:r>
            <a:r>
              <a:rPr lang="mr-IN" b="0" dirty="0" smtClean="0"/>
              <a:t>–</a:t>
            </a:r>
            <a:r>
              <a:rPr lang="cs-CZ" b="0" dirty="0" smtClean="0"/>
              <a:t> výživová doporučená dávka</a:t>
            </a:r>
            <a:endParaRPr lang="cs-CZ" b="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18355"/>
              </p:ext>
            </p:extLst>
          </p:nvPr>
        </p:nvGraphicFramePr>
        <p:xfrm>
          <a:off x="1819949" y="2049168"/>
          <a:ext cx="81279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2777"/>
                <a:gridCol w="2190307"/>
                <a:gridCol w="2164915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VĚK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VDD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7–11 měsíců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0,4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1–2 let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0,7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3–9 let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10–17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1,3 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1,1 mg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≥ 18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1,6 mg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1,3 mg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Těhotné a kojící ženy (≥ 18 let)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1,5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88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Měď </a:t>
            </a:r>
            <a:r>
              <a:rPr lang="cs-CZ" b="0" dirty="0" smtClean="0"/>
              <a:t>– zdroje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79944"/>
            <a:ext cx="10753200" cy="1788306"/>
          </a:xfrm>
        </p:spPr>
        <p:txBody>
          <a:bodyPr/>
          <a:lstStyle/>
          <a:p>
            <a:r>
              <a:rPr lang="cs-CZ" dirty="0" smtClean="0"/>
              <a:t>vnitřnosti, korýši, ryby</a:t>
            </a:r>
          </a:p>
          <a:p>
            <a:r>
              <a:rPr lang="cs-CZ" dirty="0" smtClean="0"/>
              <a:t>obiloviny, skořápkové plody</a:t>
            </a:r>
          </a:p>
          <a:p>
            <a:r>
              <a:rPr lang="cs-CZ" dirty="0" smtClean="0"/>
              <a:t>káva, čaj, kakao, čokoláda</a:t>
            </a:r>
          </a:p>
          <a:p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8802" y="1679944"/>
            <a:ext cx="5764398" cy="323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39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Měď </a:t>
            </a:r>
            <a:r>
              <a:rPr lang="cs-CZ" b="0" dirty="0"/>
              <a:t>– </a:t>
            </a:r>
            <a:r>
              <a:rPr lang="cs-CZ" b="0" dirty="0" smtClean="0"/>
              <a:t>rizika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30"/>
          </p:nvPr>
        </p:nvSpPr>
        <p:spPr>
          <a:xfrm>
            <a:off x="720000" y="1701505"/>
            <a:ext cx="10751278" cy="4139998"/>
          </a:xfrm>
        </p:spPr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NEDOSTATEK </a:t>
            </a:r>
          </a:p>
          <a:p>
            <a:pPr lvl="1"/>
            <a:r>
              <a:rPr lang="cs-CZ" sz="2400" dirty="0" smtClean="0"/>
              <a:t>anémie (nereagující na podání železa)</a:t>
            </a:r>
          </a:p>
          <a:p>
            <a:pPr lvl="1"/>
            <a:r>
              <a:rPr lang="cs-CZ" sz="2400" dirty="0" smtClean="0"/>
              <a:t>poruchy imunity, poruchy růstu vlasů a nehtů, narušená tvorba kolagenu a elastinu, snížená pigmentace, osteoporóza</a:t>
            </a:r>
          </a:p>
        </p:txBody>
      </p:sp>
    </p:spTree>
    <p:extLst>
      <p:ext uri="{BB962C8B-B14F-4D97-AF65-F5344CB8AC3E}">
        <p14:creationId xmlns:p14="http://schemas.microsoft.com/office/powerpoint/2010/main" val="5170846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Jód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přispívá k </a:t>
            </a:r>
            <a:r>
              <a:rPr lang="cs-CZ" dirty="0" smtClean="0"/>
              <a:t>normálním </a:t>
            </a:r>
            <a:r>
              <a:rPr lang="cs-CZ" b="1" dirty="0"/>
              <a:t>rozpoznávacím funkcím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přispívá k normálnímu</a:t>
            </a:r>
            <a:r>
              <a:rPr lang="cs-CZ" b="1" dirty="0"/>
              <a:t> energetickému metabolismu</a:t>
            </a:r>
            <a:endParaRPr lang="cs-CZ" dirty="0"/>
          </a:p>
          <a:p>
            <a:pPr lvl="0"/>
            <a:r>
              <a:rPr lang="cs-CZ" dirty="0"/>
              <a:t>přispívá k normální</a:t>
            </a:r>
            <a:r>
              <a:rPr lang="cs-CZ" b="1" dirty="0"/>
              <a:t> činnosti nervové soustavy</a:t>
            </a:r>
            <a:endParaRPr lang="cs-CZ" dirty="0"/>
          </a:p>
          <a:p>
            <a:pPr lvl="0"/>
            <a:r>
              <a:rPr lang="cs-CZ" dirty="0"/>
              <a:t>přispívá k </a:t>
            </a:r>
            <a:r>
              <a:rPr lang="cs-CZ" b="1" dirty="0"/>
              <a:t>udržení</a:t>
            </a:r>
            <a:r>
              <a:rPr lang="cs-CZ" dirty="0"/>
              <a:t> normálního </a:t>
            </a:r>
            <a:r>
              <a:rPr lang="cs-CZ" b="1" dirty="0"/>
              <a:t>stavu pokožky </a:t>
            </a:r>
            <a:endParaRPr lang="cs-CZ" dirty="0"/>
          </a:p>
          <a:p>
            <a:pPr lvl="0"/>
            <a:r>
              <a:rPr lang="cs-CZ" dirty="0"/>
              <a:t>přispívá k normální </a:t>
            </a:r>
            <a:r>
              <a:rPr lang="cs-CZ" b="1" dirty="0"/>
              <a:t>tvorbě hormonů štítné žlázy</a:t>
            </a:r>
            <a:endParaRPr lang="cs-CZ" dirty="0"/>
          </a:p>
          <a:p>
            <a:pPr lvl="0"/>
            <a:r>
              <a:rPr lang="cs-CZ" dirty="0"/>
              <a:t>přispívá k normální </a:t>
            </a:r>
            <a:r>
              <a:rPr lang="cs-CZ" b="1" dirty="0"/>
              <a:t>činnosti štítné žlázy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8" name="Zástupný symbol pro text 3"/>
          <p:cNvSpPr txBox="1">
            <a:spLocks/>
          </p:cNvSpPr>
          <p:nvPr/>
        </p:nvSpPr>
        <p:spPr>
          <a:xfrm>
            <a:off x="720531" y="1171576"/>
            <a:ext cx="10752138" cy="5025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dirty="0">
                <a:solidFill>
                  <a:srgbClr val="FFC000"/>
                </a:solidFill>
              </a:rPr>
              <a:t>Zdravotní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400" b="1" dirty="0">
                <a:solidFill>
                  <a:srgbClr val="FFC000"/>
                </a:solidFill>
              </a:rPr>
              <a:t>tvrzení</a:t>
            </a:r>
            <a:r>
              <a:rPr lang="cs-CZ" sz="2000" b="1" dirty="0">
                <a:solidFill>
                  <a:srgbClr val="FFC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8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Jód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součást hormonů ŠŽ</a:t>
            </a:r>
          </a:p>
          <a:p>
            <a:pPr lvl="1"/>
            <a:r>
              <a:rPr lang="cs-CZ" sz="2400" dirty="0" smtClean="0"/>
              <a:t>genová exprese</a:t>
            </a:r>
          </a:p>
          <a:p>
            <a:pPr lvl="1"/>
            <a:r>
              <a:rPr lang="cs-CZ" sz="2400" dirty="0" smtClean="0"/>
              <a:t>vývoj NS</a:t>
            </a:r>
          </a:p>
          <a:p>
            <a:pPr lvl="1"/>
            <a:r>
              <a:rPr lang="cs-CZ" sz="2400" dirty="0" smtClean="0"/>
              <a:t>termoregulace</a:t>
            </a:r>
          </a:p>
          <a:p>
            <a:pPr lvl="1"/>
            <a:r>
              <a:rPr lang="cs-CZ" sz="2400" dirty="0" smtClean="0"/>
              <a:t>udržování bazálního metabolismu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358" y="1171576"/>
            <a:ext cx="3211718" cy="35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01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Jód </a:t>
            </a:r>
            <a:r>
              <a:rPr lang="mr-IN" b="0" dirty="0" smtClean="0"/>
              <a:t>–</a:t>
            </a:r>
            <a:r>
              <a:rPr lang="cs-CZ" b="0" dirty="0" smtClean="0"/>
              <a:t> výživová doporučená dávka</a:t>
            </a:r>
            <a:endParaRPr lang="cs-CZ" b="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742623"/>
              </p:ext>
            </p:extLst>
          </p:nvPr>
        </p:nvGraphicFramePr>
        <p:xfrm>
          <a:off x="1819949" y="2049168"/>
          <a:ext cx="81279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4284"/>
                <a:gridCol w="3993715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VDD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7–11 měsíců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70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1–10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90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µg</a:t>
                      </a:r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11–14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120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µg</a:t>
                      </a:r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15–17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130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≥ 18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150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Těhotné a kojící ženy (≥ 18 let)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200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µg</a:t>
                      </a:r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2616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Jód </a:t>
            </a:r>
            <a:r>
              <a:rPr lang="cs-CZ" b="0" dirty="0" smtClean="0"/>
              <a:t>– zdroje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79944"/>
            <a:ext cx="10753200" cy="1788306"/>
          </a:xfrm>
        </p:spPr>
        <p:txBody>
          <a:bodyPr/>
          <a:lstStyle/>
          <a:p>
            <a:r>
              <a:rPr lang="cs-CZ" dirty="0" smtClean="0"/>
              <a:t>závislé na obsahu jódu v půdě, </a:t>
            </a:r>
            <a:br>
              <a:rPr lang="cs-CZ" dirty="0" smtClean="0"/>
            </a:br>
            <a:r>
              <a:rPr lang="cs-CZ" dirty="0" smtClean="0"/>
              <a:t>saturaci krmiv</a:t>
            </a:r>
          </a:p>
          <a:p>
            <a:endParaRPr lang="cs-CZ" dirty="0"/>
          </a:p>
          <a:p>
            <a:r>
              <a:rPr lang="cs-CZ" dirty="0" smtClean="0"/>
              <a:t>mléko, mléčné výrobky</a:t>
            </a:r>
          </a:p>
          <a:p>
            <a:r>
              <a:rPr lang="cs-CZ" dirty="0" smtClean="0"/>
              <a:t>pekařské výrobky</a:t>
            </a:r>
          </a:p>
          <a:p>
            <a:r>
              <a:rPr lang="cs-CZ" dirty="0" smtClean="0"/>
              <a:t>mořské ryby</a:t>
            </a:r>
          </a:p>
          <a:p>
            <a:r>
              <a:rPr lang="cs-CZ" dirty="0" smtClean="0"/>
              <a:t>minerální vody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382" y="2291702"/>
            <a:ext cx="4960817" cy="33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034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Jód </a:t>
            </a:r>
            <a:r>
              <a:rPr lang="cs-CZ" b="0" dirty="0" smtClean="0"/>
              <a:t>– strumigeny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79944"/>
            <a:ext cx="10753200" cy="1788306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9991" y="1465482"/>
            <a:ext cx="5873218" cy="4005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571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Jód </a:t>
            </a:r>
            <a:r>
              <a:rPr lang="cs-CZ" b="0" dirty="0"/>
              <a:t>– </a:t>
            </a:r>
            <a:r>
              <a:rPr lang="cs-CZ" b="0" dirty="0" smtClean="0"/>
              <a:t>rizika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30"/>
          </p:nvPr>
        </p:nvSpPr>
        <p:spPr>
          <a:xfrm>
            <a:off x="720000" y="1701505"/>
            <a:ext cx="10751278" cy="4139998"/>
          </a:xfrm>
        </p:spPr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NEDOSTATEK </a:t>
            </a:r>
            <a:r>
              <a:rPr lang="mr-IN" sz="2400" dirty="0" smtClean="0">
                <a:solidFill>
                  <a:srgbClr val="F01928"/>
                </a:solidFill>
                <a:sym typeface="Symbol" charset="2"/>
              </a:rPr>
              <a:t>–</a:t>
            </a:r>
            <a:r>
              <a:rPr lang="cs-CZ" sz="2400" dirty="0" smtClean="0">
                <a:solidFill>
                  <a:srgbClr val="F01928"/>
                </a:solidFill>
                <a:sym typeface="Symbol" charset="2"/>
              </a:rPr>
              <a:t> IDD (</a:t>
            </a:r>
            <a:r>
              <a:rPr lang="cs-CZ" sz="2400" dirty="0" err="1" smtClean="0">
                <a:solidFill>
                  <a:srgbClr val="F01928"/>
                </a:solidFill>
                <a:sym typeface="Symbol" charset="2"/>
              </a:rPr>
              <a:t>iodine</a:t>
            </a:r>
            <a:r>
              <a:rPr lang="cs-CZ" sz="2400" dirty="0" smtClean="0">
                <a:solidFill>
                  <a:srgbClr val="F01928"/>
                </a:solidFill>
                <a:sym typeface="Symbol" charset="2"/>
              </a:rPr>
              <a:t> </a:t>
            </a:r>
            <a:r>
              <a:rPr lang="cs-CZ" sz="2400" dirty="0" err="1" smtClean="0">
                <a:solidFill>
                  <a:srgbClr val="F01928"/>
                </a:solidFill>
                <a:sym typeface="Symbol" charset="2"/>
              </a:rPr>
              <a:t>deficiency</a:t>
            </a:r>
            <a:r>
              <a:rPr lang="cs-CZ" sz="2400" dirty="0" smtClean="0">
                <a:solidFill>
                  <a:srgbClr val="F01928"/>
                </a:solidFill>
                <a:sym typeface="Symbol" charset="2"/>
              </a:rPr>
              <a:t> </a:t>
            </a:r>
            <a:r>
              <a:rPr lang="cs-CZ" sz="2400" dirty="0" err="1" smtClean="0">
                <a:solidFill>
                  <a:srgbClr val="F01928"/>
                </a:solidFill>
                <a:sym typeface="Symbol" charset="2"/>
              </a:rPr>
              <a:t>disorders</a:t>
            </a:r>
            <a:r>
              <a:rPr lang="cs-CZ" sz="2400" dirty="0" smtClean="0">
                <a:solidFill>
                  <a:srgbClr val="F01928"/>
                </a:solidFill>
                <a:sym typeface="Symbol" charset="2"/>
              </a:rPr>
              <a:t>)</a:t>
            </a:r>
            <a:endParaRPr lang="cs-CZ" sz="2400" dirty="0" smtClean="0"/>
          </a:p>
          <a:p>
            <a:pPr lvl="1"/>
            <a:r>
              <a:rPr lang="cs-CZ" sz="2400" dirty="0" smtClean="0"/>
              <a:t>potraty</a:t>
            </a:r>
          </a:p>
          <a:p>
            <a:pPr lvl="1"/>
            <a:r>
              <a:rPr lang="cs-CZ" sz="2400" dirty="0" smtClean="0"/>
              <a:t>kretenismus</a:t>
            </a:r>
          </a:p>
          <a:p>
            <a:pPr lvl="1"/>
            <a:r>
              <a:rPr lang="cs-CZ" sz="2400" dirty="0" smtClean="0"/>
              <a:t>mentální retardace</a:t>
            </a:r>
          </a:p>
          <a:p>
            <a:pPr lvl="1"/>
            <a:r>
              <a:rPr lang="cs-CZ" sz="2400" dirty="0" smtClean="0"/>
              <a:t>novorozenecká struma</a:t>
            </a:r>
          </a:p>
          <a:p>
            <a:pPr lvl="1"/>
            <a:r>
              <a:rPr lang="cs-CZ" sz="2400" dirty="0" smtClean="0"/>
              <a:t>hypotyreóza</a:t>
            </a:r>
          </a:p>
          <a:p>
            <a:pPr lvl="1"/>
            <a:r>
              <a:rPr lang="cs-CZ" sz="2400" dirty="0" smtClean="0"/>
              <a:t>opožděný fyzický vývoj </a:t>
            </a:r>
          </a:p>
        </p:txBody>
      </p:sp>
    </p:spTree>
    <p:extLst>
      <p:ext uri="{BB962C8B-B14F-4D97-AF65-F5344CB8AC3E}">
        <p14:creationId xmlns:p14="http://schemas.microsoft.com/office/powerpoint/2010/main" val="103495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Dělení minerálních látek 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6406"/>
            <a:ext cx="12192000" cy="434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996" y="0"/>
            <a:ext cx="97400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5576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913" y="0"/>
            <a:ext cx="96921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93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Selen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přispívá k normální </a:t>
            </a:r>
            <a:r>
              <a:rPr lang="cs-CZ" b="1" dirty="0"/>
              <a:t>spermatogenezi</a:t>
            </a:r>
            <a:endParaRPr lang="cs-CZ" dirty="0"/>
          </a:p>
          <a:p>
            <a:pPr lvl="0"/>
            <a:r>
              <a:rPr lang="cs-CZ" dirty="0"/>
              <a:t>přispívá k </a:t>
            </a:r>
            <a:r>
              <a:rPr lang="cs-CZ" b="1" dirty="0"/>
              <a:t>udržení</a:t>
            </a:r>
            <a:r>
              <a:rPr lang="cs-CZ" dirty="0"/>
              <a:t> normálního </a:t>
            </a:r>
            <a:r>
              <a:rPr lang="cs-CZ" b="1" dirty="0"/>
              <a:t>stavu vlasů</a:t>
            </a:r>
            <a:endParaRPr lang="cs-CZ" dirty="0"/>
          </a:p>
          <a:p>
            <a:pPr lvl="0"/>
            <a:r>
              <a:rPr lang="cs-CZ" dirty="0"/>
              <a:t>přispívá k </a:t>
            </a:r>
            <a:r>
              <a:rPr lang="cs-CZ" b="1" dirty="0"/>
              <a:t>udržení</a:t>
            </a:r>
            <a:r>
              <a:rPr lang="cs-CZ" dirty="0"/>
              <a:t> normálního </a:t>
            </a:r>
            <a:r>
              <a:rPr lang="cs-CZ" b="1" dirty="0"/>
              <a:t>stavu nehtů</a:t>
            </a:r>
            <a:endParaRPr lang="cs-CZ" dirty="0"/>
          </a:p>
          <a:p>
            <a:pPr lvl="0"/>
            <a:r>
              <a:rPr lang="cs-CZ" dirty="0"/>
              <a:t>přispívá k normální </a:t>
            </a:r>
            <a:r>
              <a:rPr lang="cs-CZ" b="1" dirty="0"/>
              <a:t>funkci imunitního systému</a:t>
            </a:r>
            <a:endParaRPr lang="cs-CZ" dirty="0"/>
          </a:p>
          <a:p>
            <a:pPr lvl="0"/>
            <a:r>
              <a:rPr lang="cs-CZ" dirty="0"/>
              <a:t>přispívá k normální </a:t>
            </a:r>
            <a:r>
              <a:rPr lang="cs-CZ" b="1" dirty="0"/>
              <a:t>činnosti štítné žlázy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přispívá k </a:t>
            </a:r>
            <a:r>
              <a:rPr lang="cs-CZ" b="1" dirty="0"/>
              <a:t>ochraně buněk před oxidativním stresem</a:t>
            </a:r>
            <a:endParaRPr lang="cs-CZ" dirty="0"/>
          </a:p>
          <a:p>
            <a:endParaRPr lang="cs-CZ" dirty="0"/>
          </a:p>
        </p:txBody>
      </p:sp>
      <p:sp>
        <p:nvSpPr>
          <p:cNvPr id="9" name="Zástupný symbol pro text 3"/>
          <p:cNvSpPr txBox="1">
            <a:spLocks/>
          </p:cNvSpPr>
          <p:nvPr/>
        </p:nvSpPr>
        <p:spPr>
          <a:xfrm>
            <a:off x="720531" y="1171576"/>
            <a:ext cx="10752138" cy="5025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dirty="0">
                <a:solidFill>
                  <a:srgbClr val="FFC000"/>
                </a:solidFill>
              </a:rPr>
              <a:t>Zdravotní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400" b="1" dirty="0">
                <a:solidFill>
                  <a:srgbClr val="FFC000"/>
                </a:solidFill>
              </a:rPr>
              <a:t>tvrzení</a:t>
            </a:r>
            <a:r>
              <a:rPr lang="cs-CZ" sz="2000" b="1" dirty="0">
                <a:solidFill>
                  <a:srgbClr val="FFC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175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Selen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antioxidační systém organismu</a:t>
            </a:r>
          </a:p>
          <a:p>
            <a:pPr lvl="1"/>
            <a:r>
              <a:rPr lang="cs-CZ" dirty="0" err="1" smtClean="0"/>
              <a:t>glutathion</a:t>
            </a:r>
            <a:r>
              <a:rPr lang="cs-CZ" dirty="0" smtClean="0"/>
              <a:t>-peroxidáza</a:t>
            </a:r>
          </a:p>
          <a:p>
            <a:r>
              <a:rPr lang="cs-CZ" dirty="0" smtClean="0"/>
              <a:t>součást enzymů </a:t>
            </a:r>
            <a:r>
              <a:rPr lang="cs-CZ" dirty="0" err="1" smtClean="0"/>
              <a:t>dejodázy</a:t>
            </a:r>
            <a:r>
              <a:rPr lang="cs-CZ" dirty="0" smtClean="0"/>
              <a:t> (T4 </a:t>
            </a:r>
            <a:r>
              <a:rPr lang="cs-CZ" dirty="0" smtClean="0">
                <a:sym typeface="Symbol" charset="2"/>
              </a:rPr>
              <a:t></a:t>
            </a:r>
            <a:r>
              <a:rPr lang="cs-CZ" dirty="0" smtClean="0"/>
              <a:t> T3)</a:t>
            </a:r>
          </a:p>
          <a:p>
            <a:r>
              <a:rPr lang="cs-CZ" dirty="0" smtClean="0"/>
              <a:t>imunitní systém</a:t>
            </a:r>
          </a:p>
          <a:p>
            <a:r>
              <a:rPr lang="cs-CZ" dirty="0" smtClean="0"/>
              <a:t>CNS</a:t>
            </a:r>
          </a:p>
          <a:p>
            <a:r>
              <a:rPr lang="cs-CZ" dirty="0" smtClean="0"/>
              <a:t>motilita a vyzrávání spermií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927" y="1567576"/>
            <a:ext cx="3888100" cy="198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99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Selen </a:t>
            </a:r>
            <a:r>
              <a:rPr lang="mr-IN" b="0" dirty="0" smtClean="0"/>
              <a:t>–</a:t>
            </a:r>
            <a:r>
              <a:rPr lang="cs-CZ" b="0" dirty="0" smtClean="0"/>
              <a:t> výživová doporučená dávka</a:t>
            </a:r>
            <a:endParaRPr lang="cs-CZ" b="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231791"/>
              </p:ext>
            </p:extLst>
          </p:nvPr>
        </p:nvGraphicFramePr>
        <p:xfrm>
          <a:off x="2032600" y="1617107"/>
          <a:ext cx="8128000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VDD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7–11 měsíců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1–3 </a:t>
                      </a:r>
                      <a:r>
                        <a:rPr lang="cs-CZ" dirty="0" smtClean="0"/>
                        <a:t>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4–6 </a:t>
                      </a:r>
                      <a:r>
                        <a:rPr lang="cs-CZ" dirty="0" smtClean="0"/>
                        <a:t>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7–10 </a:t>
                      </a:r>
                      <a:r>
                        <a:rPr lang="cs-CZ" dirty="0" smtClean="0"/>
                        <a:t>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35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11–14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55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15–17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≥ 18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Těhotné ženy (≥ 18 let)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70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Kojící ženy (≥ 18 let)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85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7927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Selen </a:t>
            </a:r>
            <a:r>
              <a:rPr lang="cs-CZ" b="0" dirty="0" smtClean="0"/>
              <a:t>– zdroje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79943"/>
            <a:ext cx="10753200" cy="4274289"/>
          </a:xfrm>
        </p:spPr>
        <p:txBody>
          <a:bodyPr/>
          <a:lstStyle/>
          <a:p>
            <a:r>
              <a:rPr lang="cs-CZ" dirty="0" smtClean="0"/>
              <a:t>závislé na obsahu selenu v půdě</a:t>
            </a:r>
          </a:p>
          <a:p>
            <a:r>
              <a:rPr lang="cs-CZ" dirty="0" smtClean="0"/>
              <a:t>fortifikace krmiv</a:t>
            </a:r>
          </a:p>
          <a:p>
            <a:endParaRPr lang="cs-CZ" dirty="0"/>
          </a:p>
          <a:p>
            <a:r>
              <a:rPr lang="cs-CZ" dirty="0" smtClean="0"/>
              <a:t>ryby, maso, vejce</a:t>
            </a:r>
          </a:p>
          <a:p>
            <a:r>
              <a:rPr lang="cs-CZ" dirty="0" smtClean="0"/>
              <a:t>para ořechy, růžičková kapusta</a:t>
            </a:r>
          </a:p>
          <a:p>
            <a:r>
              <a:rPr lang="cs-CZ" dirty="0" smtClean="0"/>
              <a:t>chřest, čočka, obiloviny 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334" y="1679943"/>
            <a:ext cx="4822866" cy="31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3"/>
          <a:srcRect l="76763"/>
          <a:stretch/>
        </p:blipFill>
        <p:spPr>
          <a:xfrm>
            <a:off x="3684352" y="1543636"/>
            <a:ext cx="1720631" cy="3606359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</a:t>
            </a:r>
            <a:r>
              <a:rPr lang="cs-CZ" dirty="0" smtClean="0"/>
              <a:t>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Selen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3"/>
          <a:srcRect t="4226" r="64433"/>
          <a:stretch/>
        </p:blipFill>
        <p:spPr>
          <a:xfrm>
            <a:off x="1050717" y="1696037"/>
            <a:ext cx="2633635" cy="345395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3"/>
          <a:srcRect r="32713" b="93761"/>
          <a:stretch/>
        </p:blipFill>
        <p:spPr>
          <a:xfrm>
            <a:off x="1022952" y="1543636"/>
            <a:ext cx="4982325" cy="224983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1022952" y="5133119"/>
            <a:ext cx="42410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>
                <a:solidFill>
                  <a:srgbClr val="969696"/>
                </a:solidFill>
              </a:rPr>
              <a:t>Kapounová </a:t>
            </a:r>
            <a:r>
              <a:rPr lang="cs-CZ" sz="800" dirty="0">
                <a:solidFill>
                  <a:srgbClr val="969696"/>
                </a:solidFill>
              </a:rPr>
              <a:t>Z, Blahová J, Dofková M, </a:t>
            </a:r>
            <a:r>
              <a:rPr lang="cs-CZ" sz="800" dirty="0" err="1">
                <a:solidFill>
                  <a:srgbClr val="969696"/>
                </a:solidFill>
              </a:rPr>
              <a:t>Ruprich</a:t>
            </a:r>
            <a:r>
              <a:rPr lang="cs-CZ" sz="800" dirty="0">
                <a:solidFill>
                  <a:srgbClr val="969696"/>
                </a:solidFill>
              </a:rPr>
              <a:t> J, Řehůřková I. Obvyklý přívod a dietární zdroje selenu v české populaci. </a:t>
            </a:r>
            <a:r>
              <a:rPr lang="cs-CZ" sz="800" i="1" dirty="0">
                <a:solidFill>
                  <a:srgbClr val="969696"/>
                </a:solidFill>
              </a:rPr>
              <a:t>Hygiena</a:t>
            </a:r>
            <a:r>
              <a:rPr lang="cs-CZ" sz="800" dirty="0">
                <a:solidFill>
                  <a:srgbClr val="969696"/>
                </a:solidFill>
              </a:rPr>
              <a:t>. 2014;59(2):64-70. doi:10.21101/hygiena.a1255 </a:t>
            </a:r>
            <a:endParaRPr lang="cs-CZ" sz="800" dirty="0" smtClean="0">
              <a:solidFill>
                <a:srgbClr val="969696"/>
              </a:solidFill>
              <a:latin typeface="+mn-lt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7187828" y="2607181"/>
            <a:ext cx="2998909" cy="2185214"/>
          </a:xfrm>
          <a:prstGeom prst="rect">
            <a:avLst/>
          </a:prstGeom>
          <a:noFill/>
          <a:ln>
            <a:solidFill>
              <a:srgbClr val="969696"/>
            </a:solidFill>
          </a:ln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para ořechy 	1530 µg/kg</a:t>
            </a:r>
          </a:p>
          <a:p>
            <a:r>
              <a:rPr lang="cs-CZ" sz="1400" dirty="0" smtClean="0"/>
              <a:t>růžičková kapusta 	180 </a:t>
            </a:r>
            <a:r>
              <a:rPr lang="cs-CZ" sz="1400" dirty="0"/>
              <a:t>µg/kg</a:t>
            </a:r>
          </a:p>
          <a:p>
            <a:r>
              <a:rPr lang="cs-CZ" sz="1400" dirty="0" smtClean="0"/>
              <a:t>hlávkové zelí 	51 µg/kg</a:t>
            </a:r>
          </a:p>
          <a:p>
            <a:endParaRPr lang="cs-CZ" sz="1400" dirty="0"/>
          </a:p>
          <a:p>
            <a:endParaRPr lang="cs-CZ" sz="1400" dirty="0" smtClean="0"/>
          </a:p>
          <a:p>
            <a:r>
              <a:rPr lang="cs-CZ" sz="1400" dirty="0" smtClean="0"/>
              <a:t>losos		310 µg/kg</a:t>
            </a:r>
          </a:p>
          <a:p>
            <a:r>
              <a:rPr lang="cs-CZ" sz="1400" dirty="0" smtClean="0"/>
              <a:t>vepřová játra 	230 </a:t>
            </a:r>
            <a:r>
              <a:rPr lang="cs-CZ" sz="1400" dirty="0"/>
              <a:t>µg/kg</a:t>
            </a:r>
          </a:p>
          <a:p>
            <a:r>
              <a:rPr lang="cs-CZ" sz="1400" dirty="0" smtClean="0"/>
              <a:t> </a:t>
            </a:r>
            <a:endParaRPr lang="cs-CZ" sz="1400" dirty="0"/>
          </a:p>
          <a:p>
            <a:endParaRPr lang="cs-CZ" sz="1400" dirty="0" smtClean="0"/>
          </a:p>
          <a:p>
            <a:r>
              <a:rPr lang="cs-CZ" sz="1000" dirty="0" smtClean="0"/>
              <a:t> (</a:t>
            </a:r>
            <a:r>
              <a:rPr lang="cs-CZ" sz="1000" dirty="0">
                <a:hlinkClick r:id="rId4"/>
              </a:rPr>
              <a:t>http://</a:t>
            </a:r>
            <a:r>
              <a:rPr lang="cs-CZ" sz="1000" dirty="0" smtClean="0">
                <a:hlinkClick r:id="rId4"/>
              </a:rPr>
              <a:t>www.pbd-online.sk</a:t>
            </a:r>
            <a:r>
              <a:rPr lang="cs-CZ" sz="1000" dirty="0" smtClean="0"/>
              <a:t>)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93365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464" y="4712991"/>
            <a:ext cx="7251405" cy="1338439"/>
          </a:xfrm>
          <a:prstGeom prst="rect">
            <a:avLst/>
          </a:prstGeom>
        </p:spPr>
      </p:pic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smtClean="0"/>
              <a:t>Minerální </a:t>
            </a:r>
            <a:r>
              <a:rPr lang="cs-CZ" dirty="0" smtClean="0"/>
              <a:t>látky – stopov</a:t>
            </a:r>
            <a:r>
              <a:rPr lang="cs-CZ" dirty="0" smtClean="0"/>
              <a:t>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7744"/>
            <a:ext cx="12192000" cy="379266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6291072" y="475488"/>
            <a:ext cx="1444752" cy="329184"/>
          </a:xfrm>
          <a:prstGeom prst="rect">
            <a:avLst/>
          </a:prstGeom>
          <a:noFill/>
          <a:ln w="38100">
            <a:solidFill>
              <a:srgbClr val="F01928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cs-CZ" sz="2800" dirty="0" err="1" smtClean="0">
              <a:latin typeface="+mn-lt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>
            <a:off x="5888736" y="59436"/>
            <a:ext cx="804672" cy="35661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Přímá spojovací šipka 11"/>
          <p:cNvCxnSpPr/>
          <p:nvPr/>
        </p:nvCxnSpPr>
        <p:spPr bwMode="auto">
          <a:xfrm>
            <a:off x="4680000" y="4579001"/>
            <a:ext cx="729792" cy="41270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ovací šipka 12"/>
          <p:cNvCxnSpPr/>
          <p:nvPr/>
        </p:nvCxnSpPr>
        <p:spPr bwMode="auto">
          <a:xfrm>
            <a:off x="3986784" y="5403500"/>
            <a:ext cx="843888" cy="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01928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ovéPole 17"/>
          <p:cNvSpPr txBox="1"/>
          <p:nvPr/>
        </p:nvSpPr>
        <p:spPr>
          <a:xfrm>
            <a:off x="9614435" y="-54864"/>
            <a:ext cx="25040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hlinkClick r:id="rId5"/>
              </a:rPr>
              <a:t>http://www.pbd-online.sk</a:t>
            </a:r>
            <a:endParaRPr lang="cs-CZ" sz="1600" dirty="0"/>
          </a:p>
          <a:p>
            <a:pPr algn="l"/>
            <a:endParaRPr lang="cs-CZ" sz="1600" dirty="0" err="1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502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Selen </a:t>
            </a:r>
            <a:r>
              <a:rPr lang="cs-CZ" b="0" dirty="0"/>
              <a:t>– </a:t>
            </a:r>
            <a:r>
              <a:rPr lang="cs-CZ" b="0" dirty="0" smtClean="0"/>
              <a:t>rizika nadbytku/nedostatku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NADBYTEK</a:t>
            </a:r>
            <a:endParaRPr lang="cs-CZ" b="1" dirty="0" smtClean="0">
              <a:solidFill>
                <a:srgbClr val="F01928"/>
              </a:solidFill>
            </a:endParaRPr>
          </a:p>
          <a:p>
            <a:pPr lvl="1"/>
            <a:r>
              <a:rPr lang="cs-CZ" sz="2400" dirty="0" smtClean="0"/>
              <a:t>průjem, nauzea, ztráta vlasů a nehtů, kožní léze</a:t>
            </a:r>
          </a:p>
          <a:p>
            <a:pPr lvl="1"/>
            <a:r>
              <a:rPr lang="cs-CZ" sz="2400" dirty="0" smtClean="0"/>
              <a:t>vyšší přívod </a:t>
            </a:r>
            <a:r>
              <a:rPr lang="mr-IN" sz="2400" dirty="0" smtClean="0"/>
              <a:t>–</a:t>
            </a:r>
            <a:r>
              <a:rPr lang="cs-CZ" sz="2400" dirty="0" smtClean="0"/>
              <a:t> stimulace imunity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NEDOSTATEK</a:t>
            </a:r>
            <a:endParaRPr lang="cs-CZ" b="1" dirty="0">
              <a:solidFill>
                <a:srgbClr val="F01928"/>
              </a:solidFill>
            </a:endParaRPr>
          </a:p>
          <a:p>
            <a:pPr lvl="1"/>
            <a:r>
              <a:rPr lang="cs-CZ" sz="2400" dirty="0" smtClean="0">
                <a:solidFill>
                  <a:srgbClr val="0000DC"/>
                </a:solidFill>
              </a:rPr>
              <a:t>snížená imunita</a:t>
            </a:r>
          </a:p>
          <a:p>
            <a:pPr lvl="1"/>
            <a:r>
              <a:rPr lang="cs-CZ" sz="2400" dirty="0" smtClean="0"/>
              <a:t>postižení srdce</a:t>
            </a:r>
          </a:p>
          <a:p>
            <a:pPr lvl="1"/>
            <a:r>
              <a:rPr lang="cs-CZ" sz="2400" dirty="0" err="1" smtClean="0"/>
              <a:t>Keshanova</a:t>
            </a:r>
            <a:r>
              <a:rPr lang="cs-CZ" sz="2400" dirty="0" smtClean="0"/>
              <a:t> choroba</a:t>
            </a:r>
          </a:p>
          <a:p>
            <a:pPr lvl="1"/>
            <a:endParaRPr lang="cs-CZ" sz="2400" dirty="0">
              <a:solidFill>
                <a:srgbClr val="F019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4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Fluor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přispívá k zachování </a:t>
            </a:r>
            <a:r>
              <a:rPr lang="cs-CZ" b="1" dirty="0" smtClean="0"/>
              <a:t>mineralizace zubů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zuby, kosti</a:t>
            </a:r>
          </a:p>
          <a:p>
            <a:r>
              <a:rPr lang="cs-CZ" dirty="0" err="1" smtClean="0"/>
              <a:t>antikariogenní</a:t>
            </a:r>
            <a:r>
              <a:rPr lang="cs-CZ" dirty="0" smtClean="0"/>
              <a:t> účinek</a:t>
            </a:r>
          </a:p>
          <a:p>
            <a:r>
              <a:rPr lang="cs-CZ" dirty="0" smtClean="0"/>
              <a:t>zdraví zubů </a:t>
            </a:r>
            <a:r>
              <a:rPr lang="cs-CZ" dirty="0" err="1" smtClean="0"/>
              <a:t>pre</a:t>
            </a:r>
            <a:r>
              <a:rPr lang="cs-CZ" dirty="0" smtClean="0"/>
              <a:t>- i </a:t>
            </a:r>
            <a:r>
              <a:rPr lang="cs-CZ" dirty="0" err="1" smtClean="0"/>
              <a:t>posterupčně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 smtClean="0"/>
          </a:p>
        </p:txBody>
      </p:sp>
      <p:sp>
        <p:nvSpPr>
          <p:cNvPr id="9" name="Zástupný symbol pro text 3"/>
          <p:cNvSpPr txBox="1">
            <a:spLocks/>
          </p:cNvSpPr>
          <p:nvPr/>
        </p:nvSpPr>
        <p:spPr>
          <a:xfrm>
            <a:off x="720531" y="1171576"/>
            <a:ext cx="10752138" cy="5025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dirty="0">
                <a:solidFill>
                  <a:srgbClr val="FFC000"/>
                </a:solidFill>
              </a:rPr>
              <a:t>Zdravotní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400" b="1" dirty="0">
                <a:solidFill>
                  <a:srgbClr val="FFC000"/>
                </a:solidFill>
              </a:rPr>
              <a:t>tvrzení</a:t>
            </a:r>
            <a:r>
              <a:rPr lang="cs-CZ" sz="2000" b="1" dirty="0">
                <a:solidFill>
                  <a:srgbClr val="FFC000"/>
                </a:solidFill>
              </a:rPr>
              <a:t>: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143" y="2615608"/>
            <a:ext cx="4942526" cy="278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73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Dělení minerálních látek </a:t>
            </a:r>
            <a:br>
              <a:rPr lang="cs-CZ" dirty="0" smtClean="0"/>
            </a:br>
            <a:endParaRPr lang="cs-CZ" dirty="0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54800" y="1514410"/>
            <a:ext cx="3302000" cy="45720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99" y="1514410"/>
            <a:ext cx="4339003" cy="440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7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Fluor </a:t>
            </a:r>
            <a:r>
              <a:rPr lang="mr-IN" b="0" dirty="0" smtClean="0"/>
              <a:t>–</a:t>
            </a:r>
            <a:r>
              <a:rPr lang="cs-CZ" b="0" dirty="0" smtClean="0"/>
              <a:t> výživová doporučená dávka</a:t>
            </a:r>
            <a:endParaRPr lang="cs-CZ" b="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44052"/>
              </p:ext>
            </p:extLst>
          </p:nvPr>
        </p:nvGraphicFramePr>
        <p:xfrm>
          <a:off x="2032600" y="1719126"/>
          <a:ext cx="8127999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8316"/>
                <a:gridCol w="2169042"/>
                <a:gridCol w="2270641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VĚK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VDD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7–11 měsíců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0,4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1–2 let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0,6 </a:t>
                      </a:r>
                      <a:r>
                        <a:rPr lang="cs-CZ" dirty="0" smtClean="0"/>
                        <a:t>mg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3–9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0,9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10–17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1,4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≥ 18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2,2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2,3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10–17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3,2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2,8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≥ 18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3,4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2,9 </a:t>
                      </a: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mg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Těhotné a kojící ženy (≥ 18 let)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2,9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494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Fluor </a:t>
            </a:r>
            <a:r>
              <a:rPr lang="cs-CZ" b="0" dirty="0" smtClean="0"/>
              <a:t>– zdroje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79944"/>
            <a:ext cx="10753200" cy="1788306"/>
          </a:xfrm>
        </p:spPr>
        <p:txBody>
          <a:bodyPr/>
          <a:lstStyle/>
          <a:p>
            <a:r>
              <a:rPr lang="cs-CZ" dirty="0" smtClean="0"/>
              <a:t>mořské ryby</a:t>
            </a:r>
          </a:p>
          <a:p>
            <a:r>
              <a:rPr lang="cs-CZ" dirty="0" smtClean="0"/>
              <a:t>černý čaj</a:t>
            </a:r>
          </a:p>
          <a:p>
            <a:r>
              <a:rPr lang="cs-CZ" dirty="0" smtClean="0"/>
              <a:t>obohacená sůl</a:t>
            </a:r>
          </a:p>
          <a:p>
            <a:r>
              <a:rPr lang="cs-CZ" dirty="0" smtClean="0"/>
              <a:t>minerální vody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60" y="1614203"/>
            <a:ext cx="5734377" cy="323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533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Fluor </a:t>
            </a:r>
            <a:r>
              <a:rPr lang="cs-CZ" b="0" dirty="0"/>
              <a:t>– </a:t>
            </a:r>
            <a:r>
              <a:rPr lang="cs-CZ" b="0" dirty="0" smtClean="0"/>
              <a:t>rizika nadbytku/nedostatku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NADBYTEK</a:t>
            </a:r>
            <a:endParaRPr lang="cs-CZ" b="1" dirty="0" smtClean="0">
              <a:solidFill>
                <a:srgbClr val="F01928"/>
              </a:solidFill>
            </a:endParaRPr>
          </a:p>
          <a:p>
            <a:pPr lvl="1"/>
            <a:r>
              <a:rPr lang="cs-CZ" sz="2400" dirty="0" smtClean="0"/>
              <a:t>zubní fluoróza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01928"/>
                </a:solidFill>
                <a:sym typeface="Symbol" charset="2"/>
              </a:rPr>
              <a:t>NEDOSTATEK</a:t>
            </a:r>
            <a:endParaRPr lang="cs-CZ" b="1" dirty="0">
              <a:solidFill>
                <a:srgbClr val="F01928"/>
              </a:solidFill>
            </a:endParaRPr>
          </a:p>
          <a:p>
            <a:pPr lvl="1"/>
            <a:r>
              <a:rPr lang="cs-CZ" sz="2400" dirty="0" smtClean="0"/>
              <a:t>zvýšená náchylnost k zubnímu kazu</a:t>
            </a:r>
          </a:p>
          <a:p>
            <a:pPr lvl="1"/>
            <a:endParaRPr lang="cs-CZ" sz="2400" dirty="0">
              <a:solidFill>
                <a:srgbClr val="F019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855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Chrom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přispívá k normálnímu</a:t>
            </a:r>
            <a:r>
              <a:rPr lang="cs-CZ" b="1" dirty="0" smtClean="0"/>
              <a:t> metabolismu </a:t>
            </a:r>
            <a:r>
              <a:rPr lang="cs-CZ" b="1" dirty="0" err="1" smtClean="0"/>
              <a:t>makroživin</a:t>
            </a:r>
            <a:endParaRPr lang="cs-CZ" b="1" dirty="0" smtClean="0"/>
          </a:p>
          <a:p>
            <a:r>
              <a:rPr lang="cs-CZ" dirty="0" smtClean="0"/>
              <a:t>přispívá k </a:t>
            </a:r>
            <a:r>
              <a:rPr lang="cs-CZ" b="1" dirty="0" smtClean="0"/>
              <a:t>udržení </a:t>
            </a:r>
            <a:r>
              <a:rPr lang="cs-CZ" dirty="0" smtClean="0"/>
              <a:t>normální</a:t>
            </a:r>
            <a:r>
              <a:rPr lang="cs-CZ" b="1" dirty="0" smtClean="0"/>
              <a:t> hladiny glukózy v krvi</a:t>
            </a:r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>
                <a:solidFill>
                  <a:srgbClr val="0000DC"/>
                </a:solidFill>
              </a:rPr>
              <a:t>Cr</a:t>
            </a:r>
            <a:r>
              <a:rPr lang="cs-CZ" baseline="30000" dirty="0" smtClean="0">
                <a:solidFill>
                  <a:srgbClr val="0000DC"/>
                </a:solidFill>
              </a:rPr>
              <a:t>3</a:t>
            </a:r>
            <a:r>
              <a:rPr lang="cs-CZ" baseline="30000" dirty="0">
                <a:solidFill>
                  <a:srgbClr val="0000DC"/>
                </a:solidFill>
              </a:rPr>
              <a:t>+ </a:t>
            </a:r>
            <a:r>
              <a:rPr lang="cs-CZ" sz="2000" dirty="0"/>
              <a:t>vs. </a:t>
            </a:r>
            <a:r>
              <a:rPr lang="cs-CZ" sz="2000" dirty="0" smtClean="0"/>
              <a:t>Cr</a:t>
            </a:r>
            <a:r>
              <a:rPr lang="cs-CZ" sz="2000" baseline="30000" dirty="0" smtClean="0"/>
              <a:t>6+</a:t>
            </a:r>
            <a:endParaRPr lang="cs-CZ" sz="2000" baseline="30000" dirty="0"/>
          </a:p>
          <a:p>
            <a:r>
              <a:rPr lang="cs-CZ" dirty="0" smtClean="0"/>
              <a:t>inzulin</a:t>
            </a:r>
          </a:p>
          <a:p>
            <a:endParaRPr lang="cs-CZ" dirty="0" smtClean="0"/>
          </a:p>
        </p:txBody>
      </p:sp>
      <p:sp>
        <p:nvSpPr>
          <p:cNvPr id="9" name="Zástupný symbol pro text 3"/>
          <p:cNvSpPr txBox="1">
            <a:spLocks/>
          </p:cNvSpPr>
          <p:nvPr/>
        </p:nvSpPr>
        <p:spPr>
          <a:xfrm>
            <a:off x="720531" y="1171576"/>
            <a:ext cx="10752138" cy="5025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dirty="0">
                <a:solidFill>
                  <a:srgbClr val="FFC000"/>
                </a:solidFill>
              </a:rPr>
              <a:t>Zdravotní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400" b="1" dirty="0">
                <a:solidFill>
                  <a:srgbClr val="FFC000"/>
                </a:solidFill>
              </a:rPr>
              <a:t>tvrzení</a:t>
            </a:r>
            <a:r>
              <a:rPr lang="cs-CZ" sz="2000" b="1" dirty="0">
                <a:solidFill>
                  <a:srgbClr val="FFC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3391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Chrom </a:t>
            </a:r>
            <a:r>
              <a:rPr lang="mr-IN" b="0" dirty="0" smtClean="0"/>
              <a:t>–</a:t>
            </a:r>
            <a:r>
              <a:rPr lang="cs-CZ" b="0" dirty="0" smtClean="0"/>
              <a:t> výživová doporučená dávka (DACH)</a:t>
            </a:r>
            <a:endParaRPr lang="cs-CZ" b="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678772"/>
              </p:ext>
            </p:extLst>
          </p:nvPr>
        </p:nvGraphicFramePr>
        <p:xfrm>
          <a:off x="1819949" y="2049168"/>
          <a:ext cx="8127999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34284"/>
                <a:gridCol w="3993715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VĚK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VDD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0–3 měsíců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1–10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4–11 měsíců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20–40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µg</a:t>
                      </a:r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1–3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20–60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µg</a:t>
                      </a:r>
                      <a:endParaRPr lang="cs-CZ" sz="1800" b="0" i="0" u="none" strike="noStrike" kern="1200" baseline="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4–6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20–80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7–14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20–100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≥ 15 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/>
                        <a:t>30–100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µg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69107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Chrom </a:t>
            </a:r>
            <a:r>
              <a:rPr lang="cs-CZ" b="0" dirty="0" smtClean="0"/>
              <a:t>– zdroje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79944"/>
            <a:ext cx="10753200" cy="1788306"/>
          </a:xfrm>
        </p:spPr>
        <p:txBody>
          <a:bodyPr/>
          <a:lstStyle/>
          <a:p>
            <a:r>
              <a:rPr lang="cs-CZ" dirty="0" smtClean="0"/>
              <a:t>maso, játra, vejce</a:t>
            </a:r>
          </a:p>
          <a:p>
            <a:r>
              <a:rPr lang="cs-CZ" dirty="0" smtClean="0"/>
              <a:t>ovesné vločky, celozrnné obiloviny</a:t>
            </a:r>
          </a:p>
          <a:p>
            <a:r>
              <a:rPr lang="cs-CZ" dirty="0" smtClean="0"/>
              <a:t>pivní kvasnice, houby</a:t>
            </a:r>
          </a:p>
          <a:p>
            <a:r>
              <a:rPr lang="cs-CZ" dirty="0" smtClean="0"/>
              <a:t>rajčata, hlávkový salát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500" y="1679944"/>
            <a:ext cx="44577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71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Mangan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přispívá k normálnímu </a:t>
            </a:r>
            <a:r>
              <a:rPr lang="cs-CZ" b="1" dirty="0"/>
              <a:t>energetickému metabolismu</a:t>
            </a:r>
          </a:p>
          <a:p>
            <a:r>
              <a:rPr lang="cs-CZ" dirty="0" smtClean="0"/>
              <a:t>přispívá k </a:t>
            </a:r>
            <a:r>
              <a:rPr lang="cs-CZ" b="1" dirty="0" smtClean="0"/>
              <a:t>udržení </a:t>
            </a:r>
            <a:r>
              <a:rPr lang="cs-CZ" dirty="0"/>
              <a:t>normálního</a:t>
            </a:r>
            <a:r>
              <a:rPr lang="cs-CZ" b="1" dirty="0"/>
              <a:t> stavu </a:t>
            </a:r>
            <a:r>
              <a:rPr lang="cs-CZ" b="1" dirty="0" smtClean="0"/>
              <a:t>kostí</a:t>
            </a:r>
            <a:endParaRPr lang="cs-CZ" b="1" dirty="0"/>
          </a:p>
          <a:p>
            <a:r>
              <a:rPr lang="cs-CZ" dirty="0" smtClean="0"/>
              <a:t>přispívá k normální </a:t>
            </a:r>
            <a:r>
              <a:rPr lang="cs-CZ" b="1" dirty="0"/>
              <a:t>tvorbě </a:t>
            </a:r>
            <a:r>
              <a:rPr lang="cs-CZ" b="1" dirty="0" smtClean="0"/>
              <a:t>pojivových </a:t>
            </a:r>
            <a:r>
              <a:rPr lang="cs-CZ" b="1" dirty="0"/>
              <a:t>tkání</a:t>
            </a:r>
          </a:p>
          <a:p>
            <a:r>
              <a:rPr lang="cs-CZ" dirty="0" smtClean="0"/>
              <a:t>přispívá k </a:t>
            </a:r>
            <a:r>
              <a:rPr lang="cs-CZ" b="1" dirty="0" smtClean="0"/>
              <a:t>ochraně </a:t>
            </a:r>
            <a:r>
              <a:rPr lang="cs-CZ" b="1" dirty="0"/>
              <a:t>buněk před oxidativním stresem</a:t>
            </a:r>
            <a:endParaRPr lang="cs-CZ" b="1" dirty="0" smtClean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funkce CNS</a:t>
            </a:r>
          </a:p>
          <a:p>
            <a:r>
              <a:rPr lang="cs-CZ" dirty="0" smtClean="0"/>
              <a:t>toxicita (není udán práh toxicity, neurologické poruchy)</a:t>
            </a:r>
          </a:p>
          <a:p>
            <a:endParaRPr lang="cs-CZ" dirty="0" smtClean="0"/>
          </a:p>
        </p:txBody>
      </p:sp>
      <p:sp>
        <p:nvSpPr>
          <p:cNvPr id="9" name="Zástupný symbol pro text 3"/>
          <p:cNvSpPr txBox="1">
            <a:spLocks/>
          </p:cNvSpPr>
          <p:nvPr/>
        </p:nvSpPr>
        <p:spPr>
          <a:xfrm>
            <a:off x="720531" y="1171576"/>
            <a:ext cx="10752138" cy="5025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dirty="0">
                <a:solidFill>
                  <a:srgbClr val="FFC000"/>
                </a:solidFill>
              </a:rPr>
              <a:t>Zdravotní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400" b="1" dirty="0">
                <a:solidFill>
                  <a:srgbClr val="FFC000"/>
                </a:solidFill>
              </a:rPr>
              <a:t>tvrzení</a:t>
            </a:r>
            <a:r>
              <a:rPr lang="cs-CZ" sz="2000" b="1" dirty="0">
                <a:solidFill>
                  <a:srgbClr val="FFC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06398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Mangan </a:t>
            </a:r>
            <a:r>
              <a:rPr lang="cs-CZ" b="0" dirty="0" smtClean="0"/>
              <a:t>– zdroje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79944"/>
            <a:ext cx="10753200" cy="1788306"/>
          </a:xfrm>
        </p:spPr>
        <p:txBody>
          <a:bodyPr/>
          <a:lstStyle/>
          <a:p>
            <a:r>
              <a:rPr lang="cs-CZ" dirty="0" smtClean="0"/>
              <a:t>potraviny rostlinného původu &gt; potraviny živočišného původu</a:t>
            </a:r>
          </a:p>
          <a:p>
            <a:endParaRPr lang="cs-CZ" dirty="0"/>
          </a:p>
          <a:p>
            <a:r>
              <a:rPr lang="cs-CZ" dirty="0" smtClean="0"/>
              <a:t>čaj, ovesné vločky</a:t>
            </a:r>
          </a:p>
          <a:p>
            <a:r>
              <a:rPr lang="cs-CZ" dirty="0" smtClean="0"/>
              <a:t>pórek, hlávkový salát, špenát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787" y="2574097"/>
            <a:ext cx="3096425" cy="355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391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Kobalt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20000" y="1679944"/>
            <a:ext cx="10753200" cy="1788306"/>
          </a:xfrm>
        </p:spPr>
        <p:txBody>
          <a:bodyPr/>
          <a:lstStyle/>
          <a:p>
            <a:r>
              <a:rPr lang="cs-CZ" dirty="0" smtClean="0"/>
              <a:t>součást vitaminu B12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6" name="Nadpis 3"/>
          <p:cNvSpPr txBox="1">
            <a:spLocks/>
          </p:cNvSpPr>
          <p:nvPr/>
        </p:nvSpPr>
        <p:spPr>
          <a:xfrm>
            <a:off x="720000" y="373175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smtClean="0"/>
              <a:t>Molybden</a:t>
            </a:r>
            <a:endParaRPr lang="cs-CZ" b="0" kern="0" dirty="0"/>
          </a:p>
        </p:txBody>
      </p:sp>
      <p:sp>
        <p:nvSpPr>
          <p:cNvPr id="7" name="Zástupný symbol pro obsah 4"/>
          <p:cNvSpPr txBox="1">
            <a:spLocks/>
          </p:cNvSpPr>
          <p:nvPr/>
        </p:nvSpPr>
        <p:spPr>
          <a:xfrm>
            <a:off x="720000" y="4691694"/>
            <a:ext cx="10753200" cy="1788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52000" marR="0" indent="-180000" algn="l" defTabSz="914400" rtl="0" eaLnBrk="1" fontAlgn="base" latinLnBrk="0" hangingPunct="1">
              <a:lnSpc>
                <a:spcPts val="36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180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kern="0" dirty="0" smtClean="0"/>
              <a:t>přispívá k normálnímu</a:t>
            </a:r>
            <a:r>
              <a:rPr lang="cs-CZ" b="1" kern="0" dirty="0" smtClean="0"/>
              <a:t> metabolismu sirných aminokyselin</a:t>
            </a:r>
          </a:p>
          <a:p>
            <a:endParaRPr lang="cs-CZ" kern="0" dirty="0" smtClean="0"/>
          </a:p>
          <a:p>
            <a:endParaRPr lang="cs-CZ" kern="0" dirty="0"/>
          </a:p>
        </p:txBody>
      </p:sp>
      <p:sp>
        <p:nvSpPr>
          <p:cNvPr id="8" name="Zástupný symbol pro text 3"/>
          <p:cNvSpPr txBox="1">
            <a:spLocks/>
          </p:cNvSpPr>
          <p:nvPr/>
        </p:nvSpPr>
        <p:spPr>
          <a:xfrm>
            <a:off x="666000" y="4195560"/>
            <a:ext cx="10752138" cy="5025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3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dirty="0">
                <a:solidFill>
                  <a:srgbClr val="FFC000"/>
                </a:solidFill>
              </a:rPr>
              <a:t>Zdravotní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400" b="1" dirty="0">
                <a:solidFill>
                  <a:srgbClr val="FFC000"/>
                </a:solidFill>
              </a:rPr>
              <a:t>tvrzení</a:t>
            </a:r>
            <a:r>
              <a:rPr lang="cs-CZ" sz="2000" b="1" dirty="0">
                <a:solidFill>
                  <a:srgbClr val="FFC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005988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101693"/>
            <a:ext cx="10753200" cy="451576"/>
          </a:xfrm>
        </p:spPr>
        <p:txBody>
          <a:bodyPr/>
          <a:lstStyle/>
          <a:p>
            <a:r>
              <a:rPr lang="cs-CZ" dirty="0" smtClean="0"/>
              <a:t>Otázky?</a:t>
            </a:r>
            <a:endParaRPr lang="cs-CZ" b="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860" y="2019055"/>
            <a:ext cx="2616852" cy="261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Stopové prvky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esenciální stopové prvky</a:t>
            </a:r>
          </a:p>
          <a:p>
            <a:endParaRPr lang="cs-CZ" dirty="0" smtClean="0"/>
          </a:p>
          <a:p>
            <a:r>
              <a:rPr lang="cs-CZ" dirty="0" smtClean="0"/>
              <a:t>potřeba &lt; 100 mg/den</a:t>
            </a:r>
          </a:p>
          <a:p>
            <a:pPr lvl="1"/>
            <a:r>
              <a:rPr kumimoji="1" lang="cs-CZ" sz="1400" i="1" kern="1200" dirty="0" err="1">
                <a:latin typeface="Arial" charset="0"/>
              </a:rPr>
              <a:t>Mehri</a:t>
            </a:r>
            <a:r>
              <a:rPr kumimoji="1" lang="cs-CZ" sz="1400" i="1" kern="1200" dirty="0">
                <a:latin typeface="Arial" charset="0"/>
              </a:rPr>
              <a:t> A. </a:t>
            </a:r>
            <a:r>
              <a:rPr kumimoji="1" lang="cs-CZ" sz="1400" i="1" kern="1200" dirty="0" err="1">
                <a:latin typeface="Arial" charset="0"/>
              </a:rPr>
              <a:t>Trace</a:t>
            </a:r>
            <a:r>
              <a:rPr kumimoji="1" lang="cs-CZ" sz="1400" i="1" kern="1200" dirty="0">
                <a:latin typeface="Arial" charset="0"/>
              </a:rPr>
              <a:t> </a:t>
            </a:r>
            <a:r>
              <a:rPr kumimoji="1" lang="cs-CZ" sz="1400" i="1" kern="1200" dirty="0" err="1">
                <a:latin typeface="Arial" charset="0"/>
              </a:rPr>
              <a:t>Elements</a:t>
            </a:r>
            <a:r>
              <a:rPr kumimoji="1" lang="cs-CZ" sz="1400" i="1" kern="1200" dirty="0">
                <a:latin typeface="Arial" charset="0"/>
              </a:rPr>
              <a:t> in </a:t>
            </a:r>
            <a:r>
              <a:rPr kumimoji="1" lang="cs-CZ" sz="1400" i="1" kern="1200" dirty="0" err="1">
                <a:latin typeface="Arial" charset="0"/>
              </a:rPr>
              <a:t>Human</a:t>
            </a:r>
            <a:r>
              <a:rPr kumimoji="1" lang="cs-CZ" sz="1400" i="1" kern="1200" dirty="0">
                <a:latin typeface="Arial" charset="0"/>
              </a:rPr>
              <a:t> </a:t>
            </a:r>
            <a:r>
              <a:rPr kumimoji="1" lang="cs-CZ" sz="1400" i="1" kern="1200" dirty="0" err="1">
                <a:latin typeface="Arial" charset="0"/>
              </a:rPr>
              <a:t>Nutrition</a:t>
            </a:r>
            <a:r>
              <a:rPr kumimoji="1" lang="cs-CZ" sz="1400" i="1" kern="1200" dirty="0">
                <a:latin typeface="Arial" charset="0"/>
              </a:rPr>
              <a:t> (II) - </a:t>
            </a:r>
            <a:r>
              <a:rPr kumimoji="1" lang="cs-CZ" sz="1400" i="1" kern="1200" dirty="0" err="1">
                <a:latin typeface="Arial" charset="0"/>
              </a:rPr>
              <a:t>An</a:t>
            </a:r>
            <a:r>
              <a:rPr kumimoji="1" lang="cs-CZ" sz="1400" i="1" kern="1200" dirty="0">
                <a:latin typeface="Arial" charset="0"/>
              </a:rPr>
              <a:t> Update. </a:t>
            </a:r>
            <a:r>
              <a:rPr kumimoji="1" lang="cs-CZ" sz="1400" i="1" kern="1200" dirty="0" err="1">
                <a:latin typeface="Arial" charset="0"/>
              </a:rPr>
              <a:t>Int</a:t>
            </a:r>
            <a:r>
              <a:rPr kumimoji="1" lang="cs-CZ" sz="1400" i="1" kern="1200" dirty="0">
                <a:latin typeface="Arial" charset="0"/>
              </a:rPr>
              <a:t> J </a:t>
            </a:r>
            <a:r>
              <a:rPr kumimoji="1" lang="cs-CZ" sz="1400" i="1" kern="1200" dirty="0" err="1">
                <a:latin typeface="Arial" charset="0"/>
              </a:rPr>
              <a:t>Prev</a:t>
            </a:r>
            <a:r>
              <a:rPr kumimoji="1" lang="cs-CZ" sz="1400" i="1" kern="1200" dirty="0">
                <a:latin typeface="Arial" charset="0"/>
              </a:rPr>
              <a:t> Med. 2020;11:2. doi:10.4103/ijpvm.IJPVM_48_19</a:t>
            </a:r>
            <a:r>
              <a:rPr lang="cs-CZ" sz="1400" i="1" dirty="0"/>
              <a:t> </a:t>
            </a:r>
          </a:p>
          <a:p>
            <a:r>
              <a:rPr lang="cs-CZ" dirty="0" smtClean="0"/>
              <a:t>tvoří méně než 0,01 % celkové tělesné hmotnosti </a:t>
            </a:r>
          </a:p>
          <a:p>
            <a:endParaRPr lang="cs-CZ" dirty="0" smtClean="0"/>
          </a:p>
          <a:p>
            <a:r>
              <a:rPr lang="cs-CZ" dirty="0" smtClean="0"/>
              <a:t>podíl na biochemických funkcích </a:t>
            </a:r>
          </a:p>
          <a:p>
            <a:endParaRPr lang="cs-CZ" dirty="0"/>
          </a:p>
          <a:p>
            <a:r>
              <a:rPr lang="cs-CZ" b="1" dirty="0">
                <a:solidFill>
                  <a:srgbClr val="0000DC"/>
                </a:solidFill>
              </a:rPr>
              <a:t>železo, zinek, selen, měď, jod, fluor, </a:t>
            </a:r>
            <a:r>
              <a:rPr lang="cs-CZ" b="1" dirty="0" smtClean="0">
                <a:solidFill>
                  <a:srgbClr val="0000DC"/>
                </a:solidFill>
              </a:rPr>
              <a:t>chr</a:t>
            </a:r>
            <a:r>
              <a:rPr lang="cs-CZ" b="1" dirty="0">
                <a:solidFill>
                  <a:srgbClr val="0000DC"/>
                </a:solidFill>
              </a:rPr>
              <a:t>o</a:t>
            </a:r>
            <a:r>
              <a:rPr lang="cs-CZ" b="1" dirty="0" smtClean="0">
                <a:solidFill>
                  <a:srgbClr val="0000DC"/>
                </a:solidFill>
              </a:rPr>
              <a:t>m</a:t>
            </a:r>
            <a:r>
              <a:rPr lang="cs-CZ" b="1" dirty="0">
                <a:solidFill>
                  <a:srgbClr val="0000DC"/>
                </a:solidFill>
              </a:rPr>
              <a:t>, mangan, molybden, </a:t>
            </a:r>
            <a:r>
              <a:rPr lang="cs-CZ" b="1" dirty="0" smtClean="0">
                <a:solidFill>
                  <a:srgbClr val="0000DC"/>
                </a:solidFill>
              </a:rPr>
              <a:t>kobalt</a:t>
            </a:r>
            <a:endParaRPr lang="cs-CZ" b="1" dirty="0">
              <a:solidFill>
                <a:srgbClr val="0000DC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65129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20000" y="3101693"/>
            <a:ext cx="10753200" cy="451576"/>
          </a:xfrm>
        </p:spPr>
        <p:txBody>
          <a:bodyPr/>
          <a:lstStyle/>
          <a:p>
            <a:r>
              <a:rPr lang="cs-CZ" dirty="0" smtClean="0"/>
              <a:t>Děkuji za pozornost!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39849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Železo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přispívá k normálním </a:t>
            </a:r>
            <a:r>
              <a:rPr lang="cs-CZ" b="1" dirty="0"/>
              <a:t>rozpoznávacím funkcím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přispívá k normálnímu </a:t>
            </a:r>
            <a:r>
              <a:rPr lang="cs-CZ" b="1" dirty="0"/>
              <a:t>energetickému metabolismu</a:t>
            </a:r>
            <a:endParaRPr lang="cs-CZ" dirty="0"/>
          </a:p>
          <a:p>
            <a:pPr lvl="0"/>
            <a:r>
              <a:rPr lang="cs-CZ" dirty="0"/>
              <a:t>přispívá k normální </a:t>
            </a:r>
            <a:r>
              <a:rPr lang="cs-CZ" b="1" dirty="0"/>
              <a:t>tvorbě červených krvinek a hemoglobinu</a:t>
            </a:r>
            <a:endParaRPr lang="cs-CZ" dirty="0"/>
          </a:p>
          <a:p>
            <a:pPr lvl="0"/>
            <a:r>
              <a:rPr lang="cs-CZ" dirty="0"/>
              <a:t>přispívá k normálnímu </a:t>
            </a:r>
            <a:r>
              <a:rPr lang="cs-CZ" b="1" dirty="0"/>
              <a:t>přenosu kyslíku v těle</a:t>
            </a:r>
            <a:endParaRPr lang="cs-CZ" dirty="0"/>
          </a:p>
          <a:p>
            <a:pPr lvl="0"/>
            <a:r>
              <a:rPr lang="cs-CZ" dirty="0"/>
              <a:t>přispívá k normální </a:t>
            </a:r>
            <a:r>
              <a:rPr lang="cs-CZ" b="1" dirty="0"/>
              <a:t>funkci imunitního systému</a:t>
            </a:r>
            <a:endParaRPr lang="cs-CZ" dirty="0"/>
          </a:p>
          <a:p>
            <a:pPr lvl="0"/>
            <a:r>
              <a:rPr lang="cs-CZ" dirty="0"/>
              <a:t>přispívá ke </a:t>
            </a:r>
            <a:r>
              <a:rPr lang="cs-CZ" b="1" dirty="0"/>
              <a:t>snížení míry únavy a vyčerpání</a:t>
            </a:r>
            <a:endParaRPr lang="cs-CZ" dirty="0"/>
          </a:p>
          <a:p>
            <a:pPr lvl="0"/>
            <a:r>
              <a:rPr lang="cs-CZ" dirty="0"/>
              <a:t>se podílí na </a:t>
            </a:r>
            <a:r>
              <a:rPr lang="cs-CZ" b="1" dirty="0"/>
              <a:t>procesu dělení buněk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8" name="Zástupný symbol pro text 3"/>
          <p:cNvSpPr txBox="1">
            <a:spLocks/>
          </p:cNvSpPr>
          <p:nvPr/>
        </p:nvSpPr>
        <p:spPr>
          <a:xfrm>
            <a:off x="720531" y="1171576"/>
            <a:ext cx="10752138" cy="50253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 sz="28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914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1371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18288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7432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32004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3657600" indent="0" algn="l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cs-CZ" sz="2400" b="1" dirty="0">
                <a:solidFill>
                  <a:srgbClr val="FFC000"/>
                </a:solidFill>
              </a:rPr>
              <a:t>Zdravotní</a:t>
            </a:r>
            <a:r>
              <a:rPr lang="cs-CZ" sz="2000" b="1" dirty="0">
                <a:solidFill>
                  <a:srgbClr val="FFC000"/>
                </a:solidFill>
              </a:rPr>
              <a:t> </a:t>
            </a:r>
            <a:r>
              <a:rPr lang="cs-CZ" sz="2400" b="1" dirty="0">
                <a:solidFill>
                  <a:srgbClr val="FFC000"/>
                </a:solidFill>
              </a:rPr>
              <a:t>tvrzení</a:t>
            </a:r>
            <a:r>
              <a:rPr lang="cs-CZ" sz="2000" b="1" dirty="0">
                <a:solidFill>
                  <a:srgbClr val="FFC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71022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Železo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zásoba v organismu 2–4 g</a:t>
            </a:r>
          </a:p>
          <a:p>
            <a:endParaRPr lang="cs-CZ" dirty="0"/>
          </a:p>
          <a:p>
            <a:r>
              <a:rPr lang="cs-CZ" dirty="0" smtClean="0"/>
              <a:t>hemoglobin, myoglobin, cytochromy aj.</a:t>
            </a:r>
          </a:p>
          <a:p>
            <a:r>
              <a:rPr lang="cs-CZ" dirty="0" smtClean="0"/>
              <a:t>významný podíl na získávání energie</a:t>
            </a:r>
          </a:p>
          <a:p>
            <a:r>
              <a:rPr lang="cs-CZ" dirty="0" err="1" smtClean="0"/>
              <a:t>kofaktor</a:t>
            </a:r>
            <a:r>
              <a:rPr lang="cs-CZ" dirty="0" smtClean="0"/>
              <a:t> antioxidačních enzymů</a:t>
            </a:r>
          </a:p>
          <a:p>
            <a:r>
              <a:rPr lang="cs-CZ" dirty="0" smtClean="0"/>
              <a:t>vliv na imunitní systém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9396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Železo </a:t>
            </a:r>
            <a:r>
              <a:rPr lang="mr-IN" b="0" dirty="0" smtClean="0"/>
              <a:t>–</a:t>
            </a:r>
            <a:r>
              <a:rPr lang="cs-CZ" b="0" dirty="0" smtClean="0"/>
              <a:t> výživová doporučená dávka</a:t>
            </a:r>
            <a:endParaRPr lang="cs-CZ" b="0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685817"/>
              </p:ext>
            </p:extLst>
          </p:nvPr>
        </p:nvGraphicFramePr>
        <p:xfrm>
          <a:off x="1819949" y="2049168"/>
          <a:ext cx="8127999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2777"/>
                <a:gridCol w="2190307"/>
                <a:gridCol w="2164915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VĚK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VDD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7–11 měsíců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1–6 let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7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7–11 let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12–17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11 mg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13 mg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≥ 18 let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♂ 11 mg</a:t>
                      </a:r>
                      <a:endParaRPr lang="cs-CZ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♀ 16 mg</a:t>
                      </a:r>
                      <a:endParaRPr lang="cs-CZ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Těhotné a kojící ženy (≥ 18 let)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16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/>
                        <a:t>Postmenopauzální ženy (≥ 40 let)</a:t>
                      </a:r>
                      <a:endParaRPr lang="cs-CZ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11 mg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0104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Minerální látky – stopové prvky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Železo</a:t>
            </a:r>
            <a:r>
              <a:rPr lang="cs-CZ" b="0" dirty="0" smtClean="0"/>
              <a:t> – zdroje – 2 formy:</a:t>
            </a:r>
            <a:endParaRPr lang="cs-CZ" b="0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00DC"/>
                </a:solidFill>
              </a:rPr>
              <a:t>hemové (Fe</a:t>
            </a:r>
            <a:r>
              <a:rPr lang="cs-CZ" b="1" baseline="30000" dirty="0" smtClean="0">
                <a:solidFill>
                  <a:srgbClr val="0000DC"/>
                </a:solidFill>
              </a:rPr>
              <a:t>2+</a:t>
            </a:r>
            <a:r>
              <a:rPr lang="cs-CZ" b="1" dirty="0" smtClean="0">
                <a:solidFill>
                  <a:srgbClr val="0000DC"/>
                </a:solidFill>
              </a:rPr>
              <a:t>)</a:t>
            </a:r>
          </a:p>
          <a:p>
            <a:pPr lvl="1"/>
            <a:r>
              <a:rPr lang="cs-CZ" sz="2800" dirty="0" smtClean="0"/>
              <a:t>maso, játra, ryby</a:t>
            </a:r>
          </a:p>
          <a:p>
            <a:pPr lvl="1"/>
            <a:r>
              <a:rPr lang="cs-CZ" sz="2800" dirty="0" smtClean="0"/>
              <a:t>biologická dostupnost: cca 20 %</a:t>
            </a:r>
          </a:p>
          <a:p>
            <a:endParaRPr lang="cs-CZ" dirty="0"/>
          </a:p>
          <a:p>
            <a:r>
              <a:rPr lang="cs-CZ" b="1" dirty="0" err="1" smtClean="0">
                <a:solidFill>
                  <a:srgbClr val="0000DC"/>
                </a:solidFill>
              </a:rPr>
              <a:t>nehemové</a:t>
            </a:r>
            <a:r>
              <a:rPr lang="cs-CZ" b="1" dirty="0" smtClean="0">
                <a:solidFill>
                  <a:srgbClr val="0000DC"/>
                </a:solidFill>
              </a:rPr>
              <a:t> </a:t>
            </a:r>
            <a:r>
              <a:rPr lang="cs-CZ" b="1" dirty="0">
                <a:solidFill>
                  <a:srgbClr val="0000DC"/>
                </a:solidFill>
              </a:rPr>
              <a:t>(</a:t>
            </a:r>
            <a:r>
              <a:rPr lang="cs-CZ" b="1" dirty="0" smtClean="0">
                <a:solidFill>
                  <a:srgbClr val="0000DC"/>
                </a:solidFill>
              </a:rPr>
              <a:t>Fe</a:t>
            </a:r>
            <a:r>
              <a:rPr lang="cs-CZ" b="1" baseline="30000" dirty="0" smtClean="0">
                <a:solidFill>
                  <a:srgbClr val="0000DC"/>
                </a:solidFill>
              </a:rPr>
              <a:t>3+</a:t>
            </a:r>
            <a:r>
              <a:rPr lang="cs-CZ" b="1" dirty="0" smtClean="0">
                <a:solidFill>
                  <a:srgbClr val="0000DC"/>
                </a:solidFill>
              </a:rPr>
              <a:t>)</a:t>
            </a:r>
          </a:p>
          <a:p>
            <a:pPr lvl="1"/>
            <a:r>
              <a:rPr lang="cs-CZ" sz="2800" dirty="0" smtClean="0"/>
              <a:t>skořápkové plody, obiloviny, luštěniny, kakao, zelenina, vejce</a:t>
            </a:r>
          </a:p>
          <a:p>
            <a:pPr lvl="1"/>
            <a:r>
              <a:rPr lang="cs-CZ" sz="2800" dirty="0" smtClean="0"/>
              <a:t>biologická dostupnost: cca 5 %</a:t>
            </a:r>
          </a:p>
          <a:p>
            <a:pPr lvl="1"/>
            <a:endParaRPr lang="cs-CZ" sz="2800" dirty="0" smtClean="0"/>
          </a:p>
          <a:p>
            <a:pPr lvl="1"/>
            <a:r>
              <a:rPr lang="cs-CZ" sz="2800" dirty="0" smtClean="0"/>
              <a:t>mateřské mléko </a:t>
            </a:r>
            <a:r>
              <a:rPr lang="mr-IN" sz="2800" dirty="0" smtClean="0"/>
              <a:t>–</a:t>
            </a:r>
            <a:r>
              <a:rPr lang="cs-CZ" sz="2800" dirty="0" smtClean="0"/>
              <a:t> biologická dostupnost: &gt; 30 %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571119520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4" id="{A988657E-C754-FD4D-BC6C-B5033090368A}" vid="{DC324F61-30C1-BD4E-9E01-CABD499C5234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šablona_muni_16_9</Template>
  <TotalTime>722</TotalTime>
  <Words>1538</Words>
  <Application>Microsoft Macintosh PowerPoint</Application>
  <PresentationFormat>Širokoúhlá obrazovka</PresentationFormat>
  <Paragraphs>543</Paragraphs>
  <Slides>50</Slides>
  <Notes>35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Mangal</vt:lpstr>
      <vt:lpstr>Symbol</vt:lpstr>
      <vt:lpstr>Tahoma</vt:lpstr>
      <vt:lpstr>Wingdings</vt:lpstr>
      <vt:lpstr>Arial</vt:lpstr>
      <vt:lpstr>Prezentace_MU_CZ</vt:lpstr>
      <vt:lpstr>Minerální látky – STOPOVÉ PRVKY</vt:lpstr>
      <vt:lpstr>Jak můžeme dělit minerální látky?</vt:lpstr>
      <vt:lpstr>Dělení minerálních látek  </vt:lpstr>
      <vt:lpstr>Dělení minerálních látek  </vt:lpstr>
      <vt:lpstr>Stopové prvky</vt:lpstr>
      <vt:lpstr>Železo</vt:lpstr>
      <vt:lpstr>Železo</vt:lpstr>
      <vt:lpstr>Železo – výživová doporučená dávka</vt:lpstr>
      <vt:lpstr>Železo – zdroje – 2 formy:</vt:lpstr>
      <vt:lpstr>Prezentace aplikace PowerPoint</vt:lpstr>
      <vt:lpstr>Železo – ovlivnění vstřebatelnosti</vt:lpstr>
      <vt:lpstr>Železo – rizika nadbytku/nedostatku</vt:lpstr>
      <vt:lpstr>Železo – doporučení WHO</vt:lpstr>
      <vt:lpstr>Zinek</vt:lpstr>
      <vt:lpstr>Zinek</vt:lpstr>
      <vt:lpstr>Zinek – výživová doporučená dávka</vt:lpstr>
      <vt:lpstr>Zinek – zdroje</vt:lpstr>
      <vt:lpstr>Zinek – rizika</vt:lpstr>
      <vt:lpstr>Měď</vt:lpstr>
      <vt:lpstr>Měď</vt:lpstr>
      <vt:lpstr>Měď – výživová doporučená dávka</vt:lpstr>
      <vt:lpstr>Měď – zdroje</vt:lpstr>
      <vt:lpstr>Měď – rizika</vt:lpstr>
      <vt:lpstr>Jód</vt:lpstr>
      <vt:lpstr>Jód</vt:lpstr>
      <vt:lpstr>Jód – výživová doporučená dávka</vt:lpstr>
      <vt:lpstr>Jód – zdroje</vt:lpstr>
      <vt:lpstr>Jód – strumigeny</vt:lpstr>
      <vt:lpstr>Jód – rizika</vt:lpstr>
      <vt:lpstr>Prezentace aplikace PowerPoint</vt:lpstr>
      <vt:lpstr>Prezentace aplikace PowerPoint</vt:lpstr>
      <vt:lpstr>Selen</vt:lpstr>
      <vt:lpstr>Selen</vt:lpstr>
      <vt:lpstr>Selen – výživová doporučená dávka</vt:lpstr>
      <vt:lpstr>Selen – zdroje</vt:lpstr>
      <vt:lpstr>Selen</vt:lpstr>
      <vt:lpstr>Prezentace aplikace PowerPoint</vt:lpstr>
      <vt:lpstr>Selen – rizika nadbytku/nedostatku</vt:lpstr>
      <vt:lpstr>Fluor</vt:lpstr>
      <vt:lpstr>Fluor – výživová doporučená dávka</vt:lpstr>
      <vt:lpstr>Fluor – zdroje</vt:lpstr>
      <vt:lpstr>Fluor – rizika nadbytku/nedostatku</vt:lpstr>
      <vt:lpstr>Chrom</vt:lpstr>
      <vt:lpstr>Chrom – výživová doporučená dávka (DACH)</vt:lpstr>
      <vt:lpstr>Chrom – zdroje</vt:lpstr>
      <vt:lpstr>Mangan</vt:lpstr>
      <vt:lpstr>Mangan – zdroje</vt:lpstr>
      <vt:lpstr>Kobalt</vt:lpstr>
      <vt:lpstr>Otázky?</vt:lpstr>
      <vt:lpstr>Děkuji za pozornost!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Minerální látky – STOPOVÉ PRVKY</dc:title>
  <dc:creator>Microsoft Office User</dc:creator>
  <cp:lastModifiedBy>Microsoft Office User</cp:lastModifiedBy>
  <cp:revision>42</cp:revision>
  <cp:lastPrinted>1601-01-01T00:00:00Z</cp:lastPrinted>
  <dcterms:created xsi:type="dcterms:W3CDTF">2023-11-27T20:47:44Z</dcterms:created>
  <dcterms:modified xsi:type="dcterms:W3CDTF">2023-11-28T08:49:45Z</dcterms:modified>
</cp:coreProperties>
</file>