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79" r:id="rId6"/>
    <p:sldId id="376" r:id="rId7"/>
    <p:sldId id="278" r:id="rId8"/>
    <p:sldId id="377" r:id="rId9"/>
    <p:sldId id="378" r:id="rId10"/>
    <p:sldId id="379" r:id="rId11"/>
    <p:sldId id="380" r:id="rId12"/>
    <p:sldId id="381" r:id="rId13"/>
    <p:sldId id="383" r:id="rId14"/>
    <p:sldId id="384" r:id="rId15"/>
    <p:sldId id="414" r:id="rId16"/>
    <p:sldId id="386" r:id="rId17"/>
    <p:sldId id="416" r:id="rId18"/>
    <p:sldId id="571" r:id="rId19"/>
    <p:sldId id="389" r:id="rId20"/>
    <p:sldId id="572" r:id="rId21"/>
    <p:sldId id="390" r:id="rId22"/>
    <p:sldId id="391" r:id="rId23"/>
    <p:sldId id="409" r:id="rId24"/>
    <p:sldId id="573" r:id="rId25"/>
    <p:sldId id="575" r:id="rId26"/>
    <p:sldId id="393" r:id="rId27"/>
    <p:sldId id="417" r:id="rId28"/>
    <p:sldId id="411" r:id="rId29"/>
    <p:sldId id="576" r:id="rId30"/>
    <p:sldId id="577" r:id="rId31"/>
    <p:sldId id="578" r:id="rId32"/>
    <p:sldId id="579" r:id="rId33"/>
    <p:sldId id="580" r:id="rId34"/>
    <p:sldId id="582" r:id="rId35"/>
    <p:sldId id="583" r:id="rId36"/>
    <p:sldId id="581" r:id="rId37"/>
    <p:sldId id="402" r:id="rId38"/>
    <p:sldId id="585" r:id="rId39"/>
    <p:sldId id="404" r:id="rId40"/>
    <p:sldId id="405" r:id="rId41"/>
    <p:sldId id="584" r:id="rId42"/>
    <p:sldId id="586" r:id="rId43"/>
    <p:sldId id="407" r:id="rId44"/>
    <p:sldId id="408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5768" autoAdjust="0"/>
  </p:normalViewPr>
  <p:slideViewPr>
    <p:cSldViewPr snapToGrid="0">
      <p:cViewPr varScale="1">
        <p:scale>
          <a:sx n="109" d="100"/>
          <a:sy n="109" d="100"/>
        </p:scale>
        <p:origin x="488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5AE73-C88C-414E-89FA-7281AFF1665A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3B5DEE-9ED5-F84D-A863-1170212457D1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GLYCEROL</a:t>
          </a:r>
        </a:p>
      </dgm:t>
    </dgm:pt>
    <dgm:pt modelId="{F6A9E131-EAAE-234E-A4CA-215256E14FD3}" type="parTrans" cxnId="{CF7BD6BB-E3B3-BC4E-B040-48EB8E4A78D9}">
      <dgm:prSet/>
      <dgm:spPr/>
      <dgm:t>
        <a:bodyPr/>
        <a:lstStyle/>
        <a:p>
          <a:endParaRPr lang="cs-CZ"/>
        </a:p>
      </dgm:t>
    </dgm:pt>
    <dgm:pt modelId="{24BD7B13-BCC6-2144-B900-4A292103A225}" type="sibTrans" cxnId="{CF7BD6BB-E3B3-BC4E-B040-48EB8E4A78D9}">
      <dgm:prSet/>
      <dgm:spPr/>
      <dgm:t>
        <a:bodyPr/>
        <a:lstStyle/>
        <a:p>
          <a:endParaRPr lang="cs-CZ"/>
        </a:p>
      </dgm:t>
    </dgm:pt>
    <dgm:pt modelId="{90781847-D268-654E-9AAF-39C1216C3B27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MASTNÁ KYSELINA</a:t>
          </a:r>
        </a:p>
      </dgm:t>
    </dgm:pt>
    <dgm:pt modelId="{BD5C93AD-F640-7749-B550-CEC5E25A2ECA}" type="parTrans" cxnId="{AE561BEE-47D3-D54E-B8C0-8883A6AD58A8}">
      <dgm:prSet/>
      <dgm:spPr/>
      <dgm:t>
        <a:bodyPr/>
        <a:lstStyle/>
        <a:p>
          <a:endParaRPr lang="cs-CZ"/>
        </a:p>
      </dgm:t>
    </dgm:pt>
    <dgm:pt modelId="{2874F20B-A93E-3E44-8561-55339F9934AA}" type="sibTrans" cxnId="{AE561BEE-47D3-D54E-B8C0-8883A6AD58A8}">
      <dgm:prSet/>
      <dgm:spPr/>
      <dgm:t>
        <a:bodyPr/>
        <a:lstStyle/>
        <a:p>
          <a:endParaRPr lang="cs-CZ"/>
        </a:p>
      </dgm:t>
    </dgm:pt>
    <dgm:pt modelId="{F9C46784-703E-C84A-A6A7-FCCA995AFC0C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MASTNÁ</a:t>
          </a:r>
          <a:r>
            <a:rPr lang="cs-CZ" dirty="0"/>
            <a:t> </a:t>
          </a:r>
          <a:r>
            <a:rPr lang="cs-CZ" dirty="0">
              <a:solidFill>
                <a:schemeClr val="tx1"/>
              </a:solidFill>
            </a:rPr>
            <a:t>KYSELINA</a:t>
          </a:r>
        </a:p>
      </dgm:t>
    </dgm:pt>
    <dgm:pt modelId="{236A010B-4FAC-4947-8D83-C307508BBF56}" type="parTrans" cxnId="{D04C028A-A327-1242-B4B5-560FA4A94A67}">
      <dgm:prSet/>
      <dgm:spPr/>
      <dgm:t>
        <a:bodyPr/>
        <a:lstStyle/>
        <a:p>
          <a:endParaRPr lang="cs-CZ"/>
        </a:p>
      </dgm:t>
    </dgm:pt>
    <dgm:pt modelId="{C51A0E69-1873-A84A-97EB-78EE37F96F9E}" type="sibTrans" cxnId="{D04C028A-A327-1242-B4B5-560FA4A94A67}">
      <dgm:prSet/>
      <dgm:spPr/>
      <dgm:t>
        <a:bodyPr/>
        <a:lstStyle/>
        <a:p>
          <a:endParaRPr lang="cs-CZ"/>
        </a:p>
      </dgm:t>
    </dgm:pt>
    <dgm:pt modelId="{EB587354-CA9D-9F4D-B4BE-071BE8DA92A9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MASTNÁ KYSELINA</a:t>
          </a:r>
        </a:p>
      </dgm:t>
    </dgm:pt>
    <dgm:pt modelId="{62779CF4-BF74-C14E-8AE3-AE0EC4DFDA1E}" type="parTrans" cxnId="{C2D52B04-8729-0844-9E5E-0C81C6CCAD0B}">
      <dgm:prSet/>
      <dgm:spPr/>
      <dgm:t>
        <a:bodyPr/>
        <a:lstStyle/>
        <a:p>
          <a:endParaRPr lang="cs-CZ"/>
        </a:p>
      </dgm:t>
    </dgm:pt>
    <dgm:pt modelId="{B3B17F29-EDD0-5843-B9DF-85A84508CB7E}" type="sibTrans" cxnId="{C2D52B04-8729-0844-9E5E-0C81C6CCAD0B}">
      <dgm:prSet/>
      <dgm:spPr/>
      <dgm:t>
        <a:bodyPr/>
        <a:lstStyle/>
        <a:p>
          <a:endParaRPr lang="cs-CZ"/>
        </a:p>
      </dgm:t>
    </dgm:pt>
    <dgm:pt modelId="{DD09D7D9-270E-E348-AF72-CF8958928A58}" type="pres">
      <dgm:prSet presAssocID="{B895AE73-C88C-414E-89FA-7281AFF166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8C5E8B-A9CE-EA49-BEFE-02009B24A5A8}" type="pres">
      <dgm:prSet presAssocID="{CD3B5DEE-9ED5-F84D-A863-1170212457D1}" presName="hierRoot1" presStyleCnt="0">
        <dgm:presLayoutVars>
          <dgm:hierBranch val="init"/>
        </dgm:presLayoutVars>
      </dgm:prSet>
      <dgm:spPr/>
    </dgm:pt>
    <dgm:pt modelId="{12987358-A05C-4548-A4BA-9F6E8127E002}" type="pres">
      <dgm:prSet presAssocID="{CD3B5DEE-9ED5-F84D-A863-1170212457D1}" presName="rootComposite1" presStyleCnt="0"/>
      <dgm:spPr/>
    </dgm:pt>
    <dgm:pt modelId="{25526441-DE8B-0746-9585-59D622B1FBF5}" type="pres">
      <dgm:prSet presAssocID="{CD3B5DEE-9ED5-F84D-A863-1170212457D1}" presName="rootText1" presStyleLbl="node0" presStyleIdx="0" presStyleCnt="1">
        <dgm:presLayoutVars>
          <dgm:chPref val="3"/>
        </dgm:presLayoutVars>
      </dgm:prSet>
      <dgm:spPr/>
    </dgm:pt>
    <dgm:pt modelId="{63CE685E-BC86-0C45-8081-5165AEFCB99E}" type="pres">
      <dgm:prSet presAssocID="{CD3B5DEE-9ED5-F84D-A863-1170212457D1}" presName="rootConnector1" presStyleLbl="node1" presStyleIdx="0" presStyleCnt="0"/>
      <dgm:spPr/>
    </dgm:pt>
    <dgm:pt modelId="{6449B138-3A5E-6F46-B9EC-8C5FF4FE5ACA}" type="pres">
      <dgm:prSet presAssocID="{CD3B5DEE-9ED5-F84D-A863-1170212457D1}" presName="hierChild2" presStyleCnt="0"/>
      <dgm:spPr/>
    </dgm:pt>
    <dgm:pt modelId="{DA802E29-B33F-F640-AADC-FAF80A72E5B1}" type="pres">
      <dgm:prSet presAssocID="{BD5C93AD-F640-7749-B550-CEC5E25A2ECA}" presName="Name64" presStyleLbl="parChTrans1D2" presStyleIdx="0" presStyleCnt="3"/>
      <dgm:spPr/>
    </dgm:pt>
    <dgm:pt modelId="{69245C45-5678-6D44-AC33-D6916865AA53}" type="pres">
      <dgm:prSet presAssocID="{90781847-D268-654E-9AAF-39C1216C3B27}" presName="hierRoot2" presStyleCnt="0">
        <dgm:presLayoutVars>
          <dgm:hierBranch val="init"/>
        </dgm:presLayoutVars>
      </dgm:prSet>
      <dgm:spPr/>
    </dgm:pt>
    <dgm:pt modelId="{F08C4925-D921-034E-B9BB-B302423B13DA}" type="pres">
      <dgm:prSet presAssocID="{90781847-D268-654E-9AAF-39C1216C3B27}" presName="rootComposite" presStyleCnt="0"/>
      <dgm:spPr/>
    </dgm:pt>
    <dgm:pt modelId="{CA3F0B44-C47A-3746-B56B-DBF4E6D1EE33}" type="pres">
      <dgm:prSet presAssocID="{90781847-D268-654E-9AAF-39C1216C3B27}" presName="rootText" presStyleLbl="node2" presStyleIdx="0" presStyleCnt="3">
        <dgm:presLayoutVars>
          <dgm:chPref val="3"/>
        </dgm:presLayoutVars>
      </dgm:prSet>
      <dgm:spPr/>
    </dgm:pt>
    <dgm:pt modelId="{14889AE4-933A-C346-AB40-9E196A3FCDDA}" type="pres">
      <dgm:prSet presAssocID="{90781847-D268-654E-9AAF-39C1216C3B27}" presName="rootConnector" presStyleLbl="node2" presStyleIdx="0" presStyleCnt="3"/>
      <dgm:spPr/>
    </dgm:pt>
    <dgm:pt modelId="{5F01C126-DCAF-C844-AFDE-B6EFCB4EFAD3}" type="pres">
      <dgm:prSet presAssocID="{90781847-D268-654E-9AAF-39C1216C3B27}" presName="hierChild4" presStyleCnt="0"/>
      <dgm:spPr/>
    </dgm:pt>
    <dgm:pt modelId="{7BD59A17-9E48-AD47-B469-6598DF53D7DB}" type="pres">
      <dgm:prSet presAssocID="{90781847-D268-654E-9AAF-39C1216C3B27}" presName="hierChild5" presStyleCnt="0"/>
      <dgm:spPr/>
    </dgm:pt>
    <dgm:pt modelId="{08CF694E-2C0E-2D41-9A15-B6B092E071C0}" type="pres">
      <dgm:prSet presAssocID="{236A010B-4FAC-4947-8D83-C307508BBF56}" presName="Name64" presStyleLbl="parChTrans1D2" presStyleIdx="1" presStyleCnt="3"/>
      <dgm:spPr/>
    </dgm:pt>
    <dgm:pt modelId="{EF6220F3-325D-9D4F-BDD9-6FA4DAD64A94}" type="pres">
      <dgm:prSet presAssocID="{F9C46784-703E-C84A-A6A7-FCCA995AFC0C}" presName="hierRoot2" presStyleCnt="0">
        <dgm:presLayoutVars>
          <dgm:hierBranch val="init"/>
        </dgm:presLayoutVars>
      </dgm:prSet>
      <dgm:spPr/>
    </dgm:pt>
    <dgm:pt modelId="{64FAEC34-4F35-F74D-B37B-EC91F32DBCF0}" type="pres">
      <dgm:prSet presAssocID="{F9C46784-703E-C84A-A6A7-FCCA995AFC0C}" presName="rootComposite" presStyleCnt="0"/>
      <dgm:spPr/>
    </dgm:pt>
    <dgm:pt modelId="{FC4ADF63-D31B-7C4A-B59F-894A1D45B0E4}" type="pres">
      <dgm:prSet presAssocID="{F9C46784-703E-C84A-A6A7-FCCA995AFC0C}" presName="rootText" presStyleLbl="node2" presStyleIdx="1" presStyleCnt="3">
        <dgm:presLayoutVars>
          <dgm:chPref val="3"/>
        </dgm:presLayoutVars>
      </dgm:prSet>
      <dgm:spPr/>
    </dgm:pt>
    <dgm:pt modelId="{14A43493-D70C-AA42-B237-9C1FF4E9EF09}" type="pres">
      <dgm:prSet presAssocID="{F9C46784-703E-C84A-A6A7-FCCA995AFC0C}" presName="rootConnector" presStyleLbl="node2" presStyleIdx="1" presStyleCnt="3"/>
      <dgm:spPr/>
    </dgm:pt>
    <dgm:pt modelId="{0FA11047-5B7F-314A-9C60-B0BD43179505}" type="pres">
      <dgm:prSet presAssocID="{F9C46784-703E-C84A-A6A7-FCCA995AFC0C}" presName="hierChild4" presStyleCnt="0"/>
      <dgm:spPr/>
    </dgm:pt>
    <dgm:pt modelId="{57E3B8EB-43B9-5648-868A-8783B678B0D1}" type="pres">
      <dgm:prSet presAssocID="{F9C46784-703E-C84A-A6A7-FCCA995AFC0C}" presName="hierChild5" presStyleCnt="0"/>
      <dgm:spPr/>
    </dgm:pt>
    <dgm:pt modelId="{F996F323-EFB5-6D4B-BDF3-65A1590F82E9}" type="pres">
      <dgm:prSet presAssocID="{62779CF4-BF74-C14E-8AE3-AE0EC4DFDA1E}" presName="Name64" presStyleLbl="parChTrans1D2" presStyleIdx="2" presStyleCnt="3"/>
      <dgm:spPr/>
    </dgm:pt>
    <dgm:pt modelId="{813D04D0-2ACC-6044-8A35-28CAC5B95F65}" type="pres">
      <dgm:prSet presAssocID="{EB587354-CA9D-9F4D-B4BE-071BE8DA92A9}" presName="hierRoot2" presStyleCnt="0">
        <dgm:presLayoutVars>
          <dgm:hierBranch val="init"/>
        </dgm:presLayoutVars>
      </dgm:prSet>
      <dgm:spPr/>
    </dgm:pt>
    <dgm:pt modelId="{2775B91B-C366-E946-9A6B-1A1D63F6ECEC}" type="pres">
      <dgm:prSet presAssocID="{EB587354-CA9D-9F4D-B4BE-071BE8DA92A9}" presName="rootComposite" presStyleCnt="0"/>
      <dgm:spPr/>
    </dgm:pt>
    <dgm:pt modelId="{B52CBFE1-5C49-2446-B00E-504A0A6051A8}" type="pres">
      <dgm:prSet presAssocID="{EB587354-CA9D-9F4D-B4BE-071BE8DA92A9}" presName="rootText" presStyleLbl="node2" presStyleIdx="2" presStyleCnt="3">
        <dgm:presLayoutVars>
          <dgm:chPref val="3"/>
        </dgm:presLayoutVars>
      </dgm:prSet>
      <dgm:spPr/>
    </dgm:pt>
    <dgm:pt modelId="{835A7A44-4697-1E40-A4B4-5F02DF004AF5}" type="pres">
      <dgm:prSet presAssocID="{EB587354-CA9D-9F4D-B4BE-071BE8DA92A9}" presName="rootConnector" presStyleLbl="node2" presStyleIdx="2" presStyleCnt="3"/>
      <dgm:spPr/>
    </dgm:pt>
    <dgm:pt modelId="{EBD71A15-5A99-7B46-AD5E-C5964188A37D}" type="pres">
      <dgm:prSet presAssocID="{EB587354-CA9D-9F4D-B4BE-071BE8DA92A9}" presName="hierChild4" presStyleCnt="0"/>
      <dgm:spPr/>
    </dgm:pt>
    <dgm:pt modelId="{271E7631-EF97-C848-88FC-E607957929AE}" type="pres">
      <dgm:prSet presAssocID="{EB587354-CA9D-9F4D-B4BE-071BE8DA92A9}" presName="hierChild5" presStyleCnt="0"/>
      <dgm:spPr/>
    </dgm:pt>
    <dgm:pt modelId="{ED026C22-2922-D04D-977D-FEE818A2A4FC}" type="pres">
      <dgm:prSet presAssocID="{CD3B5DEE-9ED5-F84D-A863-1170212457D1}" presName="hierChild3" presStyleCnt="0"/>
      <dgm:spPr/>
    </dgm:pt>
  </dgm:ptLst>
  <dgm:cxnLst>
    <dgm:cxn modelId="{C2D52B04-8729-0844-9E5E-0C81C6CCAD0B}" srcId="{CD3B5DEE-9ED5-F84D-A863-1170212457D1}" destId="{EB587354-CA9D-9F4D-B4BE-071BE8DA92A9}" srcOrd="2" destOrd="0" parTransId="{62779CF4-BF74-C14E-8AE3-AE0EC4DFDA1E}" sibTransId="{B3B17F29-EDD0-5843-B9DF-85A84508CB7E}"/>
    <dgm:cxn modelId="{643FBF29-F883-294D-8DE9-F6384C34448B}" type="presOf" srcId="{BD5C93AD-F640-7749-B550-CEC5E25A2ECA}" destId="{DA802E29-B33F-F640-AADC-FAF80A72E5B1}" srcOrd="0" destOrd="0" presId="urn:microsoft.com/office/officeart/2009/3/layout/HorizontalOrganizationChart"/>
    <dgm:cxn modelId="{2D294A33-AE31-8243-A134-9143BB2E02A6}" type="presOf" srcId="{236A010B-4FAC-4947-8D83-C307508BBF56}" destId="{08CF694E-2C0E-2D41-9A15-B6B092E071C0}" srcOrd="0" destOrd="0" presId="urn:microsoft.com/office/officeart/2009/3/layout/HorizontalOrganizationChart"/>
    <dgm:cxn modelId="{BF303F40-DB78-474B-929B-3AA6BEF421F5}" type="presOf" srcId="{CD3B5DEE-9ED5-F84D-A863-1170212457D1}" destId="{63CE685E-BC86-0C45-8081-5165AEFCB99E}" srcOrd="1" destOrd="0" presId="urn:microsoft.com/office/officeart/2009/3/layout/HorizontalOrganizationChart"/>
    <dgm:cxn modelId="{F7A85762-2A7E-9C42-83B3-16E104A371B9}" type="presOf" srcId="{90781847-D268-654E-9AAF-39C1216C3B27}" destId="{14889AE4-933A-C346-AB40-9E196A3FCDDA}" srcOrd="1" destOrd="0" presId="urn:microsoft.com/office/officeart/2009/3/layout/HorizontalOrganizationChart"/>
    <dgm:cxn modelId="{36445B64-ED0E-7B4F-8E53-41E61241C63E}" type="presOf" srcId="{EB587354-CA9D-9F4D-B4BE-071BE8DA92A9}" destId="{835A7A44-4697-1E40-A4B4-5F02DF004AF5}" srcOrd="1" destOrd="0" presId="urn:microsoft.com/office/officeart/2009/3/layout/HorizontalOrganizationChart"/>
    <dgm:cxn modelId="{21CDFF7B-E215-6E4F-A840-E6617A70116D}" type="presOf" srcId="{62779CF4-BF74-C14E-8AE3-AE0EC4DFDA1E}" destId="{F996F323-EFB5-6D4B-BDF3-65A1590F82E9}" srcOrd="0" destOrd="0" presId="urn:microsoft.com/office/officeart/2009/3/layout/HorizontalOrganizationChart"/>
    <dgm:cxn modelId="{7BB19488-21F7-754C-9F82-90CDD642E5A9}" type="presOf" srcId="{F9C46784-703E-C84A-A6A7-FCCA995AFC0C}" destId="{14A43493-D70C-AA42-B237-9C1FF4E9EF09}" srcOrd="1" destOrd="0" presId="urn:microsoft.com/office/officeart/2009/3/layout/HorizontalOrganizationChart"/>
    <dgm:cxn modelId="{D04C028A-A327-1242-B4B5-560FA4A94A67}" srcId="{CD3B5DEE-9ED5-F84D-A863-1170212457D1}" destId="{F9C46784-703E-C84A-A6A7-FCCA995AFC0C}" srcOrd="1" destOrd="0" parTransId="{236A010B-4FAC-4947-8D83-C307508BBF56}" sibTransId="{C51A0E69-1873-A84A-97EB-78EE37F96F9E}"/>
    <dgm:cxn modelId="{54004190-18F9-2541-AAB8-633DFE877937}" type="presOf" srcId="{EB587354-CA9D-9F4D-B4BE-071BE8DA92A9}" destId="{B52CBFE1-5C49-2446-B00E-504A0A6051A8}" srcOrd="0" destOrd="0" presId="urn:microsoft.com/office/officeart/2009/3/layout/HorizontalOrganizationChart"/>
    <dgm:cxn modelId="{6C0102B3-4FF3-354D-8337-AAFAC7715143}" type="presOf" srcId="{B895AE73-C88C-414E-89FA-7281AFF1665A}" destId="{DD09D7D9-270E-E348-AF72-CF8958928A58}" srcOrd="0" destOrd="0" presId="urn:microsoft.com/office/officeart/2009/3/layout/HorizontalOrganizationChart"/>
    <dgm:cxn modelId="{C794E9B3-53D4-7A48-8E09-671A9942D121}" type="presOf" srcId="{90781847-D268-654E-9AAF-39C1216C3B27}" destId="{CA3F0B44-C47A-3746-B56B-DBF4E6D1EE33}" srcOrd="0" destOrd="0" presId="urn:microsoft.com/office/officeart/2009/3/layout/HorizontalOrganizationChart"/>
    <dgm:cxn modelId="{D62FE9B9-68CE-C242-9BF7-DD7632F619E1}" type="presOf" srcId="{F9C46784-703E-C84A-A6A7-FCCA995AFC0C}" destId="{FC4ADF63-D31B-7C4A-B59F-894A1D45B0E4}" srcOrd="0" destOrd="0" presId="urn:microsoft.com/office/officeart/2009/3/layout/HorizontalOrganizationChart"/>
    <dgm:cxn modelId="{CF7BD6BB-E3B3-BC4E-B040-48EB8E4A78D9}" srcId="{B895AE73-C88C-414E-89FA-7281AFF1665A}" destId="{CD3B5DEE-9ED5-F84D-A863-1170212457D1}" srcOrd="0" destOrd="0" parTransId="{F6A9E131-EAAE-234E-A4CA-215256E14FD3}" sibTransId="{24BD7B13-BCC6-2144-B900-4A292103A225}"/>
    <dgm:cxn modelId="{8BBA84EC-75AB-784F-B4A3-2F8CA6DCC77A}" type="presOf" srcId="{CD3B5DEE-9ED5-F84D-A863-1170212457D1}" destId="{25526441-DE8B-0746-9585-59D622B1FBF5}" srcOrd="0" destOrd="0" presId="urn:microsoft.com/office/officeart/2009/3/layout/HorizontalOrganizationChart"/>
    <dgm:cxn modelId="{AE561BEE-47D3-D54E-B8C0-8883A6AD58A8}" srcId="{CD3B5DEE-9ED5-F84D-A863-1170212457D1}" destId="{90781847-D268-654E-9AAF-39C1216C3B27}" srcOrd="0" destOrd="0" parTransId="{BD5C93AD-F640-7749-B550-CEC5E25A2ECA}" sibTransId="{2874F20B-A93E-3E44-8561-55339F9934AA}"/>
    <dgm:cxn modelId="{A5EBC84A-3D9E-E14C-B2A4-E5E90EEBD6DF}" type="presParOf" srcId="{DD09D7D9-270E-E348-AF72-CF8958928A58}" destId="{D78C5E8B-A9CE-EA49-BEFE-02009B24A5A8}" srcOrd="0" destOrd="0" presId="urn:microsoft.com/office/officeart/2009/3/layout/HorizontalOrganizationChart"/>
    <dgm:cxn modelId="{78032741-7865-DB4D-8B06-50E9A0322B81}" type="presParOf" srcId="{D78C5E8B-A9CE-EA49-BEFE-02009B24A5A8}" destId="{12987358-A05C-4548-A4BA-9F6E8127E002}" srcOrd="0" destOrd="0" presId="urn:microsoft.com/office/officeart/2009/3/layout/HorizontalOrganizationChart"/>
    <dgm:cxn modelId="{96676B95-A7D1-224E-98DA-CC246E33ACC0}" type="presParOf" srcId="{12987358-A05C-4548-A4BA-9F6E8127E002}" destId="{25526441-DE8B-0746-9585-59D622B1FBF5}" srcOrd="0" destOrd="0" presId="urn:microsoft.com/office/officeart/2009/3/layout/HorizontalOrganizationChart"/>
    <dgm:cxn modelId="{515DB7B8-6F43-CB46-BC88-B1781434A200}" type="presParOf" srcId="{12987358-A05C-4548-A4BA-9F6E8127E002}" destId="{63CE685E-BC86-0C45-8081-5165AEFCB99E}" srcOrd="1" destOrd="0" presId="urn:microsoft.com/office/officeart/2009/3/layout/HorizontalOrganizationChart"/>
    <dgm:cxn modelId="{70DD7905-99A9-414D-B040-65D6512722BA}" type="presParOf" srcId="{D78C5E8B-A9CE-EA49-BEFE-02009B24A5A8}" destId="{6449B138-3A5E-6F46-B9EC-8C5FF4FE5ACA}" srcOrd="1" destOrd="0" presId="urn:microsoft.com/office/officeart/2009/3/layout/HorizontalOrganizationChart"/>
    <dgm:cxn modelId="{D422AE79-11EF-8B49-9D76-9830A06FD957}" type="presParOf" srcId="{6449B138-3A5E-6F46-B9EC-8C5FF4FE5ACA}" destId="{DA802E29-B33F-F640-AADC-FAF80A72E5B1}" srcOrd="0" destOrd="0" presId="urn:microsoft.com/office/officeart/2009/3/layout/HorizontalOrganizationChart"/>
    <dgm:cxn modelId="{E9B4DF19-E1F8-6C41-BAA4-0502F3E6799F}" type="presParOf" srcId="{6449B138-3A5E-6F46-B9EC-8C5FF4FE5ACA}" destId="{69245C45-5678-6D44-AC33-D6916865AA53}" srcOrd="1" destOrd="0" presId="urn:microsoft.com/office/officeart/2009/3/layout/HorizontalOrganizationChart"/>
    <dgm:cxn modelId="{AAB7FD16-B064-1641-91E4-2CB251BBF327}" type="presParOf" srcId="{69245C45-5678-6D44-AC33-D6916865AA53}" destId="{F08C4925-D921-034E-B9BB-B302423B13DA}" srcOrd="0" destOrd="0" presId="urn:microsoft.com/office/officeart/2009/3/layout/HorizontalOrganizationChart"/>
    <dgm:cxn modelId="{37E78584-4747-E647-9385-D42338A6DAB0}" type="presParOf" srcId="{F08C4925-D921-034E-B9BB-B302423B13DA}" destId="{CA3F0B44-C47A-3746-B56B-DBF4E6D1EE33}" srcOrd="0" destOrd="0" presId="urn:microsoft.com/office/officeart/2009/3/layout/HorizontalOrganizationChart"/>
    <dgm:cxn modelId="{2E01B6AC-B946-E64E-BA5C-BC0A7CF82469}" type="presParOf" srcId="{F08C4925-D921-034E-B9BB-B302423B13DA}" destId="{14889AE4-933A-C346-AB40-9E196A3FCDDA}" srcOrd="1" destOrd="0" presId="urn:microsoft.com/office/officeart/2009/3/layout/HorizontalOrganizationChart"/>
    <dgm:cxn modelId="{9A885977-1A42-684B-A2F7-57EA85B6DC07}" type="presParOf" srcId="{69245C45-5678-6D44-AC33-D6916865AA53}" destId="{5F01C126-DCAF-C844-AFDE-B6EFCB4EFAD3}" srcOrd="1" destOrd="0" presId="urn:microsoft.com/office/officeart/2009/3/layout/HorizontalOrganizationChart"/>
    <dgm:cxn modelId="{B866B67B-3F74-DD43-9ABF-6D6FFD8B9535}" type="presParOf" srcId="{69245C45-5678-6D44-AC33-D6916865AA53}" destId="{7BD59A17-9E48-AD47-B469-6598DF53D7DB}" srcOrd="2" destOrd="0" presId="urn:microsoft.com/office/officeart/2009/3/layout/HorizontalOrganizationChart"/>
    <dgm:cxn modelId="{95897313-6665-C44D-BDA6-89A792F57EDF}" type="presParOf" srcId="{6449B138-3A5E-6F46-B9EC-8C5FF4FE5ACA}" destId="{08CF694E-2C0E-2D41-9A15-B6B092E071C0}" srcOrd="2" destOrd="0" presId="urn:microsoft.com/office/officeart/2009/3/layout/HorizontalOrganizationChart"/>
    <dgm:cxn modelId="{5323EB8C-4A00-C844-8A9D-02B95C4FE92F}" type="presParOf" srcId="{6449B138-3A5E-6F46-B9EC-8C5FF4FE5ACA}" destId="{EF6220F3-325D-9D4F-BDD9-6FA4DAD64A94}" srcOrd="3" destOrd="0" presId="urn:microsoft.com/office/officeart/2009/3/layout/HorizontalOrganizationChart"/>
    <dgm:cxn modelId="{F7D07D1A-BF56-D74F-9A6D-8DE0B32A2B88}" type="presParOf" srcId="{EF6220F3-325D-9D4F-BDD9-6FA4DAD64A94}" destId="{64FAEC34-4F35-F74D-B37B-EC91F32DBCF0}" srcOrd="0" destOrd="0" presId="urn:microsoft.com/office/officeart/2009/3/layout/HorizontalOrganizationChart"/>
    <dgm:cxn modelId="{6165076E-739E-0D4E-95FA-70D00CE69ACC}" type="presParOf" srcId="{64FAEC34-4F35-F74D-B37B-EC91F32DBCF0}" destId="{FC4ADF63-D31B-7C4A-B59F-894A1D45B0E4}" srcOrd="0" destOrd="0" presId="urn:microsoft.com/office/officeart/2009/3/layout/HorizontalOrganizationChart"/>
    <dgm:cxn modelId="{A073E72D-70CB-BC49-A2FD-D8329EDCA607}" type="presParOf" srcId="{64FAEC34-4F35-F74D-B37B-EC91F32DBCF0}" destId="{14A43493-D70C-AA42-B237-9C1FF4E9EF09}" srcOrd="1" destOrd="0" presId="urn:microsoft.com/office/officeart/2009/3/layout/HorizontalOrganizationChart"/>
    <dgm:cxn modelId="{804EA587-1DCF-A541-B183-7DAED83B0D75}" type="presParOf" srcId="{EF6220F3-325D-9D4F-BDD9-6FA4DAD64A94}" destId="{0FA11047-5B7F-314A-9C60-B0BD43179505}" srcOrd="1" destOrd="0" presId="urn:microsoft.com/office/officeart/2009/3/layout/HorizontalOrganizationChart"/>
    <dgm:cxn modelId="{C9B3FD76-F803-EC4E-9C44-CB5E727510BB}" type="presParOf" srcId="{EF6220F3-325D-9D4F-BDD9-6FA4DAD64A94}" destId="{57E3B8EB-43B9-5648-868A-8783B678B0D1}" srcOrd="2" destOrd="0" presId="urn:microsoft.com/office/officeart/2009/3/layout/HorizontalOrganizationChart"/>
    <dgm:cxn modelId="{E742907E-5A1F-B441-82D6-728B1A990F63}" type="presParOf" srcId="{6449B138-3A5E-6F46-B9EC-8C5FF4FE5ACA}" destId="{F996F323-EFB5-6D4B-BDF3-65A1590F82E9}" srcOrd="4" destOrd="0" presId="urn:microsoft.com/office/officeart/2009/3/layout/HorizontalOrganizationChart"/>
    <dgm:cxn modelId="{53F3C2FF-74B2-3A4F-BF57-A3DFB65904BD}" type="presParOf" srcId="{6449B138-3A5E-6F46-B9EC-8C5FF4FE5ACA}" destId="{813D04D0-2ACC-6044-8A35-28CAC5B95F65}" srcOrd="5" destOrd="0" presId="urn:microsoft.com/office/officeart/2009/3/layout/HorizontalOrganizationChart"/>
    <dgm:cxn modelId="{BCC5B1C3-EE1A-0A47-80F6-71E8D11E0A49}" type="presParOf" srcId="{813D04D0-2ACC-6044-8A35-28CAC5B95F65}" destId="{2775B91B-C366-E946-9A6B-1A1D63F6ECEC}" srcOrd="0" destOrd="0" presId="urn:microsoft.com/office/officeart/2009/3/layout/HorizontalOrganizationChart"/>
    <dgm:cxn modelId="{438D9C69-3512-7344-9CAA-EB3EC8237338}" type="presParOf" srcId="{2775B91B-C366-E946-9A6B-1A1D63F6ECEC}" destId="{B52CBFE1-5C49-2446-B00E-504A0A6051A8}" srcOrd="0" destOrd="0" presId="urn:microsoft.com/office/officeart/2009/3/layout/HorizontalOrganizationChart"/>
    <dgm:cxn modelId="{060A87EA-2D9F-F84E-AAB8-CF98F6145076}" type="presParOf" srcId="{2775B91B-C366-E946-9A6B-1A1D63F6ECEC}" destId="{835A7A44-4697-1E40-A4B4-5F02DF004AF5}" srcOrd="1" destOrd="0" presId="urn:microsoft.com/office/officeart/2009/3/layout/HorizontalOrganizationChart"/>
    <dgm:cxn modelId="{AAF4EA5F-491D-524B-ACCE-A6685A396E46}" type="presParOf" srcId="{813D04D0-2ACC-6044-8A35-28CAC5B95F65}" destId="{EBD71A15-5A99-7B46-AD5E-C5964188A37D}" srcOrd="1" destOrd="0" presId="urn:microsoft.com/office/officeart/2009/3/layout/HorizontalOrganizationChart"/>
    <dgm:cxn modelId="{103F0954-988D-514E-A7FB-277CE6790820}" type="presParOf" srcId="{813D04D0-2ACC-6044-8A35-28CAC5B95F65}" destId="{271E7631-EF97-C848-88FC-E607957929AE}" srcOrd="2" destOrd="0" presId="urn:microsoft.com/office/officeart/2009/3/layout/HorizontalOrganizationChart"/>
    <dgm:cxn modelId="{81DEA710-5FC6-6644-9C78-ADF21545A622}" type="presParOf" srcId="{D78C5E8B-A9CE-EA49-BEFE-02009B24A5A8}" destId="{ED026C22-2922-D04D-977D-FEE818A2A4F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1187A-A01A-469E-A338-8C901E626D32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3A0BCE6-CD1D-4F09-BE20-C4D293AD6A9C}">
      <dgm:prSet/>
      <dgm:spPr/>
      <dgm:t>
        <a:bodyPr/>
        <a:lstStyle/>
        <a:p>
          <a:r>
            <a:rPr lang="cs-CZ" dirty="0"/>
            <a:t>SATIATION </a:t>
          </a:r>
          <a:br>
            <a:rPr lang="cs-CZ" dirty="0"/>
          </a:br>
          <a:r>
            <a:rPr lang="cs-CZ" dirty="0"/>
            <a:t>proces sycení neboli uspokojení chuti k jídlu, které probíhá v průběhu konzumace jídla a vede k ukončení příjmu potravy</a:t>
          </a:r>
          <a:endParaRPr lang="en-US" dirty="0"/>
        </a:p>
      </dgm:t>
    </dgm:pt>
    <dgm:pt modelId="{653B2DF2-3B12-482C-82F0-7AB0BC122EA3}" type="parTrans" cxnId="{E134C929-AA13-42A9-A266-ACADC6F3C1E5}">
      <dgm:prSet/>
      <dgm:spPr/>
      <dgm:t>
        <a:bodyPr/>
        <a:lstStyle/>
        <a:p>
          <a:endParaRPr lang="en-US"/>
        </a:p>
      </dgm:t>
    </dgm:pt>
    <dgm:pt modelId="{17AF4EAC-FFCF-47EA-94C7-CD27DB69C494}" type="sibTrans" cxnId="{E134C929-AA13-42A9-A266-ACADC6F3C1E5}">
      <dgm:prSet/>
      <dgm:spPr/>
      <dgm:t>
        <a:bodyPr/>
        <a:lstStyle/>
        <a:p>
          <a:endParaRPr lang="en-US"/>
        </a:p>
      </dgm:t>
    </dgm:pt>
    <dgm:pt modelId="{CFF852CA-D746-4C29-A615-A759D10A06C4}">
      <dgm:prSet/>
      <dgm:spPr/>
      <dgm:t>
        <a:bodyPr/>
        <a:lstStyle/>
        <a:p>
          <a:r>
            <a:rPr lang="cs-CZ" dirty="0"/>
            <a:t>SATIETY </a:t>
          </a:r>
          <a:br>
            <a:rPr lang="cs-CZ" dirty="0"/>
          </a:br>
          <a:r>
            <a:rPr lang="cs-CZ" dirty="0"/>
            <a:t>stav sytosti, který brání dalšímu příjmu potravy a objevuje se jako důsledek příjmu potravy</a:t>
          </a:r>
          <a:endParaRPr lang="en-US" dirty="0"/>
        </a:p>
      </dgm:t>
    </dgm:pt>
    <dgm:pt modelId="{6F81B501-B05D-4211-BBD6-32451EA04E5D}" type="parTrans" cxnId="{3FDCFADC-E657-4AAE-8399-701A8CB72527}">
      <dgm:prSet/>
      <dgm:spPr/>
      <dgm:t>
        <a:bodyPr/>
        <a:lstStyle/>
        <a:p>
          <a:endParaRPr lang="en-US"/>
        </a:p>
      </dgm:t>
    </dgm:pt>
    <dgm:pt modelId="{9D344249-3C21-435F-8BC4-869AAA3CCEF4}" type="sibTrans" cxnId="{3FDCFADC-E657-4AAE-8399-701A8CB72527}">
      <dgm:prSet/>
      <dgm:spPr/>
      <dgm:t>
        <a:bodyPr/>
        <a:lstStyle/>
        <a:p>
          <a:endParaRPr lang="en-US"/>
        </a:p>
      </dgm:t>
    </dgm:pt>
    <dgm:pt modelId="{66744C99-4F1C-D447-917D-98BC01DEA3E9}" type="pres">
      <dgm:prSet presAssocID="{8811187A-A01A-469E-A338-8C901E626D32}" presName="vert0" presStyleCnt="0">
        <dgm:presLayoutVars>
          <dgm:dir/>
          <dgm:animOne val="branch"/>
          <dgm:animLvl val="lvl"/>
        </dgm:presLayoutVars>
      </dgm:prSet>
      <dgm:spPr/>
    </dgm:pt>
    <dgm:pt modelId="{E183E60C-593A-B144-BC17-5D8B1B02DBAA}" type="pres">
      <dgm:prSet presAssocID="{B3A0BCE6-CD1D-4F09-BE20-C4D293AD6A9C}" presName="thickLine" presStyleLbl="alignNode1" presStyleIdx="0" presStyleCnt="2"/>
      <dgm:spPr/>
    </dgm:pt>
    <dgm:pt modelId="{D19EFA95-6684-E64D-AC23-7C0CE664BD9C}" type="pres">
      <dgm:prSet presAssocID="{B3A0BCE6-CD1D-4F09-BE20-C4D293AD6A9C}" presName="horz1" presStyleCnt="0"/>
      <dgm:spPr/>
    </dgm:pt>
    <dgm:pt modelId="{361487D8-11BC-A744-B650-0512A99154A3}" type="pres">
      <dgm:prSet presAssocID="{B3A0BCE6-CD1D-4F09-BE20-C4D293AD6A9C}" presName="tx1" presStyleLbl="revTx" presStyleIdx="0" presStyleCnt="2"/>
      <dgm:spPr/>
    </dgm:pt>
    <dgm:pt modelId="{EB222630-AAF1-EB41-923D-F02EC08D393C}" type="pres">
      <dgm:prSet presAssocID="{B3A0BCE6-CD1D-4F09-BE20-C4D293AD6A9C}" presName="vert1" presStyleCnt="0"/>
      <dgm:spPr/>
    </dgm:pt>
    <dgm:pt modelId="{5FB8FC0B-5E59-C047-81F7-6B1818349780}" type="pres">
      <dgm:prSet presAssocID="{CFF852CA-D746-4C29-A615-A759D10A06C4}" presName="thickLine" presStyleLbl="alignNode1" presStyleIdx="1" presStyleCnt="2"/>
      <dgm:spPr/>
    </dgm:pt>
    <dgm:pt modelId="{E77137AF-8F36-6F4B-B493-5C9B62F719E8}" type="pres">
      <dgm:prSet presAssocID="{CFF852CA-D746-4C29-A615-A759D10A06C4}" presName="horz1" presStyleCnt="0"/>
      <dgm:spPr/>
    </dgm:pt>
    <dgm:pt modelId="{D1DD508C-983C-4A47-931D-070FA6F93813}" type="pres">
      <dgm:prSet presAssocID="{CFF852CA-D746-4C29-A615-A759D10A06C4}" presName="tx1" presStyleLbl="revTx" presStyleIdx="1" presStyleCnt="2"/>
      <dgm:spPr/>
    </dgm:pt>
    <dgm:pt modelId="{25012C26-0256-5543-84D0-27EFD6187519}" type="pres">
      <dgm:prSet presAssocID="{CFF852CA-D746-4C29-A615-A759D10A06C4}" presName="vert1" presStyleCnt="0"/>
      <dgm:spPr/>
    </dgm:pt>
  </dgm:ptLst>
  <dgm:cxnLst>
    <dgm:cxn modelId="{E134C929-AA13-42A9-A266-ACADC6F3C1E5}" srcId="{8811187A-A01A-469E-A338-8C901E626D32}" destId="{B3A0BCE6-CD1D-4F09-BE20-C4D293AD6A9C}" srcOrd="0" destOrd="0" parTransId="{653B2DF2-3B12-482C-82F0-7AB0BC122EA3}" sibTransId="{17AF4EAC-FFCF-47EA-94C7-CD27DB69C494}"/>
    <dgm:cxn modelId="{80EF7E3A-111D-084D-8968-71CF3694FC85}" type="presOf" srcId="{8811187A-A01A-469E-A338-8C901E626D32}" destId="{66744C99-4F1C-D447-917D-98BC01DEA3E9}" srcOrd="0" destOrd="0" presId="urn:microsoft.com/office/officeart/2008/layout/LinedList"/>
    <dgm:cxn modelId="{BF5218BC-A34F-6249-8805-090341A0C9AB}" type="presOf" srcId="{B3A0BCE6-CD1D-4F09-BE20-C4D293AD6A9C}" destId="{361487D8-11BC-A744-B650-0512A99154A3}" srcOrd="0" destOrd="0" presId="urn:microsoft.com/office/officeart/2008/layout/LinedList"/>
    <dgm:cxn modelId="{8992A9D2-8EEA-7143-AD14-C4026BA9AA3B}" type="presOf" srcId="{CFF852CA-D746-4C29-A615-A759D10A06C4}" destId="{D1DD508C-983C-4A47-931D-070FA6F93813}" srcOrd="0" destOrd="0" presId="urn:microsoft.com/office/officeart/2008/layout/LinedList"/>
    <dgm:cxn modelId="{3FDCFADC-E657-4AAE-8399-701A8CB72527}" srcId="{8811187A-A01A-469E-A338-8C901E626D32}" destId="{CFF852CA-D746-4C29-A615-A759D10A06C4}" srcOrd="1" destOrd="0" parTransId="{6F81B501-B05D-4211-BBD6-32451EA04E5D}" sibTransId="{9D344249-3C21-435F-8BC4-869AAA3CCEF4}"/>
    <dgm:cxn modelId="{B041A563-4A82-7A4E-88FA-C571F2E9E913}" type="presParOf" srcId="{66744C99-4F1C-D447-917D-98BC01DEA3E9}" destId="{E183E60C-593A-B144-BC17-5D8B1B02DBAA}" srcOrd="0" destOrd="0" presId="urn:microsoft.com/office/officeart/2008/layout/LinedList"/>
    <dgm:cxn modelId="{C8BAF709-AC88-1144-835A-0543F3A95E76}" type="presParOf" srcId="{66744C99-4F1C-D447-917D-98BC01DEA3E9}" destId="{D19EFA95-6684-E64D-AC23-7C0CE664BD9C}" srcOrd="1" destOrd="0" presId="urn:microsoft.com/office/officeart/2008/layout/LinedList"/>
    <dgm:cxn modelId="{4BDEAD53-089D-6D4F-BD6B-121131F4859E}" type="presParOf" srcId="{D19EFA95-6684-E64D-AC23-7C0CE664BD9C}" destId="{361487D8-11BC-A744-B650-0512A99154A3}" srcOrd="0" destOrd="0" presId="urn:microsoft.com/office/officeart/2008/layout/LinedList"/>
    <dgm:cxn modelId="{D4935030-00F9-F344-BB76-39B255BF60B4}" type="presParOf" srcId="{D19EFA95-6684-E64D-AC23-7C0CE664BD9C}" destId="{EB222630-AAF1-EB41-923D-F02EC08D393C}" srcOrd="1" destOrd="0" presId="urn:microsoft.com/office/officeart/2008/layout/LinedList"/>
    <dgm:cxn modelId="{1CA439F8-AD38-9943-8FAA-6559BAABFFAB}" type="presParOf" srcId="{66744C99-4F1C-D447-917D-98BC01DEA3E9}" destId="{5FB8FC0B-5E59-C047-81F7-6B1818349780}" srcOrd="2" destOrd="0" presId="urn:microsoft.com/office/officeart/2008/layout/LinedList"/>
    <dgm:cxn modelId="{3CA8E5F8-6620-C448-8A40-D2E83D1BB608}" type="presParOf" srcId="{66744C99-4F1C-D447-917D-98BC01DEA3E9}" destId="{E77137AF-8F36-6F4B-B493-5C9B62F719E8}" srcOrd="3" destOrd="0" presId="urn:microsoft.com/office/officeart/2008/layout/LinedList"/>
    <dgm:cxn modelId="{90E2E1C9-A842-0F44-970B-0ED1577B7978}" type="presParOf" srcId="{E77137AF-8F36-6F4B-B493-5C9B62F719E8}" destId="{D1DD508C-983C-4A47-931D-070FA6F93813}" srcOrd="0" destOrd="0" presId="urn:microsoft.com/office/officeart/2008/layout/LinedList"/>
    <dgm:cxn modelId="{7BC0CB64-9F61-354C-9151-FC1B6D1ABC1E}" type="presParOf" srcId="{E77137AF-8F36-6F4B-B493-5C9B62F719E8}" destId="{25012C26-0256-5543-84D0-27EFD61875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5AE73-C88C-414E-89FA-7281AFF1665A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3B5DEE-9ED5-F84D-A863-1170212457D1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GLYCEROL</a:t>
          </a:r>
        </a:p>
      </dgm:t>
    </dgm:pt>
    <dgm:pt modelId="{F6A9E131-EAAE-234E-A4CA-215256E14FD3}" type="parTrans" cxnId="{CF7BD6BB-E3B3-BC4E-B040-48EB8E4A78D9}">
      <dgm:prSet/>
      <dgm:spPr/>
      <dgm:t>
        <a:bodyPr/>
        <a:lstStyle/>
        <a:p>
          <a:endParaRPr lang="cs-CZ"/>
        </a:p>
      </dgm:t>
    </dgm:pt>
    <dgm:pt modelId="{24BD7B13-BCC6-2144-B900-4A292103A225}" type="sibTrans" cxnId="{CF7BD6BB-E3B3-BC4E-B040-48EB8E4A78D9}">
      <dgm:prSet/>
      <dgm:spPr/>
      <dgm:t>
        <a:bodyPr/>
        <a:lstStyle/>
        <a:p>
          <a:endParaRPr lang="cs-CZ"/>
        </a:p>
      </dgm:t>
    </dgm:pt>
    <dgm:pt modelId="{90781847-D268-654E-9AAF-39C1216C3B27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MASTNÁ KYSELINA</a:t>
          </a:r>
        </a:p>
      </dgm:t>
    </dgm:pt>
    <dgm:pt modelId="{BD5C93AD-F640-7749-B550-CEC5E25A2ECA}" type="parTrans" cxnId="{AE561BEE-47D3-D54E-B8C0-8883A6AD58A8}">
      <dgm:prSet/>
      <dgm:spPr/>
      <dgm:t>
        <a:bodyPr/>
        <a:lstStyle/>
        <a:p>
          <a:endParaRPr lang="cs-CZ"/>
        </a:p>
      </dgm:t>
    </dgm:pt>
    <dgm:pt modelId="{2874F20B-A93E-3E44-8561-55339F9934AA}" type="sibTrans" cxnId="{AE561BEE-47D3-D54E-B8C0-8883A6AD58A8}">
      <dgm:prSet/>
      <dgm:spPr/>
      <dgm:t>
        <a:bodyPr/>
        <a:lstStyle/>
        <a:p>
          <a:endParaRPr lang="cs-CZ"/>
        </a:p>
      </dgm:t>
    </dgm:pt>
    <dgm:pt modelId="{F9C46784-703E-C84A-A6A7-FCCA995AFC0C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MASTNÁ</a:t>
          </a:r>
          <a:r>
            <a:rPr lang="cs-CZ" dirty="0"/>
            <a:t> </a:t>
          </a:r>
          <a:r>
            <a:rPr lang="cs-CZ" dirty="0">
              <a:solidFill>
                <a:schemeClr val="tx1"/>
              </a:solidFill>
            </a:rPr>
            <a:t>KYSELINA</a:t>
          </a:r>
        </a:p>
      </dgm:t>
    </dgm:pt>
    <dgm:pt modelId="{236A010B-4FAC-4947-8D83-C307508BBF56}" type="parTrans" cxnId="{D04C028A-A327-1242-B4B5-560FA4A94A67}">
      <dgm:prSet/>
      <dgm:spPr/>
      <dgm:t>
        <a:bodyPr/>
        <a:lstStyle/>
        <a:p>
          <a:endParaRPr lang="cs-CZ"/>
        </a:p>
      </dgm:t>
    </dgm:pt>
    <dgm:pt modelId="{C51A0E69-1873-A84A-97EB-78EE37F96F9E}" type="sibTrans" cxnId="{D04C028A-A327-1242-B4B5-560FA4A94A67}">
      <dgm:prSet/>
      <dgm:spPr/>
      <dgm:t>
        <a:bodyPr/>
        <a:lstStyle/>
        <a:p>
          <a:endParaRPr lang="cs-CZ"/>
        </a:p>
      </dgm:t>
    </dgm:pt>
    <dgm:pt modelId="{EB587354-CA9D-9F4D-B4BE-071BE8DA92A9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MASTNÁ KYSELINA</a:t>
          </a:r>
        </a:p>
      </dgm:t>
    </dgm:pt>
    <dgm:pt modelId="{62779CF4-BF74-C14E-8AE3-AE0EC4DFDA1E}" type="parTrans" cxnId="{C2D52B04-8729-0844-9E5E-0C81C6CCAD0B}">
      <dgm:prSet/>
      <dgm:spPr/>
      <dgm:t>
        <a:bodyPr/>
        <a:lstStyle/>
        <a:p>
          <a:endParaRPr lang="cs-CZ"/>
        </a:p>
      </dgm:t>
    </dgm:pt>
    <dgm:pt modelId="{B3B17F29-EDD0-5843-B9DF-85A84508CB7E}" type="sibTrans" cxnId="{C2D52B04-8729-0844-9E5E-0C81C6CCAD0B}">
      <dgm:prSet/>
      <dgm:spPr/>
      <dgm:t>
        <a:bodyPr/>
        <a:lstStyle/>
        <a:p>
          <a:endParaRPr lang="cs-CZ"/>
        </a:p>
      </dgm:t>
    </dgm:pt>
    <dgm:pt modelId="{DD09D7D9-270E-E348-AF72-CF8958928A58}" type="pres">
      <dgm:prSet presAssocID="{B895AE73-C88C-414E-89FA-7281AFF166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8C5E8B-A9CE-EA49-BEFE-02009B24A5A8}" type="pres">
      <dgm:prSet presAssocID="{CD3B5DEE-9ED5-F84D-A863-1170212457D1}" presName="hierRoot1" presStyleCnt="0">
        <dgm:presLayoutVars>
          <dgm:hierBranch val="init"/>
        </dgm:presLayoutVars>
      </dgm:prSet>
      <dgm:spPr/>
    </dgm:pt>
    <dgm:pt modelId="{12987358-A05C-4548-A4BA-9F6E8127E002}" type="pres">
      <dgm:prSet presAssocID="{CD3B5DEE-9ED5-F84D-A863-1170212457D1}" presName="rootComposite1" presStyleCnt="0"/>
      <dgm:spPr/>
    </dgm:pt>
    <dgm:pt modelId="{25526441-DE8B-0746-9585-59D622B1FBF5}" type="pres">
      <dgm:prSet presAssocID="{CD3B5DEE-9ED5-F84D-A863-1170212457D1}" presName="rootText1" presStyleLbl="node0" presStyleIdx="0" presStyleCnt="1">
        <dgm:presLayoutVars>
          <dgm:chPref val="3"/>
        </dgm:presLayoutVars>
      </dgm:prSet>
      <dgm:spPr/>
    </dgm:pt>
    <dgm:pt modelId="{63CE685E-BC86-0C45-8081-5165AEFCB99E}" type="pres">
      <dgm:prSet presAssocID="{CD3B5DEE-9ED5-F84D-A863-1170212457D1}" presName="rootConnector1" presStyleLbl="node1" presStyleIdx="0" presStyleCnt="0"/>
      <dgm:spPr/>
    </dgm:pt>
    <dgm:pt modelId="{6449B138-3A5E-6F46-B9EC-8C5FF4FE5ACA}" type="pres">
      <dgm:prSet presAssocID="{CD3B5DEE-9ED5-F84D-A863-1170212457D1}" presName="hierChild2" presStyleCnt="0"/>
      <dgm:spPr/>
    </dgm:pt>
    <dgm:pt modelId="{DA802E29-B33F-F640-AADC-FAF80A72E5B1}" type="pres">
      <dgm:prSet presAssocID="{BD5C93AD-F640-7749-B550-CEC5E25A2ECA}" presName="Name64" presStyleLbl="parChTrans1D2" presStyleIdx="0" presStyleCnt="3"/>
      <dgm:spPr/>
    </dgm:pt>
    <dgm:pt modelId="{69245C45-5678-6D44-AC33-D6916865AA53}" type="pres">
      <dgm:prSet presAssocID="{90781847-D268-654E-9AAF-39C1216C3B27}" presName="hierRoot2" presStyleCnt="0">
        <dgm:presLayoutVars>
          <dgm:hierBranch val="init"/>
        </dgm:presLayoutVars>
      </dgm:prSet>
      <dgm:spPr/>
    </dgm:pt>
    <dgm:pt modelId="{F08C4925-D921-034E-B9BB-B302423B13DA}" type="pres">
      <dgm:prSet presAssocID="{90781847-D268-654E-9AAF-39C1216C3B27}" presName="rootComposite" presStyleCnt="0"/>
      <dgm:spPr/>
    </dgm:pt>
    <dgm:pt modelId="{CA3F0B44-C47A-3746-B56B-DBF4E6D1EE33}" type="pres">
      <dgm:prSet presAssocID="{90781847-D268-654E-9AAF-39C1216C3B27}" presName="rootText" presStyleLbl="node2" presStyleIdx="0" presStyleCnt="3">
        <dgm:presLayoutVars>
          <dgm:chPref val="3"/>
        </dgm:presLayoutVars>
      </dgm:prSet>
      <dgm:spPr/>
    </dgm:pt>
    <dgm:pt modelId="{14889AE4-933A-C346-AB40-9E196A3FCDDA}" type="pres">
      <dgm:prSet presAssocID="{90781847-D268-654E-9AAF-39C1216C3B27}" presName="rootConnector" presStyleLbl="node2" presStyleIdx="0" presStyleCnt="3"/>
      <dgm:spPr/>
    </dgm:pt>
    <dgm:pt modelId="{5F01C126-DCAF-C844-AFDE-B6EFCB4EFAD3}" type="pres">
      <dgm:prSet presAssocID="{90781847-D268-654E-9AAF-39C1216C3B27}" presName="hierChild4" presStyleCnt="0"/>
      <dgm:spPr/>
    </dgm:pt>
    <dgm:pt modelId="{7BD59A17-9E48-AD47-B469-6598DF53D7DB}" type="pres">
      <dgm:prSet presAssocID="{90781847-D268-654E-9AAF-39C1216C3B27}" presName="hierChild5" presStyleCnt="0"/>
      <dgm:spPr/>
    </dgm:pt>
    <dgm:pt modelId="{08CF694E-2C0E-2D41-9A15-B6B092E071C0}" type="pres">
      <dgm:prSet presAssocID="{236A010B-4FAC-4947-8D83-C307508BBF56}" presName="Name64" presStyleLbl="parChTrans1D2" presStyleIdx="1" presStyleCnt="3"/>
      <dgm:spPr/>
    </dgm:pt>
    <dgm:pt modelId="{EF6220F3-325D-9D4F-BDD9-6FA4DAD64A94}" type="pres">
      <dgm:prSet presAssocID="{F9C46784-703E-C84A-A6A7-FCCA995AFC0C}" presName="hierRoot2" presStyleCnt="0">
        <dgm:presLayoutVars>
          <dgm:hierBranch val="init"/>
        </dgm:presLayoutVars>
      </dgm:prSet>
      <dgm:spPr/>
    </dgm:pt>
    <dgm:pt modelId="{64FAEC34-4F35-F74D-B37B-EC91F32DBCF0}" type="pres">
      <dgm:prSet presAssocID="{F9C46784-703E-C84A-A6A7-FCCA995AFC0C}" presName="rootComposite" presStyleCnt="0"/>
      <dgm:spPr/>
    </dgm:pt>
    <dgm:pt modelId="{FC4ADF63-D31B-7C4A-B59F-894A1D45B0E4}" type="pres">
      <dgm:prSet presAssocID="{F9C46784-703E-C84A-A6A7-FCCA995AFC0C}" presName="rootText" presStyleLbl="node2" presStyleIdx="1" presStyleCnt="3">
        <dgm:presLayoutVars>
          <dgm:chPref val="3"/>
        </dgm:presLayoutVars>
      </dgm:prSet>
      <dgm:spPr/>
    </dgm:pt>
    <dgm:pt modelId="{14A43493-D70C-AA42-B237-9C1FF4E9EF09}" type="pres">
      <dgm:prSet presAssocID="{F9C46784-703E-C84A-A6A7-FCCA995AFC0C}" presName="rootConnector" presStyleLbl="node2" presStyleIdx="1" presStyleCnt="3"/>
      <dgm:spPr/>
    </dgm:pt>
    <dgm:pt modelId="{0FA11047-5B7F-314A-9C60-B0BD43179505}" type="pres">
      <dgm:prSet presAssocID="{F9C46784-703E-C84A-A6A7-FCCA995AFC0C}" presName="hierChild4" presStyleCnt="0"/>
      <dgm:spPr/>
    </dgm:pt>
    <dgm:pt modelId="{57E3B8EB-43B9-5648-868A-8783B678B0D1}" type="pres">
      <dgm:prSet presAssocID="{F9C46784-703E-C84A-A6A7-FCCA995AFC0C}" presName="hierChild5" presStyleCnt="0"/>
      <dgm:spPr/>
    </dgm:pt>
    <dgm:pt modelId="{F996F323-EFB5-6D4B-BDF3-65A1590F82E9}" type="pres">
      <dgm:prSet presAssocID="{62779CF4-BF74-C14E-8AE3-AE0EC4DFDA1E}" presName="Name64" presStyleLbl="parChTrans1D2" presStyleIdx="2" presStyleCnt="3"/>
      <dgm:spPr/>
    </dgm:pt>
    <dgm:pt modelId="{813D04D0-2ACC-6044-8A35-28CAC5B95F65}" type="pres">
      <dgm:prSet presAssocID="{EB587354-CA9D-9F4D-B4BE-071BE8DA92A9}" presName="hierRoot2" presStyleCnt="0">
        <dgm:presLayoutVars>
          <dgm:hierBranch val="init"/>
        </dgm:presLayoutVars>
      </dgm:prSet>
      <dgm:spPr/>
    </dgm:pt>
    <dgm:pt modelId="{2775B91B-C366-E946-9A6B-1A1D63F6ECEC}" type="pres">
      <dgm:prSet presAssocID="{EB587354-CA9D-9F4D-B4BE-071BE8DA92A9}" presName="rootComposite" presStyleCnt="0"/>
      <dgm:spPr/>
    </dgm:pt>
    <dgm:pt modelId="{B52CBFE1-5C49-2446-B00E-504A0A6051A8}" type="pres">
      <dgm:prSet presAssocID="{EB587354-CA9D-9F4D-B4BE-071BE8DA92A9}" presName="rootText" presStyleLbl="node2" presStyleIdx="2" presStyleCnt="3">
        <dgm:presLayoutVars>
          <dgm:chPref val="3"/>
        </dgm:presLayoutVars>
      </dgm:prSet>
      <dgm:spPr/>
    </dgm:pt>
    <dgm:pt modelId="{835A7A44-4697-1E40-A4B4-5F02DF004AF5}" type="pres">
      <dgm:prSet presAssocID="{EB587354-CA9D-9F4D-B4BE-071BE8DA92A9}" presName="rootConnector" presStyleLbl="node2" presStyleIdx="2" presStyleCnt="3"/>
      <dgm:spPr/>
    </dgm:pt>
    <dgm:pt modelId="{EBD71A15-5A99-7B46-AD5E-C5964188A37D}" type="pres">
      <dgm:prSet presAssocID="{EB587354-CA9D-9F4D-B4BE-071BE8DA92A9}" presName="hierChild4" presStyleCnt="0"/>
      <dgm:spPr/>
    </dgm:pt>
    <dgm:pt modelId="{271E7631-EF97-C848-88FC-E607957929AE}" type="pres">
      <dgm:prSet presAssocID="{EB587354-CA9D-9F4D-B4BE-071BE8DA92A9}" presName="hierChild5" presStyleCnt="0"/>
      <dgm:spPr/>
    </dgm:pt>
    <dgm:pt modelId="{ED026C22-2922-D04D-977D-FEE818A2A4FC}" type="pres">
      <dgm:prSet presAssocID="{CD3B5DEE-9ED5-F84D-A863-1170212457D1}" presName="hierChild3" presStyleCnt="0"/>
      <dgm:spPr/>
    </dgm:pt>
  </dgm:ptLst>
  <dgm:cxnLst>
    <dgm:cxn modelId="{C2D52B04-8729-0844-9E5E-0C81C6CCAD0B}" srcId="{CD3B5DEE-9ED5-F84D-A863-1170212457D1}" destId="{EB587354-CA9D-9F4D-B4BE-071BE8DA92A9}" srcOrd="2" destOrd="0" parTransId="{62779CF4-BF74-C14E-8AE3-AE0EC4DFDA1E}" sibTransId="{B3B17F29-EDD0-5843-B9DF-85A84508CB7E}"/>
    <dgm:cxn modelId="{643FBF29-F883-294D-8DE9-F6384C34448B}" type="presOf" srcId="{BD5C93AD-F640-7749-B550-CEC5E25A2ECA}" destId="{DA802E29-B33F-F640-AADC-FAF80A72E5B1}" srcOrd="0" destOrd="0" presId="urn:microsoft.com/office/officeart/2009/3/layout/HorizontalOrganizationChart"/>
    <dgm:cxn modelId="{2D294A33-AE31-8243-A134-9143BB2E02A6}" type="presOf" srcId="{236A010B-4FAC-4947-8D83-C307508BBF56}" destId="{08CF694E-2C0E-2D41-9A15-B6B092E071C0}" srcOrd="0" destOrd="0" presId="urn:microsoft.com/office/officeart/2009/3/layout/HorizontalOrganizationChart"/>
    <dgm:cxn modelId="{BF303F40-DB78-474B-929B-3AA6BEF421F5}" type="presOf" srcId="{CD3B5DEE-9ED5-F84D-A863-1170212457D1}" destId="{63CE685E-BC86-0C45-8081-5165AEFCB99E}" srcOrd="1" destOrd="0" presId="urn:microsoft.com/office/officeart/2009/3/layout/HorizontalOrganizationChart"/>
    <dgm:cxn modelId="{F7A85762-2A7E-9C42-83B3-16E104A371B9}" type="presOf" srcId="{90781847-D268-654E-9AAF-39C1216C3B27}" destId="{14889AE4-933A-C346-AB40-9E196A3FCDDA}" srcOrd="1" destOrd="0" presId="urn:microsoft.com/office/officeart/2009/3/layout/HorizontalOrganizationChart"/>
    <dgm:cxn modelId="{36445B64-ED0E-7B4F-8E53-41E61241C63E}" type="presOf" srcId="{EB587354-CA9D-9F4D-B4BE-071BE8DA92A9}" destId="{835A7A44-4697-1E40-A4B4-5F02DF004AF5}" srcOrd="1" destOrd="0" presId="urn:microsoft.com/office/officeart/2009/3/layout/HorizontalOrganizationChart"/>
    <dgm:cxn modelId="{21CDFF7B-E215-6E4F-A840-E6617A70116D}" type="presOf" srcId="{62779CF4-BF74-C14E-8AE3-AE0EC4DFDA1E}" destId="{F996F323-EFB5-6D4B-BDF3-65A1590F82E9}" srcOrd="0" destOrd="0" presId="urn:microsoft.com/office/officeart/2009/3/layout/HorizontalOrganizationChart"/>
    <dgm:cxn modelId="{7BB19488-21F7-754C-9F82-90CDD642E5A9}" type="presOf" srcId="{F9C46784-703E-C84A-A6A7-FCCA995AFC0C}" destId="{14A43493-D70C-AA42-B237-9C1FF4E9EF09}" srcOrd="1" destOrd="0" presId="urn:microsoft.com/office/officeart/2009/3/layout/HorizontalOrganizationChart"/>
    <dgm:cxn modelId="{D04C028A-A327-1242-B4B5-560FA4A94A67}" srcId="{CD3B5DEE-9ED5-F84D-A863-1170212457D1}" destId="{F9C46784-703E-C84A-A6A7-FCCA995AFC0C}" srcOrd="1" destOrd="0" parTransId="{236A010B-4FAC-4947-8D83-C307508BBF56}" sibTransId="{C51A0E69-1873-A84A-97EB-78EE37F96F9E}"/>
    <dgm:cxn modelId="{54004190-18F9-2541-AAB8-633DFE877937}" type="presOf" srcId="{EB587354-CA9D-9F4D-B4BE-071BE8DA92A9}" destId="{B52CBFE1-5C49-2446-B00E-504A0A6051A8}" srcOrd="0" destOrd="0" presId="urn:microsoft.com/office/officeart/2009/3/layout/HorizontalOrganizationChart"/>
    <dgm:cxn modelId="{6C0102B3-4FF3-354D-8337-AAFAC7715143}" type="presOf" srcId="{B895AE73-C88C-414E-89FA-7281AFF1665A}" destId="{DD09D7D9-270E-E348-AF72-CF8958928A58}" srcOrd="0" destOrd="0" presId="urn:microsoft.com/office/officeart/2009/3/layout/HorizontalOrganizationChart"/>
    <dgm:cxn modelId="{C794E9B3-53D4-7A48-8E09-671A9942D121}" type="presOf" srcId="{90781847-D268-654E-9AAF-39C1216C3B27}" destId="{CA3F0B44-C47A-3746-B56B-DBF4E6D1EE33}" srcOrd="0" destOrd="0" presId="urn:microsoft.com/office/officeart/2009/3/layout/HorizontalOrganizationChart"/>
    <dgm:cxn modelId="{D62FE9B9-68CE-C242-9BF7-DD7632F619E1}" type="presOf" srcId="{F9C46784-703E-C84A-A6A7-FCCA995AFC0C}" destId="{FC4ADF63-D31B-7C4A-B59F-894A1D45B0E4}" srcOrd="0" destOrd="0" presId="urn:microsoft.com/office/officeart/2009/3/layout/HorizontalOrganizationChart"/>
    <dgm:cxn modelId="{CF7BD6BB-E3B3-BC4E-B040-48EB8E4A78D9}" srcId="{B895AE73-C88C-414E-89FA-7281AFF1665A}" destId="{CD3B5DEE-9ED5-F84D-A863-1170212457D1}" srcOrd="0" destOrd="0" parTransId="{F6A9E131-EAAE-234E-A4CA-215256E14FD3}" sibTransId="{24BD7B13-BCC6-2144-B900-4A292103A225}"/>
    <dgm:cxn modelId="{8BBA84EC-75AB-784F-B4A3-2F8CA6DCC77A}" type="presOf" srcId="{CD3B5DEE-9ED5-F84D-A863-1170212457D1}" destId="{25526441-DE8B-0746-9585-59D622B1FBF5}" srcOrd="0" destOrd="0" presId="urn:microsoft.com/office/officeart/2009/3/layout/HorizontalOrganizationChart"/>
    <dgm:cxn modelId="{AE561BEE-47D3-D54E-B8C0-8883A6AD58A8}" srcId="{CD3B5DEE-9ED5-F84D-A863-1170212457D1}" destId="{90781847-D268-654E-9AAF-39C1216C3B27}" srcOrd="0" destOrd="0" parTransId="{BD5C93AD-F640-7749-B550-CEC5E25A2ECA}" sibTransId="{2874F20B-A93E-3E44-8561-55339F9934AA}"/>
    <dgm:cxn modelId="{A5EBC84A-3D9E-E14C-B2A4-E5E90EEBD6DF}" type="presParOf" srcId="{DD09D7D9-270E-E348-AF72-CF8958928A58}" destId="{D78C5E8B-A9CE-EA49-BEFE-02009B24A5A8}" srcOrd="0" destOrd="0" presId="urn:microsoft.com/office/officeart/2009/3/layout/HorizontalOrganizationChart"/>
    <dgm:cxn modelId="{78032741-7865-DB4D-8B06-50E9A0322B81}" type="presParOf" srcId="{D78C5E8B-A9CE-EA49-BEFE-02009B24A5A8}" destId="{12987358-A05C-4548-A4BA-9F6E8127E002}" srcOrd="0" destOrd="0" presId="urn:microsoft.com/office/officeart/2009/3/layout/HorizontalOrganizationChart"/>
    <dgm:cxn modelId="{96676B95-A7D1-224E-98DA-CC246E33ACC0}" type="presParOf" srcId="{12987358-A05C-4548-A4BA-9F6E8127E002}" destId="{25526441-DE8B-0746-9585-59D622B1FBF5}" srcOrd="0" destOrd="0" presId="urn:microsoft.com/office/officeart/2009/3/layout/HorizontalOrganizationChart"/>
    <dgm:cxn modelId="{515DB7B8-6F43-CB46-BC88-B1781434A200}" type="presParOf" srcId="{12987358-A05C-4548-A4BA-9F6E8127E002}" destId="{63CE685E-BC86-0C45-8081-5165AEFCB99E}" srcOrd="1" destOrd="0" presId="urn:microsoft.com/office/officeart/2009/3/layout/HorizontalOrganizationChart"/>
    <dgm:cxn modelId="{70DD7905-99A9-414D-B040-65D6512722BA}" type="presParOf" srcId="{D78C5E8B-A9CE-EA49-BEFE-02009B24A5A8}" destId="{6449B138-3A5E-6F46-B9EC-8C5FF4FE5ACA}" srcOrd="1" destOrd="0" presId="urn:microsoft.com/office/officeart/2009/3/layout/HorizontalOrganizationChart"/>
    <dgm:cxn modelId="{D422AE79-11EF-8B49-9D76-9830A06FD957}" type="presParOf" srcId="{6449B138-3A5E-6F46-B9EC-8C5FF4FE5ACA}" destId="{DA802E29-B33F-F640-AADC-FAF80A72E5B1}" srcOrd="0" destOrd="0" presId="urn:microsoft.com/office/officeart/2009/3/layout/HorizontalOrganizationChart"/>
    <dgm:cxn modelId="{E9B4DF19-E1F8-6C41-BAA4-0502F3E6799F}" type="presParOf" srcId="{6449B138-3A5E-6F46-B9EC-8C5FF4FE5ACA}" destId="{69245C45-5678-6D44-AC33-D6916865AA53}" srcOrd="1" destOrd="0" presId="urn:microsoft.com/office/officeart/2009/3/layout/HorizontalOrganizationChart"/>
    <dgm:cxn modelId="{AAB7FD16-B064-1641-91E4-2CB251BBF327}" type="presParOf" srcId="{69245C45-5678-6D44-AC33-D6916865AA53}" destId="{F08C4925-D921-034E-B9BB-B302423B13DA}" srcOrd="0" destOrd="0" presId="urn:microsoft.com/office/officeart/2009/3/layout/HorizontalOrganizationChart"/>
    <dgm:cxn modelId="{37E78584-4747-E647-9385-D42338A6DAB0}" type="presParOf" srcId="{F08C4925-D921-034E-B9BB-B302423B13DA}" destId="{CA3F0B44-C47A-3746-B56B-DBF4E6D1EE33}" srcOrd="0" destOrd="0" presId="urn:microsoft.com/office/officeart/2009/3/layout/HorizontalOrganizationChart"/>
    <dgm:cxn modelId="{2E01B6AC-B946-E64E-BA5C-BC0A7CF82469}" type="presParOf" srcId="{F08C4925-D921-034E-B9BB-B302423B13DA}" destId="{14889AE4-933A-C346-AB40-9E196A3FCDDA}" srcOrd="1" destOrd="0" presId="urn:microsoft.com/office/officeart/2009/3/layout/HorizontalOrganizationChart"/>
    <dgm:cxn modelId="{9A885977-1A42-684B-A2F7-57EA85B6DC07}" type="presParOf" srcId="{69245C45-5678-6D44-AC33-D6916865AA53}" destId="{5F01C126-DCAF-C844-AFDE-B6EFCB4EFAD3}" srcOrd="1" destOrd="0" presId="urn:microsoft.com/office/officeart/2009/3/layout/HorizontalOrganizationChart"/>
    <dgm:cxn modelId="{B866B67B-3F74-DD43-9ABF-6D6FFD8B9535}" type="presParOf" srcId="{69245C45-5678-6D44-AC33-D6916865AA53}" destId="{7BD59A17-9E48-AD47-B469-6598DF53D7DB}" srcOrd="2" destOrd="0" presId="urn:microsoft.com/office/officeart/2009/3/layout/HorizontalOrganizationChart"/>
    <dgm:cxn modelId="{95897313-6665-C44D-BDA6-89A792F57EDF}" type="presParOf" srcId="{6449B138-3A5E-6F46-B9EC-8C5FF4FE5ACA}" destId="{08CF694E-2C0E-2D41-9A15-B6B092E071C0}" srcOrd="2" destOrd="0" presId="urn:microsoft.com/office/officeart/2009/3/layout/HorizontalOrganizationChart"/>
    <dgm:cxn modelId="{5323EB8C-4A00-C844-8A9D-02B95C4FE92F}" type="presParOf" srcId="{6449B138-3A5E-6F46-B9EC-8C5FF4FE5ACA}" destId="{EF6220F3-325D-9D4F-BDD9-6FA4DAD64A94}" srcOrd="3" destOrd="0" presId="urn:microsoft.com/office/officeart/2009/3/layout/HorizontalOrganizationChart"/>
    <dgm:cxn modelId="{F7D07D1A-BF56-D74F-9A6D-8DE0B32A2B88}" type="presParOf" srcId="{EF6220F3-325D-9D4F-BDD9-6FA4DAD64A94}" destId="{64FAEC34-4F35-F74D-B37B-EC91F32DBCF0}" srcOrd="0" destOrd="0" presId="urn:microsoft.com/office/officeart/2009/3/layout/HorizontalOrganizationChart"/>
    <dgm:cxn modelId="{6165076E-739E-0D4E-95FA-70D00CE69ACC}" type="presParOf" srcId="{64FAEC34-4F35-F74D-B37B-EC91F32DBCF0}" destId="{FC4ADF63-D31B-7C4A-B59F-894A1D45B0E4}" srcOrd="0" destOrd="0" presId="urn:microsoft.com/office/officeart/2009/3/layout/HorizontalOrganizationChart"/>
    <dgm:cxn modelId="{A073E72D-70CB-BC49-A2FD-D8329EDCA607}" type="presParOf" srcId="{64FAEC34-4F35-F74D-B37B-EC91F32DBCF0}" destId="{14A43493-D70C-AA42-B237-9C1FF4E9EF09}" srcOrd="1" destOrd="0" presId="urn:microsoft.com/office/officeart/2009/3/layout/HorizontalOrganizationChart"/>
    <dgm:cxn modelId="{804EA587-1DCF-A541-B183-7DAED83B0D75}" type="presParOf" srcId="{EF6220F3-325D-9D4F-BDD9-6FA4DAD64A94}" destId="{0FA11047-5B7F-314A-9C60-B0BD43179505}" srcOrd="1" destOrd="0" presId="urn:microsoft.com/office/officeart/2009/3/layout/HorizontalOrganizationChart"/>
    <dgm:cxn modelId="{C9B3FD76-F803-EC4E-9C44-CB5E727510BB}" type="presParOf" srcId="{EF6220F3-325D-9D4F-BDD9-6FA4DAD64A94}" destId="{57E3B8EB-43B9-5648-868A-8783B678B0D1}" srcOrd="2" destOrd="0" presId="urn:microsoft.com/office/officeart/2009/3/layout/HorizontalOrganizationChart"/>
    <dgm:cxn modelId="{E742907E-5A1F-B441-82D6-728B1A990F63}" type="presParOf" srcId="{6449B138-3A5E-6F46-B9EC-8C5FF4FE5ACA}" destId="{F996F323-EFB5-6D4B-BDF3-65A1590F82E9}" srcOrd="4" destOrd="0" presId="urn:microsoft.com/office/officeart/2009/3/layout/HorizontalOrganizationChart"/>
    <dgm:cxn modelId="{53F3C2FF-74B2-3A4F-BF57-A3DFB65904BD}" type="presParOf" srcId="{6449B138-3A5E-6F46-B9EC-8C5FF4FE5ACA}" destId="{813D04D0-2ACC-6044-8A35-28CAC5B95F65}" srcOrd="5" destOrd="0" presId="urn:microsoft.com/office/officeart/2009/3/layout/HorizontalOrganizationChart"/>
    <dgm:cxn modelId="{BCC5B1C3-EE1A-0A47-80F6-71E8D11E0A49}" type="presParOf" srcId="{813D04D0-2ACC-6044-8A35-28CAC5B95F65}" destId="{2775B91B-C366-E946-9A6B-1A1D63F6ECEC}" srcOrd="0" destOrd="0" presId="urn:microsoft.com/office/officeart/2009/3/layout/HorizontalOrganizationChart"/>
    <dgm:cxn modelId="{438D9C69-3512-7344-9CAA-EB3EC8237338}" type="presParOf" srcId="{2775B91B-C366-E946-9A6B-1A1D63F6ECEC}" destId="{B52CBFE1-5C49-2446-B00E-504A0A6051A8}" srcOrd="0" destOrd="0" presId="urn:microsoft.com/office/officeart/2009/3/layout/HorizontalOrganizationChart"/>
    <dgm:cxn modelId="{060A87EA-2D9F-F84E-AAB8-CF98F6145076}" type="presParOf" srcId="{2775B91B-C366-E946-9A6B-1A1D63F6ECEC}" destId="{835A7A44-4697-1E40-A4B4-5F02DF004AF5}" srcOrd="1" destOrd="0" presId="urn:microsoft.com/office/officeart/2009/3/layout/HorizontalOrganizationChart"/>
    <dgm:cxn modelId="{AAF4EA5F-491D-524B-ACCE-A6685A396E46}" type="presParOf" srcId="{813D04D0-2ACC-6044-8A35-28CAC5B95F65}" destId="{EBD71A15-5A99-7B46-AD5E-C5964188A37D}" srcOrd="1" destOrd="0" presId="urn:microsoft.com/office/officeart/2009/3/layout/HorizontalOrganizationChart"/>
    <dgm:cxn modelId="{103F0954-988D-514E-A7FB-277CE6790820}" type="presParOf" srcId="{813D04D0-2ACC-6044-8A35-28CAC5B95F65}" destId="{271E7631-EF97-C848-88FC-E607957929AE}" srcOrd="2" destOrd="0" presId="urn:microsoft.com/office/officeart/2009/3/layout/HorizontalOrganizationChart"/>
    <dgm:cxn modelId="{81DEA710-5FC6-6644-9C78-ADF21545A622}" type="presParOf" srcId="{D78C5E8B-A9CE-EA49-BEFE-02009B24A5A8}" destId="{ED026C22-2922-D04D-977D-FEE818A2A4F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F8F6B-0224-4C01-B388-25BF85018D6F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30D350-54A2-4E67-92D1-C5197FFAC68F}">
      <dgm:prSet/>
      <dgm:spPr/>
      <dgm:t>
        <a:bodyPr/>
        <a:lstStyle/>
        <a:p>
          <a:r>
            <a:rPr lang="cs-CZ" b="1" dirty="0"/>
            <a:t>KYSELINA LINOLOVÁ </a:t>
          </a:r>
          <a:br>
            <a:rPr lang="cs-CZ" dirty="0"/>
          </a:br>
          <a:r>
            <a:rPr lang="cs-CZ" dirty="0"/>
            <a:t>(LA) – omega 6 PUFA</a:t>
          </a:r>
          <a:br>
            <a:rPr lang="cs-CZ" dirty="0"/>
          </a:br>
          <a:r>
            <a:rPr lang="cs-CZ" b="1" dirty="0"/>
            <a:t>→</a:t>
          </a:r>
          <a:r>
            <a:rPr lang="cs-CZ" dirty="0"/>
            <a:t> v organismu přeměna </a:t>
          </a:r>
          <a:br>
            <a:rPr lang="cs-CZ" dirty="0"/>
          </a:br>
          <a:r>
            <a:rPr lang="cs-CZ" dirty="0"/>
            <a:t>na kyselinu arachidonovou</a:t>
          </a:r>
          <a:br>
            <a:rPr lang="cs-CZ" dirty="0"/>
          </a:br>
          <a:r>
            <a:rPr lang="cs-CZ" dirty="0"/>
            <a:t>→ </a:t>
          </a:r>
          <a:r>
            <a:rPr lang="cs-CZ" b="1" dirty="0"/>
            <a:t>omega 6 MK </a:t>
          </a:r>
          <a:r>
            <a:rPr lang="cs-CZ" dirty="0"/>
            <a:t>jsou prekurzory </a:t>
          </a:r>
          <a:r>
            <a:rPr lang="cs-CZ" dirty="0" err="1"/>
            <a:t>eikosanoidů</a:t>
          </a:r>
          <a:r>
            <a:rPr lang="cs-CZ" dirty="0"/>
            <a:t> 2. řady, které mají účinky </a:t>
          </a:r>
          <a:r>
            <a:rPr lang="cs-CZ" b="1" dirty="0" err="1"/>
            <a:t>proagregační</a:t>
          </a:r>
          <a:r>
            <a:rPr lang="cs-CZ" b="1" dirty="0"/>
            <a:t>, prozánětlivé </a:t>
          </a:r>
          <a:br>
            <a:rPr lang="cs-CZ" b="1" dirty="0"/>
          </a:br>
          <a:r>
            <a:rPr lang="cs-CZ" b="1" dirty="0"/>
            <a:t>a vasokonstrikční </a:t>
          </a:r>
          <a:endParaRPr lang="en-US" dirty="0"/>
        </a:p>
      </dgm:t>
    </dgm:pt>
    <dgm:pt modelId="{CD7F2A25-BF66-4C4B-ADBD-B0FBFD668243}" type="parTrans" cxnId="{40C81CB5-0B1F-4864-9C32-BCA6F3C0CC81}">
      <dgm:prSet/>
      <dgm:spPr/>
      <dgm:t>
        <a:bodyPr/>
        <a:lstStyle/>
        <a:p>
          <a:endParaRPr lang="en-US"/>
        </a:p>
      </dgm:t>
    </dgm:pt>
    <dgm:pt modelId="{C37AF4B7-0306-42F1-943C-9881274AD931}" type="sibTrans" cxnId="{40C81CB5-0B1F-4864-9C32-BCA6F3C0CC81}">
      <dgm:prSet/>
      <dgm:spPr/>
      <dgm:t>
        <a:bodyPr/>
        <a:lstStyle/>
        <a:p>
          <a:endParaRPr lang="en-US"/>
        </a:p>
      </dgm:t>
    </dgm:pt>
    <dgm:pt modelId="{4A471497-7069-4E3A-B2F6-91C854348E1E}">
      <dgm:prSet/>
      <dgm:spPr/>
      <dgm:t>
        <a:bodyPr/>
        <a:lstStyle/>
        <a:p>
          <a:r>
            <a:rPr lang="cs-CZ" b="1" dirty="0"/>
            <a:t>KYSELINA ALFA LINOLENOVÁ </a:t>
          </a:r>
          <a:r>
            <a:rPr lang="cs-CZ" dirty="0"/>
            <a:t>(ALA) – omega 3 PUFA</a:t>
          </a:r>
          <a:br>
            <a:rPr lang="cs-CZ" dirty="0"/>
          </a:br>
          <a:r>
            <a:rPr lang="cs-CZ" b="1" dirty="0"/>
            <a:t>→</a:t>
          </a:r>
          <a:r>
            <a:rPr lang="cs-CZ" dirty="0"/>
            <a:t> v organismu přeměna </a:t>
          </a:r>
          <a:br>
            <a:rPr lang="cs-CZ" dirty="0"/>
          </a:br>
          <a:r>
            <a:rPr lang="cs-CZ" dirty="0"/>
            <a:t>na EPA a DHA</a:t>
          </a:r>
          <a:br>
            <a:rPr lang="cs-CZ" dirty="0"/>
          </a:br>
          <a:r>
            <a:rPr lang="cs-CZ" b="1" dirty="0"/>
            <a:t>→ omega 3 MK </a:t>
          </a:r>
          <a:r>
            <a:rPr lang="cs-CZ" dirty="0"/>
            <a:t>jsou prekurzory </a:t>
          </a:r>
          <a:r>
            <a:rPr lang="cs-CZ" dirty="0" err="1"/>
            <a:t>eikosanoidů</a:t>
          </a:r>
          <a:r>
            <a:rPr lang="cs-CZ" dirty="0"/>
            <a:t> 3. řady, které mají účinky </a:t>
          </a:r>
          <a:r>
            <a:rPr lang="cs-CZ" b="1" dirty="0" err="1"/>
            <a:t>antiagregační</a:t>
          </a:r>
          <a:r>
            <a:rPr lang="cs-CZ" b="1" dirty="0"/>
            <a:t>, antitrombotické, protizánětlivé a vasodilatační</a:t>
          </a:r>
          <a:endParaRPr lang="en-US" dirty="0"/>
        </a:p>
      </dgm:t>
    </dgm:pt>
    <dgm:pt modelId="{1F5CC442-71C0-4A92-B4AA-B87D0DF18457}" type="parTrans" cxnId="{40F632A7-3704-4F35-A099-7C50E905D0B4}">
      <dgm:prSet/>
      <dgm:spPr/>
      <dgm:t>
        <a:bodyPr/>
        <a:lstStyle/>
        <a:p>
          <a:endParaRPr lang="en-US"/>
        </a:p>
      </dgm:t>
    </dgm:pt>
    <dgm:pt modelId="{15A3B6F4-FE5D-47EB-81BE-2E460C13B50F}" type="sibTrans" cxnId="{40F632A7-3704-4F35-A099-7C50E905D0B4}">
      <dgm:prSet/>
      <dgm:spPr/>
      <dgm:t>
        <a:bodyPr/>
        <a:lstStyle/>
        <a:p>
          <a:endParaRPr lang="en-US"/>
        </a:p>
      </dgm:t>
    </dgm:pt>
    <dgm:pt modelId="{86699E41-61B3-174D-A8D7-C1C7A63D7786}" type="pres">
      <dgm:prSet presAssocID="{F6DF8F6B-0224-4C01-B388-25BF85018D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599975-373E-544C-8863-82FC6CAF072D}" type="pres">
      <dgm:prSet presAssocID="{F130D350-54A2-4E67-92D1-C5197FFAC68F}" presName="hierRoot1" presStyleCnt="0"/>
      <dgm:spPr/>
    </dgm:pt>
    <dgm:pt modelId="{564D9B8C-2689-AF47-BE8F-BF3869E0732A}" type="pres">
      <dgm:prSet presAssocID="{F130D350-54A2-4E67-92D1-C5197FFAC68F}" presName="composite" presStyleCnt="0"/>
      <dgm:spPr/>
    </dgm:pt>
    <dgm:pt modelId="{98EDB75E-611C-194C-8529-9A626739B2E5}" type="pres">
      <dgm:prSet presAssocID="{F130D350-54A2-4E67-92D1-C5197FFAC68F}" presName="background" presStyleLbl="node0" presStyleIdx="0" presStyleCnt="2"/>
      <dgm:spPr>
        <a:solidFill>
          <a:schemeClr val="accent2"/>
        </a:solidFill>
      </dgm:spPr>
    </dgm:pt>
    <dgm:pt modelId="{BC07BF68-630F-7A44-800C-F09E4C0243BE}" type="pres">
      <dgm:prSet presAssocID="{F130D350-54A2-4E67-92D1-C5197FFAC68F}" presName="text" presStyleLbl="fgAcc0" presStyleIdx="0" presStyleCnt="2">
        <dgm:presLayoutVars>
          <dgm:chPref val="3"/>
        </dgm:presLayoutVars>
      </dgm:prSet>
      <dgm:spPr/>
    </dgm:pt>
    <dgm:pt modelId="{6FBD58B8-4A7C-1A42-A8C8-9DE5D8279A49}" type="pres">
      <dgm:prSet presAssocID="{F130D350-54A2-4E67-92D1-C5197FFAC68F}" presName="hierChild2" presStyleCnt="0"/>
      <dgm:spPr/>
    </dgm:pt>
    <dgm:pt modelId="{44FBA87C-6C33-AB4B-98C5-62EE95509AF2}" type="pres">
      <dgm:prSet presAssocID="{4A471497-7069-4E3A-B2F6-91C854348E1E}" presName="hierRoot1" presStyleCnt="0"/>
      <dgm:spPr/>
    </dgm:pt>
    <dgm:pt modelId="{32E19AA1-6216-C34A-B9B8-C904CF726F73}" type="pres">
      <dgm:prSet presAssocID="{4A471497-7069-4E3A-B2F6-91C854348E1E}" presName="composite" presStyleCnt="0"/>
      <dgm:spPr/>
    </dgm:pt>
    <dgm:pt modelId="{859DB10A-58D2-F14E-B254-046E99FD6613}" type="pres">
      <dgm:prSet presAssocID="{4A471497-7069-4E3A-B2F6-91C854348E1E}" presName="background" presStyleLbl="node0" presStyleIdx="1" presStyleCnt="2"/>
      <dgm:spPr>
        <a:solidFill>
          <a:schemeClr val="accent3"/>
        </a:solidFill>
      </dgm:spPr>
    </dgm:pt>
    <dgm:pt modelId="{1DD65FD2-4C25-3B43-8AFF-76B009A2017D}" type="pres">
      <dgm:prSet presAssocID="{4A471497-7069-4E3A-B2F6-91C854348E1E}" presName="text" presStyleLbl="fgAcc0" presStyleIdx="1" presStyleCnt="2">
        <dgm:presLayoutVars>
          <dgm:chPref val="3"/>
        </dgm:presLayoutVars>
      </dgm:prSet>
      <dgm:spPr/>
    </dgm:pt>
    <dgm:pt modelId="{06EF6F00-1D2A-274D-A14D-C0C9FA0EE63F}" type="pres">
      <dgm:prSet presAssocID="{4A471497-7069-4E3A-B2F6-91C854348E1E}" presName="hierChild2" presStyleCnt="0"/>
      <dgm:spPr/>
    </dgm:pt>
  </dgm:ptLst>
  <dgm:cxnLst>
    <dgm:cxn modelId="{5BF4432E-4898-2549-AB98-82D6F4F2CA4C}" type="presOf" srcId="{F130D350-54A2-4E67-92D1-C5197FFAC68F}" destId="{BC07BF68-630F-7A44-800C-F09E4C0243BE}" srcOrd="0" destOrd="0" presId="urn:microsoft.com/office/officeart/2005/8/layout/hierarchy1"/>
    <dgm:cxn modelId="{E09DF95C-311F-944A-B710-511B84AEFD41}" type="presOf" srcId="{4A471497-7069-4E3A-B2F6-91C854348E1E}" destId="{1DD65FD2-4C25-3B43-8AFF-76B009A2017D}" srcOrd="0" destOrd="0" presId="urn:microsoft.com/office/officeart/2005/8/layout/hierarchy1"/>
    <dgm:cxn modelId="{641D517E-F55A-6C4A-85AC-663E40DC9E04}" type="presOf" srcId="{F6DF8F6B-0224-4C01-B388-25BF85018D6F}" destId="{86699E41-61B3-174D-A8D7-C1C7A63D7786}" srcOrd="0" destOrd="0" presId="urn:microsoft.com/office/officeart/2005/8/layout/hierarchy1"/>
    <dgm:cxn modelId="{40F632A7-3704-4F35-A099-7C50E905D0B4}" srcId="{F6DF8F6B-0224-4C01-B388-25BF85018D6F}" destId="{4A471497-7069-4E3A-B2F6-91C854348E1E}" srcOrd="1" destOrd="0" parTransId="{1F5CC442-71C0-4A92-B4AA-B87D0DF18457}" sibTransId="{15A3B6F4-FE5D-47EB-81BE-2E460C13B50F}"/>
    <dgm:cxn modelId="{40C81CB5-0B1F-4864-9C32-BCA6F3C0CC81}" srcId="{F6DF8F6B-0224-4C01-B388-25BF85018D6F}" destId="{F130D350-54A2-4E67-92D1-C5197FFAC68F}" srcOrd="0" destOrd="0" parTransId="{CD7F2A25-BF66-4C4B-ADBD-B0FBFD668243}" sibTransId="{C37AF4B7-0306-42F1-943C-9881274AD931}"/>
    <dgm:cxn modelId="{7CCDC47F-12A6-6F4D-A641-6953448912EB}" type="presParOf" srcId="{86699E41-61B3-174D-A8D7-C1C7A63D7786}" destId="{91599975-373E-544C-8863-82FC6CAF072D}" srcOrd="0" destOrd="0" presId="urn:microsoft.com/office/officeart/2005/8/layout/hierarchy1"/>
    <dgm:cxn modelId="{8B5E87FE-43AF-814D-93F1-E25DBCA7497A}" type="presParOf" srcId="{91599975-373E-544C-8863-82FC6CAF072D}" destId="{564D9B8C-2689-AF47-BE8F-BF3869E0732A}" srcOrd="0" destOrd="0" presId="urn:microsoft.com/office/officeart/2005/8/layout/hierarchy1"/>
    <dgm:cxn modelId="{D10CF84A-F303-384A-8C16-E02E4C88FE88}" type="presParOf" srcId="{564D9B8C-2689-AF47-BE8F-BF3869E0732A}" destId="{98EDB75E-611C-194C-8529-9A626739B2E5}" srcOrd="0" destOrd="0" presId="urn:microsoft.com/office/officeart/2005/8/layout/hierarchy1"/>
    <dgm:cxn modelId="{64DFF761-7104-0242-99DE-365DBC04DCB6}" type="presParOf" srcId="{564D9B8C-2689-AF47-BE8F-BF3869E0732A}" destId="{BC07BF68-630F-7A44-800C-F09E4C0243BE}" srcOrd="1" destOrd="0" presId="urn:microsoft.com/office/officeart/2005/8/layout/hierarchy1"/>
    <dgm:cxn modelId="{58111324-C756-AE4D-B2CD-34CE87CA5140}" type="presParOf" srcId="{91599975-373E-544C-8863-82FC6CAF072D}" destId="{6FBD58B8-4A7C-1A42-A8C8-9DE5D8279A49}" srcOrd="1" destOrd="0" presId="urn:microsoft.com/office/officeart/2005/8/layout/hierarchy1"/>
    <dgm:cxn modelId="{2F20B1BD-3754-7A43-BFE6-7AD66B91635A}" type="presParOf" srcId="{86699E41-61B3-174D-A8D7-C1C7A63D7786}" destId="{44FBA87C-6C33-AB4B-98C5-62EE95509AF2}" srcOrd="1" destOrd="0" presId="urn:microsoft.com/office/officeart/2005/8/layout/hierarchy1"/>
    <dgm:cxn modelId="{BBCDC624-5FDD-034E-AA0D-CA5AD7A26C63}" type="presParOf" srcId="{44FBA87C-6C33-AB4B-98C5-62EE95509AF2}" destId="{32E19AA1-6216-C34A-B9B8-C904CF726F73}" srcOrd="0" destOrd="0" presId="urn:microsoft.com/office/officeart/2005/8/layout/hierarchy1"/>
    <dgm:cxn modelId="{B896A3F6-B9CA-124B-8B9A-E6895E7B7B0E}" type="presParOf" srcId="{32E19AA1-6216-C34A-B9B8-C904CF726F73}" destId="{859DB10A-58D2-F14E-B254-046E99FD6613}" srcOrd="0" destOrd="0" presId="urn:microsoft.com/office/officeart/2005/8/layout/hierarchy1"/>
    <dgm:cxn modelId="{8CF6B009-70A2-1E49-90A1-4E875D8A4E4E}" type="presParOf" srcId="{32E19AA1-6216-C34A-B9B8-C904CF726F73}" destId="{1DD65FD2-4C25-3B43-8AFF-76B009A2017D}" srcOrd="1" destOrd="0" presId="urn:microsoft.com/office/officeart/2005/8/layout/hierarchy1"/>
    <dgm:cxn modelId="{01157A18-6181-4641-920E-C1F1121CF150}" type="presParOf" srcId="{44FBA87C-6C33-AB4B-98C5-62EE95509AF2}" destId="{06EF6F00-1D2A-274D-A14D-C0C9FA0EE6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4D0452-4F3F-4DF5-80EB-570A2BD6FD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B50101-E5E0-4BB1-BF2C-637E824B398A}">
      <dgm:prSet/>
      <dgm:spPr/>
      <dgm:t>
        <a:bodyPr/>
        <a:lstStyle/>
        <a:p>
          <a:r>
            <a:rPr lang="cs-CZ"/>
            <a:t>EFSA </a:t>
          </a:r>
          <a:br>
            <a:rPr lang="cs-CZ"/>
          </a:br>
          <a:r>
            <a:rPr lang="cs-CZ"/>
            <a:t>doporučení</a:t>
          </a:r>
          <a:endParaRPr lang="en-US"/>
        </a:p>
      </dgm:t>
    </dgm:pt>
    <dgm:pt modelId="{D2DC7284-EC34-467A-95F4-C9B7D095E9B8}" type="parTrans" cxnId="{AB8AF1DC-B8ED-42D2-8B9E-35D7EDD98E5F}">
      <dgm:prSet/>
      <dgm:spPr/>
      <dgm:t>
        <a:bodyPr/>
        <a:lstStyle/>
        <a:p>
          <a:endParaRPr lang="en-US"/>
        </a:p>
      </dgm:t>
    </dgm:pt>
    <dgm:pt modelId="{931F8636-D676-480C-88FF-C96FB756F19F}" type="sibTrans" cxnId="{AB8AF1DC-B8ED-42D2-8B9E-35D7EDD98E5F}">
      <dgm:prSet/>
      <dgm:spPr/>
      <dgm:t>
        <a:bodyPr/>
        <a:lstStyle/>
        <a:p>
          <a:endParaRPr lang="en-US"/>
        </a:p>
      </dgm:t>
    </dgm:pt>
    <dgm:pt modelId="{5CE216C6-6F4E-4087-A6BC-F3919C1FF214}">
      <dgm:prSet/>
      <dgm:spPr/>
      <dgm:t>
        <a:bodyPr/>
        <a:lstStyle/>
        <a:p>
          <a:r>
            <a:rPr lang="cs-CZ"/>
            <a:t>DACH doporučení</a:t>
          </a:r>
          <a:endParaRPr lang="en-US"/>
        </a:p>
      </dgm:t>
    </dgm:pt>
    <dgm:pt modelId="{F1E10073-23CB-4CC3-BE26-688442F8FF97}" type="parTrans" cxnId="{4E488DF1-4340-43CE-A40B-B051D33D60BE}">
      <dgm:prSet/>
      <dgm:spPr/>
      <dgm:t>
        <a:bodyPr/>
        <a:lstStyle/>
        <a:p>
          <a:endParaRPr lang="en-US"/>
        </a:p>
      </dgm:t>
    </dgm:pt>
    <dgm:pt modelId="{3B26E03A-2B03-4520-8801-389A58FB1127}" type="sibTrans" cxnId="{4E488DF1-4340-43CE-A40B-B051D33D60BE}">
      <dgm:prSet/>
      <dgm:spPr/>
      <dgm:t>
        <a:bodyPr/>
        <a:lstStyle/>
        <a:p>
          <a:endParaRPr lang="en-US"/>
        </a:p>
      </dgm:t>
    </dgm:pt>
    <dgm:pt modelId="{6FBA4917-B507-BF49-9E42-F8B657B9BE46}" type="pres">
      <dgm:prSet presAssocID="{F84D0452-4F3F-4DF5-80EB-570A2BD6FDCA}" presName="linear" presStyleCnt="0">
        <dgm:presLayoutVars>
          <dgm:animLvl val="lvl"/>
          <dgm:resizeHandles val="exact"/>
        </dgm:presLayoutVars>
      </dgm:prSet>
      <dgm:spPr/>
    </dgm:pt>
    <dgm:pt modelId="{C615FCFC-05E6-E342-9DAA-4C60ECC61CF7}" type="pres">
      <dgm:prSet presAssocID="{62B50101-E5E0-4BB1-BF2C-637E824B39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775AA5-4166-DD45-924C-8FE1B2046A92}" type="pres">
      <dgm:prSet presAssocID="{931F8636-D676-480C-88FF-C96FB756F19F}" presName="spacer" presStyleCnt="0"/>
      <dgm:spPr/>
    </dgm:pt>
    <dgm:pt modelId="{93BC5B28-B1F7-2943-9D6F-A4D2922FE201}" type="pres">
      <dgm:prSet presAssocID="{5CE216C6-6F4E-4087-A6BC-F3919C1FF21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45A6AF-529B-BC41-A624-17AAFF36A062}" type="presOf" srcId="{5CE216C6-6F4E-4087-A6BC-F3919C1FF214}" destId="{93BC5B28-B1F7-2943-9D6F-A4D2922FE201}" srcOrd="0" destOrd="0" presId="urn:microsoft.com/office/officeart/2005/8/layout/vList2"/>
    <dgm:cxn modelId="{76F6A9DA-682E-C143-ADFD-7147243EA2A1}" type="presOf" srcId="{F84D0452-4F3F-4DF5-80EB-570A2BD6FDCA}" destId="{6FBA4917-B507-BF49-9E42-F8B657B9BE46}" srcOrd="0" destOrd="0" presId="urn:microsoft.com/office/officeart/2005/8/layout/vList2"/>
    <dgm:cxn modelId="{AB8AF1DC-B8ED-42D2-8B9E-35D7EDD98E5F}" srcId="{F84D0452-4F3F-4DF5-80EB-570A2BD6FDCA}" destId="{62B50101-E5E0-4BB1-BF2C-637E824B398A}" srcOrd="0" destOrd="0" parTransId="{D2DC7284-EC34-467A-95F4-C9B7D095E9B8}" sibTransId="{931F8636-D676-480C-88FF-C96FB756F19F}"/>
    <dgm:cxn modelId="{16B2B2DD-5C7D-7F4F-8559-E5D7993B97C8}" type="presOf" srcId="{62B50101-E5E0-4BB1-BF2C-637E824B398A}" destId="{C615FCFC-05E6-E342-9DAA-4C60ECC61CF7}" srcOrd="0" destOrd="0" presId="urn:microsoft.com/office/officeart/2005/8/layout/vList2"/>
    <dgm:cxn modelId="{4E488DF1-4340-43CE-A40B-B051D33D60BE}" srcId="{F84D0452-4F3F-4DF5-80EB-570A2BD6FDCA}" destId="{5CE216C6-6F4E-4087-A6BC-F3919C1FF214}" srcOrd="1" destOrd="0" parTransId="{F1E10073-23CB-4CC3-BE26-688442F8FF97}" sibTransId="{3B26E03A-2B03-4520-8801-389A58FB1127}"/>
    <dgm:cxn modelId="{C979B7CB-3ED6-334B-BFF3-B8B3A8DA296B}" type="presParOf" srcId="{6FBA4917-B507-BF49-9E42-F8B657B9BE46}" destId="{C615FCFC-05E6-E342-9DAA-4C60ECC61CF7}" srcOrd="0" destOrd="0" presId="urn:microsoft.com/office/officeart/2005/8/layout/vList2"/>
    <dgm:cxn modelId="{60AAAC19-08E1-4843-A6BC-FEE2B35E64ED}" type="presParOf" srcId="{6FBA4917-B507-BF49-9E42-F8B657B9BE46}" destId="{32775AA5-4166-DD45-924C-8FE1B2046A92}" srcOrd="1" destOrd="0" presId="urn:microsoft.com/office/officeart/2005/8/layout/vList2"/>
    <dgm:cxn modelId="{1D7735F5-10B1-FF44-9209-1BFE0FD5F169}" type="presParOf" srcId="{6FBA4917-B507-BF49-9E42-F8B657B9BE46}" destId="{93BC5B28-B1F7-2943-9D6F-A4D2922FE2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6F323-EFB5-6D4B-BDF3-65A1590F82E9}">
      <dsp:nvSpPr>
        <dsp:cNvPr id="0" name=""/>
        <dsp:cNvSpPr/>
      </dsp:nvSpPr>
      <dsp:spPr>
        <a:xfrm>
          <a:off x="1479405" y="1276085"/>
          <a:ext cx="295563" cy="635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781" y="0"/>
              </a:lnTo>
              <a:lnTo>
                <a:pt x="147781" y="635461"/>
              </a:lnTo>
              <a:lnTo>
                <a:pt x="295563" y="635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F694E-2C0E-2D41-9A15-B6B092E071C0}">
      <dsp:nvSpPr>
        <dsp:cNvPr id="0" name=""/>
        <dsp:cNvSpPr/>
      </dsp:nvSpPr>
      <dsp:spPr>
        <a:xfrm>
          <a:off x="1479405" y="1230365"/>
          <a:ext cx="295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556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02E29-B33F-F640-AADC-FAF80A72E5B1}">
      <dsp:nvSpPr>
        <dsp:cNvPr id="0" name=""/>
        <dsp:cNvSpPr/>
      </dsp:nvSpPr>
      <dsp:spPr>
        <a:xfrm>
          <a:off x="1479405" y="640624"/>
          <a:ext cx="295563" cy="635461"/>
        </a:xfrm>
        <a:custGeom>
          <a:avLst/>
          <a:gdLst/>
          <a:ahLst/>
          <a:cxnLst/>
          <a:rect l="0" t="0" r="0" b="0"/>
          <a:pathLst>
            <a:path>
              <a:moveTo>
                <a:pt x="0" y="635461"/>
              </a:moveTo>
              <a:lnTo>
                <a:pt x="147781" y="635461"/>
              </a:lnTo>
              <a:lnTo>
                <a:pt x="147781" y="0"/>
              </a:lnTo>
              <a:lnTo>
                <a:pt x="2955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26441-DE8B-0746-9585-59D622B1FBF5}">
      <dsp:nvSpPr>
        <dsp:cNvPr id="0" name=""/>
        <dsp:cNvSpPr/>
      </dsp:nvSpPr>
      <dsp:spPr>
        <a:xfrm>
          <a:off x="1589" y="1050718"/>
          <a:ext cx="1477816" cy="45073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GLYCEROL</a:t>
          </a:r>
        </a:p>
      </dsp:txBody>
      <dsp:txXfrm>
        <a:off x="1589" y="1050718"/>
        <a:ext cx="1477816" cy="450734"/>
      </dsp:txXfrm>
    </dsp:sp>
    <dsp:sp modelId="{CA3F0B44-C47A-3746-B56B-DBF4E6D1EE33}">
      <dsp:nvSpPr>
        <dsp:cNvPr id="0" name=""/>
        <dsp:cNvSpPr/>
      </dsp:nvSpPr>
      <dsp:spPr>
        <a:xfrm>
          <a:off x="1774969" y="415257"/>
          <a:ext cx="1477816" cy="45073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MASTNÁ KYSELINA</a:t>
          </a:r>
        </a:p>
      </dsp:txBody>
      <dsp:txXfrm>
        <a:off x="1774969" y="415257"/>
        <a:ext cx="1477816" cy="450734"/>
      </dsp:txXfrm>
    </dsp:sp>
    <dsp:sp modelId="{FC4ADF63-D31B-7C4A-B59F-894A1D45B0E4}">
      <dsp:nvSpPr>
        <dsp:cNvPr id="0" name=""/>
        <dsp:cNvSpPr/>
      </dsp:nvSpPr>
      <dsp:spPr>
        <a:xfrm>
          <a:off x="1774969" y="1050718"/>
          <a:ext cx="1477816" cy="45073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MASTNÁ</a:t>
          </a:r>
          <a:r>
            <a:rPr lang="cs-CZ" sz="1600" kern="1200" dirty="0"/>
            <a:t> </a:t>
          </a:r>
          <a:r>
            <a:rPr lang="cs-CZ" sz="1600" kern="1200" dirty="0">
              <a:solidFill>
                <a:schemeClr val="tx1"/>
              </a:solidFill>
            </a:rPr>
            <a:t>KYSELINA</a:t>
          </a:r>
        </a:p>
      </dsp:txBody>
      <dsp:txXfrm>
        <a:off x="1774969" y="1050718"/>
        <a:ext cx="1477816" cy="450734"/>
      </dsp:txXfrm>
    </dsp:sp>
    <dsp:sp modelId="{B52CBFE1-5C49-2446-B00E-504A0A6051A8}">
      <dsp:nvSpPr>
        <dsp:cNvPr id="0" name=""/>
        <dsp:cNvSpPr/>
      </dsp:nvSpPr>
      <dsp:spPr>
        <a:xfrm>
          <a:off x="1774969" y="1686179"/>
          <a:ext cx="1477816" cy="45073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MASTNÁ KYSELINA</a:t>
          </a:r>
        </a:p>
      </dsp:txBody>
      <dsp:txXfrm>
        <a:off x="1774969" y="1686179"/>
        <a:ext cx="1477816" cy="45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3E60C-593A-B144-BC17-5D8B1B02DBAA}">
      <dsp:nvSpPr>
        <dsp:cNvPr id="0" name=""/>
        <dsp:cNvSpPr/>
      </dsp:nvSpPr>
      <dsp:spPr>
        <a:xfrm>
          <a:off x="0" y="0"/>
          <a:ext cx="59061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487D8-11BC-A744-B650-0512A99154A3}">
      <dsp:nvSpPr>
        <dsp:cNvPr id="0" name=""/>
        <dsp:cNvSpPr/>
      </dsp:nvSpPr>
      <dsp:spPr>
        <a:xfrm>
          <a:off x="0" y="0"/>
          <a:ext cx="5906181" cy="261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SATIATION </a:t>
          </a:r>
          <a:br>
            <a:rPr lang="cs-CZ" sz="3100" kern="1200" dirty="0"/>
          </a:br>
          <a:r>
            <a:rPr lang="cs-CZ" sz="3100" kern="1200" dirty="0"/>
            <a:t>proces sycení neboli uspokojení chuti k jídlu, které probíhá v průběhu konzumace jídla a vede k ukončení příjmu potravy</a:t>
          </a:r>
          <a:endParaRPr lang="en-US" sz="3100" kern="1200" dirty="0"/>
        </a:p>
      </dsp:txBody>
      <dsp:txXfrm>
        <a:off x="0" y="0"/>
        <a:ext cx="5906181" cy="2615359"/>
      </dsp:txXfrm>
    </dsp:sp>
    <dsp:sp modelId="{5FB8FC0B-5E59-C047-81F7-6B1818349780}">
      <dsp:nvSpPr>
        <dsp:cNvPr id="0" name=""/>
        <dsp:cNvSpPr/>
      </dsp:nvSpPr>
      <dsp:spPr>
        <a:xfrm>
          <a:off x="0" y="2615359"/>
          <a:ext cx="590618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D508C-983C-4A47-931D-070FA6F93813}">
      <dsp:nvSpPr>
        <dsp:cNvPr id="0" name=""/>
        <dsp:cNvSpPr/>
      </dsp:nvSpPr>
      <dsp:spPr>
        <a:xfrm>
          <a:off x="0" y="2615359"/>
          <a:ext cx="5906181" cy="261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SATIETY </a:t>
          </a:r>
          <a:br>
            <a:rPr lang="cs-CZ" sz="3100" kern="1200" dirty="0"/>
          </a:br>
          <a:r>
            <a:rPr lang="cs-CZ" sz="3100" kern="1200" dirty="0"/>
            <a:t>stav sytosti, který brání dalšímu příjmu potravy a objevuje se jako důsledek příjmu potravy</a:t>
          </a:r>
          <a:endParaRPr lang="en-US" sz="3100" kern="1200" dirty="0"/>
        </a:p>
      </dsp:txBody>
      <dsp:txXfrm>
        <a:off x="0" y="2615359"/>
        <a:ext cx="5906181" cy="2615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6F323-EFB5-6D4B-BDF3-65A1590F82E9}">
      <dsp:nvSpPr>
        <dsp:cNvPr id="0" name=""/>
        <dsp:cNvSpPr/>
      </dsp:nvSpPr>
      <dsp:spPr>
        <a:xfrm>
          <a:off x="2531258" y="1718271"/>
          <a:ext cx="505707" cy="108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853" y="0"/>
              </a:lnTo>
              <a:lnTo>
                <a:pt x="252853" y="1087271"/>
              </a:lnTo>
              <a:lnTo>
                <a:pt x="505707" y="1087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F694E-2C0E-2D41-9A15-B6B092E071C0}">
      <dsp:nvSpPr>
        <dsp:cNvPr id="0" name=""/>
        <dsp:cNvSpPr/>
      </dsp:nvSpPr>
      <dsp:spPr>
        <a:xfrm>
          <a:off x="2531258" y="1672551"/>
          <a:ext cx="505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70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02E29-B33F-F640-AADC-FAF80A72E5B1}">
      <dsp:nvSpPr>
        <dsp:cNvPr id="0" name=""/>
        <dsp:cNvSpPr/>
      </dsp:nvSpPr>
      <dsp:spPr>
        <a:xfrm>
          <a:off x="2531258" y="630999"/>
          <a:ext cx="505707" cy="1087271"/>
        </a:xfrm>
        <a:custGeom>
          <a:avLst/>
          <a:gdLst/>
          <a:ahLst/>
          <a:cxnLst/>
          <a:rect l="0" t="0" r="0" b="0"/>
          <a:pathLst>
            <a:path>
              <a:moveTo>
                <a:pt x="0" y="1087271"/>
              </a:moveTo>
              <a:lnTo>
                <a:pt x="252853" y="1087271"/>
              </a:lnTo>
              <a:lnTo>
                <a:pt x="252853" y="0"/>
              </a:lnTo>
              <a:lnTo>
                <a:pt x="5057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26441-DE8B-0746-9585-59D622B1FBF5}">
      <dsp:nvSpPr>
        <dsp:cNvPr id="0" name=""/>
        <dsp:cNvSpPr/>
      </dsp:nvSpPr>
      <dsp:spPr>
        <a:xfrm>
          <a:off x="2718" y="1332669"/>
          <a:ext cx="2528539" cy="77120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chemeClr val="tx1"/>
              </a:solidFill>
            </a:rPr>
            <a:t>GLYCEROL</a:t>
          </a:r>
        </a:p>
      </dsp:txBody>
      <dsp:txXfrm>
        <a:off x="2718" y="1332669"/>
        <a:ext cx="2528539" cy="771204"/>
      </dsp:txXfrm>
    </dsp:sp>
    <dsp:sp modelId="{CA3F0B44-C47A-3746-B56B-DBF4E6D1EE33}">
      <dsp:nvSpPr>
        <dsp:cNvPr id="0" name=""/>
        <dsp:cNvSpPr/>
      </dsp:nvSpPr>
      <dsp:spPr>
        <a:xfrm>
          <a:off x="3036965" y="245397"/>
          <a:ext cx="2528539" cy="77120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chemeClr val="tx1"/>
              </a:solidFill>
            </a:rPr>
            <a:t>MASTNÁ KYSELINA</a:t>
          </a:r>
        </a:p>
      </dsp:txBody>
      <dsp:txXfrm>
        <a:off x="3036965" y="245397"/>
        <a:ext cx="2528539" cy="771204"/>
      </dsp:txXfrm>
    </dsp:sp>
    <dsp:sp modelId="{FC4ADF63-D31B-7C4A-B59F-894A1D45B0E4}">
      <dsp:nvSpPr>
        <dsp:cNvPr id="0" name=""/>
        <dsp:cNvSpPr/>
      </dsp:nvSpPr>
      <dsp:spPr>
        <a:xfrm>
          <a:off x="3036965" y="1332669"/>
          <a:ext cx="2528539" cy="77120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chemeClr val="tx1"/>
              </a:solidFill>
            </a:rPr>
            <a:t>MASTNÁ</a:t>
          </a:r>
          <a:r>
            <a:rPr lang="cs-CZ" sz="2700" kern="1200" dirty="0"/>
            <a:t> </a:t>
          </a:r>
          <a:r>
            <a:rPr lang="cs-CZ" sz="2700" kern="1200" dirty="0">
              <a:solidFill>
                <a:schemeClr val="tx1"/>
              </a:solidFill>
            </a:rPr>
            <a:t>KYSELINA</a:t>
          </a:r>
        </a:p>
      </dsp:txBody>
      <dsp:txXfrm>
        <a:off x="3036965" y="1332669"/>
        <a:ext cx="2528539" cy="771204"/>
      </dsp:txXfrm>
    </dsp:sp>
    <dsp:sp modelId="{B52CBFE1-5C49-2446-B00E-504A0A6051A8}">
      <dsp:nvSpPr>
        <dsp:cNvPr id="0" name=""/>
        <dsp:cNvSpPr/>
      </dsp:nvSpPr>
      <dsp:spPr>
        <a:xfrm>
          <a:off x="3036965" y="2419941"/>
          <a:ext cx="2528539" cy="77120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chemeClr val="tx1"/>
              </a:solidFill>
            </a:rPr>
            <a:t>MASTNÁ KYSELINA</a:t>
          </a:r>
        </a:p>
      </dsp:txBody>
      <dsp:txXfrm>
        <a:off x="3036965" y="2419941"/>
        <a:ext cx="2528539" cy="771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DB75E-611C-194C-8529-9A626739B2E5}">
      <dsp:nvSpPr>
        <dsp:cNvPr id="0" name=""/>
        <dsp:cNvSpPr/>
      </dsp:nvSpPr>
      <dsp:spPr>
        <a:xfrm>
          <a:off x="12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07BF68-630F-7A44-800C-F09E4C0243BE}">
      <dsp:nvSpPr>
        <dsp:cNvPr id="0" name=""/>
        <dsp:cNvSpPr/>
      </dsp:nvSpPr>
      <dsp:spPr>
        <a:xfrm>
          <a:off x="480082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KYSELINA LINOLOVÁ </a:t>
          </a:r>
          <a:br>
            <a:rPr lang="cs-CZ" sz="2000" kern="1200" dirty="0"/>
          </a:br>
          <a:r>
            <a:rPr lang="cs-CZ" sz="2000" kern="1200" dirty="0"/>
            <a:t>(LA) – omega 6 PUFA</a:t>
          </a:r>
          <a:br>
            <a:rPr lang="cs-CZ" sz="2000" kern="1200" dirty="0"/>
          </a:br>
          <a:r>
            <a:rPr lang="cs-CZ" sz="2000" b="1" kern="1200" dirty="0"/>
            <a:t>→</a:t>
          </a:r>
          <a:r>
            <a:rPr lang="cs-CZ" sz="2000" kern="1200" dirty="0"/>
            <a:t> v organismu přeměna </a:t>
          </a:r>
          <a:br>
            <a:rPr lang="cs-CZ" sz="2000" kern="1200" dirty="0"/>
          </a:br>
          <a:r>
            <a:rPr lang="cs-CZ" sz="2000" kern="1200" dirty="0"/>
            <a:t>na kyselinu arachidonovou</a:t>
          </a:r>
          <a:br>
            <a:rPr lang="cs-CZ" sz="2000" kern="1200" dirty="0"/>
          </a:br>
          <a:r>
            <a:rPr lang="cs-CZ" sz="2000" kern="1200" dirty="0"/>
            <a:t>→ </a:t>
          </a:r>
          <a:r>
            <a:rPr lang="cs-CZ" sz="2000" b="1" kern="1200" dirty="0"/>
            <a:t>omega 6 MK </a:t>
          </a:r>
          <a:r>
            <a:rPr lang="cs-CZ" sz="2000" kern="1200" dirty="0"/>
            <a:t>jsou prekurzory </a:t>
          </a:r>
          <a:r>
            <a:rPr lang="cs-CZ" sz="2000" kern="1200" dirty="0" err="1"/>
            <a:t>eikosanoidů</a:t>
          </a:r>
          <a:r>
            <a:rPr lang="cs-CZ" sz="2000" kern="1200" dirty="0"/>
            <a:t> 2. řady, které mají účinky </a:t>
          </a:r>
          <a:r>
            <a:rPr lang="cs-CZ" sz="2000" b="1" kern="1200" dirty="0" err="1"/>
            <a:t>proagregační</a:t>
          </a:r>
          <a:r>
            <a:rPr lang="cs-CZ" sz="2000" b="1" kern="1200" dirty="0"/>
            <a:t>, prozánětlivé </a:t>
          </a:r>
          <a:br>
            <a:rPr lang="cs-CZ" sz="2000" b="1" kern="1200" dirty="0"/>
          </a:br>
          <a:r>
            <a:rPr lang="cs-CZ" sz="2000" b="1" kern="1200" dirty="0"/>
            <a:t>a vasokonstrikční </a:t>
          </a:r>
          <a:endParaRPr lang="en-US" sz="2000" kern="1200" dirty="0"/>
        </a:p>
      </dsp:txBody>
      <dsp:txXfrm>
        <a:off x="560236" y="802089"/>
        <a:ext cx="4149382" cy="2576345"/>
      </dsp:txXfrm>
    </dsp:sp>
    <dsp:sp modelId="{859DB10A-58D2-F14E-B254-046E99FD6613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D65FD2-4C25-3B43-8AFF-76B009A2017D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KYSELINA ALFA LINOLENOVÁ </a:t>
          </a:r>
          <a:r>
            <a:rPr lang="cs-CZ" sz="2000" kern="1200" dirty="0"/>
            <a:t>(ALA) – omega 3 PUFA</a:t>
          </a:r>
          <a:br>
            <a:rPr lang="cs-CZ" sz="2000" kern="1200" dirty="0"/>
          </a:br>
          <a:r>
            <a:rPr lang="cs-CZ" sz="2000" b="1" kern="1200" dirty="0"/>
            <a:t>→</a:t>
          </a:r>
          <a:r>
            <a:rPr lang="cs-CZ" sz="2000" kern="1200" dirty="0"/>
            <a:t> v organismu přeměna </a:t>
          </a:r>
          <a:br>
            <a:rPr lang="cs-CZ" sz="2000" kern="1200" dirty="0"/>
          </a:br>
          <a:r>
            <a:rPr lang="cs-CZ" sz="2000" kern="1200" dirty="0"/>
            <a:t>na EPA a DHA</a:t>
          </a:r>
          <a:br>
            <a:rPr lang="cs-CZ" sz="2000" kern="1200" dirty="0"/>
          </a:br>
          <a:r>
            <a:rPr lang="cs-CZ" sz="2000" b="1" kern="1200" dirty="0"/>
            <a:t>→ omega 3 MK </a:t>
          </a:r>
          <a:r>
            <a:rPr lang="cs-CZ" sz="2000" kern="1200" dirty="0"/>
            <a:t>jsou prekurzory </a:t>
          </a:r>
          <a:r>
            <a:rPr lang="cs-CZ" sz="2000" kern="1200" dirty="0" err="1"/>
            <a:t>eikosanoidů</a:t>
          </a:r>
          <a:r>
            <a:rPr lang="cs-CZ" sz="2000" kern="1200" dirty="0"/>
            <a:t> 3. řady, které mají účinky </a:t>
          </a:r>
          <a:r>
            <a:rPr lang="cs-CZ" sz="2000" b="1" kern="1200" dirty="0" err="1"/>
            <a:t>antiagregační</a:t>
          </a:r>
          <a:r>
            <a:rPr lang="cs-CZ" sz="2000" b="1" kern="1200" dirty="0"/>
            <a:t>, antitrombotické, protizánětlivé a vasodilatační</a:t>
          </a:r>
          <a:endParaRPr lang="en-US" sz="2000" kern="1200" dirty="0"/>
        </a:p>
      </dsp:txBody>
      <dsp:txXfrm>
        <a:off x="5827635" y="802089"/>
        <a:ext cx="4149382" cy="2576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5FCFC-05E6-E342-9DAA-4C60ECC61CF7}">
      <dsp:nvSpPr>
        <dsp:cNvPr id="0" name=""/>
        <dsp:cNvSpPr/>
      </dsp:nvSpPr>
      <dsp:spPr>
        <a:xfrm>
          <a:off x="0" y="27550"/>
          <a:ext cx="5219700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EFSA </a:t>
          </a:r>
          <a:br>
            <a:rPr lang="cs-CZ" sz="5100" kern="1200"/>
          </a:br>
          <a:r>
            <a:rPr lang="cs-CZ" sz="5100" kern="1200"/>
            <a:t>doporučení</a:t>
          </a:r>
          <a:endParaRPr lang="en-US" sz="5100" kern="1200"/>
        </a:p>
      </dsp:txBody>
      <dsp:txXfrm>
        <a:off x="96124" y="123674"/>
        <a:ext cx="5027452" cy="1776862"/>
      </dsp:txXfrm>
    </dsp:sp>
    <dsp:sp modelId="{93BC5B28-B1F7-2943-9D6F-A4D2922FE201}">
      <dsp:nvSpPr>
        <dsp:cNvPr id="0" name=""/>
        <dsp:cNvSpPr/>
      </dsp:nvSpPr>
      <dsp:spPr>
        <a:xfrm>
          <a:off x="0" y="2143540"/>
          <a:ext cx="5219700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DACH doporučení</a:t>
          </a:r>
          <a:endParaRPr lang="en-US" sz="5100" kern="1200"/>
        </a:p>
      </dsp:txBody>
      <dsp:txXfrm>
        <a:off x="96124" y="2239664"/>
        <a:ext cx="5027452" cy="177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EB425-3B64-40F9-AC20-308326CFEE32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47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662-6B47-9C4E-90CC-788906A6BA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15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bl/2m7lwvgj22961khzck_2yzm40000gn/T/com.microsoft.Word/WebArchiveCopyPasteTempFiles/culinary_oils7_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27ACE93-02D7-44AF-B865-27944E36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8A4468B-84F7-4780-B6BB-06E43F94F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Veronika </a:t>
            </a:r>
            <a:r>
              <a:rPr lang="cs-CZ" dirty="0" err="1"/>
              <a:t>Suchodolová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9C4021-80CB-4117-A082-0134B8EE8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3FBF68-F8BA-4068-BF6D-B3579AEF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MK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5A6445-AB0F-4F35-85D8-A5C99BF2F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C75B5F46-0211-457A-A78C-1B5761CF0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268854"/>
              </p:ext>
            </p:extLst>
          </p:nvPr>
        </p:nvGraphicFramePr>
        <p:xfrm>
          <a:off x="3498577" y="761379"/>
          <a:ext cx="7237878" cy="56699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02650">
                  <a:extLst>
                    <a:ext uri="{9D8B030D-6E8A-4147-A177-3AD203B41FA5}">
                      <a16:colId xmlns:a16="http://schemas.microsoft.com/office/drawing/2014/main" val="367893295"/>
                    </a:ext>
                  </a:extLst>
                </a:gridCol>
                <a:gridCol w="4635228">
                  <a:extLst>
                    <a:ext uri="{9D8B030D-6E8A-4147-A177-3AD203B41FA5}">
                      <a16:colId xmlns:a16="http://schemas.microsoft.com/office/drawing/2014/main" val="2397666298"/>
                    </a:ext>
                  </a:extLst>
                </a:gridCol>
              </a:tblGrid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Název MK</a:t>
                      </a:r>
                      <a:endParaRPr lang="cs-CZ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uhlíků : počet dvojných vazeb (délka řetězce)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/>
                </a:tc>
                <a:extLst>
                  <a:ext uri="{0D108BD9-81ED-4DB2-BD59-A6C34878D82A}">
                    <a16:rowId xmlns:a16="http://schemas.microsoft.com/office/drawing/2014/main" val="1796461851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Máselná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4:0 (SCT)</a:t>
                      </a:r>
                      <a:endParaRPr lang="cs-CZ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42587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Kapronová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6:0 (MCT)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90100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Kaprylová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8:0 (MCT)</a:t>
                      </a:r>
                      <a:endParaRPr lang="cs-CZ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7996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Kaprinová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10:0 (MCT)</a:t>
                      </a:r>
                      <a:endParaRPr lang="cs-CZ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74042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Laurová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12:0 (LCT)</a:t>
                      </a:r>
                      <a:endParaRPr lang="cs-CZ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04362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Myristová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14:0 (LCT)</a:t>
                      </a:r>
                      <a:endParaRPr lang="cs-CZ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894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Palmitová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16:0 (LCT)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15772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Stearová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18:0 (LCT)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725443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Palmitoolejová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16:1 (LCT)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85728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Olejová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18:1 (LCT)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23420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Linolová (LA)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18:2 (LCT, omega 6)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08883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Alfa </a:t>
                      </a:r>
                      <a:r>
                        <a:rPr lang="cs-CZ" sz="1600" dirty="0" err="1">
                          <a:effectLst/>
                        </a:rPr>
                        <a:t>linolenová</a:t>
                      </a:r>
                      <a:r>
                        <a:rPr lang="cs-CZ" sz="1600" dirty="0">
                          <a:effectLst/>
                        </a:rPr>
                        <a:t> (ALA)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18:3 (LCT, omega 3)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8066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Arachidonová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20:4 (LCT, omega 6)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28767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Eikosapentaenová</a:t>
                      </a:r>
                      <a:r>
                        <a:rPr lang="cs-CZ" sz="1600" dirty="0">
                          <a:effectLst/>
                        </a:rPr>
                        <a:t> (EPA)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20:5 (LCT, omega 3)</a:t>
                      </a:r>
                      <a:endParaRPr lang="cs-CZ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1255"/>
                  </a:ext>
                </a:extLst>
              </a:tr>
              <a:tr h="28802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Dokosahexaenová</a:t>
                      </a:r>
                      <a:r>
                        <a:rPr lang="cs-CZ" sz="1600" dirty="0">
                          <a:effectLst/>
                        </a:rPr>
                        <a:t> (DHA)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120073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22:6 (LCT, omega 3)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49" marR="30019" marT="40025" marB="40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57338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D0E0277F-CE87-40DE-866B-0775A840C39A}"/>
              </a:ext>
            </a:extLst>
          </p:cNvPr>
          <p:cNvSpPr txBox="1"/>
          <p:nvPr/>
        </p:nvSpPr>
        <p:spPr>
          <a:xfrm>
            <a:off x="7977752" y="1638239"/>
            <a:ext cx="2457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SFA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0FDFC0-775F-402A-9FFF-E4BCB89242A0}"/>
              </a:ext>
            </a:extLst>
          </p:cNvPr>
          <p:cNvSpPr txBox="1"/>
          <p:nvPr/>
        </p:nvSpPr>
        <p:spPr>
          <a:xfrm>
            <a:off x="8707145" y="391229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MUFA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5BCB524-16A9-45CB-881F-14A663D64780}"/>
              </a:ext>
            </a:extLst>
          </p:cNvPr>
          <p:cNvSpPr txBox="1"/>
          <p:nvPr/>
        </p:nvSpPr>
        <p:spPr>
          <a:xfrm>
            <a:off x="8707145" y="4810591"/>
            <a:ext cx="186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PUFA</a:t>
            </a:r>
          </a:p>
        </p:txBody>
      </p:sp>
    </p:spTree>
    <p:extLst>
      <p:ext uri="{BB962C8B-B14F-4D97-AF65-F5344CB8AC3E}">
        <p14:creationId xmlns:p14="http://schemas.microsoft.com/office/powerpoint/2010/main" val="25883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652150-50CC-46EF-9110-929CA4D63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5CCD2E-B92F-4521-B5A1-18661813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…dle délky řetězce a počtu dvojných vazeb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A381D58-A565-4ACD-9F1F-5E6F3DD5A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NASYCENÉ </a:t>
            </a:r>
            <a:br>
              <a:rPr lang="cs-CZ" sz="2000" dirty="0"/>
            </a:br>
            <a:r>
              <a:rPr lang="cs-CZ" sz="2000" dirty="0"/>
              <a:t>- SCT, MCT a z menší části i kyselina laurová přecházejí z krve přímo do jater, kde se metabolizují a nemají tak vliv na obsah cholesterolu v krevní plazmě</a:t>
            </a:r>
            <a:br>
              <a:rPr lang="cs-CZ" sz="2000" dirty="0"/>
            </a:br>
            <a:r>
              <a:rPr lang="cs-CZ" sz="2000" dirty="0"/>
              <a:t>- nasycené LCT (k. </a:t>
            </a:r>
            <a:r>
              <a:rPr lang="cs-CZ" sz="2000" dirty="0" err="1"/>
              <a:t>myristová</a:t>
            </a:r>
            <a:r>
              <a:rPr lang="cs-CZ" sz="2000" dirty="0"/>
              <a:t> a k. palmitová) konzumované v nadměrné míře mají negativní vliv na hladinu cholesterolu v krvi</a:t>
            </a:r>
            <a:br>
              <a:rPr lang="cs-CZ" sz="2000" dirty="0"/>
            </a:br>
            <a:r>
              <a:rPr lang="cs-CZ" sz="2000" dirty="0"/>
              <a:t>- VÝJIMKA: kyselina stearová, která působí na hladinu cholesterolu neutrálně, má však </a:t>
            </a:r>
            <a:r>
              <a:rPr lang="cs-CZ" sz="2000" dirty="0" err="1"/>
              <a:t>trombogenní</a:t>
            </a:r>
            <a:r>
              <a:rPr lang="cs-CZ" sz="2000" dirty="0"/>
              <a:t> účinky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NENASYCENÉ</a:t>
            </a:r>
            <a:br>
              <a:rPr lang="cs-CZ" sz="2000" dirty="0"/>
            </a:br>
            <a:r>
              <a:rPr lang="cs-CZ" sz="2000" dirty="0"/>
              <a:t>- mají příznivý vliv na udržení normální hladiny cholesterolu v krvi, měly by být proto konzumovány v dostatečném množství</a:t>
            </a:r>
            <a:br>
              <a:rPr lang="cs-CZ" sz="2000" dirty="0"/>
            </a:br>
            <a:r>
              <a:rPr lang="cs-CZ" sz="2000" dirty="0"/>
              <a:t>- PUFA jako prekurzory „tkáňových hormonů“ </a:t>
            </a:r>
            <a:r>
              <a:rPr lang="cs-CZ" sz="2000" dirty="0" err="1"/>
              <a:t>eikosanoidů</a:t>
            </a:r>
            <a:br>
              <a:rPr lang="cs-CZ" sz="2000" dirty="0"/>
            </a:br>
            <a:r>
              <a:rPr lang="cs-CZ" sz="2000" dirty="0">
                <a:solidFill>
                  <a:srgbClr val="000000"/>
                </a:solidFill>
              </a:rPr>
              <a:t>- přívod EPA a DHA je důležitý v průběhu těhotenství, laktace a ve výživě kojenců (jsou přítomny ve vysoké koncentraci ve fosfolipidech buněčných membrán neuronů v mozku a v retině (především DHA) a hrají významnou roli v neuropsychickém vývoji a vývoji zraku)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6" name="Obláčkový bublinový popisek 7">
            <a:extLst>
              <a:ext uri="{FF2B5EF4-FFF2-40B4-BE49-F238E27FC236}">
                <a16:creationId xmlns:a16="http://schemas.microsoft.com/office/drawing/2014/main" id="{814A9124-C1E5-44DE-BE20-0C06ED98626E}"/>
              </a:ext>
            </a:extLst>
          </p:cNvPr>
          <p:cNvSpPr/>
          <p:nvPr/>
        </p:nvSpPr>
        <p:spPr>
          <a:xfrm>
            <a:off x="3076413" y="1186079"/>
            <a:ext cx="1325880" cy="762994"/>
          </a:xfrm>
          <a:prstGeom prst="cloudCallout">
            <a:avLst>
              <a:gd name="adj1" fmla="val -95371"/>
              <a:gd name="adj2" fmla="val 287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tuhý TUK</a:t>
            </a:r>
          </a:p>
        </p:txBody>
      </p:sp>
      <p:sp>
        <p:nvSpPr>
          <p:cNvPr id="7" name="Obláčkový bublinový popisek 9">
            <a:extLst>
              <a:ext uri="{FF2B5EF4-FFF2-40B4-BE49-F238E27FC236}">
                <a16:creationId xmlns:a16="http://schemas.microsoft.com/office/drawing/2014/main" id="{868B250C-9BDC-4874-963B-6AC0B6F34822}"/>
              </a:ext>
            </a:extLst>
          </p:cNvPr>
          <p:cNvSpPr/>
          <p:nvPr/>
        </p:nvSpPr>
        <p:spPr>
          <a:xfrm>
            <a:off x="3543827" y="3554638"/>
            <a:ext cx="2024634" cy="636627"/>
          </a:xfrm>
          <a:prstGeom prst="cloudCallout">
            <a:avLst>
              <a:gd name="adj1" fmla="val -86487"/>
              <a:gd name="adj2" fmla="val 1669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kapalný OLEJ</a:t>
            </a:r>
          </a:p>
        </p:txBody>
      </p:sp>
      <p:sp>
        <p:nvSpPr>
          <p:cNvPr id="8" name="Zaoblený obdélníkový bublinový popisek 5">
            <a:extLst>
              <a:ext uri="{FF2B5EF4-FFF2-40B4-BE49-F238E27FC236}">
                <a16:creationId xmlns:a16="http://schemas.microsoft.com/office/drawing/2014/main" id="{768F76E6-B598-4CCF-A8B1-88EC4AD27B31}"/>
              </a:ext>
            </a:extLst>
          </p:cNvPr>
          <p:cNvSpPr/>
          <p:nvPr/>
        </p:nvSpPr>
        <p:spPr>
          <a:xfrm>
            <a:off x="7710407" y="1233095"/>
            <a:ext cx="4312403" cy="762994"/>
          </a:xfrm>
          <a:prstGeom prst="wedgeRoundRectCallout">
            <a:avLst>
              <a:gd name="adj1" fmla="val -78621"/>
              <a:gd name="adj2" fmla="val -51413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ROZDÍLY URČUJÍ JEJICH VLASTNOSTI A VLIV NA ZDRAVÍ</a:t>
            </a:r>
          </a:p>
        </p:txBody>
      </p:sp>
    </p:spTree>
    <p:extLst>
      <p:ext uri="{BB962C8B-B14F-4D97-AF65-F5344CB8AC3E}">
        <p14:creationId xmlns:p14="http://schemas.microsoft.com/office/powerpoint/2010/main" val="27783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1FEF1-FFB2-E848-AB0E-5664AD43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/>
              <a:t>ESENCIÁLNÍ MK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2D534C5-ABC3-417C-8485-71001866A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FCD5E1-7847-130F-B95B-D8679642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</p:spTree>
    <p:extLst>
      <p:ext uri="{BB962C8B-B14F-4D97-AF65-F5344CB8AC3E}">
        <p14:creationId xmlns:p14="http://schemas.microsoft.com/office/powerpoint/2010/main" val="331950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03550-5DEC-ED44-A1F7-30213C84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ZDROJE MK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9AA59E0-CD32-CE46-8749-EACCABF3B7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856" y="1328394"/>
          <a:ext cx="11444287" cy="547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491">
                  <a:extLst>
                    <a:ext uri="{9D8B030D-6E8A-4147-A177-3AD203B41FA5}">
                      <a16:colId xmlns:a16="http://schemas.microsoft.com/office/drawing/2014/main" val="1990153661"/>
                    </a:ext>
                  </a:extLst>
                </a:gridCol>
                <a:gridCol w="2234147">
                  <a:extLst>
                    <a:ext uri="{9D8B030D-6E8A-4147-A177-3AD203B41FA5}">
                      <a16:colId xmlns:a16="http://schemas.microsoft.com/office/drawing/2014/main" val="1088880366"/>
                    </a:ext>
                  </a:extLst>
                </a:gridCol>
                <a:gridCol w="6343649">
                  <a:extLst>
                    <a:ext uri="{9D8B030D-6E8A-4147-A177-3AD203B41FA5}">
                      <a16:colId xmlns:a16="http://schemas.microsoft.com/office/drawing/2014/main" val="1943054527"/>
                    </a:ext>
                  </a:extLst>
                </a:gridCol>
              </a:tblGrid>
              <a:tr h="534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Název MK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označení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Zdroje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21207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Máselná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4:0 (SCT)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96719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Kapronová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6:0 (MCT)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55288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Kaprylová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8:0 (MCT)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5404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Kaprinová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10:0 (MCT)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98014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Laurová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12:0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Kokosový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97128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Myristová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14:0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Kokosový tuk, 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78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Palmitová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16:0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tuk, sádlo, palmový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52395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Stearová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18:0 (LCT)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Kakaový tuk, sádlo, lůj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8264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Palmitoolejová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16:1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Rostlinné oleje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76122"/>
                  </a:ext>
                </a:extLst>
              </a:tr>
              <a:tr h="534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Olejová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18:1 (LCT)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Olivový olej, řepkový olej, avokádo, ořechy, ale také sádlo (husí, kachní, vepřové)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90908"/>
                  </a:ext>
                </a:extLst>
              </a:tr>
              <a:tr h="591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Linolová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18:2 (LCT, omega 6)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Slunečnicový olej, kukuřičný olej, sezamový olej, arašídový olej, ale také kuřecí tuk, ořechy, olivový olej, sádlo (kachní, husí, vepřové) aj.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61880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Alfa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linolenová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18:3 (LCT, omega 3)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Řepkový olej, vlašské ořechy, lněný olej, sójový 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36220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Arachidonová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20:4 (LCT, omega 6)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Arašídový 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7503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Eikosapentaenová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 (EPA)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20:5 (LCT, omega 3)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Rybí tuk/olej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182516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Dokosahexaenová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 (DHA)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22:6 (LCT, omega 3)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Rybí tuk/olej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8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27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39542-E3F7-4B42-8BA3-9473D7CB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…dle polohy vodíku kolem dvojné vazby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EF2B-7DED-3040-BE37-9AD93D65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TRANS (poloha „židlička“)</a:t>
            </a:r>
            <a:br>
              <a:rPr lang="cs-CZ" sz="2000" dirty="0"/>
            </a:br>
            <a:r>
              <a:rPr lang="cs-CZ" sz="2000" dirty="0"/>
              <a:t>- trans </a:t>
            </a:r>
            <a:r>
              <a:rPr lang="cs-CZ" sz="2000" dirty="0" err="1"/>
              <a:t>fatty</a:t>
            </a:r>
            <a:r>
              <a:rPr lang="cs-CZ" sz="2000" dirty="0"/>
              <a:t> </a:t>
            </a:r>
            <a:r>
              <a:rPr lang="cs-CZ" sz="2000" dirty="0" err="1"/>
              <a:t>acids</a:t>
            </a:r>
            <a:r>
              <a:rPr lang="cs-CZ" sz="2000" dirty="0"/>
              <a:t>, TFA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dirty="0">
                <a:solidFill>
                  <a:schemeClr val="tx2"/>
                </a:solidFill>
              </a:rPr>
              <a:t>přirozeně</a:t>
            </a:r>
            <a:r>
              <a:rPr lang="cs-CZ" sz="2000" dirty="0"/>
              <a:t> přítomné v potravinách (bachor přežvýkavců → součást výrobků z jejich masa, tuku a mléka) </a:t>
            </a:r>
            <a:br>
              <a:rPr lang="cs-CZ" sz="2000" dirty="0"/>
            </a:br>
            <a:r>
              <a:rPr lang="cs-CZ" sz="2000" dirty="0"/>
              <a:t>- vznikají i </a:t>
            </a:r>
            <a:r>
              <a:rPr lang="cs-CZ" sz="2000" dirty="0">
                <a:solidFill>
                  <a:schemeClr val="tx2"/>
                </a:solidFill>
              </a:rPr>
              <a:t>průmyslově</a:t>
            </a:r>
            <a:r>
              <a:rPr lang="cs-CZ" sz="2000" dirty="0"/>
              <a:t> (částečné ztužování nenasycených MK → částečně ztužený tuk) či působením vysoké teploty na oleje (např. smažení na nekvalitních tucích)</a:t>
            </a:r>
            <a:br>
              <a:rPr lang="cs-CZ" sz="2000" dirty="0"/>
            </a:b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CIS (poloha „vanička“) - přirozeně přítomné v potravinách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C69317-1D41-5A4A-B5A4-C6241EC4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325" y="4493388"/>
            <a:ext cx="3267294" cy="2265324"/>
          </a:xfrm>
          <a:prstGeom prst="rect">
            <a:avLst/>
          </a:prstGeom>
        </p:spPr>
      </p:pic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26E521BF-6976-A043-9DD6-BE2C0FFFA503}"/>
              </a:ext>
            </a:extLst>
          </p:cNvPr>
          <p:cNvSpPr/>
          <p:nvPr/>
        </p:nvSpPr>
        <p:spPr>
          <a:xfrm>
            <a:off x="678977" y="4493388"/>
            <a:ext cx="5734372" cy="1188721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800" dirty="0">
                <a:solidFill>
                  <a:schemeClr val="tx1"/>
                </a:solidFill>
                <a:highlight>
                  <a:srgbClr val="FF0000"/>
                </a:highlight>
              </a:rPr>
              <a:t>RIZIKO: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Zvýšený příjem TFA má </a:t>
            </a:r>
            <a:r>
              <a:rPr lang="cs-CZ" sz="1800" dirty="0" err="1">
                <a:solidFill>
                  <a:schemeClr val="tx1"/>
                </a:solidFill>
              </a:rPr>
              <a:t>proaterogenní</a:t>
            </a:r>
            <a:r>
              <a:rPr lang="cs-CZ" sz="1800" dirty="0">
                <a:solidFill>
                  <a:schemeClr val="tx1"/>
                </a:solidFill>
              </a:rPr>
              <a:t> účinky,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zvyšuje LDL, snižuje HDL a může tak urychlovat aterosklerózu</a:t>
            </a:r>
          </a:p>
        </p:txBody>
      </p:sp>
      <p:sp>
        <p:nvSpPr>
          <p:cNvPr id="6" name="Obláčkový bublinový popisek 5">
            <a:extLst>
              <a:ext uri="{FF2B5EF4-FFF2-40B4-BE49-F238E27FC236}">
                <a16:creationId xmlns:a16="http://schemas.microsoft.com/office/drawing/2014/main" id="{206A0871-FF07-3B46-BD41-8197B3D74B61}"/>
              </a:ext>
            </a:extLst>
          </p:cNvPr>
          <p:cNvSpPr/>
          <p:nvPr/>
        </p:nvSpPr>
        <p:spPr>
          <a:xfrm>
            <a:off x="6106332" y="1177454"/>
            <a:ext cx="5997844" cy="1455266"/>
          </a:xfrm>
          <a:prstGeom prst="cloudCallout">
            <a:avLst>
              <a:gd name="adj1" fmla="val -52128"/>
              <a:gd name="adj2" fmla="val 2301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</a:rPr>
              <a:t>Pokud je více než 2 % denní energie z TFA, zvyšuje se riziko úmrtí na srdeční onemocnění o 20-32 %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F1E60AD-62E5-3DC1-983A-75F016319B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2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0517F-1E45-A040-B275-00B8A896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4F5E6-9371-7E41-AB42-FCEDA535E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Proaterogenní</a:t>
            </a:r>
            <a:r>
              <a:rPr lang="cs-CZ" dirty="0"/>
              <a:t> účinek = podporující vznik a rozvoj aterosklerózy</a:t>
            </a:r>
          </a:p>
          <a:p>
            <a:endParaRPr lang="cs-CZ" dirty="0"/>
          </a:p>
          <a:p>
            <a:r>
              <a:rPr lang="cs-CZ" dirty="0"/>
              <a:t>LDL slouží k transportu cholesterolu krví do tkání</a:t>
            </a:r>
          </a:p>
          <a:p>
            <a:endParaRPr lang="cs-CZ" dirty="0"/>
          </a:p>
          <a:p>
            <a:r>
              <a:rPr lang="cs-CZ" dirty="0"/>
              <a:t>HDL slouží k vychytávání a zpětnému transportu cholesterolu z tkání do jater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054C4B-CD65-029F-D363-F10F59F69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92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201612"/>
          </a:xfrm>
        </p:spPr>
        <p:txBody>
          <a:bodyPr>
            <a:normAutofit fontScale="90000"/>
          </a:bodyPr>
          <a:lstStyle/>
          <a:p>
            <a:endParaRPr lang="cs-CZ" altLang="cs-CZ" sz="4000"/>
          </a:p>
        </p:txBody>
      </p:sp>
      <p:pic>
        <p:nvPicPr>
          <p:cNvPr id="66563" name="Picture 3" descr="Skener c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88914"/>
            <a:ext cx="8642350" cy="6408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FD86A3-F937-9ABD-40C6-35796764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</p:spTree>
    <p:extLst>
      <p:ext uri="{BB962C8B-B14F-4D97-AF65-F5344CB8AC3E}">
        <p14:creationId xmlns:p14="http://schemas.microsoft.com/office/powerpoint/2010/main" val="103451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7D388F-B449-42F9-AC69-758F5C3B0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9352E7D-B5DB-464F-B986-55720CCA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tuků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C755DE1-CAE9-41E2-9391-B401B4FA6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aoblený obdélníkový bublinový popisek 3">
            <a:extLst>
              <a:ext uri="{FF2B5EF4-FFF2-40B4-BE49-F238E27FC236}">
                <a16:creationId xmlns:a16="http://schemas.microsoft.com/office/drawing/2014/main" id="{832846C6-C4E0-4210-977C-B8A7970656E0}"/>
              </a:ext>
            </a:extLst>
          </p:cNvPr>
          <p:cNvSpPr/>
          <p:nvPr/>
        </p:nvSpPr>
        <p:spPr>
          <a:xfrm>
            <a:off x="3448373" y="1129471"/>
            <a:ext cx="4607317" cy="1165777"/>
          </a:xfrm>
          <a:prstGeom prst="wedgeRoundRectCallout">
            <a:avLst>
              <a:gd name="adj1" fmla="val -36607"/>
              <a:gd name="adj2" fmla="val 7838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ZNÁTE NĚJAKÉ DOPORUČENÍ ZAMĚŘENÉ NA TUKY?</a:t>
            </a:r>
          </a:p>
        </p:txBody>
      </p:sp>
    </p:spTree>
    <p:extLst>
      <p:ext uri="{BB962C8B-B14F-4D97-AF65-F5344CB8AC3E}">
        <p14:creationId xmlns:p14="http://schemas.microsoft.com/office/powerpoint/2010/main" val="20080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C45D11-66C3-EB50-4DDF-B47800DA0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BKUV011 - Základy výživy člověka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79E44FC-C4F0-7A16-372D-E5C85F64C98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endParaRPr lang="cs-CZ" sz="6000" dirty="0"/>
          </a:p>
          <a:p>
            <a:pPr marL="72000" indent="0">
              <a:spcAft>
                <a:spcPts val="600"/>
              </a:spcAft>
              <a:buNone/>
            </a:pPr>
            <a:endParaRPr lang="cs-CZ" sz="6000" dirty="0"/>
          </a:p>
          <a:p>
            <a:pPr marL="72000" indent="0">
              <a:spcAft>
                <a:spcPts val="600"/>
              </a:spcAft>
              <a:buNone/>
            </a:pPr>
            <a:r>
              <a:rPr lang="cs-CZ" sz="6000" dirty="0"/>
              <a:t>POTŘEBA</a:t>
            </a:r>
          </a:p>
          <a:p>
            <a:pPr marL="72000" indent="0">
              <a:spcAft>
                <a:spcPts val="600"/>
              </a:spcAft>
              <a:buNone/>
            </a:pPr>
            <a:r>
              <a:rPr lang="cs-CZ" sz="6000" dirty="0"/>
              <a:t> </a:t>
            </a:r>
          </a:p>
          <a:p>
            <a:pPr marL="72000" indent="0">
              <a:spcAft>
                <a:spcPts val="600"/>
              </a:spcAft>
              <a:buNone/>
            </a:pPr>
            <a:r>
              <a:rPr lang="cs-CZ" sz="6000" dirty="0"/>
              <a:t>TUKŮ</a:t>
            </a:r>
            <a:endParaRPr lang="en-US" sz="6000" dirty="0"/>
          </a:p>
        </p:txBody>
      </p:sp>
      <p:graphicFrame>
        <p:nvGraphicFramePr>
          <p:cNvPr id="9" name="Zástupný obsah 6">
            <a:extLst>
              <a:ext uri="{FF2B5EF4-FFF2-40B4-BE49-F238E27FC236}">
                <a16:creationId xmlns:a16="http://schemas.microsoft.com/office/drawing/2014/main" id="{547BA761-4783-74D9-3E3E-A4CE1B058CA8}"/>
              </a:ext>
            </a:extLst>
          </p:cNvPr>
          <p:cNvGraphicFramePr>
            <a:graphicFrameLocks noGrp="1"/>
          </p:cNvGraphicFramePr>
          <p:nvPr>
            <p:ph idx="30"/>
          </p:nvPr>
        </p:nvGraphicFramePr>
        <p:xfrm>
          <a:off x="6251575" y="1701800"/>
          <a:ext cx="52197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láčkový bublinový popisek 10">
            <a:extLst>
              <a:ext uri="{FF2B5EF4-FFF2-40B4-BE49-F238E27FC236}">
                <a16:creationId xmlns:a16="http://schemas.microsoft.com/office/drawing/2014/main" id="{98EE61BB-2812-C250-96A3-D3EF893DDE9C}"/>
              </a:ext>
            </a:extLst>
          </p:cNvPr>
          <p:cNvSpPr/>
          <p:nvPr/>
        </p:nvSpPr>
        <p:spPr>
          <a:xfrm>
            <a:off x="3137095" y="529003"/>
            <a:ext cx="3114185" cy="1285146"/>
          </a:xfrm>
          <a:prstGeom prst="cloudCallout">
            <a:avLst>
              <a:gd name="adj1" fmla="val -22768"/>
              <a:gd name="adj2" fmla="val 745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SMÍŠENÁ STRAVA</a:t>
            </a:r>
          </a:p>
        </p:txBody>
      </p:sp>
      <p:sp>
        <p:nvSpPr>
          <p:cNvPr id="14" name="Obláčkový bublinový popisek 13">
            <a:extLst>
              <a:ext uri="{FF2B5EF4-FFF2-40B4-BE49-F238E27FC236}">
                <a16:creationId xmlns:a16="http://schemas.microsoft.com/office/drawing/2014/main" id="{DC34D224-213E-73A5-5AE1-C0F5F805FB9B}"/>
              </a:ext>
            </a:extLst>
          </p:cNvPr>
          <p:cNvSpPr/>
          <p:nvPr/>
        </p:nvSpPr>
        <p:spPr>
          <a:xfrm>
            <a:off x="3329998" y="4852854"/>
            <a:ext cx="2437755" cy="1285146"/>
          </a:xfrm>
          <a:prstGeom prst="cloudCallout">
            <a:avLst>
              <a:gd name="adj1" fmla="val -59869"/>
              <a:gd name="adj2" fmla="val -8090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ZDRAVÝ JEDINEC</a:t>
            </a:r>
          </a:p>
        </p:txBody>
      </p:sp>
    </p:spTree>
    <p:extLst>
      <p:ext uri="{BB962C8B-B14F-4D97-AF65-F5344CB8AC3E}">
        <p14:creationId xmlns:p14="http://schemas.microsoft.com/office/powerpoint/2010/main" val="17218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CD2B1-5168-4947-B45F-4E580094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dirty="0"/>
              <a:t>EFSA doporučení</a:t>
            </a:r>
            <a:br>
              <a:rPr lang="cs-CZ" sz="1200" dirty="0"/>
            </a:br>
            <a:r>
              <a:rPr lang="cs-CZ" sz="1600" b="0" dirty="0">
                <a:solidFill>
                  <a:schemeClr val="tx1"/>
                </a:solidFill>
              </a:rPr>
              <a:t>Vysvětlivky: E% - procento příjmu energie, </a:t>
            </a:r>
            <a:r>
              <a:rPr lang="cs-CZ" sz="1600" b="0" baseline="30000" dirty="0">
                <a:solidFill>
                  <a:schemeClr val="tx1"/>
                </a:solidFill>
              </a:rPr>
              <a:t>(a)</a:t>
            </a:r>
            <a:r>
              <a:rPr lang="cs-CZ" sz="1600" b="0" dirty="0">
                <a:solidFill>
                  <a:schemeClr val="tx1"/>
                </a:solidFill>
              </a:rPr>
              <a:t>Referenční rozmezí příjmu, </a:t>
            </a:r>
            <a:r>
              <a:rPr lang="cs-CZ" sz="1600" b="0" baseline="30000" dirty="0">
                <a:solidFill>
                  <a:schemeClr val="tx1"/>
                </a:solidFill>
              </a:rPr>
              <a:t>(b)</a:t>
            </a:r>
            <a:r>
              <a:rPr lang="cs-CZ" sz="1600" b="0" dirty="0">
                <a:solidFill>
                  <a:schemeClr val="tx1"/>
                </a:solidFill>
              </a:rPr>
              <a:t>Adekvátní příjem</a:t>
            </a:r>
            <a:br>
              <a:rPr lang="cs-CZ" sz="1200" dirty="0"/>
            </a:br>
            <a:endParaRPr lang="cs-CZ" sz="12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AA29690-7125-014A-9A31-5E27405CC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790463"/>
              </p:ext>
            </p:extLst>
          </p:nvPr>
        </p:nvGraphicFramePr>
        <p:xfrm>
          <a:off x="1066800" y="2557225"/>
          <a:ext cx="10058403" cy="3231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737">
                  <a:extLst>
                    <a:ext uri="{9D8B030D-6E8A-4147-A177-3AD203B41FA5}">
                      <a16:colId xmlns:a16="http://schemas.microsoft.com/office/drawing/2014/main" val="1436246904"/>
                    </a:ext>
                  </a:extLst>
                </a:gridCol>
                <a:gridCol w="1216888">
                  <a:extLst>
                    <a:ext uri="{9D8B030D-6E8A-4147-A177-3AD203B41FA5}">
                      <a16:colId xmlns:a16="http://schemas.microsoft.com/office/drawing/2014/main" val="3970856301"/>
                    </a:ext>
                  </a:extLst>
                </a:gridCol>
                <a:gridCol w="901810">
                  <a:extLst>
                    <a:ext uri="{9D8B030D-6E8A-4147-A177-3AD203B41FA5}">
                      <a16:colId xmlns:a16="http://schemas.microsoft.com/office/drawing/2014/main" val="56830340"/>
                    </a:ext>
                  </a:extLst>
                </a:gridCol>
                <a:gridCol w="1248660">
                  <a:extLst>
                    <a:ext uri="{9D8B030D-6E8A-4147-A177-3AD203B41FA5}">
                      <a16:colId xmlns:a16="http://schemas.microsoft.com/office/drawing/2014/main" val="1206343086"/>
                    </a:ext>
                  </a:extLst>
                </a:gridCol>
                <a:gridCol w="1177172">
                  <a:extLst>
                    <a:ext uri="{9D8B030D-6E8A-4147-A177-3AD203B41FA5}">
                      <a16:colId xmlns:a16="http://schemas.microsoft.com/office/drawing/2014/main" val="2800491498"/>
                    </a:ext>
                  </a:extLst>
                </a:gridCol>
                <a:gridCol w="1627283">
                  <a:extLst>
                    <a:ext uri="{9D8B030D-6E8A-4147-A177-3AD203B41FA5}">
                      <a16:colId xmlns:a16="http://schemas.microsoft.com/office/drawing/2014/main" val="3643267877"/>
                    </a:ext>
                  </a:extLst>
                </a:gridCol>
                <a:gridCol w="1627283">
                  <a:extLst>
                    <a:ext uri="{9D8B030D-6E8A-4147-A177-3AD203B41FA5}">
                      <a16:colId xmlns:a16="http://schemas.microsoft.com/office/drawing/2014/main" val="3547830479"/>
                    </a:ext>
                  </a:extLst>
                </a:gridCol>
                <a:gridCol w="888570">
                  <a:extLst>
                    <a:ext uri="{9D8B030D-6E8A-4147-A177-3AD203B41FA5}">
                      <a16:colId xmlns:a16="http://schemas.microsoft.com/office/drawing/2014/main" val="3576907018"/>
                    </a:ext>
                  </a:extLst>
                </a:gridCol>
              </a:tblGrid>
              <a:tr h="919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Věk (roky)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Tuk celkem (E%)</a:t>
                      </a:r>
                      <a:r>
                        <a:rPr lang="cs-CZ" sz="1900" baseline="30000" dirty="0">
                          <a:solidFill>
                            <a:schemeClr val="bg1"/>
                          </a:solidFill>
                          <a:effectLst/>
                        </a:rPr>
                        <a:t>(a)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SFA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LA (E%)</a:t>
                      </a:r>
                      <a:r>
                        <a:rPr lang="cs-CZ" sz="1900" baseline="30000" dirty="0">
                          <a:solidFill>
                            <a:schemeClr val="bg1"/>
                          </a:solidFill>
                          <a:effectLst/>
                        </a:rPr>
                        <a:t>(b)</a:t>
                      </a: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ALA (E%)</a:t>
                      </a:r>
                      <a:r>
                        <a:rPr lang="cs-CZ" sz="1900" baseline="30000" dirty="0">
                          <a:solidFill>
                            <a:schemeClr val="bg1"/>
                          </a:solidFill>
                          <a:effectLst/>
                        </a:rPr>
                        <a:t>(b)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EPA+DHA (mg/den)</a:t>
                      </a:r>
                      <a:r>
                        <a:rPr lang="cs-CZ" sz="1900" baseline="30000" dirty="0">
                          <a:solidFill>
                            <a:schemeClr val="bg1"/>
                          </a:solidFill>
                          <a:effectLst/>
                        </a:rPr>
                        <a:t>(b)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DHA (mg/den)</a:t>
                      </a:r>
                      <a:r>
                        <a:rPr lang="cs-CZ" sz="1900" baseline="30000" dirty="0">
                          <a:solidFill>
                            <a:schemeClr val="bg1"/>
                          </a:solidFill>
                          <a:effectLst/>
                        </a:rPr>
                        <a:t>(b)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TFA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133887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7-11 měsíc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900">
                          <a:solidFill>
                            <a:schemeClr val="tx1"/>
                          </a:solidFill>
                          <a:effectLst/>
                        </a:rPr>
                        <a:t>Co nejméně</a:t>
                      </a:r>
                      <a:endParaRPr lang="cs-CZ" sz="1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900">
                          <a:solidFill>
                            <a:schemeClr val="tx1"/>
                          </a:solidFill>
                          <a:effectLst/>
                        </a:rPr>
                        <a:t>Co nejméně</a:t>
                      </a:r>
                      <a:endParaRPr lang="cs-CZ" sz="1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968694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35-40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24394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2-3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127792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4-17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20-35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45004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</a:t>
                      </a: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 18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7074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Těhotné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tx1"/>
                          </a:solidFill>
                          <a:effectLst/>
                        </a:rPr>
                        <a:t>+ 100-200</a:t>
                      </a:r>
                      <a:endParaRPr lang="cs-CZ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922925"/>
                  </a:ext>
                </a:extLst>
              </a:tr>
              <a:tr h="330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solidFill>
                            <a:schemeClr val="bg1"/>
                          </a:solidFill>
                          <a:effectLst/>
                        </a:rPr>
                        <a:t>Kojící</a:t>
                      </a:r>
                      <a:endParaRPr lang="cs-CZ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68522"/>
                  </a:ext>
                </a:extLst>
              </a:tr>
            </a:tbl>
          </a:graphicData>
        </a:graphic>
      </p:graphicFrame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1D0ED951-C009-C442-8742-97490651C65F}"/>
              </a:ext>
            </a:extLst>
          </p:cNvPr>
          <p:cNvSpPr/>
          <p:nvPr/>
        </p:nvSpPr>
        <p:spPr>
          <a:xfrm>
            <a:off x="4400843" y="5435822"/>
            <a:ext cx="300228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POMĚR LA : ALA - 8 : 1?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U současné populace byl zjištěn poměr 10 : 1 až 20 : 1</a:t>
            </a:r>
          </a:p>
        </p:txBody>
      </p:sp>
      <p:sp>
        <p:nvSpPr>
          <p:cNvPr id="5" name="Obláčkový bublinový popisek 4">
            <a:extLst>
              <a:ext uri="{FF2B5EF4-FFF2-40B4-BE49-F238E27FC236}">
                <a16:creationId xmlns:a16="http://schemas.microsoft.com/office/drawing/2014/main" id="{A76DCB83-2CBC-0841-939F-6342D46B8C5F}"/>
              </a:ext>
            </a:extLst>
          </p:cNvPr>
          <p:cNvSpPr/>
          <p:nvPr/>
        </p:nvSpPr>
        <p:spPr>
          <a:xfrm>
            <a:off x="836441" y="1621796"/>
            <a:ext cx="5376790" cy="784795"/>
          </a:xfrm>
          <a:prstGeom prst="cloudCallout">
            <a:avLst>
              <a:gd name="adj1" fmla="val -2813"/>
              <a:gd name="adj2" fmla="val 9533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</a:rPr>
              <a:t>Př.: Pro denní příjem 2000 kcal, kolik je to gramů?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2A7E54-6B9C-0518-0011-750D940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</p:spTree>
    <p:extLst>
      <p:ext uri="{BB962C8B-B14F-4D97-AF65-F5344CB8AC3E}">
        <p14:creationId xmlns:p14="http://schemas.microsoft.com/office/powerpoint/2010/main" val="32819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9B53A-ABC8-E2BB-49B8-813EFEE272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BKUV011 - Základy výživy člověka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D5A5D21-EE67-07BA-21C2-A564F80B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MAKROŽIVINY x MIKROŽIVINY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33DF63A-C2C6-4C74-F93D-2F09B056912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effectLst/>
              </a:rPr>
              <a:t>MAKROŽIVINY: 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bílkoviny, tuky, sacharidy</a:t>
            </a:r>
          </a:p>
          <a:p>
            <a:r>
              <a:rPr lang="cs-CZ" dirty="0">
                <a:effectLst/>
              </a:rPr>
              <a:t>přijímáme je denně v množství desítek až stovek gramů </a:t>
            </a:r>
          </a:p>
          <a:p>
            <a:endParaRPr lang="cs-CZ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4121967-449B-D66D-765E-4BCF7675D3B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effectLst/>
              </a:rPr>
              <a:t>MIKROŽIVINY: 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vitaminy, minerální látky, stopové prvky</a:t>
            </a:r>
            <a:endParaRPr lang="cs-CZ" dirty="0"/>
          </a:p>
          <a:p>
            <a:r>
              <a:rPr lang="cs-CZ" dirty="0">
                <a:effectLst/>
              </a:rPr>
              <a:t>přijímáme je denně v potřebném množství miligramů či mikrogramů </a:t>
            </a:r>
          </a:p>
          <a:p>
            <a:endParaRPr lang="cs-CZ" dirty="0"/>
          </a:p>
        </p:txBody>
      </p:sp>
      <p:sp>
        <p:nvSpPr>
          <p:cNvPr id="4" name="Zaoblený obdélníkový bublinový popisek 3">
            <a:extLst>
              <a:ext uri="{FF2B5EF4-FFF2-40B4-BE49-F238E27FC236}">
                <a16:creationId xmlns:a16="http://schemas.microsoft.com/office/drawing/2014/main" id="{06F27CAE-6549-C5EA-78E8-231EF5F9B382}"/>
              </a:ext>
            </a:extLst>
          </p:cNvPr>
          <p:cNvSpPr/>
          <p:nvPr/>
        </p:nvSpPr>
        <p:spPr bwMode="auto">
          <a:xfrm>
            <a:off x="189220" y="3957693"/>
            <a:ext cx="2848448" cy="862280"/>
          </a:xfrm>
          <a:prstGeom prst="wedgeRoundRectCallout">
            <a:avLst>
              <a:gd name="adj1" fmla="val -4411"/>
              <a:gd name="adj2" fmla="val -212002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B2E4D5-7637-0D78-9A19-24510FE775CA}"/>
              </a:ext>
            </a:extLst>
          </p:cNvPr>
          <p:cNvSpPr txBox="1"/>
          <p:nvPr/>
        </p:nvSpPr>
        <p:spPr>
          <a:xfrm>
            <a:off x="282209" y="4114004"/>
            <a:ext cx="266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latin typeface="+mn-lt"/>
                <a:cs typeface="Century Gothic"/>
              </a:rPr>
              <a:t>0,83 </a:t>
            </a:r>
            <a:r>
              <a:rPr lang="cs-CZ" sz="1800" spc="-5" dirty="0">
                <a:latin typeface="+mn-lt"/>
                <a:cs typeface="Century Gothic"/>
              </a:rPr>
              <a:t>g/kg </a:t>
            </a:r>
            <a:r>
              <a:rPr lang="cs-CZ" sz="1800" dirty="0">
                <a:latin typeface="+mn-lt"/>
                <a:cs typeface="Century Gothic"/>
              </a:rPr>
              <a:t>těl. </a:t>
            </a:r>
            <a:r>
              <a:rPr lang="cs-CZ" sz="1800" spc="-5" dirty="0">
                <a:latin typeface="+mn-lt"/>
                <a:cs typeface="Century Gothic"/>
              </a:rPr>
              <a:t>hmotnosti </a:t>
            </a:r>
          </a:p>
          <a:p>
            <a:pPr algn="ctr"/>
            <a:r>
              <a:rPr lang="cs-CZ" sz="1800" dirty="0">
                <a:latin typeface="+mn-lt"/>
                <a:cs typeface="Century Gothic"/>
              </a:rPr>
              <a:t>= </a:t>
            </a:r>
            <a:r>
              <a:rPr lang="cs-CZ" sz="1800" spc="-5" dirty="0">
                <a:latin typeface="+mn-lt"/>
                <a:cs typeface="Century Gothic"/>
              </a:rPr>
              <a:t>cca</a:t>
            </a:r>
            <a:r>
              <a:rPr lang="cs-CZ" sz="1800" spc="-70" dirty="0">
                <a:latin typeface="+mn-lt"/>
                <a:cs typeface="Century Gothic"/>
              </a:rPr>
              <a:t> </a:t>
            </a:r>
            <a:r>
              <a:rPr lang="cs-CZ" sz="1800" dirty="0">
                <a:latin typeface="+mn-lt"/>
                <a:cs typeface="Century Gothic"/>
              </a:rPr>
              <a:t>52 g </a:t>
            </a:r>
            <a:r>
              <a:rPr lang="cs-CZ" sz="1800" spc="-5" dirty="0">
                <a:latin typeface="+mn-lt"/>
                <a:cs typeface="Century Gothic"/>
              </a:rPr>
              <a:t>či </a:t>
            </a:r>
            <a:r>
              <a:rPr lang="cs-CZ" sz="1800" dirty="0">
                <a:latin typeface="+mn-lt"/>
                <a:cs typeface="Century Gothic"/>
              </a:rPr>
              <a:t>62</a:t>
            </a:r>
            <a:r>
              <a:rPr lang="cs-CZ" sz="1800" spc="-35" dirty="0">
                <a:latin typeface="+mn-lt"/>
                <a:cs typeface="Century Gothic"/>
              </a:rPr>
              <a:t> </a:t>
            </a:r>
            <a:r>
              <a:rPr lang="cs-CZ" sz="1800" dirty="0">
                <a:latin typeface="+mn-lt"/>
                <a:cs typeface="Century Gothic"/>
              </a:rPr>
              <a:t>g/den</a:t>
            </a:r>
          </a:p>
        </p:txBody>
      </p:sp>
      <p:sp>
        <p:nvSpPr>
          <p:cNvPr id="6" name="Zaoblený obdélníkový bublinový popisek 5">
            <a:extLst>
              <a:ext uri="{FF2B5EF4-FFF2-40B4-BE49-F238E27FC236}">
                <a16:creationId xmlns:a16="http://schemas.microsoft.com/office/drawing/2014/main" id="{71B8469F-FA55-7BCF-2F1F-00CB40259201}"/>
              </a:ext>
            </a:extLst>
          </p:cNvPr>
          <p:cNvSpPr/>
          <p:nvPr/>
        </p:nvSpPr>
        <p:spPr bwMode="auto">
          <a:xfrm>
            <a:off x="3725678" y="3957693"/>
            <a:ext cx="2597631" cy="862280"/>
          </a:xfrm>
          <a:prstGeom prst="wedgeRoundRectCallout">
            <a:avLst>
              <a:gd name="adj1" fmla="val -46361"/>
              <a:gd name="adj2" fmla="val -203539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A87CEE-3C82-18F5-985E-960059A3CA07}"/>
              </a:ext>
            </a:extLst>
          </p:cNvPr>
          <p:cNvSpPr txBox="1"/>
          <p:nvPr/>
        </p:nvSpPr>
        <p:spPr>
          <a:xfrm>
            <a:off x="3820333" y="4114004"/>
            <a:ext cx="25029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latin typeface="+mn-lt"/>
              </a:rPr>
              <a:t>45-60 % CEP </a:t>
            </a:r>
          </a:p>
          <a:p>
            <a:pPr algn="ctr"/>
            <a:r>
              <a:rPr lang="cs-CZ" sz="1800" dirty="0">
                <a:latin typeface="+mn-lt"/>
              </a:rPr>
              <a:t>= cca 236-315 g/den</a:t>
            </a:r>
          </a:p>
        </p:txBody>
      </p:sp>
    </p:spTree>
    <p:extLst>
      <p:ext uri="{BB962C8B-B14F-4D97-AF65-F5344CB8AC3E}">
        <p14:creationId xmlns:p14="http://schemas.microsoft.com/office/powerpoint/2010/main" val="23063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03550-5DEC-ED44-A1F7-30213C84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ZDROJE MK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9AA59E0-CD32-CE46-8749-EACCABF3B7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856" y="1328394"/>
          <a:ext cx="11444287" cy="547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491">
                  <a:extLst>
                    <a:ext uri="{9D8B030D-6E8A-4147-A177-3AD203B41FA5}">
                      <a16:colId xmlns:a16="http://schemas.microsoft.com/office/drawing/2014/main" val="1990153661"/>
                    </a:ext>
                  </a:extLst>
                </a:gridCol>
                <a:gridCol w="2234147">
                  <a:extLst>
                    <a:ext uri="{9D8B030D-6E8A-4147-A177-3AD203B41FA5}">
                      <a16:colId xmlns:a16="http://schemas.microsoft.com/office/drawing/2014/main" val="1088880366"/>
                    </a:ext>
                  </a:extLst>
                </a:gridCol>
                <a:gridCol w="6343649">
                  <a:extLst>
                    <a:ext uri="{9D8B030D-6E8A-4147-A177-3AD203B41FA5}">
                      <a16:colId xmlns:a16="http://schemas.microsoft.com/office/drawing/2014/main" val="1943054527"/>
                    </a:ext>
                  </a:extLst>
                </a:gridCol>
              </a:tblGrid>
              <a:tr h="534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Název MK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označení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Zdroje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21207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Máselná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4:0 (SCT)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96719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Kapronová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6:0 (MCT)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55288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Kaprylová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8:0 (MCT)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5404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Kaprinová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10:0 (MCT)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98014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Laurová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12:0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Kokosový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97128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Myristová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14:0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Kokosový tuk, mléčný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78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Palmitová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16:0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Mléčný tuk, sádlo, palmový tuk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52395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Stearová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18:0 (LCT)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Kakaový tuk, </a:t>
                      </a:r>
                      <a:r>
                        <a:rPr lang="cs-CZ" sz="1800" dirty="0">
                          <a:effectLst/>
                        </a:rPr>
                        <a:t>sádlo, lůj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8264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Palmitoolejová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16:1 (LCT)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Rostlinné oleje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076122"/>
                  </a:ext>
                </a:extLst>
              </a:tr>
              <a:tr h="534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Olejová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18:1 (LCT)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Olivový olej, řepkový olej, avokádo, ořechy, ale také sádlo (husí, kachní, vepřové)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90908"/>
                  </a:ext>
                </a:extLst>
              </a:tr>
              <a:tr h="591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Linolová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18:2 (LCT, omega 6)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Slunečnicový olej, kukuřičný olej, sezamový olej, arašídový olej, ale také kuřecí tuk, ořechy, olivový olej, sádlo (kachní, husí, vepřové) aj.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61880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Alfa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linolenová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18:3 (LCT, omega 3)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Řepkový olej, vlašské ořechy, lněný olej, sójový 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36220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Arachidonová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20:4 (LCT, omega 6)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Arašídový 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7503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Eikosapentaenová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 (EPA)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20:5 (LCT, omega 3)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Rybí tuk/olej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182516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Dokosahexaenová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 (DHA)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22:6 (LCT, omega 3)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Rybí tuk/olej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8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6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6A1BB-EB87-554B-80B5-59B7775D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Adekvátní příjem?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8233-60F8-6148-BDA6-841F08B4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Adequate</a:t>
            </a:r>
            <a:r>
              <a:rPr lang="cs-CZ" dirty="0"/>
              <a:t> </a:t>
            </a:r>
            <a:r>
              <a:rPr lang="cs-CZ" dirty="0" err="1"/>
              <a:t>intake</a:t>
            </a:r>
            <a:r>
              <a:rPr lang="cs-CZ" dirty="0"/>
              <a:t>, AI</a:t>
            </a:r>
          </a:p>
          <a:p>
            <a:r>
              <a:rPr lang="cs-CZ" dirty="0"/>
              <a:t>Hodnota, která se používá v případě, že nelze stanovit PRI</a:t>
            </a:r>
          </a:p>
          <a:p>
            <a:r>
              <a:rPr lang="cs-CZ" dirty="0"/>
              <a:t>Je doporučený průměrný denní přívod nutrientu, který je založen na pozorovaném nebo experimentálně určeném odhadu přívodu nutrientu u skupiny nebo skupin zjevně zdravých osob.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FC7E1C-F696-AD78-DD6B-4BE81C97E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84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2BD70-EAEE-154A-AAFD-B2B943F9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4400" dirty="0"/>
              <a:t>DACH doporučení</a:t>
            </a:r>
            <a:br>
              <a:rPr lang="cs-CZ" dirty="0"/>
            </a:br>
            <a:r>
              <a:rPr lang="cs-CZ" sz="1800" b="0" dirty="0">
                <a:solidFill>
                  <a:schemeClr val="tx1"/>
                </a:solidFill>
              </a:rPr>
              <a:t>Vysvětlivky: </a:t>
            </a:r>
            <a:r>
              <a:rPr lang="cs-CZ" sz="1800" b="0" baseline="30000" dirty="0">
                <a:solidFill>
                  <a:schemeClr val="tx1"/>
                </a:solidFill>
              </a:rPr>
              <a:t>1</a:t>
            </a:r>
            <a:r>
              <a:rPr lang="cs-CZ" sz="1800" b="0" dirty="0">
                <a:solidFill>
                  <a:schemeClr val="tx1"/>
                </a:solidFill>
              </a:rPr>
              <a:t>pro věkovou kategorii 15-50 let: osoby se zvýšenou potřebou energie (PAL</a:t>
            </a:r>
            <a:r>
              <a:rPr lang="cs-CZ" sz="1800" b="0" dirty="0">
                <a:solidFill>
                  <a:schemeClr val="tx1"/>
                </a:solidFill>
                <a:sym typeface="Symbol" pitchFamily="2" charset="2"/>
              </a:rPr>
              <a:t></a:t>
            </a:r>
            <a:r>
              <a:rPr lang="cs-CZ" sz="1800" b="0" dirty="0">
                <a:solidFill>
                  <a:schemeClr val="tx1"/>
                </a:solidFill>
              </a:rPr>
              <a:t>1,7) mohou potřebovat vyšší procentuální podíl, </a:t>
            </a:r>
            <a:r>
              <a:rPr lang="cs-CZ" sz="1800" b="0" baseline="30000" dirty="0">
                <a:solidFill>
                  <a:schemeClr val="tx1"/>
                </a:solidFill>
              </a:rPr>
              <a:t>2</a:t>
            </a:r>
            <a:r>
              <a:rPr lang="cs-CZ" sz="1800" b="0" dirty="0">
                <a:solidFill>
                  <a:schemeClr val="tx1"/>
                </a:solidFill>
              </a:rPr>
              <a:t>pro věkovou kategorii 25-50 let: u mužů normativní energetická hodnota 10,2 MJ (2400 kcal; PAL 1,4) odpovídá 80 g celkového tuku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B14DC69-4219-BE4D-88E4-B3BBB9613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356594"/>
              </p:ext>
            </p:extLst>
          </p:nvPr>
        </p:nvGraphicFramePr>
        <p:xfrm>
          <a:off x="1171576" y="2312194"/>
          <a:ext cx="6453188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6594">
                  <a:extLst>
                    <a:ext uri="{9D8B030D-6E8A-4147-A177-3AD203B41FA5}">
                      <a16:colId xmlns:a16="http://schemas.microsoft.com/office/drawing/2014/main" val="3208149844"/>
                    </a:ext>
                  </a:extLst>
                </a:gridCol>
                <a:gridCol w="3226594">
                  <a:extLst>
                    <a:ext uri="{9D8B030D-6E8A-4147-A177-3AD203B41FA5}">
                      <a16:colId xmlns:a16="http://schemas.microsoft.com/office/drawing/2014/main" val="3060266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Věk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Tuky (% celkového energetického příjmu)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142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Kojenci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0-3 měsíce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45-50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231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4-11 měsíců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35-45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2797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Děti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03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1-3 roky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30-40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55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4-14 let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30-35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453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Dospívající a dospělí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20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</a:t>
                      </a: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15 let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cs-CZ" sz="1800" baseline="3000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43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Těhotné (od 4. měsíce) a kojící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30-35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962247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570D912-46F5-6B4F-A555-10110ED01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23403"/>
              </p:ext>
            </p:extLst>
          </p:nvPr>
        </p:nvGraphicFramePr>
        <p:xfrm>
          <a:off x="7724773" y="2860834"/>
          <a:ext cx="3748427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127">
                  <a:extLst>
                    <a:ext uri="{9D8B030D-6E8A-4147-A177-3AD203B41FA5}">
                      <a16:colId xmlns:a16="http://schemas.microsoft.com/office/drawing/2014/main" val="166753736"/>
                    </a:ext>
                  </a:extLst>
                </a:gridCol>
                <a:gridCol w="987068">
                  <a:extLst>
                    <a:ext uri="{9D8B030D-6E8A-4147-A177-3AD203B41FA5}">
                      <a16:colId xmlns:a16="http://schemas.microsoft.com/office/drawing/2014/main" val="1317905019"/>
                    </a:ext>
                  </a:extLst>
                </a:gridCol>
                <a:gridCol w="992232">
                  <a:extLst>
                    <a:ext uri="{9D8B030D-6E8A-4147-A177-3AD203B41FA5}">
                      <a16:colId xmlns:a16="http://schemas.microsoft.com/office/drawing/2014/main" val="220435901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Věk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Esenciální mastné kyseliny (% CEP)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5819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ALA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6759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Kojenci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204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0-3 měsíce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05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4-11 měsíců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76837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Děti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96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1-3 roky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00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Ostatní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634196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5E4190-5B7F-7F4B-7D3D-EDE265DC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</p:spTree>
    <p:extLst>
      <p:ext uri="{BB962C8B-B14F-4D97-AF65-F5344CB8AC3E}">
        <p14:creationId xmlns:p14="http://schemas.microsoft.com/office/powerpoint/2010/main" val="1209609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9CED9-F479-0C48-9CE7-E83661D9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TFA?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FF426B-851E-FC43-8143-8E60C5EDA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Znepokojivé množství TFA se často nachází v </a:t>
            </a:r>
            <a:r>
              <a:rPr lang="cs-CZ" sz="2000" dirty="0">
                <a:solidFill>
                  <a:schemeClr val="tx2"/>
                </a:solidFill>
              </a:rPr>
              <a:t>mnoha balených potravinách, sušenkách, zákuscích, </a:t>
            </a:r>
            <a:r>
              <a:rPr lang="cs-CZ" sz="2000" dirty="0" err="1">
                <a:solidFill>
                  <a:schemeClr val="tx2"/>
                </a:solidFill>
              </a:rPr>
              <a:t>chipsech</a:t>
            </a:r>
            <a:r>
              <a:rPr lang="cs-CZ" sz="2000" dirty="0">
                <a:solidFill>
                  <a:schemeClr val="tx2"/>
                </a:solidFill>
              </a:rPr>
              <a:t>, trvanlivém pečivu či fast foodu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Světová zdravotní organizace doporučuje, aby TFA neposkytovalo více než 1% denní energie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Př.: denní příjem 2000 kcal, příjem TFA by neměl být vyšší jak 2,2 g TFA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Česká legislativa dle nařízení Komise (EU) platného od května 2019 stanovuje pro TFA jiné než ty přirozeně se vyskytující v tuku živočišného původu v potravinách určených pro konečného spotřebitele maximální limit 2 gramy TFA na 100 gramů tuku. Pokud množství přesahuje hranici 2 % je povinnost předávat tyto informace. Nařízení dále uvádí, že potraviny, které požadavkům nevyhovují, mohou být nadále uváděny na trh do 1. dubna 2021. 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1A5A0EA4-FBBE-884A-A6CC-1A098EA6DE93}"/>
              </a:ext>
            </a:extLst>
          </p:cNvPr>
          <p:cNvSpPr/>
          <p:nvPr/>
        </p:nvSpPr>
        <p:spPr>
          <a:xfrm>
            <a:off x="6283569" y="515815"/>
            <a:ext cx="5087816" cy="9777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POZOR ve složení potravin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na ČÁSTEČNĚ ZTUŽENÝ TUK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830D44-881D-0658-1951-BF318FBF9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5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36DEAF-B278-01C0-C374-86B47058E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9F629DF-7583-24A8-3088-4A0B49C0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tuku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7267E19-6820-C69F-B72E-675591227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64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B874E5-6AA5-4CB7-6E29-A0C06FEB2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F1D4046-7EC3-9DFC-94C7-FDB96D6F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TUKŮ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FBCC664-26F7-2A8C-7C38-7E9EA1550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sp>
        <p:nvSpPr>
          <p:cNvPr id="11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10BE1588-B970-F47B-D575-B580C833245D}"/>
              </a:ext>
            </a:extLst>
          </p:cNvPr>
          <p:cNvSpPr/>
          <p:nvPr/>
        </p:nvSpPr>
        <p:spPr bwMode="auto">
          <a:xfrm>
            <a:off x="718801" y="2494481"/>
            <a:ext cx="2467342" cy="1421027"/>
          </a:xfrm>
          <a:prstGeom prst="wedgeRoundRectCallout">
            <a:avLst>
              <a:gd name="adj1" fmla="val -26976"/>
              <a:gd name="adj2" fmla="val -12164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23D654-6291-4E79-3D47-0B67C29AC510}"/>
              </a:ext>
            </a:extLst>
          </p:cNvPr>
          <p:cNvSpPr txBox="1"/>
          <p:nvPr/>
        </p:nvSpPr>
        <p:spPr>
          <a:xfrm>
            <a:off x="718801" y="2697162"/>
            <a:ext cx="2467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n-lt"/>
              </a:rPr>
              <a:t>MATEŘSKÉ MLÉKO </a:t>
            </a:r>
          </a:p>
          <a:p>
            <a:pPr algn="ctr"/>
            <a:r>
              <a:rPr lang="cs-CZ" sz="2000" dirty="0">
                <a:latin typeface="+mn-lt"/>
              </a:rPr>
              <a:t>cca 3,5-4,5 g/100 g</a:t>
            </a:r>
          </a:p>
        </p:txBody>
      </p:sp>
      <p:sp>
        <p:nvSpPr>
          <p:cNvPr id="13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D25CA7B9-790B-3DA2-4325-CDC46510EF74}"/>
              </a:ext>
            </a:extLst>
          </p:cNvPr>
          <p:cNvSpPr/>
          <p:nvPr/>
        </p:nvSpPr>
        <p:spPr bwMode="auto">
          <a:xfrm>
            <a:off x="2508421" y="4233251"/>
            <a:ext cx="2014151" cy="1015663"/>
          </a:xfrm>
          <a:prstGeom prst="wedgeRoundRectCallout">
            <a:avLst>
              <a:gd name="adj1" fmla="val 6657"/>
              <a:gd name="adj2" fmla="val -33162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BB19B56-826E-DEE2-0B2C-241AB329045F}"/>
              </a:ext>
            </a:extLst>
          </p:cNvPr>
          <p:cNvSpPr txBox="1"/>
          <p:nvPr/>
        </p:nvSpPr>
        <p:spPr>
          <a:xfrm>
            <a:off x="2508421" y="4435934"/>
            <a:ext cx="2014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n-lt"/>
              </a:rPr>
              <a:t>KOLOSTRUM </a:t>
            </a:r>
          </a:p>
          <a:p>
            <a:pPr algn="ctr"/>
            <a:r>
              <a:rPr lang="cs-CZ" sz="2000" dirty="0">
                <a:latin typeface="+mn-lt"/>
              </a:rPr>
              <a:t>cca 2 g/100 g</a:t>
            </a:r>
          </a:p>
        </p:txBody>
      </p:sp>
      <p:graphicFrame>
        <p:nvGraphicFramePr>
          <p:cNvPr id="3" name="Zástupný obsah 3">
            <a:extLst>
              <a:ext uri="{FF2B5EF4-FFF2-40B4-BE49-F238E27FC236}">
                <a16:creationId xmlns:a16="http://schemas.microsoft.com/office/drawing/2014/main" id="{2D95D39E-8613-E63B-690F-5C4B296C4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410094"/>
              </p:ext>
            </p:extLst>
          </p:nvPr>
        </p:nvGraphicFramePr>
        <p:xfrm>
          <a:off x="5634852" y="137160"/>
          <a:ext cx="6209108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8123">
                  <a:extLst>
                    <a:ext uri="{9D8B030D-6E8A-4147-A177-3AD203B41FA5}">
                      <a16:colId xmlns:a16="http://schemas.microsoft.com/office/drawing/2014/main" val="3529109298"/>
                    </a:ext>
                  </a:extLst>
                </a:gridCol>
                <a:gridCol w="1550985">
                  <a:extLst>
                    <a:ext uri="{9D8B030D-6E8A-4147-A177-3AD203B41FA5}">
                      <a16:colId xmlns:a16="http://schemas.microsoft.com/office/drawing/2014/main" val="1241476062"/>
                    </a:ext>
                  </a:extLst>
                </a:gridCol>
              </a:tblGrid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Zdroj (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  <a:effectLst/>
                        </a:rPr>
                        <a:t>www.nutridatabaze.cz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Tuky (na 100 g)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/>
                </a:tc>
                <a:extLst>
                  <a:ext uri="{0D108BD9-81ED-4DB2-BD59-A6C34878D82A}">
                    <a16:rowId xmlns:a16="http://schemas.microsoft.com/office/drawing/2014/main" val="2380285924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Rohlík bílý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69420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Chléb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pšenično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-žitný, Šumava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84487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Rýže loupaná, dušená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99848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Těstoviny nevaječné, vařené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98858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Ovesné vločky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40125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Brambory, zimní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73882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Mrkev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07865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Paprika červená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67292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Okurka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5960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Avokádo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16,5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4241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Banán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85455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Jablko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09601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Hroznové víno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11074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Mléko, kravské, polotučné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62287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Eidam, 30 % t. v s.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25662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Tvaroh tučný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11,8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5819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Jogurt bílý, 3,5 % tuku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80809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Maso vepřové, krkovice bez kosti, libová, pečená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01407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Losos atlantický, filet s kůží - syrový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16,9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04269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Vejce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9,2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82290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Čočka, vařená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389303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Sója, vařená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33525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Tofu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45340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Ořechy vlašské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61,2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56771"/>
                  </a:ext>
                </a:extLst>
              </a:tr>
              <a:tr h="201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Semena slunečnicová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45,0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26" marR="27126" marT="0" marB="0">
                    <a:solidFill>
                      <a:srgbClr val="EB4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84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6E136-525D-0E42-9980-41FDB15B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631" y="612843"/>
            <a:ext cx="2982650" cy="1499738"/>
          </a:xfrm>
        </p:spPr>
        <p:txBody>
          <a:bodyPr anchor="b">
            <a:normAutofit/>
          </a:bodyPr>
          <a:lstStyle/>
          <a:p>
            <a:pPr algn="ctr"/>
            <a:r>
              <a:rPr lang="cs-CZ" sz="1000" dirty="0"/>
              <a:t>DŘÍVĚJŠÍ DOPORUČOVANÝ POMĚR</a:t>
            </a:r>
            <a:br>
              <a:rPr lang="cs-CZ" sz="2200" dirty="0"/>
            </a:br>
            <a:r>
              <a:rPr lang="cs-CZ" sz="2700" dirty="0"/>
              <a:t>SFA:MUFA:PUFA</a:t>
            </a:r>
            <a:br>
              <a:rPr lang="cs-CZ" sz="2700" dirty="0"/>
            </a:br>
            <a:r>
              <a:rPr lang="cs-CZ" sz="2700" dirty="0"/>
              <a:t>1: 1,4 : 0,6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940BB9-8A43-924E-B5EF-9F388A28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5" y="882398"/>
            <a:ext cx="5990189" cy="512161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6112EA-5CAA-AD4F-AC9A-7BA5B08F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093" y="1936285"/>
            <a:ext cx="2525450" cy="40467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TO ZNAMENÁ?</a:t>
            </a:r>
          </a:p>
          <a:p>
            <a:pPr marL="0" indent="0" algn="ctr">
              <a:buNone/>
            </a:pP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Příklad: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Denní příjem tuku: 60 g 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↓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SFA: 20 g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MUFA: 28 g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PUFA: 12 g</a:t>
            </a:r>
          </a:p>
          <a:p>
            <a:pPr marL="0" indent="0" algn="ctr">
              <a:buNone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polévková lžíce ≃ 10 g tuku</a:t>
            </a:r>
          </a:p>
        </p:txBody>
      </p:sp>
      <p:sp>
        <p:nvSpPr>
          <p:cNvPr id="19" name="Zaoblený obdélníkový bublinový popisek 18">
            <a:extLst>
              <a:ext uri="{FF2B5EF4-FFF2-40B4-BE49-F238E27FC236}">
                <a16:creationId xmlns:a16="http://schemas.microsoft.com/office/drawing/2014/main" id="{319FBD9A-B0CB-FE46-A389-8041ED4DF15B}"/>
              </a:ext>
            </a:extLst>
          </p:cNvPr>
          <p:cNvSpPr/>
          <p:nvPr/>
        </p:nvSpPr>
        <p:spPr>
          <a:xfrm>
            <a:off x="6799434" y="5155921"/>
            <a:ext cx="1644479" cy="659092"/>
          </a:xfrm>
          <a:prstGeom prst="wedgeRoundRectCallout">
            <a:avLst>
              <a:gd name="adj1" fmla="val -50118"/>
              <a:gd name="adj2" fmla="val -120097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ČÍM MAZAT?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0471A9-DEB0-1548-A637-55CEE25F11D8}"/>
              </a:ext>
            </a:extLst>
          </p:cNvPr>
          <p:cNvSpPr txBox="1"/>
          <p:nvPr/>
        </p:nvSpPr>
        <p:spPr>
          <a:xfrm>
            <a:off x="1528545" y="6228066"/>
            <a:ext cx="5886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/>
              <a:t>Zdroj: https://</a:t>
            </a:r>
            <a:r>
              <a:rPr lang="cs-CZ" sz="1000" dirty="0" err="1"/>
              <a:t>pav.rvp.cz</a:t>
            </a:r>
            <a:r>
              <a:rPr lang="cs-CZ" sz="1000" dirty="0"/>
              <a:t>/</a:t>
            </a:r>
            <a:r>
              <a:rPr lang="cs-CZ" sz="1000" dirty="0" err="1"/>
              <a:t>filemanager</a:t>
            </a:r>
            <a:r>
              <a:rPr lang="cs-CZ" sz="1000" dirty="0"/>
              <a:t>/</a:t>
            </a:r>
            <a:r>
              <a:rPr lang="cs-CZ" sz="1000" dirty="0" err="1"/>
              <a:t>userfiles</a:t>
            </a:r>
            <a:r>
              <a:rPr lang="cs-CZ" sz="1000" dirty="0"/>
              <a:t>/</a:t>
            </a:r>
            <a:r>
              <a:rPr lang="cs-CZ" sz="1000" dirty="0" err="1"/>
              <a:t>Edukacni_materialy</a:t>
            </a:r>
            <a:r>
              <a:rPr lang="cs-CZ" sz="1000" dirty="0"/>
              <a:t>/1_pohyb_a_vyziva_web.pdf</a:t>
            </a:r>
          </a:p>
        </p:txBody>
      </p:sp>
    </p:spTree>
    <p:extLst>
      <p:ext uri="{BB962C8B-B14F-4D97-AF65-F5344CB8AC3E}">
        <p14:creationId xmlns:p14="http://schemas.microsoft.com/office/powerpoint/2010/main" val="25590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76A2A-837E-254B-97F5-E4F8E650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cs-CZ" cap="all" spc="-100" dirty="0"/>
              <a:t>Složení dle MK</a:t>
            </a:r>
            <a:br>
              <a:rPr lang="cs-CZ" cap="all" spc="-100" dirty="0"/>
            </a:br>
            <a:r>
              <a:rPr lang="cs-CZ" sz="2000" cap="all" spc="-100" dirty="0"/>
              <a:t>zdroj: </a:t>
            </a:r>
            <a:r>
              <a:rPr lang="cs-CZ" sz="2000" cap="all" spc="-100"/>
              <a:t>eufic</a:t>
            </a:r>
            <a:endParaRPr lang="cs-CZ" cap="all" spc="-100" dirty="0"/>
          </a:p>
        </p:txBody>
      </p:sp>
      <p:pic>
        <p:nvPicPr>
          <p:cNvPr id="2049" name="Obrázek 1">
            <a:extLst>
              <a:ext uri="{FF2B5EF4-FFF2-40B4-BE49-F238E27FC236}">
                <a16:creationId xmlns:a16="http://schemas.microsoft.com/office/drawing/2014/main" id="{E72D717B-9EF3-D044-80BA-16A99E72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937" y="645106"/>
            <a:ext cx="5559896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5B5F9D-3C63-1141-BB1C-68F35EDF8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2A6CBD-FC46-05E2-7B17-B3E18F18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</p:spTree>
    <p:extLst>
      <p:ext uri="{BB962C8B-B14F-4D97-AF65-F5344CB8AC3E}">
        <p14:creationId xmlns:p14="http://schemas.microsoft.com/office/powerpoint/2010/main" val="263746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F020D-A609-3B4C-A91C-739B070D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DŮLEŽITOST ROSTLINNÝCH </a:t>
            </a:r>
            <a:br>
              <a:rPr lang="cs-CZ" dirty="0"/>
            </a:br>
            <a:r>
              <a:rPr lang="cs-CZ" dirty="0"/>
              <a:t>I ŽIVOČIŠNÝCH ZDROJŮ OMEGA 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E1DF39-591A-A1C3-C1EE-493B6BA69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95308F6B-F2F3-134D-85FE-7DBB98BA1857}"/>
              </a:ext>
            </a:extLst>
          </p:cNvPr>
          <p:cNvSpPr/>
          <p:nvPr/>
        </p:nvSpPr>
        <p:spPr>
          <a:xfrm>
            <a:off x="2667000" y="2926080"/>
            <a:ext cx="6903720" cy="12649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>
                <a:solidFill>
                  <a:schemeClr val="tx1"/>
                </a:solidFill>
              </a:rPr>
              <a:t>ALA → EPA a DHA</a:t>
            </a:r>
          </a:p>
        </p:txBody>
      </p:sp>
      <p:sp>
        <p:nvSpPr>
          <p:cNvPr id="6" name="Zaoblený obdélníkový bublinový popisek 5">
            <a:extLst>
              <a:ext uri="{FF2B5EF4-FFF2-40B4-BE49-F238E27FC236}">
                <a16:creationId xmlns:a16="http://schemas.microsoft.com/office/drawing/2014/main" id="{C16F1B08-632D-3341-AFC6-6C43889A0F26}"/>
              </a:ext>
            </a:extLst>
          </p:cNvPr>
          <p:cNvSpPr/>
          <p:nvPr/>
        </p:nvSpPr>
        <p:spPr>
          <a:xfrm>
            <a:off x="6096000" y="4922520"/>
            <a:ext cx="2545080" cy="612648"/>
          </a:xfrm>
          <a:prstGeom prst="wedgeRoundRectCallout">
            <a:avLst>
              <a:gd name="adj1" fmla="val -9988"/>
              <a:gd name="adj2" fmla="val -2136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RYBÍ TUK/OLEJ</a:t>
            </a:r>
          </a:p>
        </p:txBody>
      </p:sp>
      <p:sp>
        <p:nvSpPr>
          <p:cNvPr id="7" name="Zaoblený obdélníkový bublinový popisek 6">
            <a:extLst>
              <a:ext uri="{FF2B5EF4-FFF2-40B4-BE49-F238E27FC236}">
                <a16:creationId xmlns:a16="http://schemas.microsoft.com/office/drawing/2014/main" id="{9AE47188-7D8D-EF4E-8E8D-E7CBC2919768}"/>
              </a:ext>
            </a:extLst>
          </p:cNvPr>
          <p:cNvSpPr/>
          <p:nvPr/>
        </p:nvSpPr>
        <p:spPr>
          <a:xfrm>
            <a:off x="3108960" y="4541520"/>
            <a:ext cx="2545080" cy="1673886"/>
          </a:xfrm>
          <a:prstGeom prst="wedgeRoundRectCallout">
            <a:avLst>
              <a:gd name="adj1" fmla="val -13581"/>
              <a:gd name="adj2" fmla="val -870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ŘEPKOVÝ OLEJ, VLAŠSKÉ OŘECHY, LNĚNÝ OLEJ, SÓJOVÝ OLEJ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B57A0F63-435E-DC4D-890A-E618636711F5}"/>
              </a:ext>
            </a:extLst>
          </p:cNvPr>
          <p:cNvSpPr/>
          <p:nvPr/>
        </p:nvSpPr>
        <p:spPr>
          <a:xfrm>
            <a:off x="4100513" y="2103120"/>
            <a:ext cx="2968502" cy="10515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ÚČINNOST KONVERZE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v organismu cca 10 %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7318DB65-6922-60B3-AB12-F76291801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8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3FD6D7-9406-DF64-AB07-A8F1919BC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9D5D50-0687-712D-838C-C6135608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 potravin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31709-F4AA-7D3A-2B40-A07E078DA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accent2"/>
                </a:solidFill>
              </a:rPr>
              <a:t>VÝŽIVOVÉ TVRZENÍ</a:t>
            </a:r>
            <a:br>
              <a:rPr lang="cs-CZ" sz="2400" dirty="0">
                <a:solidFill>
                  <a:schemeClr val="accent2"/>
                </a:solidFill>
              </a:rPr>
            </a:br>
            <a:r>
              <a:rPr lang="cs-CZ" sz="2000" dirty="0">
                <a:solidFill>
                  <a:schemeClr val="tx2"/>
                </a:solidFill>
              </a:rPr>
              <a:t>S nízkým obsahem tuku </a:t>
            </a:r>
            <a:r>
              <a:rPr lang="cs-CZ" sz="1400" i="1" dirty="0"/>
              <a:t>(do 3 g tuku/100 g potraviny pevné konzistence, do 1,5 g tuku/100 ml nápoje)</a:t>
            </a:r>
            <a:br>
              <a:rPr lang="cs-CZ" sz="1400" i="1" dirty="0"/>
            </a:br>
            <a:r>
              <a:rPr lang="cs-CZ" sz="2000" dirty="0">
                <a:solidFill>
                  <a:schemeClr val="tx2"/>
                </a:solidFill>
              </a:rPr>
              <a:t>Bez tuku </a:t>
            </a:r>
            <a:r>
              <a:rPr lang="cs-CZ" sz="1400" i="1" dirty="0"/>
              <a:t>(do 0,5 g tuku/100 g či 100 ml)</a:t>
            </a:r>
            <a:br>
              <a:rPr lang="cs-CZ" sz="1400" dirty="0"/>
            </a:br>
            <a:br>
              <a:rPr lang="cs-CZ" sz="1600" dirty="0"/>
            </a:br>
            <a:r>
              <a:rPr lang="cs-CZ" sz="2000" dirty="0">
                <a:solidFill>
                  <a:schemeClr val="tx2"/>
                </a:solidFill>
              </a:rPr>
              <a:t>Se sníženým obsahem nasycených tuků </a:t>
            </a:r>
            <a:r>
              <a:rPr lang="cs-CZ" sz="1600" i="1" dirty="0"/>
              <a:t>(celkový obsah SFA a TFA je alespoň o 30 % nižší než v podobném produktu)</a:t>
            </a:r>
            <a:endParaRPr lang="cs-CZ" sz="16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2"/>
                </a:solidFill>
              </a:rPr>
              <a:t>S nízkým obsahem nasycených tuků </a:t>
            </a:r>
            <a:r>
              <a:rPr lang="cs-CZ" sz="1400" i="1" dirty="0"/>
              <a:t>(do 1,5 g SFA a TFA/100 g potraviny pevné konzistence, do 0,75 g SFA a TFA/100 ml nápoje)</a:t>
            </a:r>
            <a:br>
              <a:rPr lang="cs-CZ" sz="1400" i="1" dirty="0"/>
            </a:br>
            <a:r>
              <a:rPr lang="cs-CZ" sz="2000" dirty="0">
                <a:solidFill>
                  <a:schemeClr val="tx2"/>
                </a:solidFill>
              </a:rPr>
              <a:t>Bez nasycených tuků </a:t>
            </a:r>
            <a:r>
              <a:rPr lang="cs-CZ" sz="1400" i="1" dirty="0"/>
              <a:t>(do 0,1 g tuku/100 g či 100 ml)</a:t>
            </a:r>
          </a:p>
          <a:p>
            <a:pPr marL="72000" indent="0">
              <a:lnSpc>
                <a:spcPct val="100000"/>
              </a:lnSpc>
              <a:buNone/>
            </a:pPr>
            <a:br>
              <a:rPr lang="cs-CZ" sz="1400" dirty="0"/>
            </a:br>
            <a:br>
              <a:rPr lang="cs-CZ" sz="1400" dirty="0"/>
            </a:br>
            <a:endParaRPr lang="cs-CZ" sz="1400" dirty="0"/>
          </a:p>
        </p:txBody>
      </p:sp>
      <p:sp>
        <p:nvSpPr>
          <p:cNvPr id="6" name="Zaoblený obdélníkový bublinový popisek 5">
            <a:extLst>
              <a:ext uri="{FF2B5EF4-FFF2-40B4-BE49-F238E27FC236}">
                <a16:creationId xmlns:a16="http://schemas.microsoft.com/office/drawing/2014/main" id="{B1852FCA-0E08-F078-5A36-7395984D862B}"/>
              </a:ext>
            </a:extLst>
          </p:cNvPr>
          <p:cNvSpPr/>
          <p:nvPr/>
        </p:nvSpPr>
        <p:spPr>
          <a:xfrm>
            <a:off x="9152180" y="123264"/>
            <a:ext cx="2720050" cy="1008218"/>
          </a:xfrm>
          <a:prstGeom prst="wedgeRoundRectCallout">
            <a:avLst>
              <a:gd name="adj1" fmla="val -65761"/>
              <a:gd name="adj2" fmla="val 4453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</a:rPr>
              <a:t>CO JE VŽDY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NA OBALE POTRAVIN NAPSÁNO?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9C52D605-3B06-9916-9051-34DC1560C139}"/>
              </a:ext>
            </a:extLst>
          </p:cNvPr>
          <p:cNvSpPr/>
          <p:nvPr/>
        </p:nvSpPr>
        <p:spPr>
          <a:xfrm>
            <a:off x="8179905" y="1171576"/>
            <a:ext cx="3692325" cy="9151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1"/>
                </a:solidFill>
              </a:rPr>
              <a:t>Výživové/nutriční hodnoty:</a:t>
            </a:r>
          </a:p>
          <a:p>
            <a:r>
              <a:rPr lang="cs-CZ" sz="1600" dirty="0">
                <a:solidFill>
                  <a:schemeClr val="tx1"/>
                </a:solidFill>
              </a:rPr>
              <a:t>Tuky ………………………………</a:t>
            </a:r>
          </a:p>
          <a:p>
            <a:r>
              <a:rPr lang="cs-CZ" sz="1600" dirty="0">
                <a:solidFill>
                  <a:schemeClr val="tx1"/>
                </a:solidFill>
              </a:rPr>
              <a:t>- z toho nasycené mastné kyseliny…</a:t>
            </a:r>
          </a:p>
        </p:txBody>
      </p:sp>
    </p:spTree>
    <p:extLst>
      <p:ext uri="{BB962C8B-B14F-4D97-AF65-F5344CB8AC3E}">
        <p14:creationId xmlns:p14="http://schemas.microsoft.com/office/powerpoint/2010/main" val="36921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FD4649-5078-4F57-8115-D1765FFC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1944824-FD9A-4B71-A2A1-FF62DEDD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 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DC27472-0E74-4475-8FEF-480DBE380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Heterogenní skupina sloučenin</a:t>
            </a:r>
          </a:p>
          <a:p>
            <a:r>
              <a:rPr lang="cs-CZ" sz="2000" dirty="0"/>
              <a:t>V potravinách se vyskytují především ve formě TRIACYLGLYCEROLŮ (TAG)</a:t>
            </a:r>
          </a:p>
          <a:p>
            <a:r>
              <a:rPr lang="cs-CZ" sz="2000" dirty="0"/>
              <a:t>Základní stavební jednotky: GLYCEROL A MASTNÁ KYSELINA (MK)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ESENCIÁLNÍ MASTNÉ KYSELINY: </a:t>
            </a:r>
            <a:br>
              <a:rPr lang="cs-CZ" sz="2000" dirty="0"/>
            </a:br>
            <a:r>
              <a:rPr lang="cs-CZ" sz="2000" b="1" dirty="0"/>
              <a:t>kyselina linolová </a:t>
            </a:r>
            <a:r>
              <a:rPr lang="cs-CZ" sz="2000" dirty="0"/>
              <a:t>(LA, omega 6 MK) a </a:t>
            </a:r>
            <a:r>
              <a:rPr lang="cs-CZ" sz="2000" b="1" dirty="0"/>
              <a:t>kyselina alfa </a:t>
            </a:r>
            <a:r>
              <a:rPr lang="cs-CZ" sz="2000" b="1" dirty="0" err="1"/>
              <a:t>linolenová</a:t>
            </a:r>
            <a:r>
              <a:rPr lang="cs-CZ" sz="2000" b="1" dirty="0"/>
              <a:t> </a:t>
            </a:r>
            <a:r>
              <a:rPr lang="cs-CZ" sz="2000" dirty="0"/>
              <a:t>(ALA, omega 3 MK)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ECFDEC-7959-4AA8-8C49-6C5964E8A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496874"/>
              </p:ext>
            </p:extLst>
          </p:nvPr>
        </p:nvGraphicFramePr>
        <p:xfrm>
          <a:off x="1839966" y="2705423"/>
          <a:ext cx="3254375" cy="2552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láčkový bublinový popisek 3">
            <a:extLst>
              <a:ext uri="{FF2B5EF4-FFF2-40B4-BE49-F238E27FC236}">
                <a16:creationId xmlns:a16="http://schemas.microsoft.com/office/drawing/2014/main" id="{CA7E9466-8DD1-4284-91AE-A7941078EDF1}"/>
              </a:ext>
            </a:extLst>
          </p:cNvPr>
          <p:cNvSpPr/>
          <p:nvPr/>
        </p:nvSpPr>
        <p:spPr>
          <a:xfrm>
            <a:off x="8076683" y="3429000"/>
            <a:ext cx="3688080" cy="1371600"/>
          </a:xfrm>
          <a:prstGeom prst="cloudCallout">
            <a:avLst>
              <a:gd name="adj1" fmla="val -11413"/>
              <a:gd name="adj2" fmla="val 959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omega</a:t>
            </a:r>
            <a:r>
              <a:rPr lang="el-GR" sz="1600" dirty="0">
                <a:solidFill>
                  <a:schemeClr val="tx1"/>
                </a:solidFill>
              </a:rPr>
              <a:t> – </a:t>
            </a:r>
            <a:r>
              <a:rPr lang="cs-CZ" sz="1600" dirty="0">
                <a:solidFill>
                  <a:schemeClr val="tx1"/>
                </a:solidFill>
              </a:rPr>
              <a:t>značí polohu první dvojné vazby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od metylového konce</a:t>
            </a:r>
          </a:p>
        </p:txBody>
      </p:sp>
    </p:spTree>
    <p:extLst>
      <p:ext uri="{BB962C8B-B14F-4D97-AF65-F5344CB8AC3E}">
        <p14:creationId xmlns:p14="http://schemas.microsoft.com/office/powerpoint/2010/main" val="33286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9F91EC-5275-8640-9032-57A9C1C47E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BKUV011 - Základy výživy člověka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24210D-5CC4-8315-04B0-7D5FFC28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Informace na obalech potravin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E43D-89D8-76E6-242B-5F322C09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cs-CZ" sz="2400" dirty="0">
                <a:solidFill>
                  <a:schemeClr val="accent2"/>
                </a:solidFill>
              </a:rPr>
              <a:t>VÝŽIVOVÉ TVRZENÍ</a:t>
            </a:r>
          </a:p>
          <a:p>
            <a:pPr marL="7200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chemeClr val="tx2"/>
                </a:solidFill>
              </a:rPr>
              <a:t>Zdroj omega-3 mastných kyselin </a:t>
            </a:r>
            <a:r>
              <a:rPr lang="cs-CZ" sz="1400" i="1" dirty="0"/>
              <a:t>(alespoň 0,3 g ALA/100 g a 100 kcal nebo alespoň 40 mg EPA a DHA/100 g a 100 kcal)</a:t>
            </a:r>
            <a:br>
              <a:rPr lang="cs-CZ" sz="1400" i="1" dirty="0"/>
            </a:br>
            <a:r>
              <a:rPr lang="cs-CZ" sz="2000" dirty="0">
                <a:solidFill>
                  <a:schemeClr val="tx2"/>
                </a:solidFill>
              </a:rPr>
              <a:t>S vysokým obsahem omega-3 mastných kyselin </a:t>
            </a:r>
            <a:r>
              <a:rPr lang="cs-CZ" sz="1400" i="1" dirty="0"/>
              <a:t>(alespoň 0,6 g ALA/100 g a 100 kcal nebo alespoň 80 mg EPA a DHA/100 g a 100 kcal)</a:t>
            </a:r>
          </a:p>
          <a:p>
            <a:pPr marL="72000" indent="0">
              <a:lnSpc>
                <a:spcPct val="104000"/>
              </a:lnSpc>
              <a:spcAft>
                <a:spcPts val="600"/>
              </a:spcAft>
              <a:buNone/>
            </a:pPr>
            <a:br>
              <a:rPr lang="cs-CZ" sz="1400" dirty="0"/>
            </a:br>
            <a:r>
              <a:rPr lang="cs-CZ" sz="2000" dirty="0">
                <a:solidFill>
                  <a:schemeClr val="tx2"/>
                </a:solidFill>
              </a:rPr>
              <a:t>S vysokým obsahem </a:t>
            </a:r>
            <a:r>
              <a:rPr lang="cs-CZ" sz="2000" dirty="0" err="1">
                <a:solidFill>
                  <a:schemeClr val="tx2"/>
                </a:solidFill>
              </a:rPr>
              <a:t>mononenasycených</a:t>
            </a:r>
            <a:r>
              <a:rPr lang="cs-CZ" sz="2000" dirty="0">
                <a:solidFill>
                  <a:schemeClr val="tx2"/>
                </a:solidFill>
              </a:rPr>
              <a:t> tuků </a:t>
            </a:r>
            <a:r>
              <a:rPr lang="cs-CZ" sz="1400" i="1" dirty="0"/>
              <a:t>(alespoň 45 % MUFA z celkových tuků a 20 % energetické hodnoty produktu z MUFA)</a:t>
            </a:r>
            <a:br>
              <a:rPr lang="cs-CZ" sz="1400" i="1" dirty="0"/>
            </a:br>
            <a:r>
              <a:rPr lang="cs-CZ" sz="2000" dirty="0">
                <a:solidFill>
                  <a:schemeClr val="tx2"/>
                </a:solidFill>
              </a:rPr>
              <a:t>S vysokým obsahem polynenasycených tuků </a:t>
            </a:r>
            <a:r>
              <a:rPr lang="cs-CZ" sz="1400" i="1" dirty="0"/>
              <a:t>(alespoň 45 % PUFA z celkových tuků a 20 % energetické hodnoty produktu z PUFA)</a:t>
            </a:r>
            <a:br>
              <a:rPr lang="cs-CZ" sz="1400" i="1" dirty="0"/>
            </a:br>
            <a:r>
              <a:rPr lang="cs-CZ" sz="2000" dirty="0">
                <a:solidFill>
                  <a:schemeClr val="tx2"/>
                </a:solidFill>
              </a:rPr>
              <a:t>S vysokým obsahem nenasycených tuků </a:t>
            </a:r>
            <a:r>
              <a:rPr lang="cs-CZ" sz="1400" i="1" dirty="0"/>
              <a:t>(alespoň 70 % nenasycených tuků z celkových tuků a 20 % energetické hodnoty produktu z MUFA)</a:t>
            </a:r>
            <a:br>
              <a:rPr lang="cs-CZ" sz="1400" dirty="0"/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8132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44BE65-7B69-A81D-AAD0-35371D915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0EB8C3-709E-A15D-5BAC-48CE12EE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 potravin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CBAA3-E969-B763-E79B-5950037A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sz="2400" dirty="0">
                <a:solidFill>
                  <a:schemeClr val="accent2"/>
                </a:solidFill>
              </a:rPr>
              <a:t>ZDRAVOTNÍ TVRZENÍ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/>
              <a:t>Kyselina </a:t>
            </a:r>
            <a:r>
              <a:rPr lang="cs-CZ" sz="2000" dirty="0" err="1"/>
              <a:t>dokosahexaenová</a:t>
            </a:r>
            <a:r>
              <a:rPr lang="cs-CZ" sz="2000" dirty="0"/>
              <a:t>:</a:t>
            </a:r>
            <a:br>
              <a:rPr lang="cs-CZ" sz="2000" dirty="0">
                <a:solidFill>
                  <a:schemeClr val="tx2"/>
                </a:solidFill>
              </a:rPr>
            </a:br>
            <a:r>
              <a:rPr lang="cs-CZ" sz="2000" dirty="0">
                <a:solidFill>
                  <a:schemeClr val="tx2"/>
                </a:solidFill>
              </a:rPr>
              <a:t>přispívá k udržení normální činnosti mozku </a:t>
            </a:r>
            <a:r>
              <a:rPr lang="cs-CZ" sz="1400" i="1" dirty="0"/>
              <a:t>(obsah alespoň 40 mg/100 g a 100 kcal, denně 250 mg)</a:t>
            </a:r>
            <a:br>
              <a:rPr lang="cs-CZ" sz="1400" dirty="0"/>
            </a:br>
            <a:r>
              <a:rPr lang="cs-CZ" sz="2000" dirty="0">
                <a:solidFill>
                  <a:schemeClr val="tx2"/>
                </a:solidFill>
              </a:rPr>
              <a:t>přispívá k udržení normálního stavu zraku </a:t>
            </a:r>
            <a:r>
              <a:rPr lang="cs-CZ" sz="1400" i="1" dirty="0"/>
              <a:t>(obsah alespoň 40 mg/100 g a 100 kcal, denně 250 mg)</a:t>
            </a:r>
            <a:br>
              <a:rPr lang="cs-CZ" sz="1400" dirty="0"/>
            </a:br>
            <a:r>
              <a:rPr lang="cs-CZ" sz="2000" dirty="0">
                <a:solidFill>
                  <a:schemeClr val="tx2"/>
                </a:solidFill>
              </a:rPr>
              <a:t>přispívá k udržení normální hladiny triacylglycerolů v krvi </a:t>
            </a:r>
            <a:r>
              <a:rPr lang="cs-CZ" sz="1400" i="1" dirty="0"/>
              <a:t>(2 g/den)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i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/>
              <a:t>Kyselina </a:t>
            </a:r>
            <a:r>
              <a:rPr lang="cs-CZ" sz="2000" dirty="0" err="1"/>
              <a:t>eikosapentaenová</a:t>
            </a:r>
            <a:r>
              <a:rPr lang="cs-CZ" sz="2000" dirty="0"/>
              <a:t> a </a:t>
            </a:r>
            <a:r>
              <a:rPr lang="cs-CZ" sz="2000" dirty="0" err="1"/>
              <a:t>dokosahexaenová</a:t>
            </a:r>
            <a:r>
              <a:rPr lang="cs-CZ" sz="2000" dirty="0"/>
              <a:t>:</a:t>
            </a:r>
            <a:br>
              <a:rPr lang="cs-CZ" sz="1400" dirty="0"/>
            </a:br>
            <a:r>
              <a:rPr lang="cs-CZ" sz="2000" dirty="0">
                <a:solidFill>
                  <a:schemeClr val="tx2"/>
                </a:solidFill>
              </a:rPr>
              <a:t>EPA a DHA přispívají k normální činnosti mozku </a:t>
            </a:r>
            <a:r>
              <a:rPr lang="cs-CZ" sz="1400" i="1" dirty="0"/>
              <a:t>(250 mg/den)</a:t>
            </a:r>
            <a:br>
              <a:rPr lang="cs-CZ" sz="1400" dirty="0"/>
            </a:br>
            <a:r>
              <a:rPr lang="cs-CZ" sz="2000" dirty="0">
                <a:solidFill>
                  <a:schemeClr val="tx2"/>
                </a:solidFill>
              </a:rPr>
              <a:t>EPA a DHA přispívají k normálnímu krevnímu tlaku </a:t>
            </a:r>
            <a:r>
              <a:rPr lang="cs-CZ" sz="1400" i="1" dirty="0"/>
              <a:t>(3 g/den</a:t>
            </a:r>
            <a:r>
              <a:rPr lang="cs-CZ" sz="1400" dirty="0"/>
              <a:t>)</a:t>
            </a:r>
            <a:br>
              <a:rPr lang="cs-CZ" sz="1400" dirty="0"/>
            </a:br>
            <a:r>
              <a:rPr lang="cs-CZ" sz="2000" dirty="0">
                <a:solidFill>
                  <a:schemeClr val="tx2"/>
                </a:solidFill>
              </a:rPr>
              <a:t>EPA a DHA přispívají k udržení normální hladiny triacylglycerolů v krvi </a:t>
            </a:r>
            <a:r>
              <a:rPr lang="cs-CZ" sz="1400" i="1" dirty="0"/>
              <a:t>(2 g/den)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i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/>
              <a:t>Kyselina linolová </a:t>
            </a:r>
            <a:r>
              <a:rPr lang="cs-CZ" sz="2000" dirty="0">
                <a:solidFill>
                  <a:schemeClr val="tx2"/>
                </a:solidFill>
              </a:rPr>
              <a:t>přispívá k udržení normální hladiny triacylglycerolů v krvi </a:t>
            </a:r>
            <a:r>
              <a:rPr lang="cs-CZ" sz="1400" i="1" dirty="0"/>
              <a:t>(1,5 g/100 g a 100 kcal)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/>
              <a:t>Kyselina alfa linolenová </a:t>
            </a:r>
            <a:r>
              <a:rPr lang="cs-CZ" sz="2000" dirty="0">
                <a:solidFill>
                  <a:schemeClr val="tx2"/>
                </a:solidFill>
              </a:rPr>
              <a:t>přispívá k udržení normální hladiny cholesterolu v krvi </a:t>
            </a:r>
            <a:r>
              <a:rPr lang="cs-CZ" sz="1400" i="1" dirty="0"/>
              <a:t>(2 g/den)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647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D844CC-4039-202F-AB4C-4BCD6905C1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F1F754-FACB-AAC9-1C39-A7F36459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obalech potravin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CE4BC-011A-E2D9-A67F-F66B7E9AC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accent2"/>
                </a:solidFill>
              </a:rPr>
              <a:t>ZDRAVOTNÍ TVRZENÍ</a:t>
            </a: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Kyselina olejová </a:t>
            </a:r>
            <a:r>
              <a:rPr lang="cs-CZ" sz="2000" dirty="0">
                <a:solidFill>
                  <a:schemeClr val="tx2"/>
                </a:solidFill>
              </a:rPr>
              <a:t>- nahrazení nasycených tuků nenasycenými tuky ve stravě přispívá k udržení normální hladiny cholesterolu v krvi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err="1"/>
              <a:t>Mononenasycené</a:t>
            </a:r>
            <a:r>
              <a:rPr lang="cs-CZ" sz="2000" dirty="0"/>
              <a:t> a/nebo polynenasycené mastné kyseliny </a:t>
            </a:r>
            <a:r>
              <a:rPr lang="cs-CZ" sz="2000" dirty="0">
                <a:solidFill>
                  <a:schemeClr val="tx2"/>
                </a:solidFill>
              </a:rPr>
              <a:t>- nahrazení nasycených tuků nenasycenými tuky ve stravě přispívá k udržení normální hladiny cholesterolu v krvi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Potraviny s nízkým nebo sníženým obsahem nasycených mastných kyselin </a:t>
            </a:r>
            <a:r>
              <a:rPr lang="cs-CZ" sz="2000" dirty="0">
                <a:solidFill>
                  <a:schemeClr val="tx2"/>
                </a:solidFill>
              </a:rPr>
              <a:t>- snížená konzumace nasycených tuků přispívá k udržení normální hladiny cholesterolu v krvi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Vlašské ořechy </a:t>
            </a:r>
            <a:r>
              <a:rPr lang="cs-CZ" sz="2000" dirty="0">
                <a:solidFill>
                  <a:schemeClr val="tx2"/>
                </a:solidFill>
              </a:rPr>
              <a:t>- přispívají k lepší pružnosti krevních cév </a:t>
            </a:r>
            <a:r>
              <a:rPr lang="cs-CZ" sz="2000" i="1" dirty="0">
                <a:solidFill>
                  <a:schemeClr val="tx2"/>
                </a:solidFill>
              </a:rPr>
              <a:t>(30 g/den)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Polyfenoly z olivového oleje </a:t>
            </a:r>
            <a:r>
              <a:rPr lang="cs-CZ" sz="2000" dirty="0">
                <a:solidFill>
                  <a:schemeClr val="tx2"/>
                </a:solidFill>
              </a:rPr>
              <a:t>- přispívají k ochraně krevních lipidů před oxidativním stresem</a:t>
            </a:r>
          </a:p>
          <a:p>
            <a:pPr>
              <a:lnSpc>
                <a:spcPct val="100000"/>
              </a:lnSpc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35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2992EE-97C4-3181-A37F-44C02154C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BKUV011 - Základy výživy člověka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EAE5CE-6F20-0319-EF99-7501AA78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 zakouření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4D123B-383F-355A-4482-120820FF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cs-CZ" sz="2000" dirty="0"/>
              <a:t>Bod zakouření - neboli teplota přepálení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endParaRPr lang="cs-CZ" sz="2000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cs-CZ" sz="2000" dirty="0"/>
              <a:t>Udržuje stabilitu tuku, neboť vyšší teplota znehodnocuje olej/tuk, který následně není vhodný ke konzumaci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endParaRPr lang="cs-CZ" sz="2000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cs-CZ" sz="2000" dirty="0"/>
              <a:t>Olej/tuk s vysokým bodem zakouření (nad 177-190 °C) je vhodný ke smažení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endParaRPr lang="cs-CZ" sz="2000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cs-CZ" sz="2000" dirty="0"/>
              <a:t>Tuky s </a:t>
            </a:r>
            <a:r>
              <a:rPr lang="cs-CZ" sz="2000" dirty="0">
                <a:solidFill>
                  <a:schemeClr val="tx2"/>
                </a:solidFill>
              </a:rPr>
              <a:t>vyšším obsahem nasycených </a:t>
            </a:r>
            <a:r>
              <a:rPr lang="cs-CZ" sz="2000" dirty="0"/>
              <a:t>mastných kyselin se vyznačují </a:t>
            </a:r>
            <a:r>
              <a:rPr lang="cs-CZ" sz="2000" dirty="0">
                <a:solidFill>
                  <a:schemeClr val="tx2"/>
                </a:solidFill>
              </a:rPr>
              <a:t>dobrou tepelnou stabilitou a odolností proti oxidacím </a:t>
            </a:r>
            <a:r>
              <a:rPr lang="cs-CZ" sz="2000" dirty="0"/>
              <a:t>při tepelném záhřevu, naopak nenasycené mastné kyseliny jsou náchylné k oxidacím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endParaRPr lang="cs-CZ" sz="2000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cs-CZ" sz="2000" dirty="0"/>
              <a:t>Relativní rychlosti oxidace řady stearová, olejová, linolová a linolenová je přibližně 1:10:100:200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endParaRPr lang="cs-CZ" sz="2000" dirty="0"/>
          </a:p>
        </p:txBody>
      </p:sp>
      <p:sp>
        <p:nvSpPr>
          <p:cNvPr id="6" name="Zaoblený obdélníkový bublinový popisek 5">
            <a:extLst>
              <a:ext uri="{FF2B5EF4-FFF2-40B4-BE49-F238E27FC236}">
                <a16:creationId xmlns:a16="http://schemas.microsoft.com/office/drawing/2014/main" id="{3433FE90-A29E-04CA-4429-EAF8402BAFC7}"/>
              </a:ext>
            </a:extLst>
          </p:cNvPr>
          <p:cNvSpPr/>
          <p:nvPr/>
        </p:nvSpPr>
        <p:spPr>
          <a:xfrm>
            <a:off x="8716513" y="156477"/>
            <a:ext cx="2755487" cy="1739046"/>
          </a:xfrm>
          <a:prstGeom prst="wedgeRoundRectCallout">
            <a:avLst>
              <a:gd name="adj1" fmla="val -71440"/>
              <a:gd name="adj2" fmla="val 23512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KTERÝ TUK JE VHODNÝ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NA SMAŽENÍ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A FRITOVÁNÍ?</a:t>
            </a:r>
          </a:p>
        </p:txBody>
      </p:sp>
    </p:spTree>
    <p:extLst>
      <p:ext uri="{BB962C8B-B14F-4D97-AF65-F5344CB8AC3E}">
        <p14:creationId xmlns:p14="http://schemas.microsoft.com/office/powerpoint/2010/main" val="16980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C00267-791B-6FA6-B883-779BED8ED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AD2506-3402-8A47-8457-6B7CF284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BOD ZAKOUŘENÍ vybraných tuků/olejů</a:t>
            </a:r>
            <a:br>
              <a:rPr lang="cs-CZ" dirty="0"/>
            </a:br>
            <a:r>
              <a:rPr lang="cs-CZ" sz="2200" dirty="0"/>
              <a:t>zdroj: https://en.wikipedia.org/wiki/Smoke_point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BC746DA-2737-3843-8522-FACD96529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67310"/>
              </p:ext>
            </p:extLst>
          </p:nvPr>
        </p:nvGraphicFramePr>
        <p:xfrm>
          <a:off x="719932" y="1836978"/>
          <a:ext cx="10752136" cy="3725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4880">
                  <a:extLst>
                    <a:ext uri="{9D8B030D-6E8A-4147-A177-3AD203B41FA5}">
                      <a16:colId xmlns:a16="http://schemas.microsoft.com/office/drawing/2014/main" val="2800553963"/>
                    </a:ext>
                  </a:extLst>
                </a:gridCol>
                <a:gridCol w="3543628">
                  <a:extLst>
                    <a:ext uri="{9D8B030D-6E8A-4147-A177-3AD203B41FA5}">
                      <a16:colId xmlns:a16="http://schemas.microsoft.com/office/drawing/2014/main" val="248107426"/>
                    </a:ext>
                  </a:extLst>
                </a:gridCol>
                <a:gridCol w="3543628">
                  <a:extLst>
                    <a:ext uri="{9D8B030D-6E8A-4147-A177-3AD203B41FA5}">
                      <a16:colId xmlns:a16="http://schemas.microsoft.com/office/drawing/2014/main" val="2980832606"/>
                    </a:ext>
                  </a:extLst>
                </a:gridCol>
              </a:tblGrid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TUK/OLEJ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Dominantní typ MK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Bod zakouření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3217085473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Sádlo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SFA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188°C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3035023365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Máslo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SFA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121–149°C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1899732392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Přepuštěné máslo (Ghí)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SFA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190 - 250°C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366712136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Kokosový tuk nerafinovaný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SFA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177°C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3089869975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Kokosový tuk rafinovaný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SFA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232°C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2875175873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Palmový tuk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SFA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235°C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383660024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Řepkový olej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MUFA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190-232°C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3297069333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Olivový olej rafinovaný 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MUFA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190-207°C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1828299393"/>
                  </a:ext>
                </a:extLst>
              </a:tr>
              <a:tr h="372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Slunečnicový olej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PUFA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110°C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425" marR="116425" marT="0" marB="0"/>
                </a:tc>
                <a:extLst>
                  <a:ext uri="{0D108BD9-81ED-4DB2-BD59-A6C34878D82A}">
                    <a16:rowId xmlns:a16="http://schemas.microsoft.com/office/drawing/2014/main" val="113571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777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6B774-759E-F64B-A16D-FE40D7FE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SLUNEČNICOVÝ „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oleic</a:t>
            </a:r>
            <a:r>
              <a:rPr lang="cs-CZ" dirty="0"/>
              <a:t>“ OLEJ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509215E-BA89-4B47-81C2-CA4C6BE6C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3086"/>
              </p:ext>
            </p:extLst>
          </p:nvPr>
        </p:nvGraphicFramePr>
        <p:xfrm>
          <a:off x="640081" y="2001468"/>
          <a:ext cx="10972799" cy="3962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937761">
                  <a:extLst>
                    <a:ext uri="{9D8B030D-6E8A-4147-A177-3AD203B41FA5}">
                      <a16:colId xmlns:a16="http://schemas.microsoft.com/office/drawing/2014/main" val="75625193"/>
                    </a:ext>
                  </a:extLst>
                </a:gridCol>
                <a:gridCol w="1596043">
                  <a:extLst>
                    <a:ext uri="{9D8B030D-6E8A-4147-A177-3AD203B41FA5}">
                      <a16:colId xmlns:a16="http://schemas.microsoft.com/office/drawing/2014/main" val="1953623953"/>
                    </a:ext>
                  </a:extLst>
                </a:gridCol>
                <a:gridCol w="1479665">
                  <a:extLst>
                    <a:ext uri="{9D8B030D-6E8A-4147-A177-3AD203B41FA5}">
                      <a16:colId xmlns:a16="http://schemas.microsoft.com/office/drawing/2014/main" val="2796145832"/>
                    </a:ext>
                  </a:extLst>
                </a:gridCol>
                <a:gridCol w="1296785">
                  <a:extLst>
                    <a:ext uri="{9D8B030D-6E8A-4147-A177-3AD203B41FA5}">
                      <a16:colId xmlns:a16="http://schemas.microsoft.com/office/drawing/2014/main" val="698698308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698002908"/>
                    </a:ext>
                  </a:extLst>
                </a:gridCol>
              </a:tblGrid>
              <a:tr h="2779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MUFA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PUFA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SFA celkem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440312"/>
                  </a:ext>
                </a:extLst>
              </a:tr>
              <a:tr h="2779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K. OLEJOVÁ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LA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ALA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015984"/>
                  </a:ext>
                </a:extLst>
              </a:tr>
              <a:tr h="55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SLUNEČNICOVÝ OLEJ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24 %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63 %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0,3 %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12 %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346130"/>
                  </a:ext>
                </a:extLst>
              </a:tr>
              <a:tr h="56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SLUNEČNICOVÝ „HIGH OLEIC“ OLEJ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83 %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8 %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0,1 %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8 %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016044"/>
                  </a:ext>
                </a:extLst>
              </a:tr>
              <a:tr h="27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SÓJOVÝ OLEJ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21 %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56 %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8 %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15 %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056884"/>
                  </a:ext>
                </a:extLst>
              </a:tr>
              <a:tr h="55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ŘEPKOVÝ OLEJ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58 %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21 %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10 %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10 %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78534"/>
                  </a:ext>
                </a:extLst>
              </a:tr>
              <a:tr h="55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OLIVOVÝ OLEJ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72 %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10 %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ysClr val="windowText" lastClr="000000"/>
                          </a:solidFill>
                          <a:effectLst/>
                        </a:rPr>
                        <a:t>1 %</a:t>
                      </a:r>
                      <a:endParaRPr lang="cs-CZ" sz="2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17 %</a:t>
                      </a:r>
                      <a:endParaRPr lang="cs-CZ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963472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568D6B-34A7-6DFE-821F-7F8DF03A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</p:spTree>
    <p:extLst>
      <p:ext uri="{BB962C8B-B14F-4D97-AF65-F5344CB8AC3E}">
        <p14:creationId xmlns:p14="http://schemas.microsoft.com/office/powerpoint/2010/main" val="3898290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9FB782-BC65-F73D-F225-43658ACAE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662C6C6-CD87-35D7-01A1-4923D0CD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Cholesterol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124BBA0E-358B-749C-B7A2-3D9D0C0B6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07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BCB39-5CF1-6C47-8E5E-ACE87BD5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Cholesterol není tuk, ale tuky doprovází…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BF360-572D-194A-9A48-3380295F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sz="1800" dirty="0"/>
              <a:t>Je nezbytnou složkou lipoproteinů a buněčných membrán (čím je buňka složitější a členitější, tím více membrán obsahuje a tím více obsahuje i cholesterolu)</a:t>
            </a:r>
          </a:p>
          <a:p>
            <a:pPr>
              <a:buFont typeface="Wingdings" pitchFamily="2" charset="2"/>
              <a:buChar char="v"/>
            </a:pPr>
            <a:r>
              <a:rPr lang="cs-CZ" sz="1800" dirty="0"/>
              <a:t>Je prekurzorem steroidních hormonů, žlučových kyselin a vitaminu D</a:t>
            </a:r>
          </a:p>
          <a:p>
            <a:pPr>
              <a:buFont typeface="Wingdings" pitchFamily="2" charset="2"/>
              <a:buChar char="v"/>
            </a:pPr>
            <a:r>
              <a:rPr lang="cs-CZ" sz="1800" dirty="0"/>
              <a:t>Je nezbytný pro resorpci a transport </a:t>
            </a:r>
            <a:r>
              <a:rPr lang="cs-CZ" sz="1800" dirty="0" err="1"/>
              <a:t>triacylglycerolů</a:t>
            </a:r>
            <a:r>
              <a:rPr lang="cs-CZ" sz="1800" dirty="0"/>
              <a:t> a v tucích rozpustných vitaminů</a:t>
            </a:r>
          </a:p>
          <a:p>
            <a:pPr>
              <a:buFont typeface="Wingdings" pitchFamily="2" charset="2"/>
              <a:buChar char="v"/>
            </a:pPr>
            <a:r>
              <a:rPr lang="cs-CZ" sz="1800" dirty="0"/>
              <a:t>Prakticky všechny buňky v těle jej dokáží syntetizovat, intenzivní syntéza probíhá především v </a:t>
            </a:r>
            <a:r>
              <a:rPr lang="cs-CZ" sz="1800" dirty="0" err="1"/>
              <a:t>hepatocytech</a:t>
            </a:r>
            <a:r>
              <a:rPr lang="cs-CZ" sz="1800" dirty="0"/>
              <a:t>, </a:t>
            </a:r>
            <a:r>
              <a:rPr lang="cs-CZ" sz="1800" dirty="0" err="1"/>
              <a:t>enterocytech</a:t>
            </a:r>
            <a:r>
              <a:rPr lang="cs-CZ" sz="1800" dirty="0"/>
              <a:t>, neuronech a v endokrinních žlázách produkujících steroidní hormony</a:t>
            </a:r>
          </a:p>
          <a:p>
            <a:pPr>
              <a:buFont typeface="Wingdings" pitchFamily="2" charset="2"/>
              <a:buChar char="v"/>
            </a:pPr>
            <a:r>
              <a:rPr lang="cs-CZ" sz="1800" dirty="0"/>
              <a:t>V těle se vytvoří přibližně 2/3 cholesterolu, 1/3 je přijímána stravou (přibližně 300 mg)</a:t>
            </a:r>
          </a:p>
          <a:p>
            <a:pPr>
              <a:buFont typeface="Wingdings" pitchFamily="2" charset="2"/>
              <a:buChar char="v"/>
            </a:pPr>
            <a:r>
              <a:rPr lang="cs-CZ" sz="1800" dirty="0"/>
              <a:t>V krvi je cholesterol transportován v lipoproteinech, z těla je eliminován cestou žluče, přičemž asi 50 % takto vyloučeného cholesterolu a asi 95 % žlučových kyselin je ze střeva navráceno portální krví zpět do jater (</a:t>
            </a:r>
            <a:r>
              <a:rPr lang="cs-CZ" sz="1800" dirty="0" err="1"/>
              <a:t>enterohepatální</a:t>
            </a:r>
            <a:r>
              <a:rPr lang="cs-CZ" sz="1800" dirty="0"/>
              <a:t> cirkulace)</a:t>
            </a:r>
          </a:p>
          <a:p>
            <a:pPr>
              <a:buFont typeface="Wingdings" pitchFamily="2" charset="2"/>
              <a:buChar char="v"/>
            </a:pPr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8D5E8A-173A-3CB7-E0FE-94F21D01D5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295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1FB84-C071-4B65-1F25-7026B678D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ADBAFE-A103-F1FE-5AEC-919E2E58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cholesterolu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DF1857-09C9-31BA-D9B7-4706AFD6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3BEFE438-5A78-A134-92F8-04EADD04D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74878"/>
              </p:ext>
            </p:extLst>
          </p:nvPr>
        </p:nvGraphicFramePr>
        <p:xfrm>
          <a:off x="972271" y="2147362"/>
          <a:ext cx="10247457" cy="32292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93712">
                  <a:extLst>
                    <a:ext uri="{9D8B030D-6E8A-4147-A177-3AD203B41FA5}">
                      <a16:colId xmlns:a16="http://schemas.microsoft.com/office/drawing/2014/main" val="61942736"/>
                    </a:ext>
                  </a:extLst>
                </a:gridCol>
                <a:gridCol w="2672123">
                  <a:extLst>
                    <a:ext uri="{9D8B030D-6E8A-4147-A177-3AD203B41FA5}">
                      <a16:colId xmlns:a16="http://schemas.microsoft.com/office/drawing/2014/main" val="2789819475"/>
                    </a:ext>
                  </a:extLst>
                </a:gridCol>
                <a:gridCol w="2709499">
                  <a:extLst>
                    <a:ext uri="{9D8B030D-6E8A-4147-A177-3AD203B41FA5}">
                      <a16:colId xmlns:a16="http://schemas.microsoft.com/office/drawing/2014/main" val="2823634846"/>
                    </a:ext>
                  </a:extLst>
                </a:gridCol>
                <a:gridCol w="2672123">
                  <a:extLst>
                    <a:ext uri="{9D8B030D-6E8A-4147-A177-3AD203B41FA5}">
                      <a16:colId xmlns:a16="http://schemas.microsoft.com/office/drawing/2014/main" val="651900860"/>
                    </a:ext>
                  </a:extLst>
                </a:gridCol>
              </a:tblGrid>
              <a:tr h="117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dirty="0">
                          <a:effectLst/>
                        </a:rPr>
                        <a:t>Zdroj</a:t>
                      </a:r>
                      <a:endParaRPr lang="cs-CZ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Množství cholesterolu (na 100 g)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Zdroj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Množství cholesterolu (na 100 g)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extLst>
                  <a:ext uri="{0D108BD9-81ED-4DB2-BD59-A6C34878D82A}">
                    <a16:rowId xmlns:a16="http://schemas.microsoft.com/office/drawing/2014/main" val="3273665349"/>
                  </a:ext>
                </a:extLst>
              </a:tr>
              <a:tr h="419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Játra kuřecí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497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b="1" dirty="0">
                          <a:effectLst/>
                        </a:rPr>
                        <a:t>Paštika játrová</a:t>
                      </a:r>
                      <a:endParaRPr lang="cs-CZ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255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extLst>
                  <a:ext uri="{0D108BD9-81ED-4DB2-BD59-A6C34878D82A}">
                    <a16:rowId xmlns:a16="http://schemas.microsoft.com/office/drawing/2014/main" val="577659533"/>
                  </a:ext>
                </a:extLst>
              </a:tr>
              <a:tr h="796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Ledviny vepřové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380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b="1" dirty="0">
                          <a:effectLst/>
                        </a:rPr>
                        <a:t>Sýr lučina, 70 % t. v s.</a:t>
                      </a:r>
                      <a:endParaRPr lang="cs-CZ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111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extLst>
                  <a:ext uri="{0D108BD9-81ED-4DB2-BD59-A6C34878D82A}">
                    <a16:rowId xmlns:a16="http://schemas.microsoft.com/office/drawing/2014/main" val="60375578"/>
                  </a:ext>
                </a:extLst>
              </a:tr>
              <a:tr h="419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Vejce slepičí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372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b="1" dirty="0">
                          <a:effectLst/>
                        </a:rPr>
                        <a:t>Majonéza</a:t>
                      </a:r>
                      <a:endParaRPr lang="cs-CZ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110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extLst>
                  <a:ext uri="{0D108BD9-81ED-4DB2-BD59-A6C34878D82A}">
                    <a16:rowId xmlns:a16="http://schemas.microsoft.com/office/drawing/2014/main" val="3544679816"/>
                  </a:ext>
                </a:extLst>
              </a:tr>
              <a:tr h="419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dirty="0">
                          <a:effectLst/>
                        </a:rPr>
                        <a:t>Máslo </a:t>
                      </a:r>
                      <a:endParaRPr lang="cs-CZ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>
                          <a:effectLst/>
                        </a:rPr>
                        <a:t>274</a:t>
                      </a:r>
                      <a:endParaRPr lang="cs-CZ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b="1" dirty="0">
                          <a:effectLst/>
                        </a:rPr>
                        <a:t>Sádlo vepřové</a:t>
                      </a:r>
                      <a:endParaRPr lang="cs-CZ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500" dirty="0">
                          <a:effectLst/>
                        </a:rPr>
                        <a:t>90</a:t>
                      </a:r>
                      <a:endParaRPr lang="cs-CZ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978" marR="137978" marT="0" marB="0"/>
                </a:tc>
                <a:extLst>
                  <a:ext uri="{0D108BD9-81ED-4DB2-BD59-A6C34878D82A}">
                    <a16:rowId xmlns:a16="http://schemas.microsoft.com/office/drawing/2014/main" val="402658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50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238E1-F0F3-0B4E-BB32-C0DEC6F1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Zvýšená hladina cholesterolu v krvi?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98C8B-E739-2D40-9FAA-788A579A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Základní rizikový faktor </a:t>
            </a:r>
            <a:r>
              <a:rPr lang="cs-CZ" dirty="0"/>
              <a:t>pro rozvoj aterosklerózy a kardiovaskulárních onemocnění</a:t>
            </a:r>
          </a:p>
          <a:p>
            <a:r>
              <a:rPr lang="cs-CZ" dirty="0">
                <a:solidFill>
                  <a:schemeClr val="tx2"/>
                </a:solidFill>
              </a:rPr>
              <a:t>Dietní doporučení</a:t>
            </a:r>
            <a:r>
              <a:rPr lang="cs-CZ" dirty="0"/>
              <a:t>: změny ve stravě v souvislosti se snížením hladiny LDL-cholesterolu</a:t>
            </a:r>
          </a:p>
          <a:p>
            <a:r>
              <a:rPr lang="cs-CZ" dirty="0"/>
              <a:t>Různí lidé však v důsledku </a:t>
            </a:r>
            <a:r>
              <a:rPr lang="cs-CZ" dirty="0">
                <a:solidFill>
                  <a:schemeClr val="tx2"/>
                </a:solidFill>
              </a:rPr>
              <a:t>genetické variability </a:t>
            </a:r>
            <a:r>
              <a:rPr lang="cs-CZ" dirty="0"/>
              <a:t>reagují na stejnou dávku cholesterolu ve stravě jinak - </a:t>
            </a:r>
            <a:r>
              <a:rPr lang="cs-CZ" b="1" dirty="0"/>
              <a:t>redukce příjmu cholesterolu</a:t>
            </a:r>
            <a:r>
              <a:rPr lang="cs-CZ" dirty="0"/>
              <a:t> tak u většiny osob </a:t>
            </a:r>
            <a:r>
              <a:rPr lang="cs-CZ" b="1" dirty="0"/>
              <a:t>není považována za nejdůležitější část dietních omezení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945CCE-2911-D42D-C5EF-9A4A0490E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67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F81076-5F50-454F-887B-21D4679678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8C9E42-685F-4B93-A036-F6A5F6F5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 - funkce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BDDBC0-9226-4556-ADA3-55BE4A9BA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Vydatný zdroj energie: 37 </a:t>
            </a:r>
            <a:r>
              <a:rPr lang="cs-CZ" sz="2000" dirty="0" err="1"/>
              <a:t>kJ</a:t>
            </a:r>
            <a:r>
              <a:rPr lang="cs-CZ" sz="2000" dirty="0"/>
              <a:t>/g, resp. 9 kcal/g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Hlavní zásoba</a:t>
            </a:r>
            <a:r>
              <a:rPr lang="cs-CZ" sz="2000" dirty="0">
                <a:solidFill>
                  <a:schemeClr val="tx2"/>
                </a:solidFill>
              </a:rPr>
              <a:t> energie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Mechanická a tepelná </a:t>
            </a:r>
            <a:r>
              <a:rPr lang="cs-CZ" sz="2000" dirty="0">
                <a:solidFill>
                  <a:schemeClr val="tx2"/>
                </a:solidFill>
              </a:rPr>
              <a:t>ochrana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Termoregulace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Nosič</a:t>
            </a:r>
            <a:r>
              <a:rPr lang="cs-CZ" sz="2000" dirty="0"/>
              <a:t> (lipoproteiny) pro transport řady látek (vitaminů rozpustných v tucích, esenciálních mastných kyselin, sterolů aj.)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 formě fosfolipidů: nezbytná </a:t>
            </a:r>
            <a:r>
              <a:rPr lang="cs-CZ" sz="2000" dirty="0">
                <a:solidFill>
                  <a:schemeClr val="tx2"/>
                </a:solidFill>
              </a:rPr>
              <a:t>složka buněčných membrán a lipoproteinů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Omega 3 a omega 6 MK jsou </a:t>
            </a:r>
            <a:r>
              <a:rPr lang="cs-CZ" sz="2000" dirty="0">
                <a:solidFill>
                  <a:schemeClr val="tx2"/>
                </a:solidFill>
              </a:rPr>
              <a:t>prekurzory „tkáňových hormonů“ </a:t>
            </a:r>
            <a:r>
              <a:rPr lang="cs-CZ" sz="2000" dirty="0" err="1"/>
              <a:t>eikosanoidů</a:t>
            </a:r>
            <a:r>
              <a:rPr lang="cs-CZ" sz="2000" dirty="0"/>
              <a:t>, které ovlivňují kontrakci a relaxaci hladké svaloviny, srážení krve, bolest či zánět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Tuky dodávají stravě </a:t>
            </a:r>
            <a:r>
              <a:rPr lang="cs-CZ" sz="2000" dirty="0">
                <a:solidFill>
                  <a:schemeClr val="tx2"/>
                </a:solidFill>
              </a:rPr>
              <a:t>jemnost chuti a příjemnost při žvýkání a polykání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Tuky mají </a:t>
            </a:r>
            <a:r>
              <a:rPr lang="cs-CZ" sz="2000" dirty="0">
                <a:solidFill>
                  <a:schemeClr val="tx2"/>
                </a:solidFill>
              </a:rPr>
              <a:t>vysokou energetickou </a:t>
            </a:r>
            <a:r>
              <a:rPr lang="cs-CZ" sz="2000" dirty="0" err="1">
                <a:solidFill>
                  <a:schemeClr val="tx2"/>
                </a:solidFill>
              </a:rPr>
              <a:t>denzitu</a:t>
            </a:r>
            <a:r>
              <a:rPr lang="cs-CZ" sz="2000" dirty="0"/>
              <a:t>, ale mají </a:t>
            </a:r>
            <a:r>
              <a:rPr lang="cs-CZ" sz="2000" dirty="0">
                <a:solidFill>
                  <a:schemeClr val="tx2"/>
                </a:solidFill>
              </a:rPr>
              <a:t>malou sytící schopnost</a:t>
            </a:r>
            <a:r>
              <a:rPr lang="cs-CZ" sz="2000" dirty="0"/>
              <a:t>, nasycení si vyžaduje konzumaci většího množství tuku než v případě bílkovin. </a:t>
            </a:r>
            <a:r>
              <a:rPr lang="cs-CZ" sz="2000" dirty="0">
                <a:solidFill>
                  <a:schemeClr val="tx2"/>
                </a:solidFill>
              </a:rPr>
              <a:t>Prodlužují</a:t>
            </a:r>
            <a:r>
              <a:rPr lang="cs-CZ" sz="2000" dirty="0"/>
              <a:t> však pocit </a:t>
            </a:r>
            <a:r>
              <a:rPr lang="cs-CZ" sz="2000" dirty="0">
                <a:solidFill>
                  <a:schemeClr val="tx2"/>
                </a:solidFill>
              </a:rPr>
              <a:t>nasycení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1280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24FBC-9078-8C49-94B1-5F3DDCAC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Udržení normální hladiny cholesterolu v krvi?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D88516-3056-4E4B-8C2D-E0A5C01D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lnSpc>
                <a:spcPct val="100000"/>
              </a:lnSpc>
              <a:buNone/>
            </a:pPr>
            <a:endParaRPr lang="cs-CZ" sz="4000" dirty="0"/>
          </a:p>
          <a:p>
            <a:pPr marL="72000" indent="0" algn="ctr">
              <a:lnSpc>
                <a:spcPct val="100000"/>
              </a:lnSpc>
              <a:buNone/>
            </a:pPr>
            <a:endParaRPr lang="cs-CZ" sz="4000" dirty="0"/>
          </a:p>
          <a:p>
            <a:pPr marL="72000" indent="0" algn="ctr">
              <a:lnSpc>
                <a:spcPct val="100000"/>
              </a:lnSpc>
              <a:buNone/>
            </a:pPr>
            <a:endParaRPr lang="cs-CZ" sz="4000" dirty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4000" dirty="0"/>
              <a:t>Vliv skladby mastných kyselin ve stravě, 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4000" dirty="0"/>
              <a:t>příjem vlákniny 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4000" dirty="0"/>
              <a:t>či </a:t>
            </a:r>
            <a:r>
              <a:rPr lang="cs-CZ" sz="4000" dirty="0" err="1"/>
              <a:t>fytosterolů</a:t>
            </a:r>
            <a:r>
              <a:rPr lang="cs-CZ" sz="4000" dirty="0"/>
              <a:t>.</a:t>
            </a:r>
          </a:p>
          <a:p>
            <a:pPr>
              <a:lnSpc>
                <a:spcPct val="100000"/>
              </a:lnSpc>
            </a:pPr>
            <a:endParaRPr lang="cs-CZ" sz="4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AEEB9B-7F4E-D5A2-5531-49C12373E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6" name="Zaoblený obdélníkový bublinový popisek 5">
            <a:extLst>
              <a:ext uri="{FF2B5EF4-FFF2-40B4-BE49-F238E27FC236}">
                <a16:creationId xmlns:a16="http://schemas.microsoft.com/office/drawing/2014/main" id="{2ED33965-67A0-342A-6496-E4D93BA65B1A}"/>
              </a:ext>
            </a:extLst>
          </p:cNvPr>
          <p:cNvSpPr/>
          <p:nvPr/>
        </p:nvSpPr>
        <p:spPr>
          <a:xfrm>
            <a:off x="7044397" y="1935429"/>
            <a:ext cx="4881489" cy="1120422"/>
          </a:xfrm>
          <a:prstGeom prst="wedgeRoundRectCallout">
            <a:avLst>
              <a:gd name="adj1" fmla="val -26477"/>
              <a:gd name="adj2" fmla="val -92636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</a:rPr>
              <a:t>KTERÉ ŽIVINY JSOU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VE ZDRAVOTNÍM TVRZENÍ SPOJENY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S CHOLESTEROLEM? </a:t>
            </a:r>
          </a:p>
        </p:txBody>
      </p:sp>
    </p:spTree>
    <p:extLst>
      <p:ext uri="{BB962C8B-B14F-4D97-AF65-F5344CB8AC3E}">
        <p14:creationId xmlns:p14="http://schemas.microsoft.com/office/powerpoint/2010/main" val="16230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CBFC0C-ADB1-B577-37C6-76F4C409C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3CCF53-08DE-A057-41F4-5402F63A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Fytosteroly</a:t>
            </a:r>
            <a:r>
              <a:rPr lang="cs-CZ" dirty="0"/>
              <a:t>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90F4EB2-47E2-5CB3-3758-E57E65756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798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E6B65E-A12C-7650-AEA0-0C68D4D0FF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93190C9-1F82-8E83-C097-FAE052BC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Fytosteroly</a:t>
            </a:r>
            <a:r>
              <a:rPr lang="cs-CZ" dirty="0"/>
              <a:t>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D3B5A51-F286-A515-A63F-26986190A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rostlinné steroly (rostliny cholesterol neobsahují)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Pomáhají se snížením hladiny cholesterolu tím, že s ním </a:t>
            </a:r>
            <a:r>
              <a:rPr lang="cs-CZ" sz="2400" dirty="0">
                <a:solidFill>
                  <a:schemeClr val="tx2"/>
                </a:solidFill>
              </a:rPr>
              <a:t>soupeří o absorpční místa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(mají podobnou chemickou strukturu) a podporují jeho zvýšené vylučování stolicí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Zdroje: kukuřičný olej, slunečnicový, sójový, řepkový</a:t>
            </a:r>
          </a:p>
          <a:p>
            <a:pPr>
              <a:lnSpc>
                <a:spcPct val="100000"/>
              </a:lnSpc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FYTOSTEROLY A ZDRAVOTNÍ TVRZENÍ: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tx2"/>
                </a:solidFill>
              </a:rPr>
              <a:t>Rostlinné steroly/</a:t>
            </a:r>
            <a:r>
              <a:rPr lang="cs-CZ" sz="2400" dirty="0" err="1">
                <a:solidFill>
                  <a:schemeClr val="tx2"/>
                </a:solidFill>
              </a:rPr>
              <a:t>stanoly</a:t>
            </a:r>
            <a:r>
              <a:rPr lang="cs-CZ" sz="2400" dirty="0">
                <a:solidFill>
                  <a:schemeClr val="tx2"/>
                </a:solidFill>
              </a:rPr>
              <a:t> přispívají k udržení normální hladiny cholesterolu v krvi</a:t>
            </a:r>
            <a:r>
              <a:rPr lang="cs-CZ" sz="2400" baseline="30000" dirty="0">
                <a:solidFill>
                  <a:schemeClr val="tx2"/>
                </a:solidFill>
              </a:rPr>
              <a:t>1</a:t>
            </a:r>
            <a:endParaRPr lang="cs-CZ" sz="24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Aby bylo možné tvrzení použít, musí být spotřebitel informován, že příznivého účinku se dosáhne při přívodu nejméně 0,8 g rostlinných sterolů/</a:t>
            </a:r>
            <a:r>
              <a:rPr lang="cs-CZ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stanolů</a:t>
            </a:r>
            <a:r>
              <a:rPr 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denně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5901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e1image37646528">
            <a:extLst>
              <a:ext uri="{FF2B5EF4-FFF2-40B4-BE49-F238E27FC236}">
                <a16:creationId xmlns:a16="http://schemas.microsoft.com/office/drawing/2014/main" id="{DD4B8C90-3F00-8548-8004-C7198A82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59" y="132864"/>
            <a:ext cx="4769575" cy="67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page2image3387698752">
            <a:extLst>
              <a:ext uri="{FF2B5EF4-FFF2-40B4-BE49-F238E27FC236}">
                <a16:creationId xmlns:a16="http://schemas.microsoft.com/office/drawing/2014/main" id="{01A5B699-BC75-F346-82A6-496A0FB5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146" y="132866"/>
            <a:ext cx="4769574" cy="67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94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page3image3386127216">
            <a:extLst>
              <a:ext uri="{FF2B5EF4-FFF2-40B4-BE49-F238E27FC236}">
                <a16:creationId xmlns:a16="http://schemas.microsoft.com/office/drawing/2014/main" id="{5CE16F14-F073-984B-BF6C-41170E04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426" y="123966"/>
            <a:ext cx="4676621" cy="66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5D6E80-7817-7948-83A4-A7FF215F617F}"/>
              </a:ext>
            </a:extLst>
          </p:cNvPr>
          <p:cNvSpPr txBox="1"/>
          <p:nvPr/>
        </p:nvSpPr>
        <p:spPr>
          <a:xfrm>
            <a:off x="5584984" y="579024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</a:rPr>
              <a:t>Zdroj: https://</a:t>
            </a:r>
            <a:r>
              <a:rPr lang="cs-CZ" sz="1200" dirty="0" err="1">
                <a:latin typeface="+mn-lt"/>
              </a:rPr>
              <a:t>www.eufic.org</a:t>
            </a:r>
            <a:r>
              <a:rPr lang="cs-CZ" sz="1200" dirty="0">
                <a:latin typeface="+mn-lt"/>
              </a:rPr>
              <a:t>/</a:t>
            </a:r>
            <a:r>
              <a:rPr lang="cs-CZ" sz="1200" dirty="0" err="1">
                <a:latin typeface="+mn-lt"/>
              </a:rPr>
              <a:t>images</a:t>
            </a:r>
            <a:r>
              <a:rPr lang="cs-CZ" sz="1200" dirty="0">
                <a:latin typeface="+mn-lt"/>
              </a:rPr>
              <a:t>/</a:t>
            </a:r>
            <a:r>
              <a:rPr lang="cs-CZ" sz="1200" dirty="0" err="1">
                <a:latin typeface="+mn-lt"/>
              </a:rPr>
              <a:t>uploads</a:t>
            </a:r>
            <a:r>
              <a:rPr lang="cs-CZ" sz="1200" dirty="0">
                <a:latin typeface="+mn-lt"/>
              </a:rPr>
              <a:t>/</a:t>
            </a:r>
            <a:r>
              <a:rPr lang="cs-CZ" sz="1200" dirty="0" err="1">
                <a:latin typeface="+mn-lt"/>
              </a:rPr>
              <a:t>whats</a:t>
            </a:r>
            <a:r>
              <a:rPr lang="cs-CZ" sz="1200" dirty="0">
                <a:latin typeface="+mn-lt"/>
              </a:rPr>
              <a:t>-in-food/</a:t>
            </a:r>
            <a:r>
              <a:rPr lang="cs-CZ" sz="1200" dirty="0" err="1">
                <a:latin typeface="+mn-lt"/>
              </a:rPr>
              <a:t>Dietary_Fats-print_en.pdf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83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DEB19-3622-FE48-864C-61FAA559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4209606" cy="5709931"/>
          </a:xfrm>
        </p:spPr>
        <p:txBody>
          <a:bodyPr>
            <a:normAutofit/>
          </a:bodyPr>
          <a:lstStyle/>
          <a:p>
            <a:pPr algn="ctr"/>
            <a:br>
              <a:rPr lang="cs-CZ" sz="6000" dirty="0"/>
            </a:br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SATIATION </a:t>
            </a:r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X</a:t>
            </a:r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SATIETY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A2DE08A-2F61-4DDE-861D-FE306FAA6D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70A220-A62B-6298-B0F4-0F4603F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</p:spTree>
    <p:extLst>
      <p:ext uri="{BB962C8B-B14F-4D97-AF65-F5344CB8AC3E}">
        <p14:creationId xmlns:p14="http://schemas.microsoft.com/office/powerpoint/2010/main" val="837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A50DC-1F4E-7A41-A519-75EB9630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3" y="1088701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/>
              <a:t>SATIATION</a:t>
            </a:r>
            <a:br>
              <a:rPr lang="en-US" sz="3700" cap="all" spc="-100" dirty="0"/>
            </a:br>
            <a:r>
              <a:rPr lang="en-US" sz="2000" cap="all" spc="-100" dirty="0" err="1"/>
              <a:t>proces</a:t>
            </a:r>
            <a:r>
              <a:rPr lang="en-US" sz="2000" cap="all" spc="-100" dirty="0"/>
              <a:t> </a:t>
            </a:r>
            <a:r>
              <a:rPr lang="en-US" sz="2000" cap="all" spc="-100" dirty="0" err="1"/>
              <a:t>sycení</a:t>
            </a:r>
            <a:br>
              <a:rPr lang="en-US" sz="3700" cap="all" spc="-100" dirty="0"/>
            </a:br>
            <a:r>
              <a:rPr lang="en-US" sz="3700" cap="all" spc="-100" dirty="0"/>
              <a:t>X </a:t>
            </a:r>
            <a:br>
              <a:rPr lang="en-US" sz="3700" cap="all" spc="-100" dirty="0"/>
            </a:br>
            <a:r>
              <a:rPr lang="en-US" sz="3700" cap="all" spc="-100" dirty="0"/>
              <a:t>SATIETY</a:t>
            </a:r>
            <a:br>
              <a:rPr lang="en-US" sz="2000" cap="all" spc="-100" dirty="0"/>
            </a:br>
            <a:r>
              <a:rPr lang="en-US" sz="2000" cap="all" spc="-100" dirty="0" err="1"/>
              <a:t>stav</a:t>
            </a:r>
            <a:r>
              <a:rPr lang="en-US" sz="2000" cap="all" spc="-100" dirty="0"/>
              <a:t> </a:t>
            </a:r>
            <a:r>
              <a:rPr lang="en-US" sz="2000" cap="all" spc="-100" dirty="0" err="1"/>
              <a:t>sytosti</a:t>
            </a:r>
            <a:endParaRPr lang="en-US" sz="2000" cap="all" spc="-1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46E67D3-6407-5E48-BBA6-D03E60DE0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81789"/>
            <a:ext cx="6909386" cy="388652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B7ADF225-0064-2441-8C08-998C8B05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238" y="3851413"/>
            <a:ext cx="2508475" cy="2618848"/>
          </a:xfrm>
          <a:prstGeom prst="rect">
            <a:avLst/>
          </a:prstGeom>
        </p:spPr>
      </p:pic>
      <p:sp>
        <p:nvSpPr>
          <p:cNvPr id="3" name="Obláčkový bublinový popisek 2">
            <a:extLst>
              <a:ext uri="{FF2B5EF4-FFF2-40B4-BE49-F238E27FC236}">
                <a16:creationId xmlns:a16="http://schemas.microsoft.com/office/drawing/2014/main" id="{C0CDC20A-A463-B242-9F02-043DC4F20213}"/>
              </a:ext>
            </a:extLst>
          </p:cNvPr>
          <p:cNvSpPr/>
          <p:nvPr/>
        </p:nvSpPr>
        <p:spPr>
          <a:xfrm>
            <a:off x="5163308" y="106111"/>
            <a:ext cx="3886930" cy="1626101"/>
          </a:xfrm>
          <a:prstGeom prst="cloudCallout">
            <a:avLst>
              <a:gd name="adj1" fmla="val 48907"/>
              <a:gd name="adj2" fmla="val 75743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TUKY MAJÍ MALOU SYTÍCÍ SCHOPNOST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EC14B8-CF3A-94F5-ED8D-C623A782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</a:p>
        </p:txBody>
      </p:sp>
      <p:sp>
        <p:nvSpPr>
          <p:cNvPr id="8" name="Obláčkový bublinový popisek 26">
            <a:extLst>
              <a:ext uri="{FF2B5EF4-FFF2-40B4-BE49-F238E27FC236}">
                <a16:creationId xmlns:a16="http://schemas.microsoft.com/office/drawing/2014/main" id="{EB41D93B-747A-493B-8D46-01B3064795DB}"/>
              </a:ext>
            </a:extLst>
          </p:cNvPr>
          <p:cNvSpPr/>
          <p:nvPr/>
        </p:nvSpPr>
        <p:spPr>
          <a:xfrm>
            <a:off x="5559515" y="4563160"/>
            <a:ext cx="3886930" cy="1626101"/>
          </a:xfrm>
          <a:prstGeom prst="cloudCallout">
            <a:avLst>
              <a:gd name="adj1" fmla="val 42546"/>
              <a:gd name="adj2" fmla="val -122322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TUKY PRODLUŽUJÍ POCIT SYTOSTI</a:t>
            </a:r>
          </a:p>
        </p:txBody>
      </p:sp>
    </p:spTree>
    <p:extLst>
      <p:ext uri="{BB962C8B-B14F-4D97-AF65-F5344CB8AC3E}">
        <p14:creationId xmlns:p14="http://schemas.microsoft.com/office/powerpoint/2010/main" val="16050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ECEDF-8BCB-AA47-BD08-B937BAB8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300" dirty="0"/>
              <a:t>TERMICKÝ EFEKT POTRAVY</a:t>
            </a:r>
            <a:br>
              <a:rPr lang="cs-CZ" sz="3300" dirty="0"/>
            </a:br>
            <a:r>
              <a:rPr lang="cs-CZ" sz="2000" dirty="0" err="1"/>
              <a:t>Dietary</a:t>
            </a:r>
            <a:r>
              <a:rPr lang="cs-CZ" sz="2000" dirty="0"/>
              <a:t> </a:t>
            </a:r>
            <a:r>
              <a:rPr lang="cs-CZ" sz="2000" dirty="0" err="1"/>
              <a:t>Induced</a:t>
            </a:r>
            <a:r>
              <a:rPr lang="cs-CZ" sz="2000" dirty="0"/>
              <a:t> </a:t>
            </a:r>
            <a:r>
              <a:rPr lang="cs-CZ" sz="2000" dirty="0" err="1"/>
              <a:t>Thermogenesis</a:t>
            </a:r>
            <a:r>
              <a:rPr lang="cs-CZ" sz="2000" dirty="0"/>
              <a:t>, DIT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FC4B8-5A63-294F-A86D-63C886B2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způsoben metabolickými nároky organismu (konzumace, trávení a absorpce) na zpracování stravy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Obligatorní DIT je spojen se žvýkáním, salivací, motilitou gastrointestinálního traktu a resorpcí živin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Fakultativní DIT je způsoben hormonální odezvou organismu na přívod stravy</a:t>
            </a:r>
          </a:p>
          <a:p>
            <a:pPr>
              <a:lnSpc>
                <a:spcPct val="9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uvádí se v procentech energetické hodnoty potravy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Každá živina má jiný termický efekt (rozdílné metabolické cesty), pokud jsou živiny požity samostatně, pak: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bílkoviny 20-30 % DIT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sacharidy 5-10 % DIT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tuky 0-3 % DIT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DIT jednotlivých živin se nesčítá, u normální smíšené stravy se udává do 10 % energetické hodnoty potravy</a:t>
            </a:r>
            <a:b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(př. pokud přijmeme 2000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kJ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vzroste klidový energetický výdej o 200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kJ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BB2DD4-87DC-2936-B8BD-C5D034CBF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1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A7F1FE-996F-4331-8F30-FBDBFBC79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55494-EA3F-4DCC-B656-EC860734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EE790F98-B344-49FD-AC66-9AE1FF73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86A51D-F428-4663-B9C7-7B1C2C5A8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580187"/>
              </p:ext>
            </p:extLst>
          </p:nvPr>
        </p:nvGraphicFramePr>
        <p:xfrm>
          <a:off x="2335912" y="1635072"/>
          <a:ext cx="5568224" cy="343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8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AC8170-E752-4DB5-AE89-85F60172C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BKUV011 - Základy výživy člověka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6831FB-241F-4742-A60F-D0AE9DF6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MASTNÉ KYSELINY - rozdělení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4A1C0E-DB8F-4DA6-87B7-347DC5E1A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DLE DÉLKY ŘETĚZCE </a:t>
            </a:r>
            <a:r>
              <a:rPr lang="cs-CZ" sz="2000" dirty="0"/>
              <a:t>(počtu uhlíků)</a:t>
            </a:r>
            <a:br>
              <a:rPr lang="cs-CZ" sz="2000" dirty="0"/>
            </a:br>
            <a:r>
              <a:rPr lang="cs-CZ" sz="2000" dirty="0"/>
              <a:t>- MK s krátkým řetězcem (</a:t>
            </a:r>
            <a:r>
              <a:rPr lang="cs-CZ" sz="2000" dirty="0" err="1"/>
              <a:t>short</a:t>
            </a:r>
            <a:r>
              <a:rPr lang="cs-CZ" sz="2000" dirty="0"/>
              <a:t> </a:t>
            </a:r>
            <a:r>
              <a:rPr lang="cs-CZ" sz="2000" dirty="0" err="1"/>
              <a:t>chain</a:t>
            </a:r>
            <a:r>
              <a:rPr lang="cs-CZ" sz="2000" dirty="0"/>
              <a:t> </a:t>
            </a:r>
            <a:r>
              <a:rPr lang="cs-CZ" sz="2000" dirty="0" err="1"/>
              <a:t>triglycerides</a:t>
            </a:r>
            <a:r>
              <a:rPr lang="cs-CZ" sz="2000" dirty="0"/>
              <a:t>, SCT): do 4 uhlíků</a:t>
            </a:r>
            <a:br>
              <a:rPr lang="cs-CZ" sz="2000" dirty="0"/>
            </a:br>
            <a:r>
              <a:rPr lang="cs-CZ" sz="2000" dirty="0"/>
              <a:t>- MK se středně dlouhým řetězcem (medium </a:t>
            </a:r>
            <a:r>
              <a:rPr lang="cs-CZ" sz="2000" dirty="0" err="1"/>
              <a:t>chain</a:t>
            </a:r>
            <a:r>
              <a:rPr lang="cs-CZ" sz="2000" dirty="0"/>
              <a:t> </a:t>
            </a:r>
            <a:r>
              <a:rPr lang="cs-CZ" sz="2000" dirty="0" err="1"/>
              <a:t>triglycerides</a:t>
            </a:r>
            <a:r>
              <a:rPr lang="cs-CZ" sz="2000" dirty="0"/>
              <a:t>, MCT): 6 až 10 uhlíků</a:t>
            </a:r>
            <a:br>
              <a:rPr lang="cs-CZ" sz="2000" dirty="0"/>
            </a:br>
            <a:r>
              <a:rPr lang="cs-CZ" sz="2000" dirty="0"/>
              <a:t>- MK s dlouhým řetězcem (long </a:t>
            </a:r>
            <a:r>
              <a:rPr lang="cs-CZ" sz="2000" dirty="0" err="1"/>
              <a:t>chain</a:t>
            </a:r>
            <a:r>
              <a:rPr lang="cs-CZ" sz="2000" dirty="0"/>
              <a:t> </a:t>
            </a:r>
            <a:r>
              <a:rPr lang="cs-CZ" sz="2000" dirty="0" err="1"/>
              <a:t>triglycerides</a:t>
            </a:r>
            <a:r>
              <a:rPr lang="cs-CZ" sz="2000" dirty="0"/>
              <a:t>, LCT): 12 uhlíků a více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DLE POČTU DVOJNÝCH VAZEB</a:t>
            </a:r>
            <a:br>
              <a:rPr lang="cs-CZ" sz="2000" dirty="0"/>
            </a:br>
            <a:r>
              <a:rPr lang="cs-CZ" sz="2000" dirty="0"/>
              <a:t>- nasycené MK (</a:t>
            </a:r>
            <a:r>
              <a:rPr lang="cs-CZ" sz="2000" dirty="0" err="1"/>
              <a:t>saturated</a:t>
            </a:r>
            <a:r>
              <a:rPr lang="cs-CZ" sz="2000" dirty="0"/>
              <a:t> </a:t>
            </a:r>
            <a:r>
              <a:rPr lang="cs-CZ" sz="2000" dirty="0" err="1"/>
              <a:t>fatty</a:t>
            </a:r>
            <a:r>
              <a:rPr lang="cs-CZ" sz="2000" dirty="0"/>
              <a:t> </a:t>
            </a:r>
            <a:r>
              <a:rPr lang="cs-CZ" sz="2000" dirty="0" err="1"/>
              <a:t>acids</a:t>
            </a:r>
            <a:r>
              <a:rPr lang="cs-CZ" sz="2000" dirty="0"/>
              <a:t>, SFA)</a:t>
            </a:r>
            <a:br>
              <a:rPr lang="cs-CZ" sz="2000" dirty="0"/>
            </a:br>
            <a:r>
              <a:rPr lang="cs-CZ" sz="2000" dirty="0"/>
              <a:t>- nenasycené MK </a:t>
            </a:r>
            <a:r>
              <a:rPr lang="cs-CZ" sz="2000" dirty="0" err="1"/>
              <a:t>mononenasycené</a:t>
            </a:r>
            <a:r>
              <a:rPr lang="cs-CZ" sz="2000" dirty="0"/>
              <a:t> (</a:t>
            </a:r>
            <a:r>
              <a:rPr lang="cs-CZ" sz="2000" dirty="0" err="1"/>
              <a:t>monounsaturate</a:t>
            </a:r>
            <a:r>
              <a:rPr lang="cs-CZ" sz="2000" dirty="0"/>
              <a:t> </a:t>
            </a:r>
            <a:r>
              <a:rPr lang="cs-CZ" sz="2000" dirty="0" err="1"/>
              <a:t>fatty</a:t>
            </a:r>
            <a:r>
              <a:rPr lang="cs-CZ" sz="2000" dirty="0"/>
              <a:t> </a:t>
            </a:r>
            <a:r>
              <a:rPr lang="cs-CZ" sz="2000" dirty="0" err="1"/>
              <a:t>acids</a:t>
            </a:r>
            <a:r>
              <a:rPr lang="cs-CZ" sz="2000" dirty="0"/>
              <a:t>, MUFA) a polynenasycené (</a:t>
            </a:r>
            <a:r>
              <a:rPr lang="cs-CZ" sz="2000" dirty="0" err="1"/>
              <a:t>polyunsaturated</a:t>
            </a:r>
            <a:r>
              <a:rPr lang="cs-CZ" sz="2000" dirty="0"/>
              <a:t> </a:t>
            </a:r>
            <a:r>
              <a:rPr lang="cs-CZ" sz="2000" dirty="0" err="1"/>
              <a:t>fatty</a:t>
            </a:r>
            <a:r>
              <a:rPr lang="cs-CZ" sz="2000" dirty="0"/>
              <a:t> </a:t>
            </a:r>
            <a:r>
              <a:rPr lang="cs-CZ" sz="2000" dirty="0" err="1"/>
              <a:t>acids</a:t>
            </a:r>
            <a:r>
              <a:rPr lang="cs-CZ" sz="2000" dirty="0"/>
              <a:t>, PUFA)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DLE POLOHY VODÍKŮ KOLEM DVOJNÉ VAZBY</a:t>
            </a:r>
            <a:br>
              <a:rPr lang="cs-CZ" sz="2000" dirty="0"/>
            </a:br>
            <a:r>
              <a:rPr lang="cs-CZ" sz="2000" dirty="0"/>
              <a:t>- cis</a:t>
            </a:r>
            <a:br>
              <a:rPr lang="cs-CZ" sz="2000" dirty="0"/>
            </a:br>
            <a:r>
              <a:rPr lang="cs-CZ" sz="2000" dirty="0"/>
              <a:t>- trans</a:t>
            </a:r>
            <a:br>
              <a:rPr lang="cs-CZ" sz="2000" dirty="0"/>
            </a:b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6" name="Zaoblený obdélníkový bublinový popisek 5">
            <a:extLst>
              <a:ext uri="{FF2B5EF4-FFF2-40B4-BE49-F238E27FC236}">
                <a16:creationId xmlns:a16="http://schemas.microsoft.com/office/drawing/2014/main" id="{1B349911-C748-4AE6-9ABE-DE05C0C3C75D}"/>
              </a:ext>
            </a:extLst>
          </p:cNvPr>
          <p:cNvSpPr/>
          <p:nvPr/>
        </p:nvSpPr>
        <p:spPr>
          <a:xfrm>
            <a:off x="9493922" y="595914"/>
            <a:ext cx="2528888" cy="1400175"/>
          </a:xfrm>
          <a:prstGeom prst="wedgeRoundRectCallout">
            <a:avLst>
              <a:gd name="adj1" fmla="val -92997"/>
              <a:gd name="adj2" fmla="val -30085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ROZDÍLY URČUJÍ JEJICH VLASTNOSTI A VLIV NA ZDRAVÍ</a:t>
            </a:r>
          </a:p>
        </p:txBody>
      </p:sp>
    </p:spTree>
    <p:extLst>
      <p:ext uri="{BB962C8B-B14F-4D97-AF65-F5344CB8AC3E}">
        <p14:creationId xmlns:p14="http://schemas.microsoft.com/office/powerpoint/2010/main" val="9171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130</TotalTime>
  <Words>3635</Words>
  <Application>Microsoft Macintosh PowerPoint</Application>
  <PresentationFormat>Širokoúhlá obrazovka</PresentationFormat>
  <Paragraphs>590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TUKY</vt:lpstr>
      <vt:lpstr>MAKROŽIVINY x MIKROŽIVINY</vt:lpstr>
      <vt:lpstr>Tuky </vt:lpstr>
      <vt:lpstr>Tuky - funkce</vt:lpstr>
      <vt:lpstr>   SATIATION   X  SATIETY</vt:lpstr>
      <vt:lpstr>SATIATION proces sycení X  SATIETY stav sytosti</vt:lpstr>
      <vt:lpstr>TERMICKÝ EFEKT POTRAVY Dietary Induced Thermogenesis, DIT</vt:lpstr>
      <vt:lpstr>TUKY</vt:lpstr>
      <vt:lpstr>MASTNÉ KYSELINY - rozdělení</vt:lpstr>
      <vt:lpstr>Dělení MK</vt:lpstr>
      <vt:lpstr>…dle délky řetězce a počtu dvojných vazeb</vt:lpstr>
      <vt:lpstr>ESENCIÁLNÍ MK</vt:lpstr>
      <vt:lpstr>ZDROJE MK </vt:lpstr>
      <vt:lpstr>…dle polohy vodíku kolem dvojné vazby</vt:lpstr>
      <vt:lpstr>?</vt:lpstr>
      <vt:lpstr>Prezentace aplikace PowerPoint</vt:lpstr>
      <vt:lpstr>Potřeba tuků</vt:lpstr>
      <vt:lpstr>Prezentace aplikace PowerPoint</vt:lpstr>
      <vt:lpstr>EFSA doporučení Vysvětlivky: E% - procento příjmu energie, (a)Referenční rozmezí příjmu, (b)Adekvátní příjem </vt:lpstr>
      <vt:lpstr>ZDROJE MK </vt:lpstr>
      <vt:lpstr>Adekvátní příjem?</vt:lpstr>
      <vt:lpstr>DACH doporučení Vysvětlivky: 1pro věkovou kategorii 15-50 let: osoby se zvýšenou potřebou energie (PAL1,7) mohou potřebovat vyšší procentuální podíl, 2pro věkovou kategorii 25-50 let: u mužů normativní energetická hodnota 10,2 MJ (2400 kcal; PAL 1,4) odpovídá 80 g celkového tuku</vt:lpstr>
      <vt:lpstr>A co TFA?</vt:lpstr>
      <vt:lpstr>Zdroje tuku</vt:lpstr>
      <vt:lpstr>ZDROJE TUKŮ</vt:lpstr>
      <vt:lpstr>DŘÍVĚJŠÍ DOPORUČOVANÝ POMĚR SFA:MUFA:PUFA 1: 1,4 : 0,6</vt:lpstr>
      <vt:lpstr>Složení dle MK zdroj: eufic</vt:lpstr>
      <vt:lpstr>DŮLEŽITOST ROSTLINNÝCH  I ŽIVOČIŠNÝCH ZDROJŮ OMEGA 3</vt:lpstr>
      <vt:lpstr>Informace na obalech potravin</vt:lpstr>
      <vt:lpstr>Informace na obalech potravin</vt:lpstr>
      <vt:lpstr>Informace na obalech potravin</vt:lpstr>
      <vt:lpstr>Informace na obalech potravin</vt:lpstr>
      <vt:lpstr>Bod zakouření</vt:lpstr>
      <vt:lpstr>BOD ZAKOUŘENÍ vybraných tuků/olejů zdroj: https://en.wikipedia.org/wiki/Smoke_point </vt:lpstr>
      <vt:lpstr>SLUNEČNICOVÝ „high oleic“ OLEJ</vt:lpstr>
      <vt:lpstr>Cholesterol</vt:lpstr>
      <vt:lpstr>Cholesterol není tuk, ale tuky doprovází…</vt:lpstr>
      <vt:lpstr>Zdroje cholesterolu</vt:lpstr>
      <vt:lpstr>Zvýšená hladina cholesterolu v krvi?</vt:lpstr>
      <vt:lpstr>Udržení normální hladiny cholesterolu v krvi?</vt:lpstr>
      <vt:lpstr>Fytosteroly </vt:lpstr>
      <vt:lpstr>Fytosteroly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Zlata Kapounová</dc:creator>
  <cp:lastModifiedBy>Veronika Suchodolová</cp:lastModifiedBy>
  <cp:revision>11</cp:revision>
  <cp:lastPrinted>1601-01-01T00:00:00Z</cp:lastPrinted>
  <dcterms:created xsi:type="dcterms:W3CDTF">2023-10-19T11:05:47Z</dcterms:created>
  <dcterms:modified xsi:type="dcterms:W3CDTF">2023-10-24T04:15:51Z</dcterms:modified>
</cp:coreProperties>
</file>