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4"/>
    <p:sldMasterId id="2147483676" r:id="rId5"/>
  </p:sldMasterIdLst>
  <p:notesMasterIdLst>
    <p:notesMasterId r:id="rId67"/>
  </p:notesMasterIdLst>
  <p:sldIdLst>
    <p:sldId id="256" r:id="rId6"/>
    <p:sldId id="257" r:id="rId7"/>
    <p:sldId id="348" r:id="rId8"/>
    <p:sldId id="349" r:id="rId9"/>
    <p:sldId id="350" r:id="rId10"/>
    <p:sldId id="351" r:id="rId11"/>
    <p:sldId id="347" r:id="rId12"/>
    <p:sldId id="259" r:id="rId13"/>
    <p:sldId id="260" r:id="rId14"/>
    <p:sldId id="261" r:id="rId15"/>
    <p:sldId id="311" r:id="rId16"/>
    <p:sldId id="353" r:id="rId17"/>
    <p:sldId id="265" r:id="rId18"/>
    <p:sldId id="352" r:id="rId19"/>
    <p:sldId id="354" r:id="rId20"/>
    <p:sldId id="355" r:id="rId21"/>
    <p:sldId id="356" r:id="rId22"/>
    <p:sldId id="365" r:id="rId23"/>
    <p:sldId id="284" r:id="rId24"/>
    <p:sldId id="366" r:id="rId25"/>
    <p:sldId id="367" r:id="rId26"/>
    <p:sldId id="368" r:id="rId27"/>
    <p:sldId id="369" r:id="rId28"/>
    <p:sldId id="370" r:id="rId29"/>
    <p:sldId id="371" r:id="rId30"/>
    <p:sldId id="372" r:id="rId31"/>
    <p:sldId id="373" r:id="rId32"/>
    <p:sldId id="258" r:id="rId33"/>
    <p:sldId id="323" r:id="rId34"/>
    <p:sldId id="310" r:id="rId35"/>
    <p:sldId id="374" r:id="rId36"/>
    <p:sldId id="312" r:id="rId37"/>
    <p:sldId id="358" r:id="rId38"/>
    <p:sldId id="361" r:id="rId39"/>
    <p:sldId id="342" r:id="rId40"/>
    <p:sldId id="359" r:id="rId41"/>
    <p:sldId id="360" r:id="rId42"/>
    <p:sldId id="384" r:id="rId43"/>
    <p:sldId id="324" r:id="rId44"/>
    <p:sldId id="375" r:id="rId45"/>
    <p:sldId id="377" r:id="rId46"/>
    <p:sldId id="376" r:id="rId47"/>
    <p:sldId id="362" r:id="rId48"/>
    <p:sldId id="378" r:id="rId49"/>
    <p:sldId id="379" r:id="rId50"/>
    <p:sldId id="357" r:id="rId51"/>
    <p:sldId id="380" r:id="rId52"/>
    <p:sldId id="363" r:id="rId53"/>
    <p:sldId id="268" r:id="rId54"/>
    <p:sldId id="266" r:id="rId55"/>
    <p:sldId id="267" r:id="rId56"/>
    <p:sldId id="385" r:id="rId57"/>
    <p:sldId id="264" r:id="rId58"/>
    <p:sldId id="263" r:id="rId59"/>
    <p:sldId id="386" r:id="rId60"/>
    <p:sldId id="262" r:id="rId61"/>
    <p:sldId id="381" r:id="rId62"/>
    <p:sldId id="382" r:id="rId63"/>
    <p:sldId id="364" r:id="rId64"/>
    <p:sldId id="383" r:id="rId65"/>
    <p:sldId id="304" r:id="rId66"/>
  </p:sldIdLst>
  <p:sldSz cx="9144000" cy="5143500" type="screen16x9"/>
  <p:notesSz cx="6858000" cy="9144000"/>
  <p:embeddedFontLst>
    <p:embeddedFont>
      <p:font typeface="Arvo" panose="020B0604020202020204" charset="0"/>
      <p:regular r:id="rId68"/>
      <p:bold r:id="rId69"/>
      <p:italic r:id="rId70"/>
      <p:boldItalic r:id="rId71"/>
    </p:embeddedFont>
    <p:embeddedFont>
      <p:font typeface="Bodoni" panose="020B0604020202020204" charset="0"/>
      <p:regular r:id="rId72"/>
      <p:bold r:id="rId73"/>
      <p:italic r:id="rId74"/>
      <p:boldItalic r:id="rId75"/>
    </p:embeddedFont>
    <p:embeddedFont>
      <p:font typeface="Proxima Nova" panose="020B0604020202020204" charset="0"/>
      <p:regular r:id="rId76"/>
      <p:bold r:id="rId77"/>
      <p:italic r:id="rId78"/>
      <p:boldItalic r:id="rId79"/>
    </p:embeddedFont>
    <p:embeddedFont>
      <p:font typeface="Proxima Nova Semibold" panose="020B0604020202020204" charset="0"/>
      <p:regular r:id="rId80"/>
      <p:bold r:id="rId81"/>
      <p:boldItalic r:id="rId82"/>
    </p:embeddedFont>
    <p:embeddedFont>
      <p:font typeface="Ubuntu" panose="020B0604020202020204" charset="0"/>
      <p:regular r:id="rId83"/>
      <p:bold r:id="rId84"/>
      <p:italic r:id="rId85"/>
      <p:boldItalic r:id="rId86"/>
    </p:embeddedFont>
    <p:embeddedFont>
      <p:font typeface="Ubuntu Light" panose="020B0604020202020204" charset="0"/>
      <p:regular r:id="rId87"/>
      <p:bold r:id="rId88"/>
      <p:italic r:id="rId89"/>
      <p:boldItalic r:id="rId90"/>
    </p:embeddedFont>
    <p:embeddedFont>
      <p:font typeface="Ubuntu Medium" panose="020B0604020202020204" charset="0"/>
      <p:regular r:id="rId91"/>
      <p:bold r:id="rId92"/>
      <p:italic r:id="rId93"/>
      <p:boldItalic r:id="rId9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orient="horz" pos="3053">
          <p15:clr>
            <a:srgbClr val="A4A3A4"/>
          </p15:clr>
        </p15:guide>
        <p15:guide id="3" orient="horz" pos="2871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52CAD0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453544-EB03-41F0-B5F3-3596B69102E4}" v="13" dt="2021-12-05T20:27:53.849"/>
  </p1510:revLst>
</p1510:revInfo>
</file>

<file path=ppt/tableStyles.xml><?xml version="1.0" encoding="utf-8"?>
<a:tblStyleLst xmlns:a="http://schemas.openxmlformats.org/drawingml/2006/main" def="{569CAB9D-C762-4125-973B-588B36E32C3B}">
  <a:tblStyle styleId="{569CAB9D-C762-4125-973B-588B36E32C3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6" autoAdjust="0"/>
    <p:restoredTop sz="94660"/>
  </p:normalViewPr>
  <p:slideViewPr>
    <p:cSldViewPr snapToGrid="0">
      <p:cViewPr varScale="1">
        <p:scale>
          <a:sx n="79" d="100"/>
          <a:sy n="79" d="100"/>
        </p:scale>
        <p:origin x="68" y="48"/>
      </p:cViewPr>
      <p:guideLst>
        <p:guide orient="horz"/>
        <p:guide orient="horz" pos="3053"/>
        <p:guide orient="horz" pos="287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font" Target="fonts/font1.fntdata"/><Relationship Id="rId76" Type="http://schemas.openxmlformats.org/officeDocument/2006/relationships/font" Target="fonts/font9.fntdata"/><Relationship Id="rId84" Type="http://schemas.openxmlformats.org/officeDocument/2006/relationships/font" Target="fonts/font17.fntdata"/><Relationship Id="rId89" Type="http://schemas.openxmlformats.org/officeDocument/2006/relationships/font" Target="fonts/font22.fntdata"/><Relationship Id="rId97" Type="http://schemas.openxmlformats.org/officeDocument/2006/relationships/theme" Target="theme/theme1.xml"/><Relationship Id="rId7" Type="http://schemas.openxmlformats.org/officeDocument/2006/relationships/slide" Target="slides/slide2.xml"/><Relationship Id="rId71" Type="http://schemas.openxmlformats.org/officeDocument/2006/relationships/font" Target="fonts/font4.fntdata"/><Relationship Id="rId92" Type="http://schemas.openxmlformats.org/officeDocument/2006/relationships/font" Target="fonts/font25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font" Target="fonts/font7.fntdata"/><Relationship Id="rId79" Type="http://schemas.openxmlformats.org/officeDocument/2006/relationships/font" Target="fonts/font12.fntdata"/><Relationship Id="rId87" Type="http://schemas.openxmlformats.org/officeDocument/2006/relationships/font" Target="fonts/font20.fntdata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82" Type="http://schemas.openxmlformats.org/officeDocument/2006/relationships/font" Target="fonts/font15.fntdata"/><Relationship Id="rId90" Type="http://schemas.openxmlformats.org/officeDocument/2006/relationships/font" Target="fonts/font23.fntdata"/><Relationship Id="rId95" Type="http://schemas.openxmlformats.org/officeDocument/2006/relationships/presProps" Target="pres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font" Target="fonts/font2.fntdata"/><Relationship Id="rId77" Type="http://schemas.openxmlformats.org/officeDocument/2006/relationships/font" Target="fonts/font10.fntdata"/><Relationship Id="rId100" Type="http://schemas.microsoft.com/office/2015/10/relationships/revisionInfo" Target="revisionInfo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font" Target="fonts/font5.fntdata"/><Relationship Id="rId80" Type="http://schemas.openxmlformats.org/officeDocument/2006/relationships/font" Target="fonts/font13.fntdata"/><Relationship Id="rId85" Type="http://schemas.openxmlformats.org/officeDocument/2006/relationships/font" Target="fonts/font18.fntdata"/><Relationship Id="rId93" Type="http://schemas.openxmlformats.org/officeDocument/2006/relationships/font" Target="fonts/font26.fntdata"/><Relationship Id="rId98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font" Target="fonts/font3.fntdata"/><Relationship Id="rId75" Type="http://schemas.openxmlformats.org/officeDocument/2006/relationships/font" Target="fonts/font8.fntdata"/><Relationship Id="rId83" Type="http://schemas.openxmlformats.org/officeDocument/2006/relationships/font" Target="fonts/font16.fntdata"/><Relationship Id="rId88" Type="http://schemas.openxmlformats.org/officeDocument/2006/relationships/font" Target="fonts/font21.fntdata"/><Relationship Id="rId91" Type="http://schemas.openxmlformats.org/officeDocument/2006/relationships/font" Target="fonts/font24.fntdata"/><Relationship Id="rId9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font" Target="fonts/font6.fntdata"/><Relationship Id="rId78" Type="http://schemas.openxmlformats.org/officeDocument/2006/relationships/font" Target="fonts/font11.fntdata"/><Relationship Id="rId81" Type="http://schemas.openxmlformats.org/officeDocument/2006/relationships/font" Target="fonts/font14.fntdata"/><Relationship Id="rId86" Type="http://schemas.openxmlformats.org/officeDocument/2006/relationships/font" Target="fonts/font19.fntdata"/><Relationship Id="rId94" Type="http://schemas.openxmlformats.org/officeDocument/2006/relationships/font" Target="fonts/font27.fntdata"/><Relationship Id="rId9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Krobot" userId="8edb803b-cac4-4c2b-8b5f-c391bf30afed" providerId="ADAL" clId="{71453544-EB03-41F0-B5F3-3596B69102E4}"/>
    <pc:docChg chg="undo custSel addSld delSld modSld">
      <pc:chgData name="Martin Krobot" userId="8edb803b-cac4-4c2b-8b5f-c391bf30afed" providerId="ADAL" clId="{71453544-EB03-41F0-B5F3-3596B69102E4}" dt="2021-12-05T20:28:39.779" v="48" actId="207"/>
      <pc:docMkLst>
        <pc:docMk/>
      </pc:docMkLst>
      <pc:sldChg chg="modSp mod">
        <pc:chgData name="Martin Krobot" userId="8edb803b-cac4-4c2b-8b5f-c391bf30afed" providerId="ADAL" clId="{71453544-EB03-41F0-B5F3-3596B69102E4}" dt="2021-12-05T20:19:37.127" v="24" actId="14100"/>
        <pc:sldMkLst>
          <pc:docMk/>
          <pc:sldMk cId="0" sldId="256"/>
        </pc:sldMkLst>
        <pc:spChg chg="mod">
          <ac:chgData name="Martin Krobot" userId="8edb803b-cac4-4c2b-8b5f-c391bf30afed" providerId="ADAL" clId="{71453544-EB03-41F0-B5F3-3596B69102E4}" dt="2021-12-05T20:19:22.065" v="12" actId="6549"/>
          <ac:spMkLst>
            <pc:docMk/>
            <pc:sldMk cId="0" sldId="256"/>
            <ac:spMk id="4" creationId="{61B62F07-0086-47F9-B797-60BA5C59BDAF}"/>
          </ac:spMkLst>
        </pc:spChg>
        <pc:spChg chg="mod">
          <ac:chgData name="Martin Krobot" userId="8edb803b-cac4-4c2b-8b5f-c391bf30afed" providerId="ADAL" clId="{71453544-EB03-41F0-B5F3-3596B69102E4}" dt="2021-12-05T20:19:37.127" v="24" actId="14100"/>
          <ac:spMkLst>
            <pc:docMk/>
            <pc:sldMk cId="0" sldId="256"/>
            <ac:spMk id="189" creationId="{00000000-0000-0000-0000-000000000000}"/>
          </ac:spMkLst>
        </pc:spChg>
      </pc:sldChg>
      <pc:sldChg chg="del">
        <pc:chgData name="Martin Krobot" userId="8edb803b-cac4-4c2b-8b5f-c391bf30afed" providerId="ADAL" clId="{71453544-EB03-41F0-B5F3-3596B69102E4}" dt="2021-12-05T20:19:48.308" v="25" actId="47"/>
        <pc:sldMkLst>
          <pc:docMk/>
          <pc:sldMk cId="0" sldId="257"/>
        </pc:sldMkLst>
      </pc:sldChg>
      <pc:sldChg chg="addSp delSp modSp add mod setBg">
        <pc:chgData name="Martin Krobot" userId="8edb803b-cac4-4c2b-8b5f-c391bf30afed" providerId="ADAL" clId="{71453544-EB03-41F0-B5F3-3596B69102E4}" dt="2021-12-05T20:21:39.554" v="30" actId="207"/>
        <pc:sldMkLst>
          <pc:docMk/>
          <pc:sldMk cId="1061631162" sldId="257"/>
        </pc:sldMkLst>
        <pc:spChg chg="add del mod">
          <ac:chgData name="Martin Krobot" userId="8edb803b-cac4-4c2b-8b5f-c391bf30afed" providerId="ADAL" clId="{71453544-EB03-41F0-B5F3-3596B69102E4}" dt="2021-12-05T20:21:39.554" v="30" actId="207"/>
          <ac:spMkLst>
            <pc:docMk/>
            <pc:sldMk cId="1061631162" sldId="257"/>
            <ac:spMk id="10" creationId="{C28F2739-4B87-4E38-AB91-3B91602F035D}"/>
          </ac:spMkLst>
        </pc:spChg>
      </pc:sldChg>
      <pc:sldChg chg="add">
        <pc:chgData name="Martin Krobot" userId="8edb803b-cac4-4c2b-8b5f-c391bf30afed" providerId="ADAL" clId="{71453544-EB03-41F0-B5F3-3596B69102E4}" dt="2021-12-05T20:27:05.465" v="39"/>
        <pc:sldMkLst>
          <pc:docMk/>
          <pc:sldMk cId="1179561657" sldId="258"/>
        </pc:sldMkLst>
      </pc:sldChg>
      <pc:sldChg chg="add setBg">
        <pc:chgData name="Martin Krobot" userId="8edb803b-cac4-4c2b-8b5f-c391bf30afed" providerId="ADAL" clId="{71453544-EB03-41F0-B5F3-3596B69102E4}" dt="2021-12-05T20:25:43.214" v="37"/>
        <pc:sldMkLst>
          <pc:docMk/>
          <pc:sldMk cId="904160637" sldId="259"/>
        </pc:sldMkLst>
      </pc:sldChg>
      <pc:sldChg chg="add setBg">
        <pc:chgData name="Martin Krobot" userId="8edb803b-cac4-4c2b-8b5f-c391bf30afed" providerId="ADAL" clId="{71453544-EB03-41F0-B5F3-3596B69102E4}" dt="2021-12-05T20:25:48.218" v="38"/>
        <pc:sldMkLst>
          <pc:docMk/>
          <pc:sldMk cId="2159426497" sldId="260"/>
        </pc:sldMkLst>
      </pc:sldChg>
      <pc:sldChg chg="add setBg">
        <pc:chgData name="Martin Krobot" userId="8edb803b-cac4-4c2b-8b5f-c391bf30afed" providerId="ADAL" clId="{71453544-EB03-41F0-B5F3-3596B69102E4}" dt="2021-12-05T20:27:53.848" v="42"/>
        <pc:sldMkLst>
          <pc:docMk/>
          <pc:sldMk cId="752350068" sldId="262"/>
        </pc:sldMkLst>
      </pc:sldChg>
      <pc:sldChg chg="modSp add mod setBg">
        <pc:chgData name="Martin Krobot" userId="8edb803b-cac4-4c2b-8b5f-c391bf30afed" providerId="ADAL" clId="{71453544-EB03-41F0-B5F3-3596B69102E4}" dt="2021-12-05T20:28:16.985" v="45" actId="207"/>
        <pc:sldMkLst>
          <pc:docMk/>
          <pc:sldMk cId="233850488" sldId="263"/>
        </pc:sldMkLst>
        <pc:spChg chg="mod">
          <ac:chgData name="Martin Krobot" userId="8edb803b-cac4-4c2b-8b5f-c391bf30afed" providerId="ADAL" clId="{71453544-EB03-41F0-B5F3-3596B69102E4}" dt="2021-12-05T20:28:16.985" v="45" actId="207"/>
          <ac:spMkLst>
            <pc:docMk/>
            <pc:sldMk cId="233850488" sldId="263"/>
            <ac:spMk id="10" creationId="{C28F2739-4B87-4E38-AB91-3B91602F035D}"/>
          </ac:spMkLst>
        </pc:spChg>
      </pc:sldChg>
      <pc:sldChg chg="add setBg">
        <pc:chgData name="Martin Krobot" userId="8edb803b-cac4-4c2b-8b5f-c391bf30afed" providerId="ADAL" clId="{71453544-EB03-41F0-B5F3-3596B69102E4}" dt="2021-12-05T20:27:53.848" v="42"/>
        <pc:sldMkLst>
          <pc:docMk/>
          <pc:sldMk cId="3252009078" sldId="264"/>
        </pc:sldMkLst>
      </pc:sldChg>
      <pc:sldChg chg="modSp add mod setBg">
        <pc:chgData name="Martin Krobot" userId="8edb803b-cac4-4c2b-8b5f-c391bf30afed" providerId="ADAL" clId="{71453544-EB03-41F0-B5F3-3596B69102E4}" dt="2021-12-05T20:28:39.779" v="48" actId="207"/>
        <pc:sldMkLst>
          <pc:docMk/>
          <pc:sldMk cId="3739444766" sldId="266"/>
        </pc:sldMkLst>
        <pc:spChg chg="mod">
          <ac:chgData name="Martin Krobot" userId="8edb803b-cac4-4c2b-8b5f-c391bf30afed" providerId="ADAL" clId="{71453544-EB03-41F0-B5F3-3596B69102E4}" dt="2021-12-05T20:28:39.779" v="48" actId="207"/>
          <ac:spMkLst>
            <pc:docMk/>
            <pc:sldMk cId="3739444766" sldId="266"/>
            <ac:spMk id="10" creationId="{C28F2739-4B87-4E38-AB91-3B91602F035D}"/>
          </ac:spMkLst>
        </pc:spChg>
      </pc:sldChg>
      <pc:sldChg chg="modSp add mod setBg">
        <pc:chgData name="Martin Krobot" userId="8edb803b-cac4-4c2b-8b5f-c391bf30afed" providerId="ADAL" clId="{71453544-EB03-41F0-B5F3-3596B69102E4}" dt="2021-12-05T20:28:33.040" v="47" actId="207"/>
        <pc:sldMkLst>
          <pc:docMk/>
          <pc:sldMk cId="3518782894" sldId="267"/>
        </pc:sldMkLst>
        <pc:spChg chg="mod">
          <ac:chgData name="Martin Krobot" userId="8edb803b-cac4-4c2b-8b5f-c391bf30afed" providerId="ADAL" clId="{71453544-EB03-41F0-B5F3-3596B69102E4}" dt="2021-12-05T20:28:33.040" v="47" actId="207"/>
          <ac:spMkLst>
            <pc:docMk/>
            <pc:sldMk cId="3518782894" sldId="267"/>
            <ac:spMk id="10" creationId="{C28F2739-4B87-4E38-AB91-3B91602F035D}"/>
          </ac:spMkLst>
        </pc:spChg>
      </pc:sldChg>
      <pc:sldChg chg="modSp add mod setBg">
        <pc:chgData name="Martin Krobot" userId="8edb803b-cac4-4c2b-8b5f-c391bf30afed" providerId="ADAL" clId="{71453544-EB03-41F0-B5F3-3596B69102E4}" dt="2021-12-05T20:28:02.054" v="43" actId="207"/>
        <pc:sldMkLst>
          <pc:docMk/>
          <pc:sldMk cId="3025791362" sldId="268"/>
        </pc:sldMkLst>
        <pc:spChg chg="mod">
          <ac:chgData name="Martin Krobot" userId="8edb803b-cac4-4c2b-8b5f-c391bf30afed" providerId="ADAL" clId="{71453544-EB03-41F0-B5F3-3596B69102E4}" dt="2021-12-05T20:28:02.054" v="43" actId="207"/>
          <ac:spMkLst>
            <pc:docMk/>
            <pc:sldMk cId="3025791362" sldId="268"/>
            <ac:spMk id="10" creationId="{C28F2739-4B87-4E38-AB91-3B91602F035D}"/>
          </ac:spMkLst>
        </pc:spChg>
      </pc:sldChg>
      <pc:sldChg chg="modSp add mod setBg">
        <pc:chgData name="Martin Krobot" userId="8edb803b-cac4-4c2b-8b5f-c391bf30afed" providerId="ADAL" clId="{71453544-EB03-41F0-B5F3-3596B69102E4}" dt="2021-12-05T20:28:24.909" v="46" actId="207"/>
        <pc:sldMkLst>
          <pc:docMk/>
          <pc:sldMk cId="2048923022" sldId="385"/>
        </pc:sldMkLst>
        <pc:spChg chg="mod">
          <ac:chgData name="Martin Krobot" userId="8edb803b-cac4-4c2b-8b5f-c391bf30afed" providerId="ADAL" clId="{71453544-EB03-41F0-B5F3-3596B69102E4}" dt="2021-12-05T20:28:24.909" v="46" actId="207"/>
          <ac:spMkLst>
            <pc:docMk/>
            <pc:sldMk cId="2048923022" sldId="385"/>
            <ac:spMk id="10" creationId="{C28F2739-4B87-4E38-AB91-3B91602F035D}"/>
          </ac:spMkLst>
        </pc:spChg>
      </pc:sldChg>
      <pc:sldChg chg="addSp delSp modSp add del">
        <pc:chgData name="Martin Krobot" userId="8edb803b-cac4-4c2b-8b5f-c391bf30afed" providerId="ADAL" clId="{71453544-EB03-41F0-B5F3-3596B69102E4}" dt="2021-12-05T20:25:15.797" v="35" actId="47"/>
        <pc:sldMkLst>
          <pc:docMk/>
          <pc:sldMk cId="2753518841" sldId="385"/>
        </pc:sldMkLst>
        <pc:spChg chg="add del mod">
          <ac:chgData name="Martin Krobot" userId="8edb803b-cac4-4c2b-8b5f-c391bf30afed" providerId="ADAL" clId="{71453544-EB03-41F0-B5F3-3596B69102E4}" dt="2021-12-05T20:25:13.380" v="34"/>
          <ac:spMkLst>
            <pc:docMk/>
            <pc:sldMk cId="2753518841" sldId="385"/>
            <ac:spMk id="3" creationId="{6A345434-83D0-4ECE-8E1B-F52028E789E7}"/>
          </ac:spMkLst>
        </pc:spChg>
        <pc:spChg chg="add del mod">
          <ac:chgData name="Martin Krobot" userId="8edb803b-cac4-4c2b-8b5f-c391bf30afed" providerId="ADAL" clId="{71453544-EB03-41F0-B5F3-3596B69102E4}" dt="2021-12-05T20:25:13.380" v="34"/>
          <ac:spMkLst>
            <pc:docMk/>
            <pc:sldMk cId="2753518841" sldId="385"/>
            <ac:spMk id="4" creationId="{7D0DCED7-D3C4-49C6-9761-EE89269BCDC2}"/>
          </ac:spMkLst>
        </pc:spChg>
        <pc:spChg chg="add del mod">
          <ac:chgData name="Martin Krobot" userId="8edb803b-cac4-4c2b-8b5f-c391bf30afed" providerId="ADAL" clId="{71453544-EB03-41F0-B5F3-3596B69102E4}" dt="2021-12-05T20:25:13.380" v="34"/>
          <ac:spMkLst>
            <pc:docMk/>
            <pc:sldMk cId="2753518841" sldId="385"/>
            <ac:spMk id="5" creationId="{5291B27C-5C52-4130-BEA1-26C5C4CA6C15}"/>
          </ac:spMkLst>
        </pc:spChg>
        <pc:spChg chg="add del mod">
          <ac:chgData name="Martin Krobot" userId="8edb803b-cac4-4c2b-8b5f-c391bf30afed" providerId="ADAL" clId="{71453544-EB03-41F0-B5F3-3596B69102E4}" dt="2021-12-05T20:25:13.380" v="34"/>
          <ac:spMkLst>
            <pc:docMk/>
            <pc:sldMk cId="2753518841" sldId="385"/>
            <ac:spMk id="7" creationId="{60ECF1B0-0673-4799-97A5-49A6B89261E7}"/>
          </ac:spMkLst>
        </pc:spChg>
        <pc:spChg chg="add del mod">
          <ac:chgData name="Martin Krobot" userId="8edb803b-cac4-4c2b-8b5f-c391bf30afed" providerId="ADAL" clId="{71453544-EB03-41F0-B5F3-3596B69102E4}" dt="2021-12-05T20:25:13.380" v="34"/>
          <ac:spMkLst>
            <pc:docMk/>
            <pc:sldMk cId="2753518841" sldId="385"/>
            <ac:spMk id="8" creationId="{63F4ECC9-3730-49BA-8A50-C37244566C05}"/>
          </ac:spMkLst>
        </pc:spChg>
        <pc:spChg chg="add del mod">
          <ac:chgData name="Martin Krobot" userId="8edb803b-cac4-4c2b-8b5f-c391bf30afed" providerId="ADAL" clId="{71453544-EB03-41F0-B5F3-3596B69102E4}" dt="2021-12-05T20:25:13.380" v="34"/>
          <ac:spMkLst>
            <pc:docMk/>
            <pc:sldMk cId="2753518841" sldId="385"/>
            <ac:spMk id="9" creationId="{82EC1E75-CDCA-4920-85E3-DBB9A62048A6}"/>
          </ac:spMkLst>
        </pc:spChg>
        <pc:spChg chg="add del mod">
          <ac:chgData name="Martin Krobot" userId="8edb803b-cac4-4c2b-8b5f-c391bf30afed" providerId="ADAL" clId="{71453544-EB03-41F0-B5F3-3596B69102E4}" dt="2021-12-05T20:25:13.380" v="34"/>
          <ac:spMkLst>
            <pc:docMk/>
            <pc:sldMk cId="2753518841" sldId="385"/>
            <ac:spMk id="10" creationId="{C7D94E65-DBDE-4EAC-9A30-975214F47083}"/>
          </ac:spMkLst>
        </pc:spChg>
        <pc:spChg chg="add del mod">
          <ac:chgData name="Martin Krobot" userId="8edb803b-cac4-4c2b-8b5f-c391bf30afed" providerId="ADAL" clId="{71453544-EB03-41F0-B5F3-3596B69102E4}" dt="2021-12-05T20:25:13.380" v="34"/>
          <ac:spMkLst>
            <pc:docMk/>
            <pc:sldMk cId="2753518841" sldId="385"/>
            <ac:spMk id="11" creationId="{DDC08500-F975-46F6-B68B-0A90FB5837B9}"/>
          </ac:spMkLst>
        </pc:spChg>
        <pc:spChg chg="add del mod">
          <ac:chgData name="Martin Krobot" userId="8edb803b-cac4-4c2b-8b5f-c391bf30afed" providerId="ADAL" clId="{71453544-EB03-41F0-B5F3-3596B69102E4}" dt="2021-12-05T20:25:13.380" v="34"/>
          <ac:spMkLst>
            <pc:docMk/>
            <pc:sldMk cId="2753518841" sldId="385"/>
            <ac:spMk id="12" creationId="{B573971D-2CE7-4E01-B50E-C9C464DB3F05}"/>
          </ac:spMkLst>
        </pc:spChg>
        <pc:spChg chg="add del mod">
          <ac:chgData name="Martin Krobot" userId="8edb803b-cac4-4c2b-8b5f-c391bf30afed" providerId="ADAL" clId="{71453544-EB03-41F0-B5F3-3596B69102E4}" dt="2021-12-05T20:25:13.380" v="34"/>
          <ac:spMkLst>
            <pc:docMk/>
            <pc:sldMk cId="2753518841" sldId="385"/>
            <ac:spMk id="13" creationId="{86F24C31-8E6C-4D0E-86B0-EC3A798F547A}"/>
          </ac:spMkLst>
        </pc:spChg>
        <pc:spChg chg="add del mod">
          <ac:chgData name="Martin Krobot" userId="8edb803b-cac4-4c2b-8b5f-c391bf30afed" providerId="ADAL" clId="{71453544-EB03-41F0-B5F3-3596B69102E4}" dt="2021-12-05T20:25:13.380" v="34"/>
          <ac:spMkLst>
            <pc:docMk/>
            <pc:sldMk cId="2753518841" sldId="385"/>
            <ac:spMk id="14" creationId="{1603B6CC-D88F-40DC-833E-22440722602C}"/>
          </ac:spMkLst>
        </pc:spChg>
        <pc:spChg chg="add del mod">
          <ac:chgData name="Martin Krobot" userId="8edb803b-cac4-4c2b-8b5f-c391bf30afed" providerId="ADAL" clId="{71453544-EB03-41F0-B5F3-3596B69102E4}" dt="2021-12-05T20:25:13.380" v="34"/>
          <ac:spMkLst>
            <pc:docMk/>
            <pc:sldMk cId="2753518841" sldId="385"/>
            <ac:spMk id="15" creationId="{7799DE2F-61C6-4D87-B6F1-8250783603D6}"/>
          </ac:spMkLst>
        </pc:spChg>
        <pc:picChg chg="add del mod">
          <ac:chgData name="Martin Krobot" userId="8edb803b-cac4-4c2b-8b5f-c391bf30afed" providerId="ADAL" clId="{71453544-EB03-41F0-B5F3-3596B69102E4}" dt="2021-12-05T20:25:13.380" v="34"/>
          <ac:picMkLst>
            <pc:docMk/>
            <pc:sldMk cId="2753518841" sldId="385"/>
            <ac:picMk id="6" creationId="{1CEBD875-1C08-4FE0-BE17-BAE6466D5816}"/>
          </ac:picMkLst>
        </pc:picChg>
        <pc:picChg chg="del">
          <ac:chgData name="Martin Krobot" userId="8edb803b-cac4-4c2b-8b5f-c391bf30afed" providerId="ADAL" clId="{71453544-EB03-41F0-B5F3-3596B69102E4}" dt="2021-12-05T20:25:07.785" v="32" actId="478"/>
          <ac:picMkLst>
            <pc:docMk/>
            <pc:sldMk cId="2753518841" sldId="385"/>
            <ac:picMk id="1026" creationId="{440164E1-CA58-4D61-8AAF-42E7905C56FE}"/>
          </ac:picMkLst>
        </pc:picChg>
      </pc:sldChg>
      <pc:sldChg chg="modSp add mod setBg">
        <pc:chgData name="Martin Krobot" userId="8edb803b-cac4-4c2b-8b5f-c391bf30afed" providerId="ADAL" clId="{71453544-EB03-41F0-B5F3-3596B69102E4}" dt="2021-12-05T20:28:10.737" v="44" actId="207"/>
        <pc:sldMkLst>
          <pc:docMk/>
          <pc:sldMk cId="506556505" sldId="386"/>
        </pc:sldMkLst>
        <pc:spChg chg="mod">
          <ac:chgData name="Martin Krobot" userId="8edb803b-cac4-4c2b-8b5f-c391bf30afed" providerId="ADAL" clId="{71453544-EB03-41F0-B5F3-3596B69102E4}" dt="2021-12-05T20:28:10.737" v="44" actId="207"/>
          <ac:spMkLst>
            <pc:docMk/>
            <pc:sldMk cId="506556505" sldId="386"/>
            <ac:spMk id="10" creationId="{C28F2739-4B87-4E38-AB91-3B91602F035D}"/>
          </ac:spMkLst>
        </pc:spChg>
      </pc:sldChg>
      <pc:sldMasterChg chg="delSldLayout">
        <pc:chgData name="Martin Krobot" userId="8edb803b-cac4-4c2b-8b5f-c391bf30afed" providerId="ADAL" clId="{71453544-EB03-41F0-B5F3-3596B69102E4}" dt="2021-12-05T20:19:48.308" v="25" actId="47"/>
        <pc:sldMasterMkLst>
          <pc:docMk/>
          <pc:sldMasterMk cId="0" sldId="2147483675"/>
        </pc:sldMasterMkLst>
        <pc:sldLayoutChg chg="del">
          <pc:chgData name="Martin Krobot" userId="8edb803b-cac4-4c2b-8b5f-c391bf30afed" providerId="ADAL" clId="{71453544-EB03-41F0-B5F3-3596B69102E4}" dt="2021-12-05T20:19:48.308" v="25" actId="47"/>
          <pc:sldLayoutMkLst>
            <pc:docMk/>
            <pc:sldMasterMk cId="0" sldId="2147483675"/>
            <pc:sldLayoutMk cId="0" sldId="214748364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442eb61d9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442eb61d9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442eb61d9d_0_6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442eb61d9d_0_6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28886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g442eb61d9d_0_6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8" name="Google Shape;858;g442eb61d9d_0_6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g442eb61d9d_0_6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8" name="Google Shape;858;g442eb61d9d_0_6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19960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g442eb61d9d_0_6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8" name="Google Shape;858;g442eb61d9d_0_6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3361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g442eb61d9d_0_6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8" name="Google Shape;858;g442eb61d9d_0_6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91393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g442eb61d9d_0_6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8" name="Google Shape;858;g442eb61d9d_0_6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58087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g442eb61d9d_0_6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8" name="Google Shape;858;g442eb61d9d_0_6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74138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g442eb61d9d_0_6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8" name="Google Shape;858;g442eb61d9d_0_6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14794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g442eb61d9d_0_6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8" name="Google Shape;858;g442eb61d9d_0_6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03147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g442eb61d9d_0_6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8" name="Google Shape;858;g442eb61d9d_0_6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7870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442eb61d9d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442eb61d9d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27979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442eb61d9d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442eb61d9d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96398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442eb61d9d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442eb61d9d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70407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442eb61d9d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442eb61d9d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19351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442eb61d9d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442eb61d9d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1113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442eb61d9d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442eb61d9d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72823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442eb61d9d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442eb61d9d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82809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442eb61d9d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442eb61d9d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55324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442eb61d9d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442eb61d9d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48411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442eb61d9d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442eb61d9d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76534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442eb61d9d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442eb61d9d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820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442eb61d9d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442eb61d9d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42361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442eb61d9d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442eb61d9d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42811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442eb61d9d_0_6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442eb61d9d_0_6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38133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442eb61d9d_0_6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442eb61d9d_0_6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10376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442eb61d9d_0_6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442eb61d9d_0_6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510799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442eb61d9d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442eb61d9d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47229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442eb61d9d_0_6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442eb61d9d_0_6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62724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442eb61d9d_0_6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442eb61d9d_0_6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53821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g442eb61d9d_0_4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7" name="Google Shape;667;g442eb61d9d_0_4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34192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442eb61d9d_0_6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442eb61d9d_0_6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33042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442eb61d9d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442eb61d9d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5622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442eb61d9d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442eb61d9d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442eb61d9d_0_6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442eb61d9d_0_6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612851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442eb61d9d_0_6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442eb61d9d_0_6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260353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442eb61d9d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442eb61d9d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740589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442eb61d9d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442eb61d9d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559282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442eb61d9d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442eb61d9d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0179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442eb61d9d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442eb61d9d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94177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442eb61d9d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442eb61d9d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679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442eb61d9d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442eb61d9d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442eb61d9d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442eb61d9d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77732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442eb61d9d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442eb61d9d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7804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slide" type="title">
  <p:cSld name="TITLE"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676300" y="321200"/>
            <a:ext cx="4885500" cy="4431600"/>
          </a:xfrm>
          <a:prstGeom prst="rect">
            <a:avLst/>
          </a:prstGeom>
          <a:solidFill>
            <a:srgbClr val="52CA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610650" y="1856275"/>
            <a:ext cx="6157800" cy="875700"/>
          </a:xfrm>
          <a:prstGeom prst="rect">
            <a:avLst/>
          </a:prstGeom>
          <a:ln w="38100" cap="flat" cmpd="sng">
            <a:solidFill>
              <a:srgbClr val="5353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 &amp; some text slide">
  <p:cSld name="BIG_NUMBER">
    <p:bg>
      <p:bgPr>
        <a:solidFill>
          <a:srgbClr val="FFFFFF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5"/>
          <p:cNvSpPr/>
          <p:nvPr/>
        </p:nvSpPr>
        <p:spPr>
          <a:xfrm>
            <a:off x="406950" y="329715"/>
            <a:ext cx="8330100" cy="4311000"/>
          </a:xfrm>
          <a:prstGeom prst="rect">
            <a:avLst/>
          </a:prstGeom>
          <a:solidFill>
            <a:srgbClr val="52CA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20" name="Google Shape;120;p15"/>
          <p:cNvSpPr txBox="1">
            <a:spLocks noGrp="1"/>
          </p:cNvSpPr>
          <p:nvPr>
            <p:ph type="subTitle" idx="1"/>
          </p:nvPr>
        </p:nvSpPr>
        <p:spPr>
          <a:xfrm>
            <a:off x="2433300" y="3015325"/>
            <a:ext cx="4277400" cy="6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title"/>
          </p:nvPr>
        </p:nvSpPr>
        <p:spPr>
          <a:xfrm>
            <a:off x="0" y="2466400"/>
            <a:ext cx="9144000" cy="48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&amp; some text slide 2">
  <p:cSld name="BIG_NUMBER_2">
    <p:bg>
      <p:bgPr>
        <a:solidFill>
          <a:srgbClr val="FFFFFF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6"/>
          <p:cNvSpPr/>
          <p:nvPr/>
        </p:nvSpPr>
        <p:spPr>
          <a:xfrm>
            <a:off x="406950" y="352200"/>
            <a:ext cx="8330100" cy="4311000"/>
          </a:xfrm>
          <a:prstGeom prst="rect">
            <a:avLst/>
          </a:prstGeom>
          <a:solidFill>
            <a:srgbClr val="81EC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6"/>
          <p:cNvSpPr txBox="1">
            <a:spLocks noGrp="1"/>
          </p:cNvSpPr>
          <p:nvPr>
            <p:ph type="title" hasCustomPrompt="1"/>
          </p:nvPr>
        </p:nvSpPr>
        <p:spPr>
          <a:xfrm>
            <a:off x="742950" y="1238100"/>
            <a:ext cx="7729500" cy="19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5" name="Google Shape;125;p16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26" name="Google Shape;126;p16"/>
          <p:cNvSpPr txBox="1">
            <a:spLocks noGrp="1"/>
          </p:cNvSpPr>
          <p:nvPr>
            <p:ph type="subTitle" idx="1"/>
          </p:nvPr>
        </p:nvSpPr>
        <p:spPr>
          <a:xfrm>
            <a:off x="2433300" y="3015325"/>
            <a:ext cx="4277400" cy="6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bg>
      <p:bgPr>
        <a:solidFill>
          <a:srgbClr val="FFFFFF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frame">
  <p:cSld name="BLANK_1_1">
    <p:bg>
      <p:bgPr>
        <a:solidFill>
          <a:srgbClr val="FFFFFF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9"/>
          <p:cNvSpPr/>
          <p:nvPr/>
        </p:nvSpPr>
        <p:spPr>
          <a:xfrm>
            <a:off x="406950" y="416250"/>
            <a:ext cx="8330100" cy="4311000"/>
          </a:xfrm>
          <a:prstGeom prst="rect">
            <a:avLst/>
          </a:prstGeom>
          <a:solidFill>
            <a:srgbClr val="81EC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 with cyan frame">
  <p:cSld name="CUSTOM_1_1_1">
    <p:bg>
      <p:bgPr>
        <a:solidFill>
          <a:srgbClr val="FFFFFF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1"/>
          <p:cNvSpPr/>
          <p:nvPr/>
        </p:nvSpPr>
        <p:spPr>
          <a:xfrm>
            <a:off x="4609950" y="-11150"/>
            <a:ext cx="4545300" cy="5218800"/>
          </a:xfrm>
          <a:prstGeom prst="rect">
            <a:avLst/>
          </a:prstGeom>
          <a:solidFill>
            <a:srgbClr val="52CA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1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2"/>
                </a:solidFill>
              </a:defRPr>
            </a:lvl1pPr>
            <a:lvl2pPr lvl="1" rtl="0">
              <a:buNone/>
              <a:defRPr>
                <a:solidFill>
                  <a:schemeClr val="lt2"/>
                </a:solidFill>
              </a:defRPr>
            </a:lvl2pPr>
            <a:lvl3pPr lvl="2" rtl="0">
              <a:buNone/>
              <a:defRPr>
                <a:solidFill>
                  <a:schemeClr val="lt2"/>
                </a:solidFill>
              </a:defRPr>
            </a:lvl3pPr>
            <a:lvl4pPr lvl="3" rtl="0">
              <a:buNone/>
              <a:defRPr>
                <a:solidFill>
                  <a:schemeClr val="lt2"/>
                </a:solidFill>
              </a:defRPr>
            </a:lvl4pPr>
            <a:lvl5pPr lvl="4" rtl="0">
              <a:buNone/>
              <a:defRPr>
                <a:solidFill>
                  <a:schemeClr val="lt2"/>
                </a:solidFill>
              </a:defRPr>
            </a:lvl5pPr>
            <a:lvl6pPr lvl="5" rtl="0">
              <a:buNone/>
              <a:defRPr>
                <a:solidFill>
                  <a:schemeClr val="lt2"/>
                </a:solidFill>
              </a:defRPr>
            </a:lvl6pPr>
            <a:lvl7pPr lvl="6" rtl="0">
              <a:buNone/>
              <a:defRPr>
                <a:solidFill>
                  <a:schemeClr val="lt2"/>
                </a:solidFill>
              </a:defRPr>
            </a:lvl7pPr>
            <a:lvl8pPr lvl="7" rtl="0">
              <a:buNone/>
              <a:defRPr>
                <a:solidFill>
                  <a:schemeClr val="lt2"/>
                </a:solidFill>
              </a:defRPr>
            </a:lvl8pPr>
            <a:lvl9pPr lvl="8" rtl="0">
              <a:buNone/>
              <a:defRPr>
                <a:solidFill>
                  <a:schemeClr val="lt2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200">
                <a:latin typeface="Arvo"/>
                <a:ea typeface="Arvo"/>
                <a:cs typeface="Arvo"/>
                <a:sym typeface="Arvo"/>
              </a:rPr>
              <a:t>‹#›</a:t>
            </a:fld>
            <a:endParaRPr sz="1200"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148" name="Google Shape;148;p21"/>
          <p:cNvSpPr txBox="1">
            <a:spLocks noGrp="1"/>
          </p:cNvSpPr>
          <p:nvPr>
            <p:ph type="title"/>
          </p:nvPr>
        </p:nvSpPr>
        <p:spPr>
          <a:xfrm>
            <a:off x="626079" y="980260"/>
            <a:ext cx="3571500" cy="57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49" name="Google Shape;149;p21"/>
          <p:cNvSpPr txBox="1">
            <a:spLocks noGrp="1"/>
          </p:cNvSpPr>
          <p:nvPr>
            <p:ph type="subTitle" idx="1"/>
          </p:nvPr>
        </p:nvSpPr>
        <p:spPr>
          <a:xfrm>
            <a:off x="626079" y="2261500"/>
            <a:ext cx="3606600" cy="194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cxnSp>
        <p:nvCxnSpPr>
          <p:cNvPr id="150" name="Google Shape;150;p21"/>
          <p:cNvCxnSpPr/>
          <p:nvPr/>
        </p:nvCxnSpPr>
        <p:spPr>
          <a:xfrm>
            <a:off x="737850" y="1597475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52CAD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1" name="Google Shape;151;p21"/>
          <p:cNvSpPr txBox="1">
            <a:spLocks noGrp="1"/>
          </p:cNvSpPr>
          <p:nvPr>
            <p:ph type="subTitle" idx="2"/>
          </p:nvPr>
        </p:nvSpPr>
        <p:spPr>
          <a:xfrm>
            <a:off x="5079304" y="2261500"/>
            <a:ext cx="3606600" cy="194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yan with title and text">
  <p:cSld name="CUSTOM_7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5"/>
          <p:cNvSpPr/>
          <p:nvPr/>
        </p:nvSpPr>
        <p:spPr>
          <a:xfrm>
            <a:off x="-73650" y="-11150"/>
            <a:ext cx="9228900" cy="5218800"/>
          </a:xfrm>
          <a:prstGeom prst="rect">
            <a:avLst/>
          </a:prstGeom>
          <a:solidFill>
            <a:srgbClr val="52CA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5"/>
          <p:cNvSpPr/>
          <p:nvPr/>
        </p:nvSpPr>
        <p:spPr>
          <a:xfrm>
            <a:off x="1430400" y="653850"/>
            <a:ext cx="6283200" cy="383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5"/>
          <p:cNvSpPr/>
          <p:nvPr/>
        </p:nvSpPr>
        <p:spPr>
          <a:xfrm>
            <a:off x="1430400" y="1371450"/>
            <a:ext cx="1147200" cy="399000"/>
          </a:xfrm>
          <a:prstGeom prst="rect">
            <a:avLst/>
          </a:prstGeom>
          <a:solidFill>
            <a:srgbClr val="52CA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5"/>
          <p:cNvSpPr txBox="1">
            <a:spLocks noGrp="1"/>
          </p:cNvSpPr>
          <p:nvPr>
            <p:ph type="title"/>
          </p:nvPr>
        </p:nvSpPr>
        <p:spPr>
          <a:xfrm>
            <a:off x="2675900" y="1220035"/>
            <a:ext cx="39261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5"/>
          <p:cNvSpPr txBox="1">
            <a:spLocks noGrp="1"/>
          </p:cNvSpPr>
          <p:nvPr>
            <p:ph type="subTitle" idx="1"/>
          </p:nvPr>
        </p:nvSpPr>
        <p:spPr>
          <a:xfrm>
            <a:off x="2675901" y="2547750"/>
            <a:ext cx="3136200" cy="194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58" y="4536036"/>
            <a:ext cx="650507" cy="44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3737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ith frame  1">
  <p:cSld name="Title with frame  1">
    <p:bg>
      <p:bgRef idx="1001">
        <a:schemeClr val="bg1"/>
      </p:bgRef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7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79" name="Google Shape;179;p27"/>
          <p:cNvSpPr txBox="1">
            <a:spLocks noGrp="1"/>
          </p:cNvSpPr>
          <p:nvPr>
            <p:ph type="title"/>
          </p:nvPr>
        </p:nvSpPr>
        <p:spPr>
          <a:xfrm>
            <a:off x="783525" y="621500"/>
            <a:ext cx="76182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66483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58" y="4536036"/>
            <a:ext cx="650507" cy="44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835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 preserve="1">
  <p:cSld name="1_Title and subtitle">
    <p:bg>
      <p:bgPr>
        <a:solidFill>
          <a:srgbClr val="FFFFFF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3369686" y="167464"/>
            <a:ext cx="5311200" cy="111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ubTitle" idx="1"/>
          </p:nvPr>
        </p:nvSpPr>
        <p:spPr>
          <a:xfrm>
            <a:off x="5128992" y="1709475"/>
            <a:ext cx="3367200" cy="24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33" name="Google Shape;33;p4"/>
          <p:cNvSpPr/>
          <p:nvPr/>
        </p:nvSpPr>
        <p:spPr>
          <a:xfrm>
            <a:off x="192896" y="226338"/>
            <a:ext cx="3742800" cy="4684200"/>
          </a:xfrm>
          <a:prstGeom prst="rect">
            <a:avLst/>
          </a:prstGeom>
          <a:noFill/>
          <a:ln w="28575" cap="flat" cmpd="sng">
            <a:solidFill>
              <a:srgbClr val="52CAD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4"/>
          <p:cNvSpPr/>
          <p:nvPr/>
        </p:nvSpPr>
        <p:spPr>
          <a:xfrm>
            <a:off x="3770046" y="3850842"/>
            <a:ext cx="762000" cy="1168500"/>
          </a:xfrm>
          <a:prstGeom prst="rect">
            <a:avLst/>
          </a:prstGeom>
          <a:noFill/>
          <a:ln w="28575" cap="flat" cmpd="sng">
            <a:solidFill>
              <a:srgbClr val="52CAD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5" name="Google Shape;35;p4"/>
          <p:cNvCxnSpPr/>
          <p:nvPr/>
        </p:nvCxnSpPr>
        <p:spPr>
          <a:xfrm>
            <a:off x="7881770" y="1340150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52CAD0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666273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SECTION_HEADER_1">
    <p:bg>
      <p:bgPr>
        <a:solidFill>
          <a:srgbClr val="FFFFFF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570047" y="993900"/>
            <a:ext cx="3055500" cy="111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subTitle" idx="1"/>
          </p:nvPr>
        </p:nvSpPr>
        <p:spPr>
          <a:xfrm>
            <a:off x="614775" y="2564775"/>
            <a:ext cx="2920800" cy="57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cxnSp>
        <p:nvCxnSpPr>
          <p:cNvPr id="44" name="Google Shape;44;p6"/>
          <p:cNvCxnSpPr/>
          <p:nvPr/>
        </p:nvCxnSpPr>
        <p:spPr>
          <a:xfrm>
            <a:off x="678525" y="2060575"/>
            <a:ext cx="6762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">
  <p:cSld name="CUSTOM">
    <p:bg>
      <p:bgPr>
        <a:solidFill>
          <a:srgbClr val="FFFFFF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1395500" y="892500"/>
            <a:ext cx="6189000" cy="2731800"/>
          </a:xfrm>
          <a:prstGeom prst="rect">
            <a:avLst/>
          </a:prstGeom>
          <a:solidFill>
            <a:srgbClr val="52CA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subTitle" idx="1"/>
          </p:nvPr>
        </p:nvSpPr>
        <p:spPr>
          <a:xfrm>
            <a:off x="1894475" y="1126950"/>
            <a:ext cx="5397600" cy="21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2"/>
          </p:nvPr>
        </p:nvSpPr>
        <p:spPr>
          <a:xfrm>
            <a:off x="1894475" y="2977400"/>
            <a:ext cx="2920800" cy="57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 slide" type="tx">
  <p:cSld name="TITLE_AND_BODY">
    <p:bg>
      <p:bgPr>
        <a:solidFill>
          <a:srgbClr val="FFFFFF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>
            <a:off x="406950" y="352200"/>
            <a:ext cx="8330100" cy="4311000"/>
          </a:xfrm>
          <a:prstGeom prst="rect">
            <a:avLst/>
          </a:prstGeom>
          <a:noFill/>
          <a:ln w="38100" cap="flat" cmpd="sng">
            <a:solidFill>
              <a:srgbClr val="52CAD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title"/>
          </p:nvPr>
        </p:nvSpPr>
        <p:spPr>
          <a:xfrm>
            <a:off x="0" y="216225"/>
            <a:ext cx="9144000" cy="91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1"/>
          </p:nvPr>
        </p:nvSpPr>
        <p:spPr>
          <a:xfrm>
            <a:off x="1454050" y="1904925"/>
            <a:ext cx="5877000" cy="25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cxnSp>
        <p:nvCxnSpPr>
          <p:cNvPr id="55" name="Google Shape;55;p8"/>
          <p:cNvCxnSpPr/>
          <p:nvPr/>
        </p:nvCxnSpPr>
        <p:spPr>
          <a:xfrm>
            <a:off x="4233900" y="1223600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52CAD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1">
  <p:cSld name="TITLE_AND_BODY_2">
    <p:bg>
      <p:bgPr>
        <a:solidFill>
          <a:srgbClr val="FFFFFF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/>
          <p:nvPr/>
        </p:nvSpPr>
        <p:spPr>
          <a:xfrm>
            <a:off x="406950" y="352200"/>
            <a:ext cx="8330100" cy="4311000"/>
          </a:xfrm>
          <a:prstGeom prst="rect">
            <a:avLst/>
          </a:prstGeom>
          <a:noFill/>
          <a:ln w="38100" cap="flat" cmpd="sng">
            <a:solidFill>
              <a:srgbClr val="52CAD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0" y="216225"/>
            <a:ext cx="9144000" cy="91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 dirty="0"/>
          </a:p>
        </p:txBody>
      </p:sp>
      <p:sp>
        <p:nvSpPr>
          <p:cNvPr id="59" name="Google Shape;59;p9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cxnSp>
        <p:nvCxnSpPr>
          <p:cNvPr id="60" name="Google Shape;60;p9"/>
          <p:cNvCxnSpPr/>
          <p:nvPr/>
        </p:nvCxnSpPr>
        <p:spPr>
          <a:xfrm>
            <a:off x="4233900" y="1223600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52CAD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TITLE_AND_BODY_1">
    <p:bg>
      <p:bgPr>
        <a:solidFill>
          <a:srgbClr val="FFFFF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4598900" y="773100"/>
            <a:ext cx="3888000" cy="120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64" name="Google Shape;64;p10"/>
          <p:cNvSpPr/>
          <p:nvPr/>
        </p:nvSpPr>
        <p:spPr>
          <a:xfrm>
            <a:off x="0" y="0"/>
            <a:ext cx="4259700" cy="5143500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52CA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subTitle" idx="1"/>
          </p:nvPr>
        </p:nvSpPr>
        <p:spPr>
          <a:xfrm>
            <a:off x="4598900" y="2968204"/>
            <a:ext cx="2920800" cy="57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cxnSp>
        <p:nvCxnSpPr>
          <p:cNvPr id="66" name="Google Shape;66;p10"/>
          <p:cNvCxnSpPr/>
          <p:nvPr/>
        </p:nvCxnSpPr>
        <p:spPr>
          <a:xfrm>
            <a:off x="4778200" y="2780625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52CAD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2 columns slide" type="twoColTx">
  <p:cSld name="TITLE_AND_TWO_COLUMNS">
    <p:bg>
      <p:bgPr>
        <a:solidFill>
          <a:srgbClr val="FFFFFF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1"/>
          <p:cNvSpPr/>
          <p:nvPr/>
        </p:nvSpPr>
        <p:spPr>
          <a:xfrm>
            <a:off x="406950" y="352200"/>
            <a:ext cx="8330100" cy="4311000"/>
          </a:xfrm>
          <a:prstGeom prst="rect">
            <a:avLst/>
          </a:prstGeom>
          <a:noFill/>
          <a:ln w="38100" cap="flat" cmpd="sng">
            <a:solidFill>
              <a:srgbClr val="52CAD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9" name="Google Shape;69;p11"/>
          <p:cNvCxnSpPr/>
          <p:nvPr/>
        </p:nvCxnSpPr>
        <p:spPr>
          <a:xfrm>
            <a:off x="4550550" y="1941425"/>
            <a:ext cx="0" cy="1927500"/>
          </a:xfrm>
          <a:prstGeom prst="straightConnector1">
            <a:avLst/>
          </a:prstGeom>
          <a:noFill/>
          <a:ln w="38100" cap="flat" cmpd="sng">
            <a:solidFill>
              <a:srgbClr val="52CAD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Google Shape;70;p11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ctrTitle"/>
          </p:nvPr>
        </p:nvSpPr>
        <p:spPr>
          <a:xfrm>
            <a:off x="1113228" y="1571550"/>
            <a:ext cx="31695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subTitle" idx="1"/>
          </p:nvPr>
        </p:nvSpPr>
        <p:spPr>
          <a:xfrm>
            <a:off x="1113229" y="2177000"/>
            <a:ext cx="31014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ctrTitle" idx="2"/>
          </p:nvPr>
        </p:nvSpPr>
        <p:spPr>
          <a:xfrm>
            <a:off x="4818378" y="1571550"/>
            <a:ext cx="31695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subTitle" idx="3"/>
          </p:nvPr>
        </p:nvSpPr>
        <p:spPr>
          <a:xfrm>
            <a:off x="4818379" y="2177000"/>
            <a:ext cx="31014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title" idx="4"/>
          </p:nvPr>
        </p:nvSpPr>
        <p:spPr>
          <a:xfrm>
            <a:off x="-11850" y="927075"/>
            <a:ext cx="91440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3 columns slide">
  <p:cSld name="TITLE_AND_TWO_COLUMNS_1">
    <p:bg>
      <p:bgPr>
        <a:solidFill>
          <a:srgbClr val="FFFFFF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/>
          <p:nvPr/>
        </p:nvSpPr>
        <p:spPr>
          <a:xfrm>
            <a:off x="406950" y="352200"/>
            <a:ext cx="8330100" cy="4311000"/>
          </a:xfrm>
          <a:prstGeom prst="rect">
            <a:avLst/>
          </a:prstGeom>
          <a:noFill/>
          <a:ln w="38100" cap="flat" cmpd="sng">
            <a:solidFill>
              <a:srgbClr val="52CAD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/>
          </p:nvPr>
        </p:nvSpPr>
        <p:spPr>
          <a:xfrm>
            <a:off x="-11850" y="927075"/>
            <a:ext cx="91440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chemeClr val="lt2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ctrTitle" idx="2"/>
          </p:nvPr>
        </p:nvSpPr>
        <p:spPr>
          <a:xfrm>
            <a:off x="783066" y="2062425"/>
            <a:ext cx="21135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subTitle" idx="1"/>
          </p:nvPr>
        </p:nvSpPr>
        <p:spPr>
          <a:xfrm>
            <a:off x="783069" y="2667875"/>
            <a:ext cx="21135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ctrTitle" idx="3"/>
          </p:nvPr>
        </p:nvSpPr>
        <p:spPr>
          <a:xfrm>
            <a:off x="3515251" y="2062425"/>
            <a:ext cx="21135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4"/>
          </p:nvPr>
        </p:nvSpPr>
        <p:spPr>
          <a:xfrm>
            <a:off x="3515254" y="2667875"/>
            <a:ext cx="21135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ctrTitle" idx="5"/>
          </p:nvPr>
        </p:nvSpPr>
        <p:spPr>
          <a:xfrm>
            <a:off x="6247436" y="2062425"/>
            <a:ext cx="21135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6"/>
          </p:nvPr>
        </p:nvSpPr>
        <p:spPr>
          <a:xfrm>
            <a:off x="6247439" y="2667875"/>
            <a:ext cx="21135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cxnSp>
        <p:nvCxnSpPr>
          <p:cNvPr id="95" name="Google Shape;95;p13"/>
          <p:cNvCxnSpPr/>
          <p:nvPr/>
        </p:nvCxnSpPr>
        <p:spPr>
          <a:xfrm>
            <a:off x="3218851" y="1926825"/>
            <a:ext cx="0" cy="1941300"/>
          </a:xfrm>
          <a:prstGeom prst="straightConnector1">
            <a:avLst/>
          </a:prstGeom>
          <a:noFill/>
          <a:ln w="38100" cap="flat" cmpd="sng">
            <a:solidFill>
              <a:srgbClr val="52CAD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13"/>
          <p:cNvCxnSpPr/>
          <p:nvPr/>
        </p:nvCxnSpPr>
        <p:spPr>
          <a:xfrm>
            <a:off x="5928788" y="1926825"/>
            <a:ext cx="0" cy="1941300"/>
          </a:xfrm>
          <a:prstGeom prst="straightConnector1">
            <a:avLst/>
          </a:prstGeom>
          <a:noFill/>
          <a:ln w="38100" cap="flat" cmpd="sng">
            <a:solidFill>
              <a:srgbClr val="52CAD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buntu"/>
              <a:buNone/>
              <a:defRPr sz="2400" b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vo"/>
              <a:buNone/>
              <a:defRPr sz="2400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vo"/>
              <a:buNone/>
              <a:defRPr sz="2400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vo"/>
              <a:buNone/>
              <a:defRPr sz="2400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vo"/>
              <a:buNone/>
              <a:defRPr sz="2400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vo"/>
              <a:buNone/>
              <a:defRPr sz="2400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vo"/>
              <a:buNone/>
              <a:defRPr sz="2400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vo"/>
              <a:buNone/>
              <a:defRPr sz="2400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vo"/>
              <a:buNone/>
              <a:defRPr sz="2400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Ubuntu Light"/>
              <a:buChar char="●"/>
              <a:defRPr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Ubuntu Light"/>
              <a:buChar char="○"/>
              <a:defRPr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2pPr>
            <a:lvl3pPr marL="1371600" lvl="2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Ubuntu Light"/>
              <a:buChar char="■"/>
              <a:defRPr sz="1300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3pPr>
            <a:lvl4pPr marL="1828800" lvl="3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Ubuntu Light"/>
              <a:buChar char="●"/>
              <a:defRPr sz="1300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Ubuntu Light"/>
              <a:buChar char="○"/>
              <a:defRPr sz="1200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Ubuntu Light"/>
              <a:buChar char="■"/>
              <a:defRPr sz="1200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6pPr>
            <a:lvl7pPr marL="3200400" lvl="6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Ubuntu Light"/>
              <a:buChar char="●"/>
              <a:defRPr sz="1100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7pPr>
            <a:lvl8pPr marL="3657600" lvl="7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Ubuntu Light"/>
              <a:buChar char="○"/>
              <a:defRPr sz="1100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8pPr>
            <a:lvl9pPr marL="4114800" lvl="8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Ubuntu Light"/>
              <a:buChar char="■"/>
              <a:defRPr sz="1000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77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9" r:id="rId9"/>
    <p:sldLayoutId id="2147483661" r:id="rId10"/>
    <p:sldLayoutId id="2147483662" r:id="rId11"/>
    <p:sldLayoutId id="2147483664" r:id="rId12"/>
    <p:sldLayoutId id="2147483665" r:id="rId13"/>
    <p:sldLayoutId id="2147483667" r:id="rId14"/>
    <p:sldLayoutId id="2147483671" r:id="rId15"/>
    <p:sldLayoutId id="2147483679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8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82" name="Google Shape;182;p28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●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○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■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●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○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■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●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○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■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183" name="Google Shape;183;p28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8" r:id="rId2"/>
    <p:sldLayoutId id="2147483680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19.xml"/><Relationship Id="rId1" Type="http://schemas.openxmlformats.org/officeDocument/2006/relationships/video" Target="https://www.youtube.com/embed/FMt_RIR_JHo?feature=oembed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0"/>
          <p:cNvSpPr txBox="1">
            <a:spLocks noGrp="1"/>
          </p:cNvSpPr>
          <p:nvPr>
            <p:ph type="ctrTitle"/>
          </p:nvPr>
        </p:nvSpPr>
        <p:spPr>
          <a:xfrm>
            <a:off x="1610649" y="1856275"/>
            <a:ext cx="6400465" cy="8757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dirty="0"/>
              <a:t>Jak </a:t>
            </a:r>
            <a:r>
              <a:rPr lang="cs-CZ"/>
              <a:t>číst informace </a:t>
            </a:r>
            <a:r>
              <a:rPr lang="cs-CZ" dirty="0"/>
              <a:t>o výživě?</a:t>
            </a:r>
            <a:endParaRPr i="1" dirty="0">
              <a:solidFill>
                <a:srgbClr val="434343"/>
              </a:solidFill>
            </a:endParaRPr>
          </a:p>
        </p:txBody>
      </p:sp>
      <p:sp>
        <p:nvSpPr>
          <p:cNvPr id="190" name="Google Shape;190;p30"/>
          <p:cNvSpPr txBox="1"/>
          <p:nvPr/>
        </p:nvSpPr>
        <p:spPr>
          <a:xfrm>
            <a:off x="1610650" y="2736907"/>
            <a:ext cx="4004400" cy="6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 dirty="0">
                <a:solidFill>
                  <a:srgbClr val="434343"/>
                </a:solidFill>
                <a:latin typeface="Ubuntu Light"/>
                <a:ea typeface="Ubuntu Light"/>
                <a:cs typeface="Ubuntu Light"/>
                <a:sym typeface="Ubuntu Light"/>
              </a:rPr>
              <a:t>Mgr. Martin Krobot</a:t>
            </a:r>
            <a:endParaRPr sz="1800" b="1" dirty="0">
              <a:solidFill>
                <a:srgbClr val="434343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4" name="Google Shape;190;p30">
            <a:extLst>
              <a:ext uri="{FF2B5EF4-FFF2-40B4-BE49-F238E27FC236}">
                <a16:creationId xmlns:a16="http://schemas.microsoft.com/office/drawing/2014/main" id="{61B62F07-0086-47F9-B797-60BA5C59BDAF}"/>
              </a:ext>
            </a:extLst>
          </p:cNvPr>
          <p:cNvSpPr txBox="1"/>
          <p:nvPr/>
        </p:nvSpPr>
        <p:spPr>
          <a:xfrm>
            <a:off x="1614196" y="3328795"/>
            <a:ext cx="5509618" cy="6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>
                <a:solidFill>
                  <a:srgbClr val="434343"/>
                </a:solidFill>
                <a:latin typeface="Ubuntu Light"/>
                <a:ea typeface="Ubuntu Light"/>
                <a:cs typeface="Ubuntu Light"/>
                <a:sym typeface="Ubuntu Light"/>
              </a:rPr>
              <a:t>Ústav veřejného zdraví </a:t>
            </a:r>
            <a:endParaRPr lang="cs-CZ" sz="1800" dirty="0">
              <a:solidFill>
                <a:srgbClr val="434343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dirty="0">
                <a:solidFill>
                  <a:srgbClr val="434343"/>
                </a:solidFill>
                <a:latin typeface="Ubuntu Light"/>
                <a:ea typeface="Ubuntu Light"/>
                <a:cs typeface="Ubuntu Light"/>
                <a:sym typeface="Ubuntu Light"/>
              </a:rPr>
              <a:t>Česká asociace nutričních terapeutů</a:t>
            </a:r>
            <a:endParaRPr sz="1800" dirty="0">
              <a:solidFill>
                <a:srgbClr val="434343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5"/>
          <p:cNvSpPr txBox="1">
            <a:spLocks noGrp="1"/>
          </p:cNvSpPr>
          <p:nvPr>
            <p:ph type="title"/>
          </p:nvPr>
        </p:nvSpPr>
        <p:spPr>
          <a:xfrm>
            <a:off x="4598900" y="1491800"/>
            <a:ext cx="3593700" cy="120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cs-CZ" sz="3200" dirty="0">
                <a:solidFill>
                  <a:srgbClr val="434343"/>
                </a:solidFill>
              </a:rPr>
              <a:t>Jak vypadá vědecká studie?</a:t>
            </a:r>
            <a:endParaRPr sz="3200" dirty="0">
              <a:solidFill>
                <a:srgbClr val="434343"/>
              </a:solidFill>
            </a:endParaRPr>
          </a:p>
        </p:txBody>
      </p:sp>
      <p:sp>
        <p:nvSpPr>
          <p:cNvPr id="234" name="Google Shape;234;p35"/>
          <p:cNvSpPr txBox="1">
            <a:spLocks noGrp="1"/>
          </p:cNvSpPr>
          <p:nvPr>
            <p:ph type="subTitle" idx="1"/>
          </p:nvPr>
        </p:nvSpPr>
        <p:spPr>
          <a:xfrm>
            <a:off x="4598899" y="2968192"/>
            <a:ext cx="4132407" cy="15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dirty="0"/>
              <a:t>Design studií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dirty="0"/>
              <a:t>Struktura typického článku</a:t>
            </a:r>
            <a:endParaRPr sz="18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6"/>
          <p:cNvSpPr txBox="1">
            <a:spLocks noGrp="1"/>
          </p:cNvSpPr>
          <p:nvPr>
            <p:ph type="body" idx="1"/>
          </p:nvPr>
        </p:nvSpPr>
        <p:spPr>
          <a:xfrm>
            <a:off x="1633500" y="1904925"/>
            <a:ext cx="5877000" cy="25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cs-CZ" sz="200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Článek v </a:t>
            </a:r>
            <a:r>
              <a:rPr lang="cs-CZ" sz="2000" b="1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recenzovaném</a:t>
            </a:r>
            <a:r>
              <a:rPr lang="cs-CZ" sz="200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 časopise</a:t>
            </a:r>
            <a:endParaRPr lang="cs-CZ" sz="2000" dirty="0">
              <a:solidFill>
                <a:srgbClr val="66666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cs-CZ" sz="2000" dirty="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Většinou testuje </a:t>
            </a:r>
            <a:r>
              <a:rPr lang="cs-CZ" sz="2000" b="1" dirty="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hypotézu</a:t>
            </a:r>
          </a:p>
          <a:p>
            <a:pPr marL="0" lvl="0" indent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cs-CZ" sz="2000" dirty="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Může sumarizovat výsledky </a:t>
            </a:r>
            <a:r>
              <a:rPr lang="cs-CZ" sz="2000" b="1" dirty="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jiných studií</a:t>
            </a:r>
            <a:endParaRPr lang="cs-CZ" sz="2000" dirty="0">
              <a:solidFill>
                <a:srgbClr val="66666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cs-CZ" sz="2000" dirty="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Většinou má </a:t>
            </a:r>
            <a:r>
              <a:rPr lang="cs-CZ" sz="2000" b="1" dirty="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tým autorů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dirty="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Prochází </a:t>
            </a:r>
            <a:r>
              <a:rPr lang="cs-CZ" sz="2000" b="1" dirty="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recenzí</a:t>
            </a:r>
            <a:r>
              <a:rPr lang="cs-CZ" sz="2000" dirty="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 dalších odborníků</a:t>
            </a:r>
            <a:endParaRPr sz="2000" dirty="0">
              <a:solidFill>
                <a:srgbClr val="66666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999999"/>
              </a:solidFill>
            </a:endParaRPr>
          </a:p>
        </p:txBody>
      </p:sp>
      <p:sp>
        <p:nvSpPr>
          <p:cNvPr id="240" name="Google Shape;240;p36"/>
          <p:cNvSpPr txBox="1">
            <a:spLocks noGrp="1"/>
          </p:cNvSpPr>
          <p:nvPr>
            <p:ph type="title"/>
          </p:nvPr>
        </p:nvSpPr>
        <p:spPr>
          <a:xfrm>
            <a:off x="0" y="216225"/>
            <a:ext cx="9144000" cy="91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dirty="0"/>
              <a:t>Co je vědecká studie?</a:t>
            </a:r>
            <a:endParaRPr sz="2400" dirty="0">
              <a:solidFill>
                <a:srgbClr val="434343"/>
              </a:solidFill>
            </a:endParaRPr>
          </a:p>
        </p:txBody>
      </p:sp>
      <p:sp>
        <p:nvSpPr>
          <p:cNvPr id="241" name="Google Shape;241;p36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47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7"/>
          <p:cNvSpPr txBox="1">
            <a:spLocks noGrp="1"/>
          </p:cNvSpPr>
          <p:nvPr>
            <p:ph type="title" idx="4"/>
          </p:nvPr>
        </p:nvSpPr>
        <p:spPr>
          <a:xfrm>
            <a:off x="-11850" y="668131"/>
            <a:ext cx="91440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dirty="0">
                <a:solidFill>
                  <a:srgbClr val="434343"/>
                </a:solidFill>
              </a:rPr>
              <a:t>Typy studií</a:t>
            </a:r>
            <a:endParaRPr sz="2400" dirty="0">
              <a:solidFill>
                <a:srgbClr val="434343"/>
              </a:solidFill>
            </a:endParaRPr>
          </a:p>
        </p:txBody>
      </p:sp>
      <p:sp>
        <p:nvSpPr>
          <p:cNvPr id="247" name="Google Shape;247;p37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rPr>
              <a:t>12</a:t>
            </a:fld>
            <a:endParaRPr sz="1200">
              <a:solidFill>
                <a:srgbClr val="CCCCCC"/>
              </a:solidFill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249" name="Google Shape;249;p37"/>
          <p:cNvSpPr txBox="1">
            <a:spLocks noGrp="1"/>
          </p:cNvSpPr>
          <p:nvPr>
            <p:ph type="ctrTitle"/>
          </p:nvPr>
        </p:nvSpPr>
        <p:spPr>
          <a:xfrm>
            <a:off x="1113228" y="1377342"/>
            <a:ext cx="31695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>
                <a:solidFill>
                  <a:srgbClr val="666666"/>
                </a:solidFill>
                <a:latin typeface="Ubuntu Medium"/>
                <a:ea typeface="Ubuntu Medium"/>
                <a:cs typeface="Ubuntu Medium"/>
                <a:sym typeface="Ubuntu Medium"/>
              </a:rPr>
              <a:t>OBSERVAČNÍ</a:t>
            </a:r>
            <a:endParaRPr dirty="0"/>
          </a:p>
        </p:txBody>
      </p:sp>
      <p:sp>
        <p:nvSpPr>
          <p:cNvPr id="250" name="Google Shape;250;p37"/>
          <p:cNvSpPr txBox="1">
            <a:spLocks noGrp="1"/>
          </p:cNvSpPr>
          <p:nvPr>
            <p:ph type="subTitle" idx="1"/>
          </p:nvPr>
        </p:nvSpPr>
        <p:spPr>
          <a:xfrm>
            <a:off x="1113225" y="1982792"/>
            <a:ext cx="3101400" cy="21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dirty="0"/>
              <a:t>= pozorujeme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cs-CZ"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dirty="0"/>
              <a:t>Něco se už stalo a my zkoumáme výsledek.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cs-CZ"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1" dirty="0"/>
              <a:t>Snadnější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1" dirty="0"/>
              <a:t>Méně průkazné</a:t>
            </a:r>
            <a:endParaRPr b="1" dirty="0"/>
          </a:p>
        </p:txBody>
      </p:sp>
      <p:sp>
        <p:nvSpPr>
          <p:cNvPr id="251" name="Google Shape;251;p37"/>
          <p:cNvSpPr txBox="1">
            <a:spLocks noGrp="1"/>
          </p:cNvSpPr>
          <p:nvPr>
            <p:ph type="ctrTitle" idx="2"/>
          </p:nvPr>
        </p:nvSpPr>
        <p:spPr>
          <a:xfrm>
            <a:off x="4818378" y="1377342"/>
            <a:ext cx="31695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INTERVENČNÍ</a:t>
            </a:r>
            <a:endParaRPr dirty="0"/>
          </a:p>
        </p:txBody>
      </p:sp>
      <p:sp>
        <p:nvSpPr>
          <p:cNvPr id="252" name="Google Shape;252;p37"/>
          <p:cNvSpPr txBox="1">
            <a:spLocks noGrp="1"/>
          </p:cNvSpPr>
          <p:nvPr>
            <p:ph type="subTitle" idx="3"/>
          </p:nvPr>
        </p:nvSpPr>
        <p:spPr>
          <a:xfrm>
            <a:off x="4818375" y="1982792"/>
            <a:ext cx="3101400" cy="21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dirty="0"/>
              <a:t>= testujeme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cs-CZ"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dirty="0"/>
              <a:t>Záměrně jsme vyvolali změnu</a:t>
            </a:r>
            <a:br>
              <a:rPr lang="cs-CZ" sz="1600" dirty="0"/>
            </a:br>
            <a:r>
              <a:rPr lang="cs-CZ" sz="1600" dirty="0"/>
              <a:t>a následně zkoumáme výsledek.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cs-CZ"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1" dirty="0"/>
              <a:t>Náročnější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1" dirty="0"/>
              <a:t>Průkaznější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53322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" grpId="0"/>
      <p:bldP spid="25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8567;p74">
            <a:extLst>
              <a:ext uri="{FF2B5EF4-FFF2-40B4-BE49-F238E27FC236}">
                <a16:creationId xmlns:a16="http://schemas.microsoft.com/office/drawing/2014/main" id="{0531E06D-D8B6-4DD4-980B-CEA033300233}"/>
              </a:ext>
            </a:extLst>
          </p:cNvPr>
          <p:cNvGrpSpPr/>
          <p:nvPr/>
        </p:nvGrpSpPr>
        <p:grpSpPr>
          <a:xfrm>
            <a:off x="6991547" y="1426748"/>
            <a:ext cx="661332" cy="657711"/>
            <a:chOff x="-5971525" y="3273750"/>
            <a:chExt cx="292250" cy="290650"/>
          </a:xfrm>
          <a:solidFill>
            <a:srgbClr val="52CAD0"/>
          </a:solidFill>
        </p:grpSpPr>
        <p:sp>
          <p:nvSpPr>
            <p:cNvPr id="18" name="Google Shape;8568;p74">
              <a:extLst>
                <a:ext uri="{FF2B5EF4-FFF2-40B4-BE49-F238E27FC236}">
                  <a16:creationId xmlns:a16="http://schemas.microsoft.com/office/drawing/2014/main" id="{05E21CFC-F04D-4527-A0B4-CBAFBB64C2A5}"/>
                </a:ext>
              </a:extLst>
            </p:cNvPr>
            <p:cNvSpPr/>
            <p:nvPr/>
          </p:nvSpPr>
          <p:spPr>
            <a:xfrm>
              <a:off x="-5868325" y="3273750"/>
              <a:ext cx="85075" cy="84300"/>
            </a:xfrm>
            <a:custGeom>
              <a:avLst/>
              <a:gdLst/>
              <a:ahLst/>
              <a:cxnLst/>
              <a:rect l="l" t="t" r="r" b="b"/>
              <a:pathLst>
                <a:path w="3403" h="3372" extrusionOk="0">
                  <a:moveTo>
                    <a:pt x="1701" y="0"/>
                  </a:moveTo>
                  <a:cubicBezTo>
                    <a:pt x="788" y="0"/>
                    <a:pt x="0" y="756"/>
                    <a:pt x="0" y="1702"/>
                  </a:cubicBezTo>
                  <a:cubicBezTo>
                    <a:pt x="0" y="2615"/>
                    <a:pt x="788" y="3371"/>
                    <a:pt x="1701" y="3371"/>
                  </a:cubicBezTo>
                  <a:cubicBezTo>
                    <a:pt x="2646" y="3371"/>
                    <a:pt x="3403" y="2615"/>
                    <a:pt x="3403" y="1702"/>
                  </a:cubicBezTo>
                  <a:cubicBezTo>
                    <a:pt x="3403" y="756"/>
                    <a:pt x="2646" y="0"/>
                    <a:pt x="17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569;p74">
              <a:extLst>
                <a:ext uri="{FF2B5EF4-FFF2-40B4-BE49-F238E27FC236}">
                  <a16:creationId xmlns:a16="http://schemas.microsoft.com/office/drawing/2014/main" id="{3798FD98-5E83-4CCB-8C5A-513D3E8204F9}"/>
                </a:ext>
              </a:extLst>
            </p:cNvPr>
            <p:cNvSpPr/>
            <p:nvPr/>
          </p:nvSpPr>
          <p:spPr>
            <a:xfrm>
              <a:off x="-5971525" y="3308400"/>
              <a:ext cx="292250" cy="256000"/>
            </a:xfrm>
            <a:custGeom>
              <a:avLst/>
              <a:gdLst/>
              <a:ahLst/>
              <a:cxnLst/>
              <a:rect l="l" t="t" r="r" b="b"/>
              <a:pathLst>
                <a:path w="11690" h="10240" extrusionOk="0">
                  <a:moveTo>
                    <a:pt x="2049" y="1"/>
                  </a:moveTo>
                  <a:cubicBezTo>
                    <a:pt x="1324" y="1"/>
                    <a:pt x="694" y="599"/>
                    <a:pt x="694" y="1355"/>
                  </a:cubicBezTo>
                  <a:cubicBezTo>
                    <a:pt x="694" y="1733"/>
                    <a:pt x="852" y="2080"/>
                    <a:pt x="1072" y="2300"/>
                  </a:cubicBezTo>
                  <a:cubicBezTo>
                    <a:pt x="442" y="2647"/>
                    <a:pt x="1" y="3340"/>
                    <a:pt x="1" y="4096"/>
                  </a:cubicBezTo>
                  <a:lnTo>
                    <a:pt x="1" y="5766"/>
                  </a:lnTo>
                  <a:cubicBezTo>
                    <a:pt x="1" y="6207"/>
                    <a:pt x="284" y="6617"/>
                    <a:pt x="694" y="6774"/>
                  </a:cubicBezTo>
                  <a:lnTo>
                    <a:pt x="694" y="8538"/>
                  </a:lnTo>
                  <a:cubicBezTo>
                    <a:pt x="694" y="9074"/>
                    <a:pt x="1167" y="9546"/>
                    <a:pt x="1702" y="9546"/>
                  </a:cubicBezTo>
                  <a:lnTo>
                    <a:pt x="2364" y="9546"/>
                  </a:lnTo>
                  <a:cubicBezTo>
                    <a:pt x="2931" y="9546"/>
                    <a:pt x="3403" y="9074"/>
                    <a:pt x="3403" y="8538"/>
                  </a:cubicBezTo>
                  <a:lnTo>
                    <a:pt x="3403" y="6774"/>
                  </a:lnTo>
                  <a:cubicBezTo>
                    <a:pt x="3529" y="6711"/>
                    <a:pt x="3624" y="6648"/>
                    <a:pt x="3750" y="6522"/>
                  </a:cubicBezTo>
                  <a:cubicBezTo>
                    <a:pt x="3876" y="6585"/>
                    <a:pt x="3939" y="6680"/>
                    <a:pt x="4097" y="6774"/>
                  </a:cubicBezTo>
                  <a:lnTo>
                    <a:pt x="4097" y="9200"/>
                  </a:lnTo>
                  <a:cubicBezTo>
                    <a:pt x="4097" y="9735"/>
                    <a:pt x="4569" y="10240"/>
                    <a:pt x="5136" y="10240"/>
                  </a:cubicBezTo>
                  <a:lnTo>
                    <a:pt x="6522" y="10240"/>
                  </a:lnTo>
                  <a:cubicBezTo>
                    <a:pt x="7058" y="10240"/>
                    <a:pt x="7562" y="9767"/>
                    <a:pt x="7562" y="9200"/>
                  </a:cubicBezTo>
                  <a:lnTo>
                    <a:pt x="7562" y="6774"/>
                  </a:lnTo>
                  <a:cubicBezTo>
                    <a:pt x="7688" y="6711"/>
                    <a:pt x="7814" y="6648"/>
                    <a:pt x="7940" y="6522"/>
                  </a:cubicBezTo>
                  <a:cubicBezTo>
                    <a:pt x="8035" y="6585"/>
                    <a:pt x="8129" y="6680"/>
                    <a:pt x="8287" y="6774"/>
                  </a:cubicBezTo>
                  <a:lnTo>
                    <a:pt x="8287" y="8538"/>
                  </a:lnTo>
                  <a:cubicBezTo>
                    <a:pt x="8287" y="9074"/>
                    <a:pt x="8759" y="9546"/>
                    <a:pt x="9295" y="9546"/>
                  </a:cubicBezTo>
                  <a:lnTo>
                    <a:pt x="9988" y="9546"/>
                  </a:lnTo>
                  <a:cubicBezTo>
                    <a:pt x="10524" y="9546"/>
                    <a:pt x="10996" y="9074"/>
                    <a:pt x="10996" y="8538"/>
                  </a:cubicBezTo>
                  <a:lnTo>
                    <a:pt x="10996" y="6774"/>
                  </a:lnTo>
                  <a:cubicBezTo>
                    <a:pt x="11406" y="6617"/>
                    <a:pt x="11658" y="6238"/>
                    <a:pt x="11658" y="5766"/>
                  </a:cubicBezTo>
                  <a:lnTo>
                    <a:pt x="11658" y="4096"/>
                  </a:lnTo>
                  <a:cubicBezTo>
                    <a:pt x="11689" y="3340"/>
                    <a:pt x="11280" y="2678"/>
                    <a:pt x="10650" y="2300"/>
                  </a:cubicBezTo>
                  <a:cubicBezTo>
                    <a:pt x="10870" y="2080"/>
                    <a:pt x="11028" y="1733"/>
                    <a:pt x="11028" y="1355"/>
                  </a:cubicBezTo>
                  <a:cubicBezTo>
                    <a:pt x="11028" y="599"/>
                    <a:pt x="10398" y="1"/>
                    <a:pt x="9641" y="1"/>
                  </a:cubicBezTo>
                  <a:cubicBezTo>
                    <a:pt x="8917" y="1"/>
                    <a:pt x="8287" y="599"/>
                    <a:pt x="8287" y="1355"/>
                  </a:cubicBezTo>
                  <a:cubicBezTo>
                    <a:pt x="8287" y="1733"/>
                    <a:pt x="8444" y="2080"/>
                    <a:pt x="8665" y="2300"/>
                  </a:cubicBezTo>
                  <a:cubicBezTo>
                    <a:pt x="8444" y="2426"/>
                    <a:pt x="8224" y="2584"/>
                    <a:pt x="8066" y="2773"/>
                  </a:cubicBezTo>
                  <a:cubicBezTo>
                    <a:pt x="7972" y="2521"/>
                    <a:pt x="7751" y="2237"/>
                    <a:pt x="7562" y="2017"/>
                  </a:cubicBezTo>
                  <a:cubicBezTo>
                    <a:pt x="7216" y="2395"/>
                    <a:pt x="6743" y="2584"/>
                    <a:pt x="6239" y="2647"/>
                  </a:cubicBezTo>
                  <a:lnTo>
                    <a:pt x="6239" y="4380"/>
                  </a:lnTo>
                  <a:cubicBezTo>
                    <a:pt x="6239" y="4604"/>
                    <a:pt x="6043" y="4722"/>
                    <a:pt x="5851" y="4722"/>
                  </a:cubicBezTo>
                  <a:cubicBezTo>
                    <a:pt x="5665" y="4722"/>
                    <a:pt x="5483" y="4612"/>
                    <a:pt x="5483" y="4380"/>
                  </a:cubicBezTo>
                  <a:lnTo>
                    <a:pt x="5483" y="2647"/>
                  </a:lnTo>
                  <a:cubicBezTo>
                    <a:pt x="4979" y="2584"/>
                    <a:pt x="4506" y="2332"/>
                    <a:pt x="4160" y="2017"/>
                  </a:cubicBezTo>
                  <a:cubicBezTo>
                    <a:pt x="3908" y="2237"/>
                    <a:pt x="3750" y="2521"/>
                    <a:pt x="3624" y="2773"/>
                  </a:cubicBezTo>
                  <a:cubicBezTo>
                    <a:pt x="3466" y="2584"/>
                    <a:pt x="3277" y="2426"/>
                    <a:pt x="3057" y="2300"/>
                  </a:cubicBezTo>
                  <a:cubicBezTo>
                    <a:pt x="3277" y="2080"/>
                    <a:pt x="3435" y="1733"/>
                    <a:pt x="3435" y="1355"/>
                  </a:cubicBezTo>
                  <a:cubicBezTo>
                    <a:pt x="3435" y="599"/>
                    <a:pt x="2805" y="1"/>
                    <a:pt x="20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4099;p65">
            <a:extLst>
              <a:ext uri="{FF2B5EF4-FFF2-40B4-BE49-F238E27FC236}">
                <a16:creationId xmlns:a16="http://schemas.microsoft.com/office/drawing/2014/main" id="{E6FEBF0F-9242-4453-B3AC-62022434BC78}"/>
              </a:ext>
            </a:extLst>
          </p:cNvPr>
          <p:cNvGrpSpPr/>
          <p:nvPr/>
        </p:nvGrpSpPr>
        <p:grpSpPr>
          <a:xfrm>
            <a:off x="1502934" y="1443203"/>
            <a:ext cx="645910" cy="645910"/>
            <a:chOff x="5660400" y="238125"/>
            <a:chExt cx="481825" cy="481825"/>
          </a:xfrm>
          <a:solidFill>
            <a:srgbClr val="52CAD0"/>
          </a:solidFill>
        </p:grpSpPr>
        <p:sp>
          <p:nvSpPr>
            <p:cNvPr id="34" name="Google Shape;4100;p65">
              <a:extLst>
                <a:ext uri="{FF2B5EF4-FFF2-40B4-BE49-F238E27FC236}">
                  <a16:creationId xmlns:a16="http://schemas.microsoft.com/office/drawing/2014/main" id="{DC6D8AFF-BA59-4CE4-A5AD-041A24BBF796}"/>
                </a:ext>
              </a:extLst>
            </p:cNvPr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5" name="Google Shape;4101;p65">
              <a:extLst>
                <a:ext uri="{FF2B5EF4-FFF2-40B4-BE49-F238E27FC236}">
                  <a16:creationId xmlns:a16="http://schemas.microsoft.com/office/drawing/2014/main" id="{78BA4E6B-E9C7-4CB3-91CA-C508CCF1A8A3}"/>
                </a:ext>
              </a:extLst>
            </p:cNvPr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265" name="Google Shape;265;p39"/>
          <p:cNvSpPr txBox="1">
            <a:spLocks noGrp="1"/>
          </p:cNvSpPr>
          <p:nvPr>
            <p:ph type="title"/>
          </p:nvPr>
        </p:nvSpPr>
        <p:spPr>
          <a:xfrm>
            <a:off x="-11850" y="522475"/>
            <a:ext cx="91440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dirty="0">
                <a:solidFill>
                  <a:srgbClr val="434343"/>
                </a:solidFill>
              </a:rPr>
              <a:t>Observační studie</a:t>
            </a:r>
            <a:endParaRPr sz="2400" dirty="0">
              <a:solidFill>
                <a:srgbClr val="434343"/>
              </a:solidFill>
            </a:endParaRPr>
          </a:p>
        </p:txBody>
      </p:sp>
      <p:sp>
        <p:nvSpPr>
          <p:cNvPr id="268" name="Google Shape;268;p39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s"/>
              <a:t>13</a:t>
            </a:fld>
            <a:endParaRPr/>
          </a:p>
        </p:txBody>
      </p:sp>
      <p:sp>
        <p:nvSpPr>
          <p:cNvPr id="269" name="Google Shape;269;p39"/>
          <p:cNvSpPr txBox="1">
            <a:spLocks noGrp="1"/>
          </p:cNvSpPr>
          <p:nvPr>
            <p:ph type="ctrTitle" idx="2"/>
          </p:nvPr>
        </p:nvSpPr>
        <p:spPr>
          <a:xfrm>
            <a:off x="781671" y="2224265"/>
            <a:ext cx="2113500" cy="64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PRŮŘEZOVÉ</a:t>
            </a:r>
            <a:endParaRPr dirty="0"/>
          </a:p>
        </p:txBody>
      </p:sp>
      <p:sp>
        <p:nvSpPr>
          <p:cNvPr id="270" name="Google Shape;270;p39"/>
          <p:cNvSpPr txBox="1">
            <a:spLocks noGrp="1"/>
          </p:cNvSpPr>
          <p:nvPr>
            <p:ph type="subTitle" idx="1"/>
          </p:nvPr>
        </p:nvSpPr>
        <p:spPr>
          <a:xfrm>
            <a:off x="702920" y="2959187"/>
            <a:ext cx="2271000" cy="155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Clr>
                <a:schemeClr val="dk1"/>
              </a:buClr>
              <a:buSzPts val="1100"/>
            </a:pPr>
            <a:r>
              <a:rPr lang="cs-CZ" sz="1600" dirty="0"/>
              <a:t>Na populační úrovni zjišťujeme výskyt kouření a vysokého krevního tlaku.</a:t>
            </a:r>
          </a:p>
        </p:txBody>
      </p:sp>
      <p:sp>
        <p:nvSpPr>
          <p:cNvPr id="271" name="Google Shape;271;p39"/>
          <p:cNvSpPr txBox="1">
            <a:spLocks noGrp="1"/>
          </p:cNvSpPr>
          <p:nvPr>
            <p:ph type="ctrTitle" idx="3"/>
          </p:nvPr>
        </p:nvSpPr>
        <p:spPr>
          <a:xfrm>
            <a:off x="3515251" y="2224265"/>
            <a:ext cx="2113500" cy="64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CASE-CONTROL</a:t>
            </a:r>
            <a:endParaRPr dirty="0"/>
          </a:p>
        </p:txBody>
      </p:sp>
      <p:sp>
        <p:nvSpPr>
          <p:cNvPr id="272" name="Google Shape;272;p39"/>
          <p:cNvSpPr txBox="1">
            <a:spLocks noGrp="1"/>
          </p:cNvSpPr>
          <p:nvPr>
            <p:ph type="subTitle" idx="4"/>
          </p:nvPr>
        </p:nvSpPr>
        <p:spPr>
          <a:xfrm>
            <a:off x="3515252" y="2959187"/>
            <a:ext cx="2113500" cy="155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600" dirty="0"/>
              <a:t>Porovnáváme vystavení faktoru X</a:t>
            </a:r>
            <a:br>
              <a:rPr lang="cs-CZ" sz="1600" dirty="0"/>
            </a:br>
            <a:r>
              <a:rPr lang="cs-CZ" sz="1600" dirty="0"/>
              <a:t>u lidí majících</a:t>
            </a:r>
            <a:br>
              <a:rPr lang="cs-CZ" sz="1600" dirty="0"/>
            </a:br>
            <a:r>
              <a:rPr lang="cs-CZ" sz="1600" dirty="0"/>
              <a:t>a nemajících alergii</a:t>
            </a:r>
            <a:endParaRPr sz="1600" dirty="0"/>
          </a:p>
        </p:txBody>
      </p:sp>
      <p:sp>
        <p:nvSpPr>
          <p:cNvPr id="273" name="Google Shape;273;p39"/>
          <p:cNvSpPr txBox="1">
            <a:spLocks noGrp="1"/>
          </p:cNvSpPr>
          <p:nvPr>
            <p:ph type="ctrTitle" idx="5"/>
          </p:nvPr>
        </p:nvSpPr>
        <p:spPr>
          <a:xfrm>
            <a:off x="6265015" y="2224265"/>
            <a:ext cx="2113500" cy="64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KOHORTOVÉ</a:t>
            </a:r>
            <a:endParaRPr dirty="0"/>
          </a:p>
        </p:txBody>
      </p:sp>
      <p:sp>
        <p:nvSpPr>
          <p:cNvPr id="274" name="Google Shape;274;p39"/>
          <p:cNvSpPr txBox="1">
            <a:spLocks noGrp="1"/>
          </p:cNvSpPr>
          <p:nvPr>
            <p:ph type="subTitle" idx="6"/>
          </p:nvPr>
        </p:nvSpPr>
        <p:spPr>
          <a:xfrm>
            <a:off x="6265015" y="2959187"/>
            <a:ext cx="2113500" cy="155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600" dirty="0"/>
              <a:t>Porovnáváme výskyt alergií u lidí vystavených</a:t>
            </a:r>
            <a:br>
              <a:rPr lang="cs-CZ" sz="1600" dirty="0"/>
            </a:br>
            <a:r>
              <a:rPr lang="cs-CZ" sz="1600" dirty="0"/>
              <a:t>a nevystavených faktoru X</a:t>
            </a:r>
            <a:endParaRPr sz="1600" dirty="0"/>
          </a:p>
        </p:txBody>
      </p:sp>
      <p:grpSp>
        <p:nvGrpSpPr>
          <p:cNvPr id="20" name="Google Shape;5399;p67">
            <a:extLst>
              <a:ext uri="{FF2B5EF4-FFF2-40B4-BE49-F238E27FC236}">
                <a16:creationId xmlns:a16="http://schemas.microsoft.com/office/drawing/2014/main" id="{745CAF29-9DE9-4239-9AE2-AAC64BE0BF97}"/>
              </a:ext>
            </a:extLst>
          </p:cNvPr>
          <p:cNvGrpSpPr/>
          <p:nvPr/>
        </p:nvGrpSpPr>
        <p:grpSpPr>
          <a:xfrm>
            <a:off x="4661128" y="1476304"/>
            <a:ext cx="511559" cy="583593"/>
            <a:chOff x="-57940525" y="3590375"/>
            <a:chExt cx="279625" cy="319000"/>
          </a:xfrm>
          <a:solidFill>
            <a:srgbClr val="52CAD0"/>
          </a:solidFill>
        </p:grpSpPr>
        <p:sp>
          <p:nvSpPr>
            <p:cNvPr id="21" name="Google Shape;5400;p67">
              <a:extLst>
                <a:ext uri="{FF2B5EF4-FFF2-40B4-BE49-F238E27FC236}">
                  <a16:creationId xmlns:a16="http://schemas.microsoft.com/office/drawing/2014/main" id="{14CDC561-9240-40D8-BE9B-A584CF21F9E8}"/>
                </a:ext>
              </a:extLst>
            </p:cNvPr>
            <p:cNvSpPr/>
            <p:nvPr/>
          </p:nvSpPr>
          <p:spPr>
            <a:xfrm>
              <a:off x="-57940525" y="3727425"/>
              <a:ext cx="18150" cy="63800"/>
            </a:xfrm>
            <a:custGeom>
              <a:avLst/>
              <a:gdLst/>
              <a:ahLst/>
              <a:cxnLst/>
              <a:rect l="l" t="t" r="r" b="b"/>
              <a:pathLst>
                <a:path w="726" h="2552" extrusionOk="0">
                  <a:moveTo>
                    <a:pt x="725" y="0"/>
                  </a:moveTo>
                  <a:cubicBezTo>
                    <a:pt x="253" y="252"/>
                    <a:pt x="1" y="725"/>
                    <a:pt x="1" y="1260"/>
                  </a:cubicBezTo>
                  <a:cubicBezTo>
                    <a:pt x="1" y="1827"/>
                    <a:pt x="316" y="2300"/>
                    <a:pt x="725" y="2552"/>
                  </a:cubicBezTo>
                  <a:lnTo>
                    <a:pt x="7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401;p67">
              <a:extLst>
                <a:ext uri="{FF2B5EF4-FFF2-40B4-BE49-F238E27FC236}">
                  <a16:creationId xmlns:a16="http://schemas.microsoft.com/office/drawing/2014/main" id="{9D00BAE7-6604-4A20-9B81-05D0A8EE8D83}"/>
                </a:ext>
              </a:extLst>
            </p:cNvPr>
            <p:cNvSpPr/>
            <p:nvPr/>
          </p:nvSpPr>
          <p:spPr>
            <a:xfrm>
              <a:off x="-57904300" y="3686450"/>
              <a:ext cx="205600" cy="111075"/>
            </a:xfrm>
            <a:custGeom>
              <a:avLst/>
              <a:gdLst/>
              <a:ahLst/>
              <a:cxnLst/>
              <a:rect l="l" t="t" r="r" b="b"/>
              <a:pathLst>
                <a:path w="8224" h="4443" extrusionOk="0">
                  <a:moveTo>
                    <a:pt x="2647" y="2143"/>
                  </a:moveTo>
                  <a:cubicBezTo>
                    <a:pt x="2836" y="2143"/>
                    <a:pt x="2994" y="2301"/>
                    <a:pt x="2994" y="2521"/>
                  </a:cubicBezTo>
                  <a:cubicBezTo>
                    <a:pt x="2994" y="2710"/>
                    <a:pt x="2836" y="2868"/>
                    <a:pt x="2647" y="2868"/>
                  </a:cubicBezTo>
                  <a:cubicBezTo>
                    <a:pt x="2427" y="2868"/>
                    <a:pt x="2301" y="2710"/>
                    <a:pt x="2301" y="2521"/>
                  </a:cubicBezTo>
                  <a:cubicBezTo>
                    <a:pt x="2301" y="2301"/>
                    <a:pt x="2427" y="2143"/>
                    <a:pt x="2647" y="2143"/>
                  </a:cubicBezTo>
                  <a:close/>
                  <a:moveTo>
                    <a:pt x="5640" y="2143"/>
                  </a:moveTo>
                  <a:cubicBezTo>
                    <a:pt x="5829" y="2143"/>
                    <a:pt x="5987" y="2301"/>
                    <a:pt x="5987" y="2521"/>
                  </a:cubicBezTo>
                  <a:cubicBezTo>
                    <a:pt x="5987" y="2710"/>
                    <a:pt x="5829" y="2868"/>
                    <a:pt x="5640" y="2868"/>
                  </a:cubicBezTo>
                  <a:cubicBezTo>
                    <a:pt x="5420" y="2868"/>
                    <a:pt x="5262" y="2710"/>
                    <a:pt x="5262" y="2521"/>
                  </a:cubicBezTo>
                  <a:cubicBezTo>
                    <a:pt x="5262" y="2301"/>
                    <a:pt x="5420" y="2143"/>
                    <a:pt x="5640" y="2143"/>
                  </a:cubicBezTo>
                  <a:close/>
                  <a:moveTo>
                    <a:pt x="1923" y="1"/>
                  </a:moveTo>
                  <a:lnTo>
                    <a:pt x="1" y="1923"/>
                  </a:lnTo>
                  <a:lnTo>
                    <a:pt x="1" y="4443"/>
                  </a:lnTo>
                  <a:lnTo>
                    <a:pt x="1765" y="4443"/>
                  </a:lnTo>
                  <a:cubicBezTo>
                    <a:pt x="2490" y="3986"/>
                    <a:pt x="3309" y="3758"/>
                    <a:pt x="4124" y="3758"/>
                  </a:cubicBezTo>
                  <a:cubicBezTo>
                    <a:pt x="4939" y="3758"/>
                    <a:pt x="5751" y="3986"/>
                    <a:pt x="6459" y="4443"/>
                  </a:cubicBezTo>
                  <a:lnTo>
                    <a:pt x="8224" y="4443"/>
                  </a:lnTo>
                  <a:lnTo>
                    <a:pt x="8224" y="1923"/>
                  </a:lnTo>
                  <a:lnTo>
                    <a:pt x="6302" y="1"/>
                  </a:lnTo>
                  <a:cubicBezTo>
                    <a:pt x="5625" y="395"/>
                    <a:pt x="4876" y="592"/>
                    <a:pt x="4124" y="592"/>
                  </a:cubicBezTo>
                  <a:cubicBezTo>
                    <a:pt x="3372" y="592"/>
                    <a:pt x="2616" y="395"/>
                    <a:pt x="19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402;p67">
              <a:extLst>
                <a:ext uri="{FF2B5EF4-FFF2-40B4-BE49-F238E27FC236}">
                  <a16:creationId xmlns:a16="http://schemas.microsoft.com/office/drawing/2014/main" id="{21435130-BDA0-4C55-BE64-13EA00B2D8BB}"/>
                </a:ext>
              </a:extLst>
            </p:cNvPr>
            <p:cNvSpPr/>
            <p:nvPr/>
          </p:nvSpPr>
          <p:spPr>
            <a:xfrm>
              <a:off x="-57903500" y="3590375"/>
              <a:ext cx="205575" cy="117375"/>
            </a:xfrm>
            <a:custGeom>
              <a:avLst/>
              <a:gdLst/>
              <a:ahLst/>
              <a:cxnLst/>
              <a:rect l="l" t="t" r="r" b="b"/>
              <a:pathLst>
                <a:path w="8223" h="4695" extrusionOk="0">
                  <a:moveTo>
                    <a:pt x="4096" y="0"/>
                  </a:moveTo>
                  <a:cubicBezTo>
                    <a:pt x="3560" y="0"/>
                    <a:pt x="3088" y="315"/>
                    <a:pt x="2804" y="756"/>
                  </a:cubicBezTo>
                  <a:cubicBezTo>
                    <a:pt x="2753" y="751"/>
                    <a:pt x="2702" y="748"/>
                    <a:pt x="2651" y="748"/>
                  </a:cubicBezTo>
                  <a:cubicBezTo>
                    <a:pt x="2101" y="748"/>
                    <a:pt x="1551" y="1051"/>
                    <a:pt x="1292" y="1512"/>
                  </a:cubicBezTo>
                  <a:cubicBezTo>
                    <a:pt x="567" y="1638"/>
                    <a:pt x="0" y="2269"/>
                    <a:pt x="0" y="3056"/>
                  </a:cubicBezTo>
                  <a:lnTo>
                    <a:pt x="0" y="4694"/>
                  </a:lnTo>
                  <a:lnTo>
                    <a:pt x="1607" y="3088"/>
                  </a:lnTo>
                  <a:cubicBezTo>
                    <a:pt x="1683" y="3011"/>
                    <a:pt x="1783" y="2970"/>
                    <a:pt x="1884" y="2970"/>
                  </a:cubicBezTo>
                  <a:cubicBezTo>
                    <a:pt x="1951" y="2970"/>
                    <a:pt x="2018" y="2987"/>
                    <a:pt x="2080" y="3025"/>
                  </a:cubicBezTo>
                  <a:cubicBezTo>
                    <a:pt x="2694" y="3450"/>
                    <a:pt x="3403" y="3663"/>
                    <a:pt x="4112" y="3663"/>
                  </a:cubicBezTo>
                  <a:cubicBezTo>
                    <a:pt x="4821" y="3663"/>
                    <a:pt x="5529" y="3450"/>
                    <a:pt x="6144" y="3025"/>
                  </a:cubicBezTo>
                  <a:cubicBezTo>
                    <a:pt x="6206" y="2987"/>
                    <a:pt x="6273" y="2970"/>
                    <a:pt x="6339" y="2970"/>
                  </a:cubicBezTo>
                  <a:cubicBezTo>
                    <a:pt x="6441" y="2970"/>
                    <a:pt x="6540" y="3011"/>
                    <a:pt x="6616" y="3088"/>
                  </a:cubicBezTo>
                  <a:lnTo>
                    <a:pt x="8223" y="4694"/>
                  </a:lnTo>
                  <a:lnTo>
                    <a:pt x="8223" y="3056"/>
                  </a:lnTo>
                  <a:cubicBezTo>
                    <a:pt x="8192" y="2300"/>
                    <a:pt x="7656" y="1638"/>
                    <a:pt x="6900" y="1512"/>
                  </a:cubicBezTo>
                  <a:cubicBezTo>
                    <a:pt x="6641" y="1051"/>
                    <a:pt x="6091" y="748"/>
                    <a:pt x="5541" y="748"/>
                  </a:cubicBezTo>
                  <a:cubicBezTo>
                    <a:pt x="5490" y="748"/>
                    <a:pt x="5439" y="751"/>
                    <a:pt x="5388" y="756"/>
                  </a:cubicBezTo>
                  <a:cubicBezTo>
                    <a:pt x="5136" y="284"/>
                    <a:pt x="4663" y="0"/>
                    <a:pt x="40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403;p67">
              <a:extLst>
                <a:ext uri="{FF2B5EF4-FFF2-40B4-BE49-F238E27FC236}">
                  <a16:creationId xmlns:a16="http://schemas.microsoft.com/office/drawing/2014/main" id="{1D32D943-467E-41A2-B83B-655AE789EDBA}"/>
                </a:ext>
              </a:extLst>
            </p:cNvPr>
            <p:cNvSpPr/>
            <p:nvPr/>
          </p:nvSpPr>
          <p:spPr>
            <a:xfrm>
              <a:off x="-57903500" y="3798700"/>
              <a:ext cx="204800" cy="110675"/>
            </a:xfrm>
            <a:custGeom>
              <a:avLst/>
              <a:gdLst/>
              <a:ahLst/>
              <a:cxnLst/>
              <a:rect l="l" t="t" r="r" b="b"/>
              <a:pathLst>
                <a:path w="8192" h="4427" extrusionOk="0">
                  <a:moveTo>
                    <a:pt x="5159" y="1001"/>
                  </a:moveTo>
                  <a:cubicBezTo>
                    <a:pt x="5254" y="1001"/>
                    <a:pt x="5340" y="1040"/>
                    <a:pt x="5388" y="1119"/>
                  </a:cubicBezTo>
                  <a:cubicBezTo>
                    <a:pt x="5545" y="1245"/>
                    <a:pt x="5545" y="1465"/>
                    <a:pt x="5388" y="1654"/>
                  </a:cubicBezTo>
                  <a:cubicBezTo>
                    <a:pt x="5041" y="2001"/>
                    <a:pt x="4569" y="2190"/>
                    <a:pt x="4096" y="2190"/>
                  </a:cubicBezTo>
                  <a:cubicBezTo>
                    <a:pt x="3623" y="2190"/>
                    <a:pt x="3119" y="2001"/>
                    <a:pt x="2804" y="1654"/>
                  </a:cubicBezTo>
                  <a:cubicBezTo>
                    <a:pt x="2647" y="1497"/>
                    <a:pt x="2647" y="1245"/>
                    <a:pt x="2804" y="1119"/>
                  </a:cubicBezTo>
                  <a:cubicBezTo>
                    <a:pt x="2883" y="1040"/>
                    <a:pt x="2978" y="1001"/>
                    <a:pt x="3068" y="1001"/>
                  </a:cubicBezTo>
                  <a:cubicBezTo>
                    <a:pt x="3159" y="1001"/>
                    <a:pt x="3245" y="1040"/>
                    <a:pt x="3308" y="1119"/>
                  </a:cubicBezTo>
                  <a:cubicBezTo>
                    <a:pt x="3529" y="1339"/>
                    <a:pt x="3812" y="1449"/>
                    <a:pt x="4096" y="1449"/>
                  </a:cubicBezTo>
                  <a:cubicBezTo>
                    <a:pt x="4380" y="1449"/>
                    <a:pt x="4663" y="1339"/>
                    <a:pt x="4884" y="1119"/>
                  </a:cubicBezTo>
                  <a:cubicBezTo>
                    <a:pt x="4962" y="1040"/>
                    <a:pt x="5065" y="1001"/>
                    <a:pt x="5159" y="1001"/>
                  </a:cubicBezTo>
                  <a:close/>
                  <a:moveTo>
                    <a:pt x="4080" y="0"/>
                  </a:moveTo>
                  <a:cubicBezTo>
                    <a:pt x="3371" y="0"/>
                    <a:pt x="2663" y="205"/>
                    <a:pt x="2048" y="615"/>
                  </a:cubicBezTo>
                  <a:cubicBezTo>
                    <a:pt x="1985" y="646"/>
                    <a:pt x="1922" y="678"/>
                    <a:pt x="1859" y="678"/>
                  </a:cubicBezTo>
                  <a:lnTo>
                    <a:pt x="0" y="678"/>
                  </a:lnTo>
                  <a:cubicBezTo>
                    <a:pt x="189" y="2788"/>
                    <a:pt x="1922" y="4427"/>
                    <a:pt x="4096" y="4427"/>
                  </a:cubicBezTo>
                  <a:cubicBezTo>
                    <a:pt x="6270" y="4427"/>
                    <a:pt x="8003" y="2788"/>
                    <a:pt x="8192" y="678"/>
                  </a:cubicBezTo>
                  <a:lnTo>
                    <a:pt x="6333" y="678"/>
                  </a:lnTo>
                  <a:cubicBezTo>
                    <a:pt x="6270" y="678"/>
                    <a:pt x="6175" y="646"/>
                    <a:pt x="6112" y="615"/>
                  </a:cubicBezTo>
                  <a:cubicBezTo>
                    <a:pt x="5498" y="205"/>
                    <a:pt x="4789" y="0"/>
                    <a:pt x="40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404;p67">
              <a:extLst>
                <a:ext uri="{FF2B5EF4-FFF2-40B4-BE49-F238E27FC236}">
                  <a16:creationId xmlns:a16="http://schemas.microsoft.com/office/drawing/2014/main" id="{D7014BFE-FEE2-4943-A6EE-9F1E52A94DD6}"/>
                </a:ext>
              </a:extLst>
            </p:cNvPr>
            <p:cNvSpPr/>
            <p:nvPr/>
          </p:nvSpPr>
          <p:spPr>
            <a:xfrm>
              <a:off x="-57679825" y="3726625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1" y="1"/>
                  </a:moveTo>
                  <a:lnTo>
                    <a:pt x="1" y="2552"/>
                  </a:lnTo>
                  <a:cubicBezTo>
                    <a:pt x="442" y="2269"/>
                    <a:pt x="757" y="1796"/>
                    <a:pt x="757" y="1261"/>
                  </a:cubicBezTo>
                  <a:cubicBezTo>
                    <a:pt x="757" y="757"/>
                    <a:pt x="442" y="284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5460;p67">
            <a:extLst>
              <a:ext uri="{FF2B5EF4-FFF2-40B4-BE49-F238E27FC236}">
                <a16:creationId xmlns:a16="http://schemas.microsoft.com/office/drawing/2014/main" id="{1D80965F-80B8-48CA-87AC-B4F999503749}"/>
              </a:ext>
            </a:extLst>
          </p:cNvPr>
          <p:cNvGrpSpPr/>
          <p:nvPr/>
        </p:nvGrpSpPr>
        <p:grpSpPr>
          <a:xfrm>
            <a:off x="3900430" y="1474399"/>
            <a:ext cx="585498" cy="585498"/>
            <a:chOff x="-57568775" y="3198925"/>
            <a:chExt cx="318225" cy="318225"/>
          </a:xfrm>
          <a:solidFill>
            <a:srgbClr val="52CAD0"/>
          </a:solidFill>
        </p:grpSpPr>
        <p:sp>
          <p:nvSpPr>
            <p:cNvPr id="27" name="Google Shape;5461;p67">
              <a:extLst>
                <a:ext uri="{FF2B5EF4-FFF2-40B4-BE49-F238E27FC236}">
                  <a16:creationId xmlns:a16="http://schemas.microsoft.com/office/drawing/2014/main" id="{859B2D56-E688-40B8-9A66-7BF7FDC72B04}"/>
                </a:ext>
              </a:extLst>
            </p:cNvPr>
            <p:cNvSpPr/>
            <p:nvPr/>
          </p:nvSpPr>
          <p:spPr>
            <a:xfrm>
              <a:off x="-57530950" y="3373775"/>
              <a:ext cx="18125" cy="64600"/>
            </a:xfrm>
            <a:custGeom>
              <a:avLst/>
              <a:gdLst/>
              <a:ahLst/>
              <a:cxnLst/>
              <a:rect l="l" t="t" r="r" b="b"/>
              <a:pathLst>
                <a:path w="725" h="2584" extrusionOk="0">
                  <a:moveTo>
                    <a:pt x="725" y="0"/>
                  </a:moveTo>
                  <a:cubicBezTo>
                    <a:pt x="315" y="284"/>
                    <a:pt x="0" y="725"/>
                    <a:pt x="0" y="1261"/>
                  </a:cubicBezTo>
                  <a:lnTo>
                    <a:pt x="0" y="1324"/>
                  </a:lnTo>
                  <a:cubicBezTo>
                    <a:pt x="0" y="1859"/>
                    <a:pt x="315" y="2332"/>
                    <a:pt x="725" y="2584"/>
                  </a:cubicBezTo>
                  <a:lnTo>
                    <a:pt x="725" y="1576"/>
                  </a:lnTo>
                  <a:lnTo>
                    <a:pt x="7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462;p67">
              <a:extLst>
                <a:ext uri="{FF2B5EF4-FFF2-40B4-BE49-F238E27FC236}">
                  <a16:creationId xmlns:a16="http://schemas.microsoft.com/office/drawing/2014/main" id="{4CE90677-8C1A-4CAA-A545-E4DB1058A578}"/>
                </a:ext>
              </a:extLst>
            </p:cNvPr>
            <p:cNvSpPr/>
            <p:nvPr/>
          </p:nvSpPr>
          <p:spPr>
            <a:xfrm>
              <a:off x="-57568775" y="3406850"/>
              <a:ext cx="99275" cy="110300"/>
            </a:xfrm>
            <a:custGeom>
              <a:avLst/>
              <a:gdLst/>
              <a:ahLst/>
              <a:cxnLst/>
              <a:rect l="l" t="t" r="r" b="b"/>
              <a:pathLst>
                <a:path w="3971" h="4412" extrusionOk="0">
                  <a:moveTo>
                    <a:pt x="757" y="1"/>
                  </a:moveTo>
                  <a:cubicBezTo>
                    <a:pt x="285" y="473"/>
                    <a:pt x="1" y="1103"/>
                    <a:pt x="1" y="1796"/>
                  </a:cubicBezTo>
                  <a:cubicBezTo>
                    <a:pt x="1" y="3246"/>
                    <a:pt x="1198" y="4411"/>
                    <a:pt x="2616" y="4411"/>
                  </a:cubicBezTo>
                  <a:cubicBezTo>
                    <a:pt x="3120" y="4411"/>
                    <a:pt x="3561" y="4254"/>
                    <a:pt x="3971" y="4002"/>
                  </a:cubicBezTo>
                  <a:cubicBezTo>
                    <a:pt x="3435" y="3561"/>
                    <a:pt x="2994" y="2962"/>
                    <a:pt x="2710" y="2363"/>
                  </a:cubicBezTo>
                  <a:lnTo>
                    <a:pt x="1891" y="1891"/>
                  </a:lnTo>
                  <a:cubicBezTo>
                    <a:pt x="1230" y="1481"/>
                    <a:pt x="789" y="788"/>
                    <a:pt x="7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463;p67">
              <a:extLst>
                <a:ext uri="{FF2B5EF4-FFF2-40B4-BE49-F238E27FC236}">
                  <a16:creationId xmlns:a16="http://schemas.microsoft.com/office/drawing/2014/main" id="{9E9EEDBC-0788-433A-937B-667860CF65D5}"/>
                </a:ext>
              </a:extLst>
            </p:cNvPr>
            <p:cNvSpPr/>
            <p:nvPr/>
          </p:nvSpPr>
          <p:spPr>
            <a:xfrm>
              <a:off x="-57494725" y="3254850"/>
              <a:ext cx="207175" cy="262300"/>
            </a:xfrm>
            <a:custGeom>
              <a:avLst/>
              <a:gdLst/>
              <a:ahLst/>
              <a:cxnLst/>
              <a:rect l="l" t="t" r="r" b="b"/>
              <a:pathLst>
                <a:path w="8287" h="10492" extrusionOk="0">
                  <a:moveTo>
                    <a:pt x="2647" y="5293"/>
                  </a:moveTo>
                  <a:cubicBezTo>
                    <a:pt x="2836" y="5293"/>
                    <a:pt x="2993" y="5451"/>
                    <a:pt x="2993" y="5640"/>
                  </a:cubicBezTo>
                  <a:cubicBezTo>
                    <a:pt x="2993" y="5829"/>
                    <a:pt x="2836" y="5986"/>
                    <a:pt x="2647" y="5986"/>
                  </a:cubicBezTo>
                  <a:cubicBezTo>
                    <a:pt x="2628" y="5989"/>
                    <a:pt x="2609" y="5990"/>
                    <a:pt x="2592" y="5990"/>
                  </a:cubicBezTo>
                  <a:cubicBezTo>
                    <a:pt x="2400" y="5990"/>
                    <a:pt x="2269" y="5841"/>
                    <a:pt x="2269" y="5640"/>
                  </a:cubicBezTo>
                  <a:cubicBezTo>
                    <a:pt x="2269" y="5451"/>
                    <a:pt x="2426" y="5293"/>
                    <a:pt x="2647" y="5293"/>
                  </a:cubicBezTo>
                  <a:close/>
                  <a:moveTo>
                    <a:pt x="5640" y="5324"/>
                  </a:moveTo>
                  <a:cubicBezTo>
                    <a:pt x="5829" y="5324"/>
                    <a:pt x="5986" y="5482"/>
                    <a:pt x="5986" y="5671"/>
                  </a:cubicBezTo>
                  <a:cubicBezTo>
                    <a:pt x="6018" y="5860"/>
                    <a:pt x="5860" y="6018"/>
                    <a:pt x="5640" y="6018"/>
                  </a:cubicBezTo>
                  <a:cubicBezTo>
                    <a:pt x="5419" y="6018"/>
                    <a:pt x="5262" y="5860"/>
                    <a:pt x="5262" y="5671"/>
                  </a:cubicBezTo>
                  <a:cubicBezTo>
                    <a:pt x="5262" y="5482"/>
                    <a:pt x="5419" y="5324"/>
                    <a:pt x="5640" y="5324"/>
                  </a:cubicBezTo>
                  <a:close/>
                  <a:moveTo>
                    <a:pt x="5191" y="7845"/>
                  </a:moveTo>
                  <a:cubicBezTo>
                    <a:pt x="5285" y="7845"/>
                    <a:pt x="5372" y="7876"/>
                    <a:pt x="5419" y="7939"/>
                  </a:cubicBezTo>
                  <a:cubicBezTo>
                    <a:pt x="5640" y="8065"/>
                    <a:pt x="5640" y="8317"/>
                    <a:pt x="5482" y="8475"/>
                  </a:cubicBezTo>
                  <a:cubicBezTo>
                    <a:pt x="5104" y="8822"/>
                    <a:pt x="4632" y="9011"/>
                    <a:pt x="4128" y="9011"/>
                  </a:cubicBezTo>
                  <a:cubicBezTo>
                    <a:pt x="3624" y="9011"/>
                    <a:pt x="3151" y="8822"/>
                    <a:pt x="2836" y="8475"/>
                  </a:cubicBezTo>
                  <a:cubicBezTo>
                    <a:pt x="2678" y="8317"/>
                    <a:pt x="2678" y="8065"/>
                    <a:pt x="2836" y="7939"/>
                  </a:cubicBezTo>
                  <a:cubicBezTo>
                    <a:pt x="2915" y="7876"/>
                    <a:pt x="3009" y="7845"/>
                    <a:pt x="3100" y="7845"/>
                  </a:cubicBezTo>
                  <a:cubicBezTo>
                    <a:pt x="3190" y="7845"/>
                    <a:pt x="3277" y="7876"/>
                    <a:pt x="3340" y="7939"/>
                  </a:cubicBezTo>
                  <a:cubicBezTo>
                    <a:pt x="3561" y="8160"/>
                    <a:pt x="3844" y="8270"/>
                    <a:pt x="4128" y="8270"/>
                  </a:cubicBezTo>
                  <a:cubicBezTo>
                    <a:pt x="4411" y="8270"/>
                    <a:pt x="4695" y="8160"/>
                    <a:pt x="4915" y="7939"/>
                  </a:cubicBezTo>
                  <a:cubicBezTo>
                    <a:pt x="4994" y="7876"/>
                    <a:pt x="5096" y="7845"/>
                    <a:pt x="5191" y="7845"/>
                  </a:cubicBezTo>
                  <a:close/>
                  <a:moveTo>
                    <a:pt x="1796" y="0"/>
                  </a:moveTo>
                  <a:cubicBezTo>
                    <a:pt x="1670" y="126"/>
                    <a:pt x="1135" y="504"/>
                    <a:pt x="1072" y="630"/>
                  </a:cubicBezTo>
                  <a:cubicBezTo>
                    <a:pt x="442" y="1260"/>
                    <a:pt x="0" y="2363"/>
                    <a:pt x="0" y="3403"/>
                  </a:cubicBezTo>
                  <a:lnTo>
                    <a:pt x="0" y="6396"/>
                  </a:lnTo>
                  <a:cubicBezTo>
                    <a:pt x="0" y="8632"/>
                    <a:pt x="1859" y="10491"/>
                    <a:pt x="4128" y="10491"/>
                  </a:cubicBezTo>
                  <a:cubicBezTo>
                    <a:pt x="6427" y="10491"/>
                    <a:pt x="8286" y="8632"/>
                    <a:pt x="8286" y="6396"/>
                  </a:cubicBezTo>
                  <a:lnTo>
                    <a:pt x="8286" y="4505"/>
                  </a:lnTo>
                  <a:cubicBezTo>
                    <a:pt x="8157" y="4513"/>
                    <a:pt x="8028" y="4517"/>
                    <a:pt x="7899" y="4517"/>
                  </a:cubicBezTo>
                  <a:cubicBezTo>
                    <a:pt x="6396" y="4517"/>
                    <a:pt x="4939" y="4009"/>
                    <a:pt x="3750" y="2993"/>
                  </a:cubicBezTo>
                  <a:cubicBezTo>
                    <a:pt x="2804" y="2206"/>
                    <a:pt x="2174" y="1103"/>
                    <a:pt x="17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464;p67">
              <a:extLst>
                <a:ext uri="{FF2B5EF4-FFF2-40B4-BE49-F238E27FC236}">
                  <a16:creationId xmlns:a16="http://schemas.microsoft.com/office/drawing/2014/main" id="{3F77424B-71A4-41A2-8149-9F17B4BCB18B}"/>
                </a:ext>
              </a:extLst>
            </p:cNvPr>
            <p:cNvSpPr/>
            <p:nvPr/>
          </p:nvSpPr>
          <p:spPr>
            <a:xfrm>
              <a:off x="-57269475" y="3372975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1" y="1"/>
                  </a:moveTo>
                  <a:lnTo>
                    <a:pt x="1" y="2553"/>
                  </a:lnTo>
                  <a:cubicBezTo>
                    <a:pt x="442" y="2301"/>
                    <a:pt x="757" y="1828"/>
                    <a:pt x="757" y="1261"/>
                  </a:cubicBezTo>
                  <a:cubicBezTo>
                    <a:pt x="757" y="757"/>
                    <a:pt x="473" y="284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465;p67">
              <a:extLst>
                <a:ext uri="{FF2B5EF4-FFF2-40B4-BE49-F238E27FC236}">
                  <a16:creationId xmlns:a16="http://schemas.microsoft.com/office/drawing/2014/main" id="{CA2464FE-E495-4374-9C5D-56360C7B3A34}"/>
                </a:ext>
              </a:extLst>
            </p:cNvPr>
            <p:cNvSpPr/>
            <p:nvPr/>
          </p:nvSpPr>
          <p:spPr>
            <a:xfrm>
              <a:off x="-57436450" y="3198925"/>
              <a:ext cx="185900" cy="154400"/>
            </a:xfrm>
            <a:custGeom>
              <a:avLst/>
              <a:gdLst/>
              <a:ahLst/>
              <a:cxnLst/>
              <a:rect l="l" t="t" r="r" b="b"/>
              <a:pathLst>
                <a:path w="7436" h="6176" extrusionOk="0">
                  <a:moveTo>
                    <a:pt x="1828" y="0"/>
                  </a:moveTo>
                  <a:cubicBezTo>
                    <a:pt x="1198" y="0"/>
                    <a:pt x="568" y="126"/>
                    <a:pt x="1" y="315"/>
                  </a:cubicBezTo>
                  <a:cubicBezTo>
                    <a:pt x="1" y="977"/>
                    <a:pt x="127" y="1639"/>
                    <a:pt x="316" y="2237"/>
                  </a:cubicBezTo>
                  <a:cubicBezTo>
                    <a:pt x="631" y="3151"/>
                    <a:pt x="1167" y="3970"/>
                    <a:pt x="1923" y="4600"/>
                  </a:cubicBezTo>
                  <a:cubicBezTo>
                    <a:pt x="2710" y="5262"/>
                    <a:pt x="3655" y="5734"/>
                    <a:pt x="4632" y="5892"/>
                  </a:cubicBezTo>
                  <a:cubicBezTo>
                    <a:pt x="5073" y="5976"/>
                    <a:pt x="5262" y="5976"/>
                    <a:pt x="5507" y="5976"/>
                  </a:cubicBezTo>
                  <a:lnTo>
                    <a:pt x="5507" y="5976"/>
                  </a:lnTo>
                  <a:cubicBezTo>
                    <a:pt x="5630" y="5976"/>
                    <a:pt x="5766" y="5976"/>
                    <a:pt x="5955" y="5986"/>
                  </a:cubicBezTo>
                  <a:lnTo>
                    <a:pt x="6680" y="5986"/>
                  </a:lnTo>
                  <a:cubicBezTo>
                    <a:pt x="6963" y="5986"/>
                    <a:pt x="7215" y="6049"/>
                    <a:pt x="7436" y="6175"/>
                  </a:cubicBezTo>
                  <a:lnTo>
                    <a:pt x="7436" y="5671"/>
                  </a:lnTo>
                  <a:lnTo>
                    <a:pt x="7436" y="5640"/>
                  </a:lnTo>
                  <a:cubicBezTo>
                    <a:pt x="7436" y="2552"/>
                    <a:pt x="4916" y="0"/>
                    <a:pt x="18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466;p67">
              <a:extLst>
                <a:ext uri="{FF2B5EF4-FFF2-40B4-BE49-F238E27FC236}">
                  <a16:creationId xmlns:a16="http://schemas.microsoft.com/office/drawing/2014/main" id="{4E6F600D-7327-46A4-A8DE-9B61C1F62E10}"/>
                </a:ext>
              </a:extLst>
            </p:cNvPr>
            <p:cNvSpPr/>
            <p:nvPr/>
          </p:nvSpPr>
          <p:spPr>
            <a:xfrm>
              <a:off x="-57532525" y="3215450"/>
              <a:ext cx="77975" cy="148900"/>
            </a:xfrm>
            <a:custGeom>
              <a:avLst/>
              <a:gdLst/>
              <a:ahLst/>
              <a:cxnLst/>
              <a:rect l="l" t="t" r="r" b="b"/>
              <a:pathLst>
                <a:path w="3119" h="5956" extrusionOk="0">
                  <a:moveTo>
                    <a:pt x="3056" y="1"/>
                  </a:moveTo>
                  <a:cubicBezTo>
                    <a:pt x="1260" y="946"/>
                    <a:pt x="0" y="2836"/>
                    <a:pt x="0" y="5010"/>
                  </a:cubicBezTo>
                  <a:lnTo>
                    <a:pt x="0" y="5199"/>
                  </a:lnTo>
                  <a:lnTo>
                    <a:pt x="0" y="5955"/>
                  </a:lnTo>
                  <a:lnTo>
                    <a:pt x="63" y="5955"/>
                  </a:lnTo>
                  <a:cubicBezTo>
                    <a:pt x="158" y="5829"/>
                    <a:pt x="284" y="5766"/>
                    <a:pt x="410" y="5672"/>
                  </a:cubicBezTo>
                  <a:lnTo>
                    <a:pt x="788" y="5451"/>
                  </a:lnTo>
                  <a:lnTo>
                    <a:pt x="788" y="4601"/>
                  </a:lnTo>
                  <a:cubicBezTo>
                    <a:pt x="914" y="3088"/>
                    <a:pt x="1828" y="1576"/>
                    <a:pt x="3119" y="789"/>
                  </a:cubicBezTo>
                  <a:cubicBezTo>
                    <a:pt x="3088" y="505"/>
                    <a:pt x="3056" y="253"/>
                    <a:pt x="30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" grpId="0"/>
      <p:bldP spid="272" grpId="0" build="p"/>
      <p:bldP spid="273" grpId="0"/>
      <p:bldP spid="27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6"/>
          <p:cNvSpPr txBox="1">
            <a:spLocks noGrp="1"/>
          </p:cNvSpPr>
          <p:nvPr>
            <p:ph type="title"/>
          </p:nvPr>
        </p:nvSpPr>
        <p:spPr>
          <a:xfrm>
            <a:off x="0" y="216225"/>
            <a:ext cx="9144000" cy="91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dirty="0">
                <a:solidFill>
                  <a:srgbClr val="434343"/>
                </a:solidFill>
              </a:rPr>
              <a:t>Intervenční studie</a:t>
            </a:r>
            <a:endParaRPr sz="2400" dirty="0">
              <a:solidFill>
                <a:srgbClr val="434343"/>
              </a:solidFill>
            </a:endParaRPr>
          </a:p>
        </p:txBody>
      </p:sp>
      <p:sp>
        <p:nvSpPr>
          <p:cNvPr id="241" name="Google Shape;241;p36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s"/>
              <a:t>14</a:t>
            </a:fld>
            <a:endParaRPr/>
          </a:p>
        </p:txBody>
      </p:sp>
      <p:sp>
        <p:nvSpPr>
          <p:cNvPr id="8" name="Google Shape;239;p36">
            <a:extLst>
              <a:ext uri="{FF2B5EF4-FFF2-40B4-BE49-F238E27FC236}">
                <a16:creationId xmlns:a16="http://schemas.microsoft.com/office/drawing/2014/main" id="{1F70CBCC-A7FC-4C48-99A0-B41D309DCED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633500" y="1735358"/>
            <a:ext cx="5877000" cy="26715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cs-CZ" sz="2000" dirty="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Na úrovni </a:t>
            </a:r>
            <a:r>
              <a:rPr lang="cs-CZ" sz="2000" b="1" dirty="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jednotlivce</a:t>
            </a:r>
            <a:r>
              <a:rPr lang="cs-CZ" sz="2000" dirty="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 nebo </a:t>
            </a:r>
            <a:r>
              <a:rPr lang="cs-CZ" sz="2000" b="1" dirty="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populace</a:t>
            </a:r>
          </a:p>
          <a:p>
            <a:pPr marL="0" lvl="0" indent="0" rtl="0">
              <a:spcBef>
                <a:spcPts val="0"/>
              </a:spcBef>
              <a:spcAft>
                <a:spcPts val="3000"/>
              </a:spcAft>
              <a:buNone/>
            </a:pPr>
            <a:r>
              <a:rPr lang="cs-CZ" sz="2000" b="1" dirty="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RCT</a:t>
            </a:r>
            <a:r>
              <a:rPr lang="cs-CZ" sz="2000" dirty="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 = </a:t>
            </a:r>
            <a:r>
              <a:rPr lang="cs-CZ" sz="2000" dirty="0" err="1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randomized</a:t>
            </a:r>
            <a:r>
              <a:rPr lang="cs-CZ" sz="2000" dirty="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cs-CZ" sz="2000" dirty="0" err="1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controlled</a:t>
            </a:r>
            <a:r>
              <a:rPr lang="cs-CZ" sz="2000" dirty="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cs-CZ" sz="2000" dirty="0" err="1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trials</a:t>
            </a:r>
            <a:endParaRPr lang="cs-CZ" sz="2000" b="1" dirty="0">
              <a:solidFill>
                <a:srgbClr val="66666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rtl="0">
              <a:spcBef>
                <a:spcPts val="0"/>
              </a:spcBef>
              <a:buNone/>
            </a:pPr>
            <a:r>
              <a:rPr lang="cs-CZ" sz="2000" b="1" dirty="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Randomizace</a:t>
            </a:r>
          </a:p>
          <a:p>
            <a:pPr marL="0" lvl="0" indent="0" rtl="0">
              <a:spcBef>
                <a:spcPts val="0"/>
              </a:spcBef>
              <a:spcAft>
                <a:spcPts val="600"/>
              </a:spcAft>
              <a:buNone/>
            </a:pPr>
            <a:r>
              <a:rPr lang="cs-CZ" dirty="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(= náhodný výběr)</a:t>
            </a:r>
          </a:p>
          <a:p>
            <a:pPr marL="0" lvl="0" indent="0" rtl="0"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2000" b="1" dirty="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Placebo, zaslepení</a:t>
            </a:r>
          </a:p>
          <a:p>
            <a:pPr marL="0" lvl="0" indent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cs-CZ" sz="2000" b="1" dirty="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Statistika</a:t>
            </a:r>
            <a:endParaRPr sz="2000" b="1" dirty="0">
              <a:solidFill>
                <a:srgbClr val="66666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99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52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6"/>
          <p:cNvSpPr txBox="1">
            <a:spLocks noGrp="1"/>
          </p:cNvSpPr>
          <p:nvPr>
            <p:ph type="title"/>
          </p:nvPr>
        </p:nvSpPr>
        <p:spPr>
          <a:xfrm>
            <a:off x="0" y="216225"/>
            <a:ext cx="9144000" cy="91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dirty="0">
                <a:solidFill>
                  <a:srgbClr val="434343"/>
                </a:solidFill>
              </a:rPr>
              <a:t>Sekundární výzkum</a:t>
            </a:r>
            <a:endParaRPr sz="2400" dirty="0">
              <a:solidFill>
                <a:srgbClr val="434343"/>
              </a:solidFill>
            </a:endParaRPr>
          </a:p>
        </p:txBody>
      </p:sp>
      <p:sp>
        <p:nvSpPr>
          <p:cNvPr id="241" name="Google Shape;241;p36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s"/>
              <a:t>15</a:t>
            </a:fld>
            <a:endParaRPr dirty="0"/>
          </a:p>
        </p:txBody>
      </p:sp>
      <p:sp>
        <p:nvSpPr>
          <p:cNvPr id="8" name="Google Shape;239;p36">
            <a:extLst>
              <a:ext uri="{FF2B5EF4-FFF2-40B4-BE49-F238E27FC236}">
                <a16:creationId xmlns:a16="http://schemas.microsoft.com/office/drawing/2014/main" id="{1F70CBCC-A7FC-4C48-99A0-B41D309DCED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633500" y="1904925"/>
            <a:ext cx="5877000" cy="25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3600"/>
              </a:spcAft>
              <a:buNone/>
            </a:pPr>
            <a:r>
              <a:rPr lang="cs-CZ" sz="3600" b="1" dirty="0">
                <a:solidFill>
                  <a:srgbClr val="999999"/>
                </a:solidFill>
              </a:rPr>
              <a:t>SYSTEMATICKÉ REVIEW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dirty="0">
                <a:solidFill>
                  <a:srgbClr val="999999"/>
                </a:solidFill>
              </a:rPr>
              <a:t>METAANALÝZA</a:t>
            </a:r>
          </a:p>
        </p:txBody>
      </p:sp>
    </p:spTree>
    <p:extLst>
      <p:ext uri="{BB962C8B-B14F-4D97-AF65-F5344CB8AC3E}">
        <p14:creationId xmlns:p14="http://schemas.microsoft.com/office/powerpoint/2010/main" val="30421208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A295A6-8AA8-4C71-AB0D-3BA98E695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Hierarchie vědeckých důkazů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55B690AE-82E2-4F74-A60B-DDDB553D51B7}"/>
              </a:ext>
            </a:extLst>
          </p:cNvPr>
          <p:cNvSpPr/>
          <p:nvPr/>
        </p:nvSpPr>
        <p:spPr>
          <a:xfrm>
            <a:off x="1568496" y="4064739"/>
            <a:ext cx="6007008" cy="327048"/>
          </a:xfrm>
          <a:prstGeom prst="rect">
            <a:avLst/>
          </a:prstGeom>
          <a:solidFill>
            <a:srgbClr val="52CAD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rgbClr val="666666"/>
                </a:solidFill>
                <a:latin typeface="Ubuntu" panose="020B0604020202020204" charset="0"/>
              </a:rPr>
              <a:t>Laboratorní výzkum (tkáně, zvířata)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09D22151-FEE8-48B1-8111-FCD995E8BF44}"/>
              </a:ext>
            </a:extLst>
          </p:cNvPr>
          <p:cNvSpPr/>
          <p:nvPr/>
        </p:nvSpPr>
        <p:spPr>
          <a:xfrm>
            <a:off x="1872000" y="3690970"/>
            <a:ext cx="5400000" cy="327048"/>
          </a:xfrm>
          <a:prstGeom prst="rect">
            <a:avLst/>
          </a:prstGeom>
          <a:solidFill>
            <a:srgbClr val="52CAD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rgbClr val="666666"/>
                </a:solidFill>
                <a:latin typeface="Ubuntu" panose="020B0604020202020204" charset="0"/>
              </a:rPr>
              <a:t>Odborné názory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914A1F6E-CC59-4D98-98AA-1A05EEF045FC}"/>
              </a:ext>
            </a:extLst>
          </p:cNvPr>
          <p:cNvSpPr/>
          <p:nvPr/>
        </p:nvSpPr>
        <p:spPr>
          <a:xfrm>
            <a:off x="2232000" y="3317201"/>
            <a:ext cx="4680000" cy="327048"/>
          </a:xfrm>
          <a:prstGeom prst="rect">
            <a:avLst/>
          </a:prstGeom>
          <a:solidFill>
            <a:srgbClr val="52CAD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rgbClr val="666666"/>
                </a:solidFill>
                <a:latin typeface="Ubuntu" panose="020B0604020202020204" charset="0"/>
              </a:rPr>
              <a:t>Kazuistiky (= jednotlivé případy)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4A12BFBC-C57F-4323-A0FE-CE1E3CAA8554}"/>
              </a:ext>
            </a:extLst>
          </p:cNvPr>
          <p:cNvSpPr/>
          <p:nvPr/>
        </p:nvSpPr>
        <p:spPr>
          <a:xfrm>
            <a:off x="2592000" y="2943432"/>
            <a:ext cx="3960000" cy="327048"/>
          </a:xfrm>
          <a:prstGeom prst="rect">
            <a:avLst/>
          </a:prstGeom>
          <a:solidFill>
            <a:srgbClr val="52CAD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rgbClr val="666666"/>
                </a:solidFill>
                <a:latin typeface="Ubuntu" panose="020B0604020202020204" charset="0"/>
              </a:rPr>
              <a:t>Case-</a:t>
            </a:r>
            <a:r>
              <a:rPr lang="cs-CZ" b="1" dirty="0" err="1">
                <a:solidFill>
                  <a:srgbClr val="666666"/>
                </a:solidFill>
                <a:latin typeface="Ubuntu" panose="020B0604020202020204" charset="0"/>
              </a:rPr>
              <a:t>control</a:t>
            </a:r>
            <a:r>
              <a:rPr lang="cs-CZ" b="1" dirty="0">
                <a:solidFill>
                  <a:srgbClr val="666666"/>
                </a:solidFill>
                <a:latin typeface="Ubuntu" panose="020B0604020202020204" charset="0"/>
              </a:rPr>
              <a:t> studie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4B601412-21DC-4345-9780-F8B52E6F2F32}"/>
              </a:ext>
            </a:extLst>
          </p:cNvPr>
          <p:cNvSpPr/>
          <p:nvPr/>
        </p:nvSpPr>
        <p:spPr>
          <a:xfrm>
            <a:off x="2952000" y="2569663"/>
            <a:ext cx="3240000" cy="327048"/>
          </a:xfrm>
          <a:prstGeom prst="rect">
            <a:avLst/>
          </a:prstGeom>
          <a:solidFill>
            <a:srgbClr val="52CAD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err="1">
                <a:solidFill>
                  <a:srgbClr val="666666"/>
                </a:solidFill>
                <a:latin typeface="Ubuntu" panose="020B0604020202020204" charset="0"/>
              </a:rPr>
              <a:t>Kohortové</a:t>
            </a:r>
            <a:r>
              <a:rPr lang="cs-CZ" b="1" dirty="0">
                <a:solidFill>
                  <a:srgbClr val="666666"/>
                </a:solidFill>
                <a:latin typeface="Ubuntu" panose="020B0604020202020204" charset="0"/>
              </a:rPr>
              <a:t> studie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01729FCA-6D0D-40A4-9457-BCA8A94E4BCF}"/>
              </a:ext>
            </a:extLst>
          </p:cNvPr>
          <p:cNvSpPr/>
          <p:nvPr/>
        </p:nvSpPr>
        <p:spPr>
          <a:xfrm>
            <a:off x="3312000" y="2195894"/>
            <a:ext cx="2520000" cy="327048"/>
          </a:xfrm>
          <a:prstGeom prst="rect">
            <a:avLst/>
          </a:prstGeom>
          <a:solidFill>
            <a:srgbClr val="52CAD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rgbClr val="666666"/>
                </a:solidFill>
                <a:latin typeface="Ubuntu" panose="020B0604020202020204" charset="0"/>
              </a:rPr>
              <a:t>RCT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38DDF681-988B-416D-9C04-7F1E7C2FB47A}"/>
              </a:ext>
            </a:extLst>
          </p:cNvPr>
          <p:cNvSpPr/>
          <p:nvPr/>
        </p:nvSpPr>
        <p:spPr>
          <a:xfrm>
            <a:off x="3672000" y="1818787"/>
            <a:ext cx="1800000" cy="327048"/>
          </a:xfrm>
          <a:prstGeom prst="rect">
            <a:avLst/>
          </a:prstGeom>
          <a:solidFill>
            <a:srgbClr val="52CAD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300" b="1" dirty="0">
                <a:solidFill>
                  <a:srgbClr val="666666"/>
                </a:solidFill>
                <a:latin typeface="Ubuntu" panose="020B0604020202020204" charset="0"/>
              </a:rPr>
              <a:t>Sekundární výzkum</a:t>
            </a:r>
          </a:p>
        </p:txBody>
      </p:sp>
      <p:sp>
        <p:nvSpPr>
          <p:cNvPr id="11" name="Google Shape;241;p36">
            <a:extLst>
              <a:ext uri="{FF2B5EF4-FFF2-40B4-BE49-F238E27FC236}">
                <a16:creationId xmlns:a16="http://schemas.microsoft.com/office/drawing/2014/main" id="{429EC78A-6AEF-4D78-85E4-348E5DE603D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s"/>
              <a:t>16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1962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3"/>
          <p:cNvSpPr txBox="1">
            <a:spLocks noGrp="1"/>
          </p:cNvSpPr>
          <p:nvPr>
            <p:ph type="subTitle" idx="1"/>
          </p:nvPr>
        </p:nvSpPr>
        <p:spPr>
          <a:xfrm>
            <a:off x="2675900" y="2069081"/>
            <a:ext cx="4552531" cy="24205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„Bezlepková dieta nebyla asociována s pozitivními efekty na zdraví u zdravých jedinců.“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cs-CZ"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cs-CZ" dirty="0"/>
              <a:t>„Ale Maruška říkala, že její kamarádka ho vyřadila ze stravy a je jí lépe!“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cs-CZ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b="1" dirty="0"/>
              <a:t>Celková skladba jídelníčku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b="1" dirty="0"/>
              <a:t>Celková změna životního stylu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b="1" dirty="0"/>
              <a:t>Placebo</a:t>
            </a:r>
            <a:endParaRPr b="1" dirty="0"/>
          </a:p>
        </p:txBody>
      </p:sp>
      <p:sp>
        <p:nvSpPr>
          <p:cNvPr id="220" name="Google Shape;220;p33"/>
          <p:cNvSpPr txBox="1">
            <a:spLocks noGrp="1"/>
          </p:cNvSpPr>
          <p:nvPr>
            <p:ph type="title"/>
          </p:nvPr>
        </p:nvSpPr>
        <p:spPr>
          <a:xfrm>
            <a:off x="2675900" y="1220010"/>
            <a:ext cx="3926100" cy="12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cs-CZ" sz="3600" dirty="0">
                <a:solidFill>
                  <a:srgbClr val="666666"/>
                </a:solidFill>
              </a:rPr>
              <a:t>Takhle ne!</a:t>
            </a:r>
            <a:endParaRPr sz="3600" b="1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34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57CD02FF-59BF-4AFC-B3DF-59AF180912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6276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58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s"/>
              <a:t>19</a:t>
            </a:fld>
            <a:endParaRPr/>
          </a:p>
        </p:txBody>
      </p:sp>
      <p:sp>
        <p:nvSpPr>
          <p:cNvPr id="906" name="Google Shape;906;p58"/>
          <p:cNvSpPr txBox="1">
            <a:spLocks noGrp="1"/>
          </p:cNvSpPr>
          <p:nvPr>
            <p:ph type="title"/>
          </p:nvPr>
        </p:nvSpPr>
        <p:spPr>
          <a:xfrm>
            <a:off x="487286" y="520755"/>
            <a:ext cx="76182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200" dirty="0">
                <a:solidFill>
                  <a:schemeClr val="dk1"/>
                </a:solidFill>
                <a:latin typeface="Ubuntu"/>
                <a:sym typeface="Ubuntu"/>
              </a:rPr>
              <a:t>Abstrakt</a:t>
            </a:r>
            <a:endParaRPr sz="2200" dirty="0">
              <a:solidFill>
                <a:schemeClr val="dk1"/>
              </a:solidFill>
              <a:latin typeface="Ubuntu"/>
              <a:sym typeface="Ubuntu"/>
            </a:endParaRPr>
          </a:p>
        </p:txBody>
      </p:sp>
      <p:cxnSp>
        <p:nvCxnSpPr>
          <p:cNvPr id="51" name="Google Shape;719;p51">
            <a:extLst>
              <a:ext uri="{FF2B5EF4-FFF2-40B4-BE49-F238E27FC236}">
                <a16:creationId xmlns:a16="http://schemas.microsoft.com/office/drawing/2014/main" id="{DDE7B331-12A0-43DB-AC49-C2AAC6F7C048}"/>
              </a:ext>
            </a:extLst>
          </p:cNvPr>
          <p:cNvCxnSpPr>
            <a:cxnSpLocks/>
          </p:cNvCxnSpPr>
          <p:nvPr/>
        </p:nvCxnSpPr>
        <p:spPr>
          <a:xfrm>
            <a:off x="614776" y="979178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52CAD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Obrázek 1">
            <a:extLst>
              <a:ext uri="{FF2B5EF4-FFF2-40B4-BE49-F238E27FC236}">
                <a16:creationId xmlns:a16="http://schemas.microsoft.com/office/drawing/2014/main" id="{672F6023-8152-49CB-B6E0-A6B6FF2D5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347" y="595036"/>
            <a:ext cx="4953691" cy="3953427"/>
          </a:xfrm>
          <a:prstGeom prst="rect">
            <a:avLst/>
          </a:prstGeom>
        </p:spPr>
      </p:pic>
      <p:sp>
        <p:nvSpPr>
          <p:cNvPr id="39" name="Google Shape;295;p42">
            <a:extLst>
              <a:ext uri="{FF2B5EF4-FFF2-40B4-BE49-F238E27FC236}">
                <a16:creationId xmlns:a16="http://schemas.microsoft.com/office/drawing/2014/main" id="{95063368-F4CA-4973-849E-E745EFBB3B49}"/>
              </a:ext>
            </a:extLst>
          </p:cNvPr>
          <p:cNvSpPr txBox="1">
            <a:spLocks/>
          </p:cNvSpPr>
          <p:nvPr/>
        </p:nvSpPr>
        <p:spPr>
          <a:xfrm>
            <a:off x="487286" y="1231583"/>
            <a:ext cx="2869522" cy="12179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300"/>
              </a:spcAft>
              <a:buClr>
                <a:schemeClr val="dk1"/>
              </a:buClr>
              <a:buSzPts val="1100"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  <a:latin typeface="Ubuntu Light"/>
                <a:sym typeface="Ubuntu Light"/>
              </a:rPr>
              <a:t>Stručné shrnutí článku</a:t>
            </a:r>
          </a:p>
          <a:p>
            <a:pPr>
              <a:spcAft>
                <a:spcPts val="300"/>
              </a:spcAft>
              <a:buClr>
                <a:schemeClr val="dk1"/>
              </a:buClr>
              <a:buSzPts val="1100"/>
            </a:pPr>
            <a:endParaRPr lang="cs-CZ" sz="1600" dirty="0">
              <a:solidFill>
                <a:schemeClr val="bg1">
                  <a:lumMod val="50000"/>
                </a:schemeClr>
              </a:solidFill>
              <a:latin typeface="Ubuntu Light"/>
              <a:sym typeface="Ubuntu Light"/>
            </a:endParaRPr>
          </a:p>
          <a:p>
            <a:pPr>
              <a:spcAft>
                <a:spcPts val="300"/>
              </a:spcAft>
              <a:buClr>
                <a:schemeClr val="dk1"/>
              </a:buClr>
              <a:buSzPts val="1100"/>
            </a:pPr>
            <a:r>
              <a:rPr lang="cs-CZ" sz="1600" b="1" dirty="0">
                <a:solidFill>
                  <a:schemeClr val="bg1">
                    <a:lumMod val="50000"/>
                  </a:schemeClr>
                </a:solidFill>
                <a:latin typeface="Ubuntu Light"/>
                <a:sym typeface="Ubuntu Light"/>
              </a:rPr>
              <a:t>NIKDY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  <a:latin typeface="Ubuntu Light"/>
                <a:sym typeface="Ubuntu Light"/>
              </a:rPr>
              <a:t> nevycházíme jen</a:t>
            </a:r>
            <a:br>
              <a:rPr lang="cs-CZ" sz="1600" dirty="0">
                <a:solidFill>
                  <a:schemeClr val="bg1">
                    <a:lumMod val="50000"/>
                  </a:schemeClr>
                </a:solidFill>
                <a:latin typeface="Ubuntu Light"/>
                <a:sym typeface="Ubuntu Light"/>
              </a:rPr>
            </a:br>
            <a:r>
              <a:rPr lang="cs-CZ" sz="1600" dirty="0">
                <a:solidFill>
                  <a:schemeClr val="bg1">
                    <a:lumMod val="50000"/>
                  </a:schemeClr>
                </a:solidFill>
                <a:latin typeface="Ubuntu Light"/>
                <a:sym typeface="Ubuntu Light"/>
              </a:rPr>
              <a:t>z abstraktu</a:t>
            </a:r>
            <a:endParaRPr lang="cs-CZ" sz="1600" b="1" dirty="0">
              <a:solidFill>
                <a:schemeClr val="bg1">
                  <a:lumMod val="50000"/>
                </a:schemeClr>
              </a:solidFill>
              <a:latin typeface="Ubuntu Light"/>
              <a:sym typeface="Ubuntu Ligh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3811E116-E720-41DF-BF47-74B4E640B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5715" y="0"/>
            <a:ext cx="2372571" cy="5143500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C28F2739-4B87-4E38-AB91-3B91602F035D}"/>
              </a:ext>
            </a:extLst>
          </p:cNvPr>
          <p:cNvSpPr/>
          <p:nvPr/>
        </p:nvSpPr>
        <p:spPr bwMode="auto">
          <a:xfrm>
            <a:off x="8075488" y="4469258"/>
            <a:ext cx="801384" cy="585627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cs-CZ" sz="2100" dirty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94E0A2A4-2AFE-4BF1-97F2-082B674B1EE8}"/>
              </a:ext>
            </a:extLst>
          </p:cNvPr>
          <p:cNvSpPr/>
          <p:nvPr/>
        </p:nvSpPr>
        <p:spPr bwMode="auto">
          <a:xfrm>
            <a:off x="3709228" y="2503299"/>
            <a:ext cx="1670492" cy="293242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cs-CZ" sz="2100" dirty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3690032F-1A84-43B5-945C-C45905B1ACA9}"/>
              </a:ext>
            </a:extLst>
          </p:cNvPr>
          <p:cNvSpPr/>
          <p:nvPr/>
        </p:nvSpPr>
        <p:spPr bwMode="auto">
          <a:xfrm>
            <a:off x="5379720" y="2503299"/>
            <a:ext cx="190501" cy="156082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cs-CZ" sz="2100" dirty="0" err="1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616311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58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s"/>
              <a:t>20</a:t>
            </a:fld>
            <a:endParaRPr/>
          </a:p>
        </p:txBody>
      </p:sp>
      <p:sp>
        <p:nvSpPr>
          <p:cNvPr id="906" name="Google Shape;906;p58"/>
          <p:cNvSpPr txBox="1">
            <a:spLocks noGrp="1"/>
          </p:cNvSpPr>
          <p:nvPr>
            <p:ph type="title"/>
          </p:nvPr>
        </p:nvSpPr>
        <p:spPr>
          <a:xfrm>
            <a:off x="487286" y="520755"/>
            <a:ext cx="76182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200" dirty="0">
                <a:solidFill>
                  <a:schemeClr val="dk1"/>
                </a:solidFill>
                <a:latin typeface="Ubuntu"/>
                <a:sym typeface="Ubuntu"/>
              </a:rPr>
              <a:t>Úvod</a:t>
            </a:r>
            <a:endParaRPr sz="2200" dirty="0">
              <a:solidFill>
                <a:schemeClr val="dk1"/>
              </a:solidFill>
              <a:latin typeface="Ubuntu"/>
              <a:sym typeface="Ubuntu"/>
            </a:endParaRPr>
          </a:p>
        </p:txBody>
      </p:sp>
      <p:cxnSp>
        <p:nvCxnSpPr>
          <p:cNvPr id="51" name="Google Shape;719;p51">
            <a:extLst>
              <a:ext uri="{FF2B5EF4-FFF2-40B4-BE49-F238E27FC236}">
                <a16:creationId xmlns:a16="http://schemas.microsoft.com/office/drawing/2014/main" id="{DDE7B331-12A0-43DB-AC49-C2AAC6F7C048}"/>
              </a:ext>
            </a:extLst>
          </p:cNvPr>
          <p:cNvCxnSpPr>
            <a:cxnSpLocks/>
          </p:cNvCxnSpPr>
          <p:nvPr/>
        </p:nvCxnSpPr>
        <p:spPr>
          <a:xfrm>
            <a:off x="614776" y="979178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52CAD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" name="Google Shape;295;p42">
            <a:extLst>
              <a:ext uri="{FF2B5EF4-FFF2-40B4-BE49-F238E27FC236}">
                <a16:creationId xmlns:a16="http://schemas.microsoft.com/office/drawing/2014/main" id="{95063368-F4CA-4973-849E-E745EFBB3B49}"/>
              </a:ext>
            </a:extLst>
          </p:cNvPr>
          <p:cNvSpPr txBox="1">
            <a:spLocks/>
          </p:cNvSpPr>
          <p:nvPr/>
        </p:nvSpPr>
        <p:spPr>
          <a:xfrm>
            <a:off x="487286" y="1231582"/>
            <a:ext cx="2869522" cy="20055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300"/>
              </a:spcAft>
              <a:buClr>
                <a:schemeClr val="dk1"/>
              </a:buClr>
              <a:buSzPts val="1100"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  <a:latin typeface="Ubuntu Light"/>
                <a:sym typeface="Ubuntu Light"/>
              </a:rPr>
              <a:t>Shrnutí dosavadních vědomostí</a:t>
            </a:r>
          </a:p>
          <a:p>
            <a:pPr>
              <a:spcAft>
                <a:spcPts val="300"/>
              </a:spcAft>
              <a:buClr>
                <a:schemeClr val="dk1"/>
              </a:buClr>
              <a:buSzPts val="1100"/>
            </a:pPr>
            <a:endParaRPr lang="cs-CZ" sz="1600" dirty="0">
              <a:solidFill>
                <a:schemeClr val="bg1">
                  <a:lumMod val="50000"/>
                </a:schemeClr>
              </a:solidFill>
              <a:latin typeface="Ubuntu Light"/>
              <a:sym typeface="Ubuntu Light"/>
            </a:endParaRPr>
          </a:p>
          <a:p>
            <a:pPr>
              <a:spcAft>
                <a:spcPts val="300"/>
              </a:spcAft>
              <a:buClr>
                <a:schemeClr val="dk1"/>
              </a:buClr>
              <a:buSzPts val="1100"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  <a:latin typeface="Ubuntu Light"/>
                <a:sym typeface="Ubuntu Light"/>
              </a:rPr>
              <a:t>Motivace k výzkumu</a:t>
            </a:r>
          </a:p>
          <a:p>
            <a:pPr>
              <a:spcAft>
                <a:spcPts val="300"/>
              </a:spcAft>
              <a:buClr>
                <a:schemeClr val="dk1"/>
              </a:buClr>
              <a:buSzPts val="1100"/>
            </a:pPr>
            <a:endParaRPr lang="cs-CZ" sz="1600" dirty="0">
              <a:solidFill>
                <a:schemeClr val="bg1">
                  <a:lumMod val="50000"/>
                </a:schemeClr>
              </a:solidFill>
              <a:latin typeface="Ubuntu Light"/>
              <a:sym typeface="Ubuntu Light"/>
            </a:endParaRPr>
          </a:p>
          <a:p>
            <a:pPr>
              <a:spcAft>
                <a:spcPts val="300"/>
              </a:spcAft>
              <a:buClr>
                <a:schemeClr val="dk1"/>
              </a:buClr>
              <a:buSzPts val="1100"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  <a:latin typeface="Ubuntu Light"/>
                <a:sym typeface="Ubuntu Light"/>
              </a:rPr>
              <a:t>Výzkumná otázka, hypotéza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F52ACE1-32C7-459F-A15E-B50527AC1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1507" y="452082"/>
            <a:ext cx="3391373" cy="410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7509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58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s"/>
              <a:t>21</a:t>
            </a:fld>
            <a:endParaRPr/>
          </a:p>
        </p:txBody>
      </p:sp>
      <p:sp>
        <p:nvSpPr>
          <p:cNvPr id="906" name="Google Shape;906;p58"/>
          <p:cNvSpPr txBox="1">
            <a:spLocks noGrp="1"/>
          </p:cNvSpPr>
          <p:nvPr>
            <p:ph type="title"/>
          </p:nvPr>
        </p:nvSpPr>
        <p:spPr>
          <a:xfrm>
            <a:off x="487286" y="520755"/>
            <a:ext cx="76182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200" dirty="0">
                <a:solidFill>
                  <a:schemeClr val="dk1"/>
                </a:solidFill>
                <a:latin typeface="Ubuntu"/>
                <a:sym typeface="Ubuntu"/>
              </a:rPr>
              <a:t>Metodika</a:t>
            </a:r>
            <a:endParaRPr sz="2200" dirty="0">
              <a:solidFill>
                <a:schemeClr val="dk1"/>
              </a:solidFill>
              <a:latin typeface="Ubuntu"/>
              <a:sym typeface="Ubuntu"/>
            </a:endParaRPr>
          </a:p>
        </p:txBody>
      </p:sp>
      <p:cxnSp>
        <p:nvCxnSpPr>
          <p:cNvPr id="51" name="Google Shape;719;p51">
            <a:extLst>
              <a:ext uri="{FF2B5EF4-FFF2-40B4-BE49-F238E27FC236}">
                <a16:creationId xmlns:a16="http://schemas.microsoft.com/office/drawing/2014/main" id="{DDE7B331-12A0-43DB-AC49-C2AAC6F7C048}"/>
              </a:ext>
            </a:extLst>
          </p:cNvPr>
          <p:cNvCxnSpPr>
            <a:cxnSpLocks/>
          </p:cNvCxnSpPr>
          <p:nvPr/>
        </p:nvCxnSpPr>
        <p:spPr>
          <a:xfrm>
            <a:off x="614776" y="979178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52CAD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" name="Google Shape;295;p42">
            <a:extLst>
              <a:ext uri="{FF2B5EF4-FFF2-40B4-BE49-F238E27FC236}">
                <a16:creationId xmlns:a16="http://schemas.microsoft.com/office/drawing/2014/main" id="{95063368-F4CA-4973-849E-E745EFBB3B49}"/>
              </a:ext>
            </a:extLst>
          </p:cNvPr>
          <p:cNvSpPr txBox="1">
            <a:spLocks/>
          </p:cNvSpPr>
          <p:nvPr/>
        </p:nvSpPr>
        <p:spPr>
          <a:xfrm>
            <a:off x="487286" y="1231582"/>
            <a:ext cx="2869522" cy="26596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300"/>
              </a:spcAft>
              <a:buClr>
                <a:schemeClr val="dk1"/>
              </a:buClr>
              <a:buSzPts val="1100"/>
            </a:pPr>
            <a:r>
              <a:rPr lang="cs-CZ" sz="1600" b="1" dirty="0">
                <a:solidFill>
                  <a:schemeClr val="bg1">
                    <a:lumMod val="50000"/>
                  </a:schemeClr>
                </a:solidFill>
                <a:latin typeface="Ubuntu Light"/>
                <a:sym typeface="Ubuntu Light"/>
              </a:rPr>
              <a:t>Nejnudnější, ale</a:t>
            </a:r>
            <a:br>
              <a:rPr lang="cs-CZ" sz="1600" b="1" dirty="0">
                <a:solidFill>
                  <a:schemeClr val="bg1">
                    <a:lumMod val="50000"/>
                  </a:schemeClr>
                </a:solidFill>
                <a:latin typeface="Ubuntu Light"/>
                <a:sym typeface="Ubuntu Light"/>
              </a:rPr>
            </a:br>
            <a:r>
              <a:rPr lang="cs-CZ" sz="1600" b="1" dirty="0">
                <a:solidFill>
                  <a:schemeClr val="bg1">
                    <a:lumMod val="50000"/>
                  </a:schemeClr>
                </a:solidFill>
                <a:latin typeface="Ubuntu Light"/>
                <a:sym typeface="Ubuntu Light"/>
              </a:rPr>
              <a:t>nejpodstatnější část</a:t>
            </a:r>
          </a:p>
          <a:p>
            <a:pPr>
              <a:spcAft>
                <a:spcPts val="300"/>
              </a:spcAft>
              <a:buClr>
                <a:schemeClr val="dk1"/>
              </a:buClr>
              <a:buSzPts val="1100"/>
            </a:pPr>
            <a:endParaRPr lang="cs-CZ" sz="1600" dirty="0">
              <a:solidFill>
                <a:schemeClr val="bg1">
                  <a:lumMod val="50000"/>
                </a:schemeClr>
              </a:solidFill>
              <a:latin typeface="Ubuntu Light"/>
              <a:sym typeface="Ubuntu Light"/>
            </a:endParaRPr>
          </a:p>
          <a:p>
            <a:pPr>
              <a:spcAft>
                <a:spcPts val="300"/>
              </a:spcAft>
              <a:buClr>
                <a:schemeClr val="dk1"/>
              </a:buClr>
              <a:buSzPts val="1100"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  <a:latin typeface="Ubuntu Light"/>
                <a:sym typeface="Ubuntu Light"/>
              </a:rPr>
              <a:t>Design studie</a:t>
            </a:r>
          </a:p>
          <a:p>
            <a:pPr>
              <a:spcAft>
                <a:spcPts val="300"/>
              </a:spcAft>
              <a:buClr>
                <a:schemeClr val="dk1"/>
              </a:buClr>
              <a:buSzPts val="1100"/>
            </a:pPr>
            <a:endParaRPr lang="cs-CZ" sz="1600" dirty="0">
              <a:solidFill>
                <a:schemeClr val="bg1">
                  <a:lumMod val="50000"/>
                </a:schemeClr>
              </a:solidFill>
              <a:latin typeface="Ubuntu Light"/>
              <a:sym typeface="Ubuntu Light"/>
            </a:endParaRPr>
          </a:p>
          <a:p>
            <a:pPr>
              <a:spcAft>
                <a:spcPts val="300"/>
              </a:spcAft>
              <a:buClr>
                <a:schemeClr val="dk1"/>
              </a:buClr>
              <a:buSzPts val="1100"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  <a:latin typeface="Ubuntu Light"/>
                <a:sym typeface="Ubuntu Light"/>
              </a:rPr>
              <a:t>Popis náboru respondentů</a:t>
            </a:r>
          </a:p>
          <a:p>
            <a:pPr>
              <a:spcAft>
                <a:spcPts val="300"/>
              </a:spcAft>
              <a:buClr>
                <a:schemeClr val="dk1"/>
              </a:buClr>
              <a:buSzPts val="1100"/>
            </a:pPr>
            <a:endParaRPr lang="cs-CZ" sz="1600" dirty="0">
              <a:solidFill>
                <a:schemeClr val="bg1">
                  <a:lumMod val="50000"/>
                </a:schemeClr>
              </a:solidFill>
              <a:latin typeface="Ubuntu Light"/>
              <a:sym typeface="Ubuntu Light"/>
            </a:endParaRPr>
          </a:p>
          <a:p>
            <a:pPr>
              <a:spcAft>
                <a:spcPts val="300"/>
              </a:spcAft>
              <a:buClr>
                <a:schemeClr val="dk1"/>
              </a:buClr>
              <a:buSzPts val="1100"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  <a:latin typeface="Ubuntu Light"/>
                <a:sym typeface="Ubuntu Light"/>
              </a:rPr>
              <a:t>Popis použitých výzkumných a statistických metod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8E269A4-9531-47C0-90A4-3AFF51482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8648" y="478001"/>
            <a:ext cx="3353268" cy="116221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1168468-00AD-4151-A4BF-FC2E2B307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6753" y="1640213"/>
            <a:ext cx="3315163" cy="80021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331F553-E74C-43AB-A030-B1E01A440A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1042" y="2495696"/>
            <a:ext cx="3286584" cy="89547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DFC7C51-0ADF-47D3-B4B3-D38A1223EC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3500626"/>
            <a:ext cx="3238952" cy="78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376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58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s"/>
              <a:t>22</a:t>
            </a:fld>
            <a:endParaRPr/>
          </a:p>
        </p:txBody>
      </p:sp>
      <p:sp>
        <p:nvSpPr>
          <p:cNvPr id="906" name="Google Shape;906;p58"/>
          <p:cNvSpPr txBox="1">
            <a:spLocks noGrp="1"/>
          </p:cNvSpPr>
          <p:nvPr>
            <p:ph type="title"/>
          </p:nvPr>
        </p:nvSpPr>
        <p:spPr>
          <a:xfrm>
            <a:off x="487286" y="520755"/>
            <a:ext cx="76182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200" dirty="0">
                <a:solidFill>
                  <a:schemeClr val="dk1"/>
                </a:solidFill>
                <a:latin typeface="Ubuntu"/>
                <a:sym typeface="Ubuntu"/>
              </a:rPr>
              <a:t>Výsledky</a:t>
            </a:r>
            <a:endParaRPr sz="2200" dirty="0">
              <a:solidFill>
                <a:schemeClr val="dk1"/>
              </a:solidFill>
              <a:latin typeface="Ubuntu"/>
              <a:sym typeface="Ubuntu"/>
            </a:endParaRPr>
          </a:p>
        </p:txBody>
      </p:sp>
      <p:cxnSp>
        <p:nvCxnSpPr>
          <p:cNvPr id="51" name="Google Shape;719;p51">
            <a:extLst>
              <a:ext uri="{FF2B5EF4-FFF2-40B4-BE49-F238E27FC236}">
                <a16:creationId xmlns:a16="http://schemas.microsoft.com/office/drawing/2014/main" id="{DDE7B331-12A0-43DB-AC49-C2AAC6F7C048}"/>
              </a:ext>
            </a:extLst>
          </p:cNvPr>
          <p:cNvCxnSpPr>
            <a:cxnSpLocks/>
          </p:cNvCxnSpPr>
          <p:nvPr/>
        </p:nvCxnSpPr>
        <p:spPr>
          <a:xfrm>
            <a:off x="614776" y="979178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52CAD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" name="Google Shape;295;p42">
            <a:extLst>
              <a:ext uri="{FF2B5EF4-FFF2-40B4-BE49-F238E27FC236}">
                <a16:creationId xmlns:a16="http://schemas.microsoft.com/office/drawing/2014/main" id="{95063368-F4CA-4973-849E-E745EFBB3B49}"/>
              </a:ext>
            </a:extLst>
          </p:cNvPr>
          <p:cNvSpPr txBox="1">
            <a:spLocks/>
          </p:cNvSpPr>
          <p:nvPr/>
        </p:nvSpPr>
        <p:spPr>
          <a:xfrm>
            <a:off x="487286" y="1231582"/>
            <a:ext cx="2869522" cy="31268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300"/>
              </a:spcAft>
              <a:buClr>
                <a:schemeClr val="dk1"/>
              </a:buClr>
              <a:buSzPts val="1100"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  <a:latin typeface="Ubuntu Light"/>
                <a:sym typeface="Ubuntu Light"/>
              </a:rPr>
              <a:t>Technický popis výsledků</a:t>
            </a:r>
          </a:p>
          <a:p>
            <a:pPr>
              <a:spcAft>
                <a:spcPts val="300"/>
              </a:spcAft>
              <a:buClr>
                <a:schemeClr val="dk1"/>
              </a:buClr>
              <a:buSzPts val="1100"/>
            </a:pPr>
            <a:endParaRPr lang="cs-CZ" sz="1600" dirty="0">
              <a:solidFill>
                <a:schemeClr val="bg1">
                  <a:lumMod val="50000"/>
                </a:schemeClr>
              </a:solidFill>
              <a:latin typeface="Ubuntu Light"/>
              <a:sym typeface="Ubuntu Light"/>
            </a:endParaRPr>
          </a:p>
          <a:p>
            <a:pPr>
              <a:spcAft>
                <a:spcPts val="300"/>
              </a:spcAft>
              <a:buClr>
                <a:schemeClr val="dk1"/>
              </a:buClr>
              <a:buSzPts val="1100"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  <a:latin typeface="Ubuntu Light"/>
                <a:sym typeface="Ubuntu Light"/>
              </a:rPr>
              <a:t>Výsledky předloženy bez hodnocení či výběru</a:t>
            </a:r>
          </a:p>
          <a:p>
            <a:pPr>
              <a:spcAft>
                <a:spcPts val="300"/>
              </a:spcAft>
              <a:buClr>
                <a:schemeClr val="dk1"/>
              </a:buClr>
              <a:buSzPts val="1100"/>
            </a:pPr>
            <a:endParaRPr lang="cs-CZ" sz="1600" dirty="0">
              <a:solidFill>
                <a:schemeClr val="bg1">
                  <a:lumMod val="50000"/>
                </a:schemeClr>
              </a:solidFill>
              <a:latin typeface="Ubuntu Light"/>
              <a:sym typeface="Ubuntu Light"/>
            </a:endParaRPr>
          </a:p>
          <a:p>
            <a:pPr>
              <a:spcAft>
                <a:spcPts val="300"/>
              </a:spcAft>
              <a:buClr>
                <a:schemeClr val="dk1"/>
              </a:buClr>
              <a:buSzPts val="1100"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  <a:latin typeface="Ubuntu Light"/>
                <a:sym typeface="Ubuntu Light"/>
              </a:rPr>
              <a:t>Pro větší přehlednost grafy</a:t>
            </a:r>
            <a:br>
              <a:rPr lang="cs-CZ" sz="1600" dirty="0">
                <a:solidFill>
                  <a:schemeClr val="bg1">
                    <a:lumMod val="50000"/>
                  </a:schemeClr>
                </a:solidFill>
                <a:latin typeface="Ubuntu Light"/>
                <a:sym typeface="Ubuntu Light"/>
              </a:rPr>
            </a:br>
            <a:r>
              <a:rPr lang="cs-CZ" sz="1600" dirty="0">
                <a:solidFill>
                  <a:schemeClr val="bg1">
                    <a:lumMod val="50000"/>
                  </a:schemeClr>
                </a:solidFill>
                <a:latin typeface="Ubuntu Light"/>
                <a:sym typeface="Ubuntu Light"/>
              </a:rPr>
              <a:t>či tabulky – </a:t>
            </a:r>
            <a:r>
              <a:rPr lang="cs-CZ" sz="1600" b="1" dirty="0">
                <a:solidFill>
                  <a:schemeClr val="bg1">
                    <a:lumMod val="50000"/>
                  </a:schemeClr>
                </a:solidFill>
                <a:latin typeface="Ubuntu Light"/>
                <a:sym typeface="Ubuntu Light"/>
              </a:rPr>
              <a:t>POZOR</a:t>
            </a:r>
          </a:p>
          <a:p>
            <a:pPr>
              <a:spcAft>
                <a:spcPts val="300"/>
              </a:spcAft>
              <a:buClr>
                <a:schemeClr val="dk1"/>
              </a:buClr>
              <a:buSzPts val="1100"/>
            </a:pPr>
            <a:endParaRPr lang="cs-CZ" sz="1600" b="1" dirty="0">
              <a:solidFill>
                <a:schemeClr val="bg1">
                  <a:lumMod val="50000"/>
                </a:schemeClr>
              </a:solidFill>
              <a:latin typeface="Ubuntu Light"/>
              <a:sym typeface="Ubuntu Light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D8C8CF5-845D-4F0B-9DE2-6C68EAAF1C3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4140" y="578465"/>
            <a:ext cx="5084518" cy="408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9988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58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s"/>
              <a:t>23</a:t>
            </a:fld>
            <a:endParaRPr/>
          </a:p>
        </p:txBody>
      </p:sp>
      <p:sp>
        <p:nvSpPr>
          <p:cNvPr id="906" name="Google Shape;906;p58"/>
          <p:cNvSpPr txBox="1">
            <a:spLocks noGrp="1"/>
          </p:cNvSpPr>
          <p:nvPr>
            <p:ph type="title"/>
          </p:nvPr>
        </p:nvSpPr>
        <p:spPr>
          <a:xfrm>
            <a:off x="487286" y="520755"/>
            <a:ext cx="76182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200" dirty="0">
                <a:solidFill>
                  <a:schemeClr val="dk1"/>
                </a:solidFill>
                <a:latin typeface="Ubuntu"/>
                <a:sym typeface="Ubuntu"/>
              </a:rPr>
              <a:t>Výsledky</a:t>
            </a:r>
            <a:endParaRPr sz="2200" dirty="0">
              <a:solidFill>
                <a:schemeClr val="dk1"/>
              </a:solidFill>
              <a:latin typeface="Ubuntu"/>
              <a:sym typeface="Ubuntu"/>
            </a:endParaRPr>
          </a:p>
        </p:txBody>
      </p:sp>
      <p:cxnSp>
        <p:nvCxnSpPr>
          <p:cNvPr id="51" name="Google Shape;719;p51">
            <a:extLst>
              <a:ext uri="{FF2B5EF4-FFF2-40B4-BE49-F238E27FC236}">
                <a16:creationId xmlns:a16="http://schemas.microsoft.com/office/drawing/2014/main" id="{DDE7B331-12A0-43DB-AC49-C2AAC6F7C048}"/>
              </a:ext>
            </a:extLst>
          </p:cNvPr>
          <p:cNvCxnSpPr>
            <a:cxnSpLocks/>
          </p:cNvCxnSpPr>
          <p:nvPr/>
        </p:nvCxnSpPr>
        <p:spPr>
          <a:xfrm>
            <a:off x="614776" y="979178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52CAD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" name="Google Shape;295;p42">
            <a:extLst>
              <a:ext uri="{FF2B5EF4-FFF2-40B4-BE49-F238E27FC236}">
                <a16:creationId xmlns:a16="http://schemas.microsoft.com/office/drawing/2014/main" id="{95063368-F4CA-4973-849E-E745EFBB3B49}"/>
              </a:ext>
            </a:extLst>
          </p:cNvPr>
          <p:cNvSpPr txBox="1">
            <a:spLocks/>
          </p:cNvSpPr>
          <p:nvPr/>
        </p:nvSpPr>
        <p:spPr>
          <a:xfrm>
            <a:off x="487286" y="1231582"/>
            <a:ext cx="2869522" cy="31268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300"/>
              </a:spcAft>
              <a:buClr>
                <a:schemeClr val="dk1"/>
              </a:buClr>
              <a:buSzPts val="1100"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  <a:latin typeface="Ubuntu Light"/>
                <a:sym typeface="Ubuntu Light"/>
              </a:rPr>
              <a:t>Technický popis výsledků</a:t>
            </a:r>
          </a:p>
          <a:p>
            <a:pPr>
              <a:spcAft>
                <a:spcPts val="300"/>
              </a:spcAft>
              <a:buClr>
                <a:schemeClr val="dk1"/>
              </a:buClr>
              <a:buSzPts val="1100"/>
            </a:pPr>
            <a:endParaRPr lang="cs-CZ" sz="1600" dirty="0">
              <a:solidFill>
                <a:schemeClr val="bg1">
                  <a:lumMod val="50000"/>
                </a:schemeClr>
              </a:solidFill>
              <a:latin typeface="Ubuntu Light"/>
              <a:sym typeface="Ubuntu Light"/>
            </a:endParaRPr>
          </a:p>
          <a:p>
            <a:pPr>
              <a:spcAft>
                <a:spcPts val="300"/>
              </a:spcAft>
              <a:buClr>
                <a:schemeClr val="dk1"/>
              </a:buClr>
              <a:buSzPts val="1100"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  <a:latin typeface="Ubuntu Light"/>
                <a:sym typeface="Ubuntu Light"/>
              </a:rPr>
              <a:t>Výsledky předloženy bez hodnocení či výběru</a:t>
            </a:r>
          </a:p>
          <a:p>
            <a:pPr>
              <a:spcAft>
                <a:spcPts val="300"/>
              </a:spcAft>
              <a:buClr>
                <a:schemeClr val="dk1"/>
              </a:buClr>
              <a:buSzPts val="1100"/>
            </a:pPr>
            <a:endParaRPr lang="cs-CZ" sz="1600" dirty="0">
              <a:solidFill>
                <a:schemeClr val="bg1">
                  <a:lumMod val="50000"/>
                </a:schemeClr>
              </a:solidFill>
              <a:latin typeface="Ubuntu Light"/>
              <a:sym typeface="Ubuntu Light"/>
            </a:endParaRPr>
          </a:p>
          <a:p>
            <a:pPr>
              <a:spcAft>
                <a:spcPts val="300"/>
              </a:spcAft>
              <a:buClr>
                <a:schemeClr val="dk1"/>
              </a:buClr>
              <a:buSzPts val="1100"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  <a:latin typeface="Ubuntu Light"/>
                <a:sym typeface="Ubuntu Light"/>
              </a:rPr>
              <a:t>Pro větší přehlednost grafy</a:t>
            </a:r>
            <a:br>
              <a:rPr lang="cs-CZ" sz="1600" dirty="0">
                <a:solidFill>
                  <a:schemeClr val="bg1">
                    <a:lumMod val="50000"/>
                  </a:schemeClr>
                </a:solidFill>
                <a:latin typeface="Ubuntu Light"/>
                <a:sym typeface="Ubuntu Light"/>
              </a:rPr>
            </a:br>
            <a:r>
              <a:rPr lang="cs-CZ" sz="1600" dirty="0">
                <a:solidFill>
                  <a:schemeClr val="bg1">
                    <a:lumMod val="50000"/>
                  </a:schemeClr>
                </a:solidFill>
                <a:latin typeface="Ubuntu Light"/>
                <a:sym typeface="Ubuntu Light"/>
              </a:rPr>
              <a:t>či tabulky – </a:t>
            </a:r>
            <a:r>
              <a:rPr lang="cs-CZ" sz="1600" b="1" dirty="0">
                <a:solidFill>
                  <a:schemeClr val="bg1">
                    <a:lumMod val="50000"/>
                  </a:schemeClr>
                </a:solidFill>
                <a:latin typeface="Ubuntu Light"/>
                <a:sym typeface="Ubuntu Light"/>
              </a:rPr>
              <a:t>POZOR</a:t>
            </a:r>
          </a:p>
          <a:p>
            <a:pPr>
              <a:spcAft>
                <a:spcPts val="300"/>
              </a:spcAft>
              <a:buClr>
                <a:schemeClr val="dk1"/>
              </a:buClr>
              <a:buSzPts val="1100"/>
            </a:pPr>
            <a:endParaRPr lang="cs-CZ" sz="1600" b="1" dirty="0">
              <a:solidFill>
                <a:schemeClr val="bg1">
                  <a:lumMod val="50000"/>
                </a:schemeClr>
              </a:solidFill>
              <a:latin typeface="Ubuntu Light"/>
              <a:sym typeface="Ubuntu Light"/>
            </a:endParaRPr>
          </a:p>
          <a:p>
            <a:pPr>
              <a:spcAft>
                <a:spcPts val="300"/>
              </a:spcAft>
              <a:buClr>
                <a:schemeClr val="dk1"/>
              </a:buClr>
              <a:buSzPts val="1100"/>
            </a:pPr>
            <a:r>
              <a:rPr lang="cs-CZ" sz="1600" b="1" dirty="0">
                <a:solidFill>
                  <a:schemeClr val="bg1">
                    <a:lumMod val="50000"/>
                  </a:schemeClr>
                </a:solidFill>
                <a:latin typeface="Ubuntu Light"/>
                <a:sym typeface="Ubuntu Light"/>
              </a:rPr>
              <a:t>p hodnota &lt; 0,05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F5214FBD-F424-414B-BF01-E12BD60B1A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9747" y="1057455"/>
            <a:ext cx="5563370" cy="322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3318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58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s"/>
              <a:t>24</a:t>
            </a:fld>
            <a:endParaRPr/>
          </a:p>
        </p:txBody>
      </p:sp>
      <p:sp>
        <p:nvSpPr>
          <p:cNvPr id="906" name="Google Shape;906;p58"/>
          <p:cNvSpPr txBox="1">
            <a:spLocks noGrp="1"/>
          </p:cNvSpPr>
          <p:nvPr>
            <p:ph type="title"/>
          </p:nvPr>
        </p:nvSpPr>
        <p:spPr>
          <a:xfrm>
            <a:off x="487286" y="520755"/>
            <a:ext cx="76182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200" dirty="0">
                <a:solidFill>
                  <a:schemeClr val="dk1"/>
                </a:solidFill>
                <a:latin typeface="Ubuntu"/>
                <a:sym typeface="Ubuntu"/>
              </a:rPr>
              <a:t>Diskuze</a:t>
            </a:r>
            <a:endParaRPr sz="2200" dirty="0">
              <a:solidFill>
                <a:schemeClr val="dk1"/>
              </a:solidFill>
              <a:latin typeface="Ubuntu"/>
              <a:sym typeface="Ubuntu"/>
            </a:endParaRPr>
          </a:p>
        </p:txBody>
      </p:sp>
      <p:cxnSp>
        <p:nvCxnSpPr>
          <p:cNvPr id="51" name="Google Shape;719;p51">
            <a:extLst>
              <a:ext uri="{FF2B5EF4-FFF2-40B4-BE49-F238E27FC236}">
                <a16:creationId xmlns:a16="http://schemas.microsoft.com/office/drawing/2014/main" id="{DDE7B331-12A0-43DB-AC49-C2AAC6F7C048}"/>
              </a:ext>
            </a:extLst>
          </p:cNvPr>
          <p:cNvCxnSpPr>
            <a:cxnSpLocks/>
          </p:cNvCxnSpPr>
          <p:nvPr/>
        </p:nvCxnSpPr>
        <p:spPr>
          <a:xfrm>
            <a:off x="614776" y="979178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52CAD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" name="Google Shape;295;p42">
            <a:extLst>
              <a:ext uri="{FF2B5EF4-FFF2-40B4-BE49-F238E27FC236}">
                <a16:creationId xmlns:a16="http://schemas.microsoft.com/office/drawing/2014/main" id="{95063368-F4CA-4973-849E-E745EFBB3B49}"/>
              </a:ext>
            </a:extLst>
          </p:cNvPr>
          <p:cNvSpPr txBox="1">
            <a:spLocks/>
          </p:cNvSpPr>
          <p:nvPr/>
        </p:nvSpPr>
        <p:spPr>
          <a:xfrm>
            <a:off x="487286" y="1231582"/>
            <a:ext cx="2869522" cy="27032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300"/>
              </a:spcAft>
              <a:buClr>
                <a:schemeClr val="dk1"/>
              </a:buClr>
              <a:buSzPts val="1100"/>
            </a:pPr>
            <a:r>
              <a:rPr lang="cs-CZ" sz="1600" b="1" dirty="0">
                <a:solidFill>
                  <a:schemeClr val="bg1">
                    <a:lumMod val="50000"/>
                  </a:schemeClr>
                </a:solidFill>
                <a:latin typeface="Ubuntu Light"/>
                <a:sym typeface="Ubuntu Light"/>
              </a:rPr>
              <a:t>Druhá nejdůležitější část</a:t>
            </a:r>
          </a:p>
          <a:p>
            <a:pPr>
              <a:spcAft>
                <a:spcPts val="300"/>
              </a:spcAft>
              <a:buClr>
                <a:schemeClr val="dk1"/>
              </a:buClr>
              <a:buSzPts val="1100"/>
            </a:pPr>
            <a:endParaRPr lang="cs-CZ" sz="1600" dirty="0">
              <a:solidFill>
                <a:schemeClr val="bg1">
                  <a:lumMod val="50000"/>
                </a:schemeClr>
              </a:solidFill>
              <a:latin typeface="Ubuntu Light"/>
              <a:sym typeface="Ubuntu Light"/>
            </a:endParaRPr>
          </a:p>
          <a:p>
            <a:pPr>
              <a:spcAft>
                <a:spcPts val="300"/>
              </a:spcAft>
              <a:buClr>
                <a:schemeClr val="dk1"/>
              </a:buClr>
              <a:buSzPts val="1100"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  <a:latin typeface="Ubuntu Light"/>
                <a:sym typeface="Ubuntu Light"/>
              </a:rPr>
              <a:t>Porovnání s výsledky jiných výzkumů</a:t>
            </a:r>
          </a:p>
          <a:p>
            <a:pPr>
              <a:spcAft>
                <a:spcPts val="300"/>
              </a:spcAft>
              <a:buClr>
                <a:schemeClr val="dk1"/>
              </a:buClr>
              <a:buSzPts val="1100"/>
            </a:pPr>
            <a:endParaRPr lang="cs-CZ" sz="1600" dirty="0">
              <a:solidFill>
                <a:schemeClr val="bg1">
                  <a:lumMod val="50000"/>
                </a:schemeClr>
              </a:solidFill>
              <a:latin typeface="Ubuntu Light"/>
              <a:sym typeface="Ubuntu Light"/>
            </a:endParaRPr>
          </a:p>
          <a:p>
            <a:pPr>
              <a:spcAft>
                <a:spcPts val="300"/>
              </a:spcAft>
              <a:buClr>
                <a:schemeClr val="dk1"/>
              </a:buClr>
              <a:buSzPts val="1100"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  <a:latin typeface="Ubuntu Light"/>
                <a:sym typeface="Ubuntu Light"/>
              </a:rPr>
              <a:t>Vyslovení hypotéz</a:t>
            </a:r>
            <a:br>
              <a:rPr lang="cs-CZ" sz="1600" dirty="0">
                <a:solidFill>
                  <a:schemeClr val="bg1">
                    <a:lumMod val="50000"/>
                  </a:schemeClr>
                </a:solidFill>
                <a:latin typeface="Ubuntu Light"/>
                <a:sym typeface="Ubuntu Light"/>
              </a:rPr>
            </a:br>
            <a:r>
              <a:rPr lang="cs-CZ" sz="1600" dirty="0">
                <a:solidFill>
                  <a:schemeClr val="bg1">
                    <a:lumMod val="50000"/>
                  </a:schemeClr>
                </a:solidFill>
                <a:latin typeface="Ubuntu Light"/>
                <a:sym typeface="Ubuntu Light"/>
              </a:rPr>
              <a:t>k odůvodnění výsledků</a:t>
            </a:r>
          </a:p>
          <a:p>
            <a:pPr>
              <a:spcAft>
                <a:spcPts val="300"/>
              </a:spcAft>
              <a:buClr>
                <a:schemeClr val="dk1"/>
              </a:buClr>
              <a:buSzPts val="1100"/>
            </a:pPr>
            <a:endParaRPr lang="cs-CZ" sz="1600" dirty="0">
              <a:solidFill>
                <a:schemeClr val="bg1">
                  <a:lumMod val="50000"/>
                </a:schemeClr>
              </a:solidFill>
              <a:latin typeface="Ubuntu Light"/>
              <a:sym typeface="Ubuntu Light"/>
            </a:endParaRPr>
          </a:p>
          <a:p>
            <a:pPr>
              <a:spcAft>
                <a:spcPts val="300"/>
              </a:spcAft>
              <a:buClr>
                <a:schemeClr val="dk1"/>
              </a:buClr>
              <a:buSzPts val="1100"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  <a:latin typeface="Ubuntu Light"/>
                <a:sym typeface="Ubuntu Light"/>
              </a:rPr>
              <a:t>Zhodnocení limitů studie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92D86D89-EC23-4A0A-90FE-F026958E6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0560" y="1359845"/>
            <a:ext cx="3353268" cy="207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0027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58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s"/>
              <a:t>25</a:t>
            </a:fld>
            <a:endParaRPr/>
          </a:p>
        </p:txBody>
      </p:sp>
      <p:sp>
        <p:nvSpPr>
          <p:cNvPr id="906" name="Google Shape;906;p58"/>
          <p:cNvSpPr txBox="1">
            <a:spLocks noGrp="1"/>
          </p:cNvSpPr>
          <p:nvPr>
            <p:ph type="title"/>
          </p:nvPr>
        </p:nvSpPr>
        <p:spPr>
          <a:xfrm>
            <a:off x="487286" y="520755"/>
            <a:ext cx="76182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200" dirty="0">
                <a:solidFill>
                  <a:schemeClr val="dk1"/>
                </a:solidFill>
                <a:latin typeface="Ubuntu"/>
                <a:sym typeface="Ubuntu"/>
              </a:rPr>
              <a:t>Závěr</a:t>
            </a:r>
            <a:endParaRPr sz="2200" dirty="0">
              <a:solidFill>
                <a:schemeClr val="dk1"/>
              </a:solidFill>
              <a:latin typeface="Ubuntu"/>
              <a:sym typeface="Ubuntu"/>
            </a:endParaRPr>
          </a:p>
        </p:txBody>
      </p:sp>
      <p:cxnSp>
        <p:nvCxnSpPr>
          <p:cNvPr id="51" name="Google Shape;719;p51">
            <a:extLst>
              <a:ext uri="{FF2B5EF4-FFF2-40B4-BE49-F238E27FC236}">
                <a16:creationId xmlns:a16="http://schemas.microsoft.com/office/drawing/2014/main" id="{DDE7B331-12A0-43DB-AC49-C2AAC6F7C048}"/>
              </a:ext>
            </a:extLst>
          </p:cNvPr>
          <p:cNvCxnSpPr>
            <a:cxnSpLocks/>
          </p:cNvCxnSpPr>
          <p:nvPr/>
        </p:nvCxnSpPr>
        <p:spPr>
          <a:xfrm>
            <a:off x="614776" y="979178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52CAD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" name="Google Shape;295;p42">
            <a:extLst>
              <a:ext uri="{FF2B5EF4-FFF2-40B4-BE49-F238E27FC236}">
                <a16:creationId xmlns:a16="http://schemas.microsoft.com/office/drawing/2014/main" id="{95063368-F4CA-4973-849E-E745EFBB3B49}"/>
              </a:ext>
            </a:extLst>
          </p:cNvPr>
          <p:cNvSpPr txBox="1">
            <a:spLocks/>
          </p:cNvSpPr>
          <p:nvPr/>
        </p:nvSpPr>
        <p:spPr>
          <a:xfrm>
            <a:off x="487286" y="1231582"/>
            <a:ext cx="2869522" cy="20055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300"/>
              </a:spcAft>
              <a:buClr>
                <a:schemeClr val="dk1"/>
              </a:buClr>
              <a:buSzPts val="1100"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  <a:latin typeface="Ubuntu Light"/>
                <a:sym typeface="Ubuntu Light"/>
              </a:rPr>
              <a:t>Stručné a výstižné shrnutí nejdůležitějších zjištění</a:t>
            </a:r>
          </a:p>
          <a:p>
            <a:pPr>
              <a:spcAft>
                <a:spcPts val="300"/>
              </a:spcAft>
              <a:buClr>
                <a:schemeClr val="dk1"/>
              </a:buClr>
              <a:buSzPts val="1100"/>
            </a:pPr>
            <a:endParaRPr lang="cs-CZ" sz="1600" dirty="0">
              <a:solidFill>
                <a:schemeClr val="bg1">
                  <a:lumMod val="50000"/>
                </a:schemeClr>
              </a:solidFill>
              <a:latin typeface="Ubuntu Light"/>
              <a:sym typeface="Ubuntu Light"/>
            </a:endParaRPr>
          </a:p>
          <a:p>
            <a:pPr>
              <a:spcAft>
                <a:spcPts val="300"/>
              </a:spcAft>
              <a:buClr>
                <a:schemeClr val="dk1"/>
              </a:buClr>
              <a:buSzPts val="1100"/>
            </a:pPr>
            <a:r>
              <a:rPr lang="cs-CZ" sz="1600" b="1" dirty="0">
                <a:solidFill>
                  <a:schemeClr val="bg1">
                    <a:lumMod val="50000"/>
                  </a:schemeClr>
                </a:solidFill>
                <a:latin typeface="Ubuntu Light"/>
                <a:sym typeface="Ubuntu Light"/>
              </a:rPr>
              <a:t>Ne vždy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  <a:latin typeface="Ubuntu Light"/>
                <a:sym typeface="Ubuntu Light"/>
              </a:rPr>
              <a:t> zahrnuje všechny podstatné informace</a:t>
            </a:r>
            <a:endParaRPr lang="cs-CZ" sz="1600" b="1" dirty="0">
              <a:solidFill>
                <a:schemeClr val="bg1">
                  <a:lumMod val="50000"/>
                </a:schemeClr>
              </a:solidFill>
              <a:latin typeface="Ubuntu Light"/>
              <a:sym typeface="Ubuntu Light"/>
            </a:endParaRPr>
          </a:p>
          <a:p>
            <a:pPr>
              <a:spcAft>
                <a:spcPts val="300"/>
              </a:spcAft>
              <a:buClr>
                <a:schemeClr val="dk1"/>
              </a:buClr>
              <a:buSzPts val="1100"/>
            </a:pPr>
            <a:endParaRPr lang="cs-CZ" sz="1600" dirty="0">
              <a:solidFill>
                <a:schemeClr val="bg1">
                  <a:lumMod val="50000"/>
                </a:schemeClr>
              </a:solidFill>
              <a:latin typeface="Ubuntu Light"/>
              <a:sym typeface="Ubuntu Light"/>
            </a:endParaRPr>
          </a:p>
          <a:p>
            <a:pPr>
              <a:spcAft>
                <a:spcPts val="300"/>
              </a:spcAft>
              <a:buClr>
                <a:schemeClr val="dk1"/>
              </a:buClr>
              <a:buSzPts val="1100"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  <a:latin typeface="Ubuntu Light"/>
                <a:sym typeface="Ubuntu Light"/>
              </a:rPr>
              <a:t>Nelze vycházet </a:t>
            </a:r>
            <a:r>
              <a:rPr lang="cs-CZ" sz="1600" b="1" dirty="0">
                <a:solidFill>
                  <a:schemeClr val="bg1">
                    <a:lumMod val="50000"/>
                  </a:schemeClr>
                </a:solidFill>
                <a:latin typeface="Ubuntu Light"/>
                <a:sym typeface="Ubuntu Light"/>
              </a:rPr>
              <a:t>jen ze závěru</a:t>
            </a:r>
            <a:endParaRPr lang="cs-CZ" sz="1600" dirty="0">
              <a:solidFill>
                <a:schemeClr val="bg1">
                  <a:lumMod val="50000"/>
                </a:schemeClr>
              </a:solidFill>
              <a:latin typeface="Ubuntu Light"/>
              <a:sym typeface="Ubuntu Light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5CF1CAB7-DC44-446A-8071-248677823B6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8223" y="628363"/>
            <a:ext cx="4388076" cy="366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0804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58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s"/>
              <a:t>26</a:t>
            </a:fld>
            <a:endParaRPr/>
          </a:p>
        </p:txBody>
      </p:sp>
      <p:sp>
        <p:nvSpPr>
          <p:cNvPr id="906" name="Google Shape;906;p58"/>
          <p:cNvSpPr txBox="1">
            <a:spLocks noGrp="1"/>
          </p:cNvSpPr>
          <p:nvPr>
            <p:ph type="title"/>
          </p:nvPr>
        </p:nvSpPr>
        <p:spPr>
          <a:xfrm>
            <a:off x="487286" y="520755"/>
            <a:ext cx="76182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200" dirty="0">
                <a:solidFill>
                  <a:schemeClr val="dk1"/>
                </a:solidFill>
                <a:latin typeface="Ubuntu"/>
                <a:sym typeface="Ubuntu"/>
              </a:rPr>
              <a:t>Prohlášení</a:t>
            </a:r>
            <a:endParaRPr sz="2200" dirty="0">
              <a:solidFill>
                <a:schemeClr val="dk1"/>
              </a:solidFill>
              <a:latin typeface="Ubuntu"/>
              <a:sym typeface="Ubuntu"/>
            </a:endParaRPr>
          </a:p>
        </p:txBody>
      </p:sp>
      <p:cxnSp>
        <p:nvCxnSpPr>
          <p:cNvPr id="51" name="Google Shape;719;p51">
            <a:extLst>
              <a:ext uri="{FF2B5EF4-FFF2-40B4-BE49-F238E27FC236}">
                <a16:creationId xmlns:a16="http://schemas.microsoft.com/office/drawing/2014/main" id="{DDE7B331-12A0-43DB-AC49-C2AAC6F7C048}"/>
              </a:ext>
            </a:extLst>
          </p:cNvPr>
          <p:cNvCxnSpPr>
            <a:cxnSpLocks/>
          </p:cNvCxnSpPr>
          <p:nvPr/>
        </p:nvCxnSpPr>
        <p:spPr>
          <a:xfrm>
            <a:off x="614776" y="979178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52CAD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" name="Google Shape;295;p42">
            <a:extLst>
              <a:ext uri="{FF2B5EF4-FFF2-40B4-BE49-F238E27FC236}">
                <a16:creationId xmlns:a16="http://schemas.microsoft.com/office/drawing/2014/main" id="{95063368-F4CA-4973-849E-E745EFBB3B49}"/>
              </a:ext>
            </a:extLst>
          </p:cNvPr>
          <p:cNvSpPr txBox="1">
            <a:spLocks/>
          </p:cNvSpPr>
          <p:nvPr/>
        </p:nvSpPr>
        <p:spPr>
          <a:xfrm>
            <a:off x="487286" y="1231582"/>
            <a:ext cx="2869522" cy="20055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300"/>
              </a:spcAft>
              <a:buClr>
                <a:schemeClr val="dk1"/>
              </a:buClr>
              <a:buSzPts val="1100"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  <a:latin typeface="Ubuntu Light"/>
                <a:sym typeface="Ubuntu Light"/>
              </a:rPr>
              <a:t>Deklarace vazeb na komerční subjekty</a:t>
            </a:r>
          </a:p>
          <a:p>
            <a:pPr>
              <a:spcAft>
                <a:spcPts val="300"/>
              </a:spcAft>
              <a:buClr>
                <a:schemeClr val="dk1"/>
              </a:buClr>
              <a:buSzPts val="1100"/>
            </a:pPr>
            <a:endParaRPr lang="cs-CZ" sz="1600" dirty="0">
              <a:solidFill>
                <a:schemeClr val="bg1">
                  <a:lumMod val="50000"/>
                </a:schemeClr>
              </a:solidFill>
              <a:latin typeface="Ubuntu Light"/>
              <a:sym typeface="Ubuntu Light"/>
            </a:endParaRPr>
          </a:p>
          <a:p>
            <a:pPr>
              <a:spcAft>
                <a:spcPts val="300"/>
              </a:spcAft>
              <a:buClr>
                <a:schemeClr val="dk1"/>
              </a:buClr>
              <a:buSzPts val="1100"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  <a:latin typeface="Ubuntu Light"/>
                <a:sym typeface="Ubuntu Light"/>
              </a:rPr>
              <a:t>Deklarace finanční podpory výzkumu</a:t>
            </a:r>
          </a:p>
          <a:p>
            <a:pPr>
              <a:spcAft>
                <a:spcPts val="300"/>
              </a:spcAft>
              <a:buClr>
                <a:schemeClr val="dk1"/>
              </a:buClr>
              <a:buSzPts val="1100"/>
            </a:pPr>
            <a:endParaRPr lang="cs-CZ" sz="1600" dirty="0">
              <a:solidFill>
                <a:schemeClr val="bg1">
                  <a:lumMod val="50000"/>
                </a:schemeClr>
              </a:solidFill>
              <a:latin typeface="Ubuntu Light"/>
              <a:sym typeface="Ubuntu Light"/>
            </a:endParaRPr>
          </a:p>
          <a:p>
            <a:pPr>
              <a:spcAft>
                <a:spcPts val="300"/>
              </a:spcAft>
              <a:buClr>
                <a:schemeClr val="dk1"/>
              </a:buClr>
              <a:buSzPts val="1100"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  <a:latin typeface="Ubuntu Light"/>
                <a:sym typeface="Ubuntu Light"/>
              </a:rPr>
              <a:t>Poděkování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3B6B69C-E2E8-444A-B184-2C660DA8D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7258" y="590273"/>
            <a:ext cx="3353268" cy="396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7106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58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s"/>
              <a:t>27</a:t>
            </a:fld>
            <a:endParaRPr/>
          </a:p>
        </p:txBody>
      </p:sp>
      <p:sp>
        <p:nvSpPr>
          <p:cNvPr id="906" name="Google Shape;906;p58"/>
          <p:cNvSpPr txBox="1">
            <a:spLocks noGrp="1"/>
          </p:cNvSpPr>
          <p:nvPr>
            <p:ph type="title"/>
          </p:nvPr>
        </p:nvSpPr>
        <p:spPr>
          <a:xfrm>
            <a:off x="487286" y="520755"/>
            <a:ext cx="76182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200" dirty="0">
                <a:solidFill>
                  <a:schemeClr val="dk1"/>
                </a:solidFill>
                <a:latin typeface="Ubuntu"/>
                <a:sym typeface="Ubuntu"/>
              </a:rPr>
              <a:t>Použité zdroje</a:t>
            </a:r>
            <a:endParaRPr sz="2200" dirty="0">
              <a:solidFill>
                <a:schemeClr val="dk1"/>
              </a:solidFill>
              <a:latin typeface="Ubuntu"/>
              <a:sym typeface="Ubuntu"/>
            </a:endParaRPr>
          </a:p>
        </p:txBody>
      </p:sp>
      <p:cxnSp>
        <p:nvCxnSpPr>
          <p:cNvPr id="51" name="Google Shape;719;p51">
            <a:extLst>
              <a:ext uri="{FF2B5EF4-FFF2-40B4-BE49-F238E27FC236}">
                <a16:creationId xmlns:a16="http://schemas.microsoft.com/office/drawing/2014/main" id="{DDE7B331-12A0-43DB-AC49-C2AAC6F7C048}"/>
              </a:ext>
            </a:extLst>
          </p:cNvPr>
          <p:cNvCxnSpPr>
            <a:cxnSpLocks/>
          </p:cNvCxnSpPr>
          <p:nvPr/>
        </p:nvCxnSpPr>
        <p:spPr>
          <a:xfrm>
            <a:off x="614776" y="979178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52CAD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" name="Google Shape;295;p42">
            <a:extLst>
              <a:ext uri="{FF2B5EF4-FFF2-40B4-BE49-F238E27FC236}">
                <a16:creationId xmlns:a16="http://schemas.microsoft.com/office/drawing/2014/main" id="{95063368-F4CA-4973-849E-E745EFBB3B49}"/>
              </a:ext>
            </a:extLst>
          </p:cNvPr>
          <p:cNvSpPr txBox="1">
            <a:spLocks/>
          </p:cNvSpPr>
          <p:nvPr/>
        </p:nvSpPr>
        <p:spPr>
          <a:xfrm>
            <a:off x="487286" y="1231582"/>
            <a:ext cx="2869522" cy="20055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300"/>
              </a:spcAft>
              <a:buClr>
                <a:schemeClr val="dk1"/>
              </a:buClr>
              <a:buSzPts val="1100"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  <a:latin typeface="Ubuntu Light"/>
                <a:sym typeface="Ubuntu Light"/>
              </a:rPr>
              <a:t>Zdroje informací uváděných ve studii</a:t>
            </a:r>
          </a:p>
          <a:p>
            <a:pPr>
              <a:spcAft>
                <a:spcPts val="300"/>
              </a:spcAft>
              <a:buClr>
                <a:schemeClr val="dk1"/>
              </a:buClr>
              <a:buSzPts val="1100"/>
            </a:pPr>
            <a:endParaRPr lang="cs-CZ" sz="1600" dirty="0">
              <a:solidFill>
                <a:schemeClr val="bg1">
                  <a:lumMod val="50000"/>
                </a:schemeClr>
              </a:solidFill>
              <a:latin typeface="Ubuntu Light"/>
              <a:sym typeface="Ubuntu Light"/>
            </a:endParaRPr>
          </a:p>
          <a:p>
            <a:pPr>
              <a:spcAft>
                <a:spcPts val="300"/>
              </a:spcAft>
              <a:buClr>
                <a:schemeClr val="dk1"/>
              </a:buClr>
              <a:buSzPts val="1100"/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  <a:latin typeface="Ubuntu Light"/>
                <a:sym typeface="Ubuntu Light"/>
              </a:rPr>
              <a:t>Nutné pro posouzení, z čeho autor vycházel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48FCE970-7A1C-4EC8-8FAC-CD57AAE7D4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3747" y="1128426"/>
            <a:ext cx="4932967" cy="264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8010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4F2ACDA-BD45-4CF9-AEC1-52C4E7A5DA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D3FC029-FB42-459B-854E-880C4E7A49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pic>
        <p:nvPicPr>
          <p:cNvPr id="4" name="Online médium 3" title="Study Skills – How to think critically">
            <a:hlinkClick r:id="" action="ppaction://media"/>
            <a:extLst>
              <a:ext uri="{FF2B5EF4-FFF2-40B4-BE49-F238E27FC236}">
                <a16:creationId xmlns:a16="http://schemas.microsoft.com/office/drawing/2014/main" id="{C15F0F5B-3FD7-4549-9420-AD4F3BBC00E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22860"/>
            <a:ext cx="9144000" cy="516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561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5"/>
          <p:cNvSpPr txBox="1">
            <a:spLocks noGrp="1"/>
          </p:cNvSpPr>
          <p:nvPr>
            <p:ph type="title"/>
          </p:nvPr>
        </p:nvSpPr>
        <p:spPr>
          <a:xfrm>
            <a:off x="4598900" y="1491800"/>
            <a:ext cx="3593700" cy="120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cs-CZ" sz="3200" dirty="0">
                <a:solidFill>
                  <a:srgbClr val="434343"/>
                </a:solidFill>
              </a:rPr>
              <a:t>Chyby ve studiích</a:t>
            </a:r>
            <a:endParaRPr sz="3200" dirty="0">
              <a:solidFill>
                <a:srgbClr val="434343"/>
              </a:solidFill>
            </a:endParaRPr>
          </a:p>
        </p:txBody>
      </p:sp>
      <p:sp>
        <p:nvSpPr>
          <p:cNvPr id="234" name="Google Shape;234;p35"/>
          <p:cNvSpPr txBox="1">
            <a:spLocks noGrp="1"/>
          </p:cNvSpPr>
          <p:nvPr>
            <p:ph type="subTitle" idx="1"/>
          </p:nvPr>
        </p:nvSpPr>
        <p:spPr>
          <a:xfrm>
            <a:off x="4598899" y="2968192"/>
            <a:ext cx="4294248" cy="15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dirty="0"/>
              <a:t>Studie = skálopevná pravda?</a:t>
            </a: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2945772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40164E1-CA58-4D61-8AAF-42E7905C5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38178" y="-4691"/>
            <a:ext cx="6062122" cy="514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1722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6"/>
          <p:cNvSpPr txBox="1">
            <a:spLocks noGrp="1"/>
          </p:cNvSpPr>
          <p:nvPr>
            <p:ph type="title"/>
          </p:nvPr>
        </p:nvSpPr>
        <p:spPr>
          <a:xfrm>
            <a:off x="0" y="216225"/>
            <a:ext cx="9144000" cy="91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/>
              <a:t>Druhy chyb při sběru dat</a:t>
            </a:r>
            <a:endParaRPr sz="2400" dirty="0">
              <a:solidFill>
                <a:srgbClr val="434343"/>
              </a:solidFill>
            </a:endParaRPr>
          </a:p>
        </p:txBody>
      </p:sp>
      <p:sp>
        <p:nvSpPr>
          <p:cNvPr id="241" name="Google Shape;241;p36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s"/>
              <a:t>30</a:t>
            </a:fld>
            <a:endParaRPr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693B9F0-6E94-409A-ACBB-D167870DB9D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967" y="1526325"/>
            <a:ext cx="1172336" cy="118957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D3255FB-C216-440B-9C71-F501DF68D31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785" y="2782576"/>
            <a:ext cx="1194700" cy="1181818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F3C0FD31-7314-4257-9BF6-FBF092B2BB23}"/>
              </a:ext>
            </a:extLst>
          </p:cNvPr>
          <p:cNvSpPr/>
          <p:nvPr/>
        </p:nvSpPr>
        <p:spPr>
          <a:xfrm>
            <a:off x="2055377" y="1526325"/>
            <a:ext cx="141108" cy="285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1C27CCF6-0914-4D56-B8A8-C822EE2BBB22}"/>
              </a:ext>
            </a:extLst>
          </p:cNvPr>
          <p:cNvSpPr/>
          <p:nvPr/>
        </p:nvSpPr>
        <p:spPr>
          <a:xfrm>
            <a:off x="2114749" y="2772852"/>
            <a:ext cx="141108" cy="285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Google Shape;769;p53">
            <a:extLst>
              <a:ext uri="{FF2B5EF4-FFF2-40B4-BE49-F238E27FC236}">
                <a16:creationId xmlns:a16="http://schemas.microsoft.com/office/drawing/2014/main" id="{255819C8-09A3-41DC-AF6B-4823BE14C192}"/>
              </a:ext>
            </a:extLst>
          </p:cNvPr>
          <p:cNvSpPr txBox="1">
            <a:spLocks/>
          </p:cNvSpPr>
          <p:nvPr/>
        </p:nvSpPr>
        <p:spPr>
          <a:xfrm>
            <a:off x="2299062" y="1486607"/>
            <a:ext cx="3936202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Ubuntu"/>
              <a:buNone/>
              <a:defRPr sz="2200" b="1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odoni"/>
              <a:buNone/>
              <a:defRPr sz="2400" b="1" i="0" u="none" strike="noStrike" cap="none">
                <a:solidFill>
                  <a:schemeClr val="dk1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odoni"/>
              <a:buNone/>
              <a:defRPr sz="2400" b="1" i="0" u="none" strike="noStrike" cap="none">
                <a:solidFill>
                  <a:schemeClr val="dk1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odoni"/>
              <a:buNone/>
              <a:defRPr sz="2400" b="1" i="0" u="none" strike="noStrike" cap="none">
                <a:solidFill>
                  <a:schemeClr val="dk1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odoni"/>
              <a:buNone/>
              <a:defRPr sz="2400" b="1" i="0" u="none" strike="noStrike" cap="none">
                <a:solidFill>
                  <a:schemeClr val="dk1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odoni"/>
              <a:buNone/>
              <a:defRPr sz="2400" b="1" i="0" u="none" strike="noStrike" cap="none">
                <a:solidFill>
                  <a:schemeClr val="dk1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odoni"/>
              <a:buNone/>
              <a:defRPr sz="2400" b="1" i="0" u="none" strike="noStrike" cap="none">
                <a:solidFill>
                  <a:schemeClr val="dk1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odoni"/>
              <a:buNone/>
              <a:defRPr sz="2400" b="1" i="0" u="none" strike="noStrike" cap="none">
                <a:solidFill>
                  <a:schemeClr val="dk1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odoni"/>
              <a:buNone/>
              <a:defRPr sz="2400" b="1" i="0" u="none" strike="noStrike" cap="none">
                <a:solidFill>
                  <a:schemeClr val="dk1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pPr algn="l"/>
            <a:r>
              <a:rPr lang="cs-CZ"/>
              <a:t>NÁHODNÁ CHYBA</a:t>
            </a:r>
            <a:endParaRPr lang="cs-CZ" dirty="0"/>
          </a:p>
        </p:txBody>
      </p:sp>
      <p:sp>
        <p:nvSpPr>
          <p:cNvPr id="12" name="Google Shape;770;p53">
            <a:extLst>
              <a:ext uri="{FF2B5EF4-FFF2-40B4-BE49-F238E27FC236}">
                <a16:creationId xmlns:a16="http://schemas.microsoft.com/office/drawing/2014/main" id="{934BE36C-9F9D-44BD-B603-0445A0AEEC57}"/>
              </a:ext>
            </a:extLst>
          </p:cNvPr>
          <p:cNvSpPr txBox="1">
            <a:spLocks/>
          </p:cNvSpPr>
          <p:nvPr/>
        </p:nvSpPr>
        <p:spPr>
          <a:xfrm>
            <a:off x="2299062" y="2094256"/>
            <a:ext cx="5641941" cy="489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Ubuntu Light"/>
              <a:buChar char="●"/>
              <a:defRPr sz="1400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Ubuntu Light"/>
              <a:buChar char="○"/>
              <a:defRPr sz="1400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2pPr>
            <a:lvl3pPr marL="1371600" marR="0" lvl="2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Ubuntu Light"/>
              <a:buChar char="■"/>
              <a:defRPr sz="1300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3pPr>
            <a:lvl4pPr marL="1828800" marR="0" lvl="3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Ubuntu Light"/>
              <a:buChar char="●"/>
              <a:defRPr sz="1300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Ubuntu Light"/>
              <a:buChar char="○"/>
              <a:defRPr sz="1200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Ubuntu Light"/>
              <a:buChar char="■"/>
              <a:defRPr sz="1200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6pPr>
            <a:lvl7pPr marL="3200400" marR="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Ubuntu Light"/>
              <a:buChar char="●"/>
              <a:defRPr sz="1100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7pPr>
            <a:lvl8pPr marL="3657600" marR="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Ubuntu Light"/>
              <a:buChar char="○"/>
              <a:defRPr sz="1100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8pPr>
            <a:lvl9pPr marL="4114800" marR="0" lvl="8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Ubuntu Light"/>
              <a:buChar char="■"/>
              <a:defRPr sz="1000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9pPr>
          </a:lstStyle>
          <a:p>
            <a:pPr marL="0" indent="0" algn="l">
              <a:buFont typeface="Ubuntu Light"/>
              <a:buNone/>
            </a:pPr>
            <a:r>
              <a:rPr lang="cs-CZ" sz="1600"/>
              <a:t>Některé z výsledků jsou mimo realitu, např. chyba v měření</a:t>
            </a:r>
          </a:p>
        </p:txBody>
      </p:sp>
      <p:sp>
        <p:nvSpPr>
          <p:cNvPr id="13" name="Google Shape;769;p53">
            <a:extLst>
              <a:ext uri="{FF2B5EF4-FFF2-40B4-BE49-F238E27FC236}">
                <a16:creationId xmlns:a16="http://schemas.microsoft.com/office/drawing/2014/main" id="{36CAC456-9703-43B7-9525-47BB866D8096}"/>
              </a:ext>
            </a:extLst>
          </p:cNvPr>
          <p:cNvSpPr txBox="1">
            <a:spLocks/>
          </p:cNvSpPr>
          <p:nvPr/>
        </p:nvSpPr>
        <p:spPr>
          <a:xfrm>
            <a:off x="2299061" y="2750018"/>
            <a:ext cx="3502927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Ubuntu"/>
              <a:buNone/>
              <a:defRPr sz="2200" b="1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odoni"/>
              <a:buNone/>
              <a:defRPr sz="2400" b="1" i="0" u="none" strike="noStrike" cap="none">
                <a:solidFill>
                  <a:schemeClr val="dk1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odoni"/>
              <a:buNone/>
              <a:defRPr sz="2400" b="1" i="0" u="none" strike="noStrike" cap="none">
                <a:solidFill>
                  <a:schemeClr val="dk1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odoni"/>
              <a:buNone/>
              <a:defRPr sz="2400" b="1" i="0" u="none" strike="noStrike" cap="none">
                <a:solidFill>
                  <a:schemeClr val="dk1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odoni"/>
              <a:buNone/>
              <a:defRPr sz="2400" b="1" i="0" u="none" strike="noStrike" cap="none">
                <a:solidFill>
                  <a:schemeClr val="dk1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odoni"/>
              <a:buNone/>
              <a:defRPr sz="2400" b="1" i="0" u="none" strike="noStrike" cap="none">
                <a:solidFill>
                  <a:schemeClr val="dk1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odoni"/>
              <a:buNone/>
              <a:defRPr sz="2400" b="1" i="0" u="none" strike="noStrike" cap="none">
                <a:solidFill>
                  <a:schemeClr val="dk1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odoni"/>
              <a:buNone/>
              <a:defRPr sz="2400" b="1" i="0" u="none" strike="noStrike" cap="none">
                <a:solidFill>
                  <a:schemeClr val="dk1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odoni"/>
              <a:buNone/>
              <a:defRPr sz="2400" b="1" i="0" u="none" strike="noStrike" cap="none">
                <a:solidFill>
                  <a:schemeClr val="dk1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pPr algn="l"/>
            <a:r>
              <a:rPr lang="cs-CZ"/>
              <a:t>SYSTEMATICKÁ CHYBA</a:t>
            </a:r>
            <a:endParaRPr lang="cs-CZ" dirty="0"/>
          </a:p>
        </p:txBody>
      </p:sp>
      <p:sp>
        <p:nvSpPr>
          <p:cNvPr id="14" name="Google Shape;770;p53">
            <a:extLst>
              <a:ext uri="{FF2B5EF4-FFF2-40B4-BE49-F238E27FC236}">
                <a16:creationId xmlns:a16="http://schemas.microsoft.com/office/drawing/2014/main" id="{0BC9CD13-998D-4019-9A86-70A4F0DF6B6F}"/>
              </a:ext>
            </a:extLst>
          </p:cNvPr>
          <p:cNvSpPr txBox="1">
            <a:spLocks/>
          </p:cNvSpPr>
          <p:nvPr/>
        </p:nvSpPr>
        <p:spPr>
          <a:xfrm>
            <a:off x="2299062" y="3357668"/>
            <a:ext cx="4077061" cy="489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Ubuntu Light"/>
              <a:buChar char="●"/>
              <a:defRPr sz="1400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Ubuntu Light"/>
              <a:buChar char="○"/>
              <a:defRPr sz="1400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2pPr>
            <a:lvl3pPr marL="1371600" marR="0" lvl="2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Ubuntu Light"/>
              <a:buChar char="■"/>
              <a:defRPr sz="1300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3pPr>
            <a:lvl4pPr marL="1828800" marR="0" lvl="3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Ubuntu Light"/>
              <a:buChar char="●"/>
              <a:defRPr sz="1300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Ubuntu Light"/>
              <a:buChar char="○"/>
              <a:defRPr sz="1200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Ubuntu Light"/>
              <a:buChar char="■"/>
              <a:defRPr sz="1200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6pPr>
            <a:lvl7pPr marL="3200400" marR="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Ubuntu Light"/>
              <a:buChar char="●"/>
              <a:defRPr sz="1100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7pPr>
            <a:lvl8pPr marL="3657600" marR="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Ubuntu Light"/>
              <a:buChar char="○"/>
              <a:defRPr sz="1100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8pPr>
            <a:lvl9pPr marL="4114800" marR="0" lvl="8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Ubuntu Light"/>
              <a:buChar char="■"/>
              <a:defRPr sz="1000" b="0" i="0" u="none" strike="noStrike" cap="none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9pPr>
          </a:lstStyle>
          <a:p>
            <a:pPr marL="0" indent="0" algn="l">
              <a:buFont typeface="Ubuntu Light"/>
              <a:buNone/>
            </a:pPr>
            <a:r>
              <a:rPr lang="cs-CZ" sz="1600"/>
              <a:t>Všechny hodnoty jsou mimo realitu</a:t>
            </a:r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1D636D74-215A-46DC-AF13-254DAB6A1AB9}"/>
              </a:ext>
            </a:extLst>
          </p:cNvPr>
          <p:cNvSpPr/>
          <p:nvPr/>
        </p:nvSpPr>
        <p:spPr>
          <a:xfrm>
            <a:off x="1566863" y="2203519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B57DBE0C-9415-4CB5-B849-A8AF4F02EA9F}"/>
              </a:ext>
            </a:extLst>
          </p:cNvPr>
          <p:cNvSpPr/>
          <p:nvPr/>
        </p:nvSpPr>
        <p:spPr>
          <a:xfrm>
            <a:off x="1553416" y="2009844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D1B49983-5307-4EB8-B282-555E92958C70}"/>
              </a:ext>
            </a:extLst>
          </p:cNvPr>
          <p:cNvSpPr/>
          <p:nvPr/>
        </p:nvSpPr>
        <p:spPr>
          <a:xfrm>
            <a:off x="1650253" y="2040915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942D2EF4-6F89-48AE-BD4E-E3915270CB56}"/>
              </a:ext>
            </a:extLst>
          </p:cNvPr>
          <p:cNvSpPr/>
          <p:nvPr/>
        </p:nvSpPr>
        <p:spPr>
          <a:xfrm>
            <a:off x="1507697" y="2083662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E72BC1F6-9898-465B-837B-12A8C3649B6C}"/>
              </a:ext>
            </a:extLst>
          </p:cNvPr>
          <p:cNvSpPr/>
          <p:nvPr/>
        </p:nvSpPr>
        <p:spPr>
          <a:xfrm>
            <a:off x="1576275" y="2077670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>
            <a:extLst>
              <a:ext uri="{FF2B5EF4-FFF2-40B4-BE49-F238E27FC236}">
                <a16:creationId xmlns:a16="http://schemas.microsoft.com/office/drawing/2014/main" id="{A69F0343-5578-4476-87E1-3EC8C8A9DC13}"/>
              </a:ext>
            </a:extLst>
          </p:cNvPr>
          <p:cNvSpPr/>
          <p:nvPr/>
        </p:nvSpPr>
        <p:spPr>
          <a:xfrm>
            <a:off x="1640729" y="2152673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>
            <a:extLst>
              <a:ext uri="{FF2B5EF4-FFF2-40B4-BE49-F238E27FC236}">
                <a16:creationId xmlns:a16="http://schemas.microsoft.com/office/drawing/2014/main" id="{7417B0BE-8AAA-4C4A-AE1C-0AC10A70B802}"/>
              </a:ext>
            </a:extLst>
          </p:cNvPr>
          <p:cNvSpPr/>
          <p:nvPr/>
        </p:nvSpPr>
        <p:spPr>
          <a:xfrm>
            <a:off x="1545682" y="2143194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>
            <a:extLst>
              <a:ext uri="{FF2B5EF4-FFF2-40B4-BE49-F238E27FC236}">
                <a16:creationId xmlns:a16="http://schemas.microsoft.com/office/drawing/2014/main" id="{029E7431-ABCA-4545-8DFC-3483995FFB6F}"/>
              </a:ext>
            </a:extLst>
          </p:cNvPr>
          <p:cNvSpPr/>
          <p:nvPr/>
        </p:nvSpPr>
        <p:spPr>
          <a:xfrm>
            <a:off x="1502820" y="2165419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24143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6"/>
          <p:cNvSpPr txBox="1">
            <a:spLocks noGrp="1"/>
          </p:cNvSpPr>
          <p:nvPr>
            <p:ph type="body" idx="1"/>
          </p:nvPr>
        </p:nvSpPr>
        <p:spPr>
          <a:xfrm>
            <a:off x="1633500" y="2063469"/>
            <a:ext cx="5877000" cy="23434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800" b="1" dirty="0">
                <a:solidFill>
                  <a:srgbClr val="666666"/>
                </a:solidFill>
              </a:rPr>
              <a:t>BIAS</a:t>
            </a:r>
          </a:p>
        </p:txBody>
      </p:sp>
      <p:sp>
        <p:nvSpPr>
          <p:cNvPr id="240" name="Google Shape;240;p36"/>
          <p:cNvSpPr txBox="1">
            <a:spLocks noGrp="1"/>
          </p:cNvSpPr>
          <p:nvPr>
            <p:ph type="title"/>
          </p:nvPr>
        </p:nvSpPr>
        <p:spPr>
          <a:xfrm>
            <a:off x="0" y="216225"/>
            <a:ext cx="9144000" cy="91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dirty="0"/>
              <a:t>Systematická chyba ve výzkumu</a:t>
            </a:r>
            <a:endParaRPr sz="2400" dirty="0">
              <a:solidFill>
                <a:srgbClr val="434343"/>
              </a:solidFill>
            </a:endParaRPr>
          </a:p>
        </p:txBody>
      </p:sp>
      <p:sp>
        <p:nvSpPr>
          <p:cNvPr id="241" name="Google Shape;241;p36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s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707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6"/>
          <p:cNvSpPr txBox="1">
            <a:spLocks noGrp="1"/>
          </p:cNvSpPr>
          <p:nvPr>
            <p:ph type="title"/>
          </p:nvPr>
        </p:nvSpPr>
        <p:spPr>
          <a:xfrm>
            <a:off x="0" y="216225"/>
            <a:ext cx="9144000" cy="91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dirty="0">
                <a:solidFill>
                  <a:srgbClr val="434343"/>
                </a:solidFill>
              </a:rPr>
              <a:t>Systematická chyba ve výzkumu</a:t>
            </a:r>
            <a:endParaRPr sz="2400" dirty="0">
              <a:solidFill>
                <a:srgbClr val="434343"/>
              </a:solidFill>
            </a:endParaRPr>
          </a:p>
        </p:txBody>
      </p:sp>
      <p:sp>
        <p:nvSpPr>
          <p:cNvPr id="241" name="Google Shape;241;p36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s"/>
              <a:t>32</a:t>
            </a:fld>
            <a:endParaRPr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15DBB63-4259-4F8C-B74F-1607FF548E6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4996" y="1793358"/>
            <a:ext cx="2554009" cy="2526473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0C2B2EAC-5AF9-4BAD-B441-C8BD0298B51B}"/>
              </a:ext>
            </a:extLst>
          </p:cNvPr>
          <p:cNvSpPr/>
          <p:nvPr/>
        </p:nvSpPr>
        <p:spPr>
          <a:xfrm>
            <a:off x="5621079" y="1913860"/>
            <a:ext cx="227926" cy="4890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69344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5134;p66">
            <a:extLst>
              <a:ext uri="{FF2B5EF4-FFF2-40B4-BE49-F238E27FC236}">
                <a16:creationId xmlns:a16="http://schemas.microsoft.com/office/drawing/2014/main" id="{D5FACD19-AA68-4EF9-BEE2-95B13ABD8521}"/>
              </a:ext>
            </a:extLst>
          </p:cNvPr>
          <p:cNvGrpSpPr/>
          <p:nvPr/>
        </p:nvGrpSpPr>
        <p:grpSpPr>
          <a:xfrm>
            <a:off x="1517601" y="2224265"/>
            <a:ext cx="641637" cy="643259"/>
            <a:chOff x="-61784125" y="3377700"/>
            <a:chExt cx="316650" cy="317450"/>
          </a:xfrm>
          <a:solidFill>
            <a:srgbClr val="52CAD0"/>
          </a:solidFill>
        </p:grpSpPr>
        <p:sp>
          <p:nvSpPr>
            <p:cNvPr id="18" name="Google Shape;5135;p66">
              <a:extLst>
                <a:ext uri="{FF2B5EF4-FFF2-40B4-BE49-F238E27FC236}">
                  <a16:creationId xmlns:a16="http://schemas.microsoft.com/office/drawing/2014/main" id="{C4950A48-A62A-4CEC-8C47-EB10FE1FE23C}"/>
                </a:ext>
              </a:extLst>
            </p:cNvPr>
            <p:cNvSpPr/>
            <p:nvPr/>
          </p:nvSpPr>
          <p:spPr>
            <a:xfrm>
              <a:off x="-61688025" y="3460400"/>
              <a:ext cx="124450" cy="51225"/>
            </a:xfrm>
            <a:custGeom>
              <a:avLst/>
              <a:gdLst/>
              <a:ahLst/>
              <a:cxnLst/>
              <a:rect l="l" t="t" r="r" b="b"/>
              <a:pathLst>
                <a:path w="4978" h="2049" extrusionOk="0">
                  <a:moveTo>
                    <a:pt x="630" y="1"/>
                  </a:moveTo>
                  <a:cubicBezTo>
                    <a:pt x="252" y="442"/>
                    <a:pt x="0" y="1041"/>
                    <a:pt x="0" y="1671"/>
                  </a:cubicBezTo>
                  <a:cubicBezTo>
                    <a:pt x="0" y="1891"/>
                    <a:pt x="189" y="2049"/>
                    <a:pt x="441" y="2049"/>
                  </a:cubicBezTo>
                  <a:lnTo>
                    <a:pt x="4568" y="2049"/>
                  </a:lnTo>
                  <a:cubicBezTo>
                    <a:pt x="4820" y="2049"/>
                    <a:pt x="4978" y="1860"/>
                    <a:pt x="4978" y="1671"/>
                  </a:cubicBezTo>
                  <a:cubicBezTo>
                    <a:pt x="4978" y="1041"/>
                    <a:pt x="4726" y="442"/>
                    <a:pt x="4348" y="1"/>
                  </a:cubicBezTo>
                  <a:cubicBezTo>
                    <a:pt x="3875" y="568"/>
                    <a:pt x="3182" y="852"/>
                    <a:pt x="2489" y="852"/>
                  </a:cubicBezTo>
                  <a:cubicBezTo>
                    <a:pt x="1827" y="852"/>
                    <a:pt x="1134" y="568"/>
                    <a:pt x="6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136;p66">
              <a:extLst>
                <a:ext uri="{FF2B5EF4-FFF2-40B4-BE49-F238E27FC236}">
                  <a16:creationId xmlns:a16="http://schemas.microsoft.com/office/drawing/2014/main" id="{CFA6C534-1830-4AB9-B10C-B7EAC34166B0}"/>
                </a:ext>
              </a:extLst>
            </p:cNvPr>
            <p:cNvSpPr/>
            <p:nvPr/>
          </p:nvSpPr>
          <p:spPr>
            <a:xfrm>
              <a:off x="-61677800" y="3518900"/>
              <a:ext cx="104775" cy="61850"/>
            </a:xfrm>
            <a:custGeom>
              <a:avLst/>
              <a:gdLst/>
              <a:ahLst/>
              <a:cxnLst/>
              <a:rect l="l" t="t" r="r" b="b"/>
              <a:pathLst>
                <a:path w="4191" h="2474" extrusionOk="0">
                  <a:moveTo>
                    <a:pt x="2096" y="0"/>
                  </a:moveTo>
                  <a:cubicBezTo>
                    <a:pt x="1985" y="0"/>
                    <a:pt x="1875" y="40"/>
                    <a:pt x="1796" y="118"/>
                  </a:cubicBezTo>
                  <a:lnTo>
                    <a:pt x="158" y="1757"/>
                  </a:lnTo>
                  <a:cubicBezTo>
                    <a:pt x="1" y="1914"/>
                    <a:pt x="1" y="2198"/>
                    <a:pt x="158" y="2355"/>
                  </a:cubicBezTo>
                  <a:cubicBezTo>
                    <a:pt x="237" y="2434"/>
                    <a:pt x="339" y="2473"/>
                    <a:pt x="442" y="2473"/>
                  </a:cubicBezTo>
                  <a:cubicBezTo>
                    <a:pt x="544" y="2473"/>
                    <a:pt x="646" y="2434"/>
                    <a:pt x="725" y="2355"/>
                  </a:cubicBezTo>
                  <a:lnTo>
                    <a:pt x="2111" y="969"/>
                  </a:lnTo>
                  <a:lnTo>
                    <a:pt x="3498" y="2355"/>
                  </a:lnTo>
                  <a:cubicBezTo>
                    <a:pt x="3576" y="2434"/>
                    <a:pt x="3687" y="2473"/>
                    <a:pt x="3797" y="2473"/>
                  </a:cubicBezTo>
                  <a:cubicBezTo>
                    <a:pt x="3907" y="2473"/>
                    <a:pt x="4017" y="2434"/>
                    <a:pt x="4096" y="2355"/>
                  </a:cubicBezTo>
                  <a:cubicBezTo>
                    <a:pt x="4191" y="2198"/>
                    <a:pt x="4191" y="1914"/>
                    <a:pt x="4033" y="1757"/>
                  </a:cubicBezTo>
                  <a:lnTo>
                    <a:pt x="2395" y="118"/>
                  </a:lnTo>
                  <a:cubicBezTo>
                    <a:pt x="2316" y="40"/>
                    <a:pt x="2206" y="0"/>
                    <a:pt x="20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137;p66">
              <a:extLst>
                <a:ext uri="{FF2B5EF4-FFF2-40B4-BE49-F238E27FC236}">
                  <a16:creationId xmlns:a16="http://schemas.microsoft.com/office/drawing/2014/main" id="{CEF8F1D3-ED90-41A1-B3A6-C62720B03F6A}"/>
                </a:ext>
              </a:extLst>
            </p:cNvPr>
            <p:cNvSpPr/>
            <p:nvPr/>
          </p:nvSpPr>
          <p:spPr>
            <a:xfrm>
              <a:off x="-61667550" y="3377700"/>
              <a:ext cx="82700" cy="82725"/>
            </a:xfrm>
            <a:custGeom>
              <a:avLst/>
              <a:gdLst/>
              <a:ahLst/>
              <a:cxnLst/>
              <a:rect l="l" t="t" r="r" b="b"/>
              <a:pathLst>
                <a:path w="3308" h="3309" extrusionOk="0">
                  <a:moveTo>
                    <a:pt x="1670" y="1"/>
                  </a:moveTo>
                  <a:cubicBezTo>
                    <a:pt x="756" y="1"/>
                    <a:pt x="0" y="757"/>
                    <a:pt x="0" y="1671"/>
                  </a:cubicBezTo>
                  <a:cubicBezTo>
                    <a:pt x="0" y="2584"/>
                    <a:pt x="756" y="3309"/>
                    <a:pt x="1670" y="3309"/>
                  </a:cubicBezTo>
                  <a:cubicBezTo>
                    <a:pt x="2584" y="3309"/>
                    <a:pt x="3308" y="2584"/>
                    <a:pt x="3308" y="1671"/>
                  </a:cubicBezTo>
                  <a:cubicBezTo>
                    <a:pt x="3308" y="757"/>
                    <a:pt x="2584" y="1"/>
                    <a:pt x="16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138;p66">
              <a:extLst>
                <a:ext uri="{FF2B5EF4-FFF2-40B4-BE49-F238E27FC236}">
                  <a16:creationId xmlns:a16="http://schemas.microsoft.com/office/drawing/2014/main" id="{673CC1B5-9380-4D46-BAD4-B80FC26B9F47}"/>
                </a:ext>
              </a:extLst>
            </p:cNvPr>
            <p:cNvSpPr/>
            <p:nvPr/>
          </p:nvSpPr>
          <p:spPr>
            <a:xfrm>
              <a:off x="-61591150" y="3643150"/>
              <a:ext cx="123675" cy="51200"/>
            </a:xfrm>
            <a:custGeom>
              <a:avLst/>
              <a:gdLst/>
              <a:ahLst/>
              <a:cxnLst/>
              <a:rect l="l" t="t" r="r" b="b"/>
              <a:pathLst>
                <a:path w="4947" h="2048" extrusionOk="0">
                  <a:moveTo>
                    <a:pt x="630" y="0"/>
                  </a:moveTo>
                  <a:cubicBezTo>
                    <a:pt x="221" y="410"/>
                    <a:pt x="0" y="1008"/>
                    <a:pt x="0" y="1638"/>
                  </a:cubicBezTo>
                  <a:cubicBezTo>
                    <a:pt x="0" y="1890"/>
                    <a:pt x="189" y="2048"/>
                    <a:pt x="378" y="2048"/>
                  </a:cubicBezTo>
                  <a:lnTo>
                    <a:pt x="4505" y="2048"/>
                  </a:lnTo>
                  <a:cubicBezTo>
                    <a:pt x="4757" y="2048"/>
                    <a:pt x="4946" y="1827"/>
                    <a:pt x="4946" y="1638"/>
                  </a:cubicBezTo>
                  <a:cubicBezTo>
                    <a:pt x="4946" y="1008"/>
                    <a:pt x="4726" y="410"/>
                    <a:pt x="4316" y="0"/>
                  </a:cubicBezTo>
                  <a:cubicBezTo>
                    <a:pt x="3844" y="536"/>
                    <a:pt x="3182" y="819"/>
                    <a:pt x="2458" y="819"/>
                  </a:cubicBezTo>
                  <a:cubicBezTo>
                    <a:pt x="1796" y="819"/>
                    <a:pt x="1134" y="536"/>
                    <a:pt x="6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139;p66">
              <a:extLst>
                <a:ext uri="{FF2B5EF4-FFF2-40B4-BE49-F238E27FC236}">
                  <a16:creationId xmlns:a16="http://schemas.microsoft.com/office/drawing/2014/main" id="{458A6716-7E7E-4B4C-9EF7-9400A8116A7F}"/>
                </a:ext>
              </a:extLst>
            </p:cNvPr>
            <p:cNvSpPr/>
            <p:nvPr/>
          </p:nvSpPr>
          <p:spPr>
            <a:xfrm>
              <a:off x="-61570675" y="3560450"/>
              <a:ext cx="82725" cy="82725"/>
            </a:xfrm>
            <a:custGeom>
              <a:avLst/>
              <a:gdLst/>
              <a:ahLst/>
              <a:cxnLst/>
              <a:rect l="l" t="t" r="r" b="b"/>
              <a:pathLst>
                <a:path w="3309" h="3309" extrusionOk="0">
                  <a:moveTo>
                    <a:pt x="1670" y="0"/>
                  </a:moveTo>
                  <a:cubicBezTo>
                    <a:pt x="756" y="0"/>
                    <a:pt x="0" y="725"/>
                    <a:pt x="0" y="1638"/>
                  </a:cubicBezTo>
                  <a:cubicBezTo>
                    <a:pt x="0" y="2552"/>
                    <a:pt x="756" y="3308"/>
                    <a:pt x="1670" y="3308"/>
                  </a:cubicBezTo>
                  <a:cubicBezTo>
                    <a:pt x="2552" y="3308"/>
                    <a:pt x="3308" y="2552"/>
                    <a:pt x="3308" y="1638"/>
                  </a:cubicBezTo>
                  <a:cubicBezTo>
                    <a:pt x="3308" y="725"/>
                    <a:pt x="2552" y="0"/>
                    <a:pt x="16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140;p66">
              <a:extLst>
                <a:ext uri="{FF2B5EF4-FFF2-40B4-BE49-F238E27FC236}">
                  <a16:creationId xmlns:a16="http://schemas.microsoft.com/office/drawing/2014/main" id="{8BED66C3-494C-4535-98D8-66FB14B84ED1}"/>
                </a:ext>
              </a:extLst>
            </p:cNvPr>
            <p:cNvSpPr/>
            <p:nvPr/>
          </p:nvSpPr>
          <p:spPr>
            <a:xfrm>
              <a:off x="-61784125" y="3643925"/>
              <a:ext cx="124450" cy="51225"/>
            </a:xfrm>
            <a:custGeom>
              <a:avLst/>
              <a:gdLst/>
              <a:ahLst/>
              <a:cxnLst/>
              <a:rect l="l" t="t" r="r" b="b"/>
              <a:pathLst>
                <a:path w="4978" h="2049" extrusionOk="0">
                  <a:moveTo>
                    <a:pt x="662" y="1"/>
                  </a:moveTo>
                  <a:cubicBezTo>
                    <a:pt x="252" y="442"/>
                    <a:pt x="32" y="1009"/>
                    <a:pt x="32" y="1639"/>
                  </a:cubicBezTo>
                  <a:cubicBezTo>
                    <a:pt x="0" y="1859"/>
                    <a:pt x="189" y="2048"/>
                    <a:pt x="410" y="2048"/>
                  </a:cubicBezTo>
                  <a:lnTo>
                    <a:pt x="4569" y="2048"/>
                  </a:lnTo>
                  <a:cubicBezTo>
                    <a:pt x="4789" y="2048"/>
                    <a:pt x="4978" y="1859"/>
                    <a:pt x="4978" y="1639"/>
                  </a:cubicBezTo>
                  <a:cubicBezTo>
                    <a:pt x="4978" y="1009"/>
                    <a:pt x="4758" y="442"/>
                    <a:pt x="4348" y="1"/>
                  </a:cubicBezTo>
                  <a:cubicBezTo>
                    <a:pt x="3876" y="536"/>
                    <a:pt x="3214" y="820"/>
                    <a:pt x="2521" y="820"/>
                  </a:cubicBezTo>
                  <a:cubicBezTo>
                    <a:pt x="1828" y="820"/>
                    <a:pt x="1166" y="536"/>
                    <a:pt x="6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141;p66">
              <a:extLst>
                <a:ext uri="{FF2B5EF4-FFF2-40B4-BE49-F238E27FC236}">
                  <a16:creationId xmlns:a16="http://schemas.microsoft.com/office/drawing/2014/main" id="{0BD31481-08EE-4085-85C2-31292DD573B2}"/>
                </a:ext>
              </a:extLst>
            </p:cNvPr>
            <p:cNvSpPr/>
            <p:nvPr/>
          </p:nvSpPr>
          <p:spPr>
            <a:xfrm>
              <a:off x="-61763650" y="3560450"/>
              <a:ext cx="82725" cy="82725"/>
            </a:xfrm>
            <a:custGeom>
              <a:avLst/>
              <a:gdLst/>
              <a:ahLst/>
              <a:cxnLst/>
              <a:rect l="l" t="t" r="r" b="b"/>
              <a:pathLst>
                <a:path w="3309" h="3309" extrusionOk="0">
                  <a:moveTo>
                    <a:pt x="1670" y="0"/>
                  </a:moveTo>
                  <a:cubicBezTo>
                    <a:pt x="757" y="0"/>
                    <a:pt x="1" y="725"/>
                    <a:pt x="1" y="1638"/>
                  </a:cubicBezTo>
                  <a:cubicBezTo>
                    <a:pt x="1" y="2552"/>
                    <a:pt x="757" y="3308"/>
                    <a:pt x="1670" y="3308"/>
                  </a:cubicBezTo>
                  <a:cubicBezTo>
                    <a:pt x="2552" y="3308"/>
                    <a:pt x="3309" y="2552"/>
                    <a:pt x="3309" y="1638"/>
                  </a:cubicBezTo>
                  <a:cubicBezTo>
                    <a:pt x="3309" y="725"/>
                    <a:pt x="2552" y="0"/>
                    <a:pt x="16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5" name="Google Shape;265;p39"/>
          <p:cNvSpPr txBox="1">
            <a:spLocks noGrp="1"/>
          </p:cNvSpPr>
          <p:nvPr>
            <p:ph type="title"/>
          </p:nvPr>
        </p:nvSpPr>
        <p:spPr>
          <a:xfrm>
            <a:off x="-11850" y="522475"/>
            <a:ext cx="91440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dirty="0">
                <a:solidFill>
                  <a:srgbClr val="434343"/>
                </a:solidFill>
              </a:rPr>
              <a:t>Typy systematické chyby</a:t>
            </a:r>
            <a:endParaRPr sz="2400" dirty="0">
              <a:solidFill>
                <a:srgbClr val="434343"/>
              </a:solidFill>
            </a:endParaRPr>
          </a:p>
        </p:txBody>
      </p:sp>
      <p:sp>
        <p:nvSpPr>
          <p:cNvPr id="268" name="Google Shape;268;p39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s"/>
              <a:t>33</a:t>
            </a:fld>
            <a:endParaRPr/>
          </a:p>
        </p:txBody>
      </p:sp>
      <p:sp>
        <p:nvSpPr>
          <p:cNvPr id="269" name="Google Shape;269;p39"/>
          <p:cNvSpPr txBox="1">
            <a:spLocks noGrp="1"/>
          </p:cNvSpPr>
          <p:nvPr>
            <p:ph type="ctrTitle" idx="2"/>
          </p:nvPr>
        </p:nvSpPr>
        <p:spPr>
          <a:xfrm>
            <a:off x="781671" y="2976821"/>
            <a:ext cx="2113500" cy="64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SELECTION</a:t>
            </a:r>
            <a:br>
              <a:rPr lang="cs-CZ" dirty="0"/>
            </a:br>
            <a:r>
              <a:rPr lang="cs-CZ" dirty="0"/>
              <a:t>BIAS</a:t>
            </a:r>
            <a:endParaRPr dirty="0"/>
          </a:p>
        </p:txBody>
      </p:sp>
      <p:sp>
        <p:nvSpPr>
          <p:cNvPr id="271" name="Google Shape;271;p39"/>
          <p:cNvSpPr txBox="1">
            <a:spLocks noGrp="1"/>
          </p:cNvSpPr>
          <p:nvPr>
            <p:ph type="ctrTitle" idx="3"/>
          </p:nvPr>
        </p:nvSpPr>
        <p:spPr>
          <a:xfrm>
            <a:off x="3515251" y="2224265"/>
            <a:ext cx="2113500" cy="64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ZÁKLADY MEDICÍNY</a:t>
            </a:r>
            <a:endParaRPr/>
          </a:p>
        </p:txBody>
      </p:sp>
      <p:sp>
        <p:nvSpPr>
          <p:cNvPr id="272" name="Google Shape;272;p39"/>
          <p:cNvSpPr txBox="1">
            <a:spLocks noGrp="1"/>
          </p:cNvSpPr>
          <p:nvPr>
            <p:ph type="subTitle" idx="4"/>
          </p:nvPr>
        </p:nvSpPr>
        <p:spPr>
          <a:xfrm>
            <a:off x="3515252" y="2959187"/>
            <a:ext cx="2113500" cy="155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600"/>
              <a:t>„Mohou se mi geneticky modifikované potraviny dostat do DNA?“</a:t>
            </a:r>
            <a:endParaRPr sz="1600"/>
          </a:p>
        </p:txBody>
      </p:sp>
      <p:sp>
        <p:nvSpPr>
          <p:cNvPr id="273" name="Google Shape;273;p39"/>
          <p:cNvSpPr txBox="1">
            <a:spLocks noGrp="1"/>
          </p:cNvSpPr>
          <p:nvPr>
            <p:ph type="ctrTitle" idx="5"/>
          </p:nvPr>
        </p:nvSpPr>
        <p:spPr>
          <a:xfrm>
            <a:off x="6265015" y="2224265"/>
            <a:ext cx="2113500" cy="64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ZÁKLADY TECHNOLOGIE</a:t>
            </a:r>
            <a:endParaRPr/>
          </a:p>
        </p:txBody>
      </p:sp>
      <p:sp>
        <p:nvSpPr>
          <p:cNvPr id="274" name="Google Shape;274;p39"/>
          <p:cNvSpPr txBox="1">
            <a:spLocks noGrp="1"/>
          </p:cNvSpPr>
          <p:nvPr>
            <p:ph type="subTitle" idx="6"/>
          </p:nvPr>
        </p:nvSpPr>
        <p:spPr>
          <a:xfrm>
            <a:off x="6265015" y="2959187"/>
            <a:ext cx="2113500" cy="155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600"/>
              <a:t>„Je lepší bílý jogurt, který je v kelímku pevný, nebo ten, který teče?“</a:t>
            </a:r>
            <a:endParaRPr sz="1600"/>
          </a:p>
        </p:txBody>
      </p:sp>
      <p:sp>
        <p:nvSpPr>
          <p:cNvPr id="15" name="Google Shape;7381;p71">
            <a:extLst>
              <a:ext uri="{FF2B5EF4-FFF2-40B4-BE49-F238E27FC236}">
                <a16:creationId xmlns:a16="http://schemas.microsoft.com/office/drawing/2014/main" id="{DCF0513E-9EA2-4A33-BED9-EBFA86634B1B}"/>
              </a:ext>
            </a:extLst>
          </p:cNvPr>
          <p:cNvSpPr/>
          <p:nvPr/>
        </p:nvSpPr>
        <p:spPr>
          <a:xfrm>
            <a:off x="4253673" y="1447858"/>
            <a:ext cx="636654" cy="636601"/>
          </a:xfrm>
          <a:custGeom>
            <a:avLst/>
            <a:gdLst/>
            <a:ahLst/>
            <a:cxnLst/>
            <a:rect l="l" t="t" r="r" b="b"/>
            <a:pathLst>
              <a:path w="11879" h="11878" extrusionOk="0">
                <a:moveTo>
                  <a:pt x="5451" y="6995"/>
                </a:moveTo>
                <a:lnTo>
                  <a:pt x="5451" y="7688"/>
                </a:lnTo>
                <a:lnTo>
                  <a:pt x="4443" y="7688"/>
                </a:lnTo>
                <a:cubicBezTo>
                  <a:pt x="4223" y="7688"/>
                  <a:pt x="4065" y="7530"/>
                  <a:pt x="4065" y="7341"/>
                </a:cubicBezTo>
                <a:cubicBezTo>
                  <a:pt x="4065" y="7152"/>
                  <a:pt x="4223" y="6995"/>
                  <a:pt x="4443" y="6995"/>
                </a:cubicBezTo>
                <a:close/>
                <a:moveTo>
                  <a:pt x="6491" y="8349"/>
                </a:moveTo>
                <a:lnTo>
                  <a:pt x="6491" y="8381"/>
                </a:lnTo>
                <a:cubicBezTo>
                  <a:pt x="6680" y="8381"/>
                  <a:pt x="6837" y="8538"/>
                  <a:pt x="6837" y="8727"/>
                </a:cubicBezTo>
                <a:cubicBezTo>
                  <a:pt x="6837" y="8916"/>
                  <a:pt x="6680" y="9074"/>
                  <a:pt x="6491" y="9074"/>
                </a:cubicBezTo>
                <a:lnTo>
                  <a:pt x="6113" y="9074"/>
                </a:lnTo>
                <a:lnTo>
                  <a:pt x="6113" y="8349"/>
                </a:lnTo>
                <a:close/>
                <a:moveTo>
                  <a:pt x="5451" y="9736"/>
                </a:moveTo>
                <a:lnTo>
                  <a:pt x="5451" y="10460"/>
                </a:lnTo>
                <a:lnTo>
                  <a:pt x="5105" y="10460"/>
                </a:lnTo>
                <a:cubicBezTo>
                  <a:pt x="4916" y="10460"/>
                  <a:pt x="4758" y="10303"/>
                  <a:pt x="4758" y="10114"/>
                </a:cubicBezTo>
                <a:cubicBezTo>
                  <a:pt x="4758" y="9893"/>
                  <a:pt x="4916" y="9736"/>
                  <a:pt x="5105" y="9736"/>
                </a:cubicBezTo>
                <a:close/>
                <a:moveTo>
                  <a:pt x="5861" y="1"/>
                </a:moveTo>
                <a:cubicBezTo>
                  <a:pt x="5262" y="1"/>
                  <a:pt x="4821" y="473"/>
                  <a:pt x="4821" y="1040"/>
                </a:cubicBezTo>
                <a:cubicBezTo>
                  <a:pt x="4821" y="1481"/>
                  <a:pt x="5105" y="1859"/>
                  <a:pt x="5546" y="2017"/>
                </a:cubicBezTo>
                <a:lnTo>
                  <a:pt x="5546" y="3340"/>
                </a:lnTo>
                <a:cubicBezTo>
                  <a:pt x="4441" y="2451"/>
                  <a:pt x="3936" y="2115"/>
                  <a:pt x="3379" y="2115"/>
                </a:cubicBezTo>
                <a:cubicBezTo>
                  <a:pt x="3285" y="2115"/>
                  <a:pt x="3189" y="2125"/>
                  <a:pt x="3088" y="2143"/>
                </a:cubicBezTo>
                <a:cubicBezTo>
                  <a:pt x="2584" y="2237"/>
                  <a:pt x="2301" y="2679"/>
                  <a:pt x="2080" y="3183"/>
                </a:cubicBezTo>
                <a:cubicBezTo>
                  <a:pt x="1734" y="3750"/>
                  <a:pt x="1324" y="4506"/>
                  <a:pt x="221" y="4947"/>
                </a:cubicBezTo>
                <a:cubicBezTo>
                  <a:pt x="64" y="5010"/>
                  <a:pt x="1" y="5167"/>
                  <a:pt x="32" y="5325"/>
                </a:cubicBezTo>
                <a:cubicBezTo>
                  <a:pt x="64" y="5482"/>
                  <a:pt x="190" y="5608"/>
                  <a:pt x="379" y="5608"/>
                </a:cubicBezTo>
                <a:lnTo>
                  <a:pt x="1104" y="5608"/>
                </a:lnTo>
                <a:cubicBezTo>
                  <a:pt x="1104" y="5608"/>
                  <a:pt x="2584" y="5577"/>
                  <a:pt x="3372" y="3750"/>
                </a:cubicBezTo>
                <a:cubicBezTo>
                  <a:pt x="3446" y="3626"/>
                  <a:pt x="3579" y="3541"/>
                  <a:pt x="3724" y="3541"/>
                </a:cubicBezTo>
                <a:cubicBezTo>
                  <a:pt x="3764" y="3541"/>
                  <a:pt x="3804" y="3547"/>
                  <a:pt x="3844" y="3561"/>
                </a:cubicBezTo>
                <a:cubicBezTo>
                  <a:pt x="4002" y="3655"/>
                  <a:pt x="4128" y="3844"/>
                  <a:pt x="4034" y="4033"/>
                </a:cubicBezTo>
                <a:cubicBezTo>
                  <a:pt x="3718" y="4789"/>
                  <a:pt x="3309" y="5293"/>
                  <a:pt x="2868" y="5640"/>
                </a:cubicBezTo>
                <a:lnTo>
                  <a:pt x="3655" y="5640"/>
                </a:lnTo>
                <a:cubicBezTo>
                  <a:pt x="3971" y="5388"/>
                  <a:pt x="4254" y="5010"/>
                  <a:pt x="4254" y="4632"/>
                </a:cubicBezTo>
                <a:cubicBezTo>
                  <a:pt x="4254" y="4443"/>
                  <a:pt x="4412" y="4285"/>
                  <a:pt x="4601" y="4285"/>
                </a:cubicBezTo>
                <a:cubicBezTo>
                  <a:pt x="4790" y="4285"/>
                  <a:pt x="4947" y="4443"/>
                  <a:pt x="4947" y="4632"/>
                </a:cubicBezTo>
                <a:cubicBezTo>
                  <a:pt x="4947" y="5010"/>
                  <a:pt x="4821" y="5388"/>
                  <a:pt x="4601" y="5640"/>
                </a:cubicBezTo>
                <a:lnTo>
                  <a:pt x="5609" y="5640"/>
                </a:lnTo>
                <a:lnTo>
                  <a:pt x="5609" y="6365"/>
                </a:lnTo>
                <a:lnTo>
                  <a:pt x="4601" y="6365"/>
                </a:lnTo>
                <a:cubicBezTo>
                  <a:pt x="4002" y="6365"/>
                  <a:pt x="3561" y="6837"/>
                  <a:pt x="3561" y="7373"/>
                </a:cubicBezTo>
                <a:cubicBezTo>
                  <a:pt x="3561" y="7971"/>
                  <a:pt x="4034" y="8412"/>
                  <a:pt x="4601" y="8412"/>
                </a:cubicBezTo>
                <a:lnTo>
                  <a:pt x="5609" y="8412"/>
                </a:lnTo>
                <a:lnTo>
                  <a:pt x="5609" y="9106"/>
                </a:lnTo>
                <a:lnTo>
                  <a:pt x="5262" y="9106"/>
                </a:lnTo>
                <a:cubicBezTo>
                  <a:pt x="4664" y="9106"/>
                  <a:pt x="4254" y="9578"/>
                  <a:pt x="4254" y="10145"/>
                </a:cubicBezTo>
                <a:cubicBezTo>
                  <a:pt x="4254" y="10744"/>
                  <a:pt x="4727" y="11153"/>
                  <a:pt x="5262" y="11153"/>
                </a:cubicBezTo>
                <a:lnTo>
                  <a:pt x="5609" y="11153"/>
                </a:lnTo>
                <a:lnTo>
                  <a:pt x="5609" y="11531"/>
                </a:lnTo>
                <a:cubicBezTo>
                  <a:pt x="5609" y="11720"/>
                  <a:pt x="5766" y="11878"/>
                  <a:pt x="5987" y="11878"/>
                </a:cubicBezTo>
                <a:cubicBezTo>
                  <a:pt x="6176" y="11878"/>
                  <a:pt x="6333" y="11720"/>
                  <a:pt x="6333" y="11531"/>
                </a:cubicBezTo>
                <a:lnTo>
                  <a:pt x="6333" y="11153"/>
                </a:lnTo>
                <a:lnTo>
                  <a:pt x="6680" y="11153"/>
                </a:lnTo>
                <a:cubicBezTo>
                  <a:pt x="6869" y="11153"/>
                  <a:pt x="7026" y="10996"/>
                  <a:pt x="7026" y="10807"/>
                </a:cubicBezTo>
                <a:cubicBezTo>
                  <a:pt x="7026" y="10618"/>
                  <a:pt x="6869" y="10460"/>
                  <a:pt x="6680" y="10460"/>
                </a:cubicBezTo>
                <a:lnTo>
                  <a:pt x="6333" y="10460"/>
                </a:lnTo>
                <a:lnTo>
                  <a:pt x="6333" y="9736"/>
                </a:lnTo>
                <a:lnTo>
                  <a:pt x="6680" y="9736"/>
                </a:lnTo>
                <a:cubicBezTo>
                  <a:pt x="7279" y="9736"/>
                  <a:pt x="7720" y="9263"/>
                  <a:pt x="7720" y="8727"/>
                </a:cubicBezTo>
                <a:cubicBezTo>
                  <a:pt x="7720" y="8129"/>
                  <a:pt x="7247" y="7688"/>
                  <a:pt x="6680" y="7688"/>
                </a:cubicBezTo>
                <a:lnTo>
                  <a:pt x="6333" y="7688"/>
                </a:lnTo>
                <a:lnTo>
                  <a:pt x="6333" y="6995"/>
                </a:lnTo>
                <a:lnTo>
                  <a:pt x="7342" y="6995"/>
                </a:lnTo>
                <a:cubicBezTo>
                  <a:pt x="7751" y="6995"/>
                  <a:pt x="8098" y="6743"/>
                  <a:pt x="8255" y="6428"/>
                </a:cubicBezTo>
                <a:cubicBezTo>
                  <a:pt x="8066" y="6333"/>
                  <a:pt x="7877" y="6176"/>
                  <a:pt x="7657" y="6018"/>
                </a:cubicBezTo>
                <a:cubicBezTo>
                  <a:pt x="7625" y="6176"/>
                  <a:pt x="7499" y="6270"/>
                  <a:pt x="7310" y="6270"/>
                </a:cubicBezTo>
                <a:lnTo>
                  <a:pt x="6302" y="6270"/>
                </a:lnTo>
                <a:lnTo>
                  <a:pt x="6302" y="5577"/>
                </a:lnTo>
                <a:lnTo>
                  <a:pt x="7310" y="5577"/>
                </a:lnTo>
                <a:cubicBezTo>
                  <a:pt x="7121" y="5262"/>
                  <a:pt x="6963" y="4947"/>
                  <a:pt x="6963" y="4537"/>
                </a:cubicBezTo>
                <a:cubicBezTo>
                  <a:pt x="6963" y="4348"/>
                  <a:pt x="7121" y="4191"/>
                  <a:pt x="7310" y="4191"/>
                </a:cubicBezTo>
                <a:cubicBezTo>
                  <a:pt x="7499" y="4191"/>
                  <a:pt x="7657" y="4348"/>
                  <a:pt x="7657" y="4537"/>
                </a:cubicBezTo>
                <a:cubicBezTo>
                  <a:pt x="7657" y="4978"/>
                  <a:pt x="7940" y="5293"/>
                  <a:pt x="8255" y="5577"/>
                </a:cubicBezTo>
                <a:lnTo>
                  <a:pt x="9043" y="5577"/>
                </a:lnTo>
                <a:cubicBezTo>
                  <a:pt x="8602" y="5230"/>
                  <a:pt x="8224" y="4758"/>
                  <a:pt x="7877" y="3970"/>
                </a:cubicBezTo>
                <a:cubicBezTo>
                  <a:pt x="7783" y="3813"/>
                  <a:pt x="7877" y="3561"/>
                  <a:pt x="8066" y="3498"/>
                </a:cubicBezTo>
                <a:cubicBezTo>
                  <a:pt x="8108" y="3472"/>
                  <a:pt x="8155" y="3461"/>
                  <a:pt x="8203" y="3461"/>
                </a:cubicBezTo>
                <a:cubicBezTo>
                  <a:pt x="8333" y="3461"/>
                  <a:pt x="8470" y="3548"/>
                  <a:pt x="8539" y="3687"/>
                </a:cubicBezTo>
                <a:cubicBezTo>
                  <a:pt x="9326" y="5545"/>
                  <a:pt x="10807" y="5545"/>
                  <a:pt x="10807" y="5545"/>
                </a:cubicBezTo>
                <a:lnTo>
                  <a:pt x="11532" y="5545"/>
                </a:lnTo>
                <a:cubicBezTo>
                  <a:pt x="11689" y="5545"/>
                  <a:pt x="11847" y="5419"/>
                  <a:pt x="11878" y="5262"/>
                </a:cubicBezTo>
                <a:cubicBezTo>
                  <a:pt x="11721" y="5167"/>
                  <a:pt x="11626" y="5010"/>
                  <a:pt x="11469" y="4947"/>
                </a:cubicBezTo>
                <a:cubicBezTo>
                  <a:pt x="10366" y="4506"/>
                  <a:pt x="9988" y="3750"/>
                  <a:pt x="9641" y="3183"/>
                </a:cubicBezTo>
                <a:cubicBezTo>
                  <a:pt x="9358" y="2710"/>
                  <a:pt x="9106" y="2269"/>
                  <a:pt x="8602" y="2143"/>
                </a:cubicBezTo>
                <a:cubicBezTo>
                  <a:pt x="8535" y="2127"/>
                  <a:pt x="8466" y="2119"/>
                  <a:pt x="8393" y="2119"/>
                </a:cubicBezTo>
                <a:cubicBezTo>
                  <a:pt x="7880" y="2119"/>
                  <a:pt x="7197" y="2512"/>
                  <a:pt x="6176" y="3340"/>
                </a:cubicBezTo>
                <a:lnTo>
                  <a:pt x="6176" y="2017"/>
                </a:lnTo>
                <a:cubicBezTo>
                  <a:pt x="6554" y="1859"/>
                  <a:pt x="6869" y="1513"/>
                  <a:pt x="6869" y="1040"/>
                </a:cubicBezTo>
                <a:cubicBezTo>
                  <a:pt x="6869" y="442"/>
                  <a:pt x="6396" y="1"/>
                  <a:pt x="5861" y="1"/>
                </a:cubicBezTo>
                <a:close/>
              </a:path>
            </a:pathLst>
          </a:custGeom>
          <a:solidFill>
            <a:srgbClr val="52CAD0"/>
          </a:solidFill>
          <a:ln>
            <a:solidFill>
              <a:srgbClr val="52CAD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4966;p66">
            <a:extLst>
              <a:ext uri="{FF2B5EF4-FFF2-40B4-BE49-F238E27FC236}">
                <a16:creationId xmlns:a16="http://schemas.microsoft.com/office/drawing/2014/main" id="{E94F39D8-BEFB-4529-A6C9-945EBBDFFAFE}"/>
              </a:ext>
            </a:extLst>
          </p:cNvPr>
          <p:cNvSpPr/>
          <p:nvPr/>
        </p:nvSpPr>
        <p:spPr>
          <a:xfrm>
            <a:off x="6985246" y="1424377"/>
            <a:ext cx="665729" cy="665782"/>
          </a:xfrm>
          <a:custGeom>
            <a:avLst/>
            <a:gdLst/>
            <a:ahLst/>
            <a:cxnLst/>
            <a:rect l="l" t="t" r="r" b="b"/>
            <a:pathLst>
              <a:path w="12760" h="12761" extrusionOk="0">
                <a:moveTo>
                  <a:pt x="6427" y="3592"/>
                </a:moveTo>
                <a:cubicBezTo>
                  <a:pt x="7939" y="3592"/>
                  <a:pt x="9168" y="4821"/>
                  <a:pt x="9168" y="6365"/>
                </a:cubicBezTo>
                <a:cubicBezTo>
                  <a:pt x="9168" y="7846"/>
                  <a:pt x="7908" y="9106"/>
                  <a:pt x="6427" y="9106"/>
                </a:cubicBezTo>
                <a:cubicBezTo>
                  <a:pt x="4883" y="9106"/>
                  <a:pt x="3655" y="7877"/>
                  <a:pt x="3655" y="6365"/>
                </a:cubicBezTo>
                <a:cubicBezTo>
                  <a:pt x="3655" y="4821"/>
                  <a:pt x="4883" y="3592"/>
                  <a:pt x="6427" y="3592"/>
                </a:cubicBezTo>
                <a:close/>
                <a:moveTo>
                  <a:pt x="5829" y="1"/>
                </a:moveTo>
                <a:cubicBezTo>
                  <a:pt x="5356" y="1"/>
                  <a:pt x="5009" y="347"/>
                  <a:pt x="5009" y="852"/>
                </a:cubicBezTo>
                <a:lnTo>
                  <a:pt x="5009" y="1576"/>
                </a:lnTo>
                <a:cubicBezTo>
                  <a:pt x="4631" y="1702"/>
                  <a:pt x="4285" y="1828"/>
                  <a:pt x="3970" y="2017"/>
                </a:cubicBezTo>
                <a:lnTo>
                  <a:pt x="3466" y="1513"/>
                </a:lnTo>
                <a:cubicBezTo>
                  <a:pt x="3308" y="1356"/>
                  <a:pt x="3088" y="1277"/>
                  <a:pt x="2867" y="1277"/>
                </a:cubicBezTo>
                <a:cubicBezTo>
                  <a:pt x="2647" y="1277"/>
                  <a:pt x="2426" y="1356"/>
                  <a:pt x="2269" y="1513"/>
                </a:cubicBezTo>
                <a:lnTo>
                  <a:pt x="1481" y="2301"/>
                </a:lnTo>
                <a:cubicBezTo>
                  <a:pt x="1166" y="2616"/>
                  <a:pt x="1166" y="3151"/>
                  <a:pt x="1481" y="3466"/>
                </a:cubicBezTo>
                <a:lnTo>
                  <a:pt x="2017" y="4002"/>
                </a:lnTo>
                <a:cubicBezTo>
                  <a:pt x="1796" y="4317"/>
                  <a:pt x="1701" y="4664"/>
                  <a:pt x="1575" y="5010"/>
                </a:cubicBezTo>
                <a:lnTo>
                  <a:pt x="819" y="5010"/>
                </a:lnTo>
                <a:cubicBezTo>
                  <a:pt x="347" y="5010"/>
                  <a:pt x="0" y="5357"/>
                  <a:pt x="0" y="5829"/>
                </a:cubicBezTo>
                <a:lnTo>
                  <a:pt x="0" y="6932"/>
                </a:lnTo>
                <a:cubicBezTo>
                  <a:pt x="0" y="7405"/>
                  <a:pt x="347" y="7783"/>
                  <a:pt x="819" y="7783"/>
                </a:cubicBezTo>
                <a:lnTo>
                  <a:pt x="1575" y="7783"/>
                </a:lnTo>
                <a:cubicBezTo>
                  <a:pt x="1701" y="8129"/>
                  <a:pt x="1796" y="8476"/>
                  <a:pt x="2017" y="8791"/>
                </a:cubicBezTo>
                <a:lnTo>
                  <a:pt x="1481" y="9295"/>
                </a:lnTo>
                <a:cubicBezTo>
                  <a:pt x="1166" y="9610"/>
                  <a:pt x="1166" y="10177"/>
                  <a:pt x="1481" y="10492"/>
                </a:cubicBezTo>
                <a:lnTo>
                  <a:pt x="2269" y="11280"/>
                </a:lnTo>
                <a:cubicBezTo>
                  <a:pt x="2426" y="11437"/>
                  <a:pt x="2647" y="11516"/>
                  <a:pt x="2867" y="11516"/>
                </a:cubicBezTo>
                <a:cubicBezTo>
                  <a:pt x="3088" y="11516"/>
                  <a:pt x="3308" y="11437"/>
                  <a:pt x="3466" y="11280"/>
                </a:cubicBezTo>
                <a:lnTo>
                  <a:pt x="3970" y="10776"/>
                </a:lnTo>
                <a:cubicBezTo>
                  <a:pt x="4285" y="10965"/>
                  <a:pt x="4631" y="11091"/>
                  <a:pt x="5009" y="11185"/>
                </a:cubicBezTo>
                <a:lnTo>
                  <a:pt x="5009" y="11941"/>
                </a:lnTo>
                <a:cubicBezTo>
                  <a:pt x="5009" y="12414"/>
                  <a:pt x="5356" y="12760"/>
                  <a:pt x="5829" y="12760"/>
                </a:cubicBezTo>
                <a:lnTo>
                  <a:pt x="6931" y="12760"/>
                </a:lnTo>
                <a:cubicBezTo>
                  <a:pt x="7404" y="12760"/>
                  <a:pt x="7750" y="12414"/>
                  <a:pt x="7750" y="11941"/>
                </a:cubicBezTo>
                <a:lnTo>
                  <a:pt x="7750" y="11185"/>
                </a:lnTo>
                <a:cubicBezTo>
                  <a:pt x="8097" y="11091"/>
                  <a:pt x="8475" y="10965"/>
                  <a:pt x="8790" y="10776"/>
                </a:cubicBezTo>
                <a:lnTo>
                  <a:pt x="9294" y="11280"/>
                </a:lnTo>
                <a:cubicBezTo>
                  <a:pt x="9452" y="11437"/>
                  <a:pt x="9664" y="11516"/>
                  <a:pt x="9877" y="11516"/>
                </a:cubicBezTo>
                <a:cubicBezTo>
                  <a:pt x="10090" y="11516"/>
                  <a:pt x="10302" y="11437"/>
                  <a:pt x="10460" y="11280"/>
                </a:cubicBezTo>
                <a:lnTo>
                  <a:pt x="11247" y="10492"/>
                </a:lnTo>
                <a:cubicBezTo>
                  <a:pt x="11563" y="10177"/>
                  <a:pt x="11563" y="9610"/>
                  <a:pt x="11247" y="9295"/>
                </a:cubicBezTo>
                <a:lnTo>
                  <a:pt x="10743" y="8791"/>
                </a:lnTo>
                <a:cubicBezTo>
                  <a:pt x="10932" y="8476"/>
                  <a:pt x="11058" y="8129"/>
                  <a:pt x="11184" y="7783"/>
                </a:cubicBezTo>
                <a:lnTo>
                  <a:pt x="11941" y="7783"/>
                </a:lnTo>
                <a:cubicBezTo>
                  <a:pt x="12413" y="7783"/>
                  <a:pt x="12760" y="7405"/>
                  <a:pt x="12760" y="6932"/>
                </a:cubicBezTo>
                <a:lnTo>
                  <a:pt x="12760" y="5829"/>
                </a:lnTo>
                <a:cubicBezTo>
                  <a:pt x="12760" y="5325"/>
                  <a:pt x="12350" y="4979"/>
                  <a:pt x="11941" y="4979"/>
                </a:cubicBezTo>
                <a:lnTo>
                  <a:pt x="11184" y="4979"/>
                </a:lnTo>
                <a:cubicBezTo>
                  <a:pt x="11058" y="4632"/>
                  <a:pt x="10932" y="4254"/>
                  <a:pt x="10743" y="3939"/>
                </a:cubicBezTo>
                <a:lnTo>
                  <a:pt x="11247" y="3435"/>
                </a:lnTo>
                <a:cubicBezTo>
                  <a:pt x="11563" y="3120"/>
                  <a:pt x="11563" y="2553"/>
                  <a:pt x="11247" y="2238"/>
                </a:cubicBezTo>
                <a:lnTo>
                  <a:pt x="10460" y="1450"/>
                </a:lnTo>
                <a:cubicBezTo>
                  <a:pt x="10302" y="1293"/>
                  <a:pt x="10090" y="1214"/>
                  <a:pt x="9877" y="1214"/>
                </a:cubicBezTo>
                <a:cubicBezTo>
                  <a:pt x="9664" y="1214"/>
                  <a:pt x="9452" y="1293"/>
                  <a:pt x="9294" y="1450"/>
                </a:cubicBezTo>
                <a:lnTo>
                  <a:pt x="8790" y="1986"/>
                </a:lnTo>
                <a:cubicBezTo>
                  <a:pt x="8475" y="1765"/>
                  <a:pt x="8097" y="1671"/>
                  <a:pt x="7750" y="1545"/>
                </a:cubicBezTo>
                <a:lnTo>
                  <a:pt x="7750" y="852"/>
                </a:lnTo>
                <a:cubicBezTo>
                  <a:pt x="7750" y="379"/>
                  <a:pt x="7404" y="1"/>
                  <a:pt x="6931" y="1"/>
                </a:cubicBezTo>
                <a:close/>
              </a:path>
            </a:pathLst>
          </a:custGeom>
          <a:solidFill>
            <a:srgbClr val="52CAD0"/>
          </a:solidFill>
          <a:ln>
            <a:solidFill>
              <a:srgbClr val="52CAD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7728579D-B1B7-4F93-87D1-C09AA12DF555}"/>
              </a:ext>
            </a:extLst>
          </p:cNvPr>
          <p:cNvSpPr/>
          <p:nvPr/>
        </p:nvSpPr>
        <p:spPr>
          <a:xfrm>
            <a:off x="3406747" y="1173345"/>
            <a:ext cx="5034333" cy="3252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Google Shape;295;p42">
            <a:extLst>
              <a:ext uri="{FF2B5EF4-FFF2-40B4-BE49-F238E27FC236}">
                <a16:creationId xmlns:a16="http://schemas.microsoft.com/office/drawing/2014/main" id="{640A631A-983F-4FF2-BD3E-E51B2811B1C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618046" y="1835474"/>
            <a:ext cx="4684382" cy="20258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600" dirty="0"/>
              <a:t>Ovlivnění výběru lidí do studie</a:t>
            </a:r>
          </a:p>
          <a:p>
            <a:pPr marL="0" lvl="0" indent="0" algn="l" rtl="0"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cs-CZ" sz="1600" dirty="0"/>
          </a:p>
          <a:p>
            <a:pPr marL="0" lvl="0" indent="0" algn="l" rtl="0"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600" dirty="0"/>
              <a:t>Př.: studie o kardiovaskulárních obtížích dělaná na bílých mužských dobrovolnících</a:t>
            </a:r>
          </a:p>
          <a:p>
            <a:pPr marL="0" lvl="0" indent="0" algn="l" rtl="0"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cs-CZ" sz="1600" dirty="0"/>
          </a:p>
          <a:p>
            <a:pPr marL="0" lvl="0" indent="0" algn="l" rtl="0"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600" b="1" dirty="0" err="1"/>
              <a:t>Self-selection</a:t>
            </a:r>
            <a:r>
              <a:rPr lang="cs-CZ" sz="1600" b="1" dirty="0"/>
              <a:t> </a:t>
            </a:r>
            <a:r>
              <a:rPr lang="cs-CZ" sz="1600" b="1" dirty="0" err="1"/>
              <a:t>bias</a:t>
            </a:r>
            <a:endParaRPr lang="cs-CZ" sz="1600" b="1" dirty="0"/>
          </a:p>
          <a:p>
            <a:pPr marL="0" lvl="0" indent="0" algn="l" rtl="0"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600" dirty="0"/>
              <a:t>Dobrovolně se hlásí motivovanější jedinci</a:t>
            </a:r>
          </a:p>
        </p:txBody>
      </p:sp>
    </p:spTree>
    <p:extLst>
      <p:ext uri="{BB962C8B-B14F-4D97-AF65-F5344CB8AC3E}">
        <p14:creationId xmlns:p14="http://schemas.microsoft.com/office/powerpoint/2010/main" val="22816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4440;p65">
            <a:extLst>
              <a:ext uri="{FF2B5EF4-FFF2-40B4-BE49-F238E27FC236}">
                <a16:creationId xmlns:a16="http://schemas.microsoft.com/office/drawing/2014/main" id="{C91AEFCF-4C7C-4815-869A-56D2BF8C5E53}"/>
              </a:ext>
            </a:extLst>
          </p:cNvPr>
          <p:cNvGrpSpPr/>
          <p:nvPr/>
        </p:nvGrpSpPr>
        <p:grpSpPr>
          <a:xfrm>
            <a:off x="1511726" y="2225796"/>
            <a:ext cx="641638" cy="641638"/>
            <a:chOff x="1492675" y="4992125"/>
            <a:chExt cx="481825" cy="481825"/>
          </a:xfrm>
          <a:solidFill>
            <a:srgbClr val="52CAD0"/>
          </a:solidFill>
        </p:grpSpPr>
        <p:sp>
          <p:nvSpPr>
            <p:cNvPr id="27" name="Google Shape;4441;p65">
              <a:extLst>
                <a:ext uri="{FF2B5EF4-FFF2-40B4-BE49-F238E27FC236}">
                  <a16:creationId xmlns:a16="http://schemas.microsoft.com/office/drawing/2014/main" id="{F14A386D-8E9B-4A5D-ABC2-DBEEE01D7150}"/>
                </a:ext>
              </a:extLst>
            </p:cNvPr>
            <p:cNvSpPr/>
            <p:nvPr/>
          </p:nvSpPr>
          <p:spPr>
            <a:xfrm>
              <a:off x="1492675" y="499212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8" name="Google Shape;4442;p65">
              <a:extLst>
                <a:ext uri="{FF2B5EF4-FFF2-40B4-BE49-F238E27FC236}">
                  <a16:creationId xmlns:a16="http://schemas.microsoft.com/office/drawing/2014/main" id="{9DFA1B7B-DD24-4762-90AA-C608860416DA}"/>
                </a:ext>
              </a:extLst>
            </p:cNvPr>
            <p:cNvSpPr/>
            <p:nvPr/>
          </p:nvSpPr>
          <p:spPr>
            <a:xfrm>
              <a:off x="1639625" y="5170175"/>
              <a:ext cx="190100" cy="125750"/>
            </a:xfrm>
            <a:custGeom>
              <a:avLst/>
              <a:gdLst/>
              <a:ahLst/>
              <a:cxnLst/>
              <a:rect l="l" t="t" r="r" b="b"/>
              <a:pathLst>
                <a:path w="7604" h="5030" extrusionOk="0">
                  <a:moveTo>
                    <a:pt x="6852" y="0"/>
                  </a:moveTo>
                  <a:cubicBezTo>
                    <a:pt x="6851" y="0"/>
                    <a:pt x="6850" y="0"/>
                    <a:pt x="6848" y="0"/>
                  </a:cubicBezTo>
                  <a:cubicBezTo>
                    <a:pt x="6698" y="0"/>
                    <a:pt x="6556" y="57"/>
                    <a:pt x="6451" y="163"/>
                  </a:cubicBezTo>
                  <a:lnTo>
                    <a:pt x="3334" y="3279"/>
                  </a:lnTo>
                  <a:cubicBezTo>
                    <a:pt x="3224" y="3391"/>
                    <a:pt x="3080" y="3447"/>
                    <a:pt x="2935" y="3447"/>
                  </a:cubicBezTo>
                  <a:cubicBezTo>
                    <a:pt x="2791" y="3447"/>
                    <a:pt x="2646" y="3391"/>
                    <a:pt x="2536" y="3279"/>
                  </a:cubicBezTo>
                  <a:cubicBezTo>
                    <a:pt x="2533" y="3279"/>
                    <a:pt x="2533" y="3279"/>
                    <a:pt x="2530" y="3276"/>
                  </a:cubicBezTo>
                  <a:cubicBezTo>
                    <a:pt x="2521" y="3267"/>
                    <a:pt x="2509" y="3255"/>
                    <a:pt x="2497" y="3246"/>
                  </a:cubicBezTo>
                  <a:lnTo>
                    <a:pt x="1061" y="1810"/>
                  </a:lnTo>
                  <a:cubicBezTo>
                    <a:pt x="948" y="1678"/>
                    <a:pt x="789" y="1611"/>
                    <a:pt x="629" y="1611"/>
                  </a:cubicBezTo>
                  <a:cubicBezTo>
                    <a:pt x="486" y="1611"/>
                    <a:pt x="342" y="1666"/>
                    <a:pt x="233" y="1777"/>
                  </a:cubicBezTo>
                  <a:cubicBezTo>
                    <a:pt x="1" y="2009"/>
                    <a:pt x="16" y="2391"/>
                    <a:pt x="266" y="2605"/>
                  </a:cubicBezTo>
                  <a:lnTo>
                    <a:pt x="2542" y="4869"/>
                  </a:lnTo>
                  <a:cubicBezTo>
                    <a:pt x="2645" y="4972"/>
                    <a:pt x="2782" y="5029"/>
                    <a:pt x="2926" y="5029"/>
                  </a:cubicBezTo>
                  <a:cubicBezTo>
                    <a:pt x="2929" y="5029"/>
                    <a:pt x="2933" y="5029"/>
                    <a:pt x="2937" y="5029"/>
                  </a:cubicBezTo>
                  <a:lnTo>
                    <a:pt x="2943" y="5029"/>
                  </a:lnTo>
                  <a:cubicBezTo>
                    <a:pt x="3096" y="5029"/>
                    <a:pt x="3241" y="4969"/>
                    <a:pt x="3352" y="4860"/>
                  </a:cubicBezTo>
                  <a:lnTo>
                    <a:pt x="7249" y="964"/>
                  </a:lnTo>
                  <a:cubicBezTo>
                    <a:pt x="7603" y="606"/>
                    <a:pt x="7352" y="0"/>
                    <a:pt x="68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265" name="Google Shape;265;p39"/>
          <p:cNvSpPr txBox="1">
            <a:spLocks noGrp="1"/>
          </p:cNvSpPr>
          <p:nvPr>
            <p:ph type="title"/>
          </p:nvPr>
        </p:nvSpPr>
        <p:spPr>
          <a:xfrm>
            <a:off x="-11850" y="522475"/>
            <a:ext cx="91440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dirty="0">
                <a:solidFill>
                  <a:srgbClr val="434343"/>
                </a:solidFill>
              </a:rPr>
              <a:t>Typy systematické chyby</a:t>
            </a:r>
            <a:endParaRPr sz="2400" dirty="0">
              <a:solidFill>
                <a:srgbClr val="434343"/>
              </a:solidFill>
            </a:endParaRPr>
          </a:p>
        </p:txBody>
      </p:sp>
      <p:sp>
        <p:nvSpPr>
          <p:cNvPr id="268" name="Google Shape;268;p39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s"/>
              <a:t>34</a:t>
            </a:fld>
            <a:endParaRPr/>
          </a:p>
        </p:txBody>
      </p:sp>
      <p:sp>
        <p:nvSpPr>
          <p:cNvPr id="269" name="Google Shape;269;p39"/>
          <p:cNvSpPr txBox="1">
            <a:spLocks noGrp="1"/>
          </p:cNvSpPr>
          <p:nvPr>
            <p:ph type="ctrTitle" idx="2"/>
          </p:nvPr>
        </p:nvSpPr>
        <p:spPr>
          <a:xfrm>
            <a:off x="781671" y="2976821"/>
            <a:ext cx="2113500" cy="64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CONFIRMATION</a:t>
            </a:r>
            <a:br>
              <a:rPr lang="cs-CZ" dirty="0"/>
            </a:br>
            <a:r>
              <a:rPr lang="cs-CZ" dirty="0"/>
              <a:t>BIAS</a:t>
            </a:r>
            <a:endParaRPr dirty="0"/>
          </a:p>
        </p:txBody>
      </p:sp>
      <p:sp>
        <p:nvSpPr>
          <p:cNvPr id="271" name="Google Shape;271;p39"/>
          <p:cNvSpPr txBox="1">
            <a:spLocks noGrp="1"/>
          </p:cNvSpPr>
          <p:nvPr>
            <p:ph type="ctrTitle" idx="3"/>
          </p:nvPr>
        </p:nvSpPr>
        <p:spPr>
          <a:xfrm>
            <a:off x="3515251" y="2224265"/>
            <a:ext cx="2113500" cy="64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ZÁKLADY MEDICÍNY</a:t>
            </a:r>
            <a:endParaRPr/>
          </a:p>
        </p:txBody>
      </p:sp>
      <p:sp>
        <p:nvSpPr>
          <p:cNvPr id="272" name="Google Shape;272;p39"/>
          <p:cNvSpPr txBox="1">
            <a:spLocks noGrp="1"/>
          </p:cNvSpPr>
          <p:nvPr>
            <p:ph type="subTitle" idx="4"/>
          </p:nvPr>
        </p:nvSpPr>
        <p:spPr>
          <a:xfrm>
            <a:off x="3515252" y="2959187"/>
            <a:ext cx="2113500" cy="155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600"/>
              <a:t>„Mohou se mi geneticky modifikované potraviny dostat do DNA?“</a:t>
            </a:r>
            <a:endParaRPr sz="1600"/>
          </a:p>
        </p:txBody>
      </p:sp>
      <p:sp>
        <p:nvSpPr>
          <p:cNvPr id="273" name="Google Shape;273;p39"/>
          <p:cNvSpPr txBox="1">
            <a:spLocks noGrp="1"/>
          </p:cNvSpPr>
          <p:nvPr>
            <p:ph type="ctrTitle" idx="5"/>
          </p:nvPr>
        </p:nvSpPr>
        <p:spPr>
          <a:xfrm>
            <a:off x="6265015" y="2224265"/>
            <a:ext cx="2113500" cy="64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ZÁKLADY TECHNOLOGIE</a:t>
            </a:r>
            <a:endParaRPr/>
          </a:p>
        </p:txBody>
      </p:sp>
      <p:sp>
        <p:nvSpPr>
          <p:cNvPr id="274" name="Google Shape;274;p39"/>
          <p:cNvSpPr txBox="1">
            <a:spLocks noGrp="1"/>
          </p:cNvSpPr>
          <p:nvPr>
            <p:ph type="subTitle" idx="6"/>
          </p:nvPr>
        </p:nvSpPr>
        <p:spPr>
          <a:xfrm>
            <a:off x="6265015" y="2959187"/>
            <a:ext cx="2113500" cy="155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600"/>
              <a:t>„Je lepší bílý jogurt, který je v kelímku pevný, nebo ten, který teče?“</a:t>
            </a:r>
            <a:endParaRPr sz="1600"/>
          </a:p>
        </p:txBody>
      </p:sp>
      <p:sp>
        <p:nvSpPr>
          <p:cNvPr id="15" name="Google Shape;7381;p71">
            <a:extLst>
              <a:ext uri="{FF2B5EF4-FFF2-40B4-BE49-F238E27FC236}">
                <a16:creationId xmlns:a16="http://schemas.microsoft.com/office/drawing/2014/main" id="{DCF0513E-9EA2-4A33-BED9-EBFA86634B1B}"/>
              </a:ext>
            </a:extLst>
          </p:cNvPr>
          <p:cNvSpPr/>
          <p:nvPr/>
        </p:nvSpPr>
        <p:spPr>
          <a:xfrm>
            <a:off x="4253673" y="1447858"/>
            <a:ext cx="636654" cy="636601"/>
          </a:xfrm>
          <a:custGeom>
            <a:avLst/>
            <a:gdLst/>
            <a:ahLst/>
            <a:cxnLst/>
            <a:rect l="l" t="t" r="r" b="b"/>
            <a:pathLst>
              <a:path w="11879" h="11878" extrusionOk="0">
                <a:moveTo>
                  <a:pt x="5451" y="6995"/>
                </a:moveTo>
                <a:lnTo>
                  <a:pt x="5451" y="7688"/>
                </a:lnTo>
                <a:lnTo>
                  <a:pt x="4443" y="7688"/>
                </a:lnTo>
                <a:cubicBezTo>
                  <a:pt x="4223" y="7688"/>
                  <a:pt x="4065" y="7530"/>
                  <a:pt x="4065" y="7341"/>
                </a:cubicBezTo>
                <a:cubicBezTo>
                  <a:pt x="4065" y="7152"/>
                  <a:pt x="4223" y="6995"/>
                  <a:pt x="4443" y="6995"/>
                </a:cubicBezTo>
                <a:close/>
                <a:moveTo>
                  <a:pt x="6491" y="8349"/>
                </a:moveTo>
                <a:lnTo>
                  <a:pt x="6491" y="8381"/>
                </a:lnTo>
                <a:cubicBezTo>
                  <a:pt x="6680" y="8381"/>
                  <a:pt x="6837" y="8538"/>
                  <a:pt x="6837" y="8727"/>
                </a:cubicBezTo>
                <a:cubicBezTo>
                  <a:pt x="6837" y="8916"/>
                  <a:pt x="6680" y="9074"/>
                  <a:pt x="6491" y="9074"/>
                </a:cubicBezTo>
                <a:lnTo>
                  <a:pt x="6113" y="9074"/>
                </a:lnTo>
                <a:lnTo>
                  <a:pt x="6113" y="8349"/>
                </a:lnTo>
                <a:close/>
                <a:moveTo>
                  <a:pt x="5451" y="9736"/>
                </a:moveTo>
                <a:lnTo>
                  <a:pt x="5451" y="10460"/>
                </a:lnTo>
                <a:lnTo>
                  <a:pt x="5105" y="10460"/>
                </a:lnTo>
                <a:cubicBezTo>
                  <a:pt x="4916" y="10460"/>
                  <a:pt x="4758" y="10303"/>
                  <a:pt x="4758" y="10114"/>
                </a:cubicBezTo>
                <a:cubicBezTo>
                  <a:pt x="4758" y="9893"/>
                  <a:pt x="4916" y="9736"/>
                  <a:pt x="5105" y="9736"/>
                </a:cubicBezTo>
                <a:close/>
                <a:moveTo>
                  <a:pt x="5861" y="1"/>
                </a:moveTo>
                <a:cubicBezTo>
                  <a:pt x="5262" y="1"/>
                  <a:pt x="4821" y="473"/>
                  <a:pt x="4821" y="1040"/>
                </a:cubicBezTo>
                <a:cubicBezTo>
                  <a:pt x="4821" y="1481"/>
                  <a:pt x="5105" y="1859"/>
                  <a:pt x="5546" y="2017"/>
                </a:cubicBezTo>
                <a:lnTo>
                  <a:pt x="5546" y="3340"/>
                </a:lnTo>
                <a:cubicBezTo>
                  <a:pt x="4441" y="2451"/>
                  <a:pt x="3936" y="2115"/>
                  <a:pt x="3379" y="2115"/>
                </a:cubicBezTo>
                <a:cubicBezTo>
                  <a:pt x="3285" y="2115"/>
                  <a:pt x="3189" y="2125"/>
                  <a:pt x="3088" y="2143"/>
                </a:cubicBezTo>
                <a:cubicBezTo>
                  <a:pt x="2584" y="2237"/>
                  <a:pt x="2301" y="2679"/>
                  <a:pt x="2080" y="3183"/>
                </a:cubicBezTo>
                <a:cubicBezTo>
                  <a:pt x="1734" y="3750"/>
                  <a:pt x="1324" y="4506"/>
                  <a:pt x="221" y="4947"/>
                </a:cubicBezTo>
                <a:cubicBezTo>
                  <a:pt x="64" y="5010"/>
                  <a:pt x="1" y="5167"/>
                  <a:pt x="32" y="5325"/>
                </a:cubicBezTo>
                <a:cubicBezTo>
                  <a:pt x="64" y="5482"/>
                  <a:pt x="190" y="5608"/>
                  <a:pt x="379" y="5608"/>
                </a:cubicBezTo>
                <a:lnTo>
                  <a:pt x="1104" y="5608"/>
                </a:lnTo>
                <a:cubicBezTo>
                  <a:pt x="1104" y="5608"/>
                  <a:pt x="2584" y="5577"/>
                  <a:pt x="3372" y="3750"/>
                </a:cubicBezTo>
                <a:cubicBezTo>
                  <a:pt x="3446" y="3626"/>
                  <a:pt x="3579" y="3541"/>
                  <a:pt x="3724" y="3541"/>
                </a:cubicBezTo>
                <a:cubicBezTo>
                  <a:pt x="3764" y="3541"/>
                  <a:pt x="3804" y="3547"/>
                  <a:pt x="3844" y="3561"/>
                </a:cubicBezTo>
                <a:cubicBezTo>
                  <a:pt x="4002" y="3655"/>
                  <a:pt x="4128" y="3844"/>
                  <a:pt x="4034" y="4033"/>
                </a:cubicBezTo>
                <a:cubicBezTo>
                  <a:pt x="3718" y="4789"/>
                  <a:pt x="3309" y="5293"/>
                  <a:pt x="2868" y="5640"/>
                </a:cubicBezTo>
                <a:lnTo>
                  <a:pt x="3655" y="5640"/>
                </a:lnTo>
                <a:cubicBezTo>
                  <a:pt x="3971" y="5388"/>
                  <a:pt x="4254" y="5010"/>
                  <a:pt x="4254" y="4632"/>
                </a:cubicBezTo>
                <a:cubicBezTo>
                  <a:pt x="4254" y="4443"/>
                  <a:pt x="4412" y="4285"/>
                  <a:pt x="4601" y="4285"/>
                </a:cubicBezTo>
                <a:cubicBezTo>
                  <a:pt x="4790" y="4285"/>
                  <a:pt x="4947" y="4443"/>
                  <a:pt x="4947" y="4632"/>
                </a:cubicBezTo>
                <a:cubicBezTo>
                  <a:pt x="4947" y="5010"/>
                  <a:pt x="4821" y="5388"/>
                  <a:pt x="4601" y="5640"/>
                </a:cubicBezTo>
                <a:lnTo>
                  <a:pt x="5609" y="5640"/>
                </a:lnTo>
                <a:lnTo>
                  <a:pt x="5609" y="6365"/>
                </a:lnTo>
                <a:lnTo>
                  <a:pt x="4601" y="6365"/>
                </a:lnTo>
                <a:cubicBezTo>
                  <a:pt x="4002" y="6365"/>
                  <a:pt x="3561" y="6837"/>
                  <a:pt x="3561" y="7373"/>
                </a:cubicBezTo>
                <a:cubicBezTo>
                  <a:pt x="3561" y="7971"/>
                  <a:pt x="4034" y="8412"/>
                  <a:pt x="4601" y="8412"/>
                </a:cubicBezTo>
                <a:lnTo>
                  <a:pt x="5609" y="8412"/>
                </a:lnTo>
                <a:lnTo>
                  <a:pt x="5609" y="9106"/>
                </a:lnTo>
                <a:lnTo>
                  <a:pt x="5262" y="9106"/>
                </a:lnTo>
                <a:cubicBezTo>
                  <a:pt x="4664" y="9106"/>
                  <a:pt x="4254" y="9578"/>
                  <a:pt x="4254" y="10145"/>
                </a:cubicBezTo>
                <a:cubicBezTo>
                  <a:pt x="4254" y="10744"/>
                  <a:pt x="4727" y="11153"/>
                  <a:pt x="5262" y="11153"/>
                </a:cubicBezTo>
                <a:lnTo>
                  <a:pt x="5609" y="11153"/>
                </a:lnTo>
                <a:lnTo>
                  <a:pt x="5609" y="11531"/>
                </a:lnTo>
                <a:cubicBezTo>
                  <a:pt x="5609" y="11720"/>
                  <a:pt x="5766" y="11878"/>
                  <a:pt x="5987" y="11878"/>
                </a:cubicBezTo>
                <a:cubicBezTo>
                  <a:pt x="6176" y="11878"/>
                  <a:pt x="6333" y="11720"/>
                  <a:pt x="6333" y="11531"/>
                </a:cubicBezTo>
                <a:lnTo>
                  <a:pt x="6333" y="11153"/>
                </a:lnTo>
                <a:lnTo>
                  <a:pt x="6680" y="11153"/>
                </a:lnTo>
                <a:cubicBezTo>
                  <a:pt x="6869" y="11153"/>
                  <a:pt x="7026" y="10996"/>
                  <a:pt x="7026" y="10807"/>
                </a:cubicBezTo>
                <a:cubicBezTo>
                  <a:pt x="7026" y="10618"/>
                  <a:pt x="6869" y="10460"/>
                  <a:pt x="6680" y="10460"/>
                </a:cubicBezTo>
                <a:lnTo>
                  <a:pt x="6333" y="10460"/>
                </a:lnTo>
                <a:lnTo>
                  <a:pt x="6333" y="9736"/>
                </a:lnTo>
                <a:lnTo>
                  <a:pt x="6680" y="9736"/>
                </a:lnTo>
                <a:cubicBezTo>
                  <a:pt x="7279" y="9736"/>
                  <a:pt x="7720" y="9263"/>
                  <a:pt x="7720" y="8727"/>
                </a:cubicBezTo>
                <a:cubicBezTo>
                  <a:pt x="7720" y="8129"/>
                  <a:pt x="7247" y="7688"/>
                  <a:pt x="6680" y="7688"/>
                </a:cubicBezTo>
                <a:lnTo>
                  <a:pt x="6333" y="7688"/>
                </a:lnTo>
                <a:lnTo>
                  <a:pt x="6333" y="6995"/>
                </a:lnTo>
                <a:lnTo>
                  <a:pt x="7342" y="6995"/>
                </a:lnTo>
                <a:cubicBezTo>
                  <a:pt x="7751" y="6995"/>
                  <a:pt x="8098" y="6743"/>
                  <a:pt x="8255" y="6428"/>
                </a:cubicBezTo>
                <a:cubicBezTo>
                  <a:pt x="8066" y="6333"/>
                  <a:pt x="7877" y="6176"/>
                  <a:pt x="7657" y="6018"/>
                </a:cubicBezTo>
                <a:cubicBezTo>
                  <a:pt x="7625" y="6176"/>
                  <a:pt x="7499" y="6270"/>
                  <a:pt x="7310" y="6270"/>
                </a:cubicBezTo>
                <a:lnTo>
                  <a:pt x="6302" y="6270"/>
                </a:lnTo>
                <a:lnTo>
                  <a:pt x="6302" y="5577"/>
                </a:lnTo>
                <a:lnTo>
                  <a:pt x="7310" y="5577"/>
                </a:lnTo>
                <a:cubicBezTo>
                  <a:pt x="7121" y="5262"/>
                  <a:pt x="6963" y="4947"/>
                  <a:pt x="6963" y="4537"/>
                </a:cubicBezTo>
                <a:cubicBezTo>
                  <a:pt x="6963" y="4348"/>
                  <a:pt x="7121" y="4191"/>
                  <a:pt x="7310" y="4191"/>
                </a:cubicBezTo>
                <a:cubicBezTo>
                  <a:pt x="7499" y="4191"/>
                  <a:pt x="7657" y="4348"/>
                  <a:pt x="7657" y="4537"/>
                </a:cubicBezTo>
                <a:cubicBezTo>
                  <a:pt x="7657" y="4978"/>
                  <a:pt x="7940" y="5293"/>
                  <a:pt x="8255" y="5577"/>
                </a:cubicBezTo>
                <a:lnTo>
                  <a:pt x="9043" y="5577"/>
                </a:lnTo>
                <a:cubicBezTo>
                  <a:pt x="8602" y="5230"/>
                  <a:pt x="8224" y="4758"/>
                  <a:pt x="7877" y="3970"/>
                </a:cubicBezTo>
                <a:cubicBezTo>
                  <a:pt x="7783" y="3813"/>
                  <a:pt x="7877" y="3561"/>
                  <a:pt x="8066" y="3498"/>
                </a:cubicBezTo>
                <a:cubicBezTo>
                  <a:pt x="8108" y="3472"/>
                  <a:pt x="8155" y="3461"/>
                  <a:pt x="8203" y="3461"/>
                </a:cubicBezTo>
                <a:cubicBezTo>
                  <a:pt x="8333" y="3461"/>
                  <a:pt x="8470" y="3548"/>
                  <a:pt x="8539" y="3687"/>
                </a:cubicBezTo>
                <a:cubicBezTo>
                  <a:pt x="9326" y="5545"/>
                  <a:pt x="10807" y="5545"/>
                  <a:pt x="10807" y="5545"/>
                </a:cubicBezTo>
                <a:lnTo>
                  <a:pt x="11532" y="5545"/>
                </a:lnTo>
                <a:cubicBezTo>
                  <a:pt x="11689" y="5545"/>
                  <a:pt x="11847" y="5419"/>
                  <a:pt x="11878" y="5262"/>
                </a:cubicBezTo>
                <a:cubicBezTo>
                  <a:pt x="11721" y="5167"/>
                  <a:pt x="11626" y="5010"/>
                  <a:pt x="11469" y="4947"/>
                </a:cubicBezTo>
                <a:cubicBezTo>
                  <a:pt x="10366" y="4506"/>
                  <a:pt x="9988" y="3750"/>
                  <a:pt x="9641" y="3183"/>
                </a:cubicBezTo>
                <a:cubicBezTo>
                  <a:pt x="9358" y="2710"/>
                  <a:pt x="9106" y="2269"/>
                  <a:pt x="8602" y="2143"/>
                </a:cubicBezTo>
                <a:cubicBezTo>
                  <a:pt x="8535" y="2127"/>
                  <a:pt x="8466" y="2119"/>
                  <a:pt x="8393" y="2119"/>
                </a:cubicBezTo>
                <a:cubicBezTo>
                  <a:pt x="7880" y="2119"/>
                  <a:pt x="7197" y="2512"/>
                  <a:pt x="6176" y="3340"/>
                </a:cubicBezTo>
                <a:lnTo>
                  <a:pt x="6176" y="2017"/>
                </a:lnTo>
                <a:cubicBezTo>
                  <a:pt x="6554" y="1859"/>
                  <a:pt x="6869" y="1513"/>
                  <a:pt x="6869" y="1040"/>
                </a:cubicBezTo>
                <a:cubicBezTo>
                  <a:pt x="6869" y="442"/>
                  <a:pt x="6396" y="1"/>
                  <a:pt x="5861" y="1"/>
                </a:cubicBezTo>
                <a:close/>
              </a:path>
            </a:pathLst>
          </a:custGeom>
          <a:solidFill>
            <a:srgbClr val="52CAD0"/>
          </a:solidFill>
          <a:ln>
            <a:solidFill>
              <a:srgbClr val="52CAD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4966;p66">
            <a:extLst>
              <a:ext uri="{FF2B5EF4-FFF2-40B4-BE49-F238E27FC236}">
                <a16:creationId xmlns:a16="http://schemas.microsoft.com/office/drawing/2014/main" id="{E94F39D8-BEFB-4529-A6C9-945EBBDFFAFE}"/>
              </a:ext>
            </a:extLst>
          </p:cNvPr>
          <p:cNvSpPr/>
          <p:nvPr/>
        </p:nvSpPr>
        <p:spPr>
          <a:xfrm>
            <a:off x="6985246" y="1424377"/>
            <a:ext cx="665729" cy="665782"/>
          </a:xfrm>
          <a:custGeom>
            <a:avLst/>
            <a:gdLst/>
            <a:ahLst/>
            <a:cxnLst/>
            <a:rect l="l" t="t" r="r" b="b"/>
            <a:pathLst>
              <a:path w="12760" h="12761" extrusionOk="0">
                <a:moveTo>
                  <a:pt x="6427" y="3592"/>
                </a:moveTo>
                <a:cubicBezTo>
                  <a:pt x="7939" y="3592"/>
                  <a:pt x="9168" y="4821"/>
                  <a:pt x="9168" y="6365"/>
                </a:cubicBezTo>
                <a:cubicBezTo>
                  <a:pt x="9168" y="7846"/>
                  <a:pt x="7908" y="9106"/>
                  <a:pt x="6427" y="9106"/>
                </a:cubicBezTo>
                <a:cubicBezTo>
                  <a:pt x="4883" y="9106"/>
                  <a:pt x="3655" y="7877"/>
                  <a:pt x="3655" y="6365"/>
                </a:cubicBezTo>
                <a:cubicBezTo>
                  <a:pt x="3655" y="4821"/>
                  <a:pt x="4883" y="3592"/>
                  <a:pt x="6427" y="3592"/>
                </a:cubicBezTo>
                <a:close/>
                <a:moveTo>
                  <a:pt x="5829" y="1"/>
                </a:moveTo>
                <a:cubicBezTo>
                  <a:pt x="5356" y="1"/>
                  <a:pt x="5009" y="347"/>
                  <a:pt x="5009" y="852"/>
                </a:cubicBezTo>
                <a:lnTo>
                  <a:pt x="5009" y="1576"/>
                </a:lnTo>
                <a:cubicBezTo>
                  <a:pt x="4631" y="1702"/>
                  <a:pt x="4285" y="1828"/>
                  <a:pt x="3970" y="2017"/>
                </a:cubicBezTo>
                <a:lnTo>
                  <a:pt x="3466" y="1513"/>
                </a:lnTo>
                <a:cubicBezTo>
                  <a:pt x="3308" y="1356"/>
                  <a:pt x="3088" y="1277"/>
                  <a:pt x="2867" y="1277"/>
                </a:cubicBezTo>
                <a:cubicBezTo>
                  <a:pt x="2647" y="1277"/>
                  <a:pt x="2426" y="1356"/>
                  <a:pt x="2269" y="1513"/>
                </a:cubicBezTo>
                <a:lnTo>
                  <a:pt x="1481" y="2301"/>
                </a:lnTo>
                <a:cubicBezTo>
                  <a:pt x="1166" y="2616"/>
                  <a:pt x="1166" y="3151"/>
                  <a:pt x="1481" y="3466"/>
                </a:cubicBezTo>
                <a:lnTo>
                  <a:pt x="2017" y="4002"/>
                </a:lnTo>
                <a:cubicBezTo>
                  <a:pt x="1796" y="4317"/>
                  <a:pt x="1701" y="4664"/>
                  <a:pt x="1575" y="5010"/>
                </a:cubicBezTo>
                <a:lnTo>
                  <a:pt x="819" y="5010"/>
                </a:lnTo>
                <a:cubicBezTo>
                  <a:pt x="347" y="5010"/>
                  <a:pt x="0" y="5357"/>
                  <a:pt x="0" y="5829"/>
                </a:cubicBezTo>
                <a:lnTo>
                  <a:pt x="0" y="6932"/>
                </a:lnTo>
                <a:cubicBezTo>
                  <a:pt x="0" y="7405"/>
                  <a:pt x="347" y="7783"/>
                  <a:pt x="819" y="7783"/>
                </a:cubicBezTo>
                <a:lnTo>
                  <a:pt x="1575" y="7783"/>
                </a:lnTo>
                <a:cubicBezTo>
                  <a:pt x="1701" y="8129"/>
                  <a:pt x="1796" y="8476"/>
                  <a:pt x="2017" y="8791"/>
                </a:cubicBezTo>
                <a:lnTo>
                  <a:pt x="1481" y="9295"/>
                </a:lnTo>
                <a:cubicBezTo>
                  <a:pt x="1166" y="9610"/>
                  <a:pt x="1166" y="10177"/>
                  <a:pt x="1481" y="10492"/>
                </a:cubicBezTo>
                <a:lnTo>
                  <a:pt x="2269" y="11280"/>
                </a:lnTo>
                <a:cubicBezTo>
                  <a:pt x="2426" y="11437"/>
                  <a:pt x="2647" y="11516"/>
                  <a:pt x="2867" y="11516"/>
                </a:cubicBezTo>
                <a:cubicBezTo>
                  <a:pt x="3088" y="11516"/>
                  <a:pt x="3308" y="11437"/>
                  <a:pt x="3466" y="11280"/>
                </a:cubicBezTo>
                <a:lnTo>
                  <a:pt x="3970" y="10776"/>
                </a:lnTo>
                <a:cubicBezTo>
                  <a:pt x="4285" y="10965"/>
                  <a:pt x="4631" y="11091"/>
                  <a:pt x="5009" y="11185"/>
                </a:cubicBezTo>
                <a:lnTo>
                  <a:pt x="5009" y="11941"/>
                </a:lnTo>
                <a:cubicBezTo>
                  <a:pt x="5009" y="12414"/>
                  <a:pt x="5356" y="12760"/>
                  <a:pt x="5829" y="12760"/>
                </a:cubicBezTo>
                <a:lnTo>
                  <a:pt x="6931" y="12760"/>
                </a:lnTo>
                <a:cubicBezTo>
                  <a:pt x="7404" y="12760"/>
                  <a:pt x="7750" y="12414"/>
                  <a:pt x="7750" y="11941"/>
                </a:cubicBezTo>
                <a:lnTo>
                  <a:pt x="7750" y="11185"/>
                </a:lnTo>
                <a:cubicBezTo>
                  <a:pt x="8097" y="11091"/>
                  <a:pt x="8475" y="10965"/>
                  <a:pt x="8790" y="10776"/>
                </a:cubicBezTo>
                <a:lnTo>
                  <a:pt x="9294" y="11280"/>
                </a:lnTo>
                <a:cubicBezTo>
                  <a:pt x="9452" y="11437"/>
                  <a:pt x="9664" y="11516"/>
                  <a:pt x="9877" y="11516"/>
                </a:cubicBezTo>
                <a:cubicBezTo>
                  <a:pt x="10090" y="11516"/>
                  <a:pt x="10302" y="11437"/>
                  <a:pt x="10460" y="11280"/>
                </a:cubicBezTo>
                <a:lnTo>
                  <a:pt x="11247" y="10492"/>
                </a:lnTo>
                <a:cubicBezTo>
                  <a:pt x="11563" y="10177"/>
                  <a:pt x="11563" y="9610"/>
                  <a:pt x="11247" y="9295"/>
                </a:cubicBezTo>
                <a:lnTo>
                  <a:pt x="10743" y="8791"/>
                </a:lnTo>
                <a:cubicBezTo>
                  <a:pt x="10932" y="8476"/>
                  <a:pt x="11058" y="8129"/>
                  <a:pt x="11184" y="7783"/>
                </a:cubicBezTo>
                <a:lnTo>
                  <a:pt x="11941" y="7783"/>
                </a:lnTo>
                <a:cubicBezTo>
                  <a:pt x="12413" y="7783"/>
                  <a:pt x="12760" y="7405"/>
                  <a:pt x="12760" y="6932"/>
                </a:cubicBezTo>
                <a:lnTo>
                  <a:pt x="12760" y="5829"/>
                </a:lnTo>
                <a:cubicBezTo>
                  <a:pt x="12760" y="5325"/>
                  <a:pt x="12350" y="4979"/>
                  <a:pt x="11941" y="4979"/>
                </a:cubicBezTo>
                <a:lnTo>
                  <a:pt x="11184" y="4979"/>
                </a:lnTo>
                <a:cubicBezTo>
                  <a:pt x="11058" y="4632"/>
                  <a:pt x="10932" y="4254"/>
                  <a:pt x="10743" y="3939"/>
                </a:cubicBezTo>
                <a:lnTo>
                  <a:pt x="11247" y="3435"/>
                </a:lnTo>
                <a:cubicBezTo>
                  <a:pt x="11563" y="3120"/>
                  <a:pt x="11563" y="2553"/>
                  <a:pt x="11247" y="2238"/>
                </a:cubicBezTo>
                <a:lnTo>
                  <a:pt x="10460" y="1450"/>
                </a:lnTo>
                <a:cubicBezTo>
                  <a:pt x="10302" y="1293"/>
                  <a:pt x="10090" y="1214"/>
                  <a:pt x="9877" y="1214"/>
                </a:cubicBezTo>
                <a:cubicBezTo>
                  <a:pt x="9664" y="1214"/>
                  <a:pt x="9452" y="1293"/>
                  <a:pt x="9294" y="1450"/>
                </a:cubicBezTo>
                <a:lnTo>
                  <a:pt x="8790" y="1986"/>
                </a:lnTo>
                <a:cubicBezTo>
                  <a:pt x="8475" y="1765"/>
                  <a:pt x="8097" y="1671"/>
                  <a:pt x="7750" y="1545"/>
                </a:cubicBezTo>
                <a:lnTo>
                  <a:pt x="7750" y="852"/>
                </a:lnTo>
                <a:cubicBezTo>
                  <a:pt x="7750" y="379"/>
                  <a:pt x="7404" y="1"/>
                  <a:pt x="6931" y="1"/>
                </a:cubicBezTo>
                <a:close/>
              </a:path>
            </a:pathLst>
          </a:custGeom>
          <a:solidFill>
            <a:srgbClr val="52CAD0"/>
          </a:solidFill>
          <a:ln>
            <a:solidFill>
              <a:srgbClr val="52CAD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7728579D-B1B7-4F93-87D1-C09AA12DF555}"/>
              </a:ext>
            </a:extLst>
          </p:cNvPr>
          <p:cNvSpPr/>
          <p:nvPr/>
        </p:nvSpPr>
        <p:spPr>
          <a:xfrm>
            <a:off x="3406747" y="1173345"/>
            <a:ext cx="5034333" cy="3252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Google Shape;295;p42">
            <a:extLst>
              <a:ext uri="{FF2B5EF4-FFF2-40B4-BE49-F238E27FC236}">
                <a16:creationId xmlns:a16="http://schemas.microsoft.com/office/drawing/2014/main" id="{640A631A-983F-4FF2-BD3E-E51B2811B1C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618046" y="2212728"/>
            <a:ext cx="4684382" cy="12713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600" dirty="0"/>
              <a:t>Ovlivnění analýzy požadovaným výsledkem</a:t>
            </a:r>
          </a:p>
          <a:p>
            <a:pPr marL="0" lvl="0" indent="0" algn="l" rtl="0"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cs-CZ" sz="1600" dirty="0"/>
          </a:p>
          <a:p>
            <a:pPr marL="0" lvl="0" indent="0" algn="l" rtl="0"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600" dirty="0"/>
              <a:t>Př.: z analýzy vyřadím skutečnost, zda zařazení lidé konzumovali alkohol</a:t>
            </a:r>
          </a:p>
        </p:txBody>
      </p:sp>
    </p:spTree>
    <p:extLst>
      <p:ext uri="{BB962C8B-B14F-4D97-AF65-F5344CB8AC3E}">
        <p14:creationId xmlns:p14="http://schemas.microsoft.com/office/powerpoint/2010/main" val="10534962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6868;p70">
            <a:extLst>
              <a:ext uri="{FF2B5EF4-FFF2-40B4-BE49-F238E27FC236}">
                <a16:creationId xmlns:a16="http://schemas.microsoft.com/office/drawing/2014/main" id="{DE8D80C3-4E6B-4B2D-B477-F20FAF16C1B6}"/>
              </a:ext>
            </a:extLst>
          </p:cNvPr>
          <p:cNvGrpSpPr/>
          <p:nvPr/>
        </p:nvGrpSpPr>
        <p:grpSpPr>
          <a:xfrm>
            <a:off x="1551377" y="2123492"/>
            <a:ext cx="639061" cy="636601"/>
            <a:chOff x="-35123050" y="3561225"/>
            <a:chExt cx="292225" cy="291100"/>
          </a:xfrm>
          <a:solidFill>
            <a:srgbClr val="52CAD0"/>
          </a:solidFill>
        </p:grpSpPr>
        <p:sp>
          <p:nvSpPr>
            <p:cNvPr id="21" name="Google Shape;6869;p70">
              <a:extLst>
                <a:ext uri="{FF2B5EF4-FFF2-40B4-BE49-F238E27FC236}">
                  <a16:creationId xmlns:a16="http://schemas.microsoft.com/office/drawing/2014/main" id="{FCE70443-8359-4F6E-BBA2-ABD5F09EC0CD}"/>
                </a:ext>
              </a:extLst>
            </p:cNvPr>
            <p:cNvSpPr/>
            <p:nvPr/>
          </p:nvSpPr>
          <p:spPr>
            <a:xfrm>
              <a:off x="-35123050" y="3629750"/>
              <a:ext cx="205575" cy="222575"/>
            </a:xfrm>
            <a:custGeom>
              <a:avLst/>
              <a:gdLst/>
              <a:ahLst/>
              <a:cxnLst/>
              <a:rect l="l" t="t" r="r" b="b"/>
              <a:pathLst>
                <a:path w="8223" h="8903" extrusionOk="0">
                  <a:moveTo>
                    <a:pt x="2080" y="2710"/>
                  </a:moveTo>
                  <a:cubicBezTo>
                    <a:pt x="2458" y="2710"/>
                    <a:pt x="2741" y="3056"/>
                    <a:pt x="2741" y="3403"/>
                  </a:cubicBezTo>
                  <a:cubicBezTo>
                    <a:pt x="2741" y="3781"/>
                    <a:pt x="2426" y="4065"/>
                    <a:pt x="2080" y="4065"/>
                  </a:cubicBezTo>
                  <a:cubicBezTo>
                    <a:pt x="1733" y="4065"/>
                    <a:pt x="1418" y="3750"/>
                    <a:pt x="1418" y="3403"/>
                  </a:cubicBezTo>
                  <a:cubicBezTo>
                    <a:pt x="1418" y="3056"/>
                    <a:pt x="1670" y="2710"/>
                    <a:pt x="2080" y="2710"/>
                  </a:cubicBezTo>
                  <a:close/>
                  <a:moveTo>
                    <a:pt x="4127" y="2710"/>
                  </a:moveTo>
                  <a:cubicBezTo>
                    <a:pt x="4506" y="2710"/>
                    <a:pt x="4789" y="3056"/>
                    <a:pt x="4789" y="3403"/>
                  </a:cubicBezTo>
                  <a:cubicBezTo>
                    <a:pt x="4789" y="3781"/>
                    <a:pt x="4474" y="4065"/>
                    <a:pt x="4127" y="4065"/>
                  </a:cubicBezTo>
                  <a:cubicBezTo>
                    <a:pt x="3718" y="4065"/>
                    <a:pt x="3466" y="3750"/>
                    <a:pt x="3466" y="3403"/>
                  </a:cubicBezTo>
                  <a:cubicBezTo>
                    <a:pt x="3466" y="3056"/>
                    <a:pt x="3718" y="2710"/>
                    <a:pt x="4127" y="2710"/>
                  </a:cubicBezTo>
                  <a:close/>
                  <a:moveTo>
                    <a:pt x="6207" y="2710"/>
                  </a:moveTo>
                  <a:cubicBezTo>
                    <a:pt x="6616" y="2710"/>
                    <a:pt x="6868" y="3056"/>
                    <a:pt x="6868" y="3403"/>
                  </a:cubicBezTo>
                  <a:cubicBezTo>
                    <a:pt x="6868" y="3781"/>
                    <a:pt x="6553" y="4065"/>
                    <a:pt x="6207" y="4065"/>
                  </a:cubicBezTo>
                  <a:cubicBezTo>
                    <a:pt x="5829" y="4065"/>
                    <a:pt x="5545" y="3750"/>
                    <a:pt x="5545" y="3403"/>
                  </a:cubicBezTo>
                  <a:cubicBezTo>
                    <a:pt x="5514" y="3056"/>
                    <a:pt x="5829" y="2710"/>
                    <a:pt x="6207" y="2710"/>
                  </a:cubicBezTo>
                  <a:close/>
                  <a:moveTo>
                    <a:pt x="1733" y="0"/>
                  </a:moveTo>
                  <a:cubicBezTo>
                    <a:pt x="788" y="0"/>
                    <a:pt x="0" y="757"/>
                    <a:pt x="0" y="1702"/>
                  </a:cubicBezTo>
                  <a:lnTo>
                    <a:pt x="0" y="5136"/>
                  </a:lnTo>
                  <a:cubicBezTo>
                    <a:pt x="0" y="5955"/>
                    <a:pt x="630" y="6616"/>
                    <a:pt x="1418" y="6774"/>
                  </a:cubicBezTo>
                  <a:lnTo>
                    <a:pt x="1418" y="8570"/>
                  </a:lnTo>
                  <a:cubicBezTo>
                    <a:pt x="1418" y="8696"/>
                    <a:pt x="1481" y="8822"/>
                    <a:pt x="1607" y="8885"/>
                  </a:cubicBezTo>
                  <a:cubicBezTo>
                    <a:pt x="1649" y="8895"/>
                    <a:pt x="1695" y="8902"/>
                    <a:pt x="1739" y="8902"/>
                  </a:cubicBezTo>
                  <a:cubicBezTo>
                    <a:pt x="1828" y="8902"/>
                    <a:pt x="1912" y="8874"/>
                    <a:pt x="1954" y="8790"/>
                  </a:cubicBezTo>
                  <a:lnTo>
                    <a:pt x="3938" y="6837"/>
                  </a:lnTo>
                  <a:lnTo>
                    <a:pt x="6522" y="6837"/>
                  </a:lnTo>
                  <a:cubicBezTo>
                    <a:pt x="7467" y="6837"/>
                    <a:pt x="8223" y="6081"/>
                    <a:pt x="8223" y="5136"/>
                  </a:cubicBezTo>
                  <a:lnTo>
                    <a:pt x="8223" y="1702"/>
                  </a:lnTo>
                  <a:cubicBezTo>
                    <a:pt x="8223" y="757"/>
                    <a:pt x="7467" y="0"/>
                    <a:pt x="65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870;p70">
              <a:extLst>
                <a:ext uri="{FF2B5EF4-FFF2-40B4-BE49-F238E27FC236}">
                  <a16:creationId xmlns:a16="http://schemas.microsoft.com/office/drawing/2014/main" id="{276DCE5D-C22B-4150-ADC1-C5503ADF18EF}"/>
                </a:ext>
              </a:extLst>
            </p:cNvPr>
            <p:cNvSpPr/>
            <p:nvPr/>
          </p:nvSpPr>
          <p:spPr>
            <a:xfrm>
              <a:off x="-35053750" y="3561225"/>
              <a:ext cx="222925" cy="221825"/>
            </a:xfrm>
            <a:custGeom>
              <a:avLst/>
              <a:gdLst/>
              <a:ahLst/>
              <a:cxnLst/>
              <a:rect l="l" t="t" r="r" b="b"/>
              <a:pathLst>
                <a:path w="8917" h="8873" extrusionOk="0">
                  <a:moveTo>
                    <a:pt x="1702" y="1"/>
                  </a:moveTo>
                  <a:cubicBezTo>
                    <a:pt x="757" y="1"/>
                    <a:pt x="1" y="725"/>
                    <a:pt x="1" y="1702"/>
                  </a:cubicBezTo>
                  <a:lnTo>
                    <a:pt x="1" y="2048"/>
                  </a:lnTo>
                  <a:lnTo>
                    <a:pt x="3781" y="2048"/>
                  </a:lnTo>
                  <a:cubicBezTo>
                    <a:pt x="5136" y="2048"/>
                    <a:pt x="6207" y="3088"/>
                    <a:pt x="6207" y="4443"/>
                  </a:cubicBezTo>
                  <a:lnTo>
                    <a:pt x="6207" y="7877"/>
                  </a:lnTo>
                  <a:lnTo>
                    <a:pt x="6207" y="8003"/>
                  </a:lnTo>
                  <a:lnTo>
                    <a:pt x="6995" y="8790"/>
                  </a:lnTo>
                  <a:cubicBezTo>
                    <a:pt x="7055" y="8850"/>
                    <a:pt x="7127" y="8872"/>
                    <a:pt x="7205" y="8872"/>
                  </a:cubicBezTo>
                  <a:cubicBezTo>
                    <a:pt x="7249" y="8872"/>
                    <a:pt x="7295" y="8865"/>
                    <a:pt x="7341" y="8853"/>
                  </a:cubicBezTo>
                  <a:cubicBezTo>
                    <a:pt x="7467" y="8822"/>
                    <a:pt x="7530" y="8664"/>
                    <a:pt x="7530" y="8538"/>
                  </a:cubicBezTo>
                  <a:lnTo>
                    <a:pt x="7530" y="6806"/>
                  </a:lnTo>
                  <a:cubicBezTo>
                    <a:pt x="8318" y="6648"/>
                    <a:pt x="8917" y="5955"/>
                    <a:pt x="8917" y="5104"/>
                  </a:cubicBezTo>
                  <a:lnTo>
                    <a:pt x="8917" y="1702"/>
                  </a:lnTo>
                  <a:cubicBezTo>
                    <a:pt x="8917" y="725"/>
                    <a:pt x="8129" y="1"/>
                    <a:pt x="71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Google Shape;271;p39">
            <a:extLst>
              <a:ext uri="{FF2B5EF4-FFF2-40B4-BE49-F238E27FC236}">
                <a16:creationId xmlns:a16="http://schemas.microsoft.com/office/drawing/2014/main" id="{746EC4D5-B595-42ED-ACF3-BE22F902FF26}"/>
              </a:ext>
            </a:extLst>
          </p:cNvPr>
          <p:cNvSpPr txBox="1">
            <a:spLocks/>
          </p:cNvSpPr>
          <p:nvPr/>
        </p:nvSpPr>
        <p:spPr>
          <a:xfrm>
            <a:off x="812955" y="2899899"/>
            <a:ext cx="21135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Ubuntu"/>
              <a:buNone/>
              <a:defRPr sz="1800" b="1" i="0" u="none" strike="noStrike" cap="none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Arvo"/>
              <a:buNone/>
              <a:defRPr sz="1600" b="0" i="0" u="none" strike="noStrike" cap="none">
                <a:solidFill>
                  <a:srgbClr val="666666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Arvo"/>
              <a:buNone/>
              <a:defRPr sz="1600" b="0" i="0" u="none" strike="noStrike" cap="none">
                <a:solidFill>
                  <a:srgbClr val="666666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Arvo"/>
              <a:buNone/>
              <a:defRPr sz="1600" b="0" i="0" u="none" strike="noStrike" cap="none">
                <a:solidFill>
                  <a:srgbClr val="666666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Arvo"/>
              <a:buNone/>
              <a:defRPr sz="1600" b="0" i="0" u="none" strike="noStrike" cap="none">
                <a:solidFill>
                  <a:srgbClr val="666666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Arvo"/>
              <a:buNone/>
              <a:defRPr sz="1600" b="0" i="0" u="none" strike="noStrike" cap="none">
                <a:solidFill>
                  <a:srgbClr val="666666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Arvo"/>
              <a:buNone/>
              <a:defRPr sz="1600" b="0" i="0" u="none" strike="noStrike" cap="none">
                <a:solidFill>
                  <a:srgbClr val="666666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Arvo"/>
              <a:buNone/>
              <a:defRPr sz="1600" b="0" i="0" u="none" strike="noStrike" cap="none">
                <a:solidFill>
                  <a:srgbClr val="666666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Arvo"/>
              <a:buNone/>
              <a:defRPr sz="1600" b="0" i="0" u="none" strike="noStrike" cap="none">
                <a:solidFill>
                  <a:srgbClr val="666666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r>
              <a:rPr lang="cs-CZ" dirty="0"/>
              <a:t>INTERVIEWER</a:t>
            </a:r>
            <a:br>
              <a:rPr lang="cs-CZ" dirty="0"/>
            </a:br>
            <a:r>
              <a:rPr lang="cs-CZ" dirty="0"/>
              <a:t>BIAS</a:t>
            </a:r>
          </a:p>
        </p:txBody>
      </p:sp>
      <p:sp>
        <p:nvSpPr>
          <p:cNvPr id="265" name="Google Shape;265;p39"/>
          <p:cNvSpPr txBox="1">
            <a:spLocks noGrp="1"/>
          </p:cNvSpPr>
          <p:nvPr>
            <p:ph type="title"/>
          </p:nvPr>
        </p:nvSpPr>
        <p:spPr>
          <a:xfrm>
            <a:off x="-11850" y="522475"/>
            <a:ext cx="91440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cs-CZ" sz="2400" dirty="0">
                <a:solidFill>
                  <a:srgbClr val="434343"/>
                </a:solidFill>
              </a:rPr>
              <a:t>Typy systematické chyby</a:t>
            </a:r>
            <a:endParaRPr sz="2400" dirty="0">
              <a:solidFill>
                <a:srgbClr val="434343"/>
              </a:solidFill>
            </a:endParaRPr>
          </a:p>
        </p:txBody>
      </p:sp>
      <p:sp>
        <p:nvSpPr>
          <p:cNvPr id="268" name="Google Shape;268;p39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s"/>
              <a:t>35</a:t>
            </a:fld>
            <a:endParaRPr/>
          </a:p>
        </p:txBody>
      </p:sp>
      <p:sp>
        <p:nvSpPr>
          <p:cNvPr id="271" name="Google Shape;271;p39"/>
          <p:cNvSpPr txBox="1">
            <a:spLocks noGrp="1"/>
          </p:cNvSpPr>
          <p:nvPr>
            <p:ph type="ctrTitle" idx="3"/>
          </p:nvPr>
        </p:nvSpPr>
        <p:spPr>
          <a:xfrm>
            <a:off x="3515251" y="2224265"/>
            <a:ext cx="2113500" cy="64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ZÁKLADY MEDICÍNY</a:t>
            </a:r>
            <a:endParaRPr/>
          </a:p>
        </p:txBody>
      </p:sp>
      <p:sp>
        <p:nvSpPr>
          <p:cNvPr id="272" name="Google Shape;272;p39"/>
          <p:cNvSpPr txBox="1">
            <a:spLocks noGrp="1"/>
          </p:cNvSpPr>
          <p:nvPr>
            <p:ph type="subTitle" idx="4"/>
          </p:nvPr>
        </p:nvSpPr>
        <p:spPr>
          <a:xfrm>
            <a:off x="3515252" y="2959187"/>
            <a:ext cx="2113500" cy="155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600"/>
              <a:t>„Mohou se mi geneticky modifikované potraviny dostat do DNA?“</a:t>
            </a:r>
            <a:endParaRPr sz="1600"/>
          </a:p>
        </p:txBody>
      </p:sp>
      <p:sp>
        <p:nvSpPr>
          <p:cNvPr id="273" name="Google Shape;273;p39"/>
          <p:cNvSpPr txBox="1">
            <a:spLocks noGrp="1"/>
          </p:cNvSpPr>
          <p:nvPr>
            <p:ph type="ctrTitle" idx="5"/>
          </p:nvPr>
        </p:nvSpPr>
        <p:spPr>
          <a:xfrm>
            <a:off x="6265015" y="2224265"/>
            <a:ext cx="2113500" cy="64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ZÁKLADY TECHNOLOGIE</a:t>
            </a:r>
            <a:endParaRPr/>
          </a:p>
        </p:txBody>
      </p:sp>
      <p:sp>
        <p:nvSpPr>
          <p:cNvPr id="274" name="Google Shape;274;p39"/>
          <p:cNvSpPr txBox="1">
            <a:spLocks noGrp="1"/>
          </p:cNvSpPr>
          <p:nvPr>
            <p:ph type="subTitle" idx="6"/>
          </p:nvPr>
        </p:nvSpPr>
        <p:spPr>
          <a:xfrm>
            <a:off x="6265015" y="2959187"/>
            <a:ext cx="2113500" cy="155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600"/>
              <a:t>„Je lepší bílý jogurt, který je v kelímku pevný, nebo ten, který teče?“</a:t>
            </a:r>
            <a:endParaRPr sz="1600"/>
          </a:p>
        </p:txBody>
      </p:sp>
      <p:sp>
        <p:nvSpPr>
          <p:cNvPr id="15" name="Google Shape;7381;p71">
            <a:extLst>
              <a:ext uri="{FF2B5EF4-FFF2-40B4-BE49-F238E27FC236}">
                <a16:creationId xmlns:a16="http://schemas.microsoft.com/office/drawing/2014/main" id="{DCF0513E-9EA2-4A33-BED9-EBFA86634B1B}"/>
              </a:ext>
            </a:extLst>
          </p:cNvPr>
          <p:cNvSpPr/>
          <p:nvPr/>
        </p:nvSpPr>
        <p:spPr>
          <a:xfrm>
            <a:off x="4253673" y="1447858"/>
            <a:ext cx="636654" cy="636601"/>
          </a:xfrm>
          <a:custGeom>
            <a:avLst/>
            <a:gdLst/>
            <a:ahLst/>
            <a:cxnLst/>
            <a:rect l="l" t="t" r="r" b="b"/>
            <a:pathLst>
              <a:path w="11879" h="11878" extrusionOk="0">
                <a:moveTo>
                  <a:pt x="5451" y="6995"/>
                </a:moveTo>
                <a:lnTo>
                  <a:pt x="5451" y="7688"/>
                </a:lnTo>
                <a:lnTo>
                  <a:pt x="4443" y="7688"/>
                </a:lnTo>
                <a:cubicBezTo>
                  <a:pt x="4223" y="7688"/>
                  <a:pt x="4065" y="7530"/>
                  <a:pt x="4065" y="7341"/>
                </a:cubicBezTo>
                <a:cubicBezTo>
                  <a:pt x="4065" y="7152"/>
                  <a:pt x="4223" y="6995"/>
                  <a:pt x="4443" y="6995"/>
                </a:cubicBezTo>
                <a:close/>
                <a:moveTo>
                  <a:pt x="6491" y="8349"/>
                </a:moveTo>
                <a:lnTo>
                  <a:pt x="6491" y="8381"/>
                </a:lnTo>
                <a:cubicBezTo>
                  <a:pt x="6680" y="8381"/>
                  <a:pt x="6837" y="8538"/>
                  <a:pt x="6837" y="8727"/>
                </a:cubicBezTo>
                <a:cubicBezTo>
                  <a:pt x="6837" y="8916"/>
                  <a:pt x="6680" y="9074"/>
                  <a:pt x="6491" y="9074"/>
                </a:cubicBezTo>
                <a:lnTo>
                  <a:pt x="6113" y="9074"/>
                </a:lnTo>
                <a:lnTo>
                  <a:pt x="6113" y="8349"/>
                </a:lnTo>
                <a:close/>
                <a:moveTo>
                  <a:pt x="5451" y="9736"/>
                </a:moveTo>
                <a:lnTo>
                  <a:pt x="5451" y="10460"/>
                </a:lnTo>
                <a:lnTo>
                  <a:pt x="5105" y="10460"/>
                </a:lnTo>
                <a:cubicBezTo>
                  <a:pt x="4916" y="10460"/>
                  <a:pt x="4758" y="10303"/>
                  <a:pt x="4758" y="10114"/>
                </a:cubicBezTo>
                <a:cubicBezTo>
                  <a:pt x="4758" y="9893"/>
                  <a:pt x="4916" y="9736"/>
                  <a:pt x="5105" y="9736"/>
                </a:cubicBezTo>
                <a:close/>
                <a:moveTo>
                  <a:pt x="5861" y="1"/>
                </a:moveTo>
                <a:cubicBezTo>
                  <a:pt x="5262" y="1"/>
                  <a:pt x="4821" y="473"/>
                  <a:pt x="4821" y="1040"/>
                </a:cubicBezTo>
                <a:cubicBezTo>
                  <a:pt x="4821" y="1481"/>
                  <a:pt x="5105" y="1859"/>
                  <a:pt x="5546" y="2017"/>
                </a:cubicBezTo>
                <a:lnTo>
                  <a:pt x="5546" y="3340"/>
                </a:lnTo>
                <a:cubicBezTo>
                  <a:pt x="4441" y="2451"/>
                  <a:pt x="3936" y="2115"/>
                  <a:pt x="3379" y="2115"/>
                </a:cubicBezTo>
                <a:cubicBezTo>
                  <a:pt x="3285" y="2115"/>
                  <a:pt x="3189" y="2125"/>
                  <a:pt x="3088" y="2143"/>
                </a:cubicBezTo>
                <a:cubicBezTo>
                  <a:pt x="2584" y="2237"/>
                  <a:pt x="2301" y="2679"/>
                  <a:pt x="2080" y="3183"/>
                </a:cubicBezTo>
                <a:cubicBezTo>
                  <a:pt x="1734" y="3750"/>
                  <a:pt x="1324" y="4506"/>
                  <a:pt x="221" y="4947"/>
                </a:cubicBezTo>
                <a:cubicBezTo>
                  <a:pt x="64" y="5010"/>
                  <a:pt x="1" y="5167"/>
                  <a:pt x="32" y="5325"/>
                </a:cubicBezTo>
                <a:cubicBezTo>
                  <a:pt x="64" y="5482"/>
                  <a:pt x="190" y="5608"/>
                  <a:pt x="379" y="5608"/>
                </a:cubicBezTo>
                <a:lnTo>
                  <a:pt x="1104" y="5608"/>
                </a:lnTo>
                <a:cubicBezTo>
                  <a:pt x="1104" y="5608"/>
                  <a:pt x="2584" y="5577"/>
                  <a:pt x="3372" y="3750"/>
                </a:cubicBezTo>
                <a:cubicBezTo>
                  <a:pt x="3446" y="3626"/>
                  <a:pt x="3579" y="3541"/>
                  <a:pt x="3724" y="3541"/>
                </a:cubicBezTo>
                <a:cubicBezTo>
                  <a:pt x="3764" y="3541"/>
                  <a:pt x="3804" y="3547"/>
                  <a:pt x="3844" y="3561"/>
                </a:cubicBezTo>
                <a:cubicBezTo>
                  <a:pt x="4002" y="3655"/>
                  <a:pt x="4128" y="3844"/>
                  <a:pt x="4034" y="4033"/>
                </a:cubicBezTo>
                <a:cubicBezTo>
                  <a:pt x="3718" y="4789"/>
                  <a:pt x="3309" y="5293"/>
                  <a:pt x="2868" y="5640"/>
                </a:cubicBezTo>
                <a:lnTo>
                  <a:pt x="3655" y="5640"/>
                </a:lnTo>
                <a:cubicBezTo>
                  <a:pt x="3971" y="5388"/>
                  <a:pt x="4254" y="5010"/>
                  <a:pt x="4254" y="4632"/>
                </a:cubicBezTo>
                <a:cubicBezTo>
                  <a:pt x="4254" y="4443"/>
                  <a:pt x="4412" y="4285"/>
                  <a:pt x="4601" y="4285"/>
                </a:cubicBezTo>
                <a:cubicBezTo>
                  <a:pt x="4790" y="4285"/>
                  <a:pt x="4947" y="4443"/>
                  <a:pt x="4947" y="4632"/>
                </a:cubicBezTo>
                <a:cubicBezTo>
                  <a:pt x="4947" y="5010"/>
                  <a:pt x="4821" y="5388"/>
                  <a:pt x="4601" y="5640"/>
                </a:cubicBezTo>
                <a:lnTo>
                  <a:pt x="5609" y="5640"/>
                </a:lnTo>
                <a:lnTo>
                  <a:pt x="5609" y="6365"/>
                </a:lnTo>
                <a:lnTo>
                  <a:pt x="4601" y="6365"/>
                </a:lnTo>
                <a:cubicBezTo>
                  <a:pt x="4002" y="6365"/>
                  <a:pt x="3561" y="6837"/>
                  <a:pt x="3561" y="7373"/>
                </a:cubicBezTo>
                <a:cubicBezTo>
                  <a:pt x="3561" y="7971"/>
                  <a:pt x="4034" y="8412"/>
                  <a:pt x="4601" y="8412"/>
                </a:cubicBezTo>
                <a:lnTo>
                  <a:pt x="5609" y="8412"/>
                </a:lnTo>
                <a:lnTo>
                  <a:pt x="5609" y="9106"/>
                </a:lnTo>
                <a:lnTo>
                  <a:pt x="5262" y="9106"/>
                </a:lnTo>
                <a:cubicBezTo>
                  <a:pt x="4664" y="9106"/>
                  <a:pt x="4254" y="9578"/>
                  <a:pt x="4254" y="10145"/>
                </a:cubicBezTo>
                <a:cubicBezTo>
                  <a:pt x="4254" y="10744"/>
                  <a:pt x="4727" y="11153"/>
                  <a:pt x="5262" y="11153"/>
                </a:cubicBezTo>
                <a:lnTo>
                  <a:pt x="5609" y="11153"/>
                </a:lnTo>
                <a:lnTo>
                  <a:pt x="5609" y="11531"/>
                </a:lnTo>
                <a:cubicBezTo>
                  <a:pt x="5609" y="11720"/>
                  <a:pt x="5766" y="11878"/>
                  <a:pt x="5987" y="11878"/>
                </a:cubicBezTo>
                <a:cubicBezTo>
                  <a:pt x="6176" y="11878"/>
                  <a:pt x="6333" y="11720"/>
                  <a:pt x="6333" y="11531"/>
                </a:cubicBezTo>
                <a:lnTo>
                  <a:pt x="6333" y="11153"/>
                </a:lnTo>
                <a:lnTo>
                  <a:pt x="6680" y="11153"/>
                </a:lnTo>
                <a:cubicBezTo>
                  <a:pt x="6869" y="11153"/>
                  <a:pt x="7026" y="10996"/>
                  <a:pt x="7026" y="10807"/>
                </a:cubicBezTo>
                <a:cubicBezTo>
                  <a:pt x="7026" y="10618"/>
                  <a:pt x="6869" y="10460"/>
                  <a:pt x="6680" y="10460"/>
                </a:cubicBezTo>
                <a:lnTo>
                  <a:pt x="6333" y="10460"/>
                </a:lnTo>
                <a:lnTo>
                  <a:pt x="6333" y="9736"/>
                </a:lnTo>
                <a:lnTo>
                  <a:pt x="6680" y="9736"/>
                </a:lnTo>
                <a:cubicBezTo>
                  <a:pt x="7279" y="9736"/>
                  <a:pt x="7720" y="9263"/>
                  <a:pt x="7720" y="8727"/>
                </a:cubicBezTo>
                <a:cubicBezTo>
                  <a:pt x="7720" y="8129"/>
                  <a:pt x="7247" y="7688"/>
                  <a:pt x="6680" y="7688"/>
                </a:cubicBezTo>
                <a:lnTo>
                  <a:pt x="6333" y="7688"/>
                </a:lnTo>
                <a:lnTo>
                  <a:pt x="6333" y="6995"/>
                </a:lnTo>
                <a:lnTo>
                  <a:pt x="7342" y="6995"/>
                </a:lnTo>
                <a:cubicBezTo>
                  <a:pt x="7751" y="6995"/>
                  <a:pt x="8098" y="6743"/>
                  <a:pt x="8255" y="6428"/>
                </a:cubicBezTo>
                <a:cubicBezTo>
                  <a:pt x="8066" y="6333"/>
                  <a:pt x="7877" y="6176"/>
                  <a:pt x="7657" y="6018"/>
                </a:cubicBezTo>
                <a:cubicBezTo>
                  <a:pt x="7625" y="6176"/>
                  <a:pt x="7499" y="6270"/>
                  <a:pt x="7310" y="6270"/>
                </a:cubicBezTo>
                <a:lnTo>
                  <a:pt x="6302" y="6270"/>
                </a:lnTo>
                <a:lnTo>
                  <a:pt x="6302" y="5577"/>
                </a:lnTo>
                <a:lnTo>
                  <a:pt x="7310" y="5577"/>
                </a:lnTo>
                <a:cubicBezTo>
                  <a:pt x="7121" y="5262"/>
                  <a:pt x="6963" y="4947"/>
                  <a:pt x="6963" y="4537"/>
                </a:cubicBezTo>
                <a:cubicBezTo>
                  <a:pt x="6963" y="4348"/>
                  <a:pt x="7121" y="4191"/>
                  <a:pt x="7310" y="4191"/>
                </a:cubicBezTo>
                <a:cubicBezTo>
                  <a:pt x="7499" y="4191"/>
                  <a:pt x="7657" y="4348"/>
                  <a:pt x="7657" y="4537"/>
                </a:cubicBezTo>
                <a:cubicBezTo>
                  <a:pt x="7657" y="4978"/>
                  <a:pt x="7940" y="5293"/>
                  <a:pt x="8255" y="5577"/>
                </a:cubicBezTo>
                <a:lnTo>
                  <a:pt x="9043" y="5577"/>
                </a:lnTo>
                <a:cubicBezTo>
                  <a:pt x="8602" y="5230"/>
                  <a:pt x="8224" y="4758"/>
                  <a:pt x="7877" y="3970"/>
                </a:cubicBezTo>
                <a:cubicBezTo>
                  <a:pt x="7783" y="3813"/>
                  <a:pt x="7877" y="3561"/>
                  <a:pt x="8066" y="3498"/>
                </a:cubicBezTo>
                <a:cubicBezTo>
                  <a:pt x="8108" y="3472"/>
                  <a:pt x="8155" y="3461"/>
                  <a:pt x="8203" y="3461"/>
                </a:cubicBezTo>
                <a:cubicBezTo>
                  <a:pt x="8333" y="3461"/>
                  <a:pt x="8470" y="3548"/>
                  <a:pt x="8539" y="3687"/>
                </a:cubicBezTo>
                <a:cubicBezTo>
                  <a:pt x="9326" y="5545"/>
                  <a:pt x="10807" y="5545"/>
                  <a:pt x="10807" y="5545"/>
                </a:cubicBezTo>
                <a:lnTo>
                  <a:pt x="11532" y="5545"/>
                </a:lnTo>
                <a:cubicBezTo>
                  <a:pt x="11689" y="5545"/>
                  <a:pt x="11847" y="5419"/>
                  <a:pt x="11878" y="5262"/>
                </a:cubicBezTo>
                <a:cubicBezTo>
                  <a:pt x="11721" y="5167"/>
                  <a:pt x="11626" y="5010"/>
                  <a:pt x="11469" y="4947"/>
                </a:cubicBezTo>
                <a:cubicBezTo>
                  <a:pt x="10366" y="4506"/>
                  <a:pt x="9988" y="3750"/>
                  <a:pt x="9641" y="3183"/>
                </a:cubicBezTo>
                <a:cubicBezTo>
                  <a:pt x="9358" y="2710"/>
                  <a:pt x="9106" y="2269"/>
                  <a:pt x="8602" y="2143"/>
                </a:cubicBezTo>
                <a:cubicBezTo>
                  <a:pt x="8535" y="2127"/>
                  <a:pt x="8466" y="2119"/>
                  <a:pt x="8393" y="2119"/>
                </a:cubicBezTo>
                <a:cubicBezTo>
                  <a:pt x="7880" y="2119"/>
                  <a:pt x="7197" y="2512"/>
                  <a:pt x="6176" y="3340"/>
                </a:cubicBezTo>
                <a:lnTo>
                  <a:pt x="6176" y="2017"/>
                </a:lnTo>
                <a:cubicBezTo>
                  <a:pt x="6554" y="1859"/>
                  <a:pt x="6869" y="1513"/>
                  <a:pt x="6869" y="1040"/>
                </a:cubicBezTo>
                <a:cubicBezTo>
                  <a:pt x="6869" y="442"/>
                  <a:pt x="6396" y="1"/>
                  <a:pt x="5861" y="1"/>
                </a:cubicBezTo>
                <a:close/>
              </a:path>
            </a:pathLst>
          </a:custGeom>
          <a:solidFill>
            <a:srgbClr val="52CAD0"/>
          </a:solidFill>
          <a:ln>
            <a:solidFill>
              <a:srgbClr val="52CAD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4966;p66">
            <a:extLst>
              <a:ext uri="{FF2B5EF4-FFF2-40B4-BE49-F238E27FC236}">
                <a16:creationId xmlns:a16="http://schemas.microsoft.com/office/drawing/2014/main" id="{E94F39D8-BEFB-4529-A6C9-945EBBDFFAFE}"/>
              </a:ext>
            </a:extLst>
          </p:cNvPr>
          <p:cNvSpPr/>
          <p:nvPr/>
        </p:nvSpPr>
        <p:spPr>
          <a:xfrm>
            <a:off x="6985246" y="1424377"/>
            <a:ext cx="665729" cy="665782"/>
          </a:xfrm>
          <a:custGeom>
            <a:avLst/>
            <a:gdLst/>
            <a:ahLst/>
            <a:cxnLst/>
            <a:rect l="l" t="t" r="r" b="b"/>
            <a:pathLst>
              <a:path w="12760" h="12761" extrusionOk="0">
                <a:moveTo>
                  <a:pt x="6427" y="3592"/>
                </a:moveTo>
                <a:cubicBezTo>
                  <a:pt x="7939" y="3592"/>
                  <a:pt x="9168" y="4821"/>
                  <a:pt x="9168" y="6365"/>
                </a:cubicBezTo>
                <a:cubicBezTo>
                  <a:pt x="9168" y="7846"/>
                  <a:pt x="7908" y="9106"/>
                  <a:pt x="6427" y="9106"/>
                </a:cubicBezTo>
                <a:cubicBezTo>
                  <a:pt x="4883" y="9106"/>
                  <a:pt x="3655" y="7877"/>
                  <a:pt x="3655" y="6365"/>
                </a:cubicBezTo>
                <a:cubicBezTo>
                  <a:pt x="3655" y="4821"/>
                  <a:pt x="4883" y="3592"/>
                  <a:pt x="6427" y="3592"/>
                </a:cubicBezTo>
                <a:close/>
                <a:moveTo>
                  <a:pt x="5829" y="1"/>
                </a:moveTo>
                <a:cubicBezTo>
                  <a:pt x="5356" y="1"/>
                  <a:pt x="5009" y="347"/>
                  <a:pt x="5009" y="852"/>
                </a:cubicBezTo>
                <a:lnTo>
                  <a:pt x="5009" y="1576"/>
                </a:lnTo>
                <a:cubicBezTo>
                  <a:pt x="4631" y="1702"/>
                  <a:pt x="4285" y="1828"/>
                  <a:pt x="3970" y="2017"/>
                </a:cubicBezTo>
                <a:lnTo>
                  <a:pt x="3466" y="1513"/>
                </a:lnTo>
                <a:cubicBezTo>
                  <a:pt x="3308" y="1356"/>
                  <a:pt x="3088" y="1277"/>
                  <a:pt x="2867" y="1277"/>
                </a:cubicBezTo>
                <a:cubicBezTo>
                  <a:pt x="2647" y="1277"/>
                  <a:pt x="2426" y="1356"/>
                  <a:pt x="2269" y="1513"/>
                </a:cubicBezTo>
                <a:lnTo>
                  <a:pt x="1481" y="2301"/>
                </a:lnTo>
                <a:cubicBezTo>
                  <a:pt x="1166" y="2616"/>
                  <a:pt x="1166" y="3151"/>
                  <a:pt x="1481" y="3466"/>
                </a:cubicBezTo>
                <a:lnTo>
                  <a:pt x="2017" y="4002"/>
                </a:lnTo>
                <a:cubicBezTo>
                  <a:pt x="1796" y="4317"/>
                  <a:pt x="1701" y="4664"/>
                  <a:pt x="1575" y="5010"/>
                </a:cubicBezTo>
                <a:lnTo>
                  <a:pt x="819" y="5010"/>
                </a:lnTo>
                <a:cubicBezTo>
                  <a:pt x="347" y="5010"/>
                  <a:pt x="0" y="5357"/>
                  <a:pt x="0" y="5829"/>
                </a:cubicBezTo>
                <a:lnTo>
                  <a:pt x="0" y="6932"/>
                </a:lnTo>
                <a:cubicBezTo>
                  <a:pt x="0" y="7405"/>
                  <a:pt x="347" y="7783"/>
                  <a:pt x="819" y="7783"/>
                </a:cubicBezTo>
                <a:lnTo>
                  <a:pt x="1575" y="7783"/>
                </a:lnTo>
                <a:cubicBezTo>
                  <a:pt x="1701" y="8129"/>
                  <a:pt x="1796" y="8476"/>
                  <a:pt x="2017" y="8791"/>
                </a:cubicBezTo>
                <a:lnTo>
                  <a:pt x="1481" y="9295"/>
                </a:lnTo>
                <a:cubicBezTo>
                  <a:pt x="1166" y="9610"/>
                  <a:pt x="1166" y="10177"/>
                  <a:pt x="1481" y="10492"/>
                </a:cubicBezTo>
                <a:lnTo>
                  <a:pt x="2269" y="11280"/>
                </a:lnTo>
                <a:cubicBezTo>
                  <a:pt x="2426" y="11437"/>
                  <a:pt x="2647" y="11516"/>
                  <a:pt x="2867" y="11516"/>
                </a:cubicBezTo>
                <a:cubicBezTo>
                  <a:pt x="3088" y="11516"/>
                  <a:pt x="3308" y="11437"/>
                  <a:pt x="3466" y="11280"/>
                </a:cubicBezTo>
                <a:lnTo>
                  <a:pt x="3970" y="10776"/>
                </a:lnTo>
                <a:cubicBezTo>
                  <a:pt x="4285" y="10965"/>
                  <a:pt x="4631" y="11091"/>
                  <a:pt x="5009" y="11185"/>
                </a:cubicBezTo>
                <a:lnTo>
                  <a:pt x="5009" y="11941"/>
                </a:lnTo>
                <a:cubicBezTo>
                  <a:pt x="5009" y="12414"/>
                  <a:pt x="5356" y="12760"/>
                  <a:pt x="5829" y="12760"/>
                </a:cubicBezTo>
                <a:lnTo>
                  <a:pt x="6931" y="12760"/>
                </a:lnTo>
                <a:cubicBezTo>
                  <a:pt x="7404" y="12760"/>
                  <a:pt x="7750" y="12414"/>
                  <a:pt x="7750" y="11941"/>
                </a:cubicBezTo>
                <a:lnTo>
                  <a:pt x="7750" y="11185"/>
                </a:lnTo>
                <a:cubicBezTo>
                  <a:pt x="8097" y="11091"/>
                  <a:pt x="8475" y="10965"/>
                  <a:pt x="8790" y="10776"/>
                </a:cubicBezTo>
                <a:lnTo>
                  <a:pt x="9294" y="11280"/>
                </a:lnTo>
                <a:cubicBezTo>
                  <a:pt x="9452" y="11437"/>
                  <a:pt x="9664" y="11516"/>
                  <a:pt x="9877" y="11516"/>
                </a:cubicBezTo>
                <a:cubicBezTo>
                  <a:pt x="10090" y="11516"/>
                  <a:pt x="10302" y="11437"/>
                  <a:pt x="10460" y="11280"/>
                </a:cubicBezTo>
                <a:lnTo>
                  <a:pt x="11247" y="10492"/>
                </a:lnTo>
                <a:cubicBezTo>
                  <a:pt x="11563" y="10177"/>
                  <a:pt x="11563" y="9610"/>
                  <a:pt x="11247" y="9295"/>
                </a:cubicBezTo>
                <a:lnTo>
                  <a:pt x="10743" y="8791"/>
                </a:lnTo>
                <a:cubicBezTo>
                  <a:pt x="10932" y="8476"/>
                  <a:pt x="11058" y="8129"/>
                  <a:pt x="11184" y="7783"/>
                </a:cubicBezTo>
                <a:lnTo>
                  <a:pt x="11941" y="7783"/>
                </a:lnTo>
                <a:cubicBezTo>
                  <a:pt x="12413" y="7783"/>
                  <a:pt x="12760" y="7405"/>
                  <a:pt x="12760" y="6932"/>
                </a:cubicBezTo>
                <a:lnTo>
                  <a:pt x="12760" y="5829"/>
                </a:lnTo>
                <a:cubicBezTo>
                  <a:pt x="12760" y="5325"/>
                  <a:pt x="12350" y="4979"/>
                  <a:pt x="11941" y="4979"/>
                </a:cubicBezTo>
                <a:lnTo>
                  <a:pt x="11184" y="4979"/>
                </a:lnTo>
                <a:cubicBezTo>
                  <a:pt x="11058" y="4632"/>
                  <a:pt x="10932" y="4254"/>
                  <a:pt x="10743" y="3939"/>
                </a:cubicBezTo>
                <a:lnTo>
                  <a:pt x="11247" y="3435"/>
                </a:lnTo>
                <a:cubicBezTo>
                  <a:pt x="11563" y="3120"/>
                  <a:pt x="11563" y="2553"/>
                  <a:pt x="11247" y="2238"/>
                </a:cubicBezTo>
                <a:lnTo>
                  <a:pt x="10460" y="1450"/>
                </a:lnTo>
                <a:cubicBezTo>
                  <a:pt x="10302" y="1293"/>
                  <a:pt x="10090" y="1214"/>
                  <a:pt x="9877" y="1214"/>
                </a:cubicBezTo>
                <a:cubicBezTo>
                  <a:pt x="9664" y="1214"/>
                  <a:pt x="9452" y="1293"/>
                  <a:pt x="9294" y="1450"/>
                </a:cubicBezTo>
                <a:lnTo>
                  <a:pt x="8790" y="1986"/>
                </a:lnTo>
                <a:cubicBezTo>
                  <a:pt x="8475" y="1765"/>
                  <a:pt x="8097" y="1671"/>
                  <a:pt x="7750" y="1545"/>
                </a:cubicBezTo>
                <a:lnTo>
                  <a:pt x="7750" y="852"/>
                </a:lnTo>
                <a:cubicBezTo>
                  <a:pt x="7750" y="379"/>
                  <a:pt x="7404" y="1"/>
                  <a:pt x="6931" y="1"/>
                </a:cubicBezTo>
                <a:close/>
              </a:path>
            </a:pathLst>
          </a:custGeom>
          <a:solidFill>
            <a:srgbClr val="52CAD0"/>
          </a:solidFill>
          <a:ln>
            <a:solidFill>
              <a:srgbClr val="52CAD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7728579D-B1B7-4F93-87D1-C09AA12DF555}"/>
              </a:ext>
            </a:extLst>
          </p:cNvPr>
          <p:cNvSpPr/>
          <p:nvPr/>
        </p:nvSpPr>
        <p:spPr>
          <a:xfrm>
            <a:off x="3406747" y="1173345"/>
            <a:ext cx="5034333" cy="3252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Google Shape;295;p42">
            <a:extLst>
              <a:ext uri="{FF2B5EF4-FFF2-40B4-BE49-F238E27FC236}">
                <a16:creationId xmlns:a16="http://schemas.microsoft.com/office/drawing/2014/main" id="{640144F9-9F2A-46B0-A5A5-E1CEBA12974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618046" y="2239426"/>
            <a:ext cx="4684382" cy="12179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600" dirty="0"/>
              <a:t>Ovlivnění výsledků pozorovatelem/tazatelem</a:t>
            </a:r>
          </a:p>
          <a:p>
            <a:pPr marL="0" lvl="0" indent="0" algn="l" rtl="0"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cs-CZ" sz="1600" dirty="0"/>
          </a:p>
          <a:p>
            <a:pPr marL="0" lvl="0" indent="0" algn="l" rtl="0"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600" dirty="0"/>
              <a:t>Př.: při dotazníku na stravovací zvyklosti budu schválně klást návodné otázky</a:t>
            </a:r>
          </a:p>
        </p:txBody>
      </p:sp>
    </p:spTree>
    <p:extLst>
      <p:ext uri="{BB962C8B-B14F-4D97-AF65-F5344CB8AC3E}">
        <p14:creationId xmlns:p14="http://schemas.microsoft.com/office/powerpoint/2010/main" val="35529151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6324;p69">
            <a:extLst>
              <a:ext uri="{FF2B5EF4-FFF2-40B4-BE49-F238E27FC236}">
                <a16:creationId xmlns:a16="http://schemas.microsoft.com/office/drawing/2014/main" id="{1C8CD7F0-AA63-4C53-B5EA-1C3B539DCDAC}"/>
              </a:ext>
            </a:extLst>
          </p:cNvPr>
          <p:cNvSpPr/>
          <p:nvPr/>
        </p:nvSpPr>
        <p:spPr>
          <a:xfrm>
            <a:off x="1534171" y="2123492"/>
            <a:ext cx="671065" cy="666489"/>
          </a:xfrm>
          <a:custGeom>
            <a:avLst/>
            <a:gdLst/>
            <a:ahLst/>
            <a:cxnLst/>
            <a:rect l="l" t="t" r="r" b="b"/>
            <a:pathLst>
              <a:path w="12760" h="12673" extrusionOk="0">
                <a:moveTo>
                  <a:pt x="2225" y="866"/>
                </a:moveTo>
                <a:cubicBezTo>
                  <a:pt x="2371" y="866"/>
                  <a:pt x="2521" y="929"/>
                  <a:pt x="2647" y="1056"/>
                </a:cubicBezTo>
                <a:lnTo>
                  <a:pt x="3245" y="1654"/>
                </a:lnTo>
                <a:lnTo>
                  <a:pt x="1702" y="3166"/>
                </a:lnTo>
                <a:lnTo>
                  <a:pt x="1103" y="2599"/>
                </a:lnTo>
                <a:cubicBezTo>
                  <a:pt x="1072" y="2536"/>
                  <a:pt x="977" y="2473"/>
                  <a:pt x="977" y="2379"/>
                </a:cubicBezTo>
                <a:cubicBezTo>
                  <a:pt x="914" y="2190"/>
                  <a:pt x="946" y="1906"/>
                  <a:pt x="1103" y="1749"/>
                </a:cubicBezTo>
                <a:lnTo>
                  <a:pt x="1828" y="1056"/>
                </a:lnTo>
                <a:cubicBezTo>
                  <a:pt x="1938" y="929"/>
                  <a:pt x="2080" y="866"/>
                  <a:pt x="2225" y="866"/>
                </a:cubicBezTo>
                <a:close/>
                <a:moveTo>
                  <a:pt x="3812" y="2221"/>
                </a:moveTo>
                <a:lnTo>
                  <a:pt x="4506" y="2914"/>
                </a:lnTo>
                <a:lnTo>
                  <a:pt x="2962" y="4427"/>
                </a:lnTo>
                <a:lnTo>
                  <a:pt x="2300" y="3765"/>
                </a:lnTo>
                <a:lnTo>
                  <a:pt x="3812" y="2221"/>
                </a:lnTo>
                <a:close/>
                <a:moveTo>
                  <a:pt x="9452" y="1056"/>
                </a:moveTo>
                <a:lnTo>
                  <a:pt x="11783" y="3387"/>
                </a:lnTo>
                <a:lnTo>
                  <a:pt x="8979" y="6159"/>
                </a:lnTo>
                <a:lnTo>
                  <a:pt x="6648" y="3828"/>
                </a:lnTo>
                <a:lnTo>
                  <a:pt x="7908" y="2599"/>
                </a:lnTo>
                <a:lnTo>
                  <a:pt x="8790" y="3450"/>
                </a:lnTo>
                <a:cubicBezTo>
                  <a:pt x="8869" y="3529"/>
                  <a:pt x="8979" y="3568"/>
                  <a:pt x="9090" y="3568"/>
                </a:cubicBezTo>
                <a:cubicBezTo>
                  <a:pt x="9200" y="3568"/>
                  <a:pt x="9310" y="3529"/>
                  <a:pt x="9389" y="3450"/>
                </a:cubicBezTo>
                <a:cubicBezTo>
                  <a:pt x="9546" y="3292"/>
                  <a:pt x="9546" y="3009"/>
                  <a:pt x="9389" y="2851"/>
                </a:cubicBezTo>
                <a:lnTo>
                  <a:pt x="8507" y="2001"/>
                </a:lnTo>
                <a:lnTo>
                  <a:pt x="9452" y="1056"/>
                </a:lnTo>
                <a:close/>
                <a:moveTo>
                  <a:pt x="5041" y="3450"/>
                </a:moveTo>
                <a:cubicBezTo>
                  <a:pt x="5356" y="3765"/>
                  <a:pt x="10366" y="8711"/>
                  <a:pt x="10523" y="8932"/>
                </a:cubicBezTo>
                <a:lnTo>
                  <a:pt x="8948" y="10412"/>
                </a:lnTo>
                <a:lnTo>
                  <a:pt x="3497" y="4994"/>
                </a:lnTo>
                <a:lnTo>
                  <a:pt x="5041" y="3450"/>
                </a:lnTo>
                <a:close/>
                <a:moveTo>
                  <a:pt x="10996" y="9625"/>
                </a:moveTo>
                <a:lnTo>
                  <a:pt x="11657" y="11610"/>
                </a:lnTo>
                <a:lnTo>
                  <a:pt x="9609" y="10948"/>
                </a:lnTo>
                <a:lnTo>
                  <a:pt x="10996" y="9625"/>
                </a:lnTo>
                <a:close/>
                <a:moveTo>
                  <a:pt x="3939" y="6600"/>
                </a:moveTo>
                <a:lnTo>
                  <a:pt x="6270" y="8932"/>
                </a:lnTo>
                <a:lnTo>
                  <a:pt x="3466" y="11736"/>
                </a:lnTo>
                <a:lnTo>
                  <a:pt x="1135" y="9404"/>
                </a:lnTo>
                <a:lnTo>
                  <a:pt x="2489" y="8050"/>
                </a:lnTo>
                <a:lnTo>
                  <a:pt x="3340" y="8932"/>
                </a:lnTo>
                <a:cubicBezTo>
                  <a:pt x="3419" y="9010"/>
                  <a:pt x="3529" y="9050"/>
                  <a:pt x="3639" y="9050"/>
                </a:cubicBezTo>
                <a:cubicBezTo>
                  <a:pt x="3749" y="9050"/>
                  <a:pt x="3860" y="9010"/>
                  <a:pt x="3939" y="8932"/>
                </a:cubicBezTo>
                <a:cubicBezTo>
                  <a:pt x="4096" y="8774"/>
                  <a:pt x="4096" y="8491"/>
                  <a:pt x="3939" y="8333"/>
                </a:cubicBezTo>
                <a:lnTo>
                  <a:pt x="3088" y="7482"/>
                </a:lnTo>
                <a:lnTo>
                  <a:pt x="3939" y="6600"/>
                </a:lnTo>
                <a:close/>
                <a:moveTo>
                  <a:pt x="2194" y="0"/>
                </a:moveTo>
                <a:cubicBezTo>
                  <a:pt x="1828" y="0"/>
                  <a:pt x="1465" y="142"/>
                  <a:pt x="1198" y="425"/>
                </a:cubicBezTo>
                <a:lnTo>
                  <a:pt x="473" y="1119"/>
                </a:lnTo>
                <a:cubicBezTo>
                  <a:pt x="221" y="1402"/>
                  <a:pt x="95" y="1749"/>
                  <a:pt x="95" y="2127"/>
                </a:cubicBezTo>
                <a:cubicBezTo>
                  <a:pt x="95" y="2473"/>
                  <a:pt x="252" y="2851"/>
                  <a:pt x="473" y="3103"/>
                </a:cubicBezTo>
                <a:lnTo>
                  <a:pt x="1387" y="4017"/>
                </a:lnTo>
                <a:cubicBezTo>
                  <a:pt x="1387" y="4017"/>
                  <a:pt x="2647" y="5277"/>
                  <a:pt x="2615" y="5277"/>
                </a:cubicBezTo>
                <a:lnTo>
                  <a:pt x="3277" y="5939"/>
                </a:lnTo>
                <a:lnTo>
                  <a:pt x="2174" y="7041"/>
                </a:lnTo>
                <a:lnTo>
                  <a:pt x="2048" y="7167"/>
                </a:lnTo>
                <a:lnTo>
                  <a:pt x="158" y="9058"/>
                </a:lnTo>
                <a:cubicBezTo>
                  <a:pt x="0" y="9215"/>
                  <a:pt x="0" y="9467"/>
                  <a:pt x="158" y="9625"/>
                </a:cubicBezTo>
                <a:lnTo>
                  <a:pt x="3088" y="12555"/>
                </a:lnTo>
                <a:cubicBezTo>
                  <a:pt x="3167" y="12634"/>
                  <a:pt x="3269" y="12673"/>
                  <a:pt x="3371" y="12673"/>
                </a:cubicBezTo>
                <a:cubicBezTo>
                  <a:pt x="3474" y="12673"/>
                  <a:pt x="3576" y="12634"/>
                  <a:pt x="3655" y="12555"/>
                </a:cubicBezTo>
                <a:lnTo>
                  <a:pt x="6742" y="9467"/>
                </a:lnTo>
                <a:lnTo>
                  <a:pt x="8570" y="11295"/>
                </a:lnTo>
                <a:cubicBezTo>
                  <a:pt x="8601" y="11326"/>
                  <a:pt x="8633" y="11358"/>
                  <a:pt x="8696" y="11358"/>
                </a:cubicBezTo>
                <a:cubicBezTo>
                  <a:pt x="8759" y="11452"/>
                  <a:pt x="8822" y="11515"/>
                  <a:pt x="8948" y="11578"/>
                </a:cubicBezTo>
                <a:lnTo>
                  <a:pt x="12098" y="12618"/>
                </a:lnTo>
                <a:cubicBezTo>
                  <a:pt x="12147" y="12637"/>
                  <a:pt x="12196" y="12646"/>
                  <a:pt x="12243" y="12646"/>
                </a:cubicBezTo>
                <a:cubicBezTo>
                  <a:pt x="12500" y="12646"/>
                  <a:pt x="12709" y="12380"/>
                  <a:pt x="12602" y="12114"/>
                </a:cubicBezTo>
                <a:lnTo>
                  <a:pt x="11657" y="8963"/>
                </a:lnTo>
                <a:cubicBezTo>
                  <a:pt x="11626" y="8900"/>
                  <a:pt x="11594" y="8806"/>
                  <a:pt x="11468" y="8743"/>
                </a:cubicBezTo>
                <a:cubicBezTo>
                  <a:pt x="11437" y="8648"/>
                  <a:pt x="11531" y="8806"/>
                  <a:pt x="9546" y="6758"/>
                </a:cubicBezTo>
                <a:lnTo>
                  <a:pt x="12602" y="3702"/>
                </a:lnTo>
                <a:cubicBezTo>
                  <a:pt x="12760" y="3544"/>
                  <a:pt x="12760" y="3261"/>
                  <a:pt x="12602" y="3103"/>
                </a:cubicBezTo>
                <a:lnTo>
                  <a:pt x="9704" y="173"/>
                </a:lnTo>
                <a:cubicBezTo>
                  <a:pt x="9625" y="95"/>
                  <a:pt x="9515" y="55"/>
                  <a:pt x="9405" y="55"/>
                </a:cubicBezTo>
                <a:cubicBezTo>
                  <a:pt x="9294" y="55"/>
                  <a:pt x="9184" y="95"/>
                  <a:pt x="9105" y="173"/>
                </a:cubicBezTo>
                <a:lnTo>
                  <a:pt x="7656" y="1654"/>
                </a:lnTo>
                <a:lnTo>
                  <a:pt x="7530" y="1749"/>
                </a:lnTo>
                <a:lnTo>
                  <a:pt x="6049" y="3261"/>
                </a:lnTo>
                <a:lnTo>
                  <a:pt x="3214" y="425"/>
                </a:lnTo>
                <a:cubicBezTo>
                  <a:pt x="2930" y="142"/>
                  <a:pt x="2560" y="0"/>
                  <a:pt x="2194" y="0"/>
                </a:cubicBezTo>
                <a:close/>
              </a:path>
            </a:pathLst>
          </a:custGeom>
          <a:solidFill>
            <a:srgbClr val="52CA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271;p39">
            <a:extLst>
              <a:ext uri="{FF2B5EF4-FFF2-40B4-BE49-F238E27FC236}">
                <a16:creationId xmlns:a16="http://schemas.microsoft.com/office/drawing/2014/main" id="{746EC4D5-B595-42ED-ACF3-BE22F902FF26}"/>
              </a:ext>
            </a:extLst>
          </p:cNvPr>
          <p:cNvSpPr txBox="1">
            <a:spLocks/>
          </p:cNvSpPr>
          <p:nvPr/>
        </p:nvSpPr>
        <p:spPr>
          <a:xfrm>
            <a:off x="812955" y="2899899"/>
            <a:ext cx="21135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Ubuntu"/>
              <a:buNone/>
              <a:defRPr sz="1800" b="1" i="0" u="none" strike="noStrike" cap="none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Arvo"/>
              <a:buNone/>
              <a:defRPr sz="1600" b="0" i="0" u="none" strike="noStrike" cap="none">
                <a:solidFill>
                  <a:srgbClr val="666666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Arvo"/>
              <a:buNone/>
              <a:defRPr sz="1600" b="0" i="0" u="none" strike="noStrike" cap="none">
                <a:solidFill>
                  <a:srgbClr val="666666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Arvo"/>
              <a:buNone/>
              <a:defRPr sz="1600" b="0" i="0" u="none" strike="noStrike" cap="none">
                <a:solidFill>
                  <a:srgbClr val="666666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Arvo"/>
              <a:buNone/>
              <a:defRPr sz="1600" b="0" i="0" u="none" strike="noStrike" cap="none">
                <a:solidFill>
                  <a:srgbClr val="666666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Arvo"/>
              <a:buNone/>
              <a:defRPr sz="1600" b="0" i="0" u="none" strike="noStrike" cap="none">
                <a:solidFill>
                  <a:srgbClr val="666666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Arvo"/>
              <a:buNone/>
              <a:defRPr sz="1600" b="0" i="0" u="none" strike="noStrike" cap="none">
                <a:solidFill>
                  <a:srgbClr val="666666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Arvo"/>
              <a:buNone/>
              <a:defRPr sz="1600" b="0" i="0" u="none" strike="noStrike" cap="none">
                <a:solidFill>
                  <a:srgbClr val="666666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Arvo"/>
              <a:buNone/>
              <a:defRPr sz="1600" b="0" i="0" u="none" strike="noStrike" cap="none">
                <a:solidFill>
                  <a:srgbClr val="666666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r>
              <a:rPr lang="cs-CZ" dirty="0"/>
              <a:t>MEASUREMENT</a:t>
            </a:r>
            <a:br>
              <a:rPr lang="cs-CZ" dirty="0"/>
            </a:br>
            <a:r>
              <a:rPr lang="cs-CZ" dirty="0"/>
              <a:t>BIAS</a:t>
            </a:r>
          </a:p>
        </p:txBody>
      </p:sp>
      <p:sp>
        <p:nvSpPr>
          <p:cNvPr id="265" name="Google Shape;265;p39"/>
          <p:cNvSpPr txBox="1">
            <a:spLocks noGrp="1"/>
          </p:cNvSpPr>
          <p:nvPr>
            <p:ph type="title"/>
          </p:nvPr>
        </p:nvSpPr>
        <p:spPr>
          <a:xfrm>
            <a:off x="-11850" y="522475"/>
            <a:ext cx="91440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cs-CZ" sz="2400" dirty="0">
                <a:solidFill>
                  <a:srgbClr val="434343"/>
                </a:solidFill>
              </a:rPr>
              <a:t>Typy systematické chyby</a:t>
            </a:r>
            <a:endParaRPr sz="2400" dirty="0">
              <a:solidFill>
                <a:srgbClr val="434343"/>
              </a:solidFill>
            </a:endParaRPr>
          </a:p>
        </p:txBody>
      </p:sp>
      <p:sp>
        <p:nvSpPr>
          <p:cNvPr id="268" name="Google Shape;268;p39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s"/>
              <a:t>36</a:t>
            </a:fld>
            <a:endParaRPr/>
          </a:p>
        </p:txBody>
      </p:sp>
      <p:sp>
        <p:nvSpPr>
          <p:cNvPr id="271" name="Google Shape;271;p39"/>
          <p:cNvSpPr txBox="1">
            <a:spLocks noGrp="1"/>
          </p:cNvSpPr>
          <p:nvPr>
            <p:ph type="ctrTitle" idx="3"/>
          </p:nvPr>
        </p:nvSpPr>
        <p:spPr>
          <a:xfrm>
            <a:off x="3515251" y="2224265"/>
            <a:ext cx="2113500" cy="64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ZÁKLADY MEDICÍNY</a:t>
            </a:r>
            <a:endParaRPr/>
          </a:p>
        </p:txBody>
      </p:sp>
      <p:sp>
        <p:nvSpPr>
          <p:cNvPr id="272" name="Google Shape;272;p39"/>
          <p:cNvSpPr txBox="1">
            <a:spLocks noGrp="1"/>
          </p:cNvSpPr>
          <p:nvPr>
            <p:ph type="subTitle" idx="4"/>
          </p:nvPr>
        </p:nvSpPr>
        <p:spPr>
          <a:xfrm>
            <a:off x="3515252" y="2959187"/>
            <a:ext cx="2113500" cy="155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600"/>
              <a:t>„Mohou se mi geneticky modifikované potraviny dostat do DNA?“</a:t>
            </a:r>
            <a:endParaRPr sz="1600"/>
          </a:p>
        </p:txBody>
      </p:sp>
      <p:sp>
        <p:nvSpPr>
          <p:cNvPr id="273" name="Google Shape;273;p39"/>
          <p:cNvSpPr txBox="1">
            <a:spLocks noGrp="1"/>
          </p:cNvSpPr>
          <p:nvPr>
            <p:ph type="ctrTitle" idx="5"/>
          </p:nvPr>
        </p:nvSpPr>
        <p:spPr>
          <a:xfrm>
            <a:off x="6265015" y="2224265"/>
            <a:ext cx="2113500" cy="64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ZÁKLADY TECHNOLOGIE</a:t>
            </a:r>
            <a:endParaRPr/>
          </a:p>
        </p:txBody>
      </p:sp>
      <p:sp>
        <p:nvSpPr>
          <p:cNvPr id="274" name="Google Shape;274;p39"/>
          <p:cNvSpPr txBox="1">
            <a:spLocks noGrp="1"/>
          </p:cNvSpPr>
          <p:nvPr>
            <p:ph type="subTitle" idx="6"/>
          </p:nvPr>
        </p:nvSpPr>
        <p:spPr>
          <a:xfrm>
            <a:off x="6265015" y="2959187"/>
            <a:ext cx="2113500" cy="155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600"/>
              <a:t>„Je lepší bílý jogurt, který je v kelímku pevný, nebo ten, který teče?“</a:t>
            </a:r>
            <a:endParaRPr sz="1600"/>
          </a:p>
        </p:txBody>
      </p:sp>
      <p:sp>
        <p:nvSpPr>
          <p:cNvPr id="15" name="Google Shape;7381;p71">
            <a:extLst>
              <a:ext uri="{FF2B5EF4-FFF2-40B4-BE49-F238E27FC236}">
                <a16:creationId xmlns:a16="http://schemas.microsoft.com/office/drawing/2014/main" id="{DCF0513E-9EA2-4A33-BED9-EBFA86634B1B}"/>
              </a:ext>
            </a:extLst>
          </p:cNvPr>
          <p:cNvSpPr/>
          <p:nvPr/>
        </p:nvSpPr>
        <p:spPr>
          <a:xfrm>
            <a:off x="4253673" y="1447858"/>
            <a:ext cx="636654" cy="636601"/>
          </a:xfrm>
          <a:custGeom>
            <a:avLst/>
            <a:gdLst/>
            <a:ahLst/>
            <a:cxnLst/>
            <a:rect l="l" t="t" r="r" b="b"/>
            <a:pathLst>
              <a:path w="11879" h="11878" extrusionOk="0">
                <a:moveTo>
                  <a:pt x="5451" y="6995"/>
                </a:moveTo>
                <a:lnTo>
                  <a:pt x="5451" y="7688"/>
                </a:lnTo>
                <a:lnTo>
                  <a:pt x="4443" y="7688"/>
                </a:lnTo>
                <a:cubicBezTo>
                  <a:pt x="4223" y="7688"/>
                  <a:pt x="4065" y="7530"/>
                  <a:pt x="4065" y="7341"/>
                </a:cubicBezTo>
                <a:cubicBezTo>
                  <a:pt x="4065" y="7152"/>
                  <a:pt x="4223" y="6995"/>
                  <a:pt x="4443" y="6995"/>
                </a:cubicBezTo>
                <a:close/>
                <a:moveTo>
                  <a:pt x="6491" y="8349"/>
                </a:moveTo>
                <a:lnTo>
                  <a:pt x="6491" y="8381"/>
                </a:lnTo>
                <a:cubicBezTo>
                  <a:pt x="6680" y="8381"/>
                  <a:pt x="6837" y="8538"/>
                  <a:pt x="6837" y="8727"/>
                </a:cubicBezTo>
                <a:cubicBezTo>
                  <a:pt x="6837" y="8916"/>
                  <a:pt x="6680" y="9074"/>
                  <a:pt x="6491" y="9074"/>
                </a:cubicBezTo>
                <a:lnTo>
                  <a:pt x="6113" y="9074"/>
                </a:lnTo>
                <a:lnTo>
                  <a:pt x="6113" y="8349"/>
                </a:lnTo>
                <a:close/>
                <a:moveTo>
                  <a:pt x="5451" y="9736"/>
                </a:moveTo>
                <a:lnTo>
                  <a:pt x="5451" y="10460"/>
                </a:lnTo>
                <a:lnTo>
                  <a:pt x="5105" y="10460"/>
                </a:lnTo>
                <a:cubicBezTo>
                  <a:pt x="4916" y="10460"/>
                  <a:pt x="4758" y="10303"/>
                  <a:pt x="4758" y="10114"/>
                </a:cubicBezTo>
                <a:cubicBezTo>
                  <a:pt x="4758" y="9893"/>
                  <a:pt x="4916" y="9736"/>
                  <a:pt x="5105" y="9736"/>
                </a:cubicBezTo>
                <a:close/>
                <a:moveTo>
                  <a:pt x="5861" y="1"/>
                </a:moveTo>
                <a:cubicBezTo>
                  <a:pt x="5262" y="1"/>
                  <a:pt x="4821" y="473"/>
                  <a:pt x="4821" y="1040"/>
                </a:cubicBezTo>
                <a:cubicBezTo>
                  <a:pt x="4821" y="1481"/>
                  <a:pt x="5105" y="1859"/>
                  <a:pt x="5546" y="2017"/>
                </a:cubicBezTo>
                <a:lnTo>
                  <a:pt x="5546" y="3340"/>
                </a:lnTo>
                <a:cubicBezTo>
                  <a:pt x="4441" y="2451"/>
                  <a:pt x="3936" y="2115"/>
                  <a:pt x="3379" y="2115"/>
                </a:cubicBezTo>
                <a:cubicBezTo>
                  <a:pt x="3285" y="2115"/>
                  <a:pt x="3189" y="2125"/>
                  <a:pt x="3088" y="2143"/>
                </a:cubicBezTo>
                <a:cubicBezTo>
                  <a:pt x="2584" y="2237"/>
                  <a:pt x="2301" y="2679"/>
                  <a:pt x="2080" y="3183"/>
                </a:cubicBezTo>
                <a:cubicBezTo>
                  <a:pt x="1734" y="3750"/>
                  <a:pt x="1324" y="4506"/>
                  <a:pt x="221" y="4947"/>
                </a:cubicBezTo>
                <a:cubicBezTo>
                  <a:pt x="64" y="5010"/>
                  <a:pt x="1" y="5167"/>
                  <a:pt x="32" y="5325"/>
                </a:cubicBezTo>
                <a:cubicBezTo>
                  <a:pt x="64" y="5482"/>
                  <a:pt x="190" y="5608"/>
                  <a:pt x="379" y="5608"/>
                </a:cubicBezTo>
                <a:lnTo>
                  <a:pt x="1104" y="5608"/>
                </a:lnTo>
                <a:cubicBezTo>
                  <a:pt x="1104" y="5608"/>
                  <a:pt x="2584" y="5577"/>
                  <a:pt x="3372" y="3750"/>
                </a:cubicBezTo>
                <a:cubicBezTo>
                  <a:pt x="3446" y="3626"/>
                  <a:pt x="3579" y="3541"/>
                  <a:pt x="3724" y="3541"/>
                </a:cubicBezTo>
                <a:cubicBezTo>
                  <a:pt x="3764" y="3541"/>
                  <a:pt x="3804" y="3547"/>
                  <a:pt x="3844" y="3561"/>
                </a:cubicBezTo>
                <a:cubicBezTo>
                  <a:pt x="4002" y="3655"/>
                  <a:pt x="4128" y="3844"/>
                  <a:pt x="4034" y="4033"/>
                </a:cubicBezTo>
                <a:cubicBezTo>
                  <a:pt x="3718" y="4789"/>
                  <a:pt x="3309" y="5293"/>
                  <a:pt x="2868" y="5640"/>
                </a:cubicBezTo>
                <a:lnTo>
                  <a:pt x="3655" y="5640"/>
                </a:lnTo>
                <a:cubicBezTo>
                  <a:pt x="3971" y="5388"/>
                  <a:pt x="4254" y="5010"/>
                  <a:pt x="4254" y="4632"/>
                </a:cubicBezTo>
                <a:cubicBezTo>
                  <a:pt x="4254" y="4443"/>
                  <a:pt x="4412" y="4285"/>
                  <a:pt x="4601" y="4285"/>
                </a:cubicBezTo>
                <a:cubicBezTo>
                  <a:pt x="4790" y="4285"/>
                  <a:pt x="4947" y="4443"/>
                  <a:pt x="4947" y="4632"/>
                </a:cubicBezTo>
                <a:cubicBezTo>
                  <a:pt x="4947" y="5010"/>
                  <a:pt x="4821" y="5388"/>
                  <a:pt x="4601" y="5640"/>
                </a:cubicBezTo>
                <a:lnTo>
                  <a:pt x="5609" y="5640"/>
                </a:lnTo>
                <a:lnTo>
                  <a:pt x="5609" y="6365"/>
                </a:lnTo>
                <a:lnTo>
                  <a:pt x="4601" y="6365"/>
                </a:lnTo>
                <a:cubicBezTo>
                  <a:pt x="4002" y="6365"/>
                  <a:pt x="3561" y="6837"/>
                  <a:pt x="3561" y="7373"/>
                </a:cubicBezTo>
                <a:cubicBezTo>
                  <a:pt x="3561" y="7971"/>
                  <a:pt x="4034" y="8412"/>
                  <a:pt x="4601" y="8412"/>
                </a:cubicBezTo>
                <a:lnTo>
                  <a:pt x="5609" y="8412"/>
                </a:lnTo>
                <a:lnTo>
                  <a:pt x="5609" y="9106"/>
                </a:lnTo>
                <a:lnTo>
                  <a:pt x="5262" y="9106"/>
                </a:lnTo>
                <a:cubicBezTo>
                  <a:pt x="4664" y="9106"/>
                  <a:pt x="4254" y="9578"/>
                  <a:pt x="4254" y="10145"/>
                </a:cubicBezTo>
                <a:cubicBezTo>
                  <a:pt x="4254" y="10744"/>
                  <a:pt x="4727" y="11153"/>
                  <a:pt x="5262" y="11153"/>
                </a:cubicBezTo>
                <a:lnTo>
                  <a:pt x="5609" y="11153"/>
                </a:lnTo>
                <a:lnTo>
                  <a:pt x="5609" y="11531"/>
                </a:lnTo>
                <a:cubicBezTo>
                  <a:pt x="5609" y="11720"/>
                  <a:pt x="5766" y="11878"/>
                  <a:pt x="5987" y="11878"/>
                </a:cubicBezTo>
                <a:cubicBezTo>
                  <a:pt x="6176" y="11878"/>
                  <a:pt x="6333" y="11720"/>
                  <a:pt x="6333" y="11531"/>
                </a:cubicBezTo>
                <a:lnTo>
                  <a:pt x="6333" y="11153"/>
                </a:lnTo>
                <a:lnTo>
                  <a:pt x="6680" y="11153"/>
                </a:lnTo>
                <a:cubicBezTo>
                  <a:pt x="6869" y="11153"/>
                  <a:pt x="7026" y="10996"/>
                  <a:pt x="7026" y="10807"/>
                </a:cubicBezTo>
                <a:cubicBezTo>
                  <a:pt x="7026" y="10618"/>
                  <a:pt x="6869" y="10460"/>
                  <a:pt x="6680" y="10460"/>
                </a:cubicBezTo>
                <a:lnTo>
                  <a:pt x="6333" y="10460"/>
                </a:lnTo>
                <a:lnTo>
                  <a:pt x="6333" y="9736"/>
                </a:lnTo>
                <a:lnTo>
                  <a:pt x="6680" y="9736"/>
                </a:lnTo>
                <a:cubicBezTo>
                  <a:pt x="7279" y="9736"/>
                  <a:pt x="7720" y="9263"/>
                  <a:pt x="7720" y="8727"/>
                </a:cubicBezTo>
                <a:cubicBezTo>
                  <a:pt x="7720" y="8129"/>
                  <a:pt x="7247" y="7688"/>
                  <a:pt x="6680" y="7688"/>
                </a:cubicBezTo>
                <a:lnTo>
                  <a:pt x="6333" y="7688"/>
                </a:lnTo>
                <a:lnTo>
                  <a:pt x="6333" y="6995"/>
                </a:lnTo>
                <a:lnTo>
                  <a:pt x="7342" y="6995"/>
                </a:lnTo>
                <a:cubicBezTo>
                  <a:pt x="7751" y="6995"/>
                  <a:pt x="8098" y="6743"/>
                  <a:pt x="8255" y="6428"/>
                </a:cubicBezTo>
                <a:cubicBezTo>
                  <a:pt x="8066" y="6333"/>
                  <a:pt x="7877" y="6176"/>
                  <a:pt x="7657" y="6018"/>
                </a:cubicBezTo>
                <a:cubicBezTo>
                  <a:pt x="7625" y="6176"/>
                  <a:pt x="7499" y="6270"/>
                  <a:pt x="7310" y="6270"/>
                </a:cubicBezTo>
                <a:lnTo>
                  <a:pt x="6302" y="6270"/>
                </a:lnTo>
                <a:lnTo>
                  <a:pt x="6302" y="5577"/>
                </a:lnTo>
                <a:lnTo>
                  <a:pt x="7310" y="5577"/>
                </a:lnTo>
                <a:cubicBezTo>
                  <a:pt x="7121" y="5262"/>
                  <a:pt x="6963" y="4947"/>
                  <a:pt x="6963" y="4537"/>
                </a:cubicBezTo>
                <a:cubicBezTo>
                  <a:pt x="6963" y="4348"/>
                  <a:pt x="7121" y="4191"/>
                  <a:pt x="7310" y="4191"/>
                </a:cubicBezTo>
                <a:cubicBezTo>
                  <a:pt x="7499" y="4191"/>
                  <a:pt x="7657" y="4348"/>
                  <a:pt x="7657" y="4537"/>
                </a:cubicBezTo>
                <a:cubicBezTo>
                  <a:pt x="7657" y="4978"/>
                  <a:pt x="7940" y="5293"/>
                  <a:pt x="8255" y="5577"/>
                </a:cubicBezTo>
                <a:lnTo>
                  <a:pt x="9043" y="5577"/>
                </a:lnTo>
                <a:cubicBezTo>
                  <a:pt x="8602" y="5230"/>
                  <a:pt x="8224" y="4758"/>
                  <a:pt x="7877" y="3970"/>
                </a:cubicBezTo>
                <a:cubicBezTo>
                  <a:pt x="7783" y="3813"/>
                  <a:pt x="7877" y="3561"/>
                  <a:pt x="8066" y="3498"/>
                </a:cubicBezTo>
                <a:cubicBezTo>
                  <a:pt x="8108" y="3472"/>
                  <a:pt x="8155" y="3461"/>
                  <a:pt x="8203" y="3461"/>
                </a:cubicBezTo>
                <a:cubicBezTo>
                  <a:pt x="8333" y="3461"/>
                  <a:pt x="8470" y="3548"/>
                  <a:pt x="8539" y="3687"/>
                </a:cubicBezTo>
                <a:cubicBezTo>
                  <a:pt x="9326" y="5545"/>
                  <a:pt x="10807" y="5545"/>
                  <a:pt x="10807" y="5545"/>
                </a:cubicBezTo>
                <a:lnTo>
                  <a:pt x="11532" y="5545"/>
                </a:lnTo>
                <a:cubicBezTo>
                  <a:pt x="11689" y="5545"/>
                  <a:pt x="11847" y="5419"/>
                  <a:pt x="11878" y="5262"/>
                </a:cubicBezTo>
                <a:cubicBezTo>
                  <a:pt x="11721" y="5167"/>
                  <a:pt x="11626" y="5010"/>
                  <a:pt x="11469" y="4947"/>
                </a:cubicBezTo>
                <a:cubicBezTo>
                  <a:pt x="10366" y="4506"/>
                  <a:pt x="9988" y="3750"/>
                  <a:pt x="9641" y="3183"/>
                </a:cubicBezTo>
                <a:cubicBezTo>
                  <a:pt x="9358" y="2710"/>
                  <a:pt x="9106" y="2269"/>
                  <a:pt x="8602" y="2143"/>
                </a:cubicBezTo>
                <a:cubicBezTo>
                  <a:pt x="8535" y="2127"/>
                  <a:pt x="8466" y="2119"/>
                  <a:pt x="8393" y="2119"/>
                </a:cubicBezTo>
                <a:cubicBezTo>
                  <a:pt x="7880" y="2119"/>
                  <a:pt x="7197" y="2512"/>
                  <a:pt x="6176" y="3340"/>
                </a:cubicBezTo>
                <a:lnTo>
                  <a:pt x="6176" y="2017"/>
                </a:lnTo>
                <a:cubicBezTo>
                  <a:pt x="6554" y="1859"/>
                  <a:pt x="6869" y="1513"/>
                  <a:pt x="6869" y="1040"/>
                </a:cubicBezTo>
                <a:cubicBezTo>
                  <a:pt x="6869" y="442"/>
                  <a:pt x="6396" y="1"/>
                  <a:pt x="5861" y="1"/>
                </a:cubicBezTo>
                <a:close/>
              </a:path>
            </a:pathLst>
          </a:custGeom>
          <a:solidFill>
            <a:srgbClr val="52CAD0"/>
          </a:solidFill>
          <a:ln>
            <a:solidFill>
              <a:srgbClr val="52CAD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4966;p66">
            <a:extLst>
              <a:ext uri="{FF2B5EF4-FFF2-40B4-BE49-F238E27FC236}">
                <a16:creationId xmlns:a16="http://schemas.microsoft.com/office/drawing/2014/main" id="{E94F39D8-BEFB-4529-A6C9-945EBBDFFAFE}"/>
              </a:ext>
            </a:extLst>
          </p:cNvPr>
          <p:cNvSpPr/>
          <p:nvPr/>
        </p:nvSpPr>
        <p:spPr>
          <a:xfrm>
            <a:off x="6985246" y="1424377"/>
            <a:ext cx="665729" cy="665782"/>
          </a:xfrm>
          <a:custGeom>
            <a:avLst/>
            <a:gdLst/>
            <a:ahLst/>
            <a:cxnLst/>
            <a:rect l="l" t="t" r="r" b="b"/>
            <a:pathLst>
              <a:path w="12760" h="12761" extrusionOk="0">
                <a:moveTo>
                  <a:pt x="6427" y="3592"/>
                </a:moveTo>
                <a:cubicBezTo>
                  <a:pt x="7939" y="3592"/>
                  <a:pt x="9168" y="4821"/>
                  <a:pt x="9168" y="6365"/>
                </a:cubicBezTo>
                <a:cubicBezTo>
                  <a:pt x="9168" y="7846"/>
                  <a:pt x="7908" y="9106"/>
                  <a:pt x="6427" y="9106"/>
                </a:cubicBezTo>
                <a:cubicBezTo>
                  <a:pt x="4883" y="9106"/>
                  <a:pt x="3655" y="7877"/>
                  <a:pt x="3655" y="6365"/>
                </a:cubicBezTo>
                <a:cubicBezTo>
                  <a:pt x="3655" y="4821"/>
                  <a:pt x="4883" y="3592"/>
                  <a:pt x="6427" y="3592"/>
                </a:cubicBezTo>
                <a:close/>
                <a:moveTo>
                  <a:pt x="5829" y="1"/>
                </a:moveTo>
                <a:cubicBezTo>
                  <a:pt x="5356" y="1"/>
                  <a:pt x="5009" y="347"/>
                  <a:pt x="5009" y="852"/>
                </a:cubicBezTo>
                <a:lnTo>
                  <a:pt x="5009" y="1576"/>
                </a:lnTo>
                <a:cubicBezTo>
                  <a:pt x="4631" y="1702"/>
                  <a:pt x="4285" y="1828"/>
                  <a:pt x="3970" y="2017"/>
                </a:cubicBezTo>
                <a:lnTo>
                  <a:pt x="3466" y="1513"/>
                </a:lnTo>
                <a:cubicBezTo>
                  <a:pt x="3308" y="1356"/>
                  <a:pt x="3088" y="1277"/>
                  <a:pt x="2867" y="1277"/>
                </a:cubicBezTo>
                <a:cubicBezTo>
                  <a:pt x="2647" y="1277"/>
                  <a:pt x="2426" y="1356"/>
                  <a:pt x="2269" y="1513"/>
                </a:cubicBezTo>
                <a:lnTo>
                  <a:pt x="1481" y="2301"/>
                </a:lnTo>
                <a:cubicBezTo>
                  <a:pt x="1166" y="2616"/>
                  <a:pt x="1166" y="3151"/>
                  <a:pt x="1481" y="3466"/>
                </a:cubicBezTo>
                <a:lnTo>
                  <a:pt x="2017" y="4002"/>
                </a:lnTo>
                <a:cubicBezTo>
                  <a:pt x="1796" y="4317"/>
                  <a:pt x="1701" y="4664"/>
                  <a:pt x="1575" y="5010"/>
                </a:cubicBezTo>
                <a:lnTo>
                  <a:pt x="819" y="5010"/>
                </a:lnTo>
                <a:cubicBezTo>
                  <a:pt x="347" y="5010"/>
                  <a:pt x="0" y="5357"/>
                  <a:pt x="0" y="5829"/>
                </a:cubicBezTo>
                <a:lnTo>
                  <a:pt x="0" y="6932"/>
                </a:lnTo>
                <a:cubicBezTo>
                  <a:pt x="0" y="7405"/>
                  <a:pt x="347" y="7783"/>
                  <a:pt x="819" y="7783"/>
                </a:cubicBezTo>
                <a:lnTo>
                  <a:pt x="1575" y="7783"/>
                </a:lnTo>
                <a:cubicBezTo>
                  <a:pt x="1701" y="8129"/>
                  <a:pt x="1796" y="8476"/>
                  <a:pt x="2017" y="8791"/>
                </a:cubicBezTo>
                <a:lnTo>
                  <a:pt x="1481" y="9295"/>
                </a:lnTo>
                <a:cubicBezTo>
                  <a:pt x="1166" y="9610"/>
                  <a:pt x="1166" y="10177"/>
                  <a:pt x="1481" y="10492"/>
                </a:cubicBezTo>
                <a:lnTo>
                  <a:pt x="2269" y="11280"/>
                </a:lnTo>
                <a:cubicBezTo>
                  <a:pt x="2426" y="11437"/>
                  <a:pt x="2647" y="11516"/>
                  <a:pt x="2867" y="11516"/>
                </a:cubicBezTo>
                <a:cubicBezTo>
                  <a:pt x="3088" y="11516"/>
                  <a:pt x="3308" y="11437"/>
                  <a:pt x="3466" y="11280"/>
                </a:cubicBezTo>
                <a:lnTo>
                  <a:pt x="3970" y="10776"/>
                </a:lnTo>
                <a:cubicBezTo>
                  <a:pt x="4285" y="10965"/>
                  <a:pt x="4631" y="11091"/>
                  <a:pt x="5009" y="11185"/>
                </a:cubicBezTo>
                <a:lnTo>
                  <a:pt x="5009" y="11941"/>
                </a:lnTo>
                <a:cubicBezTo>
                  <a:pt x="5009" y="12414"/>
                  <a:pt x="5356" y="12760"/>
                  <a:pt x="5829" y="12760"/>
                </a:cubicBezTo>
                <a:lnTo>
                  <a:pt x="6931" y="12760"/>
                </a:lnTo>
                <a:cubicBezTo>
                  <a:pt x="7404" y="12760"/>
                  <a:pt x="7750" y="12414"/>
                  <a:pt x="7750" y="11941"/>
                </a:cubicBezTo>
                <a:lnTo>
                  <a:pt x="7750" y="11185"/>
                </a:lnTo>
                <a:cubicBezTo>
                  <a:pt x="8097" y="11091"/>
                  <a:pt x="8475" y="10965"/>
                  <a:pt x="8790" y="10776"/>
                </a:cubicBezTo>
                <a:lnTo>
                  <a:pt x="9294" y="11280"/>
                </a:lnTo>
                <a:cubicBezTo>
                  <a:pt x="9452" y="11437"/>
                  <a:pt x="9664" y="11516"/>
                  <a:pt x="9877" y="11516"/>
                </a:cubicBezTo>
                <a:cubicBezTo>
                  <a:pt x="10090" y="11516"/>
                  <a:pt x="10302" y="11437"/>
                  <a:pt x="10460" y="11280"/>
                </a:cubicBezTo>
                <a:lnTo>
                  <a:pt x="11247" y="10492"/>
                </a:lnTo>
                <a:cubicBezTo>
                  <a:pt x="11563" y="10177"/>
                  <a:pt x="11563" y="9610"/>
                  <a:pt x="11247" y="9295"/>
                </a:cubicBezTo>
                <a:lnTo>
                  <a:pt x="10743" y="8791"/>
                </a:lnTo>
                <a:cubicBezTo>
                  <a:pt x="10932" y="8476"/>
                  <a:pt x="11058" y="8129"/>
                  <a:pt x="11184" y="7783"/>
                </a:cubicBezTo>
                <a:lnTo>
                  <a:pt x="11941" y="7783"/>
                </a:lnTo>
                <a:cubicBezTo>
                  <a:pt x="12413" y="7783"/>
                  <a:pt x="12760" y="7405"/>
                  <a:pt x="12760" y="6932"/>
                </a:cubicBezTo>
                <a:lnTo>
                  <a:pt x="12760" y="5829"/>
                </a:lnTo>
                <a:cubicBezTo>
                  <a:pt x="12760" y="5325"/>
                  <a:pt x="12350" y="4979"/>
                  <a:pt x="11941" y="4979"/>
                </a:cubicBezTo>
                <a:lnTo>
                  <a:pt x="11184" y="4979"/>
                </a:lnTo>
                <a:cubicBezTo>
                  <a:pt x="11058" y="4632"/>
                  <a:pt x="10932" y="4254"/>
                  <a:pt x="10743" y="3939"/>
                </a:cubicBezTo>
                <a:lnTo>
                  <a:pt x="11247" y="3435"/>
                </a:lnTo>
                <a:cubicBezTo>
                  <a:pt x="11563" y="3120"/>
                  <a:pt x="11563" y="2553"/>
                  <a:pt x="11247" y="2238"/>
                </a:cubicBezTo>
                <a:lnTo>
                  <a:pt x="10460" y="1450"/>
                </a:lnTo>
                <a:cubicBezTo>
                  <a:pt x="10302" y="1293"/>
                  <a:pt x="10090" y="1214"/>
                  <a:pt x="9877" y="1214"/>
                </a:cubicBezTo>
                <a:cubicBezTo>
                  <a:pt x="9664" y="1214"/>
                  <a:pt x="9452" y="1293"/>
                  <a:pt x="9294" y="1450"/>
                </a:cubicBezTo>
                <a:lnTo>
                  <a:pt x="8790" y="1986"/>
                </a:lnTo>
                <a:cubicBezTo>
                  <a:pt x="8475" y="1765"/>
                  <a:pt x="8097" y="1671"/>
                  <a:pt x="7750" y="1545"/>
                </a:cubicBezTo>
                <a:lnTo>
                  <a:pt x="7750" y="852"/>
                </a:lnTo>
                <a:cubicBezTo>
                  <a:pt x="7750" y="379"/>
                  <a:pt x="7404" y="1"/>
                  <a:pt x="6931" y="1"/>
                </a:cubicBezTo>
                <a:close/>
              </a:path>
            </a:pathLst>
          </a:custGeom>
          <a:solidFill>
            <a:srgbClr val="52CAD0"/>
          </a:solidFill>
          <a:ln>
            <a:solidFill>
              <a:srgbClr val="52CAD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7728579D-B1B7-4F93-87D1-C09AA12DF555}"/>
              </a:ext>
            </a:extLst>
          </p:cNvPr>
          <p:cNvSpPr/>
          <p:nvPr/>
        </p:nvSpPr>
        <p:spPr>
          <a:xfrm>
            <a:off x="3406747" y="1173345"/>
            <a:ext cx="5034333" cy="3252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Google Shape;295;p42">
            <a:extLst>
              <a:ext uri="{FF2B5EF4-FFF2-40B4-BE49-F238E27FC236}">
                <a16:creationId xmlns:a16="http://schemas.microsoft.com/office/drawing/2014/main" id="{640144F9-9F2A-46B0-A5A5-E1CEBA12974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618046" y="2239426"/>
            <a:ext cx="4684382" cy="12179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600" dirty="0"/>
              <a:t>Ovlivnění výsledků špatným sběrem dat</a:t>
            </a:r>
          </a:p>
          <a:p>
            <a:pPr marL="0" lvl="0" indent="0" algn="l" rtl="0"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cs-CZ" sz="1600" dirty="0"/>
          </a:p>
          <a:p>
            <a:pPr marL="0" lvl="0" indent="0" algn="l" rtl="0"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600" dirty="0"/>
              <a:t>Př.: pacient se bude v osobním rozhovoru stydět přiznat, že nedodržuje léčbu</a:t>
            </a:r>
          </a:p>
        </p:txBody>
      </p:sp>
    </p:spTree>
    <p:extLst>
      <p:ext uri="{BB962C8B-B14F-4D97-AF65-F5344CB8AC3E}">
        <p14:creationId xmlns:p14="http://schemas.microsoft.com/office/powerpoint/2010/main" val="9282111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8681;p74">
            <a:extLst>
              <a:ext uri="{FF2B5EF4-FFF2-40B4-BE49-F238E27FC236}">
                <a16:creationId xmlns:a16="http://schemas.microsoft.com/office/drawing/2014/main" id="{AD587659-F930-415A-9FC4-4F58DD1A1F04}"/>
              </a:ext>
            </a:extLst>
          </p:cNvPr>
          <p:cNvGrpSpPr/>
          <p:nvPr/>
        </p:nvGrpSpPr>
        <p:grpSpPr>
          <a:xfrm>
            <a:off x="1617752" y="2128941"/>
            <a:ext cx="503902" cy="661040"/>
            <a:chOff x="-3365275" y="3253275"/>
            <a:chExt cx="222150" cy="291425"/>
          </a:xfrm>
          <a:solidFill>
            <a:srgbClr val="52CAD0"/>
          </a:solidFill>
        </p:grpSpPr>
        <p:sp>
          <p:nvSpPr>
            <p:cNvPr id="23" name="Google Shape;8682;p74">
              <a:extLst>
                <a:ext uri="{FF2B5EF4-FFF2-40B4-BE49-F238E27FC236}">
                  <a16:creationId xmlns:a16="http://schemas.microsoft.com/office/drawing/2014/main" id="{DE47AD8F-B95D-4327-9256-1C225C782001}"/>
                </a:ext>
              </a:extLst>
            </p:cNvPr>
            <p:cNvSpPr/>
            <p:nvPr/>
          </p:nvSpPr>
          <p:spPr>
            <a:xfrm>
              <a:off x="-3365275" y="3253275"/>
              <a:ext cx="222150" cy="291425"/>
            </a:xfrm>
            <a:custGeom>
              <a:avLst/>
              <a:gdLst/>
              <a:ahLst/>
              <a:cxnLst/>
              <a:rect l="l" t="t" r="r" b="b"/>
              <a:pathLst>
                <a:path w="8886" h="11657" extrusionOk="0">
                  <a:moveTo>
                    <a:pt x="5861" y="662"/>
                  </a:moveTo>
                  <a:cubicBezTo>
                    <a:pt x="6302" y="662"/>
                    <a:pt x="6302" y="1323"/>
                    <a:pt x="5861" y="1323"/>
                  </a:cubicBezTo>
                  <a:lnTo>
                    <a:pt x="3120" y="1323"/>
                  </a:lnTo>
                  <a:cubicBezTo>
                    <a:pt x="2647" y="1323"/>
                    <a:pt x="2647" y="662"/>
                    <a:pt x="3120" y="662"/>
                  </a:cubicBezTo>
                  <a:close/>
                  <a:moveTo>
                    <a:pt x="7215" y="3466"/>
                  </a:moveTo>
                  <a:cubicBezTo>
                    <a:pt x="7625" y="3466"/>
                    <a:pt x="7625" y="4127"/>
                    <a:pt x="7215" y="4127"/>
                  </a:cubicBezTo>
                  <a:lnTo>
                    <a:pt x="4443" y="4127"/>
                  </a:lnTo>
                  <a:cubicBezTo>
                    <a:pt x="4002" y="4127"/>
                    <a:pt x="3970" y="3466"/>
                    <a:pt x="4443" y="3466"/>
                  </a:cubicBezTo>
                  <a:close/>
                  <a:moveTo>
                    <a:pt x="3101" y="2795"/>
                  </a:moveTo>
                  <a:cubicBezTo>
                    <a:pt x="3360" y="2795"/>
                    <a:pt x="3582" y="3129"/>
                    <a:pt x="3340" y="3371"/>
                  </a:cubicBezTo>
                  <a:lnTo>
                    <a:pt x="2899" y="3812"/>
                  </a:lnTo>
                  <a:lnTo>
                    <a:pt x="3340" y="4253"/>
                  </a:lnTo>
                  <a:cubicBezTo>
                    <a:pt x="3582" y="4495"/>
                    <a:pt x="3360" y="4830"/>
                    <a:pt x="3101" y="4830"/>
                  </a:cubicBezTo>
                  <a:cubicBezTo>
                    <a:pt x="3023" y="4830"/>
                    <a:pt x="2941" y="4799"/>
                    <a:pt x="2868" y="4726"/>
                  </a:cubicBezTo>
                  <a:lnTo>
                    <a:pt x="2427" y="4285"/>
                  </a:lnTo>
                  <a:lnTo>
                    <a:pt x="2017" y="4726"/>
                  </a:lnTo>
                  <a:cubicBezTo>
                    <a:pt x="1944" y="4799"/>
                    <a:pt x="1862" y="4830"/>
                    <a:pt x="1784" y="4830"/>
                  </a:cubicBezTo>
                  <a:cubicBezTo>
                    <a:pt x="1525" y="4830"/>
                    <a:pt x="1303" y="4495"/>
                    <a:pt x="1545" y="4253"/>
                  </a:cubicBezTo>
                  <a:lnTo>
                    <a:pt x="1954" y="3812"/>
                  </a:lnTo>
                  <a:lnTo>
                    <a:pt x="1545" y="3371"/>
                  </a:lnTo>
                  <a:cubicBezTo>
                    <a:pt x="1303" y="3129"/>
                    <a:pt x="1525" y="2795"/>
                    <a:pt x="1784" y="2795"/>
                  </a:cubicBezTo>
                  <a:cubicBezTo>
                    <a:pt x="1862" y="2795"/>
                    <a:pt x="1944" y="2825"/>
                    <a:pt x="2017" y="2899"/>
                  </a:cubicBezTo>
                  <a:lnTo>
                    <a:pt x="2427" y="3340"/>
                  </a:lnTo>
                  <a:lnTo>
                    <a:pt x="2868" y="2899"/>
                  </a:lnTo>
                  <a:cubicBezTo>
                    <a:pt x="2941" y="2825"/>
                    <a:pt x="3023" y="2795"/>
                    <a:pt x="3101" y="2795"/>
                  </a:cubicBezTo>
                  <a:close/>
                  <a:moveTo>
                    <a:pt x="7242" y="6206"/>
                  </a:moveTo>
                  <a:cubicBezTo>
                    <a:pt x="7625" y="6206"/>
                    <a:pt x="7616" y="6868"/>
                    <a:pt x="7215" y="6868"/>
                  </a:cubicBezTo>
                  <a:lnTo>
                    <a:pt x="4443" y="6868"/>
                  </a:lnTo>
                  <a:cubicBezTo>
                    <a:pt x="4002" y="6868"/>
                    <a:pt x="3970" y="6207"/>
                    <a:pt x="4443" y="6207"/>
                  </a:cubicBezTo>
                  <a:lnTo>
                    <a:pt x="7215" y="6207"/>
                  </a:lnTo>
                  <a:cubicBezTo>
                    <a:pt x="7225" y="6206"/>
                    <a:pt x="7233" y="6206"/>
                    <a:pt x="7242" y="6206"/>
                  </a:cubicBezTo>
                  <a:close/>
                  <a:moveTo>
                    <a:pt x="3101" y="5504"/>
                  </a:moveTo>
                  <a:cubicBezTo>
                    <a:pt x="3360" y="5504"/>
                    <a:pt x="3582" y="5839"/>
                    <a:pt x="3340" y="6081"/>
                  </a:cubicBezTo>
                  <a:lnTo>
                    <a:pt x="2899" y="6522"/>
                  </a:lnTo>
                  <a:lnTo>
                    <a:pt x="3340" y="6963"/>
                  </a:lnTo>
                  <a:cubicBezTo>
                    <a:pt x="3582" y="7205"/>
                    <a:pt x="3360" y="7539"/>
                    <a:pt x="3101" y="7539"/>
                  </a:cubicBezTo>
                  <a:cubicBezTo>
                    <a:pt x="3023" y="7539"/>
                    <a:pt x="2941" y="7509"/>
                    <a:pt x="2868" y="7435"/>
                  </a:cubicBezTo>
                  <a:lnTo>
                    <a:pt x="2427" y="6994"/>
                  </a:lnTo>
                  <a:lnTo>
                    <a:pt x="2017" y="7435"/>
                  </a:lnTo>
                  <a:cubicBezTo>
                    <a:pt x="1944" y="7509"/>
                    <a:pt x="1862" y="7539"/>
                    <a:pt x="1784" y="7539"/>
                  </a:cubicBezTo>
                  <a:cubicBezTo>
                    <a:pt x="1525" y="7539"/>
                    <a:pt x="1303" y="7205"/>
                    <a:pt x="1545" y="6963"/>
                  </a:cubicBezTo>
                  <a:lnTo>
                    <a:pt x="1954" y="6522"/>
                  </a:lnTo>
                  <a:lnTo>
                    <a:pt x="1545" y="6081"/>
                  </a:lnTo>
                  <a:cubicBezTo>
                    <a:pt x="1303" y="5839"/>
                    <a:pt x="1525" y="5504"/>
                    <a:pt x="1784" y="5504"/>
                  </a:cubicBezTo>
                  <a:cubicBezTo>
                    <a:pt x="1862" y="5504"/>
                    <a:pt x="1944" y="5535"/>
                    <a:pt x="2017" y="5608"/>
                  </a:cubicBezTo>
                  <a:lnTo>
                    <a:pt x="2427" y="6049"/>
                  </a:lnTo>
                  <a:lnTo>
                    <a:pt x="2868" y="5608"/>
                  </a:lnTo>
                  <a:cubicBezTo>
                    <a:pt x="2941" y="5535"/>
                    <a:pt x="3023" y="5504"/>
                    <a:pt x="3101" y="5504"/>
                  </a:cubicBezTo>
                  <a:close/>
                  <a:moveTo>
                    <a:pt x="7215" y="8916"/>
                  </a:moveTo>
                  <a:cubicBezTo>
                    <a:pt x="7625" y="8916"/>
                    <a:pt x="7625" y="9609"/>
                    <a:pt x="7215" y="9609"/>
                  </a:cubicBezTo>
                  <a:lnTo>
                    <a:pt x="4443" y="9609"/>
                  </a:lnTo>
                  <a:cubicBezTo>
                    <a:pt x="4002" y="9609"/>
                    <a:pt x="3970" y="8916"/>
                    <a:pt x="4443" y="8916"/>
                  </a:cubicBezTo>
                  <a:close/>
                  <a:moveTo>
                    <a:pt x="2395" y="8254"/>
                  </a:moveTo>
                  <a:cubicBezTo>
                    <a:pt x="2962" y="8254"/>
                    <a:pt x="3435" y="8727"/>
                    <a:pt x="3435" y="9263"/>
                  </a:cubicBezTo>
                  <a:cubicBezTo>
                    <a:pt x="3435" y="9830"/>
                    <a:pt x="2994" y="10302"/>
                    <a:pt x="2395" y="10302"/>
                  </a:cubicBezTo>
                  <a:cubicBezTo>
                    <a:pt x="1860" y="10302"/>
                    <a:pt x="1387" y="9830"/>
                    <a:pt x="1387" y="9263"/>
                  </a:cubicBezTo>
                  <a:cubicBezTo>
                    <a:pt x="1387" y="8727"/>
                    <a:pt x="1860" y="8254"/>
                    <a:pt x="2395" y="8254"/>
                  </a:cubicBezTo>
                  <a:close/>
                  <a:moveTo>
                    <a:pt x="3057" y="0"/>
                  </a:moveTo>
                  <a:cubicBezTo>
                    <a:pt x="2647" y="0"/>
                    <a:pt x="2238" y="252"/>
                    <a:pt x="2112" y="662"/>
                  </a:cubicBezTo>
                  <a:lnTo>
                    <a:pt x="1009" y="662"/>
                  </a:lnTo>
                  <a:cubicBezTo>
                    <a:pt x="473" y="662"/>
                    <a:pt x="1" y="1134"/>
                    <a:pt x="1" y="1670"/>
                  </a:cubicBezTo>
                  <a:lnTo>
                    <a:pt x="1" y="10617"/>
                  </a:lnTo>
                  <a:cubicBezTo>
                    <a:pt x="1" y="11153"/>
                    <a:pt x="473" y="11657"/>
                    <a:pt x="1009" y="11657"/>
                  </a:cubicBezTo>
                  <a:lnTo>
                    <a:pt x="7877" y="11657"/>
                  </a:lnTo>
                  <a:cubicBezTo>
                    <a:pt x="8413" y="11657"/>
                    <a:pt x="8885" y="11184"/>
                    <a:pt x="8885" y="10617"/>
                  </a:cubicBezTo>
                  <a:lnTo>
                    <a:pt x="8885" y="1670"/>
                  </a:lnTo>
                  <a:cubicBezTo>
                    <a:pt x="8885" y="1134"/>
                    <a:pt x="8476" y="662"/>
                    <a:pt x="7877" y="662"/>
                  </a:cubicBezTo>
                  <a:lnTo>
                    <a:pt x="6774" y="662"/>
                  </a:lnTo>
                  <a:cubicBezTo>
                    <a:pt x="6617" y="252"/>
                    <a:pt x="6270" y="0"/>
                    <a:pt x="58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683;p74">
              <a:extLst>
                <a:ext uri="{FF2B5EF4-FFF2-40B4-BE49-F238E27FC236}">
                  <a16:creationId xmlns:a16="http://schemas.microsoft.com/office/drawing/2014/main" id="{829C3256-E57C-4EBF-BD03-B7F5AC100A32}"/>
                </a:ext>
              </a:extLst>
            </p:cNvPr>
            <p:cNvSpPr/>
            <p:nvPr/>
          </p:nvSpPr>
          <p:spPr>
            <a:xfrm>
              <a:off x="-3314075" y="3476175"/>
              <a:ext cx="17350" cy="18125"/>
            </a:xfrm>
            <a:custGeom>
              <a:avLst/>
              <a:gdLst/>
              <a:ahLst/>
              <a:cxnLst/>
              <a:rect l="l" t="t" r="r" b="b"/>
              <a:pathLst>
                <a:path w="694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67"/>
                    <a:pt x="158" y="725"/>
                    <a:pt x="347" y="725"/>
                  </a:cubicBezTo>
                  <a:cubicBezTo>
                    <a:pt x="536" y="725"/>
                    <a:pt x="694" y="567"/>
                    <a:pt x="694" y="347"/>
                  </a:cubicBezTo>
                  <a:cubicBezTo>
                    <a:pt x="694" y="158"/>
                    <a:pt x="536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Google Shape;271;p39">
            <a:extLst>
              <a:ext uri="{FF2B5EF4-FFF2-40B4-BE49-F238E27FC236}">
                <a16:creationId xmlns:a16="http://schemas.microsoft.com/office/drawing/2014/main" id="{746EC4D5-B595-42ED-ACF3-BE22F902FF26}"/>
              </a:ext>
            </a:extLst>
          </p:cNvPr>
          <p:cNvSpPr txBox="1">
            <a:spLocks/>
          </p:cNvSpPr>
          <p:nvPr/>
        </p:nvSpPr>
        <p:spPr>
          <a:xfrm>
            <a:off x="812955" y="2899899"/>
            <a:ext cx="21135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Ubuntu"/>
              <a:buNone/>
              <a:defRPr sz="1800" b="1" i="0" u="none" strike="noStrike" cap="none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Arvo"/>
              <a:buNone/>
              <a:defRPr sz="1600" b="0" i="0" u="none" strike="noStrike" cap="none">
                <a:solidFill>
                  <a:srgbClr val="666666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Arvo"/>
              <a:buNone/>
              <a:defRPr sz="1600" b="0" i="0" u="none" strike="noStrike" cap="none">
                <a:solidFill>
                  <a:srgbClr val="666666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Arvo"/>
              <a:buNone/>
              <a:defRPr sz="1600" b="0" i="0" u="none" strike="noStrike" cap="none">
                <a:solidFill>
                  <a:srgbClr val="666666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Arvo"/>
              <a:buNone/>
              <a:defRPr sz="1600" b="0" i="0" u="none" strike="noStrike" cap="none">
                <a:solidFill>
                  <a:srgbClr val="666666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Arvo"/>
              <a:buNone/>
              <a:defRPr sz="1600" b="0" i="0" u="none" strike="noStrike" cap="none">
                <a:solidFill>
                  <a:srgbClr val="666666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Arvo"/>
              <a:buNone/>
              <a:defRPr sz="1600" b="0" i="0" u="none" strike="noStrike" cap="none">
                <a:solidFill>
                  <a:srgbClr val="666666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Arvo"/>
              <a:buNone/>
              <a:defRPr sz="1600" b="0" i="0" u="none" strike="noStrike" cap="none">
                <a:solidFill>
                  <a:srgbClr val="666666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Arvo"/>
              <a:buNone/>
              <a:defRPr sz="1600" b="0" i="0" u="none" strike="noStrike" cap="none">
                <a:solidFill>
                  <a:srgbClr val="666666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r>
              <a:rPr lang="cs-CZ" dirty="0"/>
              <a:t>PUBLICATION</a:t>
            </a:r>
            <a:br>
              <a:rPr lang="cs-CZ" dirty="0"/>
            </a:br>
            <a:r>
              <a:rPr lang="cs-CZ" dirty="0"/>
              <a:t>BIAS</a:t>
            </a:r>
          </a:p>
        </p:txBody>
      </p:sp>
      <p:sp>
        <p:nvSpPr>
          <p:cNvPr id="265" name="Google Shape;265;p39"/>
          <p:cNvSpPr txBox="1">
            <a:spLocks noGrp="1"/>
          </p:cNvSpPr>
          <p:nvPr>
            <p:ph type="title"/>
          </p:nvPr>
        </p:nvSpPr>
        <p:spPr>
          <a:xfrm>
            <a:off x="-11850" y="522475"/>
            <a:ext cx="91440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cs-CZ" sz="2400" dirty="0">
                <a:solidFill>
                  <a:srgbClr val="434343"/>
                </a:solidFill>
              </a:rPr>
              <a:t>Typy systematické chyby</a:t>
            </a:r>
            <a:endParaRPr sz="2400" dirty="0">
              <a:solidFill>
                <a:srgbClr val="434343"/>
              </a:solidFill>
            </a:endParaRPr>
          </a:p>
        </p:txBody>
      </p:sp>
      <p:sp>
        <p:nvSpPr>
          <p:cNvPr id="268" name="Google Shape;268;p39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s"/>
              <a:t>37</a:t>
            </a:fld>
            <a:endParaRPr/>
          </a:p>
        </p:txBody>
      </p:sp>
      <p:sp>
        <p:nvSpPr>
          <p:cNvPr id="271" name="Google Shape;271;p39"/>
          <p:cNvSpPr txBox="1">
            <a:spLocks noGrp="1"/>
          </p:cNvSpPr>
          <p:nvPr>
            <p:ph type="ctrTitle" idx="3"/>
          </p:nvPr>
        </p:nvSpPr>
        <p:spPr>
          <a:xfrm>
            <a:off x="3515251" y="2224265"/>
            <a:ext cx="2113500" cy="64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ZÁKLADY MEDICÍNY</a:t>
            </a:r>
            <a:endParaRPr/>
          </a:p>
        </p:txBody>
      </p:sp>
      <p:sp>
        <p:nvSpPr>
          <p:cNvPr id="272" name="Google Shape;272;p39"/>
          <p:cNvSpPr txBox="1">
            <a:spLocks noGrp="1"/>
          </p:cNvSpPr>
          <p:nvPr>
            <p:ph type="subTitle" idx="4"/>
          </p:nvPr>
        </p:nvSpPr>
        <p:spPr>
          <a:xfrm>
            <a:off x="3515252" y="2959187"/>
            <a:ext cx="2113500" cy="155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600"/>
              <a:t>„Mohou se mi geneticky modifikované potraviny dostat do DNA?“</a:t>
            </a:r>
            <a:endParaRPr sz="1600"/>
          </a:p>
        </p:txBody>
      </p:sp>
      <p:sp>
        <p:nvSpPr>
          <p:cNvPr id="273" name="Google Shape;273;p39"/>
          <p:cNvSpPr txBox="1">
            <a:spLocks noGrp="1"/>
          </p:cNvSpPr>
          <p:nvPr>
            <p:ph type="ctrTitle" idx="5"/>
          </p:nvPr>
        </p:nvSpPr>
        <p:spPr>
          <a:xfrm>
            <a:off x="6265015" y="2224265"/>
            <a:ext cx="2113500" cy="64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ZÁKLADY TECHNOLOGIE</a:t>
            </a:r>
            <a:endParaRPr/>
          </a:p>
        </p:txBody>
      </p:sp>
      <p:sp>
        <p:nvSpPr>
          <p:cNvPr id="274" name="Google Shape;274;p39"/>
          <p:cNvSpPr txBox="1">
            <a:spLocks noGrp="1"/>
          </p:cNvSpPr>
          <p:nvPr>
            <p:ph type="subTitle" idx="6"/>
          </p:nvPr>
        </p:nvSpPr>
        <p:spPr>
          <a:xfrm>
            <a:off x="6265015" y="2959187"/>
            <a:ext cx="2113500" cy="155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600"/>
              <a:t>„Je lepší bílý jogurt, který je v kelímku pevný, nebo ten, který teče?“</a:t>
            </a:r>
            <a:endParaRPr sz="1600"/>
          </a:p>
        </p:txBody>
      </p:sp>
      <p:sp>
        <p:nvSpPr>
          <p:cNvPr id="15" name="Google Shape;7381;p71">
            <a:extLst>
              <a:ext uri="{FF2B5EF4-FFF2-40B4-BE49-F238E27FC236}">
                <a16:creationId xmlns:a16="http://schemas.microsoft.com/office/drawing/2014/main" id="{DCF0513E-9EA2-4A33-BED9-EBFA86634B1B}"/>
              </a:ext>
            </a:extLst>
          </p:cNvPr>
          <p:cNvSpPr/>
          <p:nvPr/>
        </p:nvSpPr>
        <p:spPr>
          <a:xfrm>
            <a:off x="4253673" y="1447858"/>
            <a:ext cx="636654" cy="636601"/>
          </a:xfrm>
          <a:custGeom>
            <a:avLst/>
            <a:gdLst/>
            <a:ahLst/>
            <a:cxnLst/>
            <a:rect l="l" t="t" r="r" b="b"/>
            <a:pathLst>
              <a:path w="11879" h="11878" extrusionOk="0">
                <a:moveTo>
                  <a:pt x="5451" y="6995"/>
                </a:moveTo>
                <a:lnTo>
                  <a:pt x="5451" y="7688"/>
                </a:lnTo>
                <a:lnTo>
                  <a:pt x="4443" y="7688"/>
                </a:lnTo>
                <a:cubicBezTo>
                  <a:pt x="4223" y="7688"/>
                  <a:pt x="4065" y="7530"/>
                  <a:pt x="4065" y="7341"/>
                </a:cubicBezTo>
                <a:cubicBezTo>
                  <a:pt x="4065" y="7152"/>
                  <a:pt x="4223" y="6995"/>
                  <a:pt x="4443" y="6995"/>
                </a:cubicBezTo>
                <a:close/>
                <a:moveTo>
                  <a:pt x="6491" y="8349"/>
                </a:moveTo>
                <a:lnTo>
                  <a:pt x="6491" y="8381"/>
                </a:lnTo>
                <a:cubicBezTo>
                  <a:pt x="6680" y="8381"/>
                  <a:pt x="6837" y="8538"/>
                  <a:pt x="6837" y="8727"/>
                </a:cubicBezTo>
                <a:cubicBezTo>
                  <a:pt x="6837" y="8916"/>
                  <a:pt x="6680" y="9074"/>
                  <a:pt x="6491" y="9074"/>
                </a:cubicBezTo>
                <a:lnTo>
                  <a:pt x="6113" y="9074"/>
                </a:lnTo>
                <a:lnTo>
                  <a:pt x="6113" y="8349"/>
                </a:lnTo>
                <a:close/>
                <a:moveTo>
                  <a:pt x="5451" y="9736"/>
                </a:moveTo>
                <a:lnTo>
                  <a:pt x="5451" y="10460"/>
                </a:lnTo>
                <a:lnTo>
                  <a:pt x="5105" y="10460"/>
                </a:lnTo>
                <a:cubicBezTo>
                  <a:pt x="4916" y="10460"/>
                  <a:pt x="4758" y="10303"/>
                  <a:pt x="4758" y="10114"/>
                </a:cubicBezTo>
                <a:cubicBezTo>
                  <a:pt x="4758" y="9893"/>
                  <a:pt x="4916" y="9736"/>
                  <a:pt x="5105" y="9736"/>
                </a:cubicBezTo>
                <a:close/>
                <a:moveTo>
                  <a:pt x="5861" y="1"/>
                </a:moveTo>
                <a:cubicBezTo>
                  <a:pt x="5262" y="1"/>
                  <a:pt x="4821" y="473"/>
                  <a:pt x="4821" y="1040"/>
                </a:cubicBezTo>
                <a:cubicBezTo>
                  <a:pt x="4821" y="1481"/>
                  <a:pt x="5105" y="1859"/>
                  <a:pt x="5546" y="2017"/>
                </a:cubicBezTo>
                <a:lnTo>
                  <a:pt x="5546" y="3340"/>
                </a:lnTo>
                <a:cubicBezTo>
                  <a:pt x="4441" y="2451"/>
                  <a:pt x="3936" y="2115"/>
                  <a:pt x="3379" y="2115"/>
                </a:cubicBezTo>
                <a:cubicBezTo>
                  <a:pt x="3285" y="2115"/>
                  <a:pt x="3189" y="2125"/>
                  <a:pt x="3088" y="2143"/>
                </a:cubicBezTo>
                <a:cubicBezTo>
                  <a:pt x="2584" y="2237"/>
                  <a:pt x="2301" y="2679"/>
                  <a:pt x="2080" y="3183"/>
                </a:cubicBezTo>
                <a:cubicBezTo>
                  <a:pt x="1734" y="3750"/>
                  <a:pt x="1324" y="4506"/>
                  <a:pt x="221" y="4947"/>
                </a:cubicBezTo>
                <a:cubicBezTo>
                  <a:pt x="64" y="5010"/>
                  <a:pt x="1" y="5167"/>
                  <a:pt x="32" y="5325"/>
                </a:cubicBezTo>
                <a:cubicBezTo>
                  <a:pt x="64" y="5482"/>
                  <a:pt x="190" y="5608"/>
                  <a:pt x="379" y="5608"/>
                </a:cubicBezTo>
                <a:lnTo>
                  <a:pt x="1104" y="5608"/>
                </a:lnTo>
                <a:cubicBezTo>
                  <a:pt x="1104" y="5608"/>
                  <a:pt x="2584" y="5577"/>
                  <a:pt x="3372" y="3750"/>
                </a:cubicBezTo>
                <a:cubicBezTo>
                  <a:pt x="3446" y="3626"/>
                  <a:pt x="3579" y="3541"/>
                  <a:pt x="3724" y="3541"/>
                </a:cubicBezTo>
                <a:cubicBezTo>
                  <a:pt x="3764" y="3541"/>
                  <a:pt x="3804" y="3547"/>
                  <a:pt x="3844" y="3561"/>
                </a:cubicBezTo>
                <a:cubicBezTo>
                  <a:pt x="4002" y="3655"/>
                  <a:pt x="4128" y="3844"/>
                  <a:pt x="4034" y="4033"/>
                </a:cubicBezTo>
                <a:cubicBezTo>
                  <a:pt x="3718" y="4789"/>
                  <a:pt x="3309" y="5293"/>
                  <a:pt x="2868" y="5640"/>
                </a:cubicBezTo>
                <a:lnTo>
                  <a:pt x="3655" y="5640"/>
                </a:lnTo>
                <a:cubicBezTo>
                  <a:pt x="3971" y="5388"/>
                  <a:pt x="4254" y="5010"/>
                  <a:pt x="4254" y="4632"/>
                </a:cubicBezTo>
                <a:cubicBezTo>
                  <a:pt x="4254" y="4443"/>
                  <a:pt x="4412" y="4285"/>
                  <a:pt x="4601" y="4285"/>
                </a:cubicBezTo>
                <a:cubicBezTo>
                  <a:pt x="4790" y="4285"/>
                  <a:pt x="4947" y="4443"/>
                  <a:pt x="4947" y="4632"/>
                </a:cubicBezTo>
                <a:cubicBezTo>
                  <a:pt x="4947" y="5010"/>
                  <a:pt x="4821" y="5388"/>
                  <a:pt x="4601" y="5640"/>
                </a:cubicBezTo>
                <a:lnTo>
                  <a:pt x="5609" y="5640"/>
                </a:lnTo>
                <a:lnTo>
                  <a:pt x="5609" y="6365"/>
                </a:lnTo>
                <a:lnTo>
                  <a:pt x="4601" y="6365"/>
                </a:lnTo>
                <a:cubicBezTo>
                  <a:pt x="4002" y="6365"/>
                  <a:pt x="3561" y="6837"/>
                  <a:pt x="3561" y="7373"/>
                </a:cubicBezTo>
                <a:cubicBezTo>
                  <a:pt x="3561" y="7971"/>
                  <a:pt x="4034" y="8412"/>
                  <a:pt x="4601" y="8412"/>
                </a:cubicBezTo>
                <a:lnTo>
                  <a:pt x="5609" y="8412"/>
                </a:lnTo>
                <a:lnTo>
                  <a:pt x="5609" y="9106"/>
                </a:lnTo>
                <a:lnTo>
                  <a:pt x="5262" y="9106"/>
                </a:lnTo>
                <a:cubicBezTo>
                  <a:pt x="4664" y="9106"/>
                  <a:pt x="4254" y="9578"/>
                  <a:pt x="4254" y="10145"/>
                </a:cubicBezTo>
                <a:cubicBezTo>
                  <a:pt x="4254" y="10744"/>
                  <a:pt x="4727" y="11153"/>
                  <a:pt x="5262" y="11153"/>
                </a:cubicBezTo>
                <a:lnTo>
                  <a:pt x="5609" y="11153"/>
                </a:lnTo>
                <a:lnTo>
                  <a:pt x="5609" y="11531"/>
                </a:lnTo>
                <a:cubicBezTo>
                  <a:pt x="5609" y="11720"/>
                  <a:pt x="5766" y="11878"/>
                  <a:pt x="5987" y="11878"/>
                </a:cubicBezTo>
                <a:cubicBezTo>
                  <a:pt x="6176" y="11878"/>
                  <a:pt x="6333" y="11720"/>
                  <a:pt x="6333" y="11531"/>
                </a:cubicBezTo>
                <a:lnTo>
                  <a:pt x="6333" y="11153"/>
                </a:lnTo>
                <a:lnTo>
                  <a:pt x="6680" y="11153"/>
                </a:lnTo>
                <a:cubicBezTo>
                  <a:pt x="6869" y="11153"/>
                  <a:pt x="7026" y="10996"/>
                  <a:pt x="7026" y="10807"/>
                </a:cubicBezTo>
                <a:cubicBezTo>
                  <a:pt x="7026" y="10618"/>
                  <a:pt x="6869" y="10460"/>
                  <a:pt x="6680" y="10460"/>
                </a:cubicBezTo>
                <a:lnTo>
                  <a:pt x="6333" y="10460"/>
                </a:lnTo>
                <a:lnTo>
                  <a:pt x="6333" y="9736"/>
                </a:lnTo>
                <a:lnTo>
                  <a:pt x="6680" y="9736"/>
                </a:lnTo>
                <a:cubicBezTo>
                  <a:pt x="7279" y="9736"/>
                  <a:pt x="7720" y="9263"/>
                  <a:pt x="7720" y="8727"/>
                </a:cubicBezTo>
                <a:cubicBezTo>
                  <a:pt x="7720" y="8129"/>
                  <a:pt x="7247" y="7688"/>
                  <a:pt x="6680" y="7688"/>
                </a:cubicBezTo>
                <a:lnTo>
                  <a:pt x="6333" y="7688"/>
                </a:lnTo>
                <a:lnTo>
                  <a:pt x="6333" y="6995"/>
                </a:lnTo>
                <a:lnTo>
                  <a:pt x="7342" y="6995"/>
                </a:lnTo>
                <a:cubicBezTo>
                  <a:pt x="7751" y="6995"/>
                  <a:pt x="8098" y="6743"/>
                  <a:pt x="8255" y="6428"/>
                </a:cubicBezTo>
                <a:cubicBezTo>
                  <a:pt x="8066" y="6333"/>
                  <a:pt x="7877" y="6176"/>
                  <a:pt x="7657" y="6018"/>
                </a:cubicBezTo>
                <a:cubicBezTo>
                  <a:pt x="7625" y="6176"/>
                  <a:pt x="7499" y="6270"/>
                  <a:pt x="7310" y="6270"/>
                </a:cubicBezTo>
                <a:lnTo>
                  <a:pt x="6302" y="6270"/>
                </a:lnTo>
                <a:lnTo>
                  <a:pt x="6302" y="5577"/>
                </a:lnTo>
                <a:lnTo>
                  <a:pt x="7310" y="5577"/>
                </a:lnTo>
                <a:cubicBezTo>
                  <a:pt x="7121" y="5262"/>
                  <a:pt x="6963" y="4947"/>
                  <a:pt x="6963" y="4537"/>
                </a:cubicBezTo>
                <a:cubicBezTo>
                  <a:pt x="6963" y="4348"/>
                  <a:pt x="7121" y="4191"/>
                  <a:pt x="7310" y="4191"/>
                </a:cubicBezTo>
                <a:cubicBezTo>
                  <a:pt x="7499" y="4191"/>
                  <a:pt x="7657" y="4348"/>
                  <a:pt x="7657" y="4537"/>
                </a:cubicBezTo>
                <a:cubicBezTo>
                  <a:pt x="7657" y="4978"/>
                  <a:pt x="7940" y="5293"/>
                  <a:pt x="8255" y="5577"/>
                </a:cubicBezTo>
                <a:lnTo>
                  <a:pt x="9043" y="5577"/>
                </a:lnTo>
                <a:cubicBezTo>
                  <a:pt x="8602" y="5230"/>
                  <a:pt x="8224" y="4758"/>
                  <a:pt x="7877" y="3970"/>
                </a:cubicBezTo>
                <a:cubicBezTo>
                  <a:pt x="7783" y="3813"/>
                  <a:pt x="7877" y="3561"/>
                  <a:pt x="8066" y="3498"/>
                </a:cubicBezTo>
                <a:cubicBezTo>
                  <a:pt x="8108" y="3472"/>
                  <a:pt x="8155" y="3461"/>
                  <a:pt x="8203" y="3461"/>
                </a:cubicBezTo>
                <a:cubicBezTo>
                  <a:pt x="8333" y="3461"/>
                  <a:pt x="8470" y="3548"/>
                  <a:pt x="8539" y="3687"/>
                </a:cubicBezTo>
                <a:cubicBezTo>
                  <a:pt x="9326" y="5545"/>
                  <a:pt x="10807" y="5545"/>
                  <a:pt x="10807" y="5545"/>
                </a:cubicBezTo>
                <a:lnTo>
                  <a:pt x="11532" y="5545"/>
                </a:lnTo>
                <a:cubicBezTo>
                  <a:pt x="11689" y="5545"/>
                  <a:pt x="11847" y="5419"/>
                  <a:pt x="11878" y="5262"/>
                </a:cubicBezTo>
                <a:cubicBezTo>
                  <a:pt x="11721" y="5167"/>
                  <a:pt x="11626" y="5010"/>
                  <a:pt x="11469" y="4947"/>
                </a:cubicBezTo>
                <a:cubicBezTo>
                  <a:pt x="10366" y="4506"/>
                  <a:pt x="9988" y="3750"/>
                  <a:pt x="9641" y="3183"/>
                </a:cubicBezTo>
                <a:cubicBezTo>
                  <a:pt x="9358" y="2710"/>
                  <a:pt x="9106" y="2269"/>
                  <a:pt x="8602" y="2143"/>
                </a:cubicBezTo>
                <a:cubicBezTo>
                  <a:pt x="8535" y="2127"/>
                  <a:pt x="8466" y="2119"/>
                  <a:pt x="8393" y="2119"/>
                </a:cubicBezTo>
                <a:cubicBezTo>
                  <a:pt x="7880" y="2119"/>
                  <a:pt x="7197" y="2512"/>
                  <a:pt x="6176" y="3340"/>
                </a:cubicBezTo>
                <a:lnTo>
                  <a:pt x="6176" y="2017"/>
                </a:lnTo>
                <a:cubicBezTo>
                  <a:pt x="6554" y="1859"/>
                  <a:pt x="6869" y="1513"/>
                  <a:pt x="6869" y="1040"/>
                </a:cubicBezTo>
                <a:cubicBezTo>
                  <a:pt x="6869" y="442"/>
                  <a:pt x="6396" y="1"/>
                  <a:pt x="5861" y="1"/>
                </a:cubicBezTo>
                <a:close/>
              </a:path>
            </a:pathLst>
          </a:custGeom>
          <a:solidFill>
            <a:srgbClr val="52CAD0"/>
          </a:solidFill>
          <a:ln>
            <a:solidFill>
              <a:srgbClr val="52CAD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4966;p66">
            <a:extLst>
              <a:ext uri="{FF2B5EF4-FFF2-40B4-BE49-F238E27FC236}">
                <a16:creationId xmlns:a16="http://schemas.microsoft.com/office/drawing/2014/main" id="{E94F39D8-BEFB-4529-A6C9-945EBBDFFAFE}"/>
              </a:ext>
            </a:extLst>
          </p:cNvPr>
          <p:cNvSpPr/>
          <p:nvPr/>
        </p:nvSpPr>
        <p:spPr>
          <a:xfrm>
            <a:off x="6985246" y="1424377"/>
            <a:ext cx="665729" cy="665782"/>
          </a:xfrm>
          <a:custGeom>
            <a:avLst/>
            <a:gdLst/>
            <a:ahLst/>
            <a:cxnLst/>
            <a:rect l="l" t="t" r="r" b="b"/>
            <a:pathLst>
              <a:path w="12760" h="12761" extrusionOk="0">
                <a:moveTo>
                  <a:pt x="6427" y="3592"/>
                </a:moveTo>
                <a:cubicBezTo>
                  <a:pt x="7939" y="3592"/>
                  <a:pt x="9168" y="4821"/>
                  <a:pt x="9168" y="6365"/>
                </a:cubicBezTo>
                <a:cubicBezTo>
                  <a:pt x="9168" y="7846"/>
                  <a:pt x="7908" y="9106"/>
                  <a:pt x="6427" y="9106"/>
                </a:cubicBezTo>
                <a:cubicBezTo>
                  <a:pt x="4883" y="9106"/>
                  <a:pt x="3655" y="7877"/>
                  <a:pt x="3655" y="6365"/>
                </a:cubicBezTo>
                <a:cubicBezTo>
                  <a:pt x="3655" y="4821"/>
                  <a:pt x="4883" y="3592"/>
                  <a:pt x="6427" y="3592"/>
                </a:cubicBezTo>
                <a:close/>
                <a:moveTo>
                  <a:pt x="5829" y="1"/>
                </a:moveTo>
                <a:cubicBezTo>
                  <a:pt x="5356" y="1"/>
                  <a:pt x="5009" y="347"/>
                  <a:pt x="5009" y="852"/>
                </a:cubicBezTo>
                <a:lnTo>
                  <a:pt x="5009" y="1576"/>
                </a:lnTo>
                <a:cubicBezTo>
                  <a:pt x="4631" y="1702"/>
                  <a:pt x="4285" y="1828"/>
                  <a:pt x="3970" y="2017"/>
                </a:cubicBezTo>
                <a:lnTo>
                  <a:pt x="3466" y="1513"/>
                </a:lnTo>
                <a:cubicBezTo>
                  <a:pt x="3308" y="1356"/>
                  <a:pt x="3088" y="1277"/>
                  <a:pt x="2867" y="1277"/>
                </a:cubicBezTo>
                <a:cubicBezTo>
                  <a:pt x="2647" y="1277"/>
                  <a:pt x="2426" y="1356"/>
                  <a:pt x="2269" y="1513"/>
                </a:cubicBezTo>
                <a:lnTo>
                  <a:pt x="1481" y="2301"/>
                </a:lnTo>
                <a:cubicBezTo>
                  <a:pt x="1166" y="2616"/>
                  <a:pt x="1166" y="3151"/>
                  <a:pt x="1481" y="3466"/>
                </a:cubicBezTo>
                <a:lnTo>
                  <a:pt x="2017" y="4002"/>
                </a:lnTo>
                <a:cubicBezTo>
                  <a:pt x="1796" y="4317"/>
                  <a:pt x="1701" y="4664"/>
                  <a:pt x="1575" y="5010"/>
                </a:cubicBezTo>
                <a:lnTo>
                  <a:pt x="819" y="5010"/>
                </a:lnTo>
                <a:cubicBezTo>
                  <a:pt x="347" y="5010"/>
                  <a:pt x="0" y="5357"/>
                  <a:pt x="0" y="5829"/>
                </a:cubicBezTo>
                <a:lnTo>
                  <a:pt x="0" y="6932"/>
                </a:lnTo>
                <a:cubicBezTo>
                  <a:pt x="0" y="7405"/>
                  <a:pt x="347" y="7783"/>
                  <a:pt x="819" y="7783"/>
                </a:cubicBezTo>
                <a:lnTo>
                  <a:pt x="1575" y="7783"/>
                </a:lnTo>
                <a:cubicBezTo>
                  <a:pt x="1701" y="8129"/>
                  <a:pt x="1796" y="8476"/>
                  <a:pt x="2017" y="8791"/>
                </a:cubicBezTo>
                <a:lnTo>
                  <a:pt x="1481" y="9295"/>
                </a:lnTo>
                <a:cubicBezTo>
                  <a:pt x="1166" y="9610"/>
                  <a:pt x="1166" y="10177"/>
                  <a:pt x="1481" y="10492"/>
                </a:cubicBezTo>
                <a:lnTo>
                  <a:pt x="2269" y="11280"/>
                </a:lnTo>
                <a:cubicBezTo>
                  <a:pt x="2426" y="11437"/>
                  <a:pt x="2647" y="11516"/>
                  <a:pt x="2867" y="11516"/>
                </a:cubicBezTo>
                <a:cubicBezTo>
                  <a:pt x="3088" y="11516"/>
                  <a:pt x="3308" y="11437"/>
                  <a:pt x="3466" y="11280"/>
                </a:cubicBezTo>
                <a:lnTo>
                  <a:pt x="3970" y="10776"/>
                </a:lnTo>
                <a:cubicBezTo>
                  <a:pt x="4285" y="10965"/>
                  <a:pt x="4631" y="11091"/>
                  <a:pt x="5009" y="11185"/>
                </a:cubicBezTo>
                <a:lnTo>
                  <a:pt x="5009" y="11941"/>
                </a:lnTo>
                <a:cubicBezTo>
                  <a:pt x="5009" y="12414"/>
                  <a:pt x="5356" y="12760"/>
                  <a:pt x="5829" y="12760"/>
                </a:cubicBezTo>
                <a:lnTo>
                  <a:pt x="6931" y="12760"/>
                </a:lnTo>
                <a:cubicBezTo>
                  <a:pt x="7404" y="12760"/>
                  <a:pt x="7750" y="12414"/>
                  <a:pt x="7750" y="11941"/>
                </a:cubicBezTo>
                <a:lnTo>
                  <a:pt x="7750" y="11185"/>
                </a:lnTo>
                <a:cubicBezTo>
                  <a:pt x="8097" y="11091"/>
                  <a:pt x="8475" y="10965"/>
                  <a:pt x="8790" y="10776"/>
                </a:cubicBezTo>
                <a:lnTo>
                  <a:pt x="9294" y="11280"/>
                </a:lnTo>
                <a:cubicBezTo>
                  <a:pt x="9452" y="11437"/>
                  <a:pt x="9664" y="11516"/>
                  <a:pt x="9877" y="11516"/>
                </a:cubicBezTo>
                <a:cubicBezTo>
                  <a:pt x="10090" y="11516"/>
                  <a:pt x="10302" y="11437"/>
                  <a:pt x="10460" y="11280"/>
                </a:cubicBezTo>
                <a:lnTo>
                  <a:pt x="11247" y="10492"/>
                </a:lnTo>
                <a:cubicBezTo>
                  <a:pt x="11563" y="10177"/>
                  <a:pt x="11563" y="9610"/>
                  <a:pt x="11247" y="9295"/>
                </a:cubicBezTo>
                <a:lnTo>
                  <a:pt x="10743" y="8791"/>
                </a:lnTo>
                <a:cubicBezTo>
                  <a:pt x="10932" y="8476"/>
                  <a:pt x="11058" y="8129"/>
                  <a:pt x="11184" y="7783"/>
                </a:cubicBezTo>
                <a:lnTo>
                  <a:pt x="11941" y="7783"/>
                </a:lnTo>
                <a:cubicBezTo>
                  <a:pt x="12413" y="7783"/>
                  <a:pt x="12760" y="7405"/>
                  <a:pt x="12760" y="6932"/>
                </a:cubicBezTo>
                <a:lnTo>
                  <a:pt x="12760" y="5829"/>
                </a:lnTo>
                <a:cubicBezTo>
                  <a:pt x="12760" y="5325"/>
                  <a:pt x="12350" y="4979"/>
                  <a:pt x="11941" y="4979"/>
                </a:cubicBezTo>
                <a:lnTo>
                  <a:pt x="11184" y="4979"/>
                </a:lnTo>
                <a:cubicBezTo>
                  <a:pt x="11058" y="4632"/>
                  <a:pt x="10932" y="4254"/>
                  <a:pt x="10743" y="3939"/>
                </a:cubicBezTo>
                <a:lnTo>
                  <a:pt x="11247" y="3435"/>
                </a:lnTo>
                <a:cubicBezTo>
                  <a:pt x="11563" y="3120"/>
                  <a:pt x="11563" y="2553"/>
                  <a:pt x="11247" y="2238"/>
                </a:cubicBezTo>
                <a:lnTo>
                  <a:pt x="10460" y="1450"/>
                </a:lnTo>
                <a:cubicBezTo>
                  <a:pt x="10302" y="1293"/>
                  <a:pt x="10090" y="1214"/>
                  <a:pt x="9877" y="1214"/>
                </a:cubicBezTo>
                <a:cubicBezTo>
                  <a:pt x="9664" y="1214"/>
                  <a:pt x="9452" y="1293"/>
                  <a:pt x="9294" y="1450"/>
                </a:cubicBezTo>
                <a:lnTo>
                  <a:pt x="8790" y="1986"/>
                </a:lnTo>
                <a:cubicBezTo>
                  <a:pt x="8475" y="1765"/>
                  <a:pt x="8097" y="1671"/>
                  <a:pt x="7750" y="1545"/>
                </a:cubicBezTo>
                <a:lnTo>
                  <a:pt x="7750" y="852"/>
                </a:lnTo>
                <a:cubicBezTo>
                  <a:pt x="7750" y="379"/>
                  <a:pt x="7404" y="1"/>
                  <a:pt x="6931" y="1"/>
                </a:cubicBezTo>
                <a:close/>
              </a:path>
            </a:pathLst>
          </a:custGeom>
          <a:solidFill>
            <a:srgbClr val="52CAD0"/>
          </a:solidFill>
          <a:ln>
            <a:solidFill>
              <a:srgbClr val="52CAD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7728579D-B1B7-4F93-87D1-C09AA12DF555}"/>
              </a:ext>
            </a:extLst>
          </p:cNvPr>
          <p:cNvSpPr/>
          <p:nvPr/>
        </p:nvSpPr>
        <p:spPr>
          <a:xfrm>
            <a:off x="3406747" y="1173345"/>
            <a:ext cx="5034333" cy="3252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Google Shape;295;p42">
            <a:extLst>
              <a:ext uri="{FF2B5EF4-FFF2-40B4-BE49-F238E27FC236}">
                <a16:creationId xmlns:a16="http://schemas.microsoft.com/office/drawing/2014/main" id="{640144F9-9F2A-46B0-A5A5-E1CEBA12974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618046" y="2105937"/>
            <a:ext cx="4684382" cy="14849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600" dirty="0"/>
              <a:t>Vzniká tendencí zamlčovat negativní výsledky</a:t>
            </a:r>
          </a:p>
          <a:p>
            <a:pPr marL="0" lvl="0" indent="0" algn="l" rtl="0"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600" dirty="0"/>
              <a:t>Problém v sekundárním výzkumu</a:t>
            </a:r>
          </a:p>
          <a:p>
            <a:pPr marL="0" lvl="0" indent="0" algn="l" rtl="0"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cs-CZ" sz="1600" dirty="0"/>
          </a:p>
          <a:p>
            <a:pPr marL="0" lvl="0" indent="0" algn="l" rtl="0"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600" dirty="0"/>
              <a:t>Př.: publikovaly se jen studie potvrzující, že A má vliv na B; ty, které to vyvracejí, se nepublikovaly</a:t>
            </a:r>
          </a:p>
        </p:txBody>
      </p:sp>
    </p:spTree>
    <p:extLst>
      <p:ext uri="{BB962C8B-B14F-4D97-AF65-F5344CB8AC3E}">
        <p14:creationId xmlns:p14="http://schemas.microsoft.com/office/powerpoint/2010/main" val="11496726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6"/>
          <p:cNvSpPr txBox="1">
            <a:spLocks noGrp="1"/>
          </p:cNvSpPr>
          <p:nvPr>
            <p:ph type="body" idx="1"/>
          </p:nvPr>
        </p:nvSpPr>
        <p:spPr>
          <a:xfrm>
            <a:off x="1633500" y="1904925"/>
            <a:ext cx="5877000" cy="25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cs-CZ" sz="200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Výběr špatného </a:t>
            </a:r>
            <a:r>
              <a:rPr lang="cs-CZ" sz="2000" b="1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designu</a:t>
            </a:r>
            <a:r>
              <a:rPr lang="cs-CZ" sz="200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 studie</a:t>
            </a:r>
          </a:p>
          <a:p>
            <a:pPr marL="0" lvl="0" indent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cs-CZ" sz="200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Příliš </a:t>
            </a:r>
            <a:r>
              <a:rPr lang="cs-CZ" sz="2000" b="1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malá</a:t>
            </a:r>
            <a:r>
              <a:rPr lang="cs-CZ" sz="200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 skupina respondentů</a:t>
            </a:r>
            <a:endParaRPr lang="cs-CZ" sz="2000" dirty="0">
              <a:solidFill>
                <a:srgbClr val="66666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cs-CZ" sz="2000" b="1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Nadhodnocování</a:t>
            </a:r>
            <a:r>
              <a:rPr lang="cs-CZ" sz="200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 výsledků</a:t>
            </a:r>
          </a:p>
          <a:p>
            <a:pPr marL="0" lvl="0" indent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cs-CZ" sz="2000" b="1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Nedostatečné</a:t>
            </a:r>
            <a:r>
              <a:rPr lang="cs-CZ" sz="200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 výsledky pro uvedené závěry</a:t>
            </a:r>
          </a:p>
          <a:p>
            <a:pPr marL="0" lvl="0" indent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cs-CZ" sz="200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Špatné </a:t>
            </a:r>
            <a:r>
              <a:rPr lang="cs-CZ" sz="2000" b="1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statistické</a:t>
            </a:r>
            <a:r>
              <a:rPr lang="cs-CZ" sz="200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 metody</a:t>
            </a:r>
            <a:endParaRPr lang="cs-CZ" sz="2000" dirty="0">
              <a:solidFill>
                <a:srgbClr val="66666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cs-CZ" sz="2000" dirty="0">
              <a:solidFill>
                <a:srgbClr val="66666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cs-CZ" sz="2000" dirty="0">
              <a:solidFill>
                <a:srgbClr val="666666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40" name="Google Shape;240;p36"/>
          <p:cNvSpPr txBox="1">
            <a:spLocks noGrp="1"/>
          </p:cNvSpPr>
          <p:nvPr>
            <p:ph type="title"/>
          </p:nvPr>
        </p:nvSpPr>
        <p:spPr>
          <a:xfrm>
            <a:off x="0" y="216225"/>
            <a:ext cx="9144000" cy="91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/>
              <a:t>Další chyby</a:t>
            </a:r>
            <a:endParaRPr sz="2400" dirty="0">
              <a:solidFill>
                <a:srgbClr val="434343"/>
              </a:solidFill>
            </a:endParaRPr>
          </a:p>
        </p:txBody>
      </p:sp>
      <p:sp>
        <p:nvSpPr>
          <p:cNvPr id="241" name="Google Shape;241;p36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s"/>
              <a:t>38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718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5"/>
          <p:cNvSpPr txBox="1">
            <a:spLocks noGrp="1"/>
          </p:cNvSpPr>
          <p:nvPr>
            <p:ph type="title"/>
          </p:nvPr>
        </p:nvSpPr>
        <p:spPr>
          <a:xfrm>
            <a:off x="4598900" y="1491800"/>
            <a:ext cx="3593700" cy="120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cs-CZ" sz="3200">
                <a:solidFill>
                  <a:srgbClr val="434343"/>
                </a:solidFill>
              </a:rPr>
              <a:t>Interpretace studií</a:t>
            </a:r>
            <a:endParaRPr sz="3200" dirty="0">
              <a:solidFill>
                <a:srgbClr val="434343"/>
              </a:solidFill>
            </a:endParaRPr>
          </a:p>
        </p:txBody>
      </p:sp>
      <p:sp>
        <p:nvSpPr>
          <p:cNvPr id="234" name="Google Shape;234;p35"/>
          <p:cNvSpPr txBox="1">
            <a:spLocks noGrp="1"/>
          </p:cNvSpPr>
          <p:nvPr>
            <p:ph type="subTitle" idx="1"/>
          </p:nvPr>
        </p:nvSpPr>
        <p:spPr>
          <a:xfrm>
            <a:off x="4598899" y="2968192"/>
            <a:ext cx="4294248" cy="15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dirty="0"/>
              <a:t>Opravdu A způsobuje B?</a:t>
            </a: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3135174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40164E1-CA58-4D61-8AAF-42E7905C5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538178" y="602329"/>
            <a:ext cx="6062122" cy="393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4C3BD8A1-BEC9-46A7-90E4-D419BD1CDA42}"/>
              </a:ext>
            </a:extLst>
          </p:cNvPr>
          <p:cNvSpPr/>
          <p:nvPr/>
        </p:nvSpPr>
        <p:spPr>
          <a:xfrm>
            <a:off x="1609060" y="1049079"/>
            <a:ext cx="2643963" cy="3118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9CABE6B5-9CC3-4AC0-9CB4-0BF1F4623C42}"/>
              </a:ext>
            </a:extLst>
          </p:cNvPr>
          <p:cNvSpPr/>
          <p:nvPr/>
        </p:nvSpPr>
        <p:spPr>
          <a:xfrm>
            <a:off x="1538178" y="602329"/>
            <a:ext cx="6062122" cy="446750"/>
          </a:xfrm>
          <a:prstGeom prst="rect">
            <a:avLst/>
          </a:prstGeom>
          <a:solidFill>
            <a:schemeClr val="tx2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CD563265-3B8A-47AC-9439-23B863AA78CE}"/>
              </a:ext>
            </a:extLst>
          </p:cNvPr>
          <p:cNvSpPr/>
          <p:nvPr/>
        </p:nvSpPr>
        <p:spPr>
          <a:xfrm>
            <a:off x="1538178" y="1360966"/>
            <a:ext cx="6062122" cy="3175513"/>
          </a:xfrm>
          <a:prstGeom prst="rect">
            <a:avLst/>
          </a:prstGeom>
          <a:solidFill>
            <a:schemeClr val="tx2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5003AFAB-9DFF-48B5-BBDD-77532ECBB42C}"/>
              </a:ext>
            </a:extLst>
          </p:cNvPr>
          <p:cNvSpPr/>
          <p:nvPr/>
        </p:nvSpPr>
        <p:spPr>
          <a:xfrm>
            <a:off x="4253023" y="1049079"/>
            <a:ext cx="3347277" cy="311886"/>
          </a:xfrm>
          <a:prstGeom prst="rect">
            <a:avLst/>
          </a:prstGeom>
          <a:solidFill>
            <a:schemeClr val="tx2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9C5637CB-CD72-4F09-A0FB-D18BA3A0E78B}"/>
              </a:ext>
            </a:extLst>
          </p:cNvPr>
          <p:cNvSpPr/>
          <p:nvPr/>
        </p:nvSpPr>
        <p:spPr>
          <a:xfrm>
            <a:off x="1538179" y="1049084"/>
            <a:ext cx="70882" cy="311886"/>
          </a:xfrm>
          <a:prstGeom prst="rect">
            <a:avLst/>
          </a:prstGeom>
          <a:solidFill>
            <a:schemeClr val="tx2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64382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8"/>
          <p:cNvSpPr txBox="1">
            <a:spLocks noGrp="1"/>
          </p:cNvSpPr>
          <p:nvPr>
            <p:ph type="title"/>
          </p:nvPr>
        </p:nvSpPr>
        <p:spPr>
          <a:xfrm>
            <a:off x="626079" y="980260"/>
            <a:ext cx="3571500" cy="57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b="1"/>
              <a:t>Nečtěte pouze titulky</a:t>
            </a:r>
            <a:endParaRPr b="1"/>
          </a:p>
        </p:txBody>
      </p:sp>
      <p:sp>
        <p:nvSpPr>
          <p:cNvPr id="258" name="Google Shape;258;p38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s">
                <a:solidFill>
                  <a:srgbClr val="B7B7B7"/>
                </a:solidFill>
              </a:rPr>
              <a:t>40</a:t>
            </a:fld>
            <a:endParaRPr>
              <a:solidFill>
                <a:srgbClr val="B7B7B7"/>
              </a:solidFill>
            </a:endParaRPr>
          </a:p>
        </p:txBody>
      </p:sp>
      <p:sp>
        <p:nvSpPr>
          <p:cNvPr id="259" name="Google Shape;259;p38"/>
          <p:cNvSpPr txBox="1">
            <a:spLocks noGrp="1"/>
          </p:cNvSpPr>
          <p:nvPr>
            <p:ph type="subTitle" idx="1"/>
          </p:nvPr>
        </p:nvSpPr>
        <p:spPr>
          <a:xfrm>
            <a:off x="626079" y="2027583"/>
            <a:ext cx="3606600" cy="21758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/>
              <a:t>Snaha o senzaci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18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/>
              <a:t>Informace není kompletní</a:t>
            </a:r>
            <a:endParaRPr sz="180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4675A99-2EDE-4010-B8CF-60D2F496BE9C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4635610" y="1"/>
            <a:ext cx="4508390" cy="5143500"/>
          </a:xfrm>
        </p:spPr>
        <p:txBody>
          <a:bodyPr anchor="ctr"/>
          <a:lstStyle/>
          <a:p>
            <a:pPr marL="0" indent="0" algn="ctr"/>
            <a:r>
              <a:rPr lang="cs-CZ" sz="28700" b="1">
                <a:solidFill>
                  <a:schemeClr val="bg1"/>
                </a:solidFill>
                <a:latin typeface="Ubuntu" panose="020B060402020202020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284292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8"/>
          <p:cNvSpPr txBox="1">
            <a:spLocks noGrp="1"/>
          </p:cNvSpPr>
          <p:nvPr>
            <p:ph type="title"/>
          </p:nvPr>
        </p:nvSpPr>
        <p:spPr>
          <a:xfrm>
            <a:off x="626079" y="980260"/>
            <a:ext cx="3571500" cy="57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b="1"/>
              <a:t>Původ článku</a:t>
            </a:r>
            <a:endParaRPr b="1"/>
          </a:p>
        </p:txBody>
      </p:sp>
      <p:sp>
        <p:nvSpPr>
          <p:cNvPr id="258" name="Google Shape;258;p38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s">
                <a:solidFill>
                  <a:srgbClr val="B7B7B7"/>
                </a:solidFill>
              </a:rPr>
              <a:t>41</a:t>
            </a:fld>
            <a:endParaRPr>
              <a:solidFill>
                <a:srgbClr val="B7B7B7"/>
              </a:solidFill>
            </a:endParaRPr>
          </a:p>
        </p:txBody>
      </p:sp>
      <p:sp>
        <p:nvSpPr>
          <p:cNvPr id="259" name="Google Shape;259;p38"/>
          <p:cNvSpPr txBox="1">
            <a:spLocks noGrp="1"/>
          </p:cNvSpPr>
          <p:nvPr>
            <p:ph type="subTitle" idx="1"/>
          </p:nvPr>
        </p:nvSpPr>
        <p:spPr>
          <a:xfrm>
            <a:off x="626079" y="2027583"/>
            <a:ext cx="3606600" cy="21758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/>
              <a:t>Důvěryhodnost časopisu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18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/>
              <a:t>Autoři jsou odborníci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4675A99-2EDE-4010-B8CF-60D2F496BE9C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4635610" y="1"/>
            <a:ext cx="4508390" cy="5143500"/>
          </a:xfrm>
        </p:spPr>
        <p:txBody>
          <a:bodyPr anchor="ctr"/>
          <a:lstStyle/>
          <a:p>
            <a:pPr marL="0" indent="0" algn="ctr"/>
            <a:r>
              <a:rPr lang="cs-CZ" sz="28700" b="1">
                <a:solidFill>
                  <a:schemeClr val="bg1"/>
                </a:solidFill>
                <a:latin typeface="Ubuntu" panose="020B060402020202020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004168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8"/>
          <p:cNvSpPr txBox="1">
            <a:spLocks noGrp="1"/>
          </p:cNvSpPr>
          <p:nvPr>
            <p:ph type="title"/>
          </p:nvPr>
        </p:nvSpPr>
        <p:spPr>
          <a:xfrm>
            <a:off x="626079" y="980260"/>
            <a:ext cx="3571500" cy="57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/>
              <a:t>Zdravý skepticismus</a:t>
            </a:r>
            <a:endParaRPr b="1"/>
          </a:p>
        </p:txBody>
      </p:sp>
      <p:sp>
        <p:nvSpPr>
          <p:cNvPr id="258" name="Google Shape;258;p38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s">
                <a:solidFill>
                  <a:srgbClr val="B7B7B7"/>
                </a:solidFill>
              </a:rPr>
              <a:t>42</a:t>
            </a:fld>
            <a:endParaRPr>
              <a:solidFill>
                <a:srgbClr val="B7B7B7"/>
              </a:solidFill>
            </a:endParaRPr>
          </a:p>
        </p:txBody>
      </p:sp>
      <p:sp>
        <p:nvSpPr>
          <p:cNvPr id="259" name="Google Shape;259;p38"/>
          <p:cNvSpPr txBox="1">
            <a:spLocks noGrp="1"/>
          </p:cNvSpPr>
          <p:nvPr>
            <p:ph type="subTitle" idx="1"/>
          </p:nvPr>
        </p:nvSpPr>
        <p:spPr>
          <a:xfrm>
            <a:off x="626079" y="2027583"/>
            <a:ext cx="3606600" cy="21758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/>
              <a:t>Limity studie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18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/>
              <a:t>Smysluplné výsledky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4675A99-2EDE-4010-B8CF-60D2F496BE9C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4635610" y="1"/>
            <a:ext cx="4508390" cy="5143500"/>
          </a:xfrm>
        </p:spPr>
        <p:txBody>
          <a:bodyPr anchor="ctr"/>
          <a:lstStyle/>
          <a:p>
            <a:pPr marL="0" indent="0" algn="ctr"/>
            <a:r>
              <a:rPr lang="cs-CZ" sz="28700" b="1">
                <a:solidFill>
                  <a:schemeClr val="bg1"/>
                </a:solidFill>
                <a:latin typeface="Ubuntu" panose="020B060402020202020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206648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4"/>
          <p:cNvSpPr txBox="1">
            <a:spLocks noGrp="1"/>
          </p:cNvSpPr>
          <p:nvPr>
            <p:ph type="subTitle" idx="1"/>
          </p:nvPr>
        </p:nvSpPr>
        <p:spPr>
          <a:xfrm>
            <a:off x="1894475" y="1126950"/>
            <a:ext cx="5397600" cy="21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700" dirty="0"/>
              <a:t>„Existují tři druhy lží. Malá lež, velká lež a statistika</a:t>
            </a:r>
            <a:r>
              <a:rPr lang="es" sz="2700" b="1" i="0" dirty="0">
                <a:solidFill>
                  <a:srgbClr val="434343"/>
                </a:solidFill>
              </a:rPr>
              <a:t>.</a:t>
            </a:r>
            <a:r>
              <a:rPr lang="cs-CZ" sz="2700" b="1" i="0" dirty="0">
                <a:solidFill>
                  <a:srgbClr val="434343"/>
                </a:solidFill>
              </a:rPr>
              <a:t>“</a:t>
            </a:r>
            <a:endParaRPr sz="2700" b="1" i="0"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i="0" dirty="0">
              <a:solidFill>
                <a:srgbClr val="434343"/>
              </a:solidFill>
            </a:endParaRPr>
          </a:p>
        </p:txBody>
      </p:sp>
      <p:sp>
        <p:nvSpPr>
          <p:cNvPr id="227" name="Google Shape;227;p34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s"/>
              <a:t>43</a:t>
            </a:fld>
            <a:endParaRPr/>
          </a:p>
        </p:txBody>
      </p:sp>
      <p:sp>
        <p:nvSpPr>
          <p:cNvPr id="228" name="Google Shape;228;p34"/>
          <p:cNvSpPr txBox="1">
            <a:spLocks noGrp="1"/>
          </p:cNvSpPr>
          <p:nvPr>
            <p:ph type="subTitle" idx="2"/>
          </p:nvPr>
        </p:nvSpPr>
        <p:spPr>
          <a:xfrm>
            <a:off x="1894475" y="2977400"/>
            <a:ext cx="2920800" cy="57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dirty="0">
                <a:solidFill>
                  <a:schemeClr val="lt1"/>
                </a:solidFill>
              </a:rPr>
              <a:t>—</a:t>
            </a:r>
            <a:r>
              <a:rPr lang="cs-CZ" b="1" dirty="0">
                <a:solidFill>
                  <a:schemeClr val="lt1"/>
                </a:solidFill>
              </a:rPr>
              <a:t> autor neznámý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9527931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8"/>
          <p:cNvSpPr txBox="1">
            <a:spLocks noGrp="1"/>
          </p:cNvSpPr>
          <p:nvPr>
            <p:ph type="title"/>
          </p:nvPr>
        </p:nvSpPr>
        <p:spPr>
          <a:xfrm>
            <a:off x="626079" y="980260"/>
            <a:ext cx="3571500" cy="57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b="1"/>
              <a:t>Jistota výsledků</a:t>
            </a:r>
            <a:endParaRPr b="1"/>
          </a:p>
        </p:txBody>
      </p:sp>
      <p:sp>
        <p:nvSpPr>
          <p:cNvPr id="258" name="Google Shape;258;p38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s">
                <a:solidFill>
                  <a:srgbClr val="B7B7B7"/>
                </a:solidFill>
              </a:rPr>
              <a:t>44</a:t>
            </a:fld>
            <a:endParaRPr>
              <a:solidFill>
                <a:srgbClr val="B7B7B7"/>
              </a:solidFill>
            </a:endParaRPr>
          </a:p>
        </p:txBody>
      </p:sp>
      <p:sp>
        <p:nvSpPr>
          <p:cNvPr id="259" name="Google Shape;259;p38"/>
          <p:cNvSpPr txBox="1">
            <a:spLocks noGrp="1"/>
          </p:cNvSpPr>
          <p:nvPr>
            <p:ph type="subTitle" idx="1"/>
          </p:nvPr>
        </p:nvSpPr>
        <p:spPr>
          <a:xfrm>
            <a:off x="626079" y="2027583"/>
            <a:ext cx="3606600" cy="21758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/>
              <a:t>Předběžné výsledky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18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/>
              <a:t>Pilotní studie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18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/>
              <a:t>Ukazuje se, pravděpodobně, za určitých okolností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4675A99-2EDE-4010-B8CF-60D2F496BE9C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4635610" y="1"/>
            <a:ext cx="4508390" cy="5143500"/>
          </a:xfrm>
        </p:spPr>
        <p:txBody>
          <a:bodyPr anchor="ctr"/>
          <a:lstStyle/>
          <a:p>
            <a:pPr marL="0" indent="0" algn="ctr"/>
            <a:r>
              <a:rPr lang="cs-CZ" sz="28700" b="1">
                <a:solidFill>
                  <a:schemeClr val="bg1"/>
                </a:solidFill>
                <a:latin typeface="Ubuntu" panose="020B060402020202020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487628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8"/>
          <p:cNvSpPr txBox="1">
            <a:spLocks noGrp="1"/>
          </p:cNvSpPr>
          <p:nvPr>
            <p:ph type="title"/>
          </p:nvPr>
        </p:nvSpPr>
        <p:spPr>
          <a:xfrm>
            <a:off x="626079" y="980260"/>
            <a:ext cx="3571500" cy="57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b="1"/>
              <a:t>Jedna je málo</a:t>
            </a:r>
            <a:endParaRPr b="1"/>
          </a:p>
        </p:txBody>
      </p:sp>
      <p:sp>
        <p:nvSpPr>
          <p:cNvPr id="258" name="Google Shape;258;p38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s">
                <a:solidFill>
                  <a:srgbClr val="B7B7B7"/>
                </a:solidFill>
              </a:rPr>
              <a:t>45</a:t>
            </a:fld>
            <a:endParaRPr>
              <a:solidFill>
                <a:srgbClr val="B7B7B7"/>
              </a:solidFill>
            </a:endParaRPr>
          </a:p>
        </p:txBody>
      </p:sp>
      <p:sp>
        <p:nvSpPr>
          <p:cNvPr id="259" name="Google Shape;259;p38"/>
          <p:cNvSpPr txBox="1">
            <a:spLocks noGrp="1"/>
          </p:cNvSpPr>
          <p:nvPr>
            <p:ph type="subTitle" idx="1"/>
          </p:nvPr>
        </p:nvSpPr>
        <p:spPr>
          <a:xfrm>
            <a:off x="626079" y="2027583"/>
            <a:ext cx="3606600" cy="21758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/>
              <a:t>Věda funguje systematicky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18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/>
              <a:t>Závěry jediné studie nemusí</a:t>
            </a:r>
            <a:br>
              <a:rPr lang="cs-CZ" sz="1800"/>
            </a:br>
            <a:r>
              <a:rPr lang="cs-CZ" sz="1800"/>
              <a:t>být relevantní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18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/>
              <a:t>Doporučení vs. média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4675A99-2EDE-4010-B8CF-60D2F496BE9C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4635610" y="1"/>
            <a:ext cx="4508390" cy="5143500"/>
          </a:xfrm>
        </p:spPr>
        <p:txBody>
          <a:bodyPr anchor="ctr"/>
          <a:lstStyle/>
          <a:p>
            <a:pPr marL="0" indent="0" algn="ctr"/>
            <a:r>
              <a:rPr lang="cs-CZ" sz="28700" b="1">
                <a:solidFill>
                  <a:schemeClr val="bg1"/>
                </a:solidFill>
                <a:latin typeface="Ubuntu" panose="020B060402020202020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578084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48"/>
          <p:cNvSpPr/>
          <p:nvPr/>
        </p:nvSpPr>
        <p:spPr>
          <a:xfrm>
            <a:off x="1883918" y="1611245"/>
            <a:ext cx="1103817" cy="1191534"/>
          </a:xfrm>
          <a:custGeom>
            <a:avLst/>
            <a:gdLst/>
            <a:ahLst/>
            <a:cxnLst/>
            <a:rect l="l" t="t" r="r" b="b"/>
            <a:pathLst>
              <a:path w="4732" h="5225" extrusionOk="0">
                <a:moveTo>
                  <a:pt x="346" y="0"/>
                </a:moveTo>
                <a:cubicBezTo>
                  <a:pt x="148" y="0"/>
                  <a:pt x="1" y="148"/>
                  <a:pt x="1" y="333"/>
                </a:cubicBezTo>
                <a:lnTo>
                  <a:pt x="1" y="4423"/>
                </a:lnTo>
                <a:cubicBezTo>
                  <a:pt x="1" y="4608"/>
                  <a:pt x="148" y="4756"/>
                  <a:pt x="346" y="4756"/>
                </a:cubicBezTo>
                <a:lnTo>
                  <a:pt x="2046" y="4756"/>
                </a:lnTo>
                <a:lnTo>
                  <a:pt x="2366" y="5224"/>
                </a:lnTo>
                <a:lnTo>
                  <a:pt x="2687" y="4756"/>
                </a:lnTo>
                <a:lnTo>
                  <a:pt x="4387" y="4756"/>
                </a:lnTo>
                <a:cubicBezTo>
                  <a:pt x="4572" y="4756"/>
                  <a:pt x="4732" y="4608"/>
                  <a:pt x="4732" y="4423"/>
                </a:cubicBezTo>
                <a:lnTo>
                  <a:pt x="4732" y="333"/>
                </a:lnTo>
                <a:cubicBezTo>
                  <a:pt x="4732" y="148"/>
                  <a:pt x="4584" y="0"/>
                  <a:pt x="4387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52CAD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48"/>
          <p:cNvSpPr/>
          <p:nvPr/>
        </p:nvSpPr>
        <p:spPr>
          <a:xfrm>
            <a:off x="3956324" y="1611245"/>
            <a:ext cx="1101018" cy="1191534"/>
          </a:xfrm>
          <a:custGeom>
            <a:avLst/>
            <a:gdLst/>
            <a:ahLst/>
            <a:cxnLst/>
            <a:rect l="l" t="t" r="r" b="b"/>
            <a:pathLst>
              <a:path w="4720" h="5225" extrusionOk="0">
                <a:moveTo>
                  <a:pt x="333" y="0"/>
                </a:moveTo>
                <a:cubicBezTo>
                  <a:pt x="148" y="0"/>
                  <a:pt x="1" y="148"/>
                  <a:pt x="1" y="333"/>
                </a:cubicBezTo>
                <a:lnTo>
                  <a:pt x="1" y="4423"/>
                </a:lnTo>
                <a:cubicBezTo>
                  <a:pt x="1" y="4608"/>
                  <a:pt x="148" y="4756"/>
                  <a:pt x="333" y="4756"/>
                </a:cubicBezTo>
                <a:lnTo>
                  <a:pt x="2046" y="4756"/>
                </a:lnTo>
                <a:lnTo>
                  <a:pt x="2354" y="5224"/>
                </a:lnTo>
                <a:lnTo>
                  <a:pt x="2674" y="4756"/>
                </a:lnTo>
                <a:lnTo>
                  <a:pt x="4387" y="4756"/>
                </a:lnTo>
                <a:cubicBezTo>
                  <a:pt x="4572" y="4756"/>
                  <a:pt x="4720" y="4608"/>
                  <a:pt x="4720" y="4423"/>
                </a:cubicBezTo>
                <a:lnTo>
                  <a:pt x="4720" y="333"/>
                </a:lnTo>
                <a:cubicBezTo>
                  <a:pt x="4720" y="148"/>
                  <a:pt x="4572" y="0"/>
                  <a:pt x="4387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52CAD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48"/>
          <p:cNvSpPr/>
          <p:nvPr/>
        </p:nvSpPr>
        <p:spPr>
          <a:xfrm>
            <a:off x="2916091" y="3212803"/>
            <a:ext cx="1104050" cy="1191534"/>
          </a:xfrm>
          <a:custGeom>
            <a:avLst/>
            <a:gdLst/>
            <a:ahLst/>
            <a:cxnLst/>
            <a:rect l="l" t="t" r="r" b="b"/>
            <a:pathLst>
              <a:path w="4733" h="5225" extrusionOk="0">
                <a:moveTo>
                  <a:pt x="2367" y="0"/>
                </a:moveTo>
                <a:lnTo>
                  <a:pt x="2059" y="469"/>
                </a:lnTo>
                <a:lnTo>
                  <a:pt x="346" y="469"/>
                </a:lnTo>
                <a:cubicBezTo>
                  <a:pt x="161" y="469"/>
                  <a:pt x="1" y="616"/>
                  <a:pt x="1" y="801"/>
                </a:cubicBezTo>
                <a:lnTo>
                  <a:pt x="1" y="4892"/>
                </a:lnTo>
                <a:cubicBezTo>
                  <a:pt x="1" y="5077"/>
                  <a:pt x="161" y="5225"/>
                  <a:pt x="346" y="5225"/>
                </a:cubicBezTo>
                <a:lnTo>
                  <a:pt x="4400" y="5225"/>
                </a:lnTo>
                <a:cubicBezTo>
                  <a:pt x="4584" y="5225"/>
                  <a:pt x="4732" y="5077"/>
                  <a:pt x="4732" y="4892"/>
                </a:cubicBezTo>
                <a:lnTo>
                  <a:pt x="4732" y="801"/>
                </a:lnTo>
                <a:cubicBezTo>
                  <a:pt x="4732" y="616"/>
                  <a:pt x="4584" y="469"/>
                  <a:pt x="4400" y="469"/>
                </a:cubicBezTo>
                <a:lnTo>
                  <a:pt x="2687" y="469"/>
                </a:lnTo>
                <a:lnTo>
                  <a:pt x="2367" y="0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rgbClr val="52CAD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48"/>
          <p:cNvSpPr/>
          <p:nvPr/>
        </p:nvSpPr>
        <p:spPr>
          <a:xfrm>
            <a:off x="4994262" y="3212803"/>
            <a:ext cx="1103817" cy="1191534"/>
          </a:xfrm>
          <a:custGeom>
            <a:avLst/>
            <a:gdLst/>
            <a:ahLst/>
            <a:cxnLst/>
            <a:rect l="l" t="t" r="r" b="b"/>
            <a:pathLst>
              <a:path w="4732" h="5225" extrusionOk="0">
                <a:moveTo>
                  <a:pt x="2366" y="0"/>
                </a:moveTo>
                <a:lnTo>
                  <a:pt x="2058" y="469"/>
                </a:lnTo>
                <a:lnTo>
                  <a:pt x="358" y="469"/>
                </a:lnTo>
                <a:cubicBezTo>
                  <a:pt x="350" y="468"/>
                  <a:pt x="343" y="468"/>
                  <a:pt x="336" y="468"/>
                </a:cubicBezTo>
                <a:cubicBezTo>
                  <a:pt x="149" y="468"/>
                  <a:pt x="0" y="623"/>
                  <a:pt x="0" y="801"/>
                </a:cubicBezTo>
                <a:lnTo>
                  <a:pt x="0" y="4892"/>
                </a:lnTo>
                <a:cubicBezTo>
                  <a:pt x="0" y="5077"/>
                  <a:pt x="148" y="5225"/>
                  <a:pt x="333" y="5225"/>
                </a:cubicBezTo>
                <a:lnTo>
                  <a:pt x="4387" y="5225"/>
                </a:lnTo>
                <a:cubicBezTo>
                  <a:pt x="4572" y="5225"/>
                  <a:pt x="4732" y="5077"/>
                  <a:pt x="4732" y="4892"/>
                </a:cubicBezTo>
                <a:lnTo>
                  <a:pt x="4732" y="801"/>
                </a:lnTo>
                <a:cubicBezTo>
                  <a:pt x="4732" y="616"/>
                  <a:pt x="4572" y="469"/>
                  <a:pt x="4387" y="469"/>
                </a:cubicBezTo>
                <a:lnTo>
                  <a:pt x="2674" y="469"/>
                </a:lnTo>
                <a:lnTo>
                  <a:pt x="2366" y="0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rgbClr val="52CAD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48"/>
          <p:cNvSpPr/>
          <p:nvPr/>
        </p:nvSpPr>
        <p:spPr>
          <a:xfrm>
            <a:off x="6028731" y="1611245"/>
            <a:ext cx="1104050" cy="1191534"/>
          </a:xfrm>
          <a:custGeom>
            <a:avLst/>
            <a:gdLst/>
            <a:ahLst/>
            <a:cxnLst/>
            <a:rect l="l" t="t" r="r" b="b"/>
            <a:pathLst>
              <a:path w="4733" h="5225" extrusionOk="0">
                <a:moveTo>
                  <a:pt x="346" y="0"/>
                </a:moveTo>
                <a:cubicBezTo>
                  <a:pt x="148" y="0"/>
                  <a:pt x="1" y="148"/>
                  <a:pt x="1" y="333"/>
                </a:cubicBezTo>
                <a:lnTo>
                  <a:pt x="1" y="4423"/>
                </a:lnTo>
                <a:cubicBezTo>
                  <a:pt x="1" y="4608"/>
                  <a:pt x="148" y="4756"/>
                  <a:pt x="346" y="4756"/>
                </a:cubicBezTo>
                <a:lnTo>
                  <a:pt x="2046" y="4756"/>
                </a:lnTo>
                <a:lnTo>
                  <a:pt x="2366" y="5224"/>
                </a:lnTo>
                <a:lnTo>
                  <a:pt x="2674" y="4756"/>
                </a:lnTo>
                <a:lnTo>
                  <a:pt x="4387" y="4756"/>
                </a:lnTo>
                <a:cubicBezTo>
                  <a:pt x="4394" y="4757"/>
                  <a:pt x="4400" y="4757"/>
                  <a:pt x="4407" y="4757"/>
                </a:cubicBezTo>
                <a:cubicBezTo>
                  <a:pt x="4583" y="4757"/>
                  <a:pt x="4732" y="4602"/>
                  <a:pt x="4732" y="4423"/>
                </a:cubicBezTo>
                <a:lnTo>
                  <a:pt x="4732" y="333"/>
                </a:lnTo>
                <a:cubicBezTo>
                  <a:pt x="4732" y="148"/>
                  <a:pt x="4572" y="0"/>
                  <a:pt x="4387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52CAD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48"/>
          <p:cNvSpPr/>
          <p:nvPr/>
        </p:nvSpPr>
        <p:spPr>
          <a:xfrm>
            <a:off x="1976560" y="2983732"/>
            <a:ext cx="5259926" cy="48117"/>
          </a:xfrm>
          <a:custGeom>
            <a:avLst/>
            <a:gdLst/>
            <a:ahLst/>
            <a:cxnLst/>
            <a:rect l="l" t="t" r="r" b="b"/>
            <a:pathLst>
              <a:path w="22549" h="211" extrusionOk="0">
                <a:moveTo>
                  <a:pt x="0" y="1"/>
                </a:moveTo>
                <a:lnTo>
                  <a:pt x="0" y="210"/>
                </a:lnTo>
                <a:lnTo>
                  <a:pt x="22548" y="210"/>
                </a:lnTo>
                <a:lnTo>
                  <a:pt x="22548" y="1"/>
                </a:lnTo>
                <a:close/>
              </a:path>
            </a:pathLst>
          </a:custGeom>
          <a:solidFill>
            <a:srgbClr val="52CAD0"/>
          </a:solidFill>
          <a:ln>
            <a:solidFill>
              <a:srgbClr val="52CAD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48"/>
          <p:cNvSpPr/>
          <p:nvPr/>
        </p:nvSpPr>
        <p:spPr>
          <a:xfrm>
            <a:off x="2284006" y="2909504"/>
            <a:ext cx="267557" cy="224852"/>
          </a:xfrm>
          <a:custGeom>
            <a:avLst/>
            <a:gdLst/>
            <a:ahLst/>
            <a:cxnLst/>
            <a:rect l="l" t="t" r="r" b="b"/>
            <a:pathLst>
              <a:path w="1147" h="986" extrusionOk="0">
                <a:moveTo>
                  <a:pt x="643" y="0"/>
                </a:moveTo>
                <a:cubicBezTo>
                  <a:pt x="525" y="0"/>
                  <a:pt x="406" y="42"/>
                  <a:pt x="309" y="135"/>
                </a:cubicBezTo>
                <a:cubicBezTo>
                  <a:pt x="1" y="443"/>
                  <a:pt x="210" y="973"/>
                  <a:pt x="654" y="985"/>
                </a:cubicBezTo>
                <a:cubicBezTo>
                  <a:pt x="925" y="985"/>
                  <a:pt x="1134" y="764"/>
                  <a:pt x="1146" y="492"/>
                </a:cubicBezTo>
                <a:cubicBezTo>
                  <a:pt x="1146" y="197"/>
                  <a:pt x="898" y="0"/>
                  <a:pt x="643" y="0"/>
                </a:cubicBezTo>
                <a:close/>
              </a:path>
            </a:pathLst>
          </a:custGeom>
          <a:solidFill>
            <a:srgbClr val="52CAD0"/>
          </a:solidFill>
          <a:ln>
            <a:solidFill>
              <a:srgbClr val="52CAD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48"/>
          <p:cNvSpPr/>
          <p:nvPr/>
        </p:nvSpPr>
        <p:spPr>
          <a:xfrm>
            <a:off x="3321575" y="2909732"/>
            <a:ext cx="267557" cy="224624"/>
          </a:xfrm>
          <a:custGeom>
            <a:avLst/>
            <a:gdLst/>
            <a:ahLst/>
            <a:cxnLst/>
            <a:rect l="l" t="t" r="r" b="b"/>
            <a:pathLst>
              <a:path w="1147" h="985" extrusionOk="0">
                <a:moveTo>
                  <a:pt x="656" y="0"/>
                </a:moveTo>
                <a:cubicBezTo>
                  <a:pt x="534" y="0"/>
                  <a:pt x="409" y="46"/>
                  <a:pt x="309" y="146"/>
                </a:cubicBezTo>
                <a:cubicBezTo>
                  <a:pt x="1" y="454"/>
                  <a:pt x="222" y="984"/>
                  <a:pt x="654" y="984"/>
                </a:cubicBezTo>
                <a:cubicBezTo>
                  <a:pt x="925" y="984"/>
                  <a:pt x="1147" y="763"/>
                  <a:pt x="1147" y="491"/>
                </a:cubicBezTo>
                <a:cubicBezTo>
                  <a:pt x="1147" y="193"/>
                  <a:pt x="906" y="0"/>
                  <a:pt x="656" y="0"/>
                </a:cubicBezTo>
                <a:close/>
              </a:path>
            </a:pathLst>
          </a:custGeom>
          <a:solidFill>
            <a:srgbClr val="52CAD0"/>
          </a:solidFill>
          <a:ln>
            <a:solidFill>
              <a:srgbClr val="52CAD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48"/>
          <p:cNvSpPr/>
          <p:nvPr/>
        </p:nvSpPr>
        <p:spPr>
          <a:xfrm>
            <a:off x="4359144" y="2909276"/>
            <a:ext cx="267557" cy="223940"/>
          </a:xfrm>
          <a:custGeom>
            <a:avLst/>
            <a:gdLst/>
            <a:ahLst/>
            <a:cxnLst/>
            <a:rect l="l" t="t" r="r" b="b"/>
            <a:pathLst>
              <a:path w="1147" h="982" extrusionOk="0">
                <a:moveTo>
                  <a:pt x="666" y="1"/>
                </a:moveTo>
                <a:cubicBezTo>
                  <a:pt x="222" y="1"/>
                  <a:pt x="1" y="530"/>
                  <a:pt x="309" y="838"/>
                </a:cubicBezTo>
                <a:cubicBezTo>
                  <a:pt x="408" y="938"/>
                  <a:pt x="530" y="982"/>
                  <a:pt x="650" y="982"/>
                </a:cubicBezTo>
                <a:cubicBezTo>
                  <a:pt x="903" y="982"/>
                  <a:pt x="1147" y="786"/>
                  <a:pt x="1147" y="493"/>
                </a:cubicBezTo>
                <a:cubicBezTo>
                  <a:pt x="1147" y="222"/>
                  <a:pt x="925" y="1"/>
                  <a:pt x="666" y="1"/>
                </a:cubicBezTo>
                <a:close/>
              </a:path>
            </a:pathLst>
          </a:custGeom>
          <a:solidFill>
            <a:srgbClr val="52CAD0"/>
          </a:solidFill>
          <a:ln>
            <a:solidFill>
              <a:srgbClr val="52CAD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48"/>
          <p:cNvSpPr/>
          <p:nvPr/>
        </p:nvSpPr>
        <p:spPr>
          <a:xfrm>
            <a:off x="5399513" y="2909732"/>
            <a:ext cx="264757" cy="224624"/>
          </a:xfrm>
          <a:custGeom>
            <a:avLst/>
            <a:gdLst/>
            <a:ahLst/>
            <a:cxnLst/>
            <a:rect l="l" t="t" r="r" b="b"/>
            <a:pathLst>
              <a:path w="1135" h="985" extrusionOk="0">
                <a:moveTo>
                  <a:pt x="653" y="0"/>
                </a:moveTo>
                <a:cubicBezTo>
                  <a:pt x="533" y="0"/>
                  <a:pt x="410" y="46"/>
                  <a:pt x="309" y="146"/>
                </a:cubicBezTo>
                <a:cubicBezTo>
                  <a:pt x="1" y="454"/>
                  <a:pt x="210" y="984"/>
                  <a:pt x="654" y="984"/>
                </a:cubicBezTo>
                <a:cubicBezTo>
                  <a:pt x="925" y="984"/>
                  <a:pt x="1135" y="763"/>
                  <a:pt x="1135" y="491"/>
                </a:cubicBezTo>
                <a:cubicBezTo>
                  <a:pt x="1135" y="193"/>
                  <a:pt x="900" y="0"/>
                  <a:pt x="653" y="0"/>
                </a:cubicBezTo>
                <a:close/>
              </a:path>
            </a:pathLst>
          </a:custGeom>
          <a:solidFill>
            <a:srgbClr val="52CAD0"/>
          </a:solidFill>
          <a:ln>
            <a:solidFill>
              <a:srgbClr val="52CAD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48"/>
          <p:cNvSpPr/>
          <p:nvPr/>
        </p:nvSpPr>
        <p:spPr>
          <a:xfrm>
            <a:off x="6474638" y="2909276"/>
            <a:ext cx="267557" cy="223940"/>
          </a:xfrm>
          <a:custGeom>
            <a:avLst/>
            <a:gdLst/>
            <a:ahLst/>
            <a:cxnLst/>
            <a:rect l="l" t="t" r="r" b="b"/>
            <a:pathLst>
              <a:path w="1147" h="982" extrusionOk="0">
                <a:moveTo>
                  <a:pt x="493" y="1"/>
                </a:moveTo>
                <a:cubicBezTo>
                  <a:pt x="222" y="1"/>
                  <a:pt x="0" y="222"/>
                  <a:pt x="0" y="493"/>
                </a:cubicBezTo>
                <a:cubicBezTo>
                  <a:pt x="0" y="786"/>
                  <a:pt x="244" y="982"/>
                  <a:pt x="497" y="982"/>
                </a:cubicBezTo>
                <a:cubicBezTo>
                  <a:pt x="617" y="982"/>
                  <a:pt x="739" y="938"/>
                  <a:pt x="838" y="838"/>
                </a:cubicBezTo>
                <a:cubicBezTo>
                  <a:pt x="1146" y="530"/>
                  <a:pt x="924" y="1"/>
                  <a:pt x="493" y="1"/>
                </a:cubicBezTo>
                <a:close/>
              </a:path>
            </a:pathLst>
          </a:custGeom>
          <a:solidFill>
            <a:srgbClr val="52CAD0"/>
          </a:solidFill>
          <a:ln>
            <a:solidFill>
              <a:srgbClr val="52CAD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48"/>
          <p:cNvSpPr txBox="1">
            <a:spLocks noGrp="1"/>
          </p:cNvSpPr>
          <p:nvPr>
            <p:ph type="title"/>
          </p:nvPr>
        </p:nvSpPr>
        <p:spPr>
          <a:xfrm>
            <a:off x="0" y="216225"/>
            <a:ext cx="9144000" cy="91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>
                <a:solidFill>
                  <a:srgbClr val="434343"/>
                </a:solidFill>
              </a:rPr>
              <a:t>Ve výživě je strašný zmatek!</a:t>
            </a:r>
            <a:endParaRPr dirty="0">
              <a:solidFill>
                <a:srgbClr val="434343"/>
              </a:solidFill>
            </a:endParaRPr>
          </a:p>
        </p:txBody>
      </p:sp>
      <p:sp>
        <p:nvSpPr>
          <p:cNvPr id="682" name="Google Shape;682;p48"/>
          <p:cNvSpPr txBox="1">
            <a:spLocks noGrp="1"/>
          </p:cNvSpPr>
          <p:nvPr>
            <p:ph type="body" idx="4294967295"/>
          </p:nvPr>
        </p:nvSpPr>
        <p:spPr>
          <a:xfrm>
            <a:off x="1883929" y="2000824"/>
            <a:ext cx="1099500" cy="6796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000" dirty="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Na věc je názor na základě výzkumu</a:t>
            </a:r>
            <a:endParaRPr sz="1000" dirty="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83" name="Google Shape;683;p48"/>
          <p:cNvSpPr txBox="1">
            <a:spLocks noGrp="1"/>
          </p:cNvSpPr>
          <p:nvPr>
            <p:ph type="body" idx="4294967295"/>
          </p:nvPr>
        </p:nvSpPr>
        <p:spPr>
          <a:xfrm>
            <a:off x="2006625" y="1688925"/>
            <a:ext cx="854100" cy="23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dirty="0">
                <a:solidFill>
                  <a:srgbClr val="434343"/>
                </a:solidFill>
                <a:latin typeface="Ubuntu Medium"/>
                <a:ea typeface="Ubuntu Medium"/>
                <a:cs typeface="Ubuntu Medium"/>
                <a:sym typeface="Ubuntu Medium"/>
              </a:rPr>
              <a:t>DOSUD</a:t>
            </a:r>
            <a:endParaRPr sz="1200" dirty="0">
              <a:solidFill>
                <a:srgbClr val="434343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684" name="Google Shape;684;p48"/>
          <p:cNvSpPr txBox="1">
            <a:spLocks noGrp="1"/>
          </p:cNvSpPr>
          <p:nvPr>
            <p:ph type="body" idx="4294967295"/>
          </p:nvPr>
        </p:nvSpPr>
        <p:spPr>
          <a:xfrm>
            <a:off x="3944778" y="2026713"/>
            <a:ext cx="1099500" cy="5305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000" dirty="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Z nějakého důvodu přijat</a:t>
            </a:r>
            <a:endParaRPr sz="1000" dirty="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85" name="Google Shape;685;p48"/>
          <p:cNvSpPr txBox="1">
            <a:spLocks noGrp="1"/>
          </p:cNvSpPr>
          <p:nvPr>
            <p:ph type="body" idx="4294967295"/>
          </p:nvPr>
        </p:nvSpPr>
        <p:spPr>
          <a:xfrm>
            <a:off x="4077503" y="1688913"/>
            <a:ext cx="854100" cy="33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dirty="0">
                <a:solidFill>
                  <a:srgbClr val="434343"/>
                </a:solidFill>
                <a:latin typeface="Ubuntu Medium"/>
                <a:ea typeface="Ubuntu Medium"/>
                <a:cs typeface="Ubuntu Medium"/>
                <a:sym typeface="Ubuntu Medium"/>
              </a:rPr>
              <a:t>ČLÁNEK</a:t>
            </a:r>
            <a:endParaRPr sz="1200" dirty="0">
              <a:solidFill>
                <a:srgbClr val="434343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686" name="Google Shape;686;p48"/>
          <p:cNvSpPr txBox="1">
            <a:spLocks noGrp="1"/>
          </p:cNvSpPr>
          <p:nvPr>
            <p:ph type="body" idx="4294967295"/>
          </p:nvPr>
        </p:nvSpPr>
        <p:spPr>
          <a:xfrm>
            <a:off x="2936301" y="3699467"/>
            <a:ext cx="1057200" cy="57026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000" dirty="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Chyby</a:t>
            </a:r>
            <a:br>
              <a:rPr lang="cs-CZ" sz="1000" dirty="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lang="cs-CZ" sz="1000" dirty="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v metodice</a:t>
            </a:r>
            <a:br>
              <a:rPr lang="cs-CZ" sz="1000" dirty="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lang="cs-CZ" sz="1000" dirty="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a výsledcích</a:t>
            </a:r>
            <a:endParaRPr sz="1000" dirty="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87" name="Google Shape;687;p48"/>
          <p:cNvSpPr txBox="1">
            <a:spLocks noGrp="1"/>
          </p:cNvSpPr>
          <p:nvPr>
            <p:ph type="body" idx="4294967295"/>
          </p:nvPr>
        </p:nvSpPr>
        <p:spPr>
          <a:xfrm>
            <a:off x="3036798" y="3403413"/>
            <a:ext cx="854100" cy="33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dirty="0">
                <a:solidFill>
                  <a:srgbClr val="434343"/>
                </a:solidFill>
                <a:latin typeface="Ubuntu Medium"/>
                <a:ea typeface="Ubuntu Medium"/>
                <a:cs typeface="Ubuntu Medium"/>
                <a:sym typeface="Ubuntu Medium"/>
              </a:rPr>
              <a:t>VÝZKUM</a:t>
            </a:r>
            <a:endParaRPr sz="1200" dirty="0">
              <a:solidFill>
                <a:srgbClr val="434343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688" name="Google Shape;688;p48"/>
          <p:cNvSpPr txBox="1">
            <a:spLocks noGrp="1"/>
          </p:cNvSpPr>
          <p:nvPr>
            <p:ph type="body" idx="4294967295"/>
          </p:nvPr>
        </p:nvSpPr>
        <p:spPr>
          <a:xfrm>
            <a:off x="4985201" y="3741212"/>
            <a:ext cx="1128300" cy="5618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000" dirty="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„Vědci zjistili, že…“</a:t>
            </a:r>
            <a:br>
              <a:rPr lang="es" sz="1000" dirty="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</a:br>
            <a:endParaRPr sz="1000" dirty="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89" name="Google Shape;689;p48"/>
          <p:cNvSpPr txBox="1">
            <a:spLocks noGrp="1"/>
          </p:cNvSpPr>
          <p:nvPr>
            <p:ph type="body" idx="4294967295"/>
          </p:nvPr>
        </p:nvSpPr>
        <p:spPr>
          <a:xfrm>
            <a:off x="5134901" y="3403425"/>
            <a:ext cx="854100" cy="33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dirty="0">
                <a:solidFill>
                  <a:srgbClr val="434343"/>
                </a:solidFill>
                <a:latin typeface="Ubuntu Medium"/>
                <a:ea typeface="Ubuntu Medium"/>
                <a:cs typeface="Ubuntu Medium"/>
                <a:sym typeface="Ubuntu Medium"/>
              </a:rPr>
              <a:t>MÉDIA</a:t>
            </a:r>
            <a:endParaRPr sz="1200" dirty="0">
              <a:solidFill>
                <a:srgbClr val="434343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690" name="Google Shape;690;p48"/>
          <p:cNvSpPr txBox="1"/>
          <p:nvPr/>
        </p:nvSpPr>
        <p:spPr>
          <a:xfrm>
            <a:off x="5942227" y="2026712"/>
            <a:ext cx="1282500" cy="56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dirty="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„Každý den je to stejně jinak…“</a:t>
            </a:r>
            <a:endParaRPr sz="1000" dirty="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91" name="Google Shape;691;p48"/>
          <p:cNvSpPr txBox="1"/>
          <p:nvPr/>
        </p:nvSpPr>
        <p:spPr>
          <a:xfrm>
            <a:off x="6092180" y="1688925"/>
            <a:ext cx="977616" cy="3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 dirty="0">
                <a:solidFill>
                  <a:srgbClr val="434343"/>
                </a:solidFill>
                <a:latin typeface="Ubuntu Medium"/>
                <a:ea typeface="Ubuntu Medium"/>
                <a:cs typeface="Ubuntu Medium"/>
                <a:sym typeface="Ubuntu Medium"/>
              </a:rPr>
              <a:t>VEŘEJNOST</a:t>
            </a:r>
            <a:endParaRPr sz="1100" dirty="0">
              <a:solidFill>
                <a:srgbClr val="434343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692" name="Google Shape;692;p48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s">
                <a:solidFill>
                  <a:srgbClr val="CCCCCC"/>
                </a:solidFill>
              </a:rPr>
              <a:t>46</a:t>
            </a:fld>
            <a:endParaRPr>
              <a:solidFill>
                <a:srgbClr val="CCCC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52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1" grpId="0" animBg="1"/>
      <p:bldP spid="672" grpId="0" animBg="1"/>
      <p:bldP spid="673" grpId="0" animBg="1"/>
      <p:bldP spid="674" grpId="0" animBg="1"/>
      <p:bldP spid="684" grpId="0" build="p"/>
      <p:bldP spid="685" grpId="0" build="p"/>
      <p:bldP spid="686" grpId="0" build="p"/>
      <p:bldP spid="687" grpId="0" build="p"/>
      <p:bldP spid="688" grpId="0" build="p"/>
      <p:bldP spid="689" grpId="0" build="p"/>
      <p:bldP spid="690" grpId="0"/>
      <p:bldP spid="69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8"/>
          <p:cNvSpPr txBox="1">
            <a:spLocks noGrp="1"/>
          </p:cNvSpPr>
          <p:nvPr>
            <p:ph type="title"/>
          </p:nvPr>
        </p:nvSpPr>
        <p:spPr>
          <a:xfrm>
            <a:off x="626079" y="980260"/>
            <a:ext cx="3571500" cy="57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b="1"/>
              <a:t>Čtěte pozorně</a:t>
            </a:r>
            <a:endParaRPr b="1"/>
          </a:p>
        </p:txBody>
      </p:sp>
      <p:sp>
        <p:nvSpPr>
          <p:cNvPr id="258" name="Google Shape;258;p38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s">
                <a:solidFill>
                  <a:srgbClr val="B7B7B7"/>
                </a:solidFill>
              </a:rPr>
              <a:t>47</a:t>
            </a:fld>
            <a:endParaRPr>
              <a:solidFill>
                <a:srgbClr val="B7B7B7"/>
              </a:solidFill>
            </a:endParaRPr>
          </a:p>
        </p:txBody>
      </p:sp>
      <p:sp>
        <p:nvSpPr>
          <p:cNvPr id="259" name="Google Shape;259;p38"/>
          <p:cNvSpPr txBox="1">
            <a:spLocks noGrp="1"/>
          </p:cNvSpPr>
          <p:nvPr>
            <p:ph type="subTitle" idx="1"/>
          </p:nvPr>
        </p:nvSpPr>
        <p:spPr>
          <a:xfrm>
            <a:off x="626079" y="2027583"/>
            <a:ext cx="3606600" cy="27988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dirty="0"/>
              <a:t>Byl vzorek dostatečný?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18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dirty="0"/>
              <a:t>Jak dlouho studie trvala?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18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dirty="0"/>
              <a:t>Brala v úvahu matoucí faktory?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4675A99-2EDE-4010-B8CF-60D2F496BE9C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4635610" y="1"/>
            <a:ext cx="4508390" cy="5143500"/>
          </a:xfrm>
        </p:spPr>
        <p:txBody>
          <a:bodyPr anchor="ctr"/>
          <a:lstStyle/>
          <a:p>
            <a:pPr marL="0" indent="0" algn="ctr"/>
            <a:r>
              <a:rPr lang="cs-CZ" sz="28700" b="1">
                <a:solidFill>
                  <a:schemeClr val="bg1"/>
                </a:solidFill>
                <a:latin typeface="Ubuntu" panose="020B060402020202020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065451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4"/>
          <p:cNvSpPr txBox="1">
            <a:spLocks noGrp="1"/>
          </p:cNvSpPr>
          <p:nvPr>
            <p:ph type="title"/>
          </p:nvPr>
        </p:nvSpPr>
        <p:spPr>
          <a:xfrm>
            <a:off x="0" y="216225"/>
            <a:ext cx="9144000" cy="91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dirty="0"/>
              <a:t>Korelace ≠ kauzalita</a:t>
            </a:r>
            <a:endParaRPr sz="2400" dirty="0">
              <a:solidFill>
                <a:srgbClr val="434343"/>
              </a:solidFill>
            </a:endParaRPr>
          </a:p>
        </p:txBody>
      </p:sp>
      <p:sp>
        <p:nvSpPr>
          <p:cNvPr id="311" name="Google Shape;311;p44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s"/>
              <a:t>48</a:t>
            </a:fld>
            <a:endParaRPr/>
          </a:p>
        </p:txBody>
      </p:sp>
      <p:sp>
        <p:nvSpPr>
          <p:cNvPr id="312" name="Google Shape;312;p44"/>
          <p:cNvSpPr txBox="1"/>
          <p:nvPr/>
        </p:nvSpPr>
        <p:spPr>
          <a:xfrm>
            <a:off x="747539" y="2705600"/>
            <a:ext cx="2324361" cy="7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b="1" dirty="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CONFOUNDING FACTOR</a:t>
            </a:r>
            <a:endParaRPr b="1" dirty="0">
              <a:solidFill>
                <a:srgbClr val="66666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200" dirty="0">
                <a:solidFill>
                  <a:srgbClr val="999999"/>
                </a:solidFill>
                <a:latin typeface="Ubuntu Light"/>
                <a:ea typeface="Ubuntu Light"/>
                <a:cs typeface="Ubuntu Light"/>
                <a:sym typeface="Ubuntu Light"/>
              </a:rPr>
              <a:t>Sledované období bylo léto.</a:t>
            </a:r>
            <a:endParaRPr sz="1200" dirty="0">
              <a:solidFill>
                <a:srgbClr val="999999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rgbClr val="99999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313" name="Google Shape;313;p44"/>
          <p:cNvSpPr txBox="1"/>
          <p:nvPr/>
        </p:nvSpPr>
        <p:spPr>
          <a:xfrm>
            <a:off x="5524449" y="1951825"/>
            <a:ext cx="2371427" cy="1105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b="1" dirty="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1. POZOROVANÝ JEV</a:t>
            </a:r>
            <a:endParaRPr b="1" dirty="0">
              <a:solidFill>
                <a:srgbClr val="66666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200" dirty="0">
                <a:solidFill>
                  <a:srgbClr val="999999"/>
                </a:solidFill>
                <a:latin typeface="Ubuntu Light"/>
                <a:ea typeface="Ubuntu Light"/>
                <a:cs typeface="Ubuntu Light"/>
                <a:sym typeface="Ubuntu Light"/>
              </a:rPr>
              <a:t>V průběhu sledovaného období se zvedl prodej zmrzliny o 50 %.</a:t>
            </a:r>
            <a:endParaRPr sz="1200" dirty="0">
              <a:solidFill>
                <a:srgbClr val="999999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rgbClr val="99999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314" name="Google Shape;314;p44"/>
          <p:cNvSpPr txBox="1"/>
          <p:nvPr/>
        </p:nvSpPr>
        <p:spPr>
          <a:xfrm>
            <a:off x="5524449" y="3227275"/>
            <a:ext cx="2371427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b="1" dirty="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2. POZOROVANÝ JEV</a:t>
            </a:r>
            <a:endParaRPr b="1" dirty="0">
              <a:solidFill>
                <a:srgbClr val="66666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200" dirty="0">
                <a:solidFill>
                  <a:srgbClr val="999999"/>
                </a:solidFill>
                <a:latin typeface="Ubuntu Light"/>
                <a:ea typeface="Ubuntu Light"/>
                <a:cs typeface="Ubuntu Light"/>
                <a:sym typeface="Ubuntu Light"/>
              </a:rPr>
              <a:t>V průběhu pozorovaného období se zvedl počet úmrtí utopením o 50 %.</a:t>
            </a:r>
            <a:endParaRPr sz="1200" dirty="0">
              <a:solidFill>
                <a:srgbClr val="99999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grpSp>
        <p:nvGrpSpPr>
          <p:cNvPr id="315" name="Google Shape;315;p44"/>
          <p:cNvGrpSpPr/>
          <p:nvPr/>
        </p:nvGrpSpPr>
        <p:grpSpPr>
          <a:xfrm>
            <a:off x="4132675" y="1951813"/>
            <a:ext cx="1356907" cy="1023304"/>
            <a:chOff x="4132675" y="1951813"/>
            <a:chExt cx="1356907" cy="1023304"/>
          </a:xfrm>
        </p:grpSpPr>
        <p:sp>
          <p:nvSpPr>
            <p:cNvPr id="316" name="Google Shape;316;p44"/>
            <p:cNvSpPr/>
            <p:nvPr/>
          </p:nvSpPr>
          <p:spPr>
            <a:xfrm>
              <a:off x="4188008" y="1952264"/>
              <a:ext cx="1243078" cy="1022852"/>
            </a:xfrm>
            <a:custGeom>
              <a:avLst/>
              <a:gdLst/>
              <a:ahLst/>
              <a:cxnLst/>
              <a:rect l="l" t="t" r="r" b="b"/>
              <a:pathLst>
                <a:path w="5504" h="4529" extrusionOk="0">
                  <a:moveTo>
                    <a:pt x="2759" y="1"/>
                  </a:moveTo>
                  <a:cubicBezTo>
                    <a:pt x="2058" y="1"/>
                    <a:pt x="1356" y="154"/>
                    <a:pt x="822" y="460"/>
                  </a:cubicBezTo>
                  <a:cubicBezTo>
                    <a:pt x="267" y="778"/>
                    <a:pt x="0" y="1203"/>
                    <a:pt x="22" y="1622"/>
                  </a:cubicBezTo>
                  <a:lnTo>
                    <a:pt x="22" y="2285"/>
                  </a:lnTo>
                  <a:cubicBezTo>
                    <a:pt x="22" y="2696"/>
                    <a:pt x="289" y="3100"/>
                    <a:pt x="822" y="3410"/>
                  </a:cubicBezTo>
                  <a:lnTo>
                    <a:pt x="2763" y="4528"/>
                  </a:lnTo>
                  <a:lnTo>
                    <a:pt x="4696" y="3410"/>
                  </a:lnTo>
                  <a:cubicBezTo>
                    <a:pt x="5236" y="3100"/>
                    <a:pt x="5503" y="2689"/>
                    <a:pt x="5496" y="2285"/>
                  </a:cubicBezTo>
                  <a:lnTo>
                    <a:pt x="5496" y="1578"/>
                  </a:lnTo>
                  <a:cubicBezTo>
                    <a:pt x="5496" y="1175"/>
                    <a:pt x="5229" y="771"/>
                    <a:pt x="4696" y="460"/>
                  </a:cubicBezTo>
                  <a:cubicBezTo>
                    <a:pt x="4162" y="154"/>
                    <a:pt x="3460" y="1"/>
                    <a:pt x="2759" y="1"/>
                  </a:cubicBezTo>
                  <a:close/>
                </a:path>
              </a:pathLst>
            </a:custGeom>
            <a:solidFill>
              <a:srgbClr val="0FB9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44"/>
            <p:cNvSpPr/>
            <p:nvPr/>
          </p:nvSpPr>
          <p:spPr>
            <a:xfrm>
              <a:off x="4811806" y="1951813"/>
              <a:ext cx="619281" cy="1023304"/>
            </a:xfrm>
            <a:custGeom>
              <a:avLst/>
              <a:gdLst/>
              <a:ahLst/>
              <a:cxnLst/>
              <a:rect l="l" t="t" r="r" b="b"/>
              <a:pathLst>
                <a:path w="2742" h="4531" extrusionOk="0">
                  <a:moveTo>
                    <a:pt x="1" y="1"/>
                  </a:moveTo>
                  <a:lnTo>
                    <a:pt x="1" y="4530"/>
                  </a:lnTo>
                  <a:lnTo>
                    <a:pt x="1934" y="3412"/>
                  </a:lnTo>
                  <a:cubicBezTo>
                    <a:pt x="2467" y="3102"/>
                    <a:pt x="2741" y="2698"/>
                    <a:pt x="2734" y="2287"/>
                  </a:cubicBezTo>
                  <a:lnTo>
                    <a:pt x="2734" y="1580"/>
                  </a:lnTo>
                  <a:cubicBezTo>
                    <a:pt x="2734" y="1177"/>
                    <a:pt x="2467" y="773"/>
                    <a:pt x="1934" y="462"/>
                  </a:cubicBezTo>
                  <a:cubicBezTo>
                    <a:pt x="1400" y="160"/>
                    <a:pt x="700" y="1"/>
                    <a:pt x="1" y="1"/>
                  </a:cubicBezTo>
                  <a:close/>
                </a:path>
              </a:pathLst>
            </a:custGeom>
            <a:solidFill>
              <a:srgbClr val="1E8A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44"/>
            <p:cNvSpPr/>
            <p:nvPr/>
          </p:nvSpPr>
          <p:spPr>
            <a:xfrm>
              <a:off x="4132675" y="1952264"/>
              <a:ext cx="1356907" cy="861599"/>
            </a:xfrm>
            <a:custGeom>
              <a:avLst/>
              <a:gdLst/>
              <a:ahLst/>
              <a:cxnLst/>
              <a:rect l="l" t="t" r="r" b="b"/>
              <a:pathLst>
                <a:path w="6008" h="3815" extrusionOk="0">
                  <a:moveTo>
                    <a:pt x="3004" y="1"/>
                  </a:moveTo>
                  <a:cubicBezTo>
                    <a:pt x="2303" y="1"/>
                    <a:pt x="1601" y="154"/>
                    <a:pt x="1067" y="460"/>
                  </a:cubicBezTo>
                  <a:cubicBezTo>
                    <a:pt x="0" y="1081"/>
                    <a:pt x="0" y="2083"/>
                    <a:pt x="1067" y="2696"/>
                  </a:cubicBezTo>
                  <a:lnTo>
                    <a:pt x="3008" y="3814"/>
                  </a:lnTo>
                  <a:lnTo>
                    <a:pt x="4941" y="2696"/>
                  </a:lnTo>
                  <a:cubicBezTo>
                    <a:pt x="6008" y="2083"/>
                    <a:pt x="6008" y="1081"/>
                    <a:pt x="4941" y="460"/>
                  </a:cubicBezTo>
                  <a:cubicBezTo>
                    <a:pt x="4407" y="154"/>
                    <a:pt x="3705" y="1"/>
                    <a:pt x="3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4"/>
            <p:cNvSpPr/>
            <p:nvPr/>
          </p:nvSpPr>
          <p:spPr>
            <a:xfrm>
              <a:off x="4435539" y="2092062"/>
              <a:ext cx="751177" cy="433397"/>
            </a:xfrm>
            <a:custGeom>
              <a:avLst/>
              <a:gdLst/>
              <a:ahLst/>
              <a:cxnLst/>
              <a:rect l="l" t="t" r="r" b="b"/>
              <a:pathLst>
                <a:path w="3326" h="1919" extrusionOk="0">
                  <a:moveTo>
                    <a:pt x="1667" y="0"/>
                  </a:moveTo>
                  <a:cubicBezTo>
                    <a:pt x="743" y="0"/>
                    <a:pt x="1" y="433"/>
                    <a:pt x="1" y="959"/>
                  </a:cubicBezTo>
                  <a:cubicBezTo>
                    <a:pt x="1" y="1493"/>
                    <a:pt x="743" y="1919"/>
                    <a:pt x="1667" y="1919"/>
                  </a:cubicBezTo>
                  <a:cubicBezTo>
                    <a:pt x="2583" y="1919"/>
                    <a:pt x="3325" y="1493"/>
                    <a:pt x="3325" y="959"/>
                  </a:cubicBezTo>
                  <a:cubicBezTo>
                    <a:pt x="3325" y="433"/>
                    <a:pt x="2583" y="0"/>
                    <a:pt x="1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4"/>
            <p:cNvSpPr/>
            <p:nvPr/>
          </p:nvSpPr>
          <p:spPr>
            <a:xfrm>
              <a:off x="4422440" y="2092062"/>
              <a:ext cx="777376" cy="246171"/>
            </a:xfrm>
            <a:custGeom>
              <a:avLst/>
              <a:gdLst/>
              <a:ahLst/>
              <a:cxnLst/>
              <a:rect l="l" t="t" r="r" b="b"/>
              <a:pathLst>
                <a:path w="3442" h="1090" extrusionOk="0">
                  <a:moveTo>
                    <a:pt x="1721" y="0"/>
                  </a:moveTo>
                  <a:cubicBezTo>
                    <a:pt x="1294" y="0"/>
                    <a:pt x="866" y="94"/>
                    <a:pt x="542" y="281"/>
                  </a:cubicBezTo>
                  <a:cubicBezTo>
                    <a:pt x="159" y="505"/>
                    <a:pt x="1" y="808"/>
                    <a:pt x="73" y="1089"/>
                  </a:cubicBezTo>
                  <a:cubicBezTo>
                    <a:pt x="123" y="894"/>
                    <a:pt x="282" y="707"/>
                    <a:pt x="542" y="548"/>
                  </a:cubicBezTo>
                  <a:cubicBezTo>
                    <a:pt x="866" y="361"/>
                    <a:pt x="1294" y="267"/>
                    <a:pt x="1721" y="267"/>
                  </a:cubicBezTo>
                  <a:cubicBezTo>
                    <a:pt x="2148" y="267"/>
                    <a:pt x="2576" y="361"/>
                    <a:pt x="2900" y="548"/>
                  </a:cubicBezTo>
                  <a:cubicBezTo>
                    <a:pt x="3160" y="707"/>
                    <a:pt x="3319" y="894"/>
                    <a:pt x="3369" y="1089"/>
                  </a:cubicBezTo>
                  <a:cubicBezTo>
                    <a:pt x="3441" y="801"/>
                    <a:pt x="3282" y="498"/>
                    <a:pt x="2900" y="281"/>
                  </a:cubicBezTo>
                  <a:cubicBezTo>
                    <a:pt x="2576" y="94"/>
                    <a:pt x="2148" y="0"/>
                    <a:pt x="17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1" name="Google Shape;321;p44"/>
          <p:cNvGrpSpPr/>
          <p:nvPr/>
        </p:nvGrpSpPr>
        <p:grpSpPr>
          <a:xfrm>
            <a:off x="3098282" y="2621217"/>
            <a:ext cx="1554074" cy="875827"/>
            <a:chOff x="3098282" y="2621217"/>
            <a:chExt cx="1554074" cy="875827"/>
          </a:xfrm>
        </p:grpSpPr>
        <p:sp>
          <p:nvSpPr>
            <p:cNvPr id="322" name="Google Shape;322;p44"/>
            <p:cNvSpPr/>
            <p:nvPr/>
          </p:nvSpPr>
          <p:spPr>
            <a:xfrm>
              <a:off x="3158584" y="2621895"/>
              <a:ext cx="1493772" cy="875149"/>
            </a:xfrm>
            <a:custGeom>
              <a:avLst/>
              <a:gdLst/>
              <a:ahLst/>
              <a:cxnLst/>
              <a:rect l="l" t="t" r="r" b="b"/>
              <a:pathLst>
                <a:path w="6614" h="3875" extrusionOk="0">
                  <a:moveTo>
                    <a:pt x="2740" y="0"/>
                  </a:moveTo>
                  <a:cubicBezTo>
                    <a:pt x="2039" y="0"/>
                    <a:pt x="1338" y="153"/>
                    <a:pt x="801" y="460"/>
                  </a:cubicBezTo>
                  <a:cubicBezTo>
                    <a:pt x="274" y="770"/>
                    <a:pt x="0" y="1174"/>
                    <a:pt x="0" y="1578"/>
                  </a:cubicBezTo>
                  <a:lnTo>
                    <a:pt x="0" y="2292"/>
                  </a:lnTo>
                  <a:cubicBezTo>
                    <a:pt x="0" y="2696"/>
                    <a:pt x="274" y="3107"/>
                    <a:pt x="801" y="3410"/>
                  </a:cubicBezTo>
                  <a:cubicBezTo>
                    <a:pt x="1338" y="3720"/>
                    <a:pt x="2039" y="3875"/>
                    <a:pt x="2741" y="3875"/>
                  </a:cubicBezTo>
                  <a:cubicBezTo>
                    <a:pt x="3442" y="3875"/>
                    <a:pt x="4144" y="3720"/>
                    <a:pt x="4681" y="3410"/>
                  </a:cubicBezTo>
                  <a:lnTo>
                    <a:pt x="6614" y="2292"/>
                  </a:lnTo>
                  <a:lnTo>
                    <a:pt x="6614" y="1578"/>
                  </a:lnTo>
                  <a:lnTo>
                    <a:pt x="4674" y="460"/>
                  </a:lnTo>
                  <a:cubicBezTo>
                    <a:pt x="4140" y="153"/>
                    <a:pt x="3440" y="0"/>
                    <a:pt x="27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44"/>
            <p:cNvSpPr/>
            <p:nvPr/>
          </p:nvSpPr>
          <p:spPr>
            <a:xfrm>
              <a:off x="3098282" y="2621217"/>
              <a:ext cx="1554074" cy="714574"/>
            </a:xfrm>
            <a:custGeom>
              <a:avLst/>
              <a:gdLst/>
              <a:ahLst/>
              <a:cxnLst/>
              <a:rect l="l" t="t" r="r" b="b"/>
              <a:pathLst>
                <a:path w="6881" h="3164" extrusionOk="0">
                  <a:moveTo>
                    <a:pt x="3014" y="0"/>
                  </a:moveTo>
                  <a:cubicBezTo>
                    <a:pt x="2310" y="0"/>
                    <a:pt x="1606" y="155"/>
                    <a:pt x="1068" y="463"/>
                  </a:cubicBezTo>
                  <a:cubicBezTo>
                    <a:pt x="0" y="1076"/>
                    <a:pt x="0" y="2078"/>
                    <a:pt x="1068" y="2699"/>
                  </a:cubicBezTo>
                  <a:cubicBezTo>
                    <a:pt x="1605" y="3009"/>
                    <a:pt x="2306" y="3164"/>
                    <a:pt x="3007" y="3164"/>
                  </a:cubicBezTo>
                  <a:cubicBezTo>
                    <a:pt x="3707" y="3164"/>
                    <a:pt x="4407" y="3009"/>
                    <a:pt x="4941" y="2699"/>
                  </a:cubicBezTo>
                  <a:lnTo>
                    <a:pt x="6881" y="1581"/>
                  </a:lnTo>
                  <a:lnTo>
                    <a:pt x="4948" y="463"/>
                  </a:lnTo>
                  <a:cubicBezTo>
                    <a:pt x="4412" y="154"/>
                    <a:pt x="3713" y="0"/>
                    <a:pt x="3014" y="0"/>
                  </a:cubicBezTo>
                  <a:close/>
                </a:path>
              </a:pathLst>
            </a:custGeom>
            <a:solidFill>
              <a:srgbClr val="C0F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44"/>
            <p:cNvSpPr/>
            <p:nvPr/>
          </p:nvSpPr>
          <p:spPr>
            <a:xfrm>
              <a:off x="3401146" y="2761467"/>
              <a:ext cx="751177" cy="435203"/>
            </a:xfrm>
            <a:custGeom>
              <a:avLst/>
              <a:gdLst/>
              <a:ahLst/>
              <a:cxnLst/>
              <a:rect l="l" t="t" r="r" b="b"/>
              <a:pathLst>
                <a:path w="3326" h="1927" extrusionOk="0">
                  <a:moveTo>
                    <a:pt x="1667" y="0"/>
                  </a:moveTo>
                  <a:cubicBezTo>
                    <a:pt x="744" y="0"/>
                    <a:pt x="1" y="433"/>
                    <a:pt x="1" y="960"/>
                  </a:cubicBezTo>
                  <a:cubicBezTo>
                    <a:pt x="1" y="1493"/>
                    <a:pt x="744" y="1926"/>
                    <a:pt x="1667" y="1926"/>
                  </a:cubicBezTo>
                  <a:cubicBezTo>
                    <a:pt x="2583" y="1926"/>
                    <a:pt x="3326" y="1493"/>
                    <a:pt x="3326" y="960"/>
                  </a:cubicBezTo>
                  <a:cubicBezTo>
                    <a:pt x="3326" y="433"/>
                    <a:pt x="2583" y="0"/>
                    <a:pt x="1667" y="0"/>
                  </a:cubicBezTo>
                  <a:close/>
                </a:path>
              </a:pathLst>
            </a:custGeom>
            <a:solidFill>
              <a:srgbClr val="81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44"/>
            <p:cNvSpPr/>
            <p:nvPr/>
          </p:nvSpPr>
          <p:spPr>
            <a:xfrm>
              <a:off x="3389854" y="2761467"/>
              <a:ext cx="775569" cy="247752"/>
            </a:xfrm>
            <a:custGeom>
              <a:avLst/>
              <a:gdLst/>
              <a:ahLst/>
              <a:cxnLst/>
              <a:rect l="l" t="t" r="r" b="b"/>
              <a:pathLst>
                <a:path w="3434" h="1097" extrusionOk="0">
                  <a:moveTo>
                    <a:pt x="1717" y="0"/>
                  </a:moveTo>
                  <a:cubicBezTo>
                    <a:pt x="1291" y="0"/>
                    <a:pt x="866" y="94"/>
                    <a:pt x="541" y="282"/>
                  </a:cubicBezTo>
                  <a:cubicBezTo>
                    <a:pt x="152" y="505"/>
                    <a:pt x="0" y="808"/>
                    <a:pt x="72" y="1097"/>
                  </a:cubicBezTo>
                  <a:cubicBezTo>
                    <a:pt x="116" y="895"/>
                    <a:pt x="274" y="707"/>
                    <a:pt x="541" y="556"/>
                  </a:cubicBezTo>
                  <a:cubicBezTo>
                    <a:pt x="866" y="368"/>
                    <a:pt x="1291" y="275"/>
                    <a:pt x="1717" y="275"/>
                  </a:cubicBezTo>
                  <a:cubicBezTo>
                    <a:pt x="2142" y="275"/>
                    <a:pt x="2568" y="368"/>
                    <a:pt x="2892" y="556"/>
                  </a:cubicBezTo>
                  <a:cubicBezTo>
                    <a:pt x="3159" y="707"/>
                    <a:pt x="3311" y="895"/>
                    <a:pt x="3361" y="1097"/>
                  </a:cubicBezTo>
                  <a:cubicBezTo>
                    <a:pt x="3433" y="808"/>
                    <a:pt x="3275" y="498"/>
                    <a:pt x="2892" y="282"/>
                  </a:cubicBezTo>
                  <a:cubicBezTo>
                    <a:pt x="2568" y="94"/>
                    <a:pt x="2142" y="0"/>
                    <a:pt x="1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6" name="Google Shape;326;p44"/>
          <p:cNvGrpSpPr/>
          <p:nvPr/>
        </p:nvGrpSpPr>
        <p:grpSpPr>
          <a:xfrm>
            <a:off x="4126125" y="3140886"/>
            <a:ext cx="1360295" cy="1022852"/>
            <a:chOff x="4126125" y="3140886"/>
            <a:chExt cx="1360295" cy="1022852"/>
          </a:xfrm>
        </p:grpSpPr>
        <p:sp>
          <p:nvSpPr>
            <p:cNvPr id="327" name="Google Shape;327;p44"/>
            <p:cNvSpPr/>
            <p:nvPr/>
          </p:nvSpPr>
          <p:spPr>
            <a:xfrm>
              <a:off x="4186427" y="3140886"/>
              <a:ext cx="1238110" cy="1022852"/>
            </a:xfrm>
            <a:custGeom>
              <a:avLst/>
              <a:gdLst/>
              <a:ahLst/>
              <a:cxnLst/>
              <a:rect l="l" t="t" r="r" b="b"/>
              <a:pathLst>
                <a:path w="5482" h="4529" extrusionOk="0">
                  <a:moveTo>
                    <a:pt x="2741" y="1"/>
                  </a:moveTo>
                  <a:lnTo>
                    <a:pt x="808" y="1119"/>
                  </a:lnTo>
                  <a:cubicBezTo>
                    <a:pt x="267" y="1429"/>
                    <a:pt x="0" y="1833"/>
                    <a:pt x="0" y="2237"/>
                  </a:cubicBezTo>
                  <a:lnTo>
                    <a:pt x="0" y="2951"/>
                  </a:lnTo>
                  <a:cubicBezTo>
                    <a:pt x="0" y="3355"/>
                    <a:pt x="274" y="3759"/>
                    <a:pt x="808" y="4069"/>
                  </a:cubicBezTo>
                  <a:cubicBezTo>
                    <a:pt x="1342" y="4375"/>
                    <a:pt x="2041" y="4529"/>
                    <a:pt x="2742" y="4529"/>
                  </a:cubicBezTo>
                  <a:cubicBezTo>
                    <a:pt x="3442" y="4529"/>
                    <a:pt x="4144" y="4375"/>
                    <a:pt x="4681" y="4069"/>
                  </a:cubicBezTo>
                  <a:cubicBezTo>
                    <a:pt x="5215" y="3759"/>
                    <a:pt x="5481" y="3355"/>
                    <a:pt x="5481" y="2951"/>
                  </a:cubicBezTo>
                  <a:lnTo>
                    <a:pt x="5481" y="2165"/>
                  </a:lnTo>
                  <a:lnTo>
                    <a:pt x="5474" y="2165"/>
                  </a:lnTo>
                  <a:cubicBezTo>
                    <a:pt x="5445" y="1782"/>
                    <a:pt x="5179" y="1407"/>
                    <a:pt x="4681" y="1119"/>
                  </a:cubicBezTo>
                  <a:lnTo>
                    <a:pt x="2741" y="1"/>
                  </a:lnTo>
                  <a:close/>
                </a:path>
              </a:pathLst>
            </a:custGeom>
            <a:solidFill>
              <a:srgbClr val="0FB9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44"/>
            <p:cNvSpPr/>
            <p:nvPr/>
          </p:nvSpPr>
          <p:spPr>
            <a:xfrm>
              <a:off x="4126125" y="3140886"/>
              <a:ext cx="1360295" cy="861599"/>
            </a:xfrm>
            <a:custGeom>
              <a:avLst/>
              <a:gdLst/>
              <a:ahLst/>
              <a:cxnLst/>
              <a:rect l="l" t="t" r="r" b="b"/>
              <a:pathLst>
                <a:path w="6023" h="3815" extrusionOk="0">
                  <a:moveTo>
                    <a:pt x="3015" y="1"/>
                  </a:moveTo>
                  <a:lnTo>
                    <a:pt x="1075" y="1119"/>
                  </a:lnTo>
                  <a:cubicBezTo>
                    <a:pt x="0" y="1732"/>
                    <a:pt x="0" y="2734"/>
                    <a:pt x="1075" y="3355"/>
                  </a:cubicBezTo>
                  <a:cubicBezTo>
                    <a:pt x="1609" y="3661"/>
                    <a:pt x="2308" y="3815"/>
                    <a:pt x="3009" y="3815"/>
                  </a:cubicBezTo>
                  <a:cubicBezTo>
                    <a:pt x="3709" y="3815"/>
                    <a:pt x="4411" y="3661"/>
                    <a:pt x="4948" y="3355"/>
                  </a:cubicBezTo>
                  <a:cubicBezTo>
                    <a:pt x="6023" y="2734"/>
                    <a:pt x="6015" y="1732"/>
                    <a:pt x="4948" y="1119"/>
                  </a:cubicBezTo>
                  <a:lnTo>
                    <a:pt x="3015" y="1"/>
                  </a:lnTo>
                  <a:close/>
                </a:path>
              </a:pathLst>
            </a:custGeom>
            <a:solidFill>
              <a:srgbClr val="C0F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44"/>
            <p:cNvSpPr/>
            <p:nvPr/>
          </p:nvSpPr>
          <p:spPr>
            <a:xfrm>
              <a:off x="4393306" y="3427710"/>
              <a:ext cx="824353" cy="435203"/>
            </a:xfrm>
            <a:custGeom>
              <a:avLst/>
              <a:gdLst/>
              <a:ahLst/>
              <a:cxnLst/>
              <a:rect l="l" t="t" r="r" b="b"/>
              <a:pathLst>
                <a:path w="3650" h="1927" extrusionOk="0">
                  <a:moveTo>
                    <a:pt x="1825" y="0"/>
                  </a:moveTo>
                  <a:cubicBezTo>
                    <a:pt x="1399" y="0"/>
                    <a:pt x="974" y="94"/>
                    <a:pt x="649" y="282"/>
                  </a:cubicBezTo>
                  <a:cubicBezTo>
                    <a:pt x="0" y="664"/>
                    <a:pt x="0" y="1270"/>
                    <a:pt x="649" y="1645"/>
                  </a:cubicBezTo>
                  <a:cubicBezTo>
                    <a:pt x="974" y="1832"/>
                    <a:pt x="1399" y="1926"/>
                    <a:pt x="1825" y="1926"/>
                  </a:cubicBezTo>
                  <a:cubicBezTo>
                    <a:pt x="2250" y="1926"/>
                    <a:pt x="2676" y="1832"/>
                    <a:pt x="3000" y="1645"/>
                  </a:cubicBezTo>
                  <a:cubicBezTo>
                    <a:pt x="3649" y="1270"/>
                    <a:pt x="3649" y="657"/>
                    <a:pt x="3000" y="282"/>
                  </a:cubicBezTo>
                  <a:cubicBezTo>
                    <a:pt x="2676" y="94"/>
                    <a:pt x="2250" y="0"/>
                    <a:pt x="1825" y="0"/>
                  </a:cubicBezTo>
                  <a:close/>
                </a:path>
              </a:pathLst>
            </a:custGeom>
            <a:solidFill>
              <a:srgbClr val="81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44"/>
            <p:cNvSpPr/>
            <p:nvPr/>
          </p:nvSpPr>
          <p:spPr>
            <a:xfrm>
              <a:off x="4417697" y="3427710"/>
              <a:ext cx="775569" cy="247752"/>
            </a:xfrm>
            <a:custGeom>
              <a:avLst/>
              <a:gdLst/>
              <a:ahLst/>
              <a:cxnLst/>
              <a:rect l="l" t="t" r="r" b="b"/>
              <a:pathLst>
                <a:path w="3434" h="1097" extrusionOk="0">
                  <a:moveTo>
                    <a:pt x="1717" y="0"/>
                  </a:moveTo>
                  <a:cubicBezTo>
                    <a:pt x="1291" y="0"/>
                    <a:pt x="866" y="94"/>
                    <a:pt x="541" y="282"/>
                  </a:cubicBezTo>
                  <a:cubicBezTo>
                    <a:pt x="159" y="505"/>
                    <a:pt x="0" y="808"/>
                    <a:pt x="72" y="1097"/>
                  </a:cubicBezTo>
                  <a:cubicBezTo>
                    <a:pt x="123" y="902"/>
                    <a:pt x="274" y="707"/>
                    <a:pt x="541" y="556"/>
                  </a:cubicBezTo>
                  <a:cubicBezTo>
                    <a:pt x="866" y="368"/>
                    <a:pt x="1291" y="274"/>
                    <a:pt x="1717" y="274"/>
                  </a:cubicBezTo>
                  <a:cubicBezTo>
                    <a:pt x="2142" y="274"/>
                    <a:pt x="2568" y="368"/>
                    <a:pt x="2892" y="556"/>
                  </a:cubicBezTo>
                  <a:cubicBezTo>
                    <a:pt x="3159" y="707"/>
                    <a:pt x="3318" y="902"/>
                    <a:pt x="3361" y="1097"/>
                  </a:cubicBezTo>
                  <a:cubicBezTo>
                    <a:pt x="3433" y="808"/>
                    <a:pt x="3282" y="505"/>
                    <a:pt x="2892" y="282"/>
                  </a:cubicBezTo>
                  <a:cubicBezTo>
                    <a:pt x="2568" y="94"/>
                    <a:pt x="2142" y="0"/>
                    <a:pt x="1717" y="0"/>
                  </a:cubicBezTo>
                  <a:close/>
                </a:path>
              </a:pathLst>
            </a:custGeom>
            <a:solidFill>
              <a:srgbClr val="0FB9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350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C28F2739-4B87-4E38-AB91-3B91602F035D}"/>
              </a:ext>
            </a:extLst>
          </p:cNvPr>
          <p:cNvSpPr/>
          <p:nvPr/>
        </p:nvSpPr>
        <p:spPr bwMode="auto">
          <a:xfrm>
            <a:off x="8075488" y="4469258"/>
            <a:ext cx="801384" cy="585627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cs-CZ" sz="2100" dirty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94E0A2A4-2AFE-4BF1-97F2-082B674B1EE8}"/>
              </a:ext>
            </a:extLst>
          </p:cNvPr>
          <p:cNvSpPr/>
          <p:nvPr/>
        </p:nvSpPr>
        <p:spPr bwMode="auto">
          <a:xfrm>
            <a:off x="3709228" y="2503299"/>
            <a:ext cx="1670492" cy="293242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cs-CZ" sz="2100" dirty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3690032F-1A84-43B5-945C-C45905B1ACA9}"/>
              </a:ext>
            </a:extLst>
          </p:cNvPr>
          <p:cNvSpPr/>
          <p:nvPr/>
        </p:nvSpPr>
        <p:spPr bwMode="auto">
          <a:xfrm>
            <a:off x="5379720" y="2503299"/>
            <a:ext cx="190501" cy="156082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cs-CZ" sz="2100" dirty="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A8EBE46-1A1F-469D-9477-D707169A7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923" y="581938"/>
            <a:ext cx="5980154" cy="397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791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3"/>
          <p:cNvSpPr txBox="1">
            <a:spLocks noGrp="1"/>
          </p:cNvSpPr>
          <p:nvPr>
            <p:ph type="title"/>
          </p:nvPr>
        </p:nvSpPr>
        <p:spPr>
          <a:xfrm>
            <a:off x="404602" y="331773"/>
            <a:ext cx="8326704" cy="43130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cs-CZ" sz="6000" dirty="0">
                <a:solidFill>
                  <a:srgbClr val="434343"/>
                </a:solidFill>
              </a:rPr>
              <a:t>Výživa je věda!</a:t>
            </a:r>
            <a:br>
              <a:rPr lang="cs-CZ" sz="6000" dirty="0">
                <a:solidFill>
                  <a:srgbClr val="434343"/>
                </a:solidFill>
              </a:rPr>
            </a:br>
            <a:endParaRPr sz="6000" dirty="0">
              <a:solidFill>
                <a:srgbClr val="434343"/>
              </a:solidFill>
            </a:endParaRPr>
          </a:p>
        </p:txBody>
      </p:sp>
      <p:sp>
        <p:nvSpPr>
          <p:cNvPr id="304" name="Google Shape;304;p43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rPr>
              <a:t>5</a:t>
            </a:fld>
            <a:endParaRPr sz="1200">
              <a:solidFill>
                <a:srgbClr val="CCCCCC"/>
              </a:solidFill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12195431-4B8E-4190-A551-8E4F479EB292}"/>
              </a:ext>
            </a:extLst>
          </p:cNvPr>
          <p:cNvSpPr/>
          <p:nvPr/>
        </p:nvSpPr>
        <p:spPr>
          <a:xfrm>
            <a:off x="2314010" y="2651772"/>
            <a:ext cx="45159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>
                <a:solidFill>
                  <a:srgbClr val="434343"/>
                </a:solidFill>
                <a:latin typeface="Ubuntu" panose="020B0604020202020204" charset="0"/>
              </a:rPr>
              <a:t>Ale </a:t>
            </a:r>
            <a:r>
              <a:rPr lang="cs-CZ" sz="3200" b="1" dirty="0">
                <a:solidFill>
                  <a:srgbClr val="434343"/>
                </a:solidFill>
                <a:latin typeface="Ubuntu" panose="020B0604020202020204" charset="0"/>
              </a:rPr>
              <a:t>poměrně složitá…</a:t>
            </a:r>
            <a:endParaRPr lang="cs-CZ" sz="3200" b="1" dirty="0">
              <a:latin typeface="Ubuntu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44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C28F2739-4B87-4E38-AB91-3B91602F035D}"/>
              </a:ext>
            </a:extLst>
          </p:cNvPr>
          <p:cNvSpPr/>
          <p:nvPr/>
        </p:nvSpPr>
        <p:spPr bwMode="auto">
          <a:xfrm>
            <a:off x="8075488" y="4469258"/>
            <a:ext cx="801384" cy="585627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cs-CZ" sz="2100" dirty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94E0A2A4-2AFE-4BF1-97F2-082B674B1EE8}"/>
              </a:ext>
            </a:extLst>
          </p:cNvPr>
          <p:cNvSpPr/>
          <p:nvPr/>
        </p:nvSpPr>
        <p:spPr bwMode="auto">
          <a:xfrm>
            <a:off x="3709228" y="2503299"/>
            <a:ext cx="1670492" cy="293242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cs-CZ" sz="2100" dirty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3690032F-1A84-43B5-945C-C45905B1ACA9}"/>
              </a:ext>
            </a:extLst>
          </p:cNvPr>
          <p:cNvSpPr/>
          <p:nvPr/>
        </p:nvSpPr>
        <p:spPr bwMode="auto">
          <a:xfrm>
            <a:off x="5379720" y="2503299"/>
            <a:ext cx="190501" cy="156082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cs-CZ" sz="2100" dirty="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8F74B67-9953-4277-8588-F8B240488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777" y="263997"/>
            <a:ext cx="8166446" cy="461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4447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C28F2739-4B87-4E38-AB91-3B91602F035D}"/>
              </a:ext>
            </a:extLst>
          </p:cNvPr>
          <p:cNvSpPr/>
          <p:nvPr/>
        </p:nvSpPr>
        <p:spPr bwMode="auto">
          <a:xfrm>
            <a:off x="8075488" y="4469258"/>
            <a:ext cx="801384" cy="585627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cs-CZ" sz="2100" dirty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94E0A2A4-2AFE-4BF1-97F2-082B674B1EE8}"/>
              </a:ext>
            </a:extLst>
          </p:cNvPr>
          <p:cNvSpPr/>
          <p:nvPr/>
        </p:nvSpPr>
        <p:spPr bwMode="auto">
          <a:xfrm>
            <a:off x="3709228" y="2503299"/>
            <a:ext cx="1670492" cy="293242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cs-CZ" sz="2100" dirty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3690032F-1A84-43B5-945C-C45905B1ACA9}"/>
              </a:ext>
            </a:extLst>
          </p:cNvPr>
          <p:cNvSpPr/>
          <p:nvPr/>
        </p:nvSpPr>
        <p:spPr bwMode="auto">
          <a:xfrm>
            <a:off x="5379720" y="2503299"/>
            <a:ext cx="190501" cy="156082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cs-CZ" sz="2100" dirty="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201B63B-9905-40C7-8B0C-96D286E54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142"/>
            <a:ext cx="9144000" cy="478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7828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C28F2739-4B87-4E38-AB91-3B91602F035D}"/>
              </a:ext>
            </a:extLst>
          </p:cNvPr>
          <p:cNvSpPr/>
          <p:nvPr/>
        </p:nvSpPr>
        <p:spPr bwMode="auto">
          <a:xfrm>
            <a:off x="8075488" y="4469258"/>
            <a:ext cx="801384" cy="585627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cs-CZ" sz="2100" dirty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94E0A2A4-2AFE-4BF1-97F2-082B674B1EE8}"/>
              </a:ext>
            </a:extLst>
          </p:cNvPr>
          <p:cNvSpPr/>
          <p:nvPr/>
        </p:nvSpPr>
        <p:spPr bwMode="auto">
          <a:xfrm>
            <a:off x="3709228" y="2503299"/>
            <a:ext cx="1670492" cy="293242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cs-CZ" sz="2100" dirty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3690032F-1A84-43B5-945C-C45905B1ACA9}"/>
              </a:ext>
            </a:extLst>
          </p:cNvPr>
          <p:cNvSpPr/>
          <p:nvPr/>
        </p:nvSpPr>
        <p:spPr bwMode="auto">
          <a:xfrm>
            <a:off x="5379720" y="2503299"/>
            <a:ext cx="190501" cy="156082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cs-CZ" sz="2100" dirty="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66FEF29-0C93-4F57-9D70-7ECA18DCB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593" y="0"/>
            <a:ext cx="836481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9230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C28F2739-4B87-4E38-AB91-3B91602F035D}"/>
              </a:ext>
            </a:extLst>
          </p:cNvPr>
          <p:cNvSpPr/>
          <p:nvPr/>
        </p:nvSpPr>
        <p:spPr bwMode="auto">
          <a:xfrm>
            <a:off x="8075488" y="4469258"/>
            <a:ext cx="801384" cy="585627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cs-CZ" sz="2100" dirty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94E0A2A4-2AFE-4BF1-97F2-082B674B1EE8}"/>
              </a:ext>
            </a:extLst>
          </p:cNvPr>
          <p:cNvSpPr/>
          <p:nvPr/>
        </p:nvSpPr>
        <p:spPr bwMode="auto">
          <a:xfrm>
            <a:off x="3709228" y="2503299"/>
            <a:ext cx="1670492" cy="293242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cs-CZ" sz="2100" dirty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3690032F-1A84-43B5-945C-C45905B1ACA9}"/>
              </a:ext>
            </a:extLst>
          </p:cNvPr>
          <p:cNvSpPr/>
          <p:nvPr/>
        </p:nvSpPr>
        <p:spPr bwMode="auto">
          <a:xfrm>
            <a:off x="5379720" y="2503299"/>
            <a:ext cx="190501" cy="156082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cs-CZ" sz="2100" dirty="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8A01772-64A4-47C2-8D6A-92C983BAA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539"/>
            <a:ext cx="9144000" cy="495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0090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C28F2739-4B87-4E38-AB91-3B91602F035D}"/>
              </a:ext>
            </a:extLst>
          </p:cNvPr>
          <p:cNvSpPr/>
          <p:nvPr/>
        </p:nvSpPr>
        <p:spPr bwMode="auto">
          <a:xfrm>
            <a:off x="8075488" y="4469258"/>
            <a:ext cx="801384" cy="585627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cs-CZ" sz="2100" dirty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94E0A2A4-2AFE-4BF1-97F2-082B674B1EE8}"/>
              </a:ext>
            </a:extLst>
          </p:cNvPr>
          <p:cNvSpPr/>
          <p:nvPr/>
        </p:nvSpPr>
        <p:spPr bwMode="auto">
          <a:xfrm>
            <a:off x="3709228" y="2503299"/>
            <a:ext cx="1670492" cy="293242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cs-CZ" sz="2100" dirty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3690032F-1A84-43B5-945C-C45905B1ACA9}"/>
              </a:ext>
            </a:extLst>
          </p:cNvPr>
          <p:cNvSpPr/>
          <p:nvPr/>
        </p:nvSpPr>
        <p:spPr bwMode="auto">
          <a:xfrm>
            <a:off x="5379720" y="2503299"/>
            <a:ext cx="190501" cy="156082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cs-CZ" sz="2100" dirty="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434E91B-85A0-4FC7-AB74-FE4765579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560" y="421181"/>
            <a:ext cx="7644880" cy="430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504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C28F2739-4B87-4E38-AB91-3B91602F035D}"/>
              </a:ext>
            </a:extLst>
          </p:cNvPr>
          <p:cNvSpPr/>
          <p:nvPr/>
        </p:nvSpPr>
        <p:spPr bwMode="auto">
          <a:xfrm>
            <a:off x="8075488" y="4469258"/>
            <a:ext cx="801384" cy="585627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cs-CZ" sz="2100" dirty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94E0A2A4-2AFE-4BF1-97F2-082B674B1EE8}"/>
              </a:ext>
            </a:extLst>
          </p:cNvPr>
          <p:cNvSpPr/>
          <p:nvPr/>
        </p:nvSpPr>
        <p:spPr bwMode="auto">
          <a:xfrm>
            <a:off x="3709228" y="2503299"/>
            <a:ext cx="1670492" cy="293242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cs-CZ" sz="2100" dirty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3690032F-1A84-43B5-945C-C45905B1ACA9}"/>
              </a:ext>
            </a:extLst>
          </p:cNvPr>
          <p:cNvSpPr/>
          <p:nvPr/>
        </p:nvSpPr>
        <p:spPr bwMode="auto">
          <a:xfrm>
            <a:off x="5379720" y="2503299"/>
            <a:ext cx="190501" cy="156082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cs-CZ" sz="2100" dirty="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D825DED-2AC9-419F-8723-B183BF59C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869" y="163970"/>
            <a:ext cx="8552262" cy="481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565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C28F2739-4B87-4E38-AB91-3B91602F035D}"/>
              </a:ext>
            </a:extLst>
          </p:cNvPr>
          <p:cNvSpPr/>
          <p:nvPr/>
        </p:nvSpPr>
        <p:spPr bwMode="auto">
          <a:xfrm>
            <a:off x="8075488" y="4469258"/>
            <a:ext cx="801384" cy="585627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cs-CZ" sz="2100" dirty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94E0A2A4-2AFE-4BF1-97F2-082B674B1EE8}"/>
              </a:ext>
            </a:extLst>
          </p:cNvPr>
          <p:cNvSpPr/>
          <p:nvPr/>
        </p:nvSpPr>
        <p:spPr bwMode="auto">
          <a:xfrm>
            <a:off x="3709228" y="2503299"/>
            <a:ext cx="1670492" cy="293242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cs-CZ" sz="2100" dirty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3690032F-1A84-43B5-945C-C45905B1ACA9}"/>
              </a:ext>
            </a:extLst>
          </p:cNvPr>
          <p:cNvSpPr/>
          <p:nvPr/>
        </p:nvSpPr>
        <p:spPr bwMode="auto">
          <a:xfrm>
            <a:off x="5379720" y="2503299"/>
            <a:ext cx="190501" cy="156082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cs-CZ" sz="2100" dirty="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2295407-A97B-4C75-B84F-D195D8E08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5942"/>
            <a:ext cx="9144000" cy="469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3500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8"/>
          <p:cNvSpPr txBox="1">
            <a:spLocks noGrp="1"/>
          </p:cNvSpPr>
          <p:nvPr>
            <p:ph type="title"/>
          </p:nvPr>
        </p:nvSpPr>
        <p:spPr>
          <a:xfrm>
            <a:off x="626079" y="980260"/>
            <a:ext cx="3571500" cy="57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b="1"/>
              <a:t>Všímejte si financování</a:t>
            </a:r>
            <a:endParaRPr b="1"/>
          </a:p>
        </p:txBody>
      </p:sp>
      <p:sp>
        <p:nvSpPr>
          <p:cNvPr id="258" name="Google Shape;258;p38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s">
                <a:solidFill>
                  <a:srgbClr val="B7B7B7"/>
                </a:solidFill>
              </a:rPr>
              <a:t>57</a:t>
            </a:fld>
            <a:endParaRPr>
              <a:solidFill>
                <a:srgbClr val="B7B7B7"/>
              </a:solidFill>
            </a:endParaRPr>
          </a:p>
        </p:txBody>
      </p:sp>
      <p:sp>
        <p:nvSpPr>
          <p:cNvPr id="259" name="Google Shape;259;p38"/>
          <p:cNvSpPr txBox="1">
            <a:spLocks noGrp="1"/>
          </p:cNvSpPr>
          <p:nvPr>
            <p:ph type="subTitle" idx="1"/>
          </p:nvPr>
        </p:nvSpPr>
        <p:spPr>
          <a:xfrm>
            <a:off x="626079" y="2027583"/>
            <a:ext cx="3606600" cy="27988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/>
              <a:t>Stojí za studií grant od výrobce doplňků stravy aj.?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4675A99-2EDE-4010-B8CF-60D2F496BE9C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4635610" y="1"/>
            <a:ext cx="4508390" cy="5143500"/>
          </a:xfrm>
        </p:spPr>
        <p:txBody>
          <a:bodyPr anchor="ctr"/>
          <a:lstStyle/>
          <a:p>
            <a:pPr marL="0" indent="0" algn="ctr"/>
            <a:r>
              <a:rPr lang="cs-CZ" sz="28700" b="1">
                <a:solidFill>
                  <a:schemeClr val="bg1"/>
                </a:solidFill>
                <a:latin typeface="Ubuntu" panose="020B060402020202020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7597751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8"/>
          <p:cNvSpPr txBox="1">
            <a:spLocks noGrp="1"/>
          </p:cNvSpPr>
          <p:nvPr>
            <p:ph type="title"/>
          </p:nvPr>
        </p:nvSpPr>
        <p:spPr>
          <a:xfrm>
            <a:off x="626079" y="980260"/>
            <a:ext cx="3571500" cy="57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b="1"/>
              <a:t>Reprodukovaný text</a:t>
            </a:r>
            <a:endParaRPr b="1"/>
          </a:p>
        </p:txBody>
      </p:sp>
      <p:sp>
        <p:nvSpPr>
          <p:cNvPr id="258" name="Google Shape;258;p38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s">
                <a:solidFill>
                  <a:srgbClr val="B7B7B7"/>
                </a:solidFill>
              </a:rPr>
              <a:t>58</a:t>
            </a:fld>
            <a:endParaRPr>
              <a:solidFill>
                <a:srgbClr val="B7B7B7"/>
              </a:solidFill>
            </a:endParaRPr>
          </a:p>
        </p:txBody>
      </p:sp>
      <p:sp>
        <p:nvSpPr>
          <p:cNvPr id="259" name="Google Shape;259;p38"/>
          <p:cNvSpPr txBox="1">
            <a:spLocks noGrp="1"/>
          </p:cNvSpPr>
          <p:nvPr>
            <p:ph type="subTitle" idx="1"/>
          </p:nvPr>
        </p:nvSpPr>
        <p:spPr>
          <a:xfrm>
            <a:off x="626079" y="2027583"/>
            <a:ext cx="3606600" cy="27988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/>
              <a:t>Kdo je autorem? Umí pracovat</a:t>
            </a:r>
            <a:br>
              <a:rPr lang="cs-CZ" sz="1800"/>
            </a:br>
            <a:r>
              <a:rPr lang="cs-CZ" sz="1800"/>
              <a:t>s odborným textem?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18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/>
              <a:t>Jaké sleduje zájmy?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18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/>
              <a:t>Pozor na cherry picking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4675A99-2EDE-4010-B8CF-60D2F496BE9C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4635610" y="1"/>
            <a:ext cx="4508390" cy="5143500"/>
          </a:xfrm>
        </p:spPr>
        <p:txBody>
          <a:bodyPr anchor="ctr"/>
          <a:lstStyle/>
          <a:p>
            <a:pPr marL="0" indent="0" algn="ctr"/>
            <a:r>
              <a:rPr lang="cs-CZ" sz="28700" b="1">
                <a:solidFill>
                  <a:schemeClr val="bg1"/>
                </a:solidFill>
                <a:latin typeface="Ubuntu" panose="020B060402020202020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6334441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6"/>
          <p:cNvSpPr txBox="1">
            <a:spLocks noGrp="1"/>
          </p:cNvSpPr>
          <p:nvPr>
            <p:ph type="body" idx="1"/>
          </p:nvPr>
        </p:nvSpPr>
        <p:spPr>
          <a:xfrm>
            <a:off x="1633500" y="1904925"/>
            <a:ext cx="5877000" cy="25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cs-CZ" sz="2000" dirty="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Záměrné </a:t>
            </a:r>
            <a:r>
              <a:rPr lang="cs-CZ" sz="2000" b="1" dirty="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vybírání</a:t>
            </a:r>
            <a:r>
              <a:rPr lang="cs-CZ" sz="2000" dirty="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 zdrojů nebo výsledků</a:t>
            </a:r>
          </a:p>
          <a:p>
            <a:pPr marL="0" lvl="0" indent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cs-CZ" sz="2000" dirty="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Viditelné jak ve vědě, tak u </a:t>
            </a:r>
            <a:r>
              <a:rPr lang="cs-CZ" sz="2000" b="1" dirty="0" err="1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bloggerů</a:t>
            </a:r>
            <a:r>
              <a:rPr lang="cs-CZ" sz="2000" b="1" dirty="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 apod.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cs-CZ" sz="2000" dirty="0">
              <a:solidFill>
                <a:srgbClr val="66666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cs-CZ" sz="2000" dirty="0">
              <a:solidFill>
                <a:srgbClr val="66666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dirty="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Př.: vyberu si jen studie, ve kterých se </a:t>
            </a:r>
            <a:r>
              <a:rPr lang="cs-CZ" sz="2000" dirty="0" err="1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ketodieta</a:t>
            </a:r>
            <a:r>
              <a:rPr lang="cs-CZ" sz="2000" dirty="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 ukazuje jako účinná, ostatní vynechám</a:t>
            </a:r>
            <a:endParaRPr dirty="0">
              <a:solidFill>
                <a:srgbClr val="999999"/>
              </a:solidFill>
            </a:endParaRPr>
          </a:p>
        </p:txBody>
      </p:sp>
      <p:sp>
        <p:nvSpPr>
          <p:cNvPr id="240" name="Google Shape;240;p36"/>
          <p:cNvSpPr txBox="1">
            <a:spLocks noGrp="1"/>
          </p:cNvSpPr>
          <p:nvPr>
            <p:ph type="title"/>
          </p:nvPr>
        </p:nvSpPr>
        <p:spPr>
          <a:xfrm>
            <a:off x="0" y="216225"/>
            <a:ext cx="9144000" cy="91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dirty="0" err="1"/>
              <a:t>Cherry</a:t>
            </a:r>
            <a:r>
              <a:rPr lang="cs-CZ" sz="2400" dirty="0"/>
              <a:t> </a:t>
            </a:r>
            <a:r>
              <a:rPr lang="cs-CZ" sz="2400" dirty="0" err="1"/>
              <a:t>picking</a:t>
            </a:r>
            <a:endParaRPr sz="2400" dirty="0">
              <a:solidFill>
                <a:srgbClr val="434343"/>
              </a:solidFill>
            </a:endParaRPr>
          </a:p>
        </p:txBody>
      </p:sp>
      <p:sp>
        <p:nvSpPr>
          <p:cNvPr id="241" name="Google Shape;241;p36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s"/>
              <a:t>59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0163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6"/>
          <p:cNvSpPr txBox="1">
            <a:spLocks noGrp="1"/>
          </p:cNvSpPr>
          <p:nvPr>
            <p:ph type="body" idx="1"/>
          </p:nvPr>
        </p:nvSpPr>
        <p:spPr>
          <a:xfrm>
            <a:off x="1114421" y="1739787"/>
            <a:ext cx="6915158" cy="26671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cs-CZ" sz="2000" dirty="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Nejíme živiny, ale </a:t>
            </a:r>
            <a:r>
              <a:rPr lang="cs-CZ" sz="2000" b="1" dirty="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potraviny</a:t>
            </a:r>
            <a:r>
              <a:rPr lang="cs-CZ" sz="2000" dirty="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</a:p>
          <a:p>
            <a:pPr marL="0" lvl="0" indent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cs-CZ" sz="2000" dirty="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Nejíme jednu potravinu, ale </a:t>
            </a:r>
            <a:r>
              <a:rPr lang="cs-CZ" sz="2000" b="1" dirty="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množství různých</a:t>
            </a:r>
            <a:r>
              <a:rPr lang="cs-CZ" sz="2000" dirty="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 potravin.</a:t>
            </a:r>
          </a:p>
          <a:p>
            <a:pPr marL="0" lvl="0" indent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cs-CZ" sz="2000" dirty="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Strava každého z nás je </a:t>
            </a:r>
            <a:r>
              <a:rPr lang="cs-CZ" sz="2000" b="1" dirty="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jiná</a:t>
            </a:r>
            <a:r>
              <a:rPr lang="cs-CZ" sz="2000" dirty="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</a:p>
          <a:p>
            <a:pPr marL="0" lvl="0" indent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cs-CZ" sz="200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Každý </a:t>
            </a:r>
            <a:r>
              <a:rPr lang="cs-CZ" sz="2000" dirty="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z nás má jinou </a:t>
            </a:r>
            <a:r>
              <a:rPr lang="cs-CZ" sz="2000" b="1" dirty="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pohybovou aktivitu</a:t>
            </a:r>
            <a:r>
              <a:rPr lang="cs-CZ" sz="2000" dirty="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dirty="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Každý z nás má jiný </a:t>
            </a:r>
            <a:r>
              <a:rPr lang="cs-CZ" sz="2000" b="1" dirty="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životní styl</a:t>
            </a:r>
            <a:r>
              <a:rPr lang="cs-CZ" sz="2000" dirty="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endParaRPr sz="2000" dirty="0">
              <a:solidFill>
                <a:srgbClr val="66666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999999"/>
              </a:solidFill>
            </a:endParaRPr>
          </a:p>
        </p:txBody>
      </p:sp>
      <p:sp>
        <p:nvSpPr>
          <p:cNvPr id="240" name="Google Shape;240;p36"/>
          <p:cNvSpPr txBox="1">
            <a:spLocks noGrp="1"/>
          </p:cNvSpPr>
          <p:nvPr>
            <p:ph type="title"/>
          </p:nvPr>
        </p:nvSpPr>
        <p:spPr>
          <a:xfrm>
            <a:off x="0" y="216225"/>
            <a:ext cx="9144000" cy="91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dirty="0"/>
              <a:t>Proč složitá?</a:t>
            </a:r>
            <a:endParaRPr sz="2400" dirty="0">
              <a:solidFill>
                <a:srgbClr val="434343"/>
              </a:solidFill>
            </a:endParaRPr>
          </a:p>
        </p:txBody>
      </p:sp>
      <p:sp>
        <p:nvSpPr>
          <p:cNvPr id="241" name="Google Shape;241;p36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47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3"/>
          <p:cNvSpPr txBox="1">
            <a:spLocks noGrp="1"/>
          </p:cNvSpPr>
          <p:nvPr>
            <p:ph type="title"/>
          </p:nvPr>
        </p:nvSpPr>
        <p:spPr>
          <a:xfrm>
            <a:off x="404602" y="331773"/>
            <a:ext cx="8326704" cy="43130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cs-CZ" sz="6000" dirty="0">
                <a:solidFill>
                  <a:srgbClr val="434343"/>
                </a:solidFill>
              </a:rPr>
              <a:t>Výživa je věda!</a:t>
            </a:r>
            <a:br>
              <a:rPr lang="cs-CZ" sz="6000" dirty="0">
                <a:solidFill>
                  <a:srgbClr val="434343"/>
                </a:solidFill>
              </a:rPr>
            </a:br>
            <a:endParaRPr sz="6000" dirty="0">
              <a:solidFill>
                <a:srgbClr val="434343"/>
              </a:solidFill>
            </a:endParaRPr>
          </a:p>
        </p:txBody>
      </p:sp>
      <p:sp>
        <p:nvSpPr>
          <p:cNvPr id="304" name="Google Shape;304;p43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rPr>
              <a:t>60</a:t>
            </a:fld>
            <a:endParaRPr sz="1200">
              <a:solidFill>
                <a:srgbClr val="CCCCCC"/>
              </a:solidFill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12195431-4B8E-4190-A551-8E4F479EB292}"/>
              </a:ext>
            </a:extLst>
          </p:cNvPr>
          <p:cNvSpPr/>
          <p:nvPr/>
        </p:nvSpPr>
        <p:spPr>
          <a:xfrm>
            <a:off x="2314010" y="2651772"/>
            <a:ext cx="451598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>
                <a:solidFill>
                  <a:srgbClr val="434343"/>
                </a:solidFill>
                <a:latin typeface="Ubuntu" panose="020B0604020202020204" charset="0"/>
              </a:rPr>
              <a:t>Ale </a:t>
            </a:r>
            <a:r>
              <a:rPr lang="cs-CZ" sz="3200" b="1" dirty="0">
                <a:solidFill>
                  <a:srgbClr val="434343"/>
                </a:solidFill>
                <a:latin typeface="Ubuntu" panose="020B0604020202020204" charset="0"/>
              </a:rPr>
              <a:t>poměrně </a:t>
            </a:r>
            <a:r>
              <a:rPr lang="cs-CZ" sz="3200" b="1">
                <a:solidFill>
                  <a:srgbClr val="434343"/>
                </a:solidFill>
                <a:latin typeface="Ubuntu" panose="020B0604020202020204" charset="0"/>
              </a:rPr>
              <a:t>složitá…</a:t>
            </a:r>
          </a:p>
          <a:p>
            <a:endParaRPr lang="cs-CZ" sz="3200" b="1">
              <a:solidFill>
                <a:srgbClr val="434343"/>
              </a:solidFill>
              <a:latin typeface="Ubuntu" panose="020B0604020202020204" charset="0"/>
            </a:endParaRPr>
          </a:p>
          <a:p>
            <a:pPr algn="ctr"/>
            <a:r>
              <a:rPr lang="cs-CZ" sz="3200" b="1">
                <a:solidFill>
                  <a:srgbClr val="434343"/>
                </a:solidFill>
                <a:latin typeface="Ubuntu" panose="020B0604020202020204" charset="0"/>
              </a:rPr>
              <a:t>A dost zábavná. :-)</a:t>
            </a:r>
            <a:endParaRPr lang="cs-CZ" sz="3200" b="1" dirty="0">
              <a:latin typeface="Ubuntu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21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2"/>
          <p:cNvSpPr txBox="1">
            <a:spLocks noGrp="1"/>
          </p:cNvSpPr>
          <p:nvPr>
            <p:ph type="title"/>
          </p:nvPr>
        </p:nvSpPr>
        <p:spPr>
          <a:xfrm>
            <a:off x="629406" y="2362547"/>
            <a:ext cx="3055500" cy="159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400" b="1" dirty="0">
                <a:solidFill>
                  <a:srgbClr val="434343"/>
                </a:solidFill>
              </a:rPr>
              <a:t>Martin Krobot</a:t>
            </a:r>
            <a:endParaRPr sz="4400" b="1" dirty="0">
              <a:solidFill>
                <a:srgbClr val="434343"/>
              </a:solidFill>
            </a:endParaRPr>
          </a:p>
        </p:txBody>
      </p:sp>
      <p:sp>
        <p:nvSpPr>
          <p:cNvPr id="211" name="Google Shape;211;p32"/>
          <p:cNvSpPr txBox="1">
            <a:spLocks noGrp="1"/>
          </p:cNvSpPr>
          <p:nvPr>
            <p:ph type="subTitle" idx="1"/>
          </p:nvPr>
        </p:nvSpPr>
        <p:spPr>
          <a:xfrm>
            <a:off x="623507" y="463675"/>
            <a:ext cx="2920800" cy="15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cs-CZ" sz="1800" dirty="0"/>
              <a:t>martinkrobot@gmail.com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cs-CZ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cs-CZ" sz="1800" dirty="0"/>
              <a:t>FB: martin.krobot.1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cs-CZ" sz="1800" dirty="0"/>
              <a:t>IG: </a:t>
            </a:r>
            <a:r>
              <a:rPr lang="cs-CZ" sz="1800" dirty="0" err="1"/>
              <a:t>mk_dietitian</a:t>
            </a:r>
            <a:endParaRPr sz="1800" dirty="0"/>
          </a:p>
        </p:txBody>
      </p:sp>
      <p:sp>
        <p:nvSpPr>
          <p:cNvPr id="212" name="Google Shape;212;p32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s"/>
              <a:t>61</a:t>
            </a:fld>
            <a:endParaRPr/>
          </a:p>
        </p:txBody>
      </p:sp>
      <p:cxnSp>
        <p:nvCxnSpPr>
          <p:cNvPr id="213" name="Google Shape;213;p32"/>
          <p:cNvCxnSpPr/>
          <p:nvPr/>
        </p:nvCxnSpPr>
        <p:spPr>
          <a:xfrm>
            <a:off x="678525" y="2060575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52CAD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Obrázek 2" descr="Obsah obrázku osoba, muž, interiér, brýle&#10;&#10;Popis byl vytvořen automaticky">
            <a:extLst>
              <a:ext uri="{FF2B5EF4-FFF2-40B4-BE49-F238E27FC236}">
                <a16:creationId xmlns:a16="http://schemas.microsoft.com/office/drawing/2014/main" id="{C91D05B8-F9FD-4683-8F93-2723732436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93" t="9015" r="10693" b="9015"/>
          <a:stretch/>
        </p:blipFill>
        <p:spPr>
          <a:xfrm>
            <a:off x="4388784" y="572902"/>
            <a:ext cx="3706591" cy="386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472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40164E1-CA58-4D61-8AAF-42E7905C5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257425" y="1094"/>
            <a:ext cx="4629150" cy="5141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676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C28F2739-4B87-4E38-AB91-3B91602F035D}"/>
              </a:ext>
            </a:extLst>
          </p:cNvPr>
          <p:cNvSpPr/>
          <p:nvPr/>
        </p:nvSpPr>
        <p:spPr bwMode="auto">
          <a:xfrm>
            <a:off x="8075488" y="4469258"/>
            <a:ext cx="801384" cy="585627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cs-CZ" sz="2100" dirty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94E0A2A4-2AFE-4BF1-97F2-082B674B1EE8}"/>
              </a:ext>
            </a:extLst>
          </p:cNvPr>
          <p:cNvSpPr/>
          <p:nvPr/>
        </p:nvSpPr>
        <p:spPr bwMode="auto">
          <a:xfrm>
            <a:off x="3709228" y="2503299"/>
            <a:ext cx="1670492" cy="293242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cs-CZ" sz="2100" dirty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3690032F-1A84-43B5-945C-C45905B1ACA9}"/>
              </a:ext>
            </a:extLst>
          </p:cNvPr>
          <p:cNvSpPr/>
          <p:nvPr/>
        </p:nvSpPr>
        <p:spPr bwMode="auto">
          <a:xfrm>
            <a:off x="5379720" y="2503299"/>
            <a:ext cx="190501" cy="156082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cs-CZ" sz="2100" dirty="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FDE05ED-2396-465C-A5C1-7BF2F3FFA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241" y="0"/>
            <a:ext cx="6862756" cy="5143500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CC94B47F-9BDA-4CB8-899C-D932973E5B5C}"/>
              </a:ext>
            </a:extLst>
          </p:cNvPr>
          <p:cNvSpPr/>
          <p:nvPr/>
        </p:nvSpPr>
        <p:spPr bwMode="auto">
          <a:xfrm>
            <a:off x="844107" y="0"/>
            <a:ext cx="7400732" cy="585627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cs-CZ" sz="2100" dirty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EFBC846F-5F75-4195-AF19-AC1D0C05868D}"/>
              </a:ext>
            </a:extLst>
          </p:cNvPr>
          <p:cNvSpPr/>
          <p:nvPr/>
        </p:nvSpPr>
        <p:spPr bwMode="auto">
          <a:xfrm>
            <a:off x="3785428" y="4714211"/>
            <a:ext cx="1670492" cy="34067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cs-CZ" sz="2100" dirty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4682D63B-10D7-4B95-91EE-485390381BFA}"/>
              </a:ext>
            </a:extLst>
          </p:cNvPr>
          <p:cNvSpPr/>
          <p:nvPr/>
        </p:nvSpPr>
        <p:spPr bwMode="auto">
          <a:xfrm>
            <a:off x="6246688" y="3418811"/>
            <a:ext cx="1670492" cy="49024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cs-CZ" sz="2100" dirty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FBD30F32-9D2B-435A-9D5C-3E81282ECDF2}"/>
              </a:ext>
            </a:extLst>
          </p:cNvPr>
          <p:cNvSpPr/>
          <p:nvPr/>
        </p:nvSpPr>
        <p:spPr bwMode="auto">
          <a:xfrm>
            <a:off x="6178108" y="1620491"/>
            <a:ext cx="1670492" cy="49024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cs-CZ" sz="2100" dirty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A0F9BA1C-C08E-4B78-A0FD-96BAD34F8C4A}"/>
              </a:ext>
            </a:extLst>
          </p:cNvPr>
          <p:cNvSpPr/>
          <p:nvPr/>
        </p:nvSpPr>
        <p:spPr bwMode="auto">
          <a:xfrm>
            <a:off x="3867203" y="3806319"/>
            <a:ext cx="1670492" cy="49024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cs-CZ" sz="2100" dirty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4BDFB757-B674-483C-8052-1D46FC4F2787}"/>
              </a:ext>
            </a:extLst>
          </p:cNvPr>
          <p:cNvSpPr/>
          <p:nvPr/>
        </p:nvSpPr>
        <p:spPr bwMode="auto">
          <a:xfrm>
            <a:off x="2663243" y="1213506"/>
            <a:ext cx="1670492" cy="58562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cs-CZ" sz="2100" dirty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F4D2F591-2927-4887-BA3F-BACDF6527FF2}"/>
              </a:ext>
            </a:extLst>
          </p:cNvPr>
          <p:cNvSpPr/>
          <p:nvPr/>
        </p:nvSpPr>
        <p:spPr bwMode="auto">
          <a:xfrm>
            <a:off x="1589679" y="1925291"/>
            <a:ext cx="528681" cy="14935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cs-CZ" sz="2100" dirty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1907D3FF-C26C-44EC-9DD2-37DEEA6610E2}"/>
              </a:ext>
            </a:extLst>
          </p:cNvPr>
          <p:cNvSpPr/>
          <p:nvPr/>
        </p:nvSpPr>
        <p:spPr bwMode="auto">
          <a:xfrm>
            <a:off x="3482340" y="1887191"/>
            <a:ext cx="1592580" cy="64646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cs-CZ" sz="2100" dirty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23F48409-79D1-4D52-8D45-11B8EFB7A9ED}"/>
              </a:ext>
            </a:extLst>
          </p:cNvPr>
          <p:cNvSpPr/>
          <p:nvPr/>
        </p:nvSpPr>
        <p:spPr bwMode="auto">
          <a:xfrm>
            <a:off x="3558541" y="2247258"/>
            <a:ext cx="1633301" cy="57976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cs-CZ" sz="2100" dirty="0" err="1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4160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C28F2739-4B87-4E38-AB91-3B91602F035D}"/>
              </a:ext>
            </a:extLst>
          </p:cNvPr>
          <p:cNvSpPr/>
          <p:nvPr/>
        </p:nvSpPr>
        <p:spPr bwMode="auto">
          <a:xfrm>
            <a:off x="8075488" y="4469258"/>
            <a:ext cx="801384" cy="585627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cs-CZ" sz="2100" dirty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94E0A2A4-2AFE-4BF1-97F2-082B674B1EE8}"/>
              </a:ext>
            </a:extLst>
          </p:cNvPr>
          <p:cNvSpPr/>
          <p:nvPr/>
        </p:nvSpPr>
        <p:spPr bwMode="auto">
          <a:xfrm>
            <a:off x="3709228" y="2503299"/>
            <a:ext cx="1670492" cy="293242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cs-CZ" sz="2100" dirty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3690032F-1A84-43B5-945C-C45905B1ACA9}"/>
              </a:ext>
            </a:extLst>
          </p:cNvPr>
          <p:cNvSpPr/>
          <p:nvPr/>
        </p:nvSpPr>
        <p:spPr bwMode="auto">
          <a:xfrm>
            <a:off x="5379720" y="2503299"/>
            <a:ext cx="190501" cy="156082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cs-CZ" sz="2100" dirty="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FDE05ED-2396-465C-A5C1-7BF2F3FFA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622" y="0"/>
            <a:ext cx="68627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426497"/>
      </p:ext>
    </p:extLst>
  </p:cSld>
  <p:clrMapOvr>
    <a:masterClrMapping/>
  </p:clrMapOvr>
</p:sld>
</file>

<file path=ppt/theme/theme1.xml><?xml version="1.0" encoding="utf-8"?>
<a:theme xmlns:a="http://schemas.openxmlformats.org/drawingml/2006/main" name="Minimal Charm">
  <a:themeElements>
    <a:clrScheme name="Simple Light">
      <a:dk1>
        <a:srgbClr val="434343"/>
      </a:dk1>
      <a:lt1>
        <a:srgbClr val="FFFFFF"/>
      </a:lt1>
      <a:dk2>
        <a:srgbClr val="666666"/>
      </a:dk2>
      <a:lt2>
        <a:srgbClr val="999999"/>
      </a:lt2>
      <a:accent1>
        <a:srgbClr val="81ECEC"/>
      </a:accent1>
      <a:accent2>
        <a:srgbClr val="C0FFFC"/>
      </a:accent2>
      <a:accent3>
        <a:srgbClr val="0FB9B1"/>
      </a:accent3>
      <a:accent4>
        <a:srgbClr val="1E8A82"/>
      </a:accent4>
      <a:accent5>
        <a:srgbClr val="2BC7C7"/>
      </a:accent5>
      <a:accent6>
        <a:srgbClr val="B7ECEC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nvited_Teachers xmlns="57069d5b-28c5-4f7f-97bc-e52de622a7f7" xsi:nil="true"/>
    <Templates xmlns="57069d5b-28c5-4f7f-97bc-e52de622a7f7" xsi:nil="true"/>
    <Has_Teacher_Only_SectionGroup xmlns="57069d5b-28c5-4f7f-97bc-e52de622a7f7" xsi:nil="true"/>
    <Self_Registration_Enabled xmlns="57069d5b-28c5-4f7f-97bc-e52de622a7f7" xsi:nil="true"/>
    <FolderType xmlns="57069d5b-28c5-4f7f-97bc-e52de622a7f7" xsi:nil="true"/>
    <Invited_Students xmlns="57069d5b-28c5-4f7f-97bc-e52de622a7f7" xsi:nil="true"/>
    <Is_Collaboration_Space_Locked xmlns="57069d5b-28c5-4f7f-97bc-e52de622a7f7" xsi:nil="true"/>
    <CultureName xmlns="57069d5b-28c5-4f7f-97bc-e52de622a7f7" xsi:nil="true"/>
    <AppVersion xmlns="57069d5b-28c5-4f7f-97bc-e52de622a7f7" xsi:nil="true"/>
    <DefaultSectionNames xmlns="57069d5b-28c5-4f7f-97bc-e52de622a7f7" xsi:nil="true"/>
    <Owner xmlns="57069d5b-28c5-4f7f-97bc-e52de622a7f7">
      <UserInfo>
        <DisplayName/>
        <AccountId xsi:nil="true"/>
        <AccountType/>
      </UserInfo>
    </Owner>
    <Teachers xmlns="57069d5b-28c5-4f7f-97bc-e52de622a7f7">
      <UserInfo>
        <DisplayName/>
        <AccountId xsi:nil="true"/>
        <AccountType/>
      </UserInfo>
    </Teachers>
    <Students xmlns="57069d5b-28c5-4f7f-97bc-e52de622a7f7">
      <UserInfo>
        <DisplayName/>
        <AccountId xsi:nil="true"/>
        <AccountType/>
      </UserInfo>
    </Students>
    <NotebookType xmlns="57069d5b-28c5-4f7f-97bc-e52de622a7f7" xsi:nil="true"/>
    <Student_Groups xmlns="57069d5b-28c5-4f7f-97bc-e52de622a7f7">
      <UserInfo>
        <DisplayName/>
        <AccountId xsi:nil="true"/>
        <AccountType/>
      </UserInfo>
    </Student_Group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8D2589EBA42D144BDFDF1E8AF596C46" ma:contentTypeVersion="28" ma:contentTypeDescription="Vytvoří nový dokument" ma:contentTypeScope="" ma:versionID="3912c9761b35602bbc3570059f83e813">
  <xsd:schema xmlns:xsd="http://www.w3.org/2001/XMLSchema" xmlns:xs="http://www.w3.org/2001/XMLSchema" xmlns:p="http://schemas.microsoft.com/office/2006/metadata/properties" xmlns:ns3="57069d5b-28c5-4f7f-97bc-e52de622a7f7" xmlns:ns4="c0341062-30f8-4e80-ad54-4c529bb7785e" targetNamespace="http://schemas.microsoft.com/office/2006/metadata/properties" ma:root="true" ma:fieldsID="a039f61937a79816f6982dd0022b0405" ns3:_="" ns4:_="">
    <xsd:import namespace="57069d5b-28c5-4f7f-97bc-e52de622a7f7"/>
    <xsd:import namespace="c0341062-30f8-4e80-ad54-4c529bb7785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NotebookType" minOccurs="0"/>
                <xsd:element ref="ns3:FolderType" minOccurs="0"/>
                <xsd:element ref="ns3:Owner" minOccurs="0"/>
                <xsd:element ref="ns3:DefaultSectionNames" minOccurs="0"/>
                <xsd:element ref="ns3:Templates" minOccurs="0"/>
                <xsd:element ref="ns3:CultureName" minOccurs="0"/>
                <xsd:element ref="ns3:AppVersion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069d5b-28c5-4f7f-97bc-e52de622a7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NotebookType" ma:index="12" nillable="true" ma:displayName="Notebook Type" ma:internalName="NotebookType">
      <xsd:simpleType>
        <xsd:restriction base="dms:Text"/>
      </xsd:simpleType>
    </xsd:element>
    <xsd:element name="FolderType" ma:index="13" nillable="true" ma:displayName="Folder Type" ma:internalName="FolderType">
      <xsd:simpleType>
        <xsd:restriction base="dms:Text"/>
      </xsd:simpleType>
    </xsd:element>
    <xsd:element name="Owner" ma:index="14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5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6" nillable="true" ma:displayName="Templates" ma:internalName="Templates">
      <xsd:simpleType>
        <xsd:restriction base="dms:Note">
          <xsd:maxLength value="255"/>
        </xsd:restriction>
      </xsd:simpleType>
    </xsd:element>
    <xsd:element name="CultureName" ma:index="17" nillable="true" ma:displayName="Culture Name" ma:internalName="CultureName">
      <xsd:simpleType>
        <xsd:restriction base="dms:Text"/>
      </xsd:simpleType>
    </xsd:element>
    <xsd:element name="AppVersion" ma:index="18" nillable="true" ma:displayName="App Version" ma:internalName="AppVersion">
      <xsd:simpleType>
        <xsd:restriction base="dms:Text"/>
      </xsd:simpleType>
    </xsd:element>
    <xsd:element name="Teachers" ma:index="19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20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21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22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3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4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5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6" nillable="true" ma:displayName="Is Collaboration Space Locked" ma:internalName="Is_Collaboration_Space_Locked">
      <xsd:simpleType>
        <xsd:restriction base="dms:Boolean"/>
      </xsd:simpleType>
    </xsd:element>
    <xsd:element name="MediaServiceOCR" ma:index="3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31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3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3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341062-30f8-4e80-ad54-4c529bb7785e" elementFormDefault="qualified">
    <xsd:import namespace="http://schemas.microsoft.com/office/2006/documentManagement/types"/>
    <xsd:import namespace="http://schemas.microsoft.com/office/infopath/2007/PartnerControls"/>
    <xsd:element name="SharedWithUsers" ma:index="27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8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9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34D2765-1E05-46CC-95DB-6D80AFF17C2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00F13F8-0DDA-45CA-9F4B-D07B321170E6}">
  <ds:schemaRefs>
    <ds:schemaRef ds:uri="57069d5b-28c5-4f7f-97bc-e52de622a7f7"/>
    <ds:schemaRef ds:uri="http://schemas.microsoft.com/office/2006/documentManagement/types"/>
    <ds:schemaRef ds:uri="http://purl.org/dc/dcmitype/"/>
    <ds:schemaRef ds:uri="http://www.w3.org/XML/1998/namespace"/>
    <ds:schemaRef ds:uri="http://purl.org/dc/terms/"/>
    <ds:schemaRef ds:uri="http://schemas.microsoft.com/office/infopath/2007/PartnerControls"/>
    <ds:schemaRef ds:uri="c0341062-30f8-4e80-ad54-4c529bb7785e"/>
    <ds:schemaRef ds:uri="http://schemas.openxmlformats.org/package/2006/metadata/core-properties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23813710-4AD5-4611-B5AA-0640EE22A9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7069d5b-28c5-4f7f-97bc-e52de622a7f7"/>
    <ds:schemaRef ds:uri="c0341062-30f8-4e80-ad54-4c529bb7785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1404</TotalTime>
  <Words>1105</Words>
  <Application>Microsoft Office PowerPoint</Application>
  <PresentationFormat>Předvádění na obrazovce (16:9)</PresentationFormat>
  <Paragraphs>323</Paragraphs>
  <Slides>61</Slides>
  <Notes>44</Notes>
  <HiddenSlides>0</HiddenSlides>
  <MMClips>1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61</vt:i4>
      </vt:variant>
    </vt:vector>
  </HeadingPairs>
  <TitlesOfParts>
    <vt:vector size="71" baseType="lpstr">
      <vt:lpstr>Arial</vt:lpstr>
      <vt:lpstr>Proxima Nova</vt:lpstr>
      <vt:lpstr>Ubuntu Light</vt:lpstr>
      <vt:lpstr>Ubuntu</vt:lpstr>
      <vt:lpstr>Bodoni</vt:lpstr>
      <vt:lpstr>Ubuntu Medium</vt:lpstr>
      <vt:lpstr>Proxima Nova Semibold</vt:lpstr>
      <vt:lpstr>Arvo</vt:lpstr>
      <vt:lpstr>Minimal Charm</vt:lpstr>
      <vt:lpstr>SlidesGo Final Pages</vt:lpstr>
      <vt:lpstr>Jak číst informace o výživě?</vt:lpstr>
      <vt:lpstr>Prezentace aplikace PowerPoint</vt:lpstr>
      <vt:lpstr>Prezentace aplikace PowerPoint</vt:lpstr>
      <vt:lpstr>Prezentace aplikace PowerPoint</vt:lpstr>
      <vt:lpstr>Výživa je věda! </vt:lpstr>
      <vt:lpstr>Proč složitá?</vt:lpstr>
      <vt:lpstr>Prezentace aplikace PowerPoint</vt:lpstr>
      <vt:lpstr>Prezentace aplikace PowerPoint</vt:lpstr>
      <vt:lpstr>Prezentace aplikace PowerPoint</vt:lpstr>
      <vt:lpstr>Jak vypadá vědecká studie?</vt:lpstr>
      <vt:lpstr>Co je vědecká studie?</vt:lpstr>
      <vt:lpstr>Typy studií</vt:lpstr>
      <vt:lpstr>Observační studie</vt:lpstr>
      <vt:lpstr>Intervenční studie</vt:lpstr>
      <vt:lpstr>Sekundární výzkum</vt:lpstr>
      <vt:lpstr>Hierarchie vědeckých důkazů</vt:lpstr>
      <vt:lpstr>Takhle ne!</vt:lpstr>
      <vt:lpstr>Prezentace aplikace PowerPoint</vt:lpstr>
      <vt:lpstr>Abstrakt</vt:lpstr>
      <vt:lpstr>Úvod</vt:lpstr>
      <vt:lpstr>Metodika</vt:lpstr>
      <vt:lpstr>Výsledky</vt:lpstr>
      <vt:lpstr>Výsledky</vt:lpstr>
      <vt:lpstr>Diskuze</vt:lpstr>
      <vt:lpstr>Závěr</vt:lpstr>
      <vt:lpstr>Prohlášení</vt:lpstr>
      <vt:lpstr>Použité zdroje</vt:lpstr>
      <vt:lpstr>Prezentace aplikace PowerPoint</vt:lpstr>
      <vt:lpstr>Chyby ve studiích</vt:lpstr>
      <vt:lpstr>Druhy chyb při sběru dat</vt:lpstr>
      <vt:lpstr>Systematická chyba ve výzkumu</vt:lpstr>
      <vt:lpstr>Systematická chyba ve výzkumu</vt:lpstr>
      <vt:lpstr>Typy systematické chyby</vt:lpstr>
      <vt:lpstr>Typy systematické chyby</vt:lpstr>
      <vt:lpstr>Typy systematické chyby</vt:lpstr>
      <vt:lpstr>Typy systematické chyby</vt:lpstr>
      <vt:lpstr>Typy systematické chyby</vt:lpstr>
      <vt:lpstr>Další chyby</vt:lpstr>
      <vt:lpstr>Interpretace studií</vt:lpstr>
      <vt:lpstr>Nečtěte pouze titulky</vt:lpstr>
      <vt:lpstr>Původ článku</vt:lpstr>
      <vt:lpstr>Zdravý skepticismus</vt:lpstr>
      <vt:lpstr>Prezentace aplikace PowerPoint</vt:lpstr>
      <vt:lpstr>Jistota výsledků</vt:lpstr>
      <vt:lpstr>Jedna je málo</vt:lpstr>
      <vt:lpstr>Ve výživě je strašný zmatek!</vt:lpstr>
      <vt:lpstr>Čtěte pozorně</vt:lpstr>
      <vt:lpstr>Korelace ≠ kauzalita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Všímejte si financování</vt:lpstr>
      <vt:lpstr>Reprodukovaný text</vt:lpstr>
      <vt:lpstr>Cherry picking</vt:lpstr>
      <vt:lpstr>Výživa je věda! </vt:lpstr>
      <vt:lpstr>Martin Krobot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Nutriční terapie jako obor</dc:title>
  <dc:creator>Martin Krobot</dc:creator>
  <cp:lastModifiedBy>Martin Krobot</cp:lastModifiedBy>
  <cp:revision>31</cp:revision>
  <dcterms:modified xsi:type="dcterms:W3CDTF">2021-12-05T20:28:57Z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0x01010058D2589EBA42D144BDFDF1E8AF596C46</vt:lpwstr>
  </property>
</Properties>
</file>