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8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307" r:id="rId6"/>
    <p:sldId id="309" r:id="rId7"/>
    <p:sldId id="310" r:id="rId8"/>
    <p:sldId id="261" r:id="rId9"/>
    <p:sldId id="335" r:id="rId10"/>
    <p:sldId id="336" r:id="rId11"/>
    <p:sldId id="337" r:id="rId12"/>
    <p:sldId id="338" r:id="rId13"/>
    <p:sldId id="263" r:id="rId14"/>
    <p:sldId id="340" r:id="rId15"/>
    <p:sldId id="342" r:id="rId16"/>
    <p:sldId id="343" r:id="rId17"/>
    <p:sldId id="264" r:id="rId18"/>
    <p:sldId id="325" r:id="rId19"/>
    <p:sldId id="326" r:id="rId20"/>
    <p:sldId id="327" r:id="rId21"/>
    <p:sldId id="328" r:id="rId22"/>
    <p:sldId id="265" r:id="rId23"/>
    <p:sldId id="344" r:id="rId24"/>
    <p:sldId id="348" r:id="rId25"/>
    <p:sldId id="321" r:id="rId26"/>
    <p:sldId id="322" r:id="rId27"/>
    <p:sldId id="323" r:id="rId28"/>
    <p:sldId id="266" r:id="rId29"/>
    <p:sldId id="330" r:id="rId30"/>
    <p:sldId id="331" r:id="rId31"/>
    <p:sldId id="332" r:id="rId32"/>
    <p:sldId id="267" r:id="rId33"/>
    <p:sldId id="312" r:id="rId34"/>
    <p:sldId id="317" r:id="rId35"/>
    <p:sldId id="318" r:id="rId36"/>
    <p:sldId id="320" r:id="rId37"/>
    <p:sldId id="268" r:id="rId38"/>
    <p:sldId id="306" r:id="rId39"/>
    <p:sldId id="313" r:id="rId40"/>
    <p:sldId id="314" r:id="rId41"/>
    <p:sldId id="315" r:id="rId42"/>
    <p:sldId id="316" r:id="rId43"/>
    <p:sldId id="269" r:id="rId44"/>
    <p:sldId id="270" r:id="rId45"/>
    <p:sldId id="271" r:id="rId46"/>
    <p:sldId id="272" r:id="rId47"/>
    <p:sldId id="273" r:id="rId48"/>
    <p:sldId id="274" r:id="rId49"/>
    <p:sldId id="345" r:id="rId50"/>
    <p:sldId id="346" r:id="rId51"/>
    <p:sldId id="347" r:id="rId52"/>
    <p:sldId id="305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C282D-62C7-482C-A188-3D376D90145D}" v="9" dt="2022-11-06T18:24:12.2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ška Lagová" userId="e1499dd2e872947b" providerId="LiveId" clId="{078C282D-62C7-482C-A188-3D376D90145D}"/>
    <pc:docChg chg="custSel addSld modSld modShowInfo">
      <pc:chgData name="Eliška Lagová" userId="e1499dd2e872947b" providerId="LiveId" clId="{078C282D-62C7-482C-A188-3D376D90145D}" dt="2022-11-06T18:52:10.210" v="65" actId="255"/>
      <pc:docMkLst>
        <pc:docMk/>
      </pc:docMkLst>
      <pc:sldChg chg="modSp mod">
        <pc:chgData name="Eliška Lagová" userId="e1499dd2e872947b" providerId="LiveId" clId="{078C282D-62C7-482C-A188-3D376D90145D}" dt="2022-11-06T18:41:38.875" v="54" actId="20577"/>
        <pc:sldMkLst>
          <pc:docMk/>
          <pc:sldMk cId="395603587" sldId="267"/>
        </pc:sldMkLst>
        <pc:spChg chg="mod">
          <ac:chgData name="Eliška Lagová" userId="e1499dd2e872947b" providerId="LiveId" clId="{078C282D-62C7-482C-A188-3D376D90145D}" dt="2022-11-06T18:41:38.875" v="54" actId="20577"/>
          <ac:spMkLst>
            <pc:docMk/>
            <pc:sldMk cId="395603587" sldId="267"/>
            <ac:spMk id="3" creationId="{C74EB2A1-25A9-4712-BD7C-935EFD026E64}"/>
          </ac:spMkLst>
        </pc:spChg>
      </pc:sldChg>
      <pc:sldChg chg="addSp modSp mod">
        <pc:chgData name="Eliška Lagová" userId="e1499dd2e872947b" providerId="LiveId" clId="{078C282D-62C7-482C-A188-3D376D90145D}" dt="2022-11-06T18:47:18.486" v="62" actId="255"/>
        <pc:sldMkLst>
          <pc:docMk/>
          <pc:sldMk cId="2852582682" sldId="268"/>
        </pc:sldMkLst>
        <pc:spChg chg="mod">
          <ac:chgData name="Eliška Lagová" userId="e1499dd2e872947b" providerId="LiveId" clId="{078C282D-62C7-482C-A188-3D376D90145D}" dt="2022-11-06T18:47:02.044" v="59" actId="20577"/>
          <ac:spMkLst>
            <pc:docMk/>
            <pc:sldMk cId="2852582682" sldId="268"/>
            <ac:spMk id="3" creationId="{84BA12A2-C985-447B-95CE-A54473A79911}"/>
          </ac:spMkLst>
        </pc:spChg>
        <pc:spChg chg="add mod">
          <ac:chgData name="Eliška Lagová" userId="e1499dd2e872947b" providerId="LiveId" clId="{078C282D-62C7-482C-A188-3D376D90145D}" dt="2022-11-06T18:47:18.486" v="62" actId="255"/>
          <ac:spMkLst>
            <pc:docMk/>
            <pc:sldMk cId="2852582682" sldId="268"/>
            <ac:spMk id="6" creationId="{7D518911-5337-A64E-7799-EE1D1E0706FC}"/>
          </ac:spMkLst>
        </pc:spChg>
      </pc:sldChg>
      <pc:sldChg chg="addSp modSp mod">
        <pc:chgData name="Eliška Lagová" userId="e1499dd2e872947b" providerId="LiveId" clId="{078C282D-62C7-482C-A188-3D376D90145D}" dt="2022-11-06T18:52:10.210" v="65" actId="255"/>
        <pc:sldMkLst>
          <pc:docMk/>
          <pc:sldMk cId="99014037" sldId="315"/>
        </pc:sldMkLst>
        <pc:spChg chg="add mod">
          <ac:chgData name="Eliška Lagová" userId="e1499dd2e872947b" providerId="LiveId" clId="{078C282D-62C7-482C-A188-3D376D90145D}" dt="2022-11-06T18:52:10.210" v="65" actId="255"/>
          <ac:spMkLst>
            <pc:docMk/>
            <pc:sldMk cId="99014037" sldId="315"/>
            <ac:spMk id="6" creationId="{0EB48A51-0126-BF18-F802-3179E43F9A46}"/>
          </ac:spMkLst>
        </pc:spChg>
      </pc:sldChg>
      <pc:sldChg chg="addSp modSp mod">
        <pc:chgData name="Eliška Lagová" userId="e1499dd2e872947b" providerId="LiveId" clId="{078C282D-62C7-482C-A188-3D376D90145D}" dt="2022-11-06T18:27:01.659" v="52" actId="1076"/>
        <pc:sldMkLst>
          <pc:docMk/>
          <pc:sldMk cId="954185579" sldId="342"/>
        </pc:sldMkLst>
        <pc:spChg chg="add mod">
          <ac:chgData name="Eliška Lagová" userId="e1499dd2e872947b" providerId="LiveId" clId="{078C282D-62C7-482C-A188-3D376D90145D}" dt="2022-11-06T18:26:33.370" v="51" actId="14100"/>
          <ac:spMkLst>
            <pc:docMk/>
            <pc:sldMk cId="954185579" sldId="342"/>
            <ac:spMk id="9" creationId="{FCEFAC40-5385-1787-F905-2C9D9D9B6074}"/>
          </ac:spMkLst>
        </pc:spChg>
        <pc:picChg chg="mod">
          <ac:chgData name="Eliška Lagová" userId="e1499dd2e872947b" providerId="LiveId" clId="{078C282D-62C7-482C-A188-3D376D90145D}" dt="2022-11-06T18:27:01.659" v="52" actId="1076"/>
          <ac:picMkLst>
            <pc:docMk/>
            <pc:sldMk cId="954185579" sldId="342"/>
            <ac:picMk id="8" creationId="{3A07E342-45F7-42D8-829B-99760C891BA0}"/>
          </ac:picMkLst>
        </pc:picChg>
        <pc:picChg chg="mod">
          <ac:chgData name="Eliška Lagová" userId="e1499dd2e872947b" providerId="LiveId" clId="{078C282D-62C7-482C-A188-3D376D90145D}" dt="2022-11-06T18:26:14.727" v="49" actId="1076"/>
          <ac:picMkLst>
            <pc:docMk/>
            <pc:sldMk cId="954185579" sldId="342"/>
            <ac:picMk id="10" creationId="{948F1E50-F22B-45B1-8E99-47021F8DF669}"/>
          </ac:picMkLst>
        </pc:picChg>
        <pc:picChg chg="mod">
          <ac:chgData name="Eliška Lagová" userId="e1499dd2e872947b" providerId="LiveId" clId="{078C282D-62C7-482C-A188-3D376D90145D}" dt="2022-11-06T18:26:22.342" v="50" actId="1076"/>
          <ac:picMkLst>
            <pc:docMk/>
            <pc:sldMk cId="954185579" sldId="342"/>
            <ac:picMk id="12" creationId="{3F646848-5A03-4EA2-9A80-1B159125AAD5}"/>
          </ac:picMkLst>
        </pc:picChg>
      </pc:sldChg>
      <pc:sldChg chg="addSp modSp new mod setBg">
        <pc:chgData name="Eliška Lagová" userId="e1499dd2e872947b" providerId="LiveId" clId="{078C282D-62C7-482C-A188-3D376D90145D}" dt="2022-11-06T18:24:12.285" v="42" actId="1076"/>
        <pc:sldMkLst>
          <pc:docMk/>
          <pc:sldMk cId="3673939263" sldId="348"/>
        </pc:sldMkLst>
        <pc:spChg chg="mod">
          <ac:chgData name="Eliška Lagová" userId="e1499dd2e872947b" providerId="LiveId" clId="{078C282D-62C7-482C-A188-3D376D90145D}" dt="2022-11-06T18:23:53.605" v="34" actId="26606"/>
          <ac:spMkLst>
            <pc:docMk/>
            <pc:sldMk cId="3673939263" sldId="348"/>
            <ac:spMk id="2" creationId="{9725C057-C77D-9E80-A424-209C2CEF26E2}"/>
          </ac:spMkLst>
        </pc:spChg>
        <pc:spChg chg="mod">
          <ac:chgData name="Eliška Lagová" userId="e1499dd2e872947b" providerId="LiveId" clId="{078C282D-62C7-482C-A188-3D376D90145D}" dt="2022-11-06T18:23:53.605" v="34" actId="26606"/>
          <ac:spMkLst>
            <pc:docMk/>
            <pc:sldMk cId="3673939263" sldId="348"/>
            <ac:spMk id="3" creationId="{291F87B6-8560-7AD5-DAC0-3C1F05679023}"/>
          </ac:spMkLst>
        </pc:spChg>
        <pc:spChg chg="add">
          <ac:chgData name="Eliška Lagová" userId="e1499dd2e872947b" providerId="LiveId" clId="{078C282D-62C7-482C-A188-3D376D90145D}" dt="2022-11-06T18:23:53.605" v="34" actId="26606"/>
          <ac:spMkLst>
            <pc:docMk/>
            <pc:sldMk cId="3673939263" sldId="348"/>
            <ac:spMk id="1031" creationId="{0E3596DD-156A-473E-9BB3-C6A29F7574E9}"/>
          </ac:spMkLst>
        </pc:spChg>
        <pc:spChg chg="add">
          <ac:chgData name="Eliška Lagová" userId="e1499dd2e872947b" providerId="LiveId" clId="{078C282D-62C7-482C-A188-3D376D90145D}" dt="2022-11-06T18:23:53.605" v="34" actId="26606"/>
          <ac:spMkLst>
            <pc:docMk/>
            <pc:sldMk cId="3673939263" sldId="348"/>
            <ac:spMk id="1033" creationId="{2C46C4D6-C474-4E92-B52E-944C1118F7B6}"/>
          </ac:spMkLst>
        </pc:spChg>
        <pc:picChg chg="add mod">
          <ac:chgData name="Eliška Lagová" userId="e1499dd2e872947b" providerId="LiveId" clId="{078C282D-62C7-482C-A188-3D376D90145D}" dt="2022-11-06T18:24:12.285" v="42" actId="1076"/>
          <ac:picMkLst>
            <pc:docMk/>
            <pc:sldMk cId="3673939263" sldId="348"/>
            <ac:picMk id="1026" creationId="{8449CE80-0C30-8B62-22D8-F0AEE1BDCAA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ED0C7-8E67-4604-8EDB-5BFFC2A6BD88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16517-D10A-4E62-BF29-5C5434A15D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97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16517-D10A-4E62-BF29-5C5434A15D8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0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D1A425-B18F-4FF2-B621-2A89AE60E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080AE5-04DC-470D-BBDE-40A89097D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5AEA94-E1C1-4417-BE21-36796579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C11E01-E9E0-4D73-A1B9-4AA070CA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D7C69A-38B0-4F86-9B03-EADAFACD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00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11069-469B-49E1-9B64-5B6696CFA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70CCC5E-8724-4568-9EB4-10223E4B4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07B68D-72FD-4BCD-A63F-9521FC05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F66693-981D-4008-9C1A-F33F32B7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D500E8-F6F5-493A-BA9A-1B044CF9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78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F517815-4591-40A0-88B5-7AAA7C37BA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FA597DC-C87E-4157-A268-BDD8BC08F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9D9228-7D93-4184-9A3F-B9685A69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9AAA4D-B48B-4AA1-9CF5-70CC28A6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5E8E12-A4BB-4C13-910A-707B13FB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10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0D05D-86F6-4A62-A313-4BD6A66F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F0BE97-BFFD-499E-8698-069BE612E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60A41E-6C06-4D0B-92DB-862056C18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717794-7BB7-4EDA-ADBA-07215B04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9C40FE-FE51-4BB3-B00C-F63184FC5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54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8FBAF-43D0-40BA-BDF7-A956DFB9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F560B1-DCE8-45DC-ABB5-B93F11A18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1F8C3B-6E3A-4DB6-AB8D-625A2F6D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44DB78-6470-40DA-A2A9-972F6B44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CC12D4-5EE5-4188-B746-48FBA431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92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4ECA2A-F6C2-49C9-B411-41FA7216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A9C182-3DF2-48A3-9008-61D017860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9E1CA91-26B7-4866-94CB-F099D4139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84086C-7675-431C-A36D-CC6EB857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5A7721-7D5C-433E-BDB0-8F76C9967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BFC157-3E46-45CC-8BD6-4859CC6B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75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76F18-9903-41D0-B62F-A286590F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5C95A6-687B-4C29-88AA-48A05004E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A9FAC8-313F-4C7D-A143-A180C3353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2270A09-0C1D-4966-9C01-598C52662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3653A74-2904-48C4-A174-C73664214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27787A1-5CCA-40E2-B5CC-46E50E85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8330EF1-0275-4AA5-9E8F-739C6A2F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14432FF-6016-4053-B323-48004B3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4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EDDC0-180D-4A49-8237-C5A88462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9E360-C96A-423F-B0AC-107855FE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C6D48D-D1C8-4B92-8A18-7CA1D006C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DA1F02-DB2C-4C1B-B133-6B856217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60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8027CF-8D70-4DE6-BF34-0D45E3A4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2E9F884-F3E7-4684-8F71-08B938D0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339CF4-B0EE-4943-9FED-22A04168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80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412A8B-1C97-4491-AFBB-E432CDD5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B2E591-DC5F-41FF-A806-7D4A1F86D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125DE9-75F5-4B0F-9472-EBA0BF12C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5DBA69-5861-4CAB-85FB-6370EDBCC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A5501C-2F1D-4914-B80A-40363709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60DB77-49B4-4D76-8C23-0811FCC8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69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E61A4-EED5-4C11-AC67-E057B50F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22E1851-1516-449B-BBBC-FCF3A10643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1FA92A-D44C-4B0A-B4C7-6970AAB00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FC30F11-E54B-4E9D-AB44-9B6E61DFA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E18366-F39D-4F42-B580-606B36B0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A7789D-A160-447E-AE2F-29938FDC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423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9437E0E-7066-4586-A919-592C1BD7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15EC37D-7BF6-4260-8ED2-3AEB9D2A2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871CF3-2C3B-4C5B-A93F-6AF85691F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1640F-CD30-413C-8E61-260FA4331319}" type="datetimeFigureOut">
              <a:rPr lang="cs-CZ" smtClean="0"/>
              <a:t>06.11.2022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608D2D-BE98-4044-BE6A-5F39FD57A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73FD5A-6604-45E3-A344-115DC3CF8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2ADD0-1325-4E30-991E-F0C7D38002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02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fif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38.jpe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fif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11.jpg"/><Relationship Id="rId4" Type="http://schemas.openxmlformats.org/officeDocument/2006/relationships/image" Target="../media/image1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DKz3pdf_5Q&amp;ab_channel=Osmosis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kontejner, sklo, stůl, voda&#10;&#10;Popis byl vytvořen automaticky">
            <a:extLst>
              <a:ext uri="{FF2B5EF4-FFF2-40B4-BE49-F238E27FC236}">
                <a16:creationId xmlns:a16="http://schemas.microsoft.com/office/drawing/2014/main" id="{9FA4C147-B821-4161-ABCF-A2E564576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8416" b="1"/>
          <a:stretch/>
        </p:blipFill>
        <p:spPr>
          <a:xfrm>
            <a:off x="4078840" y="10"/>
            <a:ext cx="811316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66FA01-ADF0-494F-BD72-063F86415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dirty="0"/>
              <a:t>Vitaminy rozpustné ve vodě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AFADCA-DCE7-4CE2-AF73-38953243C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 dirty="0"/>
              <a:t>Mgr. Eliška Lagová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443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CCAFB3E-E6E2-4587-A5FC-061F9AED9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912600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75841F-9161-4650-BCE5-20FFE7E29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>
            <a:off x="575867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CB31422-BDED-45CC-A7D2-6115A083E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57" y="3121701"/>
            <a:ext cx="3658053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kern="1200" baseline="-25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DDD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0086A0-762B-44EE-AA70-A7268A72A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1262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ástupný obsah 3">
            <a:extLst>
              <a:ext uri="{FF2B5EF4-FFF2-40B4-BE49-F238E27FC236}">
                <a16:creationId xmlns:a16="http://schemas.microsoft.com/office/drawing/2014/main" id="{FD67585A-AF8D-467D-99D5-8B796B927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914095"/>
              </p:ext>
            </p:extLst>
          </p:nvPr>
        </p:nvGraphicFramePr>
        <p:xfrm>
          <a:off x="6452171" y="953806"/>
          <a:ext cx="4956372" cy="5364895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3113244">
                  <a:extLst>
                    <a:ext uri="{9D8B030D-6E8A-4147-A177-3AD203B41FA5}">
                      <a16:colId xmlns:a16="http://schemas.microsoft.com/office/drawing/2014/main" val="1649795496"/>
                    </a:ext>
                  </a:extLst>
                </a:gridCol>
                <a:gridCol w="1843128">
                  <a:extLst>
                    <a:ext uri="{9D8B030D-6E8A-4147-A177-3AD203B41FA5}">
                      <a16:colId xmlns:a16="http://schemas.microsoft.com/office/drawing/2014/main" val="2196348130"/>
                    </a:ext>
                  </a:extLst>
                </a:gridCol>
              </a:tblGrid>
              <a:tr h="4947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Věk</a:t>
                      </a:r>
                      <a:endParaRPr lang="cs-CZ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258287" marT="86096" marB="8609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DDD</a:t>
                      </a:r>
                      <a:endParaRPr lang="cs-CZ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110843" marT="86096" marB="8609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091161"/>
                  </a:ext>
                </a:extLst>
              </a:tr>
              <a:tr h="4947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7–11 měsíců</a:t>
                      </a:r>
                      <a:endParaRPr lang="cs-CZ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258287" marT="86096" marB="86096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0,4 mg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110843" marT="86096" marB="86096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041527"/>
                  </a:ext>
                </a:extLst>
              </a:tr>
              <a:tr h="4947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1–3 roky</a:t>
                      </a:r>
                      <a:endParaRPr lang="cs-CZ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258287" marT="86096" marB="86096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0,6 mg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110843" marT="86096" marB="86096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5894"/>
                  </a:ext>
                </a:extLst>
              </a:tr>
              <a:tr h="4947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4–6 let</a:t>
                      </a:r>
                      <a:endParaRPr lang="cs-CZ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258287" marT="86096" marB="86096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0,7 mg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110843" marT="86096" marB="86096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853196"/>
                  </a:ext>
                </a:extLst>
              </a:tr>
              <a:tr h="4947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7–10 let</a:t>
                      </a:r>
                      <a:endParaRPr lang="cs-CZ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258287" marT="86096" marB="86096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1,0 mg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110843" marT="86096" marB="86096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10305"/>
                  </a:ext>
                </a:extLst>
              </a:tr>
              <a:tr h="4947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11–14 let</a:t>
                      </a:r>
                      <a:endParaRPr lang="cs-CZ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258287" marT="86096" marB="86096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1,4 mg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110843" marT="86096" marB="86096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57362"/>
                  </a:ext>
                </a:extLst>
              </a:tr>
              <a:tr h="4947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15–17 let</a:t>
                      </a:r>
                      <a:endParaRPr lang="cs-CZ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258287" marT="86096" marB="86096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1,6 mg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110843" marT="86096" marB="86096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80876"/>
                  </a:ext>
                </a:extLst>
              </a:tr>
              <a:tr h="4947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≥18 let</a:t>
                      </a:r>
                      <a:endParaRPr lang="cs-CZ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258287" marT="86096" marB="86096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1,6 mg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110843" marT="86096" marB="86096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511397"/>
                  </a:ext>
                </a:extLst>
              </a:tr>
              <a:tr h="4947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Těhotné ženy</a:t>
                      </a:r>
                      <a:endParaRPr lang="cs-CZ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258287" marT="86096" marB="86096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1,9 mg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110843" marT="86096" marB="86096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512099"/>
                  </a:ext>
                </a:extLst>
              </a:tr>
              <a:tr h="4947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Kojící ženy</a:t>
                      </a:r>
                      <a:endParaRPr lang="cs-CZ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258287" marT="86096" marB="86096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2,0 mg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2191" marR="110843" marT="86096" marB="86096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285876"/>
                  </a:ext>
                </a:extLst>
              </a:tr>
            </a:tbl>
          </a:graphicData>
        </a:graphic>
      </p:graphicFrame>
      <p:pic>
        <p:nvPicPr>
          <p:cNvPr id="4" name="Obrázek 3" descr="Obsah obrázku podepsat, zastavit, vsedě, tyč&#10;&#10;Popis byl vytvořen automaticky">
            <a:extLst>
              <a:ext uri="{FF2B5EF4-FFF2-40B4-BE49-F238E27FC236}">
                <a16:creationId xmlns:a16="http://schemas.microsoft.com/office/drawing/2014/main" id="{212039FB-B270-4440-9F97-F84BF4AE3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19" y="3598476"/>
            <a:ext cx="2414085" cy="32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1"/>
    </mc:Choice>
    <mc:Fallback xmlns="">
      <p:transition spd="slow" advTm="2575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talíř, jídlo, stůl, ovoce&#10;&#10;Popis byl vytvořen automaticky">
            <a:extLst>
              <a:ext uri="{FF2B5EF4-FFF2-40B4-BE49-F238E27FC236}">
                <a16:creationId xmlns:a16="http://schemas.microsoft.com/office/drawing/2014/main" id="{8C648265-499A-4743-BD87-5677BC76B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43" y="4103836"/>
            <a:ext cx="2714065" cy="271406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A2441B3-24DF-48F0-B04C-1031FA18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</a:t>
            </a:r>
            <a:r>
              <a:rPr lang="cs-CZ" baseline="-25000" dirty="0"/>
              <a:t>2</a:t>
            </a:r>
            <a:r>
              <a:rPr lang="cs-CZ" dirty="0"/>
              <a:t> –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4FE15-26F7-46B1-9DC1-976037C82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Droždí</a:t>
            </a:r>
          </a:p>
          <a:p>
            <a:r>
              <a:rPr lang="cs-CZ" dirty="0"/>
              <a:t>Vnitřnosti (játra)</a:t>
            </a:r>
          </a:p>
          <a:p>
            <a:r>
              <a:rPr lang="cs-CZ" dirty="0"/>
              <a:t>Vejce</a:t>
            </a:r>
          </a:p>
          <a:p>
            <a:r>
              <a:rPr lang="cs-CZ" dirty="0"/>
              <a:t>Mandle</a:t>
            </a:r>
          </a:p>
          <a:p>
            <a:r>
              <a:rPr lang="cs-CZ" dirty="0"/>
              <a:t>Houby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7C755C6-3F22-486A-BF90-03D000A34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361158"/>
              </p:ext>
            </p:extLst>
          </p:nvPr>
        </p:nvGraphicFramePr>
        <p:xfrm>
          <a:off x="8189408" y="828513"/>
          <a:ext cx="3916823" cy="4750357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749799">
                  <a:extLst>
                    <a:ext uri="{9D8B030D-6E8A-4147-A177-3AD203B41FA5}">
                      <a16:colId xmlns:a16="http://schemas.microsoft.com/office/drawing/2014/main" val="2239928694"/>
                    </a:ext>
                  </a:extLst>
                </a:gridCol>
                <a:gridCol w="1167024">
                  <a:extLst>
                    <a:ext uri="{9D8B030D-6E8A-4147-A177-3AD203B41FA5}">
                      <a16:colId xmlns:a16="http://schemas.microsoft.com/office/drawing/2014/main" val="3599163233"/>
                    </a:ext>
                  </a:extLst>
                </a:gridCol>
              </a:tblGrid>
              <a:tr h="8296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Potravina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Obsah na 100 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944369"/>
                  </a:ext>
                </a:extLst>
              </a:tr>
              <a:tr h="43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Droždí (sušené)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3,92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3277617"/>
                  </a:ext>
                </a:extLst>
              </a:tr>
              <a:tr h="43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Vepřová játra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3,65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4673274"/>
                  </a:ext>
                </a:extLst>
              </a:tr>
              <a:tr h="43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Kuřecí játra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2,31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019511"/>
                  </a:ext>
                </a:extLst>
              </a:tr>
              <a:tr h="43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Mléko sušené (plnotučné)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2,20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6045671"/>
                  </a:ext>
                </a:extLst>
              </a:tr>
              <a:tr h="43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Mandle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0,74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111668"/>
                  </a:ext>
                </a:extLst>
              </a:tr>
              <a:tr h="43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Ovesné vločky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0,54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3937432"/>
                  </a:ext>
                </a:extLst>
              </a:tr>
              <a:tr h="43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Hermelín (50 % t. v. s.)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0,45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1247257"/>
                  </a:ext>
                </a:extLst>
              </a:tr>
              <a:tr h="43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Vejce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0,42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3143004"/>
                  </a:ext>
                </a:extLst>
              </a:tr>
              <a:tr h="43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Pšeničné otruby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0,36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6377460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972AB2D1-B91A-4C04-AFB6-56001FFDC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60" y="3658808"/>
            <a:ext cx="1920062" cy="1920062"/>
          </a:xfrm>
          <a:prstGeom prst="rect">
            <a:avLst/>
          </a:prstGeom>
        </p:spPr>
      </p:pic>
      <p:pic>
        <p:nvPicPr>
          <p:cNvPr id="8" name="Obrázek 7" descr="Obsah obrázku talíř, interiér, jídlo, stůl&#10;&#10;Popis byl vytvořen automaticky">
            <a:extLst>
              <a:ext uri="{FF2B5EF4-FFF2-40B4-BE49-F238E27FC236}">
                <a16:creationId xmlns:a16="http://schemas.microsoft.com/office/drawing/2014/main" id="{30A5067A-F764-4A49-AED8-A8F244CD7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42" y="2383388"/>
            <a:ext cx="2714066" cy="1804854"/>
          </a:xfrm>
          <a:prstGeom prst="rect">
            <a:avLst/>
          </a:prstGeom>
        </p:spPr>
      </p:pic>
      <p:pic>
        <p:nvPicPr>
          <p:cNvPr id="10" name="Obrázek 9" descr="Obsah obrázku ovoce, ořech, talíř&#10;&#10;Popis byl vytvořen automaticky">
            <a:extLst>
              <a:ext uri="{FF2B5EF4-FFF2-40B4-BE49-F238E27FC236}">
                <a16:creationId xmlns:a16="http://schemas.microsoft.com/office/drawing/2014/main" id="{86C40560-163D-443C-8B86-068A1942C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43" y="5355558"/>
            <a:ext cx="2193150" cy="149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4"/>
    </mc:Choice>
    <mc:Fallback xmlns="">
      <p:transition spd="slow" advTm="2949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EE222F7-8047-4156-88CF-30143347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B</a:t>
            </a:r>
            <a:r>
              <a:rPr lang="cs-CZ" baseline="-25000">
                <a:solidFill>
                  <a:srgbClr val="000000"/>
                </a:solidFill>
              </a:rPr>
              <a:t>2</a:t>
            </a:r>
            <a:r>
              <a:rPr lang="cs-CZ">
                <a:solidFill>
                  <a:srgbClr val="000000"/>
                </a:solidFill>
              </a:rPr>
              <a:t> – rizika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muž, jablko, jídlo, nošení&#10;&#10;Popis byl vytvořen automaticky">
            <a:extLst>
              <a:ext uri="{FF2B5EF4-FFF2-40B4-BE49-F238E27FC236}">
                <a16:creationId xmlns:a16="http://schemas.microsoft.com/office/drawing/2014/main" id="{C086D1D3-437A-416F-A87D-F9DC8C6AA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r="12798" b="-3"/>
          <a:stretch/>
        </p:blipFill>
        <p:spPr>
          <a:xfrm>
            <a:off x="20" y="970613"/>
            <a:ext cx="4777463" cy="5000355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95F6D5-BAD9-4FE6-9B71-D96EF8871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 dirty="0" err="1">
                <a:solidFill>
                  <a:srgbClr val="000000"/>
                </a:solidFill>
              </a:rPr>
              <a:t>Cheilitida</a:t>
            </a:r>
            <a:r>
              <a:rPr lang="cs-CZ" sz="2000" dirty="0">
                <a:solidFill>
                  <a:srgbClr val="000000"/>
                </a:solidFill>
              </a:rPr>
              <a:t> (záněty ústních koutků)</a:t>
            </a:r>
          </a:p>
          <a:p>
            <a:r>
              <a:rPr lang="cs-CZ" sz="2000" dirty="0">
                <a:solidFill>
                  <a:srgbClr val="000000"/>
                </a:solidFill>
              </a:rPr>
              <a:t>Stomatitida (zánět sliznice dutiny ústní)</a:t>
            </a:r>
          </a:p>
          <a:p>
            <a:r>
              <a:rPr lang="cs-CZ" sz="2000" dirty="0">
                <a:solidFill>
                  <a:srgbClr val="000000"/>
                </a:solidFill>
              </a:rPr>
              <a:t>Glositida (zánět jazyka) </a:t>
            </a:r>
            <a:r>
              <a:rPr lang="cs-CZ" sz="2000" i="1" dirty="0">
                <a:solidFill>
                  <a:srgbClr val="000000"/>
                </a:solidFill>
              </a:rPr>
              <a:t>Hunterova glositida</a:t>
            </a:r>
          </a:p>
          <a:p>
            <a:r>
              <a:rPr lang="cs-CZ" sz="2000" dirty="0">
                <a:solidFill>
                  <a:srgbClr val="000000"/>
                </a:solidFill>
              </a:rPr>
              <a:t>V těžších případech anémie</a:t>
            </a:r>
          </a:p>
          <a:p>
            <a:r>
              <a:rPr lang="cs-CZ" sz="2000" dirty="0">
                <a:solidFill>
                  <a:srgbClr val="000000"/>
                </a:solidFill>
              </a:rPr>
              <a:t>Kožní problémy (</a:t>
            </a:r>
            <a:r>
              <a:rPr lang="cs-CZ" sz="2000" dirty="0" err="1">
                <a:solidFill>
                  <a:srgbClr val="000000"/>
                </a:solidFill>
              </a:rPr>
              <a:t>seboroická</a:t>
            </a:r>
            <a:r>
              <a:rPr lang="cs-CZ" sz="2000" dirty="0">
                <a:solidFill>
                  <a:srgbClr val="000000"/>
                </a:solidFill>
              </a:rPr>
              <a:t> dermatitida)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2"/>
    </mc:Choice>
    <mc:Fallback xmlns="">
      <p:transition spd="slow" advTm="4421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F31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2BAAC4-A0F2-4EAF-BDDE-656BE101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rgbClr val="FFFFFF"/>
                </a:solidFill>
              </a:rPr>
              <a:t>Vitamin B</a:t>
            </a:r>
            <a:r>
              <a:rPr lang="cs-CZ" baseline="-25000" dirty="0">
                <a:solidFill>
                  <a:srgbClr val="FFFFFF"/>
                </a:solidFill>
              </a:rPr>
              <a:t>3</a:t>
            </a:r>
            <a:r>
              <a:rPr lang="cs-CZ" dirty="0">
                <a:solidFill>
                  <a:srgbClr val="FFFFFF"/>
                </a:solidFill>
              </a:rPr>
              <a:t>  NIACIN</a:t>
            </a:r>
          </a:p>
        </p:txBody>
      </p:sp>
      <p:pic>
        <p:nvPicPr>
          <p:cNvPr id="5" name="Obrázek 4" descr="Obsah obrázku jídlo, stůl, ovoce, různé&#10;&#10;Popis byl vytvořen automaticky">
            <a:extLst>
              <a:ext uri="{FF2B5EF4-FFF2-40B4-BE49-F238E27FC236}">
                <a16:creationId xmlns:a16="http://schemas.microsoft.com/office/drawing/2014/main" id="{F1235997-A72B-44E0-B547-021DCB3F9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r="2" b="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D3DD87-D3FA-4FCB-B3BC-347309302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5345" y="647272"/>
            <a:ext cx="3972400" cy="5640511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Kyselina nikotinová a nikotinamid</a:t>
            </a:r>
          </a:p>
          <a:p>
            <a:r>
              <a:rPr lang="cs-CZ" sz="2000" dirty="0">
                <a:solidFill>
                  <a:srgbClr val="FFFFFF"/>
                </a:solidFill>
              </a:rPr>
              <a:t>= </a:t>
            </a:r>
            <a:r>
              <a:rPr lang="cs-CZ" sz="2000" b="1" dirty="0" err="1">
                <a:solidFill>
                  <a:srgbClr val="FFFFFF"/>
                </a:solidFill>
              </a:rPr>
              <a:t>NI</a:t>
            </a:r>
            <a:r>
              <a:rPr lang="cs-CZ" sz="2000" dirty="0" err="1">
                <a:solidFill>
                  <a:srgbClr val="FFFFFF"/>
                </a:solidFill>
              </a:rPr>
              <a:t>cotin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b="1" dirty="0" err="1">
                <a:solidFill>
                  <a:srgbClr val="FFFFFF"/>
                </a:solidFill>
              </a:rPr>
              <a:t>AC</a:t>
            </a:r>
            <a:r>
              <a:rPr lang="cs-CZ" sz="2000" dirty="0" err="1">
                <a:solidFill>
                  <a:srgbClr val="FFFFFF"/>
                </a:solidFill>
              </a:rPr>
              <a:t>id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vitam</a:t>
            </a:r>
            <a:r>
              <a:rPr lang="cs-CZ" sz="2000" b="1" dirty="0" err="1">
                <a:solidFill>
                  <a:srgbClr val="FFFFFF"/>
                </a:solidFill>
              </a:rPr>
              <a:t>IN</a:t>
            </a:r>
            <a:endParaRPr lang="cs-CZ" sz="2000" b="1" dirty="0">
              <a:solidFill>
                <a:srgbClr val="FFFFFF"/>
              </a:solidFill>
            </a:endParaRPr>
          </a:p>
          <a:p>
            <a:r>
              <a:rPr lang="cs-CZ" sz="2000" dirty="0">
                <a:solidFill>
                  <a:srgbClr val="FFFFFF"/>
                </a:solidFill>
              </a:rPr>
              <a:t>Poměrně stabilní při vaření i skladování</a:t>
            </a:r>
          </a:p>
          <a:p>
            <a:r>
              <a:rPr lang="cs-C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koenzymy</a:t>
            </a:r>
            <a:r>
              <a:rPr lang="cs-CZ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NAD(H), NADP(H)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energetický metabolismus</a:t>
            </a:r>
          </a:p>
          <a:p>
            <a:r>
              <a:rPr lang="cs-CZ" sz="2000" dirty="0">
                <a:solidFill>
                  <a:schemeClr val="bg1"/>
                </a:solidFill>
              </a:rPr>
              <a:t>Činnost nervové soustavy</a:t>
            </a:r>
          </a:p>
          <a:p>
            <a:r>
              <a:rPr lang="cs-CZ" sz="2000" dirty="0">
                <a:solidFill>
                  <a:schemeClr val="bg1"/>
                </a:solidFill>
              </a:rPr>
              <a:t>Prekurzorem je tryptofan</a:t>
            </a:r>
          </a:p>
        </p:txBody>
      </p:sp>
    </p:spTree>
    <p:extLst>
      <p:ext uri="{BB962C8B-B14F-4D97-AF65-F5344CB8AC3E}">
        <p14:creationId xmlns:p14="http://schemas.microsoft.com/office/powerpoint/2010/main" val="36311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66"/>
    </mc:Choice>
    <mc:Fallback xmlns="">
      <p:transition spd="slow" advTm="10096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5B100ED-A29A-46D6-8B38-A724E8284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0000"/>
                </a:solidFill>
              </a:rPr>
              <a:t>B</a:t>
            </a:r>
            <a:r>
              <a:rPr lang="cs-CZ" sz="3600" baseline="-25000" dirty="0">
                <a:solidFill>
                  <a:srgbClr val="000000"/>
                </a:solidFill>
              </a:rPr>
              <a:t>3</a:t>
            </a:r>
            <a:r>
              <a:rPr lang="cs-CZ" sz="3600" dirty="0">
                <a:solidFill>
                  <a:srgbClr val="000000"/>
                </a:solidFill>
              </a:rPr>
              <a:t>  zdravotní tvrzení</a:t>
            </a:r>
          </a:p>
        </p:txBody>
      </p:sp>
      <p:sp>
        <p:nvSpPr>
          <p:cNvPr id="31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Obrázek 10" descr="Obsah obrázku interiér, postel, vsedě, ležící&#10;&#10;Popis byl vytvořen automaticky">
            <a:extLst>
              <a:ext uri="{FF2B5EF4-FFF2-40B4-BE49-F238E27FC236}">
                <a16:creationId xmlns:a16="http://schemas.microsoft.com/office/drawing/2014/main" id="{851EDD4E-E93C-4D62-A332-5953E051C4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r="8503" b="-3"/>
          <a:stretch/>
        </p:blipFill>
        <p:spPr>
          <a:xfrm>
            <a:off x="20" y="4310923"/>
            <a:ext cx="3083422" cy="2547077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F1582D1-91AB-463C-9127-0249BA9D7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8"/>
          <a:stretch/>
        </p:blipFill>
        <p:spPr>
          <a:xfrm>
            <a:off x="3532736" y="2984162"/>
            <a:ext cx="2555402" cy="255540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Obrázek 4" descr="Obsah obrázku pták, hledání, stojící, skupina&#10;&#10;Popis byl vytvořen automaticky">
            <a:extLst>
              <a:ext uri="{FF2B5EF4-FFF2-40B4-BE49-F238E27FC236}">
                <a16:creationId xmlns:a16="http://schemas.microsoft.com/office/drawing/2014/main" id="{6C731646-5FC2-4B79-AB5B-5E7375D56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r="-3" b="-3"/>
          <a:stretch/>
        </p:blipFill>
        <p:spPr>
          <a:xfrm>
            <a:off x="1" y="-1"/>
            <a:ext cx="3943111" cy="3318096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FD6271-6017-4AA1-941D-D26897CB0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/>
          </a:bodyPr>
          <a:lstStyle/>
          <a:p>
            <a:pPr fontAlgn="base"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Niacin přispívá:</a:t>
            </a:r>
          </a:p>
          <a:p>
            <a:pPr lvl="1" fontAlgn="base"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 normálnímu energetickému metabolismu. </a:t>
            </a:r>
            <a:endParaRPr lang="cs-CZ" sz="17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činnosti nervové soustavy. </a:t>
            </a:r>
            <a:endParaRPr lang="cs-CZ" sz="17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psychické činnosti. </a:t>
            </a:r>
            <a:endParaRPr lang="cs-CZ" sz="17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udržení normálního stavu sliznic. </a:t>
            </a:r>
            <a:endParaRPr lang="cs-CZ" sz="17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udržení normálního stavu pokožky. </a:t>
            </a:r>
            <a:endParaRPr lang="cs-CZ" sz="17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ke snížení míry únavy a vyčerpání. </a:t>
            </a:r>
            <a:endParaRPr lang="cs-CZ" sz="17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27"/>
    </mc:Choice>
    <mc:Fallback xmlns="">
      <p:transition spd="slow" advTm="5382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alíř, stůl, jídlo, mísa&#10;&#10;Popis byl vytvořen automaticky">
            <a:extLst>
              <a:ext uri="{FF2B5EF4-FFF2-40B4-BE49-F238E27FC236}">
                <a16:creationId xmlns:a16="http://schemas.microsoft.com/office/drawing/2014/main" id="{3A07E342-45F7-42D8-829B-99760C891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21" y="5090303"/>
            <a:ext cx="2356929" cy="1767697"/>
          </a:xfrm>
          <a:prstGeom prst="rect">
            <a:avLst/>
          </a:prstGeom>
        </p:spPr>
      </p:pic>
      <p:pic>
        <p:nvPicPr>
          <p:cNvPr id="10" name="Obrázek 9" descr="Obsah obrázku ovoce&#10;&#10;Popis byl vytvořen automaticky">
            <a:extLst>
              <a:ext uri="{FF2B5EF4-FFF2-40B4-BE49-F238E27FC236}">
                <a16:creationId xmlns:a16="http://schemas.microsoft.com/office/drawing/2014/main" id="{948F1E50-F22B-45B1-8E99-47021F8DF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52" y="3299967"/>
            <a:ext cx="3221316" cy="176769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6C7B4BB-C370-4840-B36A-DCCD41FF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solidFill>
                  <a:srgbClr val="000000"/>
                </a:solidFill>
              </a:rPr>
              <a:t>B</a:t>
            </a:r>
            <a:r>
              <a:rPr lang="cs-CZ" sz="4400" baseline="-25000" dirty="0">
                <a:solidFill>
                  <a:srgbClr val="000000"/>
                </a:solidFill>
              </a:rPr>
              <a:t>3</a:t>
            </a:r>
            <a:r>
              <a:rPr lang="cs-CZ" sz="4400" dirty="0">
                <a:solidFill>
                  <a:srgbClr val="000000"/>
                </a:solidFill>
              </a:rPr>
              <a:t> </a:t>
            </a:r>
            <a:r>
              <a:rPr lang="cs-CZ" dirty="0"/>
              <a:t>– DDD a </a:t>
            </a:r>
            <a:r>
              <a:rPr lang="cs-CZ" sz="4400" dirty="0">
                <a:solidFill>
                  <a:srgbClr val="000000"/>
                </a:solidFill>
              </a:rPr>
              <a:t>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11C17D-9E6C-4B92-97DA-05D0548AF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Maso</a:t>
            </a:r>
          </a:p>
          <a:p>
            <a:r>
              <a:rPr lang="cs-CZ" dirty="0"/>
              <a:t>Obiloviny</a:t>
            </a:r>
          </a:p>
          <a:p>
            <a:r>
              <a:rPr lang="cs-CZ" dirty="0"/>
              <a:t>Ryby</a:t>
            </a:r>
          </a:p>
          <a:p>
            <a:r>
              <a:rPr lang="cs-CZ" dirty="0"/>
              <a:t>Luštěniny</a:t>
            </a:r>
          </a:p>
          <a:p>
            <a:r>
              <a:rPr lang="cs-CZ" dirty="0"/>
              <a:t>Brambory</a:t>
            </a:r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021648D-B4D8-4F67-8D51-6A3B6930F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216097"/>
              </p:ext>
            </p:extLst>
          </p:nvPr>
        </p:nvGraphicFramePr>
        <p:xfrm>
          <a:off x="7665654" y="1277076"/>
          <a:ext cx="4351077" cy="544843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748310">
                  <a:extLst>
                    <a:ext uri="{9D8B030D-6E8A-4147-A177-3AD203B41FA5}">
                      <a16:colId xmlns:a16="http://schemas.microsoft.com/office/drawing/2014/main" val="4148690013"/>
                    </a:ext>
                  </a:extLst>
                </a:gridCol>
                <a:gridCol w="1602767">
                  <a:extLst>
                    <a:ext uri="{9D8B030D-6E8A-4147-A177-3AD203B41FA5}">
                      <a16:colId xmlns:a16="http://schemas.microsoft.com/office/drawing/2014/main" val="4198369606"/>
                    </a:ext>
                  </a:extLst>
                </a:gridCol>
              </a:tblGrid>
              <a:tr h="466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Potravina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Obsah na 100 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262492"/>
                  </a:ext>
                </a:extLst>
              </a:tr>
              <a:tr h="466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Vepřové maso (pečeně bez kosti)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10,1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6248317"/>
                  </a:ext>
                </a:extLst>
              </a:tr>
              <a:tr h="466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Hovězí maso (roštěnec)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9,0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6121355"/>
                  </a:ext>
                </a:extLst>
              </a:tr>
              <a:tr h="466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Kroupy ječné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6,4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0942307"/>
                  </a:ext>
                </a:extLst>
              </a:tr>
              <a:tr h="466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Pohanka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5,8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695669"/>
                  </a:ext>
                </a:extLst>
              </a:tr>
              <a:tr h="466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Bulgur (špaldový)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5,5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8445326"/>
                  </a:ext>
                </a:extLst>
              </a:tr>
              <a:tr h="466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Rýže (neloupaná)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5,4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3397802"/>
                  </a:ext>
                </a:extLst>
              </a:tr>
              <a:tr h="466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Proso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3,6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621735"/>
                  </a:ext>
                </a:extLst>
              </a:tr>
              <a:tr h="466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Hrách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2,6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9667582"/>
                  </a:ext>
                </a:extLst>
              </a:tr>
              <a:tr h="466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Brambory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2,4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9441520"/>
                  </a:ext>
                </a:extLst>
              </a:tr>
              <a:tr h="466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Čočka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2,3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6018782"/>
                  </a:ext>
                </a:extLst>
              </a:tr>
            </a:tbl>
          </a:graphicData>
        </a:graphic>
      </p:graphicFrame>
      <p:pic>
        <p:nvPicPr>
          <p:cNvPr id="6" name="Obrázek 5" descr="Obsah obrázku jídlo, stůl, sníh, vsedě&#10;&#10;Popis byl vytvořen automaticky">
            <a:extLst>
              <a:ext uri="{FF2B5EF4-FFF2-40B4-BE49-F238E27FC236}">
                <a16:creationId xmlns:a16="http://schemas.microsoft.com/office/drawing/2014/main" id="{29397B05-66F5-426D-B768-E000E1C6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22" y="5137513"/>
            <a:ext cx="2577733" cy="1720487"/>
          </a:xfrm>
          <a:prstGeom prst="rect">
            <a:avLst/>
          </a:prstGeom>
        </p:spPr>
      </p:pic>
      <p:pic>
        <p:nvPicPr>
          <p:cNvPr id="12" name="Obrázek 11" descr="Obsah obrázku dort, kousek, talíř, jídlo&#10;&#10;Popis byl vytvořen automaticky">
            <a:extLst>
              <a:ext uri="{FF2B5EF4-FFF2-40B4-BE49-F238E27FC236}">
                <a16:creationId xmlns:a16="http://schemas.microsoft.com/office/drawing/2014/main" id="{3F646848-5A03-4EA2-9A80-1B159125A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97" y="2484463"/>
            <a:ext cx="2152463" cy="1434976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370A4C0-FBF0-40FD-BCE7-71F97364C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351266"/>
              </p:ext>
            </p:extLst>
          </p:nvPr>
        </p:nvGraphicFramePr>
        <p:xfrm>
          <a:off x="3115663" y="1282651"/>
          <a:ext cx="4447249" cy="100177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814278">
                  <a:extLst>
                    <a:ext uri="{9D8B030D-6E8A-4147-A177-3AD203B41FA5}">
                      <a16:colId xmlns:a16="http://schemas.microsoft.com/office/drawing/2014/main" val="4146606325"/>
                    </a:ext>
                  </a:extLst>
                </a:gridCol>
                <a:gridCol w="1632971">
                  <a:extLst>
                    <a:ext uri="{9D8B030D-6E8A-4147-A177-3AD203B41FA5}">
                      <a16:colId xmlns:a16="http://schemas.microsoft.com/office/drawing/2014/main" val="3460131565"/>
                    </a:ext>
                  </a:extLst>
                </a:gridCol>
              </a:tblGrid>
              <a:tr h="5008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Věk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DDD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265878"/>
                  </a:ext>
                </a:extLst>
              </a:tr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Všechny věkové kategorie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</a:rPr>
                        <a:t>1,6 mg NE</a:t>
                      </a:r>
                      <a:r>
                        <a:rPr lang="cs-CZ" sz="18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*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</a:rPr>
                        <a:t>/MJ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9675557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FCEFAC40-5385-1787-F905-2C9D9D9B6074}"/>
              </a:ext>
            </a:extLst>
          </p:cNvPr>
          <p:cNvSpPr txBox="1"/>
          <p:nvPr/>
        </p:nvSpPr>
        <p:spPr>
          <a:xfrm>
            <a:off x="3115662" y="2236599"/>
            <a:ext cx="4505243" cy="616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NE = 60 mg tryptofanu (NE = niacin ekvivalent zahrnující i možnost syntézy z 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tryptophanu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60"/>
    </mc:Choice>
    <mc:Fallback xmlns="">
      <p:transition spd="slow" advTm="6886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9EC873-1D59-47C2-B9BC-A646C270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B</a:t>
            </a:r>
            <a:r>
              <a:rPr lang="cs-CZ" baseline="-25000">
                <a:solidFill>
                  <a:srgbClr val="FFFFFF"/>
                </a:solidFill>
              </a:rPr>
              <a:t>3</a:t>
            </a:r>
            <a:r>
              <a:rPr lang="cs-CZ">
                <a:solidFill>
                  <a:srgbClr val="FFFFFF"/>
                </a:solidFill>
              </a:rPr>
              <a:t> – rizika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osoba, muž, budova, fotka&#10;&#10;Popis byl vytvořen automaticky">
            <a:extLst>
              <a:ext uri="{FF2B5EF4-FFF2-40B4-BE49-F238E27FC236}">
                <a16:creationId xmlns:a16="http://schemas.microsoft.com/office/drawing/2014/main" id="{A6024F30-71F3-4B00-989A-8D7471DA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" b="1"/>
          <a:stretch/>
        </p:blipFill>
        <p:spPr>
          <a:xfrm>
            <a:off x="895682" y="2667954"/>
            <a:ext cx="2324504" cy="363529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osoba, muž, vsedě, fotka&#10;&#10;Popis byl vytvořen automaticky">
            <a:extLst>
              <a:ext uri="{FF2B5EF4-FFF2-40B4-BE49-F238E27FC236}">
                <a16:creationId xmlns:a16="http://schemas.microsoft.com/office/drawing/2014/main" id="{EB9A29F6-ED92-4CFF-9F2A-296A96335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r="11516"/>
          <a:stretch/>
        </p:blipFill>
        <p:spPr>
          <a:xfrm>
            <a:off x="4510410" y="2667953"/>
            <a:ext cx="2324477" cy="363529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EEA71-D58D-45CA-B529-D13299E46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4944" y="491260"/>
            <a:ext cx="3982800" cy="5919813"/>
          </a:xfrm>
        </p:spPr>
        <p:txBody>
          <a:bodyPr anchor="ctr">
            <a:no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Nedostatek: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Pelagra - nemoc „3D“ : 	</a:t>
            </a:r>
          </a:p>
          <a:p>
            <a:pPr marL="457200" lvl="1" indent="0">
              <a:buNone/>
            </a:pPr>
            <a:r>
              <a:rPr lang="cs-CZ" dirty="0">
                <a:solidFill>
                  <a:srgbClr val="FFFFFF"/>
                </a:solidFill>
              </a:rPr>
              <a:t>	</a:t>
            </a:r>
            <a:r>
              <a:rPr lang="cs-CZ" dirty="0" err="1">
                <a:solidFill>
                  <a:srgbClr val="FFFFFF"/>
                </a:solidFill>
              </a:rPr>
              <a:t>diarrhea</a:t>
            </a:r>
            <a:r>
              <a:rPr lang="cs-CZ" dirty="0">
                <a:solidFill>
                  <a:srgbClr val="FFFFFF"/>
                </a:solidFill>
              </a:rPr>
              <a:t> (průjem)		dermatitis (zánět kůže)</a:t>
            </a:r>
          </a:p>
          <a:p>
            <a:pPr marL="457200" lvl="1" indent="0">
              <a:buNone/>
            </a:pPr>
            <a:r>
              <a:rPr lang="cs-CZ" dirty="0">
                <a:solidFill>
                  <a:srgbClr val="FFFFFF"/>
                </a:solidFill>
              </a:rPr>
              <a:t>	demence</a:t>
            </a:r>
          </a:p>
          <a:p>
            <a:pPr lvl="1">
              <a:buFontTx/>
              <a:buChar char="-"/>
            </a:pPr>
            <a:r>
              <a:rPr lang="cs-CZ" dirty="0">
                <a:solidFill>
                  <a:srgbClr val="FFFFFF"/>
                </a:solidFill>
              </a:rPr>
              <a:t>často v jihoamerických zemích, kde je hlavní zdroj obživy kukuřice a pokrmy z ní, dále může být příčinou alkoholismus, porucha </a:t>
            </a:r>
            <a:r>
              <a:rPr lang="cs-CZ" dirty="0" err="1">
                <a:solidFill>
                  <a:srgbClr val="FFFFFF"/>
                </a:solidFill>
              </a:rPr>
              <a:t>mtb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tryprtofanu</a:t>
            </a:r>
            <a:endParaRPr lang="cs-CZ" dirty="0">
              <a:solidFill>
                <a:srgbClr val="FFFFFF"/>
              </a:solidFill>
            </a:endParaRPr>
          </a:p>
          <a:p>
            <a:endParaRPr lang="cs-CZ" sz="2400" dirty="0">
              <a:solidFill>
                <a:srgbClr val="FFFFFF"/>
              </a:solidFill>
            </a:endParaRPr>
          </a:p>
          <a:p>
            <a:r>
              <a:rPr lang="cs-CZ" sz="2400" dirty="0">
                <a:solidFill>
                  <a:srgbClr val="FFFFFF"/>
                </a:solidFill>
              </a:rPr>
              <a:t>Stomatitida, </a:t>
            </a:r>
            <a:r>
              <a:rPr lang="cs-CZ" sz="2400" dirty="0" err="1">
                <a:solidFill>
                  <a:srgbClr val="FFFFFF"/>
                </a:solidFill>
              </a:rPr>
              <a:t>cheilitida</a:t>
            </a:r>
            <a:r>
              <a:rPr lang="cs-CZ" sz="2400" dirty="0">
                <a:solidFill>
                  <a:srgbClr val="FFFFFF"/>
                </a:solidFill>
              </a:rPr>
              <a:t> aj.</a:t>
            </a:r>
          </a:p>
        </p:txBody>
      </p:sp>
    </p:spTree>
    <p:extLst>
      <p:ext uri="{BB962C8B-B14F-4D97-AF65-F5344CB8AC3E}">
        <p14:creationId xmlns:p14="http://schemas.microsoft.com/office/powerpoint/2010/main" val="10309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75"/>
    </mc:Choice>
    <mc:Fallback xmlns="">
      <p:transition spd="slow" advTm="9317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jídlo, talíř, ovoce, stůl&#10;&#10;Popis byl vytvořen automaticky">
            <a:extLst>
              <a:ext uri="{FF2B5EF4-FFF2-40B4-BE49-F238E27FC236}">
                <a16:creationId xmlns:a16="http://schemas.microsoft.com/office/drawing/2014/main" id="{CF79A058-1CDF-4279-9F4D-B2CB12D01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r="23585" b="5728"/>
          <a:stretch/>
        </p:blipFill>
        <p:spPr>
          <a:xfrm>
            <a:off x="4798030" y="10"/>
            <a:ext cx="739396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B49C93-FBCC-4A57-AD6F-FF2034FE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7864636" cy="12081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Vitamin B</a:t>
            </a:r>
            <a:r>
              <a:rPr lang="en-US" sz="4800" baseline="-25000" dirty="0"/>
              <a:t>5</a:t>
            </a:r>
            <a:r>
              <a:rPr lang="en-US" sz="4800" dirty="0"/>
              <a:t>  KYSELINA PANTOT</a:t>
            </a:r>
            <a:r>
              <a:rPr lang="cs-CZ" sz="4800" dirty="0"/>
              <a:t>H</a:t>
            </a:r>
            <a:r>
              <a:rPr lang="en-US" sz="4800" dirty="0"/>
              <a:t>ENOVÁ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8C911-8769-459A-AD96-008A202B1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2404154"/>
            <a:ext cx="4792663" cy="38281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8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Pantos</a:t>
            </a:r>
            <a:r>
              <a:rPr lang="cs-CZ" sz="1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(řecky) –  všudypřítomný</a:t>
            </a:r>
          </a:p>
          <a:p>
            <a:r>
              <a:rPr lang="cs-CZ" sz="1800" dirty="0">
                <a:solidFill>
                  <a:srgbClr val="4D5156"/>
                </a:solidFill>
                <a:latin typeface="arial" panose="020B0604020202020204" pitchFamily="34" charset="0"/>
              </a:rPr>
              <a:t>Poměrně stabilní při zpracování</a:t>
            </a:r>
          </a:p>
          <a:p>
            <a:r>
              <a:rPr lang="cs-CZ" sz="1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Důležitá součást koenzymu A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4D5156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metabolické dráhy tuků, proteinů i sacharidů</a:t>
            </a:r>
          </a:p>
          <a:p>
            <a:r>
              <a:rPr lang="cs-CZ" sz="1800" dirty="0">
                <a:solidFill>
                  <a:srgbClr val="4D5156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Syntéza hemu</a:t>
            </a:r>
          </a:p>
          <a:p>
            <a:r>
              <a:rPr lang="cs-CZ" sz="1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Hojení ran</a:t>
            </a:r>
            <a:endParaRPr lang="cs-CZ" sz="18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6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59"/>
    </mc:Choice>
    <mc:Fallback xmlns="">
      <p:transition spd="slow" advTm="9615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E97C09-7FFF-44AA-AD1D-172BDFEA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/>
              <a:t>B</a:t>
            </a:r>
            <a:r>
              <a:rPr lang="cs-CZ" baseline="-25000"/>
              <a:t>5</a:t>
            </a:r>
            <a:r>
              <a:rPr lang="en-US"/>
              <a:t> </a:t>
            </a:r>
            <a:r>
              <a:rPr lang="cs-CZ" dirty="0"/>
              <a:t>–</a:t>
            </a:r>
            <a:r>
              <a:rPr lang="cs-CZ"/>
              <a:t> zdravotní tvrzení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B6E4C8-15F3-4EA7-A2C3-92217AE7E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fontAlgn="base"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Kyselina pantothenová přispívá:</a:t>
            </a:r>
          </a:p>
          <a:p>
            <a:pPr lvl="1" fontAlgn="base"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normálnímu energetickému metabolismu.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syntéze a metabolismu steroidních hormonů, vitaminu D a některých neurotransmiterů.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ke snížení míry únavy a vyčerpání.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mentální činnosti.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7967AE-790D-4464-AF11-3CB0EF8B5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1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51A31DC7-0193-458B-A14E-BE87E9C2B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r="18535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0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4"/>
    </mc:Choice>
    <mc:Fallback xmlns="">
      <p:transition spd="slow" advTm="3741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7EB488-109B-49CE-859A-31944390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B</a:t>
            </a:r>
            <a:r>
              <a:rPr lang="cs-CZ" sz="2800" baseline="-25000"/>
              <a:t>5</a:t>
            </a:r>
            <a:r>
              <a:rPr lang="en-US" sz="2800"/>
              <a:t> </a:t>
            </a:r>
            <a:r>
              <a:rPr lang="cs-CZ" sz="2800"/>
              <a:t>– DDD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75B9EB-9D5B-4CBD-B8EB-5CC5FEAB8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9C6C8F9-DBFE-4B69-A053-8D81264B0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663022"/>
              </p:ext>
            </p:extLst>
          </p:nvPr>
        </p:nvGraphicFramePr>
        <p:xfrm>
          <a:off x="5382554" y="643467"/>
          <a:ext cx="6081187" cy="5410200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965568">
                  <a:extLst>
                    <a:ext uri="{9D8B030D-6E8A-4147-A177-3AD203B41FA5}">
                      <a16:colId xmlns:a16="http://schemas.microsoft.com/office/drawing/2014/main" val="3778413564"/>
                    </a:ext>
                  </a:extLst>
                </a:gridCol>
                <a:gridCol w="2115619">
                  <a:extLst>
                    <a:ext uri="{9D8B030D-6E8A-4147-A177-3AD203B41FA5}">
                      <a16:colId xmlns:a16="http://schemas.microsoft.com/office/drawing/2014/main" val="1735082943"/>
                    </a:ext>
                  </a:extLst>
                </a:gridCol>
              </a:tblGrid>
              <a:tr h="5410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Věk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VDD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extLst>
                  <a:ext uri="{0D108BD9-81ED-4DB2-BD59-A6C34878D82A}">
                    <a16:rowId xmlns:a16="http://schemas.microsoft.com/office/drawing/2014/main" val="289404952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7–11 měsíců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3 mg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extLst>
                  <a:ext uri="{0D108BD9-81ED-4DB2-BD59-A6C34878D82A}">
                    <a16:rowId xmlns:a16="http://schemas.microsoft.com/office/drawing/2014/main" val="2317229016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1–3 roky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4 mg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extLst>
                  <a:ext uri="{0D108BD9-81ED-4DB2-BD59-A6C34878D82A}">
                    <a16:rowId xmlns:a16="http://schemas.microsoft.com/office/drawing/2014/main" val="3718632663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4–6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4 mg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extLst>
                  <a:ext uri="{0D108BD9-81ED-4DB2-BD59-A6C34878D82A}">
                    <a16:rowId xmlns:a16="http://schemas.microsoft.com/office/drawing/2014/main" val="595046404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7–10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5 mg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extLst>
                  <a:ext uri="{0D108BD9-81ED-4DB2-BD59-A6C34878D82A}">
                    <a16:rowId xmlns:a16="http://schemas.microsoft.com/office/drawing/2014/main" val="4265178691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11–14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5 mg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extLst>
                  <a:ext uri="{0D108BD9-81ED-4DB2-BD59-A6C34878D82A}">
                    <a16:rowId xmlns:a16="http://schemas.microsoft.com/office/drawing/2014/main" val="4218580889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15–17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5 mg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extLst>
                  <a:ext uri="{0D108BD9-81ED-4DB2-BD59-A6C34878D82A}">
                    <a16:rowId xmlns:a16="http://schemas.microsoft.com/office/drawing/2014/main" val="2482521642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≥18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5 mg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extLst>
                  <a:ext uri="{0D108BD9-81ED-4DB2-BD59-A6C34878D82A}">
                    <a16:rowId xmlns:a16="http://schemas.microsoft.com/office/drawing/2014/main" val="1250224810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Těhotné ženy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5 mg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extLst>
                  <a:ext uri="{0D108BD9-81ED-4DB2-BD59-A6C34878D82A}">
                    <a16:rowId xmlns:a16="http://schemas.microsoft.com/office/drawing/2014/main" val="316938999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Kojící ženy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7 mg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460" marR="83460" marT="0" marB="0" anchor="ctr"/>
                </a:tc>
                <a:extLst>
                  <a:ext uri="{0D108BD9-81ED-4DB2-BD59-A6C34878D82A}">
                    <a16:rowId xmlns:a16="http://schemas.microsoft.com/office/drawing/2014/main" val="1506474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22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610"/>
    </mc:Choice>
    <mc:Fallback xmlns="">
      <p:transition spd="slow" advTm="2861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617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0A303F-5B71-4B9D-8D26-C1539243E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Vitaminy</a:t>
            </a:r>
            <a:br>
              <a:rPr lang="cs-CZ" dirty="0">
                <a:solidFill>
                  <a:srgbClr val="FFFFFF"/>
                </a:solidFill>
              </a:rPr>
            </a:br>
            <a:br>
              <a:rPr lang="cs-CZ" dirty="0">
                <a:solidFill>
                  <a:srgbClr val="FFFFFF"/>
                </a:solidFill>
              </a:rPr>
            </a:b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Vitaminy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rozpustné ve vodě podléhají snadnějšímu zničení během přípravy, zpracování a skladování potravin než vitaminy rozpustné v tucích.</a:t>
            </a:r>
            <a:b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D7C5ECCF-B0DC-4D10-9921-C626AC40A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" r="-1" b="-1"/>
          <a:stretch/>
        </p:blipFill>
        <p:spPr>
          <a:xfrm>
            <a:off x="6096000" y="640080"/>
            <a:ext cx="5459470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44"/>
    </mc:Choice>
    <mc:Fallback xmlns="">
      <p:transition spd="slow" advTm="4234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66C26-D8DC-43D8-AC34-52159A95D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</a:t>
            </a:r>
            <a:r>
              <a:rPr lang="cs-CZ" sz="4400" baseline="-25000" dirty="0"/>
              <a:t>5</a:t>
            </a:r>
            <a:r>
              <a:rPr lang="en-US" sz="4400" dirty="0"/>
              <a:t> </a:t>
            </a:r>
            <a:r>
              <a:rPr lang="cs-CZ" dirty="0"/>
              <a:t>–</a:t>
            </a:r>
            <a:r>
              <a:rPr lang="cs-CZ" sz="4400" dirty="0"/>
              <a:t>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6DB317-62E0-47AF-8C31-DA05F65D4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Droždí</a:t>
            </a:r>
          </a:p>
          <a:p>
            <a:r>
              <a:rPr lang="cs-CZ" dirty="0"/>
              <a:t>Játra</a:t>
            </a:r>
          </a:p>
          <a:p>
            <a:r>
              <a:rPr lang="cs-CZ" dirty="0"/>
              <a:t>Olejnatá semena</a:t>
            </a:r>
          </a:p>
          <a:p>
            <a:r>
              <a:rPr lang="cs-CZ" dirty="0"/>
              <a:t>Houby</a:t>
            </a:r>
          </a:p>
          <a:p>
            <a:r>
              <a:rPr lang="cs-CZ" dirty="0"/>
              <a:t>Luštěniny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B09B0C7-AD19-452E-81D8-D6561FBF5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424679"/>
              </p:ext>
            </p:extLst>
          </p:nvPr>
        </p:nvGraphicFramePr>
        <p:xfrm>
          <a:off x="8231226" y="1432562"/>
          <a:ext cx="3789537" cy="5149555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249829">
                  <a:extLst>
                    <a:ext uri="{9D8B030D-6E8A-4147-A177-3AD203B41FA5}">
                      <a16:colId xmlns:a16="http://schemas.microsoft.com/office/drawing/2014/main" val="956229785"/>
                    </a:ext>
                  </a:extLst>
                </a:gridCol>
                <a:gridCol w="1539708">
                  <a:extLst>
                    <a:ext uri="{9D8B030D-6E8A-4147-A177-3AD203B41FA5}">
                      <a16:colId xmlns:a16="http://schemas.microsoft.com/office/drawing/2014/main" val="3968902334"/>
                    </a:ext>
                  </a:extLst>
                </a:gridCol>
              </a:tblGrid>
              <a:tr h="3757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Potravina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Obsah na 100 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3107564"/>
                  </a:ext>
                </a:extLst>
              </a:tr>
              <a:tr h="436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Sušená syrovátka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11,50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6258301"/>
                  </a:ext>
                </a:extLst>
              </a:tr>
              <a:tr h="436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Hovězí játra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7,20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7367139"/>
                  </a:ext>
                </a:extLst>
              </a:tr>
              <a:tr h="436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Droždí (pivovarské)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7,20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6389546"/>
                  </a:ext>
                </a:extLst>
              </a:tr>
              <a:tr h="436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Játra slepičí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7,16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1426960"/>
                  </a:ext>
                </a:extLst>
              </a:tr>
              <a:tr h="436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Slunečnicová semena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6,75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1666893"/>
                  </a:ext>
                </a:extLst>
              </a:tr>
              <a:tr h="436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Droždí (lisované)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4,70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4411892"/>
                  </a:ext>
                </a:extLst>
              </a:tr>
              <a:tr h="436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Vaječný žloutek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4,27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3320021"/>
                  </a:ext>
                </a:extLst>
              </a:tr>
              <a:tr h="436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Hřib smrkový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2,90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1178584"/>
                  </a:ext>
                </a:extLst>
              </a:tr>
              <a:tr h="436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Arašídy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2,37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5950413"/>
                  </a:ext>
                </a:extLst>
              </a:tr>
              <a:tr h="436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Hrách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2,28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5396615"/>
                  </a:ext>
                </a:extLst>
              </a:tr>
            </a:tbl>
          </a:graphicData>
        </a:graphic>
      </p:graphicFrame>
      <p:pic>
        <p:nvPicPr>
          <p:cNvPr id="6" name="Obrázek 5" descr="Obsah obrázku talíř, interiér, jídlo, stůl&#10;&#10;Popis byl vytvořen automaticky">
            <a:extLst>
              <a:ext uri="{FF2B5EF4-FFF2-40B4-BE49-F238E27FC236}">
                <a16:creationId xmlns:a16="http://schemas.microsoft.com/office/drawing/2014/main" id="{AFBDB87D-49A7-4504-8E8D-85A6ECB47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26" y="3444621"/>
            <a:ext cx="2590800" cy="1722882"/>
          </a:xfrm>
          <a:prstGeom prst="rect">
            <a:avLst/>
          </a:prstGeom>
        </p:spPr>
      </p:pic>
      <p:pic>
        <p:nvPicPr>
          <p:cNvPr id="8" name="Obrázek 7" descr="Obsah obrázku ovoce, stůl, interiér, vsedě&#10;&#10;Popis byl vytvořen automaticky">
            <a:extLst>
              <a:ext uri="{FF2B5EF4-FFF2-40B4-BE49-F238E27FC236}">
                <a16:creationId xmlns:a16="http://schemas.microsoft.com/office/drawing/2014/main" id="{09389193-2A2E-445F-A109-CCAB30555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26" y="5167503"/>
            <a:ext cx="2590800" cy="1690497"/>
          </a:xfrm>
          <a:prstGeom prst="rect">
            <a:avLst/>
          </a:prstGeom>
        </p:spPr>
      </p:pic>
      <p:pic>
        <p:nvPicPr>
          <p:cNvPr id="10" name="Obrázek 9" descr="Obsah obrázku houba, vsedě, stůl, hnědá&#10;&#10;Popis byl vytvořen automaticky">
            <a:extLst>
              <a:ext uri="{FF2B5EF4-FFF2-40B4-BE49-F238E27FC236}">
                <a16:creationId xmlns:a16="http://schemas.microsoft.com/office/drawing/2014/main" id="{1D3D6243-E58D-4A25-A66D-C522E8BF8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344" y="1027906"/>
            <a:ext cx="2442882" cy="24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61"/>
    </mc:Choice>
    <mc:Fallback xmlns="">
      <p:transition spd="slow" advTm="5306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8E3C2A-6777-4E32-A8C3-D0909F7F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B</a:t>
            </a:r>
            <a:r>
              <a:rPr lang="cs-CZ" sz="4000" baseline="-25000"/>
              <a:t>5</a:t>
            </a:r>
            <a:r>
              <a:rPr lang="en-US" sz="4000"/>
              <a:t> </a:t>
            </a:r>
            <a:r>
              <a:rPr lang="cs-CZ" sz="4000"/>
              <a:t>– rizika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B63EFF-F0DC-4B4D-B33B-C4286077D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2000"/>
              <a:t>Deficit:</a:t>
            </a:r>
          </a:p>
          <a:p>
            <a:pPr lvl="1"/>
            <a:r>
              <a:rPr lang="cs-CZ" sz="2000"/>
              <a:t>Únava</a:t>
            </a:r>
          </a:p>
          <a:p>
            <a:pPr lvl="1"/>
            <a:r>
              <a:rPr lang="cs-CZ" sz="2000"/>
              <a:t>Nespavost</a:t>
            </a:r>
          </a:p>
          <a:p>
            <a:pPr lvl="1"/>
            <a:r>
              <a:rPr lang="cs-CZ" sz="2000"/>
              <a:t>Depresivní nálada</a:t>
            </a:r>
          </a:p>
          <a:p>
            <a:pPr lvl="1"/>
            <a:r>
              <a:rPr lang="cs-CZ" sz="2000"/>
              <a:t>Svalová slabost</a:t>
            </a:r>
          </a:p>
          <a:p>
            <a:pPr lvl="1"/>
            <a:r>
              <a:rPr lang="cs-CZ" sz="2000"/>
              <a:t>Postižení kůže</a:t>
            </a:r>
          </a:p>
          <a:p>
            <a:endParaRPr lang="cs-CZ" sz="2000"/>
          </a:p>
          <a:p>
            <a:r>
              <a:rPr lang="cs-CZ" sz="2000"/>
              <a:t>Za normálních podmínek se deficit nevyskytuje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2056B3-A675-4618-AD6B-6CDD68012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" r="2" b="89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3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15"/>
    </mc:Choice>
    <mc:Fallback xmlns="">
      <p:transition spd="slow" advTm="5041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jídlo, talíř, stůl, různé&#10;&#10;Popis byl vytvořen automaticky">
            <a:extLst>
              <a:ext uri="{FF2B5EF4-FFF2-40B4-BE49-F238E27FC236}">
                <a16:creationId xmlns:a16="http://schemas.microsoft.com/office/drawing/2014/main" id="{84A657C3-60AF-47E6-86F3-64E803AF4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r="9089" b="3328"/>
          <a:stretch/>
        </p:blipFill>
        <p:spPr>
          <a:xfrm>
            <a:off x="5065160" y="10"/>
            <a:ext cx="712684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1A07B0-34D7-4177-80B0-7E291738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8627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Vitamin B</a:t>
            </a:r>
            <a:r>
              <a:rPr lang="en-US" sz="4800" baseline="-25000" dirty="0"/>
              <a:t>6</a:t>
            </a:r>
            <a:endParaRPr lang="en-US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20122E-63C8-44E2-887F-DB9AFA13F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33" y="2567503"/>
            <a:ext cx="4587180" cy="39954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pyridoxin, pyridoxal a pyridoxamin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cs-CZ" sz="20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pyridoxalfosfát</a:t>
            </a:r>
            <a:endParaRPr lang="cs-CZ" sz="2000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cs-CZ" sz="2000" dirty="0">
                <a:latin typeface="Times New Roman" panose="02020603050405020304" pitchFamily="18" charset="0"/>
                <a:sym typeface="Wingdings" panose="05000000000000000000" pitchFamily="2" charset="2"/>
              </a:rPr>
              <a:t>Při šetrné úpravě ztráty okolo 20 %</a:t>
            </a:r>
          </a:p>
          <a:p>
            <a:r>
              <a:rPr lang="cs-CZ" sz="2000" dirty="0">
                <a:latin typeface="Times New Roman" panose="02020603050405020304" pitchFamily="18" charset="0"/>
                <a:sym typeface="Wingdings" panose="05000000000000000000" pitchFamily="2" charset="2"/>
              </a:rPr>
              <a:t>Syntéza hemoglobinu a neurotransmiterů</a:t>
            </a:r>
          </a:p>
          <a:p>
            <a:r>
              <a:rPr lang="cs-CZ" sz="2000" dirty="0">
                <a:latin typeface="Times New Roman" panose="02020603050405020304" pitchFamily="18" charset="0"/>
                <a:sym typeface="Wingdings" panose="05000000000000000000" pitchFamily="2" charset="2"/>
              </a:rPr>
              <a:t>Vznik červených krvinek</a:t>
            </a:r>
          </a:p>
          <a:p>
            <a:r>
              <a:rPr lang="cs-CZ" sz="20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Mtb</a:t>
            </a:r>
            <a:r>
              <a:rPr lang="cs-CZ" sz="2000" dirty="0">
                <a:latin typeface="Times New Roman" panose="02020603050405020304" pitchFamily="18" charset="0"/>
                <a:sym typeface="Wingdings" panose="05000000000000000000" pitchFamily="2" charset="2"/>
              </a:rPr>
              <a:t> aminokyselin a syntéza potřebných proteinů</a:t>
            </a:r>
          </a:p>
          <a:p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3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36"/>
    </mc:Choice>
    <mc:Fallback xmlns="">
      <p:transition spd="slow" advTm="8433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B63A7E-BEFB-4D17-8E6A-143D1EDE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5" y="321732"/>
            <a:ext cx="3958679" cy="606175"/>
          </a:xfrm>
        </p:spPr>
        <p:txBody>
          <a:bodyPr anchor="b">
            <a:normAutofit fontScale="90000"/>
          </a:bodyPr>
          <a:lstStyle/>
          <a:p>
            <a:r>
              <a:rPr lang="en-US" sz="3600">
                <a:solidFill>
                  <a:srgbClr val="FFFFFF"/>
                </a:solidFill>
              </a:rPr>
              <a:t>B</a:t>
            </a:r>
            <a:r>
              <a:rPr lang="cs-CZ" sz="3600" baseline="-25000">
                <a:solidFill>
                  <a:srgbClr val="FFFFFF"/>
                </a:solidFill>
              </a:rPr>
              <a:t>6</a:t>
            </a:r>
            <a:r>
              <a:rPr lang="en-US" sz="3600">
                <a:solidFill>
                  <a:srgbClr val="FFFFFF"/>
                </a:solidFill>
              </a:rPr>
              <a:t> </a:t>
            </a:r>
            <a:r>
              <a:rPr lang="cs-CZ" sz="3600">
                <a:solidFill>
                  <a:srgbClr val="FFFFFF"/>
                </a:solidFill>
              </a:rPr>
              <a:t>– zdravotní tvrzení</a:t>
            </a:r>
            <a:endParaRPr lang="cs-CZ" sz="3600" dirty="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354459-3954-44CA-8D70-5BB622C2A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" b="9499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E3A7D5-6F15-4F89-A8B7-4C1BFC274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31" y="1150707"/>
            <a:ext cx="4570677" cy="5586427"/>
          </a:xfrm>
        </p:spPr>
        <p:txBody>
          <a:bodyPr anchor="t">
            <a:normAutofit lnSpcReduction="10000"/>
          </a:bodyPr>
          <a:lstStyle/>
          <a:p>
            <a:pPr fontAlgn="base">
              <a:spcAft>
                <a:spcPts val="800"/>
              </a:spcAft>
            </a:pP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Vitamin B</a:t>
            </a:r>
            <a:r>
              <a:rPr lang="cs-CZ" sz="200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přispívá:</a:t>
            </a:r>
          </a:p>
          <a:p>
            <a:pPr fontAlgn="base">
              <a:spcAft>
                <a:spcPts val="800"/>
              </a:spcAft>
            </a:pP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 normální syntéze cysteinu. </a:t>
            </a:r>
            <a:endParaRPr lang="cs-CZ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normálnímu energetickému metabolismu. </a:t>
            </a:r>
            <a:endParaRPr lang="cs-CZ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činnosti nervové soustavy. </a:t>
            </a:r>
            <a:endParaRPr lang="cs-CZ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normálnímu metabolismu </a:t>
            </a:r>
            <a:r>
              <a:rPr lang="cs-CZ" sz="20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homocysteinu</a:t>
            </a: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cs-CZ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normálnímu metabolismu bílkovin a glykogenu. </a:t>
            </a:r>
            <a:endParaRPr lang="cs-CZ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psychické činnosti. </a:t>
            </a:r>
            <a:endParaRPr lang="cs-CZ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tvorbě červených krvinek. </a:t>
            </a:r>
            <a:endParaRPr lang="cs-CZ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funkci imunitního systému. </a:t>
            </a:r>
            <a:endParaRPr lang="cs-CZ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ke snížení míry únavy a vyčerpání. </a:t>
            </a:r>
            <a:endParaRPr lang="cs-CZ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000" dirty="0">
              <a:solidFill>
                <a:srgbClr val="FFFFFF"/>
              </a:solidFill>
            </a:endParaRPr>
          </a:p>
        </p:txBody>
      </p:sp>
      <p:pic>
        <p:nvPicPr>
          <p:cNvPr id="13" name="Obrázek 12" descr="Obsah obrázku pták, hledání, stojící, skupina&#10;&#10;Popis byl vytvořen automaticky">
            <a:extLst>
              <a:ext uri="{FF2B5EF4-FFF2-40B4-BE49-F238E27FC236}">
                <a16:creationId xmlns:a16="http://schemas.microsoft.com/office/drawing/2014/main" id="{CF5347D3-CACE-44BE-A2CA-C4D48B70FC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r="-6" b="-6"/>
          <a:stretch/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50524401-DD72-4767-9AF9-005929A7B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9" b="1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08BF08-5305-49BC-9729-4D5C1870B0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08" b="-5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15" name="Obrázek 14" descr="Obsah obrázku jídlo, ovoce&#10;&#10;Popis byl vytvořen automaticky">
            <a:extLst>
              <a:ext uri="{FF2B5EF4-FFF2-40B4-BE49-F238E27FC236}">
                <a16:creationId xmlns:a16="http://schemas.microsoft.com/office/drawing/2014/main" id="{89B1E17B-BB22-4536-B391-217CF0E6E6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r="1777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75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810"/>
    </mc:Choice>
    <mc:Fallback xmlns="">
      <p:transition spd="slow" advTm="5081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25C057-C77D-9E80-A424-209C2CEF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cs-CZ" dirty="0" err="1"/>
              <a:t>Homocystein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F87B6-8560-7AD5-DAC0-3C1F0567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cs-CZ" sz="1600" i="0">
                <a:effectLst/>
                <a:latin typeface="-apple-system"/>
              </a:rPr>
              <a:t>Homocystein je důležitý (ústřední) metabolit metabolismu methioninu. Nenachází se v přijímané potravě, ale vzniká z methioninu při jeho metabolizaci na S-adenosylmethionin.</a:t>
            </a:r>
          </a:p>
          <a:p>
            <a:r>
              <a:rPr lang="cs-CZ" sz="1600" i="0">
                <a:effectLst/>
                <a:latin typeface="-apple-system"/>
              </a:rPr>
              <a:t>Zvýšený homocystein představuje nezávislý rizikový faktor pr</a:t>
            </a:r>
            <a:r>
              <a:rPr lang="cs-CZ" sz="1600">
                <a:latin typeface="-apple-system"/>
              </a:rPr>
              <a:t>o </a:t>
            </a:r>
            <a:r>
              <a:rPr lang="cs-CZ" sz="1600" i="0">
                <a:effectLst/>
                <a:latin typeface="-apple-system"/>
              </a:rPr>
              <a:t>předčasný výskyt kardiovaskulárního onemocnění (zvýšení rizika o 20–30 %). Hladinu homocysteinu snižuje příjem vitaminů (listová kyselina, vitamin B12, pyridoxin), dále zvýšená konzumace zeleniny a ovoce. Proto u některých případu hyperhomocystinemie pomáhá suplementace folátem (5mg/den</a:t>
            </a:r>
            <a:r>
              <a:rPr lang="cs-CZ" sz="1600">
                <a:latin typeface="-apple-system"/>
              </a:rPr>
              <a:t>)</a:t>
            </a:r>
            <a:endParaRPr lang="cs-CZ" sz="16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49CE80-0C30-8B62-22D8-F0AEE1BD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0060" y="1567464"/>
            <a:ext cx="6126864" cy="35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39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E2DBEF-5507-4325-80DD-6972A2C9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sz="5400" kern="1200" baseline="-25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DDD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11E0A00-D374-45E1-A049-D7EACEDC0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271783"/>
              </p:ext>
            </p:extLst>
          </p:nvPr>
        </p:nvGraphicFramePr>
        <p:xfrm>
          <a:off x="5922492" y="810191"/>
          <a:ext cx="5536003" cy="5178869"/>
        </p:xfrm>
        <a:graphic>
          <a:graphicData uri="http://schemas.openxmlformats.org/drawingml/2006/table">
            <a:tbl>
              <a:tblPr firstRow="1" firstCol="1" bandRow="1">
                <a:solidFill>
                  <a:srgbClr val="404040"/>
                </a:solidFill>
                <a:tableStyleId>{7DF18680-E054-41AD-8BC1-D1AEF772440D}</a:tableStyleId>
              </a:tblPr>
              <a:tblGrid>
                <a:gridCol w="2366719">
                  <a:extLst>
                    <a:ext uri="{9D8B030D-6E8A-4147-A177-3AD203B41FA5}">
                      <a16:colId xmlns:a16="http://schemas.microsoft.com/office/drawing/2014/main" val="1651545874"/>
                    </a:ext>
                  </a:extLst>
                </a:gridCol>
                <a:gridCol w="1570078">
                  <a:extLst>
                    <a:ext uri="{9D8B030D-6E8A-4147-A177-3AD203B41FA5}">
                      <a16:colId xmlns:a16="http://schemas.microsoft.com/office/drawing/2014/main" val="842362087"/>
                    </a:ext>
                  </a:extLst>
                </a:gridCol>
                <a:gridCol w="1599206">
                  <a:extLst>
                    <a:ext uri="{9D8B030D-6E8A-4147-A177-3AD203B41FA5}">
                      <a16:colId xmlns:a16="http://schemas.microsoft.com/office/drawing/2014/main" val="429003755"/>
                    </a:ext>
                  </a:extLst>
                </a:gridCol>
              </a:tblGrid>
              <a:tr h="6176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200" b="0" cap="none" spc="0">
                          <a:solidFill>
                            <a:schemeClr val="bg1"/>
                          </a:solidFill>
                          <a:effectLst/>
                        </a:rPr>
                        <a:t>Věk</a:t>
                      </a:r>
                      <a:endParaRPr lang="cs-CZ" sz="22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200" b="0" cap="none" spc="0">
                          <a:solidFill>
                            <a:schemeClr val="bg1"/>
                          </a:solidFill>
                          <a:effectLst/>
                        </a:rPr>
                        <a:t>VDD</a:t>
                      </a:r>
                      <a:endParaRPr lang="cs-CZ" sz="22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791554"/>
                  </a:ext>
                </a:extLst>
              </a:tr>
              <a:tr h="506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cap="none" spc="0">
                          <a:solidFill>
                            <a:schemeClr val="bg1"/>
                          </a:solidFill>
                          <a:effectLst/>
                        </a:rPr>
                        <a:t>7–11 měsíců</a:t>
                      </a:r>
                      <a:endParaRPr lang="cs-CZ" sz="1600" b="1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0,3 mg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162541"/>
                  </a:ext>
                </a:extLst>
              </a:tr>
              <a:tr h="506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cap="none" spc="0">
                          <a:solidFill>
                            <a:schemeClr val="bg1"/>
                          </a:solidFill>
                          <a:effectLst/>
                        </a:rPr>
                        <a:t>1–3 roky</a:t>
                      </a:r>
                      <a:endParaRPr lang="cs-CZ" sz="1600" b="1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0,6 mg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422481"/>
                  </a:ext>
                </a:extLst>
              </a:tr>
              <a:tr h="506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cap="none" spc="0">
                          <a:solidFill>
                            <a:schemeClr val="bg1"/>
                          </a:solidFill>
                          <a:effectLst/>
                        </a:rPr>
                        <a:t>4–6 let</a:t>
                      </a:r>
                      <a:endParaRPr lang="cs-CZ" sz="1600" b="1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0,7 mg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413781"/>
                  </a:ext>
                </a:extLst>
              </a:tr>
              <a:tr h="506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cap="none" spc="0">
                          <a:solidFill>
                            <a:schemeClr val="bg1"/>
                          </a:solidFill>
                          <a:effectLst/>
                        </a:rPr>
                        <a:t>7–10 let</a:t>
                      </a:r>
                      <a:endParaRPr lang="cs-CZ" sz="1600" b="1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1 mg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499991"/>
                  </a:ext>
                </a:extLst>
              </a:tr>
              <a:tr h="506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cap="none" spc="0">
                          <a:solidFill>
                            <a:schemeClr val="bg1"/>
                          </a:solidFill>
                          <a:effectLst/>
                        </a:rPr>
                        <a:t>11–14 let</a:t>
                      </a:r>
                      <a:endParaRPr lang="cs-CZ" sz="1600" b="1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1,4 mg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329308"/>
                  </a:ext>
                </a:extLst>
              </a:tr>
              <a:tr h="506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cap="none" spc="0">
                          <a:solidFill>
                            <a:schemeClr val="bg1"/>
                          </a:solidFill>
                          <a:effectLst/>
                        </a:rPr>
                        <a:t>15–17 let</a:t>
                      </a:r>
                      <a:endParaRPr lang="cs-CZ" sz="1600" b="1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1,6 mg ♀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1,7 mg ♂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832651"/>
                  </a:ext>
                </a:extLst>
              </a:tr>
              <a:tr h="506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cap="none" spc="0">
                          <a:solidFill>
                            <a:schemeClr val="bg1"/>
                          </a:solidFill>
                          <a:effectLst/>
                        </a:rPr>
                        <a:t>≥18 let</a:t>
                      </a:r>
                      <a:endParaRPr lang="cs-CZ" sz="1600" b="1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1,6 mg ♀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1,7 mg ♂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81724"/>
                  </a:ext>
                </a:extLst>
              </a:tr>
              <a:tr h="506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cap="none" spc="0">
                          <a:solidFill>
                            <a:schemeClr val="bg1"/>
                          </a:solidFill>
                          <a:effectLst/>
                        </a:rPr>
                        <a:t>Těhotné ženy</a:t>
                      </a:r>
                      <a:endParaRPr lang="cs-CZ" sz="1600" b="1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1,8 mg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642300"/>
                  </a:ext>
                </a:extLst>
              </a:tr>
              <a:tr h="506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cap="none" spc="0">
                          <a:solidFill>
                            <a:schemeClr val="bg1"/>
                          </a:solidFill>
                          <a:effectLst/>
                        </a:rPr>
                        <a:t>Kojící ženy</a:t>
                      </a:r>
                      <a:endParaRPr lang="cs-CZ" sz="1600" b="1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600" cap="none" spc="0">
                          <a:solidFill>
                            <a:schemeClr val="bg1"/>
                          </a:solidFill>
                          <a:effectLst/>
                        </a:rPr>
                        <a:t>1,7 mg</a:t>
                      </a:r>
                      <a:endParaRPr lang="cs-CZ" sz="160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229" marR="93229" marT="12430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084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39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40"/>
    </mc:Choice>
    <mc:Fallback xmlns="">
      <p:transition spd="slow" advTm="3404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fazole, dort, stůl, paluba&#10;&#10;Popis byl vytvořen automaticky">
            <a:extLst>
              <a:ext uri="{FF2B5EF4-FFF2-40B4-BE49-F238E27FC236}">
                <a16:creationId xmlns:a16="http://schemas.microsoft.com/office/drawing/2014/main" id="{ACB54CCF-9F8F-4B33-BEDA-C72CEE6A2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52" y="1731740"/>
            <a:ext cx="2102778" cy="15770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B19F0A-02FE-42E2-8528-924A1415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</a:t>
            </a:r>
            <a:r>
              <a:rPr lang="cs-CZ" sz="4400" baseline="-25000" dirty="0"/>
              <a:t>6</a:t>
            </a:r>
            <a:r>
              <a:rPr lang="en-US" sz="4400" dirty="0"/>
              <a:t> </a:t>
            </a:r>
            <a:r>
              <a:rPr lang="cs-CZ" dirty="0"/>
              <a:t>–</a:t>
            </a:r>
            <a:r>
              <a:rPr lang="cs-CZ" sz="4400" dirty="0"/>
              <a:t>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8D3A7-557F-4E94-A088-B54801C8D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Maso</a:t>
            </a:r>
          </a:p>
          <a:p>
            <a:r>
              <a:rPr lang="cs-CZ" dirty="0" err="1"/>
              <a:t>Pseudoobiloviny</a:t>
            </a:r>
            <a:r>
              <a:rPr lang="cs-CZ" dirty="0"/>
              <a:t> (pohanka)</a:t>
            </a:r>
          </a:p>
          <a:p>
            <a:r>
              <a:rPr lang="cs-CZ" dirty="0"/>
              <a:t>Obiloviny </a:t>
            </a:r>
          </a:p>
          <a:p>
            <a:r>
              <a:rPr lang="cs-CZ" dirty="0"/>
              <a:t>Luštěniny</a:t>
            </a:r>
          </a:p>
          <a:p>
            <a:r>
              <a:rPr lang="cs-CZ" dirty="0"/>
              <a:t>Brambory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32A9D79-109A-41C5-9ACE-C26293A6B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874766"/>
              </p:ext>
            </p:extLst>
          </p:nvPr>
        </p:nvGraphicFramePr>
        <p:xfrm>
          <a:off x="7818634" y="945222"/>
          <a:ext cx="4150759" cy="553158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522616">
                  <a:extLst>
                    <a:ext uri="{9D8B030D-6E8A-4147-A177-3AD203B41FA5}">
                      <a16:colId xmlns:a16="http://schemas.microsoft.com/office/drawing/2014/main" val="813296364"/>
                    </a:ext>
                  </a:extLst>
                </a:gridCol>
                <a:gridCol w="1628143">
                  <a:extLst>
                    <a:ext uri="{9D8B030D-6E8A-4147-A177-3AD203B41FA5}">
                      <a16:colId xmlns:a16="http://schemas.microsoft.com/office/drawing/2014/main" val="1675277217"/>
                    </a:ext>
                  </a:extLst>
                </a:gridCol>
              </a:tblGrid>
              <a:tr h="7235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Potravina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Obsah na 100 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2598631"/>
                  </a:ext>
                </a:extLst>
              </a:tr>
              <a:tr h="4475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Pohanka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0,60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9917270"/>
                  </a:ext>
                </a:extLst>
              </a:tr>
              <a:tr h="4475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Vepřová kýta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0,56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1073523"/>
                  </a:ext>
                </a:extLst>
              </a:tr>
              <a:tr h="4475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Sója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0,46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6982145"/>
                  </a:ext>
                </a:extLst>
              </a:tr>
              <a:tr h="4475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Proso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0,45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3392090"/>
                  </a:ext>
                </a:extLst>
              </a:tr>
              <a:tr h="4475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Čočka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0,43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4570647"/>
                  </a:ext>
                </a:extLst>
              </a:tr>
              <a:tr h="4475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Fazole bílé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0,35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2449350"/>
                  </a:ext>
                </a:extLst>
              </a:tr>
              <a:tr h="4475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Rýže neloupaná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0,34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1189850"/>
                  </a:ext>
                </a:extLst>
              </a:tr>
              <a:tr h="4475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Ječné kroupy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0,27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035054"/>
                  </a:ext>
                </a:extLst>
              </a:tr>
              <a:tr h="4475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Brambory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0,17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6631580"/>
                  </a:ext>
                </a:extLst>
              </a:tr>
              <a:tr h="7235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Celozrnné těstoviny (bezvaječné)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0,16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9346483"/>
                  </a:ext>
                </a:extLst>
              </a:tr>
            </a:tbl>
          </a:graphicData>
        </a:graphic>
      </p:graphicFrame>
      <p:pic>
        <p:nvPicPr>
          <p:cNvPr id="6" name="Obrázek 5" descr="Obsah obrázku jídlo, vsedě, stůl, omáčka&#10;&#10;Popis byl vytvořen automaticky">
            <a:extLst>
              <a:ext uri="{FF2B5EF4-FFF2-40B4-BE49-F238E27FC236}">
                <a16:creationId xmlns:a16="http://schemas.microsoft.com/office/drawing/2014/main" id="{5A420709-34D5-48A4-A78B-7C17787B3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1984" y="4857750"/>
            <a:ext cx="2816649" cy="1954212"/>
          </a:xfrm>
          <a:prstGeom prst="rect">
            <a:avLst/>
          </a:prstGeom>
        </p:spPr>
      </p:pic>
      <p:pic>
        <p:nvPicPr>
          <p:cNvPr id="8" name="Obrázek 7" descr="Obsah obrázku ovoce&#10;&#10;Popis byl vytvořen automaticky">
            <a:extLst>
              <a:ext uri="{FF2B5EF4-FFF2-40B4-BE49-F238E27FC236}">
                <a16:creationId xmlns:a16="http://schemas.microsoft.com/office/drawing/2014/main" id="{FD342AE7-097F-43F0-89B8-630EAB25D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82" y="3310965"/>
            <a:ext cx="2846651" cy="1562100"/>
          </a:xfrm>
          <a:prstGeom prst="rect">
            <a:avLst/>
          </a:prstGeom>
        </p:spPr>
      </p:pic>
      <p:pic>
        <p:nvPicPr>
          <p:cNvPr id="10" name="Obrázek 9" descr="Obsah obrázku mísa, stůl, ovoce, banán&#10;&#10;Popis byl vytvořen automaticky">
            <a:extLst>
              <a:ext uri="{FF2B5EF4-FFF2-40B4-BE49-F238E27FC236}">
                <a16:creationId xmlns:a16="http://schemas.microsoft.com/office/drawing/2014/main" id="{C6AD96AC-E113-4669-8B79-1254C73CB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28" y="5262353"/>
            <a:ext cx="1991655" cy="15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0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0"/>
    </mc:Choice>
    <mc:Fallback xmlns="">
      <p:transition spd="slow" advTm="2789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A8F64E-F43F-4F75-BFA9-41F54ECDE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B</a:t>
            </a:r>
            <a:r>
              <a:rPr lang="cs-CZ" sz="4000" baseline="-25000"/>
              <a:t>6</a:t>
            </a:r>
            <a:r>
              <a:rPr lang="en-US" sz="4000"/>
              <a:t> </a:t>
            </a:r>
            <a:r>
              <a:rPr lang="cs-CZ" sz="4000"/>
              <a:t>– rizika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69462B-3F40-46A0-B713-465F54FA0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2000" dirty="0"/>
              <a:t>Nedostatek:</a:t>
            </a:r>
          </a:p>
          <a:p>
            <a:pPr lvl="1"/>
            <a:r>
              <a:rPr lang="cs-CZ" sz="2000" dirty="0" err="1"/>
              <a:t>Cheilitida</a:t>
            </a:r>
            <a:r>
              <a:rPr lang="cs-CZ" sz="2000" dirty="0"/>
              <a:t> (zánět ústních koutků)</a:t>
            </a:r>
          </a:p>
          <a:p>
            <a:pPr lvl="1"/>
            <a:r>
              <a:rPr lang="cs-CZ" sz="2000" dirty="0"/>
              <a:t>Glositida (zánět jazyka)</a:t>
            </a:r>
          </a:p>
          <a:p>
            <a:pPr lvl="1"/>
            <a:r>
              <a:rPr lang="cs-CZ" sz="2000" dirty="0"/>
              <a:t>Stomatitida (zánět dutiny ústní)</a:t>
            </a:r>
          </a:p>
          <a:p>
            <a:pPr lvl="1"/>
            <a:r>
              <a:rPr lang="cs-CZ" sz="2000" dirty="0" err="1"/>
              <a:t>Mikrocytární</a:t>
            </a:r>
            <a:r>
              <a:rPr lang="cs-CZ" sz="2000" dirty="0"/>
              <a:t> anémie</a:t>
            </a:r>
          </a:p>
          <a:p>
            <a:pPr lvl="1"/>
            <a:r>
              <a:rPr lang="cs-CZ" sz="2000" dirty="0"/>
              <a:t>Dermatitida</a:t>
            </a:r>
          </a:p>
          <a:p>
            <a:endParaRPr lang="cs-CZ" sz="2000" dirty="0"/>
          </a:p>
          <a:p>
            <a:r>
              <a:rPr lang="cs-CZ" sz="2000" dirty="0"/>
              <a:t>Není častý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tování, ruka, držení, jídlo&#10;&#10;Popis byl vytvořen automaticky">
            <a:extLst>
              <a:ext uri="{FF2B5EF4-FFF2-40B4-BE49-F238E27FC236}">
                <a16:creationId xmlns:a16="http://schemas.microsoft.com/office/drawing/2014/main" id="{E2319BC6-3168-4F44-9516-4BDDCEE5D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r="4" b="4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4F8947-B7AA-4850-9187-106BB9AD0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826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6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8"/>
    </mc:Choice>
    <mc:Fallback xmlns="">
      <p:transition spd="slow" advTm="3586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A72916-3A53-4C7C-B558-2FBC638B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8981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B</a:t>
            </a:r>
            <a:r>
              <a:rPr lang="cs-CZ" sz="4800" baseline="-25000" dirty="0"/>
              <a:t>7 </a:t>
            </a:r>
            <a:r>
              <a:rPr lang="en-US" sz="4800" dirty="0"/>
              <a:t>BIOTIN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36B51-27D5-497A-89C3-E9E683312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2020516"/>
            <a:ext cx="4023359" cy="40971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cs-CZ" sz="2000" dirty="0"/>
              <a:t>Vitamin </a:t>
            </a:r>
            <a:r>
              <a:rPr lang="en-US" sz="2000" dirty="0"/>
              <a:t>B</a:t>
            </a:r>
            <a:r>
              <a:rPr lang="cs-CZ" sz="2000" baseline="-25000" dirty="0"/>
              <a:t>7</a:t>
            </a:r>
          </a:p>
          <a:p>
            <a:pPr marL="0" indent="0">
              <a:buNone/>
            </a:pPr>
            <a:r>
              <a:rPr lang="cs-CZ" sz="2000" dirty="0"/>
              <a:t>Snadno podléhá oxidaci, je termolabilní</a:t>
            </a:r>
          </a:p>
          <a:p>
            <a:pPr marL="0" indent="0">
              <a:buNone/>
            </a:pPr>
            <a:r>
              <a:rPr lang="cs-CZ" sz="2000" dirty="0"/>
              <a:t>Váže se na avidin (slepičí bílek)</a:t>
            </a:r>
          </a:p>
          <a:p>
            <a:pPr marL="0" indent="0">
              <a:buNone/>
            </a:pPr>
            <a:r>
              <a:rPr lang="cs-CZ" sz="2000" dirty="0"/>
              <a:t>Kofaktor karboxylačních reakcí (přenáší CO</a:t>
            </a:r>
            <a:r>
              <a:rPr lang="cs-CZ" sz="1400" dirty="0"/>
              <a:t>2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2000" dirty="0"/>
              <a:t>Ovlivňuje genovou expresi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brázek 4" descr="Obsah obrázku stůl, jídlo, vsedě, talíř&#10;&#10;Popis byl vytvořen automaticky">
            <a:extLst>
              <a:ext uri="{FF2B5EF4-FFF2-40B4-BE49-F238E27FC236}">
                <a16:creationId xmlns:a16="http://schemas.microsoft.com/office/drawing/2014/main" id="{145ED665-AF7E-4AE0-B898-20F6C08C96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2" r="7996" b="-1"/>
          <a:stretch/>
        </p:blipFill>
        <p:spPr>
          <a:xfrm>
            <a:off x="4979319" y="10"/>
            <a:ext cx="721268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39"/>
    </mc:Choice>
    <mc:Fallback xmlns="">
      <p:transition spd="slow" advTm="6723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D0F1CC-D57E-4714-B71D-3620EEC2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>
            <a:normAutofit/>
          </a:bodyPr>
          <a:lstStyle/>
          <a:p>
            <a:r>
              <a:rPr lang="en-US" sz="3600"/>
              <a:t>BIOTIN</a:t>
            </a:r>
            <a:r>
              <a:rPr lang="cs-CZ" sz="3600"/>
              <a:t> – zdravotní tvrzení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D8CC25-45B1-4B5A-AC03-CBBD12229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4970877" cy="4393982"/>
          </a:xfrm>
        </p:spPr>
        <p:txBody>
          <a:bodyPr>
            <a:normAutofit/>
          </a:bodyPr>
          <a:lstStyle/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Biotin přispívá:</a:t>
            </a:r>
            <a:endParaRPr lang="cs-CZ" sz="20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 normálnímu energetickému metabolismu. 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činnosti nervové soustavy. 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normálnímu metabolismu makroživin. 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psychické činnosti. 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udržení normálního stavu vlasů. 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udržení normálního stavu sliznic. 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udržení normálního stavu pokožky. 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0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3B7DE4-DBE7-4FA0-8143-F6E04B3FA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7517608" y="3495153"/>
            <a:ext cx="2877358" cy="2877358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9" name="Obrázek 8" descr="Obsah obrázku příčesek, osoba, oblečení, interiér&#10;&#10;Popis byl vytvořen automaticky">
            <a:extLst>
              <a:ext uri="{FF2B5EF4-FFF2-40B4-BE49-F238E27FC236}">
                <a16:creationId xmlns:a16="http://schemas.microsoft.com/office/drawing/2014/main" id="{72CF74BF-2338-48D5-81D0-A3D0A49AD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r="3404" b="-2"/>
          <a:stretch/>
        </p:blipFill>
        <p:spPr>
          <a:xfrm>
            <a:off x="5976604" y="1942723"/>
            <a:ext cx="2877358" cy="2877358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7" name="Obrázek 6" descr="Obsah obrázku pták, hledání, stojící, skupina&#10;&#10;Popis byl vytvořen automaticky">
            <a:extLst>
              <a:ext uri="{FF2B5EF4-FFF2-40B4-BE49-F238E27FC236}">
                <a16:creationId xmlns:a16="http://schemas.microsoft.com/office/drawing/2014/main" id="{E9167D78-4CA1-4B60-A92E-7B3E993AC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9" r="4" b="4"/>
          <a:stretch/>
        </p:blipFill>
        <p:spPr>
          <a:xfrm>
            <a:off x="9065921" y="1942723"/>
            <a:ext cx="2877358" cy="2877358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11" name="Obrázek 10" descr="Obsah obrázku košile&#10;&#10;Popis byl vytvořen automaticky">
            <a:extLst>
              <a:ext uri="{FF2B5EF4-FFF2-40B4-BE49-F238E27FC236}">
                <a16:creationId xmlns:a16="http://schemas.microsoft.com/office/drawing/2014/main" id="{1CCE3980-333B-4621-A781-D06BB26468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49" b="-2"/>
          <a:stretch/>
        </p:blipFill>
        <p:spPr>
          <a:xfrm>
            <a:off x="7517608" y="390293"/>
            <a:ext cx="2877358" cy="2877358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69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64"/>
    </mc:Choice>
    <mc:Fallback xmlns="">
      <p:transition spd="slow" advTm="410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990F1D-951F-4703-B6D4-516F2693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Pojmy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míč, kreslení, místnost, stůl&#10;&#10;Popis byl vytvořen automaticky">
            <a:extLst>
              <a:ext uri="{FF2B5EF4-FFF2-40B4-BE49-F238E27FC236}">
                <a16:creationId xmlns:a16="http://schemas.microsoft.com/office/drawing/2014/main" id="{5082AE86-FC56-4C65-A404-FF0C9C23D5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r="21156" b="-3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BE40C9-1DDC-49C5-B8ED-3ACCC83DB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 b="1" dirty="0">
                <a:solidFill>
                  <a:srgbClr val="000000"/>
                </a:solidFill>
              </a:rPr>
              <a:t>Hypovitaminóza: </a:t>
            </a:r>
            <a:r>
              <a:rPr lang="cs-CZ" sz="2000" dirty="0">
                <a:solidFill>
                  <a:srgbClr val="000000"/>
                </a:solidFill>
              </a:rPr>
              <a:t>nedostatek vitaminů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Avitaminóza: </a:t>
            </a:r>
            <a:r>
              <a:rPr lang="cs-CZ" sz="2000" dirty="0">
                <a:solidFill>
                  <a:srgbClr val="000000"/>
                </a:solidFill>
              </a:rPr>
              <a:t>úplný nedostatek vitaminů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Hypervitaminóza: </a:t>
            </a:r>
            <a:r>
              <a:rPr lang="cs-CZ" sz="2000" dirty="0">
                <a:solidFill>
                  <a:srgbClr val="000000"/>
                </a:solidFill>
              </a:rPr>
              <a:t>nadbytek vitaminů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Akceptor</a:t>
            </a:r>
            <a:r>
              <a:rPr lang="cs-CZ" sz="2000" dirty="0">
                <a:solidFill>
                  <a:srgbClr val="000000"/>
                </a:solidFill>
              </a:rPr>
              <a:t> (příjemce chemické skupiny)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Donátor</a:t>
            </a:r>
            <a:r>
              <a:rPr lang="cs-CZ" sz="2000" dirty="0">
                <a:solidFill>
                  <a:srgbClr val="000000"/>
                </a:solidFill>
              </a:rPr>
              <a:t> (dárce chemické skupiny)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0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40"/>
    </mc:Choice>
    <mc:Fallback xmlns="">
      <p:transition spd="slow" advTm="5974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4274CA-2BCC-4B4C-824C-4878C4990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pPr algn="r"/>
            <a:r>
              <a:rPr lang="en-US" sz="3200" dirty="0"/>
              <a:t>BIOTIN</a:t>
            </a:r>
            <a:r>
              <a:rPr lang="cs-CZ" sz="3200" dirty="0"/>
              <a:t> – DDD a rizika deficitu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soba, interiér, žena, vlasy&#10;&#10;Popis byl vytvořen automaticky">
            <a:extLst>
              <a:ext uri="{FF2B5EF4-FFF2-40B4-BE49-F238E27FC236}">
                <a16:creationId xmlns:a16="http://schemas.microsoft.com/office/drawing/2014/main" id="{31955B28-F15F-4FC6-90D5-CB968D225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650"/>
            <a:ext cx="5136795" cy="28894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00BAB7-C1A4-4538-BE73-1905C4925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2264828"/>
          </a:xfrm>
        </p:spPr>
        <p:txBody>
          <a:bodyPr anchor="ctr">
            <a:normAutofit/>
          </a:bodyPr>
          <a:lstStyle/>
          <a:p>
            <a:r>
              <a:rPr lang="cs-CZ" sz="2400" dirty="0"/>
              <a:t>Deficit:</a:t>
            </a:r>
          </a:p>
          <a:p>
            <a:pPr lvl="1"/>
            <a:r>
              <a:rPr lang="cs-CZ" dirty="0"/>
              <a:t>Nevolnost</a:t>
            </a:r>
          </a:p>
          <a:p>
            <a:pPr lvl="1"/>
            <a:r>
              <a:rPr lang="cs-CZ" dirty="0"/>
              <a:t>Dermatitida</a:t>
            </a:r>
          </a:p>
          <a:p>
            <a:pPr lvl="1"/>
            <a:r>
              <a:rPr lang="cs-CZ" dirty="0"/>
              <a:t>Vypadávání vlasů</a:t>
            </a:r>
          </a:p>
          <a:p>
            <a:pPr lvl="1"/>
            <a:r>
              <a:rPr lang="cs-CZ" dirty="0"/>
              <a:t>Depresivní nálada</a:t>
            </a:r>
          </a:p>
          <a:p>
            <a:pPr marL="0" indent="0">
              <a:buNone/>
            </a:pPr>
            <a:endParaRPr lang="cs-CZ" sz="1800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393AA81-9A1B-45A6-B64E-8D47E1D80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305789"/>
              </p:ext>
            </p:extLst>
          </p:nvPr>
        </p:nvGraphicFramePr>
        <p:xfrm>
          <a:off x="6702360" y="364142"/>
          <a:ext cx="4326604" cy="3426470"/>
        </p:xfrm>
        <a:graphic>
          <a:graphicData uri="http://schemas.openxmlformats.org/drawingml/2006/table">
            <a:tbl>
              <a:tblPr firstRow="1" firstCol="1" bandRow="1">
                <a:tableStyleId>{37CE84F3-28C3-443E-9E96-99CF82512B78}</a:tableStyleId>
              </a:tblPr>
              <a:tblGrid>
                <a:gridCol w="2665131">
                  <a:extLst>
                    <a:ext uri="{9D8B030D-6E8A-4147-A177-3AD203B41FA5}">
                      <a16:colId xmlns:a16="http://schemas.microsoft.com/office/drawing/2014/main" val="757846554"/>
                    </a:ext>
                  </a:extLst>
                </a:gridCol>
                <a:gridCol w="1661473">
                  <a:extLst>
                    <a:ext uri="{9D8B030D-6E8A-4147-A177-3AD203B41FA5}">
                      <a16:colId xmlns:a16="http://schemas.microsoft.com/office/drawing/2014/main" val="2479456012"/>
                    </a:ext>
                  </a:extLst>
                </a:gridCol>
              </a:tblGrid>
              <a:tr h="3426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Věk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VDD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extLst>
                  <a:ext uri="{0D108BD9-81ED-4DB2-BD59-A6C34878D82A}">
                    <a16:rowId xmlns:a16="http://schemas.microsoft.com/office/drawing/2014/main" val="394730053"/>
                  </a:ext>
                </a:extLst>
              </a:tr>
              <a:tr h="342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7–11 měsíců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6 µg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extLst>
                  <a:ext uri="{0D108BD9-81ED-4DB2-BD59-A6C34878D82A}">
                    <a16:rowId xmlns:a16="http://schemas.microsoft.com/office/drawing/2014/main" val="4251282620"/>
                  </a:ext>
                </a:extLst>
              </a:tr>
              <a:tr h="342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1–3 roky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20 µg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extLst>
                  <a:ext uri="{0D108BD9-81ED-4DB2-BD59-A6C34878D82A}">
                    <a16:rowId xmlns:a16="http://schemas.microsoft.com/office/drawing/2014/main" val="4167282562"/>
                  </a:ext>
                </a:extLst>
              </a:tr>
              <a:tr h="342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4–6 let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25 µg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extLst>
                  <a:ext uri="{0D108BD9-81ED-4DB2-BD59-A6C34878D82A}">
                    <a16:rowId xmlns:a16="http://schemas.microsoft.com/office/drawing/2014/main" val="2122127436"/>
                  </a:ext>
                </a:extLst>
              </a:tr>
              <a:tr h="342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7–10 let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25 µg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extLst>
                  <a:ext uri="{0D108BD9-81ED-4DB2-BD59-A6C34878D82A}">
                    <a16:rowId xmlns:a16="http://schemas.microsoft.com/office/drawing/2014/main" val="1255638959"/>
                  </a:ext>
                </a:extLst>
              </a:tr>
              <a:tr h="342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11–14 let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35 µg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extLst>
                  <a:ext uri="{0D108BD9-81ED-4DB2-BD59-A6C34878D82A}">
                    <a16:rowId xmlns:a16="http://schemas.microsoft.com/office/drawing/2014/main" val="4208921239"/>
                  </a:ext>
                </a:extLst>
              </a:tr>
              <a:tr h="342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15–17 let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35 µg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extLst>
                  <a:ext uri="{0D108BD9-81ED-4DB2-BD59-A6C34878D82A}">
                    <a16:rowId xmlns:a16="http://schemas.microsoft.com/office/drawing/2014/main" val="3385237699"/>
                  </a:ext>
                </a:extLst>
              </a:tr>
              <a:tr h="342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≥18 let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40 µg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extLst>
                  <a:ext uri="{0D108BD9-81ED-4DB2-BD59-A6C34878D82A}">
                    <a16:rowId xmlns:a16="http://schemas.microsoft.com/office/drawing/2014/main" val="2348639528"/>
                  </a:ext>
                </a:extLst>
              </a:tr>
              <a:tr h="342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Těhotné ženy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40 µg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extLst>
                  <a:ext uri="{0D108BD9-81ED-4DB2-BD59-A6C34878D82A}">
                    <a16:rowId xmlns:a16="http://schemas.microsoft.com/office/drawing/2014/main" val="713384929"/>
                  </a:ext>
                </a:extLst>
              </a:tr>
              <a:tr h="342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Kojící ženy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45 µg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04" marR="58204" marT="0" marB="0" anchor="ctr"/>
                </a:tc>
                <a:extLst>
                  <a:ext uri="{0D108BD9-81ED-4DB2-BD59-A6C34878D82A}">
                    <a16:rowId xmlns:a16="http://schemas.microsoft.com/office/drawing/2014/main" val="486531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1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31"/>
    </mc:Choice>
    <mc:Fallback xmlns="">
      <p:transition spd="slow" advTm="6303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60578-739E-4CD8-AA7C-1AAD2F2D7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BIOTIN</a:t>
            </a:r>
            <a:r>
              <a:rPr lang="cs-CZ" sz="4400" dirty="0"/>
              <a:t> </a:t>
            </a:r>
            <a:r>
              <a:rPr lang="cs-CZ" dirty="0"/>
              <a:t>–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30AC2A-0E27-4205-B0C0-8B51A233E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Vnitřnosti</a:t>
            </a:r>
          </a:p>
          <a:p>
            <a:r>
              <a:rPr lang="cs-CZ" dirty="0"/>
              <a:t>Droždí</a:t>
            </a:r>
          </a:p>
          <a:p>
            <a:r>
              <a:rPr lang="cs-CZ" dirty="0"/>
              <a:t>Vejce</a:t>
            </a:r>
          </a:p>
          <a:p>
            <a:r>
              <a:rPr lang="cs-CZ" dirty="0"/>
              <a:t>Ořechy a semena</a:t>
            </a:r>
          </a:p>
          <a:p>
            <a:r>
              <a:rPr lang="cs-CZ" dirty="0"/>
              <a:t>Luštěniny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12DA360-87A4-4028-84E9-F73D95E40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262164"/>
              </p:ext>
            </p:extLst>
          </p:nvPr>
        </p:nvGraphicFramePr>
        <p:xfrm>
          <a:off x="8065467" y="1417833"/>
          <a:ext cx="3873105" cy="5419275"/>
        </p:xfrm>
        <a:graphic>
          <a:graphicData uri="http://schemas.openxmlformats.org/drawingml/2006/table">
            <a:tbl>
              <a:tblPr firstRow="1" firstCol="1" bandRow="1">
                <a:tableStyleId>{37CE84F3-28C3-443E-9E96-99CF82512B78}</a:tableStyleId>
              </a:tblPr>
              <a:tblGrid>
                <a:gridCol w="2434255">
                  <a:extLst>
                    <a:ext uri="{9D8B030D-6E8A-4147-A177-3AD203B41FA5}">
                      <a16:colId xmlns:a16="http://schemas.microsoft.com/office/drawing/2014/main" val="2477456440"/>
                    </a:ext>
                  </a:extLst>
                </a:gridCol>
                <a:gridCol w="1438850">
                  <a:extLst>
                    <a:ext uri="{9D8B030D-6E8A-4147-A177-3AD203B41FA5}">
                      <a16:colId xmlns:a16="http://schemas.microsoft.com/office/drawing/2014/main" val="2010533466"/>
                    </a:ext>
                  </a:extLst>
                </a:gridCol>
              </a:tblGrid>
              <a:tr h="4537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Potravina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Obsah na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100 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3032296"/>
                  </a:ext>
                </a:extLst>
              </a:tr>
              <a:tr h="453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Husí játra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210,0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1604700"/>
                  </a:ext>
                </a:extLst>
              </a:tr>
              <a:tr h="453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Droždí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200,0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3344724"/>
                  </a:ext>
                </a:extLst>
              </a:tr>
              <a:tr h="453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Hovězí játra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100,6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8297207"/>
                  </a:ext>
                </a:extLst>
              </a:tr>
              <a:tr h="453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Vejce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84,0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706990"/>
                  </a:ext>
                </a:extLst>
              </a:tr>
              <a:tr h="453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Lískové ořechy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61,6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513086"/>
                  </a:ext>
                </a:extLst>
              </a:tr>
              <a:tr h="453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Slunečnicová semena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56,0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0344593"/>
                  </a:ext>
                </a:extLst>
              </a:tr>
              <a:tr h="453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Pšeničné otruby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44,0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7691465"/>
                  </a:ext>
                </a:extLst>
              </a:tr>
              <a:tr h="453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Vlašské ořechy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35,5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2527563"/>
                  </a:ext>
                </a:extLst>
              </a:tr>
              <a:tr h="453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Lněné semeno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20,4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9495103"/>
                  </a:ext>
                </a:extLst>
              </a:tr>
              <a:tr h="453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Hrách (žlutý)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19,0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8343329"/>
                  </a:ext>
                </a:extLst>
              </a:tr>
            </a:tbl>
          </a:graphicData>
        </a:graphic>
      </p:graphicFrame>
      <p:pic>
        <p:nvPicPr>
          <p:cNvPr id="6" name="Obrázek 5" descr="Obsah obrázku talíř, interiér, jídlo, stůl&#10;&#10;Popis byl vytvořen automaticky">
            <a:extLst>
              <a:ext uri="{FF2B5EF4-FFF2-40B4-BE49-F238E27FC236}">
                <a16:creationId xmlns:a16="http://schemas.microsoft.com/office/drawing/2014/main" id="{B86670BA-9E90-497B-AA4E-8192E82C5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68" y="4940998"/>
            <a:ext cx="2857499" cy="1900237"/>
          </a:xfrm>
          <a:prstGeom prst="rect">
            <a:avLst/>
          </a:prstGeom>
        </p:spPr>
      </p:pic>
      <p:pic>
        <p:nvPicPr>
          <p:cNvPr id="8" name="Obrázek 7" descr="Obsah obrázku jídlo, stůl, sýr, talíř&#10;&#10;Popis byl vytvořen automaticky">
            <a:extLst>
              <a:ext uri="{FF2B5EF4-FFF2-40B4-BE49-F238E27FC236}">
                <a16:creationId xmlns:a16="http://schemas.microsoft.com/office/drawing/2014/main" id="{5D8C7FE7-987C-4EB6-B3BD-1FB762E50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58" y="4751383"/>
            <a:ext cx="2089852" cy="2089852"/>
          </a:xfrm>
          <a:prstGeom prst="rect">
            <a:avLst/>
          </a:prstGeom>
        </p:spPr>
      </p:pic>
      <p:pic>
        <p:nvPicPr>
          <p:cNvPr id="10" name="Obrázek 9" descr="Obsah obrázku vejce, jídlo, vsedě, stůl&#10;&#10;Popis byl vytvořen automaticky">
            <a:extLst>
              <a:ext uri="{FF2B5EF4-FFF2-40B4-BE49-F238E27FC236}">
                <a16:creationId xmlns:a16="http://schemas.microsoft.com/office/drawing/2014/main" id="{C74F1D7A-0E43-4B4D-A725-47B827329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26" y="3055205"/>
            <a:ext cx="2409538" cy="1840885"/>
          </a:xfrm>
          <a:prstGeom prst="rect">
            <a:avLst/>
          </a:prstGeom>
        </p:spPr>
      </p:pic>
      <p:pic>
        <p:nvPicPr>
          <p:cNvPr id="12" name="Obrázek 11" descr="Obsah obrázku ořech, interiér, ovoce, vsedě&#10;&#10;Popis byl vytvořen automaticky">
            <a:extLst>
              <a:ext uri="{FF2B5EF4-FFF2-40B4-BE49-F238E27FC236}">
                <a16:creationId xmlns:a16="http://schemas.microsoft.com/office/drawing/2014/main" id="{3C945507-A4C9-454E-98F5-AF0459752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86" y="2289745"/>
            <a:ext cx="2159968" cy="14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6"/>
    </mc:Choice>
    <mc:Fallback xmlns="">
      <p:transition spd="slow" advTm="3215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jídlo, stůl, talíř, interiér&#10;&#10;Popis byl vytvořen automaticky">
            <a:extLst>
              <a:ext uri="{FF2B5EF4-FFF2-40B4-BE49-F238E27FC236}">
                <a16:creationId xmlns:a16="http://schemas.microsoft.com/office/drawing/2014/main" id="{0B23652A-0BFB-425D-9458-D90111D02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4" r="21287" b="255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B5B35-4D4C-4316-BA6B-AA426517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869825"/>
            <a:ext cx="7556411" cy="935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Vitamin B</a:t>
            </a:r>
            <a:r>
              <a:rPr lang="en-US" sz="4800" baseline="-25000" dirty="0"/>
              <a:t>9</a:t>
            </a:r>
            <a:r>
              <a:rPr lang="en-US" sz="4800" dirty="0"/>
              <a:t>  KYSELINA LISTOVÁ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4EB2A1-25A9-4712-BD7C-935EFD026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2039029"/>
            <a:ext cx="5388564" cy="42754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Termolabilní, fotosenzitivní, ztráta vyluhováním do vody</a:t>
            </a:r>
          </a:p>
          <a:p>
            <a:r>
              <a:rPr lang="cs-CZ" sz="2000" dirty="0"/>
              <a:t>Fortifikace potravin</a:t>
            </a:r>
          </a:p>
          <a:p>
            <a:r>
              <a:rPr lang="cs-CZ" sz="2000" b="1" dirty="0"/>
              <a:t>DFE</a:t>
            </a:r>
            <a:r>
              <a:rPr lang="cs-CZ" sz="2000" dirty="0"/>
              <a:t> dietární </a:t>
            </a:r>
            <a:r>
              <a:rPr lang="cs-CZ" sz="2000" dirty="0" err="1"/>
              <a:t>folátový</a:t>
            </a:r>
            <a:r>
              <a:rPr lang="cs-CZ" sz="2000" dirty="0"/>
              <a:t> ekvivalent</a:t>
            </a:r>
          </a:p>
          <a:p>
            <a:r>
              <a:rPr lang="cs-CZ" sz="2000" dirty="0"/>
              <a:t>Přenašeč </a:t>
            </a:r>
            <a:r>
              <a:rPr lang="cs-CZ" sz="2000" dirty="0" err="1"/>
              <a:t>jednouhlíkatých</a:t>
            </a:r>
            <a:r>
              <a:rPr lang="cs-CZ" sz="2000" dirty="0"/>
              <a:t> zbytků (</a:t>
            </a:r>
            <a:r>
              <a:rPr lang="cs-CZ" sz="2000" dirty="0" err="1"/>
              <a:t>tetrahydrofolát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Mtb</a:t>
            </a:r>
            <a:r>
              <a:rPr lang="cs-CZ" sz="2000" dirty="0"/>
              <a:t> aminokyselin a nukleotidů (syntéza nukleových bází a DNA)</a:t>
            </a:r>
          </a:p>
          <a:p>
            <a:r>
              <a:rPr lang="cs-CZ" sz="2000" dirty="0"/>
              <a:t>Vývoj plodu</a:t>
            </a:r>
          </a:p>
          <a:p>
            <a:endParaRPr lang="cs-CZ" sz="2000" dirty="0"/>
          </a:p>
          <a:p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0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629"/>
    </mc:Choice>
    <mc:Fallback xmlns="">
      <p:transition spd="slow" advTm="20062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CB196C-2742-438B-9BD6-2D2C81348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>
            <a:normAutofit/>
          </a:bodyPr>
          <a:lstStyle/>
          <a:p>
            <a:r>
              <a:rPr lang="en-US" sz="3600"/>
              <a:t>B</a:t>
            </a:r>
            <a:r>
              <a:rPr lang="en-US" sz="3600" baseline="-25000"/>
              <a:t>9</a:t>
            </a:r>
            <a:r>
              <a:rPr lang="en-US" sz="3600"/>
              <a:t> </a:t>
            </a:r>
            <a:r>
              <a:rPr lang="cs-CZ" sz="3600"/>
              <a:t>– zdravotní tvrzení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D7BF78-71D1-4018-8BB6-4DF195702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5296336" cy="4393982"/>
          </a:xfrm>
        </p:spPr>
        <p:txBody>
          <a:bodyPr>
            <a:normAutofit/>
          </a:bodyPr>
          <a:lstStyle/>
          <a:p>
            <a:pPr fontAlgn="base">
              <a:spcAft>
                <a:spcPts val="800"/>
              </a:spcAft>
            </a:pPr>
            <a:r>
              <a:rPr lang="cs-CZ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Folát</a:t>
            </a:r>
            <a:r>
              <a:rPr lang="cs-CZ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přispívá:</a:t>
            </a:r>
          </a:p>
          <a:p>
            <a:pPr fontAlgn="base">
              <a:spcAft>
                <a:spcPts val="800"/>
              </a:spcAft>
            </a:pPr>
            <a:r>
              <a:rPr lang="cs-CZ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 růstu zárodečných tkání během těhotenství. </a:t>
            </a: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syntéze aminokyselin. </a:t>
            </a: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krvetvorbě. </a:t>
            </a: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normálnímu metabolismu </a:t>
            </a:r>
            <a:r>
              <a:rPr lang="cs-CZ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homocysteinu</a:t>
            </a:r>
            <a:r>
              <a:rPr lang="cs-CZ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psychické činnosti. </a:t>
            </a: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funkci imunitního systému. </a:t>
            </a: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ke snížení míry únavy a vyčerpání. </a:t>
            </a: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 podílí na procesu dělení buněk. </a:t>
            </a: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900" dirty="0"/>
          </a:p>
        </p:txBody>
      </p:sp>
      <p:pic>
        <p:nvPicPr>
          <p:cNvPr id="8" name="Obrázek 7" descr="Obsah obrázku osoba, žena, interiér, jídlo&#10;&#10;Popis byl vytvořen automaticky">
            <a:extLst>
              <a:ext uri="{FF2B5EF4-FFF2-40B4-BE49-F238E27FC236}">
                <a16:creationId xmlns:a16="http://schemas.microsoft.com/office/drawing/2014/main" id="{AF8B3F13-09FB-4D8D-AB27-F87E47D9E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97" y="834658"/>
            <a:ext cx="2617070" cy="237498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7214D9B-0F8D-4320-A0E2-C92BD8E4B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462" y="1115992"/>
            <a:ext cx="2617070" cy="181232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0C759C5-888E-44FA-9101-1ED00E967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3C51EF81-4916-42EE-B4B6-F0E4EF81E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361798A-E4B3-4C93-90E4-02D60CEB5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jídlo, ovoce&#10;&#10;Popis byl vytvořen automaticky">
            <a:extLst>
              <a:ext uri="{FF2B5EF4-FFF2-40B4-BE49-F238E27FC236}">
                <a16:creationId xmlns:a16="http://schemas.microsoft.com/office/drawing/2014/main" id="{50E49BBC-3B18-4DFA-A220-E8D9D15AC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97" y="4099796"/>
            <a:ext cx="2617070" cy="14721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187776-C8D0-4DEE-BDD4-76EA26978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458" y="4134412"/>
            <a:ext cx="2617070" cy="14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7"/>
    </mc:Choice>
    <mc:Fallback xmlns="">
      <p:transition spd="slow" advTm="3434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25735-B0D9-46D5-9DA0-1CB5D628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</a:t>
            </a:r>
            <a:r>
              <a:rPr lang="en-US" sz="4400" baseline="-25000" dirty="0"/>
              <a:t>9</a:t>
            </a:r>
            <a:r>
              <a:rPr lang="en-US" sz="4400" dirty="0"/>
              <a:t> </a:t>
            </a:r>
            <a:r>
              <a:rPr lang="cs-CZ" dirty="0"/>
              <a:t>–</a:t>
            </a:r>
            <a:r>
              <a:rPr lang="cs-CZ" sz="4400" dirty="0"/>
              <a:t> DDD a rizika deficitu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BE2BBDC-4558-485D-8E6E-69D9156F9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95" y="1690688"/>
            <a:ext cx="5794760" cy="4351338"/>
          </a:xfrm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FA317D9-3B7B-4112-8FC7-A8794B2A2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95543"/>
              </p:ext>
            </p:extLst>
          </p:nvPr>
        </p:nvGraphicFramePr>
        <p:xfrm>
          <a:off x="7486749" y="1520575"/>
          <a:ext cx="4123048" cy="4746653"/>
        </p:xfrm>
        <a:graphic>
          <a:graphicData uri="http://schemas.openxmlformats.org/drawingml/2006/table">
            <a:tbl>
              <a:tblPr firstRow="1" firstCol="1" bandRow="1">
                <a:tableStyleId>{AF606853-7671-496A-8E4F-DF71F8EC918B}</a:tableStyleId>
              </a:tblPr>
              <a:tblGrid>
                <a:gridCol w="2061524">
                  <a:extLst>
                    <a:ext uri="{9D8B030D-6E8A-4147-A177-3AD203B41FA5}">
                      <a16:colId xmlns:a16="http://schemas.microsoft.com/office/drawing/2014/main" val="4206185400"/>
                    </a:ext>
                  </a:extLst>
                </a:gridCol>
                <a:gridCol w="2061524">
                  <a:extLst>
                    <a:ext uri="{9D8B030D-6E8A-4147-A177-3AD203B41FA5}">
                      <a16:colId xmlns:a16="http://schemas.microsoft.com/office/drawing/2014/main" val="1597017393"/>
                    </a:ext>
                  </a:extLst>
                </a:gridCol>
              </a:tblGrid>
              <a:tr h="5640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Věk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VDD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0555336"/>
                  </a:ext>
                </a:extLst>
              </a:tr>
              <a:tr h="464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7–11 měsíců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80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4694839"/>
                  </a:ext>
                </a:extLst>
              </a:tr>
              <a:tr h="464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1–3 roky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120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1339746"/>
                  </a:ext>
                </a:extLst>
              </a:tr>
              <a:tr h="464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4–6 let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140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7723046"/>
                  </a:ext>
                </a:extLst>
              </a:tr>
              <a:tr h="464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7–10 let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200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6325848"/>
                  </a:ext>
                </a:extLst>
              </a:tr>
              <a:tr h="464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11–14 let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270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3139763"/>
                  </a:ext>
                </a:extLst>
              </a:tr>
              <a:tr h="464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15–17 let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330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1070585"/>
                  </a:ext>
                </a:extLst>
              </a:tr>
              <a:tr h="464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≥18 let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330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3758055"/>
                  </a:ext>
                </a:extLst>
              </a:tr>
              <a:tr h="464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Těhotné ženy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600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642551"/>
                  </a:ext>
                </a:extLst>
              </a:tr>
              <a:tr h="464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Kojící ženy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500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8842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6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65"/>
    </mc:Choice>
    <mc:Fallback xmlns="">
      <p:transition spd="slow" advTm="4186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D97BF-4D46-4BE7-A1C6-2B99A46A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</a:t>
            </a:r>
            <a:r>
              <a:rPr lang="en-US" sz="4400" baseline="-25000" dirty="0"/>
              <a:t>9</a:t>
            </a:r>
            <a:r>
              <a:rPr lang="en-US" sz="4400" dirty="0"/>
              <a:t> </a:t>
            </a:r>
            <a:r>
              <a:rPr lang="cs-CZ" dirty="0"/>
              <a:t>–</a:t>
            </a:r>
            <a:r>
              <a:rPr lang="cs-CZ" sz="4400" dirty="0"/>
              <a:t>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1E9450-4DE6-41ED-9A72-3E68407BD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Droždí</a:t>
            </a:r>
          </a:p>
          <a:p>
            <a:r>
              <a:rPr lang="cs-CZ" dirty="0"/>
              <a:t>Játra</a:t>
            </a:r>
          </a:p>
          <a:p>
            <a:r>
              <a:rPr lang="cs-CZ" dirty="0"/>
              <a:t>Olejnatá semena</a:t>
            </a:r>
          </a:p>
          <a:p>
            <a:r>
              <a:rPr lang="cs-CZ" dirty="0"/>
              <a:t>Zelená listová zelenina (špenát, </a:t>
            </a:r>
          </a:p>
          <a:p>
            <a:pPr marL="0" indent="0">
              <a:buNone/>
            </a:pPr>
            <a:r>
              <a:rPr lang="cs-CZ" dirty="0"/>
              <a:t>růžičková kapusta, salát)</a:t>
            </a:r>
          </a:p>
          <a:p>
            <a:r>
              <a:rPr lang="cs-CZ" dirty="0"/>
              <a:t>Brokolice, avokádo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950ADBA-C6BA-4B62-9DB1-DAA5D9137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045774"/>
              </p:ext>
            </p:extLst>
          </p:nvPr>
        </p:nvGraphicFramePr>
        <p:xfrm>
          <a:off x="7825106" y="1145961"/>
          <a:ext cx="4280945" cy="5221766"/>
        </p:xfrm>
        <a:graphic>
          <a:graphicData uri="http://schemas.openxmlformats.org/drawingml/2006/table">
            <a:tbl>
              <a:tblPr firstRow="1" firstCol="1" bandRow="1">
                <a:tableStyleId>{AF606853-7671-496A-8E4F-DF71F8EC918B}</a:tableStyleId>
              </a:tblPr>
              <a:tblGrid>
                <a:gridCol w="2537717">
                  <a:extLst>
                    <a:ext uri="{9D8B030D-6E8A-4147-A177-3AD203B41FA5}">
                      <a16:colId xmlns:a16="http://schemas.microsoft.com/office/drawing/2014/main" val="2569203547"/>
                    </a:ext>
                  </a:extLst>
                </a:gridCol>
                <a:gridCol w="1743228">
                  <a:extLst>
                    <a:ext uri="{9D8B030D-6E8A-4147-A177-3AD203B41FA5}">
                      <a16:colId xmlns:a16="http://schemas.microsoft.com/office/drawing/2014/main" val="4160131106"/>
                    </a:ext>
                  </a:extLst>
                </a:gridCol>
              </a:tblGrid>
              <a:tr h="4747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Potravina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Obsah na 100 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7527144"/>
                  </a:ext>
                </a:extLst>
              </a:tr>
              <a:tr h="474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Droždí (pivovarnické)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3 170,0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8341382"/>
                  </a:ext>
                </a:extLst>
              </a:tr>
              <a:tr h="474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Kuřecí játra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559,0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1879490"/>
                  </a:ext>
                </a:extLst>
              </a:tr>
              <a:tr h="474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Pšeničné klíčky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520,0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7908027"/>
                  </a:ext>
                </a:extLst>
              </a:tr>
              <a:tr h="474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Lněná semena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278,0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385377"/>
                  </a:ext>
                </a:extLst>
              </a:tr>
              <a:tr h="474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Sója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230,0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9590597"/>
                  </a:ext>
                </a:extLst>
              </a:tr>
              <a:tr h="474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Slunečnicová semena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227,0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9753682"/>
                  </a:ext>
                </a:extLst>
              </a:tr>
              <a:tr h="474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Rajčata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203,2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2375931"/>
                  </a:ext>
                </a:extLst>
              </a:tr>
              <a:tr h="474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Fazole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195,0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3294354"/>
                  </a:ext>
                </a:extLst>
              </a:tr>
              <a:tr h="474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Ředkvičky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192,0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4065961"/>
                  </a:ext>
                </a:extLst>
              </a:tr>
              <a:tr h="474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Špenát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164,0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6160535"/>
                  </a:ext>
                </a:extLst>
              </a:tr>
            </a:tbl>
          </a:graphicData>
        </a:graphic>
      </p:graphicFrame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2C34E2F8-E360-4EA4-9E14-E8B04A78F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42" y="2154509"/>
            <a:ext cx="1005753" cy="2059782"/>
          </a:xfrm>
          <a:prstGeom prst="rect">
            <a:avLst/>
          </a:prstGeom>
        </p:spPr>
      </p:pic>
      <p:pic>
        <p:nvPicPr>
          <p:cNvPr id="8" name="Obrázek 7" descr="Obsah obrázku ovoce&#10;&#10;Popis byl vytvořen automaticky">
            <a:extLst>
              <a:ext uri="{FF2B5EF4-FFF2-40B4-BE49-F238E27FC236}">
                <a16:creationId xmlns:a16="http://schemas.microsoft.com/office/drawing/2014/main" id="{A655352E-E385-4E86-9A2C-C7801681B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96" y="134388"/>
            <a:ext cx="1979110" cy="1484333"/>
          </a:xfrm>
          <a:prstGeom prst="rect">
            <a:avLst/>
          </a:prstGeom>
        </p:spPr>
      </p:pic>
      <p:pic>
        <p:nvPicPr>
          <p:cNvPr id="10" name="Obrázek 9" descr="Obsah obrázku talíř, interiér, jídlo, stůl&#10;&#10;Popis byl vytvořen automaticky">
            <a:extLst>
              <a:ext uri="{FF2B5EF4-FFF2-40B4-BE49-F238E27FC236}">
                <a16:creationId xmlns:a16="http://schemas.microsoft.com/office/drawing/2014/main" id="{E313CD95-4159-489D-AA04-FB1632A96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9" y="5362562"/>
            <a:ext cx="2124610" cy="1412866"/>
          </a:xfrm>
          <a:prstGeom prst="rect">
            <a:avLst/>
          </a:prstGeom>
        </p:spPr>
      </p:pic>
      <p:pic>
        <p:nvPicPr>
          <p:cNvPr id="12" name="Obrázek 11" descr="Obsah obrázku jídlo, stůl, sýr, talíř&#10;&#10;Popis byl vytvořen automaticky">
            <a:extLst>
              <a:ext uri="{FF2B5EF4-FFF2-40B4-BE49-F238E27FC236}">
                <a16:creationId xmlns:a16="http://schemas.microsoft.com/office/drawing/2014/main" id="{72BC5B62-7AE5-49FD-AE67-7B1394145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16" y="1239646"/>
            <a:ext cx="1979110" cy="1979110"/>
          </a:xfrm>
          <a:prstGeom prst="rect">
            <a:avLst/>
          </a:prstGeom>
        </p:spPr>
      </p:pic>
      <p:pic>
        <p:nvPicPr>
          <p:cNvPr id="7" name="Obrázek 6" descr="Obsah obrázku jídlo, stůl, ovoce, vsedě&#10;&#10;Popis byl vytvořen automaticky">
            <a:extLst>
              <a:ext uri="{FF2B5EF4-FFF2-40B4-BE49-F238E27FC236}">
                <a16:creationId xmlns:a16="http://schemas.microsoft.com/office/drawing/2014/main" id="{F6A98764-647E-43AA-BEEA-2E8F48F6E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09" y="4359895"/>
            <a:ext cx="3653798" cy="24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8"/>
    </mc:Choice>
    <mc:Fallback xmlns="">
      <p:transition spd="slow" advTm="2884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B4437E-9842-464A-9FF3-E15F2FF0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B</a:t>
            </a:r>
            <a:r>
              <a:rPr lang="en-US" sz="4000" baseline="-25000"/>
              <a:t>9</a:t>
            </a:r>
            <a:r>
              <a:rPr lang="en-US" sz="4000"/>
              <a:t> </a:t>
            </a:r>
            <a:r>
              <a:rPr lang="cs-CZ" sz="4000"/>
              <a:t>– rizika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70C14C-272F-46A2-A18C-67A2301B9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1" y="2224322"/>
            <a:ext cx="5450349" cy="4465661"/>
          </a:xfrm>
        </p:spPr>
        <p:txBody>
          <a:bodyPr anchor="ctr">
            <a:normAutofit/>
          </a:bodyPr>
          <a:lstStyle/>
          <a:p>
            <a:r>
              <a:rPr lang="cs-CZ" sz="1800" dirty="0"/>
              <a:t>Deficit:</a:t>
            </a:r>
          </a:p>
          <a:p>
            <a:pPr lvl="1"/>
            <a:r>
              <a:rPr lang="cs-CZ" sz="1800" dirty="0"/>
              <a:t>Megaloblastická anémie (erytrocyty příliš velké pro správné fungování)</a:t>
            </a:r>
          </a:p>
          <a:p>
            <a:pPr lvl="1"/>
            <a:r>
              <a:rPr lang="cs-CZ" sz="1800" dirty="0"/>
              <a:t>Snížená imunita</a:t>
            </a:r>
          </a:p>
          <a:p>
            <a:pPr lvl="1"/>
            <a:r>
              <a:rPr lang="cs-CZ" sz="1800" dirty="0"/>
              <a:t>Defekty neurální trubice u plodu</a:t>
            </a:r>
          </a:p>
          <a:p>
            <a:pPr lvl="1"/>
            <a:r>
              <a:rPr lang="cs-CZ" sz="1800" dirty="0"/>
              <a:t>Riziko spontánního potratu</a:t>
            </a:r>
          </a:p>
          <a:p>
            <a:pPr lvl="2"/>
            <a:r>
              <a:rPr lang="cs-CZ" sz="1800" dirty="0"/>
              <a:t>Vhodné </a:t>
            </a:r>
            <a:r>
              <a:rPr lang="cs-CZ" sz="1800" dirty="0" err="1"/>
              <a:t>suplementovat</a:t>
            </a:r>
            <a:r>
              <a:rPr lang="cs-CZ" sz="1800" dirty="0"/>
              <a:t> již v předstihu (plánované rodičovství) a v průběhu prvního trimestru</a:t>
            </a:r>
          </a:p>
          <a:p>
            <a:pPr lvl="1"/>
            <a:r>
              <a:rPr lang="cs-CZ" sz="1800" dirty="0"/>
              <a:t>Poruchy růstu</a:t>
            </a:r>
          </a:p>
          <a:p>
            <a:pPr lvl="1"/>
            <a:r>
              <a:rPr lang="cs-CZ" sz="1800" dirty="0"/>
              <a:t>Poruchy nervového systému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13502F-F0DE-4256-B852-3502E5CB9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r="2087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09"/>
    </mc:Choice>
    <mc:Fallback xmlns="">
      <p:transition spd="slow" advTm="14680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jídlo, stůl, talíř, čokoláda&#10;&#10;Popis byl vytvořen automaticky">
            <a:extLst>
              <a:ext uri="{FF2B5EF4-FFF2-40B4-BE49-F238E27FC236}">
                <a16:creationId xmlns:a16="http://schemas.microsoft.com/office/drawing/2014/main" id="{11477EC3-ED3D-4F48-BC40-ED9A59BBA9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576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05E509-080F-45C8-9902-778DE068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60" y="868827"/>
            <a:ext cx="3948269" cy="13556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Vitamin B</a:t>
            </a:r>
            <a:r>
              <a:rPr lang="en-US" baseline="-25000" dirty="0">
                <a:solidFill>
                  <a:srgbClr val="000000"/>
                </a:solidFill>
              </a:rPr>
              <a:t>12</a:t>
            </a:r>
            <a:r>
              <a:rPr lang="en-US" dirty="0">
                <a:solidFill>
                  <a:srgbClr val="000000"/>
                </a:solidFill>
              </a:rPr>
              <a:t>  KOBALAMIN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BA12A2-C985-447B-95CE-A54473A79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360" y="2224517"/>
            <a:ext cx="4406719" cy="39297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Pro vstřebání nutný tzv. vnitřní faktor (v žaludku), poté se vstřebává v terminálním ileu</a:t>
            </a:r>
          </a:p>
          <a:p>
            <a:r>
              <a:rPr lang="cs-CZ" sz="2000" dirty="0">
                <a:solidFill>
                  <a:srgbClr val="000000"/>
                </a:solidFill>
              </a:rPr>
              <a:t>Kofaktor enzymů </a:t>
            </a:r>
          </a:p>
          <a:p>
            <a:r>
              <a:rPr lang="cs-CZ" sz="2000" dirty="0">
                <a:solidFill>
                  <a:srgbClr val="000000"/>
                </a:solidFill>
              </a:rPr>
              <a:t>Podílí se na syntéze DNA, vývoji nervové trubice, vzniku červených krvinek /spolu s B9 </a:t>
            </a:r>
            <a:r>
              <a:rPr lang="cs-CZ" sz="2000" dirty="0" err="1">
                <a:solidFill>
                  <a:srgbClr val="000000"/>
                </a:solidFill>
              </a:rPr>
              <a:t>kys</a:t>
            </a:r>
            <a:r>
              <a:rPr lang="cs-CZ" sz="2000" dirty="0">
                <a:solidFill>
                  <a:srgbClr val="000000"/>
                </a:solidFill>
              </a:rPr>
              <a:t>. listovou)</a:t>
            </a:r>
          </a:p>
          <a:p>
            <a:r>
              <a:rPr lang="cs-CZ" sz="2000" dirty="0">
                <a:solidFill>
                  <a:srgbClr val="000000"/>
                </a:solidFill>
              </a:rPr>
              <a:t>Správná činnost nervové soustavy</a:t>
            </a:r>
          </a:p>
          <a:p>
            <a:r>
              <a:rPr lang="cs-CZ" sz="2000" dirty="0">
                <a:solidFill>
                  <a:srgbClr val="000000"/>
                </a:solidFill>
              </a:rPr>
              <a:t>Ukládá se v játrech (zásoby na několik let)</a:t>
            </a:r>
          </a:p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D518911-5337-A64E-7799-EE1D1E0706FC}"/>
              </a:ext>
            </a:extLst>
          </p:cNvPr>
          <p:cNvSpPr txBox="1"/>
          <p:nvPr/>
        </p:nvSpPr>
        <p:spPr>
          <a:xfrm>
            <a:off x="239485" y="634259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https://www.wikiskripta.eu/w/Vnit%C5%99n%C3%AD_faktor</a:t>
            </a:r>
          </a:p>
        </p:txBody>
      </p:sp>
    </p:spTree>
    <p:extLst>
      <p:ext uri="{BB962C8B-B14F-4D97-AF65-F5344CB8AC3E}">
        <p14:creationId xmlns:p14="http://schemas.microsoft.com/office/powerpoint/2010/main" val="28525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40"/>
    </mc:Choice>
    <mc:Fallback xmlns="">
      <p:transition spd="slow" advTm="9014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24223A-88F9-4241-9D62-88242DF4F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18302"/>
            <a:ext cx="4333814" cy="69199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B</a:t>
            </a:r>
            <a:r>
              <a:rPr lang="en-US" sz="3600" baseline="-25000" dirty="0">
                <a:solidFill>
                  <a:schemeClr val="tx2"/>
                </a:solidFill>
              </a:rPr>
              <a:t>12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cs-CZ" sz="3600" dirty="0">
                <a:solidFill>
                  <a:schemeClr val="tx2"/>
                </a:solidFill>
              </a:rPr>
              <a:t>–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cs-CZ" sz="3600" dirty="0">
                <a:solidFill>
                  <a:schemeClr val="tx2"/>
                </a:solidFill>
              </a:rPr>
              <a:t>zdravotní tvrzení</a:t>
            </a:r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6EED2830-2716-48ED-AE50-128597CDBF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r="17842" b="-1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15BDE91-62EB-4B4C-8F96-66760E5B4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3" b="4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Obrázek 8" descr="Obsah obrázku pták, hledání, stojící, skupina&#10;&#10;Popis byl vytvořen automaticky">
            <a:extLst>
              <a:ext uri="{FF2B5EF4-FFF2-40B4-BE49-F238E27FC236}">
                <a16:creationId xmlns:a16="http://schemas.microsoft.com/office/drawing/2014/main" id="{F5738243-FC6A-4ED1-89E5-2F5E64EFB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0" r="4" b="4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2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EBDF1-C211-41AB-882F-1BE7D15C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1510301"/>
            <a:ext cx="4998404" cy="5208998"/>
          </a:xfrm>
        </p:spPr>
        <p:txBody>
          <a:bodyPr anchor="ctr">
            <a:normAutofit/>
          </a:bodyPr>
          <a:lstStyle/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Vitamin B</a:t>
            </a:r>
            <a:r>
              <a:rPr lang="cs-CZ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12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přispívá:</a:t>
            </a: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 normálnímu energetickému metabolismu.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činnosti nervové soustavy.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normálnímu metabolismu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homocysteinu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psychické činnosti.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tvorbě červených krvinek.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funkci imunitního systému.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ke snížení míry únavy a vyčerpání.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 podílí na procesu dělení buněk.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30"/>
    </mc:Choice>
    <mc:Fallback xmlns="">
      <p:transition spd="slow" advTm="4773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80934-6085-4FFF-9503-790821E6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sz="5400" kern="1200" baseline="-25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</a:t>
            </a: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DDD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DD666F-B4BD-4F40-A103-6BFC69443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0B24A66-7B5E-4A59-81DE-1FE489BA4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15730"/>
              </p:ext>
            </p:extLst>
          </p:nvPr>
        </p:nvGraphicFramePr>
        <p:xfrm>
          <a:off x="5922492" y="716439"/>
          <a:ext cx="5536001" cy="5366370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3167971">
                  <a:extLst>
                    <a:ext uri="{9D8B030D-6E8A-4147-A177-3AD203B41FA5}">
                      <a16:colId xmlns:a16="http://schemas.microsoft.com/office/drawing/2014/main" val="2338198476"/>
                    </a:ext>
                  </a:extLst>
                </a:gridCol>
                <a:gridCol w="2368030">
                  <a:extLst>
                    <a:ext uri="{9D8B030D-6E8A-4147-A177-3AD203B41FA5}">
                      <a16:colId xmlns:a16="http://schemas.microsoft.com/office/drawing/2014/main" val="4000081204"/>
                    </a:ext>
                  </a:extLst>
                </a:gridCol>
              </a:tblGrid>
              <a:tr h="5366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Věk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VDD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extLst>
                  <a:ext uri="{0D108BD9-81ED-4DB2-BD59-A6C34878D82A}">
                    <a16:rowId xmlns:a16="http://schemas.microsoft.com/office/drawing/2014/main" val="3965003798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7–11 měsíců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1,5 µg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extLst>
                  <a:ext uri="{0D108BD9-81ED-4DB2-BD59-A6C34878D82A}">
                    <a16:rowId xmlns:a16="http://schemas.microsoft.com/office/drawing/2014/main" val="1538411773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1–3 roky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1,5 µg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extLst>
                  <a:ext uri="{0D108BD9-81ED-4DB2-BD59-A6C34878D82A}">
                    <a16:rowId xmlns:a16="http://schemas.microsoft.com/office/drawing/2014/main" val="3599488775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4–6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1,5 µg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extLst>
                  <a:ext uri="{0D108BD9-81ED-4DB2-BD59-A6C34878D82A}">
                    <a16:rowId xmlns:a16="http://schemas.microsoft.com/office/drawing/2014/main" val="1185703846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7–10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2,5 µg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extLst>
                  <a:ext uri="{0D108BD9-81ED-4DB2-BD59-A6C34878D82A}">
                    <a16:rowId xmlns:a16="http://schemas.microsoft.com/office/drawing/2014/main" val="705955300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11–14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3,5 µg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extLst>
                  <a:ext uri="{0D108BD9-81ED-4DB2-BD59-A6C34878D82A}">
                    <a16:rowId xmlns:a16="http://schemas.microsoft.com/office/drawing/2014/main" val="3087176226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15–17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4 µg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extLst>
                  <a:ext uri="{0D108BD9-81ED-4DB2-BD59-A6C34878D82A}">
                    <a16:rowId xmlns:a16="http://schemas.microsoft.com/office/drawing/2014/main" val="1823544493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≥18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4 µg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extLst>
                  <a:ext uri="{0D108BD9-81ED-4DB2-BD59-A6C34878D82A}">
                    <a16:rowId xmlns:a16="http://schemas.microsoft.com/office/drawing/2014/main" val="1697122300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Těhotné ženy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4,5 µg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extLst>
                  <a:ext uri="{0D108BD9-81ED-4DB2-BD59-A6C34878D82A}">
                    <a16:rowId xmlns:a16="http://schemas.microsoft.com/office/drawing/2014/main" val="909801572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Kojící ženy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400">
                          <a:effectLst/>
                        </a:rPr>
                        <a:t>5 µg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156" marR="91156" marT="0" marB="0" anchor="ctr"/>
                </a:tc>
                <a:extLst>
                  <a:ext uri="{0D108BD9-81ED-4DB2-BD59-A6C34878D82A}">
                    <a16:rowId xmlns:a16="http://schemas.microsoft.com/office/drawing/2014/main" val="3575173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2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83"/>
    </mc:Choice>
    <mc:Fallback xmlns="">
      <p:transition spd="slow" advTm="2738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stůl, jídlo, talíř, interiér&#10;&#10;Popis byl vytvořen automaticky">
            <a:extLst>
              <a:ext uri="{FF2B5EF4-FFF2-40B4-BE49-F238E27FC236}">
                <a16:creationId xmlns:a16="http://schemas.microsoft.com/office/drawing/2014/main" id="{4DA2ACB1-7753-45AE-9077-2A7E87C33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" r="-1" b="-1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96BA99-4BCD-47A7-BF41-D68E8E4D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26" y="824348"/>
            <a:ext cx="5080725" cy="13845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Vitamin B</a:t>
            </a:r>
            <a:r>
              <a:rPr lang="en-US" baseline="-25000" dirty="0">
                <a:solidFill>
                  <a:srgbClr val="000000"/>
                </a:solidFill>
              </a:rPr>
              <a:t>1  </a:t>
            </a:r>
            <a:r>
              <a:rPr lang="en-US" dirty="0">
                <a:solidFill>
                  <a:srgbClr val="000000"/>
                </a:solidFill>
              </a:rPr>
              <a:t>THIAMIN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4F37CA-B139-4E25-BB73-94459FF2D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25" y="1704249"/>
            <a:ext cx="3745947" cy="48317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Termolabilní</a:t>
            </a:r>
          </a:p>
          <a:p>
            <a:r>
              <a:rPr lang="cs-CZ" sz="2000" dirty="0">
                <a:solidFill>
                  <a:srgbClr val="000000"/>
                </a:solidFill>
              </a:rPr>
              <a:t>Při zpracování potravin ztráta asi 1/3</a:t>
            </a:r>
          </a:p>
          <a:p>
            <a:r>
              <a:rPr lang="cs-CZ" sz="2000" dirty="0">
                <a:solidFill>
                  <a:srgbClr val="000000"/>
                </a:solidFill>
              </a:rPr>
              <a:t>Kofaktor enzymových komplexů</a:t>
            </a:r>
          </a:p>
          <a:p>
            <a:r>
              <a:rPr lang="cs-CZ" sz="2000" dirty="0">
                <a:solidFill>
                  <a:srgbClr val="000000"/>
                </a:solidFill>
              </a:rPr>
              <a:t>Získávání energie</a:t>
            </a:r>
          </a:p>
          <a:p>
            <a:r>
              <a:rPr lang="cs-CZ" sz="2000" dirty="0" err="1">
                <a:solidFill>
                  <a:srgbClr val="000000"/>
                </a:solidFill>
              </a:rPr>
              <a:t>Mtb</a:t>
            </a:r>
            <a:r>
              <a:rPr lang="cs-CZ" sz="2000" dirty="0">
                <a:solidFill>
                  <a:srgbClr val="000000"/>
                </a:solidFill>
              </a:rPr>
              <a:t> sacharidů</a:t>
            </a:r>
          </a:p>
          <a:p>
            <a:r>
              <a:rPr lang="cs-CZ" sz="2000" dirty="0" err="1">
                <a:solidFill>
                  <a:srgbClr val="000000"/>
                </a:solidFill>
              </a:rPr>
              <a:t>Mtb</a:t>
            </a:r>
            <a:r>
              <a:rPr lang="cs-CZ" sz="2000" dirty="0">
                <a:solidFill>
                  <a:srgbClr val="000000"/>
                </a:solidFill>
              </a:rPr>
              <a:t> nervové soustavy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27"/>
    </mc:Choice>
    <mc:Fallback xmlns="">
      <p:transition spd="slow" advTm="78427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4B92F-A5A3-4CD0-981E-1A9E81DD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baseline="-25000" dirty="0">
                <a:solidFill>
                  <a:srgbClr val="000000"/>
                </a:solidFill>
              </a:rPr>
              <a:t>12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cs-CZ" dirty="0"/>
              <a:t>–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F00785-C65D-44C5-8707-0A320344C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Vnitřnosti</a:t>
            </a:r>
          </a:p>
          <a:p>
            <a:r>
              <a:rPr lang="cs-CZ" dirty="0"/>
              <a:t>Maso</a:t>
            </a:r>
          </a:p>
          <a:p>
            <a:r>
              <a:rPr lang="cs-CZ" dirty="0"/>
              <a:t>Droždí</a:t>
            </a:r>
          </a:p>
          <a:p>
            <a:r>
              <a:rPr lang="cs-CZ" dirty="0"/>
              <a:t>Ryby a mořské plody</a:t>
            </a:r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9FF16D5-389E-4052-9E6C-D4212ECBA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375012"/>
              </p:ext>
            </p:extLst>
          </p:nvPr>
        </p:nvGraphicFramePr>
        <p:xfrm>
          <a:off x="8383437" y="1483851"/>
          <a:ext cx="3627053" cy="5034885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1836360">
                  <a:extLst>
                    <a:ext uri="{9D8B030D-6E8A-4147-A177-3AD203B41FA5}">
                      <a16:colId xmlns:a16="http://schemas.microsoft.com/office/drawing/2014/main" val="2843242967"/>
                    </a:ext>
                  </a:extLst>
                </a:gridCol>
                <a:gridCol w="1790693">
                  <a:extLst>
                    <a:ext uri="{9D8B030D-6E8A-4147-A177-3AD203B41FA5}">
                      <a16:colId xmlns:a16="http://schemas.microsoft.com/office/drawing/2014/main" val="2232930938"/>
                    </a:ext>
                  </a:extLst>
                </a:gridCol>
              </a:tblGrid>
              <a:tr h="425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Potravina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Obsah na 100 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3416474"/>
                  </a:ext>
                </a:extLst>
              </a:tr>
              <a:tr h="425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Hovězí játra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55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0187397"/>
                  </a:ext>
                </a:extLst>
              </a:tr>
              <a:tr h="425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Husí játra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54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3741062"/>
                  </a:ext>
                </a:extLst>
              </a:tr>
              <a:tr h="425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Vepřová játra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32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5211755"/>
                  </a:ext>
                </a:extLst>
              </a:tr>
              <a:tr h="425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Vepřová pečeně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32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576966"/>
                  </a:ext>
                </a:extLst>
              </a:tr>
              <a:tr h="425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Telecí ledviny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31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3580302"/>
                  </a:ext>
                </a:extLst>
              </a:tr>
              <a:tr h="425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Slávky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22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6710156"/>
                  </a:ext>
                </a:extLst>
              </a:tr>
              <a:tr h="767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Droždí (pivovarnické)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20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0072582"/>
                  </a:ext>
                </a:extLst>
              </a:tr>
              <a:tr h="425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Sardinky v oleji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15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939416"/>
                  </a:ext>
                </a:extLst>
              </a:tr>
              <a:tr h="425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Sleď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12 µg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301393"/>
                  </a:ext>
                </a:extLst>
              </a:tr>
              <a:tr h="425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Pstruh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5 µg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0085934"/>
                  </a:ext>
                </a:extLst>
              </a:tr>
            </a:tbl>
          </a:graphicData>
        </a:graphic>
      </p:graphicFrame>
      <p:pic>
        <p:nvPicPr>
          <p:cNvPr id="6" name="Obrázek 5" descr="Obsah obrázku talíř, interiér, jídlo, stůl&#10;&#10;Popis byl vytvořen automaticky">
            <a:extLst>
              <a:ext uri="{FF2B5EF4-FFF2-40B4-BE49-F238E27FC236}">
                <a16:creationId xmlns:a16="http://schemas.microsoft.com/office/drawing/2014/main" id="{2FDF43AF-7FBF-41CD-93E1-A2F0E7D32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32" y="5389496"/>
            <a:ext cx="2037020" cy="1354618"/>
          </a:xfrm>
          <a:prstGeom prst="rect">
            <a:avLst/>
          </a:prstGeom>
        </p:spPr>
      </p:pic>
      <p:pic>
        <p:nvPicPr>
          <p:cNvPr id="8" name="Obrázek 7" descr="Obsah obrázku jídlo, vsedě, stůl, omáčka&#10;&#10;Popis byl vytvořen automaticky">
            <a:extLst>
              <a:ext uri="{FF2B5EF4-FFF2-40B4-BE49-F238E27FC236}">
                <a16:creationId xmlns:a16="http://schemas.microsoft.com/office/drawing/2014/main" id="{B6AE80EA-DC81-4C12-807D-FD5CB76A0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97" y="5034337"/>
            <a:ext cx="2464340" cy="1709777"/>
          </a:xfrm>
          <a:prstGeom prst="rect">
            <a:avLst/>
          </a:prstGeom>
        </p:spPr>
      </p:pic>
      <p:pic>
        <p:nvPicPr>
          <p:cNvPr id="11" name="Obrázek 10" descr="Obsah obrázku ryba, pták, dvojice&#10;&#10;Popis byl vytvořen automaticky">
            <a:extLst>
              <a:ext uri="{FF2B5EF4-FFF2-40B4-BE49-F238E27FC236}">
                <a16:creationId xmlns:a16="http://schemas.microsoft.com/office/drawing/2014/main" id="{3D4BDEF0-45B8-4A17-9FFC-437824E69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34" y="1258473"/>
            <a:ext cx="2669003" cy="1790185"/>
          </a:xfrm>
          <a:prstGeom prst="rect">
            <a:avLst/>
          </a:prstGeom>
        </p:spPr>
      </p:pic>
      <p:pic>
        <p:nvPicPr>
          <p:cNvPr id="13" name="Obrázek 12" descr="Obsah obrázku talíř, jídlo, stůl, ovoce&#10;&#10;Popis byl vytvořen automaticky">
            <a:extLst>
              <a:ext uri="{FF2B5EF4-FFF2-40B4-BE49-F238E27FC236}">
                <a16:creationId xmlns:a16="http://schemas.microsoft.com/office/drawing/2014/main" id="{016498BF-BE4A-40C8-B8BD-3936E1756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34" y="2997140"/>
            <a:ext cx="2607469" cy="2008306"/>
          </a:xfrm>
          <a:prstGeom prst="rect">
            <a:avLst/>
          </a:prstGeom>
        </p:spPr>
      </p:pic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695341C6-F70A-4179-8E43-299B0738A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52" y="2997140"/>
            <a:ext cx="1282746" cy="23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9"/>
    </mc:Choice>
    <mc:Fallback xmlns="">
      <p:transition spd="slow" advTm="22529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F86C3E-66A5-489A-917F-6863EF7C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B</a:t>
            </a:r>
            <a:r>
              <a:rPr lang="en-US" sz="4000" baseline="-25000"/>
              <a:t>12</a:t>
            </a:r>
            <a:r>
              <a:rPr lang="en-US" sz="4000"/>
              <a:t> </a:t>
            </a:r>
            <a:r>
              <a:rPr lang="cs-CZ" sz="4000"/>
              <a:t>–</a:t>
            </a:r>
            <a:r>
              <a:rPr lang="en-US" sz="4000"/>
              <a:t> </a:t>
            </a:r>
            <a:r>
              <a:rPr lang="cs-CZ" sz="4000"/>
              <a:t>rizika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332A7A-47D8-4893-9EA9-7F4973EBF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1700" dirty="0"/>
              <a:t>Deficit:</a:t>
            </a:r>
          </a:p>
          <a:p>
            <a:endParaRPr lang="cs-CZ" sz="1700" dirty="0"/>
          </a:p>
          <a:p>
            <a:pPr lvl="1"/>
            <a:r>
              <a:rPr lang="cs-CZ" sz="1700" dirty="0"/>
              <a:t>Perniciózní anémie</a:t>
            </a:r>
          </a:p>
          <a:p>
            <a:pPr lvl="1"/>
            <a:r>
              <a:rPr lang="cs-CZ" sz="1700" dirty="0"/>
              <a:t>Neuropatie (necitlivost rukou a chodidel)</a:t>
            </a:r>
          </a:p>
          <a:p>
            <a:pPr lvl="1"/>
            <a:r>
              <a:rPr lang="cs-CZ" sz="1700" dirty="0"/>
              <a:t>Ztráta </a:t>
            </a:r>
            <a:r>
              <a:rPr lang="cs-CZ" sz="1700" dirty="0" err="1"/>
              <a:t>propriocepce</a:t>
            </a:r>
            <a:endParaRPr lang="cs-CZ" sz="1700" dirty="0"/>
          </a:p>
          <a:p>
            <a:pPr lvl="1"/>
            <a:r>
              <a:rPr lang="cs-CZ" sz="1700" dirty="0"/>
              <a:t>Depresivní nálada, poruchy paměti, podrážděnost</a:t>
            </a:r>
          </a:p>
          <a:p>
            <a:endParaRPr lang="cs-CZ" sz="1700" dirty="0"/>
          </a:p>
          <a:p>
            <a:r>
              <a:rPr lang="cs-CZ" sz="1700" dirty="0"/>
              <a:t>Hrozí např. u veganů, kteří nekonzumují žádné živočišné produkty</a:t>
            </a:r>
          </a:p>
          <a:p>
            <a:r>
              <a:rPr lang="cs-CZ" sz="1700" dirty="0"/>
              <a:t>Hrozí u zánětu nebo resekci žaludku (netvoří se vnitřní faktor)</a:t>
            </a:r>
          </a:p>
          <a:p>
            <a:endParaRPr lang="cs-CZ" sz="17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71F659-3C16-4E52-8737-ED054A0B8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838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EB48A51-0126-BF18-F802-3179E43F9A46}"/>
              </a:ext>
            </a:extLst>
          </p:cNvPr>
          <p:cNvSpPr txBox="1"/>
          <p:nvPr/>
        </p:nvSpPr>
        <p:spPr>
          <a:xfrm>
            <a:off x="159341" y="644825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https://www.wikiskripta.eu/w/Propriocepce</a:t>
            </a:r>
          </a:p>
        </p:txBody>
      </p:sp>
    </p:spTree>
    <p:extLst>
      <p:ext uri="{BB962C8B-B14F-4D97-AF65-F5344CB8AC3E}">
        <p14:creationId xmlns:p14="http://schemas.microsoft.com/office/powerpoint/2010/main" val="9901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67"/>
    </mc:Choice>
    <mc:Fallback xmlns="">
      <p:transition spd="slow" advTm="123867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, dort, dvojice, vsedě&#10;&#10;Popis byl vytvořen automaticky">
            <a:extLst>
              <a:ext uri="{FF2B5EF4-FFF2-40B4-BE49-F238E27FC236}">
                <a16:creationId xmlns:a16="http://schemas.microsoft.com/office/drawing/2014/main" id="{BC03CB1C-39C2-41BB-B03D-38A3E43AA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8" b="1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DD5E0C-0BDF-401F-8D9F-E0C889EC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B</a:t>
            </a:r>
            <a:r>
              <a:rPr lang="en-US" sz="3600" baseline="-25000"/>
              <a:t>12</a:t>
            </a:r>
            <a:r>
              <a:rPr lang="en-US" sz="3600"/>
              <a:t> </a:t>
            </a:r>
            <a:r>
              <a:rPr lang="cs-CZ" sz="3600"/>
              <a:t>–</a:t>
            </a:r>
            <a:r>
              <a:rPr lang="en-US" sz="3600"/>
              <a:t> </a:t>
            </a:r>
            <a:r>
              <a:rPr lang="cs-CZ" sz="3600"/>
              <a:t>zajímavosti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0638AD-81EB-4B89-9DAB-C452AA56F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1800" dirty="0"/>
              <a:t>Ukládá se v játrech, přestože je to vitamin rozpustný ve vodě (zásoby na několik let)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0577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6"/>
    </mc:Choice>
    <mc:Fallback xmlns="">
      <p:transition spd="slow" advTm="101256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jídlo, ovoce, stůl, talíř&#10;&#10;Popis byl vytvořen automaticky">
            <a:extLst>
              <a:ext uri="{FF2B5EF4-FFF2-40B4-BE49-F238E27FC236}">
                <a16:creationId xmlns:a16="http://schemas.microsoft.com/office/drawing/2014/main" id="{46DB19BE-2282-4903-ADF1-3BD34BFDA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r="9073" b="277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BEA255-C958-4C98-A565-A56D2E9D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8627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Vitamin 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96C4E2-933E-453B-900D-C24AAD5D3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8600" y="1985078"/>
            <a:ext cx="4023360" cy="40959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K</a:t>
            </a:r>
            <a:r>
              <a:rPr lang="cs-CZ" sz="2000" dirty="0" err="1"/>
              <a:t>yselina</a:t>
            </a:r>
            <a:r>
              <a:rPr lang="cs-CZ" sz="2000" dirty="0"/>
              <a:t> askorbová</a:t>
            </a:r>
          </a:p>
          <a:p>
            <a:r>
              <a:rPr lang="cs-CZ" sz="2000" dirty="0"/>
              <a:t>Množství se snižuje špatným skladováním a zpracováním (oxidace, vyluhování)</a:t>
            </a:r>
          </a:p>
          <a:p>
            <a:r>
              <a:rPr lang="cs-CZ" sz="2000" dirty="0"/>
              <a:t>Antioxidant</a:t>
            </a:r>
          </a:p>
          <a:p>
            <a:r>
              <a:rPr lang="cs-CZ" sz="2000" dirty="0"/>
              <a:t>Syntéza kolagenu</a:t>
            </a:r>
          </a:p>
          <a:p>
            <a:r>
              <a:rPr lang="cs-CZ" sz="2000" dirty="0"/>
              <a:t>Fungování imunitního systému</a:t>
            </a:r>
          </a:p>
          <a:p>
            <a:r>
              <a:rPr lang="cs-CZ" sz="2000" dirty="0"/>
              <a:t>Zvyšuje vstřebávání </a:t>
            </a:r>
            <a:r>
              <a:rPr lang="cs-CZ" sz="2000" dirty="0" err="1"/>
              <a:t>nhem-Fe</a:t>
            </a:r>
            <a:endParaRPr lang="cs-CZ" sz="2000" dirty="0"/>
          </a:p>
          <a:p>
            <a:endParaRPr lang="cs-CZ" sz="2000" dirty="0"/>
          </a:p>
          <a:p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66"/>
    </mc:Choice>
    <mc:Fallback xmlns="">
      <p:transition spd="slow" advTm="100366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24CFBF-2B29-4572-9F76-25345B95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62818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Vitamin C – zdravotní tvrzení</a:t>
            </a:r>
          </a:p>
        </p:txBody>
      </p:sp>
      <p:pic>
        <p:nvPicPr>
          <p:cNvPr id="5" name="Obrázek 4" descr="Obsah obrázku interiér, váza, stůl, stojící&#10;&#10;Popis byl vytvořen automaticky">
            <a:extLst>
              <a:ext uri="{FF2B5EF4-FFF2-40B4-BE49-F238E27FC236}">
                <a16:creationId xmlns:a16="http://schemas.microsoft.com/office/drawing/2014/main" id="{058E866F-8B15-4000-94EA-2E67F30F3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6" r="3" b="7167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BB3AACE-5715-478B-9183-B7CC8DD6B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2" r="2" b="21769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7" name="Obrázek 6" descr="Obsah obrázku osoba, žena, interiér, nošení&#10;&#10;Popis byl vytvořen automaticky">
            <a:extLst>
              <a:ext uri="{FF2B5EF4-FFF2-40B4-BE49-F238E27FC236}">
                <a16:creationId xmlns:a16="http://schemas.microsoft.com/office/drawing/2014/main" id="{6C04CB14-7897-4017-AD63-49A2CC51E4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3" b="18094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57441A-1461-48F6-8422-7410A10B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6" y="1171254"/>
            <a:ext cx="7023012" cy="5578867"/>
          </a:xfrm>
        </p:spPr>
        <p:txBody>
          <a:bodyPr>
            <a:normAutofit/>
          </a:bodyPr>
          <a:lstStyle/>
          <a:p>
            <a:pPr marL="0" indent="0" fontAlgn="base">
              <a:spcAft>
                <a:spcPts val="800"/>
              </a:spcAft>
              <a:buNone/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Vitamin C přispívá:</a:t>
            </a:r>
          </a:p>
          <a:p>
            <a:pPr fontAlgn="base">
              <a:spcAft>
                <a:spcPts val="80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udržení normální funkce imunitního systému během intenzivního fyzického výkonu a po něm.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tvorbě kolagenu pro normální funkci krevních cév.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tvorbě kolagenu pro normální funkci kostí, chrupavek, dásní, zubů a kůže.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normálnímu energetickému metabolismu.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činnosti nervové soustavy a psychické činnosti.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normální funkci imunitního systému.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ochraně buněk před oxidativním stresem.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ke snížení míry únavy a vyčerpání.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 regeneraci redukované formy vitaminu E.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zvyšuje vstřebávání železa.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7591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48"/>
    </mc:Choice>
    <mc:Fallback xmlns="">
      <p:transition spd="slow" advTm="5544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interiér, vsedě, stůl, oranžová&#10;&#10;Popis byl vytvořen automaticky">
            <a:extLst>
              <a:ext uri="{FF2B5EF4-FFF2-40B4-BE49-F238E27FC236}">
                <a16:creationId xmlns:a16="http://schemas.microsoft.com/office/drawing/2014/main" id="{942B90DC-B657-4B0B-A091-25B1D799D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51" y="2506895"/>
            <a:ext cx="2830530" cy="283053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3B76A8D-822B-48ED-8CB2-189B6A22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 C – DDD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B5C3D5-E961-4C83-9737-BD9732FAA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E53D5B0-AB5B-49FE-9F9C-E9C4C9464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038923"/>
              </p:ext>
            </p:extLst>
          </p:nvPr>
        </p:nvGraphicFramePr>
        <p:xfrm>
          <a:off x="6688477" y="2033885"/>
          <a:ext cx="4890500" cy="445899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92822">
                  <a:extLst>
                    <a:ext uri="{9D8B030D-6E8A-4147-A177-3AD203B41FA5}">
                      <a16:colId xmlns:a16="http://schemas.microsoft.com/office/drawing/2014/main" val="367059657"/>
                    </a:ext>
                  </a:extLst>
                </a:gridCol>
                <a:gridCol w="1298346">
                  <a:extLst>
                    <a:ext uri="{9D8B030D-6E8A-4147-A177-3AD203B41FA5}">
                      <a16:colId xmlns:a16="http://schemas.microsoft.com/office/drawing/2014/main" val="555580033"/>
                    </a:ext>
                  </a:extLst>
                </a:gridCol>
                <a:gridCol w="1299332">
                  <a:extLst>
                    <a:ext uri="{9D8B030D-6E8A-4147-A177-3AD203B41FA5}">
                      <a16:colId xmlns:a16="http://schemas.microsoft.com/office/drawing/2014/main" val="3863699620"/>
                    </a:ext>
                  </a:extLst>
                </a:gridCol>
              </a:tblGrid>
              <a:tr h="4458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Věk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VDD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634595"/>
                  </a:ext>
                </a:extLst>
              </a:tr>
              <a:tr h="4458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7–11 měsíců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20 mg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642412"/>
                  </a:ext>
                </a:extLst>
              </a:tr>
              <a:tr h="4458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1–3 roky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20 mg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431487"/>
                  </a:ext>
                </a:extLst>
              </a:tr>
              <a:tr h="4458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4–6 let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30 mg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196143"/>
                  </a:ext>
                </a:extLst>
              </a:tr>
              <a:tr h="4458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7–10 let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45 mg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824894"/>
                  </a:ext>
                </a:extLst>
              </a:tr>
              <a:tr h="4458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11–14 let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70 mg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446831"/>
                  </a:ext>
                </a:extLst>
              </a:tr>
              <a:tr h="4458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15–17 let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90 mg ♀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100 mg ♂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4212854"/>
                  </a:ext>
                </a:extLst>
              </a:tr>
              <a:tr h="4458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≥18 let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95 mg ♀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110 mg ♂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1544764"/>
                  </a:ext>
                </a:extLst>
              </a:tr>
              <a:tr h="4458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Těhotné ženy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105 mg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642969"/>
                  </a:ext>
                </a:extLst>
              </a:tr>
              <a:tr h="4458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Kojící ženy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155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032924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726B303E-C4F0-4EC8-848C-26F4FF48CB1B}"/>
              </a:ext>
            </a:extLst>
          </p:cNvPr>
          <p:cNvSpPr txBox="1"/>
          <p:nvPr/>
        </p:nvSpPr>
        <p:spPr>
          <a:xfrm>
            <a:off x="2289212" y="3922160"/>
            <a:ext cx="29482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95/110 mg</a:t>
            </a:r>
            <a:endParaRPr lang="cs-CZ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439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0"/>
    </mc:Choice>
    <mc:Fallback xmlns="">
      <p:transition spd="slow" advTm="4263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6EF35-1673-4A9C-9843-769AA78A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Vitamin C –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09D514-8E34-4236-9EAE-3521E13B5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Červená paprika</a:t>
            </a:r>
          </a:p>
          <a:p>
            <a:r>
              <a:rPr lang="cs-CZ" dirty="0"/>
              <a:t>Černý rybíz</a:t>
            </a:r>
          </a:p>
          <a:p>
            <a:r>
              <a:rPr lang="cs-CZ" dirty="0"/>
              <a:t>Košťálová zelenina</a:t>
            </a:r>
          </a:p>
          <a:p>
            <a:r>
              <a:rPr lang="cs-CZ" dirty="0"/>
              <a:t>Citrusové plody</a:t>
            </a:r>
          </a:p>
          <a:p>
            <a:r>
              <a:rPr lang="cs-CZ" dirty="0"/>
              <a:t>Brambory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F7663BD-2408-478F-93A2-BB729F88DD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898355"/>
              </p:ext>
            </p:extLst>
          </p:nvPr>
        </p:nvGraphicFramePr>
        <p:xfrm>
          <a:off x="8435083" y="1171253"/>
          <a:ext cx="3554857" cy="530499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38444">
                  <a:extLst>
                    <a:ext uri="{9D8B030D-6E8A-4147-A177-3AD203B41FA5}">
                      <a16:colId xmlns:a16="http://schemas.microsoft.com/office/drawing/2014/main" val="2489463034"/>
                    </a:ext>
                  </a:extLst>
                </a:gridCol>
                <a:gridCol w="1216413">
                  <a:extLst>
                    <a:ext uri="{9D8B030D-6E8A-4147-A177-3AD203B41FA5}">
                      <a16:colId xmlns:a16="http://schemas.microsoft.com/office/drawing/2014/main" val="55088098"/>
                    </a:ext>
                  </a:extLst>
                </a:gridCol>
              </a:tblGrid>
              <a:tr h="713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Potravina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Obsah na 100 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6763911"/>
                  </a:ext>
                </a:extLst>
              </a:tr>
              <a:tr h="7136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Paprika červená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191,0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4017535"/>
                  </a:ext>
                </a:extLst>
              </a:tr>
              <a:tr h="4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Rybíz černý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166,0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5639344"/>
                  </a:ext>
                </a:extLst>
              </a:tr>
              <a:tr h="4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Brokolice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121,0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5568139"/>
                  </a:ext>
                </a:extLst>
              </a:tr>
              <a:tr h="4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Růžičková kapusta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95,2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2036271"/>
                  </a:ext>
                </a:extLst>
              </a:tr>
              <a:tr h="4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Kiwi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92,7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5511258"/>
                  </a:ext>
                </a:extLst>
              </a:tr>
              <a:tr h="4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Květák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76,8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2559826"/>
                  </a:ext>
                </a:extLst>
              </a:tr>
              <a:tr h="4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Jahody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66,6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0229206"/>
                  </a:ext>
                </a:extLst>
              </a:tr>
              <a:tr h="4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Pomeranče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50,7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7905643"/>
                  </a:ext>
                </a:extLst>
              </a:tr>
              <a:tr h="4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Kedlubna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48,1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4528467"/>
                  </a:ext>
                </a:extLst>
              </a:tr>
              <a:tr h="4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Mango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38,0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5799741"/>
                  </a:ext>
                </a:extLst>
              </a:tr>
            </a:tbl>
          </a:graphicData>
        </a:graphic>
      </p:graphicFrame>
      <p:pic>
        <p:nvPicPr>
          <p:cNvPr id="6" name="Obrázek 5" descr="Obsah obrázku paprika, stůl, jídlo, vsedě&#10;&#10;Popis byl vytvořen automaticky">
            <a:extLst>
              <a:ext uri="{FF2B5EF4-FFF2-40B4-BE49-F238E27FC236}">
                <a16:creationId xmlns:a16="http://schemas.microsoft.com/office/drawing/2014/main" id="{E6EC1E13-2AB5-4E9B-8D66-D85AC0E7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72" y="4426359"/>
            <a:ext cx="2760675" cy="2431641"/>
          </a:xfrm>
          <a:prstGeom prst="rect">
            <a:avLst/>
          </a:prstGeom>
        </p:spPr>
      </p:pic>
      <p:pic>
        <p:nvPicPr>
          <p:cNvPr id="8" name="Obrázek 7" descr="Obsah obrázku ovoce, vsedě, stůl, talíř&#10;&#10;Popis byl vytvořen automaticky">
            <a:extLst>
              <a:ext uri="{FF2B5EF4-FFF2-40B4-BE49-F238E27FC236}">
                <a16:creationId xmlns:a16="http://schemas.microsoft.com/office/drawing/2014/main" id="{936BF1ED-F4F8-4B6A-89AD-D24758E9E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427" y="2108388"/>
            <a:ext cx="1448656" cy="964805"/>
          </a:xfrm>
          <a:prstGeom prst="rect">
            <a:avLst/>
          </a:prstGeom>
        </p:spPr>
      </p:pic>
      <p:pic>
        <p:nvPicPr>
          <p:cNvPr id="10" name="Obrázek 9" descr="Obsah obrázku brokolice, kousek, zelená, jídlo&#10;&#10;Popis byl vytvořen automaticky">
            <a:extLst>
              <a:ext uri="{FF2B5EF4-FFF2-40B4-BE49-F238E27FC236}">
                <a16:creationId xmlns:a16="http://schemas.microsoft.com/office/drawing/2014/main" id="{FAC15DC1-389E-4D10-92E9-6B96541D19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8"/>
          <a:stretch/>
        </p:blipFill>
        <p:spPr>
          <a:xfrm>
            <a:off x="2671281" y="4245879"/>
            <a:ext cx="3030878" cy="2612122"/>
          </a:xfrm>
          <a:prstGeom prst="rect">
            <a:avLst/>
          </a:prstGeom>
        </p:spPr>
      </p:pic>
      <p:pic>
        <p:nvPicPr>
          <p:cNvPr id="12" name="Obrázek 11" descr="Obsah obrázku kiwi, ovoce&#10;&#10;Popis byl vytvořen automaticky">
            <a:extLst>
              <a:ext uri="{FF2B5EF4-FFF2-40B4-BE49-F238E27FC236}">
                <a16:creationId xmlns:a16="http://schemas.microsoft.com/office/drawing/2014/main" id="{6448367A-8BB5-4260-B873-424F482FC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11499" r="11630" b="12167"/>
          <a:stretch/>
        </p:blipFill>
        <p:spPr>
          <a:xfrm>
            <a:off x="4823355" y="3823751"/>
            <a:ext cx="1578633" cy="1119536"/>
          </a:xfrm>
          <a:prstGeom prst="rect">
            <a:avLst/>
          </a:prstGeom>
        </p:spPr>
      </p:pic>
      <p:pic>
        <p:nvPicPr>
          <p:cNvPr id="14" name="Obrázek 13" descr="Obsah obrázku oranžová, citrus, ovoce, pomeranče&#10;&#10;Popis byl vytvořen automaticky">
            <a:extLst>
              <a:ext uri="{FF2B5EF4-FFF2-40B4-BE49-F238E27FC236}">
                <a16:creationId xmlns:a16="http://schemas.microsoft.com/office/drawing/2014/main" id="{FF31220C-8FD5-4A34-A29A-72A00A5C53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3795" r="18448" b="23304"/>
          <a:stretch/>
        </p:blipFill>
        <p:spPr>
          <a:xfrm>
            <a:off x="6452552" y="3141981"/>
            <a:ext cx="1982531" cy="160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11"/>
    </mc:Choice>
    <mc:Fallback xmlns="">
      <p:transition spd="slow" advTm="4671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C83977-DABB-45BE-8E2D-58C9BB38E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cs-CZ" sz="4800"/>
              <a:t>Vitamin C – rizika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1F3460-CC95-4EFF-96D4-406FAD7FA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70" y="2599509"/>
            <a:ext cx="5470431" cy="3639450"/>
          </a:xfrm>
        </p:spPr>
        <p:txBody>
          <a:bodyPr anchor="ctr">
            <a:normAutofit/>
          </a:bodyPr>
          <a:lstStyle/>
          <a:p>
            <a:r>
              <a:rPr lang="cs-CZ" sz="2000" dirty="0"/>
              <a:t>Deficit:</a:t>
            </a:r>
          </a:p>
          <a:p>
            <a:r>
              <a:rPr lang="cs-CZ" sz="2000" dirty="0"/>
              <a:t>Kurděje (skorbut) – defekty kolagenu </a:t>
            </a:r>
            <a:r>
              <a:rPr lang="cs-CZ" sz="2000" dirty="0">
                <a:sym typeface="Wingdings" panose="05000000000000000000" pitchFamily="2" charset="2"/>
              </a:rPr>
              <a:t> zhoršené hojení ran, defekty kůže, poruchy kostí, kloubů, zubů a dalších struktur (vypadávání zubů, krvácení dásní), snížená pevnost cév</a:t>
            </a:r>
          </a:p>
          <a:p>
            <a:r>
              <a:rPr lang="cs-CZ" sz="2000" dirty="0">
                <a:sym typeface="Wingdings" panose="05000000000000000000" pitchFamily="2" charset="2"/>
              </a:rPr>
              <a:t>Dříve u námořníků (neměli zdroj vitaminu C, později si s sebou vozili citrusy a kysané zelí)</a:t>
            </a:r>
          </a:p>
          <a:p>
            <a:r>
              <a:rPr lang="cs-CZ" sz="2000" dirty="0">
                <a:sym typeface="Wingdings" panose="05000000000000000000" pitchFamily="2" charset="2"/>
              </a:rPr>
              <a:t>Únava, zhoršená funkce imunitního systému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5" name="Obrázek 4" descr="Obsah obrázku stůl, hrníček&#10;&#10;Popis byl vytvořen automaticky">
            <a:extLst>
              <a:ext uri="{FF2B5EF4-FFF2-40B4-BE49-F238E27FC236}">
                <a16:creationId xmlns:a16="http://schemas.microsoft.com/office/drawing/2014/main" id="{6A3B4D88-D470-4B1C-B759-C41C7206DE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-2" b="-2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4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58"/>
    </mc:Choice>
    <mc:Fallback xmlns="">
      <p:transition spd="slow" advTm="12665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2E528B-A877-4023-8F17-AA38D9A1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r>
              <a:rPr lang="cs-CZ" sz="3600"/>
              <a:t>Vitamin C – zajímavosti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13B29F-9D1B-40E9-8CFE-170BEAB7D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r="1" b="1"/>
          <a:stretch/>
        </p:blipFill>
        <p:spPr>
          <a:xfrm>
            <a:off x="838200" y="834387"/>
            <a:ext cx="3335789" cy="19114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1533799-12FB-4E38-996B-233E8C3AC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332"/>
          <a:stretch/>
        </p:blipFill>
        <p:spPr>
          <a:xfrm>
            <a:off x="4466396" y="834451"/>
            <a:ext cx="3336953" cy="1911341"/>
          </a:xfrm>
          <a:prstGeom prst="rect">
            <a:avLst/>
          </a:prstGeom>
        </p:spPr>
      </p:pic>
      <p:pic>
        <p:nvPicPr>
          <p:cNvPr id="9" name="Obrázek 8" descr="Obsah obrázku stůl, vsedě, jídlo, ovoce&#10;&#10;Popis byl vytvořen automaticky">
            <a:extLst>
              <a:ext uri="{FF2B5EF4-FFF2-40B4-BE49-F238E27FC236}">
                <a16:creationId xmlns:a16="http://schemas.microsoft.com/office/drawing/2014/main" id="{DBBC8746-5FA6-40D6-9C23-2E4D1B9B5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56" y="826577"/>
            <a:ext cx="3336953" cy="19270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C4B8CC-103C-4BAF-97EB-DD627F3D1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035" y="3632018"/>
            <a:ext cx="6931414" cy="3151177"/>
          </a:xfrm>
        </p:spPr>
        <p:txBody>
          <a:bodyPr anchor="ctr">
            <a:normAutofit/>
          </a:bodyPr>
          <a:lstStyle/>
          <a:p>
            <a:pPr marL="0" lvl="0" indent="0" fontAlgn="base">
              <a:spcAft>
                <a:spcPts val="800"/>
              </a:spcAft>
              <a:buNone/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Vitamin C neumí syntetizovat člověk, morče, někteří primáti, kapybara nebo některé druhy netopýrů a ryb (losos).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fontAlgn="base">
              <a:spcAft>
                <a:spcPts val="800"/>
              </a:spcAft>
              <a:buNone/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Čím větší je jednotlivá dávka vitaminu C, tím méně se ho v tenkém střevě vstřebá ( 180 mg 80 %, 3g jen 40 %).</a:t>
            </a: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spcAft>
                <a:spcPts val="800"/>
              </a:spcAft>
              <a:buNone/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Kuřáci by svůj denní příjem vitaminu C měli zvýšit, aby se vyrovnalo oxidační poškození způsobené nikotinem. Kdo je pravidelně vystavován cigaretovému kouři pasivně, měl by navýšení příjmu vitaminu C zvážit též. 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407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53"/>
    </mc:Choice>
    <mc:Fallback xmlns="">
      <p:transition spd="slow" advTm="116753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0CC61-4753-4B3B-9539-9D4CD7188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zdravotní tvrzení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AA2CD6FE-6A40-46CC-AD95-A0DE94011A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295951"/>
              </p:ext>
            </p:extLst>
          </p:nvPr>
        </p:nvGraphicFramePr>
        <p:xfrm>
          <a:off x="349322" y="1825625"/>
          <a:ext cx="11445412" cy="447699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460366">
                  <a:extLst>
                    <a:ext uri="{9D8B030D-6E8A-4147-A177-3AD203B41FA5}">
                      <a16:colId xmlns:a16="http://schemas.microsoft.com/office/drawing/2014/main" val="526644143"/>
                    </a:ext>
                  </a:extLst>
                </a:gridCol>
                <a:gridCol w="7985046">
                  <a:extLst>
                    <a:ext uri="{9D8B030D-6E8A-4147-A177-3AD203B41FA5}">
                      <a16:colId xmlns:a16="http://schemas.microsoft.com/office/drawing/2014/main" val="1242439042"/>
                    </a:ext>
                  </a:extLst>
                </a:gridCol>
              </a:tblGrid>
              <a:tr h="447699">
                <a:tc>
                  <a:txBody>
                    <a:bodyPr/>
                    <a:lstStyle/>
                    <a:p>
                      <a:r>
                        <a:rPr lang="cs-CZ" sz="2000" dirty="0"/>
                        <a:t>Vitamin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Zdravotní tvrzení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84798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1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thiamin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E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, NS, psych., srdce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16057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2</a:t>
                      </a:r>
                      <a:r>
                        <a:rPr lang="cs-CZ" sz="2000" dirty="0"/>
                        <a:t> riboflavin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E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, NS, sliznice, červ. krvinky, pokožka, zrak,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Fe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oxid.stres</a:t>
                      </a:r>
                      <a:r>
                        <a:rPr lang="cs-CZ" sz="1800" dirty="0"/>
                        <a:t>, únava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03857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3</a:t>
                      </a:r>
                      <a:r>
                        <a:rPr lang="cs-CZ" sz="2000" dirty="0"/>
                        <a:t>niacin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E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, NS, psych., sliznice, pokožka, únava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253238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5</a:t>
                      </a:r>
                      <a:r>
                        <a:rPr lang="cs-CZ" sz="2000" dirty="0"/>
                        <a:t> k. pantothenová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E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, steroid. </a:t>
                      </a:r>
                      <a:r>
                        <a:rPr lang="cs-CZ" sz="1800" dirty="0" err="1"/>
                        <a:t>horm</a:t>
                      </a:r>
                      <a:r>
                        <a:rPr lang="cs-CZ" sz="1800" dirty="0"/>
                        <a:t>., </a:t>
                      </a:r>
                      <a:r>
                        <a:rPr lang="cs-CZ" sz="1800" dirty="0" err="1"/>
                        <a:t>vit.D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neurotrans</a:t>
                      </a:r>
                      <a:r>
                        <a:rPr lang="cs-CZ" sz="1800" dirty="0"/>
                        <a:t>. únava, mentální č.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548494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6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pyridoxin,xal,amin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E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, syn. </a:t>
                      </a:r>
                      <a:r>
                        <a:rPr lang="cs-CZ" sz="1800" dirty="0" err="1"/>
                        <a:t>Cys</a:t>
                      </a:r>
                      <a:r>
                        <a:rPr lang="cs-CZ" sz="1800" dirty="0"/>
                        <a:t>, NS,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homoCys</a:t>
                      </a:r>
                      <a:r>
                        <a:rPr lang="cs-CZ" sz="1800" dirty="0"/>
                        <a:t>, B a </a:t>
                      </a:r>
                      <a:r>
                        <a:rPr lang="cs-CZ" sz="1800" dirty="0" err="1"/>
                        <a:t>glykog</a:t>
                      </a:r>
                      <a:r>
                        <a:rPr lang="cs-CZ" sz="1800" dirty="0"/>
                        <a:t>., imunita, červ. </a:t>
                      </a:r>
                      <a:r>
                        <a:rPr lang="cs-CZ" sz="1800" dirty="0" err="1"/>
                        <a:t>krv</a:t>
                      </a:r>
                      <a:r>
                        <a:rPr lang="cs-CZ" sz="1800" dirty="0"/>
                        <a:t>., únava, hormony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298782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7</a:t>
                      </a:r>
                      <a:r>
                        <a:rPr lang="cs-CZ" sz="2000" dirty="0"/>
                        <a:t> biotin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E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., NS, psych.,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 živin, vlasy, sliznice, pokožka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534576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9</a:t>
                      </a:r>
                      <a:r>
                        <a:rPr lang="cs-CZ" sz="2000" dirty="0"/>
                        <a:t> k. listová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zárod. tkáně, psych.,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homoCys</a:t>
                      </a:r>
                      <a:r>
                        <a:rPr lang="cs-CZ" sz="1800" dirty="0"/>
                        <a:t>, imunita, krvetvorba, únava, dělení 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404650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12</a:t>
                      </a:r>
                      <a:r>
                        <a:rPr lang="cs-CZ" sz="2000" dirty="0"/>
                        <a:t> kobalamin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 </a:t>
                      </a:r>
                      <a:r>
                        <a:rPr lang="cs-CZ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mtb</a:t>
                      </a: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NS, psych., </a:t>
                      </a:r>
                      <a:r>
                        <a:rPr lang="cs-CZ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mtb</a:t>
                      </a: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homoCys</a:t>
                      </a: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imunita, červ. </a:t>
                      </a:r>
                      <a:r>
                        <a:rPr lang="cs-CZ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krv</a:t>
                      </a: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., únava, dělení 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129955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r>
                        <a:rPr lang="cs-CZ" sz="2000" dirty="0"/>
                        <a:t>Vitamin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E </a:t>
                      </a:r>
                      <a:r>
                        <a:rPr lang="cs-CZ" sz="1800" dirty="0" err="1"/>
                        <a:t>mtb</a:t>
                      </a:r>
                      <a:r>
                        <a:rPr lang="cs-CZ" sz="1800" dirty="0"/>
                        <a:t>, NS, psych.,  imunita, kolagen, oxid. stres, únava, regenerace vit. E, </a:t>
                      </a:r>
                      <a:r>
                        <a:rPr lang="cs-CZ" sz="1800" dirty="0" err="1"/>
                        <a:t>vstřeb</a:t>
                      </a:r>
                      <a:r>
                        <a:rPr lang="cs-CZ" sz="1800" dirty="0"/>
                        <a:t>. </a:t>
                      </a:r>
                      <a:r>
                        <a:rPr lang="cs-CZ" sz="1800" dirty="0" err="1"/>
                        <a:t>Fe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60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45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62"/>
    </mc:Choice>
    <mc:Fallback xmlns="">
      <p:transition spd="slow" advTm="10636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65BDA54-D0D9-46A8-BE22-3FD47AB1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0000"/>
                </a:solidFill>
              </a:rPr>
              <a:t>B</a:t>
            </a:r>
            <a:r>
              <a:rPr lang="cs-CZ" sz="3600" baseline="-25000" dirty="0">
                <a:solidFill>
                  <a:srgbClr val="000000"/>
                </a:solidFill>
              </a:rPr>
              <a:t>1 </a:t>
            </a:r>
            <a:r>
              <a:rPr lang="cs-CZ" sz="3600" dirty="0">
                <a:solidFill>
                  <a:srgbClr val="000000"/>
                </a:solidFill>
              </a:rPr>
              <a:t>– zdravotní tvrzení</a:t>
            </a:r>
          </a:p>
        </p:txBody>
      </p:sp>
      <p:sp>
        <p:nvSpPr>
          <p:cNvPr id="18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ek 6" descr="Obsah obrázku světlo, hvězda&#10;&#10;Popis byl vytvořen automaticky">
            <a:extLst>
              <a:ext uri="{FF2B5EF4-FFF2-40B4-BE49-F238E27FC236}">
                <a16:creationId xmlns:a16="http://schemas.microsoft.com/office/drawing/2014/main" id="{6ED27C0C-2FF8-4666-A00B-1EB834568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8" r="6297" b="2"/>
          <a:stretch/>
        </p:blipFill>
        <p:spPr>
          <a:xfrm>
            <a:off x="20" y="4310923"/>
            <a:ext cx="3083422" cy="2547077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17E3910-5DF7-41BA-BACF-BA1EC580A2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" r="4" b="4417"/>
          <a:stretch/>
        </p:blipFill>
        <p:spPr>
          <a:xfrm>
            <a:off x="3532736" y="2984162"/>
            <a:ext cx="2555402" cy="255540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Obrázek 4" descr="Obsah obrázku pták, hledání, stojící, skupina&#10;&#10;Popis byl vytvořen automaticky">
            <a:extLst>
              <a:ext uri="{FF2B5EF4-FFF2-40B4-BE49-F238E27FC236}">
                <a16:creationId xmlns:a16="http://schemas.microsoft.com/office/drawing/2014/main" id="{01F55FA9-A917-4953-8161-2564C90FD1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r="-3" b="-3"/>
          <a:stretch/>
        </p:blipFill>
        <p:spPr>
          <a:xfrm>
            <a:off x="1" y="-1"/>
            <a:ext cx="3943111" cy="3318096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AE6ACE-BF7D-43ED-9923-3B29A6F63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/>
          </a:bodyPr>
          <a:lstStyle/>
          <a:p>
            <a:pPr fontAlgn="base">
              <a:spcAft>
                <a:spcPts val="800"/>
              </a:spcAft>
            </a:pPr>
            <a:r>
              <a:rPr lang="cs-CZ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Thiamin</a:t>
            </a:r>
            <a:r>
              <a:rPr lang="cs-CZ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přispívá:</a:t>
            </a:r>
          </a:p>
          <a:p>
            <a:pPr lvl="1" fontAlgn="base"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normálnímu energetickému metabolismu. </a:t>
            </a:r>
            <a:endParaRPr lang="cs-CZ" sz="20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normální činnosti nervové soustavy. </a:t>
            </a:r>
            <a:endParaRPr lang="cs-CZ" sz="20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normální psychické činnosti. </a:t>
            </a:r>
            <a:endParaRPr lang="cs-CZ" sz="20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normální činnosti srdce. </a:t>
            </a:r>
            <a:endParaRPr lang="cs-CZ" sz="20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1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40"/>
    </mc:Choice>
    <mc:Fallback xmlns="">
      <p:transition spd="slow" advTm="5184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32C6E-456F-4AA1-B04B-C3A9AD60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zdroje a DDD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714D2F-C721-4734-B46A-DF85D712C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50C3EA96-E41C-4FA5-A026-16661838D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478744"/>
              </p:ext>
            </p:extLst>
          </p:nvPr>
        </p:nvGraphicFramePr>
        <p:xfrm>
          <a:off x="838200" y="1834910"/>
          <a:ext cx="10786152" cy="447699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415301">
                  <a:extLst>
                    <a:ext uri="{9D8B030D-6E8A-4147-A177-3AD203B41FA5}">
                      <a16:colId xmlns:a16="http://schemas.microsoft.com/office/drawing/2014/main" val="808172112"/>
                    </a:ext>
                  </a:extLst>
                </a:gridCol>
                <a:gridCol w="1797978">
                  <a:extLst>
                    <a:ext uri="{9D8B030D-6E8A-4147-A177-3AD203B41FA5}">
                      <a16:colId xmlns:a16="http://schemas.microsoft.com/office/drawing/2014/main" val="3455198684"/>
                    </a:ext>
                  </a:extLst>
                </a:gridCol>
                <a:gridCol w="5572873">
                  <a:extLst>
                    <a:ext uri="{9D8B030D-6E8A-4147-A177-3AD203B41FA5}">
                      <a16:colId xmlns:a16="http://schemas.microsoft.com/office/drawing/2014/main" val="392936263"/>
                    </a:ext>
                  </a:extLst>
                </a:gridCol>
              </a:tblGrid>
              <a:tr h="447699">
                <a:tc>
                  <a:txBody>
                    <a:bodyPr/>
                    <a:lstStyle/>
                    <a:p>
                      <a:r>
                        <a:rPr lang="cs-CZ" sz="2000" dirty="0"/>
                        <a:t>Vitamin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DDD (dospělí)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Zdroje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366314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1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thiamin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0,1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Droždí, </a:t>
                      </a:r>
                      <a:r>
                        <a:rPr lang="cs-CZ" sz="1800" dirty="0" err="1"/>
                        <a:t>slu</a:t>
                      </a:r>
                      <a:r>
                        <a:rPr lang="cs-CZ" sz="1800" dirty="0"/>
                        <a:t> semena, vepřové maso, houby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583230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2</a:t>
                      </a:r>
                      <a:r>
                        <a:rPr lang="cs-CZ" sz="2000" dirty="0"/>
                        <a:t> riboflavin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1,6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Droždí, vepřová a kuřecí játra, suš. mléko, mandle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439233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/>
                        <a:t>Vitamin B</a:t>
                      </a:r>
                      <a:r>
                        <a:rPr lang="cs-CZ" sz="1600"/>
                        <a:t>3 </a:t>
                      </a:r>
                      <a:r>
                        <a:rPr lang="cs-CZ" sz="2000"/>
                        <a:t>niacin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1,6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Vepřové a hovězí maso, kroupy, pohanka, bulgur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969884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5</a:t>
                      </a:r>
                      <a:r>
                        <a:rPr lang="cs-CZ" sz="2000" dirty="0"/>
                        <a:t> k. pantothenová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Suš. syrovátka, hovězí játra, droždí, slepičí játra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389556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6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pyridoxin,xal,amin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1,7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Pohanka, vepřové maso, sója, proso, čočka, fazole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076865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7</a:t>
                      </a:r>
                      <a:r>
                        <a:rPr lang="cs-CZ" sz="2000" dirty="0"/>
                        <a:t> biotin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40 </a:t>
                      </a:r>
                      <a:r>
                        <a:rPr lang="cs-CZ" sz="2000" dirty="0">
                          <a:effectLst/>
                        </a:rPr>
                        <a:t>µg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Játra, droždí, vejce, lískové ořechy a </a:t>
                      </a:r>
                      <a:r>
                        <a:rPr lang="cs-CZ" sz="1800" dirty="0" err="1"/>
                        <a:t>slun</a:t>
                      </a:r>
                      <a:r>
                        <a:rPr lang="cs-CZ" sz="1800" dirty="0"/>
                        <a:t>. semena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664587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9</a:t>
                      </a:r>
                      <a:r>
                        <a:rPr lang="cs-CZ" sz="2000" dirty="0"/>
                        <a:t> k. listová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330 </a:t>
                      </a:r>
                      <a:r>
                        <a:rPr lang="cs-CZ" sz="2000" dirty="0">
                          <a:effectLst/>
                        </a:rPr>
                        <a:t>µg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Droždí, játra, </a:t>
                      </a:r>
                      <a:r>
                        <a:rPr lang="cs-CZ" sz="1800" dirty="0" err="1"/>
                        <a:t>pšen</a:t>
                      </a:r>
                      <a:r>
                        <a:rPr lang="cs-CZ" sz="1800" dirty="0"/>
                        <a:t>. klíčky, lněné semeno, zelenina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602072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Vitamin B</a:t>
                      </a:r>
                      <a:r>
                        <a:rPr lang="cs-CZ" sz="1600" dirty="0"/>
                        <a:t>12</a:t>
                      </a:r>
                      <a:r>
                        <a:rPr lang="cs-CZ" sz="2000" dirty="0"/>
                        <a:t> kobalamin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effectLst/>
                        </a:rPr>
                        <a:t>4 µg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Vnitřnosti, maso, droždí, ryby, vejce, mléčné výr.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222087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r>
                        <a:rPr lang="cs-CZ" sz="2000" dirty="0"/>
                        <a:t>Vitamin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100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Paprika, černý rybíz, brokolice, kapusta, brambory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559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99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8"/>
    </mc:Choice>
    <mc:Fallback xmlns="">
      <p:transition spd="slow" advTm="2568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33839-149F-41B4-8EEA-126C3D0EE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endParaRPr lang="cs-CZ" sz="3600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0FB1976-66B6-4961-9980-F366DC187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 r="2211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B61F3-80AA-4F96-82C2-523790163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sz="1200" b="0" i="0" dirty="0" err="1">
                <a:effectLst/>
                <a:latin typeface="Roboto"/>
              </a:rPr>
              <a:t>Folate</a:t>
            </a:r>
            <a:r>
              <a:rPr lang="cs-CZ" sz="1200" b="0" i="0" dirty="0">
                <a:effectLst/>
                <a:latin typeface="Roboto"/>
              </a:rPr>
              <a:t> </a:t>
            </a:r>
            <a:r>
              <a:rPr lang="cs-CZ" sz="1200" b="0" i="0" dirty="0" err="1">
                <a:effectLst/>
                <a:latin typeface="Roboto"/>
              </a:rPr>
              <a:t>deficiency</a:t>
            </a:r>
            <a:endParaRPr lang="cs-CZ" sz="1800" dirty="0">
              <a:hlinkClick r:id="rId3"/>
            </a:endParaRPr>
          </a:p>
          <a:p>
            <a:r>
              <a:rPr lang="cs-CZ" sz="1800" dirty="0">
                <a:hlinkClick r:id="rId3"/>
              </a:rPr>
              <a:t>https://www.youtube.com/watch?v=ADKz3pdf_5Q&amp;ab_channel=Osmosis</a:t>
            </a:r>
            <a:endParaRPr lang="cs-CZ" sz="1800" dirty="0"/>
          </a:p>
          <a:p>
            <a:endParaRPr lang="cs-CZ" sz="1800" dirty="0"/>
          </a:p>
          <a:p>
            <a:r>
              <a:rPr lang="cs-CZ" sz="1200" b="0" i="0" dirty="0">
                <a:effectLst/>
                <a:latin typeface="Roboto"/>
              </a:rPr>
              <a:t>Vitamin B12 </a:t>
            </a:r>
            <a:r>
              <a:rPr lang="cs-CZ" sz="1200" b="0" i="0" dirty="0" err="1">
                <a:effectLst/>
                <a:latin typeface="Roboto"/>
              </a:rPr>
              <a:t>deficiency</a:t>
            </a:r>
            <a:endParaRPr lang="cs-CZ" sz="1800" dirty="0"/>
          </a:p>
          <a:p>
            <a:r>
              <a:rPr lang="cs-CZ" sz="1800" dirty="0"/>
              <a:t>https://www.youtube.com/watch?v=_Zinkf1RGUs&amp;ab_channel=Osmosis</a:t>
            </a:r>
          </a:p>
        </p:txBody>
      </p:sp>
    </p:spTree>
    <p:extLst>
      <p:ext uri="{BB962C8B-B14F-4D97-AF65-F5344CB8AC3E}">
        <p14:creationId xmlns:p14="http://schemas.microsoft.com/office/powerpoint/2010/main" val="25763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54"/>
    </mc:Choice>
    <mc:Fallback xmlns="">
      <p:transition spd="slow" advTm="62454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jídlo, talíř, stůl, ovoce&#10;&#10;Popis byl vytvořen automaticky">
            <a:extLst>
              <a:ext uri="{FF2B5EF4-FFF2-40B4-BE49-F238E27FC236}">
                <a16:creationId xmlns:a16="http://schemas.microsoft.com/office/drawing/2014/main" id="{2AB5E788-1C07-4C99-928A-E78A550B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t="3483" r="258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CBFE03-A6EA-49F1-A482-D51C3981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2800" dirty="0"/>
              <a:t>Děkuji za pozornost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198AAC-4883-4E52-8425-0B2BDC1B9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cs-CZ" sz="1700" dirty="0" err="1"/>
              <a:t>MSTeams</a:t>
            </a:r>
            <a:endParaRPr lang="cs-CZ" sz="1700" dirty="0"/>
          </a:p>
          <a:p>
            <a:r>
              <a:rPr lang="cs-CZ" sz="1700" dirty="0"/>
              <a:t>394641@muni.cz</a:t>
            </a:r>
          </a:p>
        </p:txBody>
      </p:sp>
    </p:spTree>
    <p:extLst>
      <p:ext uri="{BB962C8B-B14F-4D97-AF65-F5344CB8AC3E}">
        <p14:creationId xmlns:p14="http://schemas.microsoft.com/office/powerpoint/2010/main" val="38547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0"/>
    </mc:Choice>
    <mc:Fallback xmlns="">
      <p:transition spd="slow" advTm="2958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AF8D0-7A43-4008-9016-FC1D2FBF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</a:t>
            </a:r>
            <a:r>
              <a:rPr lang="cs-CZ" baseline="-25000" dirty="0"/>
              <a:t>1 </a:t>
            </a:r>
            <a:r>
              <a:rPr lang="cs-CZ" dirty="0"/>
              <a:t>– DDD a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32DEEE-4585-4467-A8BF-7D268741F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Droždí</a:t>
            </a:r>
          </a:p>
          <a:p>
            <a:r>
              <a:rPr lang="cs-CZ" dirty="0"/>
              <a:t>Maso</a:t>
            </a:r>
          </a:p>
          <a:p>
            <a:r>
              <a:rPr lang="cs-CZ" dirty="0"/>
              <a:t>Játra</a:t>
            </a:r>
          </a:p>
          <a:p>
            <a:r>
              <a:rPr lang="cs-CZ" dirty="0"/>
              <a:t>Semena a ořechy</a:t>
            </a:r>
          </a:p>
          <a:p>
            <a:r>
              <a:rPr lang="cs-CZ" dirty="0" err="1"/>
              <a:t>Lušteniny</a:t>
            </a:r>
            <a:endParaRPr lang="cs-CZ" dirty="0"/>
          </a:p>
          <a:p>
            <a:r>
              <a:rPr lang="cs-CZ" dirty="0"/>
              <a:t>Celozrnné výrobky</a:t>
            </a:r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6923E0E-887A-412E-91EB-1E59DF351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713191"/>
              </p:ext>
            </p:extLst>
          </p:nvPr>
        </p:nvGraphicFramePr>
        <p:xfrm>
          <a:off x="8446670" y="1585517"/>
          <a:ext cx="3594642" cy="4779898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922320">
                  <a:extLst>
                    <a:ext uri="{9D8B030D-6E8A-4147-A177-3AD203B41FA5}">
                      <a16:colId xmlns:a16="http://schemas.microsoft.com/office/drawing/2014/main" val="1514222737"/>
                    </a:ext>
                  </a:extLst>
                </a:gridCol>
                <a:gridCol w="1672322">
                  <a:extLst>
                    <a:ext uri="{9D8B030D-6E8A-4147-A177-3AD203B41FA5}">
                      <a16:colId xmlns:a16="http://schemas.microsoft.com/office/drawing/2014/main" val="2212392387"/>
                    </a:ext>
                  </a:extLst>
                </a:gridCol>
              </a:tblGrid>
              <a:tr h="3210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Potravina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Obsah na 100 g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7331844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Droždí (sušené)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12,00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8248224"/>
                  </a:ext>
                </a:extLst>
              </a:tr>
              <a:tr h="679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Slunečnicová semena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2,30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098623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Vepřové maso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1,03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2267855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Hřib smrkový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0,98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7397408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Pšeničné otruby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0,89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3723466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Hrách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0,88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1929841"/>
                  </a:ext>
                </a:extLst>
              </a:tr>
              <a:tr h="679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Pistáciové ořechy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0,87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6358759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Sója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0,86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2506097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Arašídy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0,81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7301725"/>
                  </a:ext>
                </a:extLst>
              </a:tr>
              <a:tr h="321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Proso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0,51 mg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817251"/>
                  </a:ext>
                </a:extLst>
              </a:tr>
            </a:tbl>
          </a:graphicData>
        </a:graphic>
      </p:graphicFrame>
      <p:pic>
        <p:nvPicPr>
          <p:cNvPr id="6" name="Obrázek 5" descr="Obsah obrázku jídlo, stůl, sýr, talíř&#10;&#10;Popis byl vytvořen automaticky">
            <a:extLst>
              <a:ext uri="{FF2B5EF4-FFF2-40B4-BE49-F238E27FC236}">
                <a16:creationId xmlns:a16="http://schemas.microsoft.com/office/drawing/2014/main" id="{23401486-9038-4FBB-BF74-B4F7C4E72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56" y="4357345"/>
            <a:ext cx="2413565" cy="2413565"/>
          </a:xfrm>
          <a:prstGeom prst="rect">
            <a:avLst/>
          </a:prstGeom>
        </p:spPr>
      </p:pic>
      <p:pic>
        <p:nvPicPr>
          <p:cNvPr id="8" name="Obrázek 7" descr="Obsah obrázku ovoce, stůl, interiér, vsedě&#10;&#10;Popis byl vytvořen automaticky">
            <a:extLst>
              <a:ext uri="{FF2B5EF4-FFF2-40B4-BE49-F238E27FC236}">
                <a16:creationId xmlns:a16="http://schemas.microsoft.com/office/drawing/2014/main" id="{168EA880-E206-47A1-BD10-CA1775EA5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86" y="2639360"/>
            <a:ext cx="2794885" cy="1823663"/>
          </a:xfrm>
          <a:prstGeom prst="rect">
            <a:avLst/>
          </a:prstGeom>
        </p:spPr>
      </p:pic>
      <p:pic>
        <p:nvPicPr>
          <p:cNvPr id="10" name="Obrázek 9" descr="Obsah obrázku jídlo, vsedě, stůl, omáčka&#10;&#10;Popis byl vytvořen automaticky">
            <a:extLst>
              <a:ext uri="{FF2B5EF4-FFF2-40B4-BE49-F238E27FC236}">
                <a16:creationId xmlns:a16="http://schemas.microsoft.com/office/drawing/2014/main" id="{B47CF8F6-D808-4A92-AC68-7C9F40347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68" y="5194664"/>
            <a:ext cx="2363189" cy="1639597"/>
          </a:xfrm>
          <a:prstGeom prst="rect">
            <a:avLst/>
          </a:prstGeom>
        </p:spPr>
      </p:pic>
      <p:pic>
        <p:nvPicPr>
          <p:cNvPr id="12" name="Obrázek 11" descr="Obsah obrázku jídlo, talíř, stůl, káva&#10;&#10;Popis byl vytvořen automaticky">
            <a:extLst>
              <a:ext uri="{FF2B5EF4-FFF2-40B4-BE49-F238E27FC236}">
                <a16:creationId xmlns:a16="http://schemas.microsoft.com/office/drawing/2014/main" id="{9E3F9D69-B836-428E-B767-591AFC98A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43" y="4255219"/>
            <a:ext cx="1598202" cy="963183"/>
          </a:xfrm>
          <a:prstGeom prst="rect">
            <a:avLst/>
          </a:prstGeom>
        </p:spPr>
      </p:pic>
      <p:pic>
        <p:nvPicPr>
          <p:cNvPr id="15" name="Obrázek 14" descr="Obsah obrázku talíř, interiér, jídlo, stůl&#10;&#10;Popis byl vytvořen automaticky">
            <a:extLst>
              <a:ext uri="{FF2B5EF4-FFF2-40B4-BE49-F238E27FC236}">
                <a16:creationId xmlns:a16="http://schemas.microsoft.com/office/drawing/2014/main" id="{847EDB4D-10E3-45FF-9A0D-FF4A3F7A1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57" y="5541161"/>
            <a:ext cx="1944511" cy="1293100"/>
          </a:xfrm>
          <a:prstGeom prst="rect">
            <a:avLst/>
          </a:prstGeom>
        </p:spPr>
      </p:pic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F66BEBE3-2348-451B-8AD5-13CAFDDE4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018232"/>
              </p:ext>
            </p:extLst>
          </p:nvPr>
        </p:nvGraphicFramePr>
        <p:xfrm>
          <a:off x="5033117" y="1577892"/>
          <a:ext cx="3340156" cy="102489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340156">
                  <a:extLst>
                    <a:ext uri="{9D8B030D-6E8A-4147-A177-3AD203B41FA5}">
                      <a16:colId xmlns:a16="http://schemas.microsoft.com/office/drawing/2014/main" val="1827170762"/>
                    </a:ext>
                  </a:extLst>
                </a:gridCol>
              </a:tblGrid>
              <a:tr h="402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500" dirty="0">
                          <a:effectLst/>
                        </a:rPr>
                        <a:t>DDD </a:t>
                      </a:r>
                      <a:r>
                        <a:rPr lang="cs-CZ" sz="1800" dirty="0">
                          <a:effectLst/>
                        </a:rPr>
                        <a:t>(všechny věkové skupiny)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5856" marR="85856" marT="0" marB="0" anchor="ctr"/>
                </a:tc>
                <a:extLst>
                  <a:ext uri="{0D108BD9-81ED-4DB2-BD59-A6C34878D82A}">
                    <a16:rowId xmlns:a16="http://schemas.microsoft.com/office/drawing/2014/main" val="1466404554"/>
                  </a:ext>
                </a:extLst>
              </a:tr>
              <a:tr h="402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500" dirty="0">
                          <a:effectLst/>
                        </a:rPr>
                        <a:t>0,1 mg/MJ</a:t>
                      </a:r>
                      <a:endParaRPr lang="cs-CZ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5856" marR="85856" marT="0" marB="0" anchor="ctr"/>
                </a:tc>
                <a:extLst>
                  <a:ext uri="{0D108BD9-81ED-4DB2-BD59-A6C34878D82A}">
                    <a16:rowId xmlns:a16="http://schemas.microsoft.com/office/drawing/2014/main" val="928643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2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42"/>
    </mc:Choice>
    <mc:Fallback xmlns="">
      <p:transition spd="slow" advTm="694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58BAE1-F210-488F-98A1-9D5C3E2ED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cs-CZ" sz="4000"/>
              <a:t>B</a:t>
            </a:r>
            <a:r>
              <a:rPr lang="cs-CZ" sz="4000" baseline="-25000"/>
              <a:t>1 </a:t>
            </a:r>
            <a:r>
              <a:rPr lang="cs-CZ" sz="4000"/>
              <a:t>– rizika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85820E-E78C-4C9A-ACA9-1C15F283D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r>
              <a:rPr lang="cs-CZ" sz="1600">
                <a:cs typeface="Times New Roman" panose="02020603050405020304" pitchFamily="18" charset="0"/>
              </a:rPr>
              <a:t>Avitaminóza dříve v zemích jako Japonsko, obecně Asie (při leštění a zpracování rýže se ztrácí obalové vrstvy a tedy i zdroj B1)</a:t>
            </a:r>
          </a:p>
          <a:p>
            <a:r>
              <a:rPr lang="cs-CZ" sz="1600">
                <a:cs typeface="Times New Roman" panose="02020603050405020304" pitchFamily="18" charset="0"/>
              </a:rPr>
              <a:t>Beri beri</a:t>
            </a:r>
          </a:p>
          <a:p>
            <a:pPr lvl="1"/>
            <a:r>
              <a:rPr lang="cs-CZ" sz="1600">
                <a:cs typeface="Times New Roman" panose="02020603050405020304" pitchFamily="18" charset="0"/>
              </a:rPr>
              <a:t>Suchá forma (neuropatie distálních částí těla, svalová slabost)</a:t>
            </a:r>
          </a:p>
          <a:p>
            <a:pPr lvl="1"/>
            <a:r>
              <a:rPr lang="cs-CZ" sz="1600">
                <a:cs typeface="Times New Roman" panose="02020603050405020304" pitchFamily="18" charset="0"/>
              </a:rPr>
              <a:t>Mokrá forma (poruchy srdečního rytmu, kardiomegalie, otoky)</a:t>
            </a:r>
          </a:p>
          <a:p>
            <a:r>
              <a:rPr lang="cs-CZ" sz="1600">
                <a:cs typeface="Times New Roman" panose="02020603050405020304" pitchFamily="18" charset="0"/>
              </a:rPr>
              <a:t>Wernicke Korsakoff syndrom</a:t>
            </a:r>
          </a:p>
          <a:p>
            <a:pPr lvl="1"/>
            <a:r>
              <a:rPr lang="cs-CZ" sz="1600">
                <a:cs typeface="Times New Roman" panose="02020603050405020304" pitchFamily="18" charset="0"/>
              </a:rPr>
              <a:t>Chronická konzumace alkoholu</a:t>
            </a:r>
          </a:p>
          <a:p>
            <a:pPr lvl="1"/>
            <a:r>
              <a:rPr lang="cs-CZ" sz="1600">
                <a:cs typeface="Times New Roman" panose="02020603050405020304" pitchFamily="18" charset="0"/>
              </a:rPr>
              <a:t>Zvýšená potřeba thiaminu a zároveň porucha jeho absorpce</a:t>
            </a:r>
          </a:p>
          <a:p>
            <a:pPr lvl="1"/>
            <a:r>
              <a:rPr lang="cs-CZ" sz="1600">
                <a:cs typeface="Times New Roman" panose="02020603050405020304" pitchFamily="18" charset="0"/>
              </a:rPr>
              <a:t>Poškození mozkových funkcí (zmatenost,ataxie, psychóza)</a:t>
            </a:r>
          </a:p>
          <a:p>
            <a:pPr lvl="1"/>
            <a:endParaRPr lang="cs-CZ" sz="1600"/>
          </a:p>
          <a:p>
            <a:endParaRPr lang="cs-CZ" sz="16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1D84FB-6297-4EB6-89FE-E07E904D4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40" y="484632"/>
            <a:ext cx="4084966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57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3523"/>
    </mc:Choice>
    <mc:Fallback xmlns="">
      <p:transition spd="slow" advTm="10352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jídlo, stůl, talíř, vsedě&#10;&#10;Popis byl vytvořen automaticky">
            <a:extLst>
              <a:ext uri="{FF2B5EF4-FFF2-40B4-BE49-F238E27FC236}">
                <a16:creationId xmlns:a16="http://schemas.microsoft.com/office/drawing/2014/main" id="{DD678304-CAFA-445E-9B91-5F6A7AF86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r="-1" b="1703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53E7D18-1367-429B-B228-0CA305A4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88" y="824348"/>
            <a:ext cx="5472722" cy="14359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Vitamin B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RIBOFLAVIN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097F92-419B-4D27-9B80-D21667FA1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788" y="1892023"/>
            <a:ext cx="4486403" cy="48170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Termostabilní</a:t>
            </a:r>
          </a:p>
          <a:p>
            <a:r>
              <a:rPr lang="cs-CZ" sz="2000" dirty="0">
                <a:solidFill>
                  <a:srgbClr val="000000"/>
                </a:solidFill>
              </a:rPr>
              <a:t>Žluté barvy (</a:t>
            </a:r>
            <a:r>
              <a:rPr lang="cs-CZ" sz="2000" dirty="0" err="1">
                <a:solidFill>
                  <a:srgbClr val="000000"/>
                </a:solidFill>
              </a:rPr>
              <a:t>flavus</a:t>
            </a:r>
            <a:r>
              <a:rPr lang="cs-CZ" sz="2000" dirty="0">
                <a:solidFill>
                  <a:srgbClr val="000000"/>
                </a:solidFill>
              </a:rPr>
              <a:t>)</a:t>
            </a:r>
          </a:p>
          <a:p>
            <a:r>
              <a:rPr lang="cs-CZ" sz="2000" dirty="0">
                <a:solidFill>
                  <a:srgbClr val="000000"/>
                </a:solidFill>
              </a:rPr>
              <a:t>V potravě hojně zastoupen</a:t>
            </a:r>
          </a:p>
          <a:p>
            <a:r>
              <a:rPr lang="cs-CZ" sz="2000" dirty="0">
                <a:solidFill>
                  <a:srgbClr val="000000"/>
                </a:solidFill>
              </a:rPr>
              <a:t>Flavinové kofaktory (FAD, FMN)</a:t>
            </a:r>
          </a:p>
          <a:p>
            <a:r>
              <a:rPr lang="cs-CZ" sz="2000" dirty="0">
                <a:solidFill>
                  <a:srgbClr val="000000"/>
                </a:solidFill>
              </a:rPr>
              <a:t>Chrání před oxidačním stresem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67"/>
    </mc:Choice>
    <mc:Fallback xmlns="">
      <p:transition spd="slow" advTm="5906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DED84A-F701-47D4-85EE-7FBFF4BD9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090" y="484456"/>
            <a:ext cx="4333814" cy="145405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0000"/>
                </a:solidFill>
              </a:rPr>
              <a:t>B</a:t>
            </a:r>
            <a:r>
              <a:rPr lang="cs-CZ" sz="3600" baseline="-25000" dirty="0">
                <a:solidFill>
                  <a:srgbClr val="000000"/>
                </a:solidFill>
              </a:rPr>
              <a:t>2</a:t>
            </a:r>
            <a:r>
              <a:rPr lang="cs-CZ" sz="3600" dirty="0">
                <a:solidFill>
                  <a:srgbClr val="000000"/>
                </a:solidFill>
              </a:rPr>
              <a:t> – zdravotní tvrzení</a:t>
            </a:r>
          </a:p>
        </p:txBody>
      </p:sp>
      <p:sp>
        <p:nvSpPr>
          <p:cNvPr id="18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jídlo, ovoce&#10;&#10;Popis byl vytvořen automaticky">
            <a:extLst>
              <a:ext uri="{FF2B5EF4-FFF2-40B4-BE49-F238E27FC236}">
                <a16:creationId xmlns:a16="http://schemas.microsoft.com/office/drawing/2014/main" id="{7727FC8C-0E71-4B74-8D19-4C387ADE5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r="9827" b="-3"/>
          <a:stretch/>
        </p:blipFill>
        <p:spPr>
          <a:xfrm>
            <a:off x="20" y="4310923"/>
            <a:ext cx="3083422" cy="2547077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06807D6-850A-4D15-904B-84450CBC46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" r="4" b="4417"/>
          <a:stretch/>
        </p:blipFill>
        <p:spPr>
          <a:xfrm>
            <a:off x="3532736" y="2984162"/>
            <a:ext cx="2555402" cy="255540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Obrázek 8" descr="Obsah obrázku pták, hledání, stojící, skupina&#10;&#10;Popis byl vytvořen automaticky">
            <a:extLst>
              <a:ext uri="{FF2B5EF4-FFF2-40B4-BE49-F238E27FC236}">
                <a16:creationId xmlns:a16="http://schemas.microsoft.com/office/drawing/2014/main" id="{F766D678-AC39-4982-9AC6-BB8FF64E1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r="-3" b="-3"/>
          <a:stretch/>
        </p:blipFill>
        <p:spPr>
          <a:xfrm>
            <a:off x="1" y="-1"/>
            <a:ext cx="3943111" cy="3318096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91F92-9147-4F73-A29B-DA4352499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937" y="1808252"/>
            <a:ext cx="5229166" cy="4849402"/>
          </a:xfrm>
        </p:spPr>
        <p:txBody>
          <a:bodyPr anchor="ctr">
            <a:normAutofit/>
          </a:bodyPr>
          <a:lstStyle/>
          <a:p>
            <a:pPr fontAlgn="base">
              <a:spcAft>
                <a:spcPts val="800"/>
              </a:spcAft>
            </a:pP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Riboflavin přispívá: </a:t>
            </a:r>
          </a:p>
          <a:p>
            <a:pPr lvl="1" fontAlgn="base">
              <a:spcAft>
                <a:spcPts val="800"/>
              </a:spcAft>
            </a:pP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normálnímu energetickému metabolismu. </a:t>
            </a:r>
            <a:endParaRPr lang="cs-CZ" sz="16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normální činnosti nervové soustavy. </a:t>
            </a:r>
            <a:endParaRPr lang="cs-CZ" sz="16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udržení normálního stavu sliznic. </a:t>
            </a:r>
            <a:endParaRPr lang="cs-CZ" sz="16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udržení normálních červených krvinek. </a:t>
            </a:r>
            <a:endParaRPr lang="cs-CZ" sz="16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udržení normálního stavu pokožky. </a:t>
            </a:r>
            <a:endParaRPr lang="cs-CZ" sz="16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udržení normálního stavu zraku. </a:t>
            </a:r>
            <a:endParaRPr lang="cs-CZ" sz="16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normálnímu metabolismu železa. </a:t>
            </a:r>
            <a:endParaRPr lang="cs-CZ" sz="16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ochraně buněk před oxidativním stresem. </a:t>
            </a:r>
            <a:endParaRPr lang="cs-CZ" sz="16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fontAlgn="base">
              <a:spcAft>
                <a:spcPts val="800"/>
              </a:spcAft>
            </a:pP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ke snížení míry únavy a vyčerpání. </a:t>
            </a:r>
            <a:endParaRPr lang="cs-CZ" sz="16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8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50"/>
    </mc:Choice>
    <mc:Fallback xmlns="">
      <p:transition spd="slow" advTm="5365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2723</Words>
  <Application>Microsoft Office PowerPoint</Application>
  <PresentationFormat>Širokoúhlá obrazovka</PresentationFormat>
  <Paragraphs>717</Paragraphs>
  <Slides>52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1" baseType="lpstr">
      <vt:lpstr>-apple-system</vt:lpstr>
      <vt:lpstr>Arial</vt:lpstr>
      <vt:lpstr>Arial</vt:lpstr>
      <vt:lpstr>Calibri</vt:lpstr>
      <vt:lpstr>Calibri Light</vt:lpstr>
      <vt:lpstr>Roboto</vt:lpstr>
      <vt:lpstr>Times New Roman</vt:lpstr>
      <vt:lpstr>Wingdings</vt:lpstr>
      <vt:lpstr>Motiv Office</vt:lpstr>
      <vt:lpstr>Vitaminy rozpustné ve vodě</vt:lpstr>
      <vt:lpstr>Vitaminy  Vitaminy rozpustné ve vodě podléhají snadnějšímu zničení během přípravy, zpracování a skladování potravin než vitaminy rozpustné v tucích. </vt:lpstr>
      <vt:lpstr>Pojmy</vt:lpstr>
      <vt:lpstr>Vitamin B1  THIAMIN</vt:lpstr>
      <vt:lpstr>B1 – zdravotní tvrzení</vt:lpstr>
      <vt:lpstr>B1 – DDD a zdroje</vt:lpstr>
      <vt:lpstr>B1 – rizika</vt:lpstr>
      <vt:lpstr>Vitamin B2 RIBOFLAVIN</vt:lpstr>
      <vt:lpstr>B2 – zdravotní tvrzení</vt:lpstr>
      <vt:lpstr>B2 – DDD</vt:lpstr>
      <vt:lpstr>B2 – zdroje</vt:lpstr>
      <vt:lpstr>B2 – rizika</vt:lpstr>
      <vt:lpstr>Vitamin B3  NIACIN</vt:lpstr>
      <vt:lpstr>B3  zdravotní tvrzení</vt:lpstr>
      <vt:lpstr>B3 – DDD a zdroje</vt:lpstr>
      <vt:lpstr>B3 – rizika</vt:lpstr>
      <vt:lpstr>Vitamin B5  KYSELINA PANTOTHENOVÁ</vt:lpstr>
      <vt:lpstr>B5 – zdravotní tvrzení</vt:lpstr>
      <vt:lpstr>B5 – DDD</vt:lpstr>
      <vt:lpstr>B5 – zdroje</vt:lpstr>
      <vt:lpstr>B5 – rizika</vt:lpstr>
      <vt:lpstr>Vitamin B6</vt:lpstr>
      <vt:lpstr>B6 – zdravotní tvrzení</vt:lpstr>
      <vt:lpstr>Homocystein </vt:lpstr>
      <vt:lpstr>B6 – DDD</vt:lpstr>
      <vt:lpstr>B6 – zdroje</vt:lpstr>
      <vt:lpstr>B6 – rizika</vt:lpstr>
      <vt:lpstr>B7 BIOTIN</vt:lpstr>
      <vt:lpstr>BIOTIN – zdravotní tvrzení</vt:lpstr>
      <vt:lpstr>BIOTIN – DDD a rizika deficitu</vt:lpstr>
      <vt:lpstr>BIOTIN – zdroje</vt:lpstr>
      <vt:lpstr>Vitamin B9  KYSELINA LISTOVÁ</vt:lpstr>
      <vt:lpstr>B9 – zdravotní tvrzení</vt:lpstr>
      <vt:lpstr>B9 – DDD a rizika deficitu</vt:lpstr>
      <vt:lpstr>B9 – zdroje</vt:lpstr>
      <vt:lpstr>B9 – rizika</vt:lpstr>
      <vt:lpstr>Vitamin B12  KOBALAMIN</vt:lpstr>
      <vt:lpstr>B12 – zdravotní tvrzení</vt:lpstr>
      <vt:lpstr>B12 – DDD</vt:lpstr>
      <vt:lpstr>B12 – zdroje</vt:lpstr>
      <vt:lpstr>B12 – rizika</vt:lpstr>
      <vt:lpstr>B12 – zajímavosti</vt:lpstr>
      <vt:lpstr>Vitamin C</vt:lpstr>
      <vt:lpstr>Vitamin C – zdravotní tvrzení</vt:lpstr>
      <vt:lpstr>Vitamin C – DDD</vt:lpstr>
      <vt:lpstr>Vitamin C – zdroje</vt:lpstr>
      <vt:lpstr>Vitamin C – rizika</vt:lpstr>
      <vt:lpstr>Vitamin C – zajímavosti</vt:lpstr>
      <vt:lpstr>Shrnutí zdravotní tvrzení</vt:lpstr>
      <vt:lpstr>Shrnutí zdroje a DDD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Vitaminy rozpustné ve vodě</dc:title>
  <dc:creator>Eliška Lagová</dc:creator>
  <cp:lastModifiedBy>Eliška Lagová</cp:lastModifiedBy>
  <cp:revision>13</cp:revision>
  <dcterms:created xsi:type="dcterms:W3CDTF">2020-11-29T19:55:28Z</dcterms:created>
  <dcterms:modified xsi:type="dcterms:W3CDTF">2022-11-06T18:52:12Z</dcterms:modified>
</cp:coreProperties>
</file>