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415" r:id="rId3"/>
    <p:sldId id="417" r:id="rId4"/>
    <p:sldId id="291" r:id="rId5"/>
    <p:sldId id="259" r:id="rId6"/>
    <p:sldId id="260" r:id="rId7"/>
    <p:sldId id="284" r:id="rId8"/>
    <p:sldId id="419" r:id="rId9"/>
    <p:sldId id="287" r:id="rId10"/>
    <p:sldId id="420" r:id="rId11"/>
    <p:sldId id="424" r:id="rId12"/>
    <p:sldId id="425" r:id="rId13"/>
    <p:sldId id="426" r:id="rId14"/>
    <p:sldId id="427" r:id="rId15"/>
    <p:sldId id="421" r:id="rId16"/>
    <p:sldId id="428" r:id="rId17"/>
    <p:sldId id="429" r:id="rId18"/>
    <p:sldId id="430" r:id="rId19"/>
    <p:sldId id="422" r:id="rId20"/>
    <p:sldId id="571" r:id="rId21"/>
    <p:sldId id="433" r:id="rId22"/>
    <p:sldId id="434" r:id="rId23"/>
    <p:sldId id="435" r:id="rId24"/>
    <p:sldId id="438" r:id="rId25"/>
    <p:sldId id="436" r:id="rId26"/>
    <p:sldId id="437" r:id="rId27"/>
    <p:sldId id="439" r:id="rId28"/>
    <p:sldId id="440" r:id="rId29"/>
    <p:sldId id="441" r:id="rId30"/>
    <p:sldId id="444" r:id="rId31"/>
    <p:sldId id="443" r:id="rId32"/>
    <p:sldId id="572" r:id="rId33"/>
    <p:sldId id="573" r:id="rId34"/>
    <p:sldId id="576" r:id="rId35"/>
    <p:sldId id="574" r:id="rId36"/>
    <p:sldId id="575" r:id="rId37"/>
    <p:sldId id="411" r:id="rId38"/>
    <p:sldId id="448" r:id="rId39"/>
    <p:sldId id="449" r:id="rId40"/>
    <p:sldId id="450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8F94D-50D2-B937-A99B-7846F935D067}" v="1014" dt="2023-10-16T13:00:04.086"/>
    <p1510:client id="{691F3AA0-4AE8-FA35-1FFF-6DCFD1C7D943}" v="75" dt="2023-10-16T19:19:30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768" autoAdjust="0"/>
  </p:normalViewPr>
  <p:slideViewPr>
    <p:cSldViewPr snapToGrid="0">
      <p:cViewPr varScale="1">
        <p:scale>
          <a:sx n="109" d="100"/>
          <a:sy n="109" d="100"/>
        </p:scale>
        <p:origin x="72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D0452-4F3F-4DF5-80EB-570A2BD6F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B50101-E5E0-4BB1-BF2C-637E824B398A}">
      <dgm:prSet/>
      <dgm:spPr/>
      <dgm:t>
        <a:bodyPr/>
        <a:lstStyle/>
        <a:p>
          <a:r>
            <a:rPr lang="cs-CZ"/>
            <a:t>EFSA </a:t>
          </a:r>
          <a:br>
            <a:rPr lang="cs-CZ"/>
          </a:br>
          <a:r>
            <a:rPr lang="cs-CZ"/>
            <a:t>doporučení</a:t>
          </a:r>
          <a:endParaRPr lang="en-US"/>
        </a:p>
      </dgm:t>
    </dgm:pt>
    <dgm:pt modelId="{D2DC7284-EC34-467A-95F4-C9B7D095E9B8}" type="parTrans" cxnId="{AB8AF1DC-B8ED-42D2-8B9E-35D7EDD98E5F}">
      <dgm:prSet/>
      <dgm:spPr/>
      <dgm:t>
        <a:bodyPr/>
        <a:lstStyle/>
        <a:p>
          <a:endParaRPr lang="en-US"/>
        </a:p>
      </dgm:t>
    </dgm:pt>
    <dgm:pt modelId="{931F8636-D676-480C-88FF-C96FB756F19F}" type="sibTrans" cxnId="{AB8AF1DC-B8ED-42D2-8B9E-35D7EDD98E5F}">
      <dgm:prSet/>
      <dgm:spPr/>
      <dgm:t>
        <a:bodyPr/>
        <a:lstStyle/>
        <a:p>
          <a:endParaRPr lang="en-US"/>
        </a:p>
      </dgm:t>
    </dgm:pt>
    <dgm:pt modelId="{5CE216C6-6F4E-4087-A6BC-F3919C1FF214}">
      <dgm:prSet/>
      <dgm:spPr/>
      <dgm:t>
        <a:bodyPr/>
        <a:lstStyle/>
        <a:p>
          <a:r>
            <a:rPr lang="cs-CZ"/>
            <a:t>DACH doporučení</a:t>
          </a:r>
          <a:endParaRPr lang="en-US"/>
        </a:p>
      </dgm:t>
    </dgm:pt>
    <dgm:pt modelId="{F1E10073-23CB-4CC3-BE26-688442F8FF97}" type="parTrans" cxnId="{4E488DF1-4340-43CE-A40B-B051D33D60BE}">
      <dgm:prSet/>
      <dgm:spPr/>
      <dgm:t>
        <a:bodyPr/>
        <a:lstStyle/>
        <a:p>
          <a:endParaRPr lang="en-US"/>
        </a:p>
      </dgm:t>
    </dgm:pt>
    <dgm:pt modelId="{3B26E03A-2B03-4520-8801-389A58FB1127}" type="sibTrans" cxnId="{4E488DF1-4340-43CE-A40B-B051D33D60BE}">
      <dgm:prSet/>
      <dgm:spPr/>
      <dgm:t>
        <a:bodyPr/>
        <a:lstStyle/>
        <a:p>
          <a:endParaRPr lang="en-US"/>
        </a:p>
      </dgm:t>
    </dgm:pt>
    <dgm:pt modelId="{6FBA4917-B507-BF49-9E42-F8B657B9BE46}" type="pres">
      <dgm:prSet presAssocID="{F84D0452-4F3F-4DF5-80EB-570A2BD6FDCA}" presName="linear" presStyleCnt="0">
        <dgm:presLayoutVars>
          <dgm:animLvl val="lvl"/>
          <dgm:resizeHandles val="exact"/>
        </dgm:presLayoutVars>
      </dgm:prSet>
      <dgm:spPr/>
    </dgm:pt>
    <dgm:pt modelId="{C615FCFC-05E6-E342-9DAA-4C60ECC61CF7}" type="pres">
      <dgm:prSet presAssocID="{62B50101-E5E0-4BB1-BF2C-637E824B39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775AA5-4166-DD45-924C-8FE1B2046A92}" type="pres">
      <dgm:prSet presAssocID="{931F8636-D676-480C-88FF-C96FB756F19F}" presName="spacer" presStyleCnt="0"/>
      <dgm:spPr/>
    </dgm:pt>
    <dgm:pt modelId="{93BC5B28-B1F7-2943-9D6F-A4D2922FE201}" type="pres">
      <dgm:prSet presAssocID="{5CE216C6-6F4E-4087-A6BC-F3919C1FF2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45A6AF-529B-BC41-A624-17AAFF36A062}" type="presOf" srcId="{5CE216C6-6F4E-4087-A6BC-F3919C1FF214}" destId="{93BC5B28-B1F7-2943-9D6F-A4D2922FE201}" srcOrd="0" destOrd="0" presId="urn:microsoft.com/office/officeart/2005/8/layout/vList2"/>
    <dgm:cxn modelId="{76F6A9DA-682E-C143-ADFD-7147243EA2A1}" type="presOf" srcId="{F84D0452-4F3F-4DF5-80EB-570A2BD6FDCA}" destId="{6FBA4917-B507-BF49-9E42-F8B657B9BE46}" srcOrd="0" destOrd="0" presId="urn:microsoft.com/office/officeart/2005/8/layout/vList2"/>
    <dgm:cxn modelId="{AB8AF1DC-B8ED-42D2-8B9E-35D7EDD98E5F}" srcId="{F84D0452-4F3F-4DF5-80EB-570A2BD6FDCA}" destId="{62B50101-E5E0-4BB1-BF2C-637E824B398A}" srcOrd="0" destOrd="0" parTransId="{D2DC7284-EC34-467A-95F4-C9B7D095E9B8}" sibTransId="{931F8636-D676-480C-88FF-C96FB756F19F}"/>
    <dgm:cxn modelId="{16B2B2DD-5C7D-7F4F-8559-E5D7993B97C8}" type="presOf" srcId="{62B50101-E5E0-4BB1-BF2C-637E824B398A}" destId="{C615FCFC-05E6-E342-9DAA-4C60ECC61CF7}" srcOrd="0" destOrd="0" presId="urn:microsoft.com/office/officeart/2005/8/layout/vList2"/>
    <dgm:cxn modelId="{4E488DF1-4340-43CE-A40B-B051D33D60BE}" srcId="{F84D0452-4F3F-4DF5-80EB-570A2BD6FDCA}" destId="{5CE216C6-6F4E-4087-A6BC-F3919C1FF214}" srcOrd="1" destOrd="0" parTransId="{F1E10073-23CB-4CC3-BE26-688442F8FF97}" sibTransId="{3B26E03A-2B03-4520-8801-389A58FB1127}"/>
    <dgm:cxn modelId="{C979B7CB-3ED6-334B-BFF3-B8B3A8DA296B}" type="presParOf" srcId="{6FBA4917-B507-BF49-9E42-F8B657B9BE46}" destId="{C615FCFC-05E6-E342-9DAA-4C60ECC61CF7}" srcOrd="0" destOrd="0" presId="urn:microsoft.com/office/officeart/2005/8/layout/vList2"/>
    <dgm:cxn modelId="{60AAAC19-08E1-4843-A6BC-FEE2B35E64ED}" type="presParOf" srcId="{6FBA4917-B507-BF49-9E42-F8B657B9BE46}" destId="{32775AA5-4166-DD45-924C-8FE1B2046A92}" srcOrd="1" destOrd="0" presId="urn:microsoft.com/office/officeart/2005/8/layout/vList2"/>
    <dgm:cxn modelId="{1D7735F5-10B1-FF44-9209-1BFE0FD5F169}" type="presParOf" srcId="{6FBA4917-B507-BF49-9E42-F8B657B9BE46}" destId="{93BC5B28-B1F7-2943-9D6F-A4D2922FE2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5FCFC-05E6-E342-9DAA-4C60ECC61CF7}">
      <dsp:nvSpPr>
        <dsp:cNvPr id="0" name=""/>
        <dsp:cNvSpPr/>
      </dsp:nvSpPr>
      <dsp:spPr>
        <a:xfrm>
          <a:off x="0" y="27550"/>
          <a:ext cx="521970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EFSA </a:t>
          </a:r>
          <a:br>
            <a:rPr lang="cs-CZ" sz="5100" kern="1200"/>
          </a:br>
          <a:r>
            <a:rPr lang="cs-CZ" sz="5100" kern="1200"/>
            <a:t>doporučení</a:t>
          </a:r>
          <a:endParaRPr lang="en-US" sz="5100" kern="1200"/>
        </a:p>
      </dsp:txBody>
      <dsp:txXfrm>
        <a:off x="96124" y="123674"/>
        <a:ext cx="5027452" cy="1776862"/>
      </dsp:txXfrm>
    </dsp:sp>
    <dsp:sp modelId="{93BC5B28-B1F7-2943-9D6F-A4D2922FE201}">
      <dsp:nvSpPr>
        <dsp:cNvPr id="0" name=""/>
        <dsp:cNvSpPr/>
      </dsp:nvSpPr>
      <dsp:spPr>
        <a:xfrm>
          <a:off x="0" y="2143540"/>
          <a:ext cx="521970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DACH doporučení</a:t>
          </a:r>
          <a:endParaRPr lang="en-US" sz="5100" kern="1200"/>
        </a:p>
      </dsp:txBody>
      <dsp:txXfrm>
        <a:off x="96124" y="2239664"/>
        <a:ext cx="5027452" cy="177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C22B-D6CF-4EF2-80B2-AA8408C48D5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41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C22B-D6CF-4EF2-80B2-AA8408C48D5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1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C22B-D6CF-4EF2-80B2-AA8408C48D5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17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C22B-D6CF-4EF2-80B2-AA8408C48D5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07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1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4policy.ec.europa.eu/health-promotion-knowledge-gateway/dietary-fibre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BKUV011p: Základy výživy člověka – přednáška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Vláknina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Veronika </a:t>
            </a:r>
            <a:r>
              <a:rPr lang="cs-CZ" dirty="0" err="1"/>
              <a:t>Suchodolová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97DC15-CEA1-4AD6-AA87-1197C095E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D03CC4-A88A-4F8D-9153-D94628BAB1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F338B4-74C8-4324-A3DE-0338A00F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Žaludek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015543-0048-401A-AD72-9D7352D2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/>
              <a:t>proces </a:t>
            </a:r>
            <a:r>
              <a:rPr lang="cs-CZ" b="1"/>
              <a:t>sycení</a:t>
            </a:r>
            <a:r>
              <a:rPr lang="cs-CZ"/>
              <a:t> – zpomalení vyprazdňování</a:t>
            </a:r>
          </a:p>
          <a:p>
            <a:pPr>
              <a:lnSpc>
                <a:spcPct val="110000"/>
              </a:lnSpc>
            </a:pPr>
            <a:r>
              <a:rPr lang="cs-CZ"/>
              <a:t>část absorbuje vodu – bobtná, pocit plnosti žaludku</a:t>
            </a:r>
          </a:p>
          <a:p>
            <a:pPr lvl="1">
              <a:lnSpc>
                <a:spcPct val="110000"/>
              </a:lnSpc>
            </a:pPr>
            <a:r>
              <a:rPr lang="cs-CZ"/>
              <a:t>dřívější pocit </a:t>
            </a:r>
            <a:r>
              <a:rPr lang="cs-CZ" b="1"/>
              <a:t>nasycení</a:t>
            </a:r>
          </a:p>
        </p:txBody>
      </p:sp>
    </p:spTree>
    <p:extLst>
      <p:ext uri="{BB962C8B-B14F-4D97-AF65-F5344CB8AC3E}">
        <p14:creationId xmlns:p14="http://schemas.microsoft.com/office/powerpoint/2010/main" val="27799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0A1FD8-D320-41B2-A9B6-00B53A48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A486B-72F5-46E3-AEFC-F2627DA85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B6B239-89B0-4196-A464-3A356873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 sycení vs. stav sytosti</a:t>
            </a:r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1831D082-007A-4B06-8589-8200A460D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" b="5066"/>
          <a:stretch/>
        </p:blipFill>
        <p:spPr>
          <a:xfrm>
            <a:off x="2934391" y="1854962"/>
            <a:ext cx="6323218" cy="36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B25985-E903-41D9-83E1-31DC9B62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DF4610-633F-402A-8288-52CA161BC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639F60-98EB-4CDB-8144-9E8F1110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Tenké střevo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FBDF40-ECA6-486D-A600-2163F373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bobtnání</a:t>
            </a:r>
            <a:r>
              <a:rPr lang="cs-CZ" dirty="0"/>
              <a:t> – zvětšení objemu střevního obsahu</a:t>
            </a:r>
          </a:p>
          <a:p>
            <a:pPr lvl="1"/>
            <a:r>
              <a:rPr lang="cs-CZ" dirty="0"/>
              <a:t>podpora peristaltiky</a:t>
            </a:r>
          </a:p>
          <a:p>
            <a:pPr lvl="1"/>
            <a:r>
              <a:rPr lang="cs-CZ" dirty="0"/>
              <a:t>snížení transit-</a:t>
            </a:r>
            <a:r>
              <a:rPr lang="cs-CZ" dirty="0" err="1"/>
              <a:t>time</a:t>
            </a:r>
            <a:r>
              <a:rPr lang="cs-CZ" dirty="0"/>
              <a:t> – prevence zácpy a jejích komplikací</a:t>
            </a:r>
          </a:p>
          <a:p>
            <a:r>
              <a:rPr lang="cs-CZ" dirty="0"/>
              <a:t>zvýšená </a:t>
            </a:r>
            <a:r>
              <a:rPr lang="cs-CZ" b="1" dirty="0"/>
              <a:t>viskozita</a:t>
            </a:r>
            <a:r>
              <a:rPr lang="cs-CZ" dirty="0"/>
              <a:t> střevního obsahu</a:t>
            </a:r>
          </a:p>
          <a:p>
            <a:pPr lvl="1"/>
            <a:r>
              <a:rPr lang="cs-CZ" dirty="0"/>
              <a:t>zpomalení vstřebávání glukózy (připívá k omezení nárůstu hladiny glukózy, viz zdravotní tvrzení)</a:t>
            </a:r>
          </a:p>
          <a:p>
            <a:pPr lvl="1"/>
            <a:r>
              <a:rPr lang="cs-CZ" dirty="0"/>
              <a:t>ovlivnění absorpce tuku, cholesterolu a žlučových kyselin (udržuje normální hladinu cholesterolu v krvi, viz zdravotní tvrzení)</a:t>
            </a:r>
          </a:p>
          <a:p>
            <a:r>
              <a:rPr lang="cs-CZ" b="1" dirty="0"/>
              <a:t>adsorpce</a:t>
            </a:r>
            <a:r>
              <a:rPr lang="cs-CZ" dirty="0"/>
              <a:t> těžkých kovů, toxinů, karcinogenů a některých minerálních látek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9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39E2A8-32DF-4908-852F-F52B71C9A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23BA3A-CC31-49AA-BDBF-17ED28477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16EE15-CE8F-4C41-9988-D438D047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Tlusté střevo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3031A2-09A5-4795-B4DF-B09E0C9A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objem a změkčení </a:t>
            </a:r>
            <a:r>
              <a:rPr lang="cs-CZ" dirty="0"/>
              <a:t>střevního obsahu</a:t>
            </a:r>
          </a:p>
          <a:p>
            <a:pPr lvl="1"/>
            <a:r>
              <a:rPr lang="cs-CZ" dirty="0"/>
              <a:t>podpora peristaltiky, usnadnění vyprazdňování (častější stolice)</a:t>
            </a:r>
          </a:p>
          <a:p>
            <a:r>
              <a:rPr lang="cs-CZ" b="1" dirty="0"/>
              <a:t>probiotický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substrát pro střevní </a:t>
            </a:r>
            <a:r>
              <a:rPr lang="cs-CZ" dirty="0" err="1"/>
              <a:t>mikrobiotu</a:t>
            </a:r>
            <a:r>
              <a:rPr lang="cs-CZ" dirty="0"/>
              <a:t>: fermentace na mastné kyseliny s krátkým řetězcem (acetát, propionát, butyrát), laktát a střevní plyny</a:t>
            </a:r>
          </a:p>
          <a:p>
            <a:r>
              <a:rPr lang="cs-CZ" b="1" dirty="0"/>
              <a:t>absorpce</a:t>
            </a:r>
            <a:r>
              <a:rPr lang="cs-CZ" dirty="0"/>
              <a:t> minerálních látek (Ca, Mg, </a:t>
            </a:r>
            <a:r>
              <a:rPr lang="cs-CZ" dirty="0" err="1"/>
              <a:t>Zn</a:t>
            </a:r>
            <a:r>
              <a:rPr lang="cs-CZ" dirty="0"/>
              <a:t>, a </a:t>
            </a:r>
            <a:r>
              <a:rPr lang="cs-CZ" dirty="0" err="1"/>
              <a:t>Fe</a:t>
            </a:r>
            <a:r>
              <a:rPr lang="cs-CZ" dirty="0"/>
              <a:t>)</a:t>
            </a:r>
          </a:p>
          <a:p>
            <a:r>
              <a:rPr lang="cs-CZ" dirty="0"/>
              <a:t>ovlivnění imunitních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64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D9F8A9-14D3-45D7-A3B2-AF99E3CE2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C2A377-27A2-47E5-AD94-B62B93FC8F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7CC025-2D0B-4D77-A2A3-47A53DF9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Mikrobiota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6AE667-297C-4983-9945-06652F73B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o</a:t>
            </a:r>
            <a:r>
              <a:rPr lang="cs-CZ" sz="2800" b="1" dirty="0"/>
              <a:t>kyselení</a:t>
            </a:r>
            <a:r>
              <a:rPr lang="cs-CZ" sz="2800" dirty="0"/>
              <a:t> prostředí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znevýhodnění nežádoucích bakterií – omezení vzniku nežádoucích produktů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butyrát hlavní zdroj </a:t>
            </a:r>
            <a:r>
              <a:rPr lang="cs-CZ" sz="2800" b="1" dirty="0"/>
              <a:t>energie</a:t>
            </a:r>
            <a:r>
              <a:rPr lang="cs-CZ" sz="2800" dirty="0"/>
              <a:t> pro </a:t>
            </a:r>
            <a:r>
              <a:rPr lang="cs-CZ" sz="2800" dirty="0" err="1"/>
              <a:t>enterocyty</a:t>
            </a:r>
            <a:r>
              <a:rPr lang="cs-CZ" sz="2800" dirty="0"/>
              <a:t> (&gt; 70 %)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ostatní kyseliny vstřebány do krevního oběhu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propionát: glukoneogeneze v játrech, acetát do periferních tkání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b="1" dirty="0"/>
              <a:t>1 g vlákniny přibližně 8,4 </a:t>
            </a:r>
            <a:r>
              <a:rPr lang="cs-CZ" sz="2800" b="1" dirty="0" err="1"/>
              <a:t>kJ</a:t>
            </a:r>
            <a:r>
              <a:rPr lang="cs-CZ" sz="2800" b="1" dirty="0"/>
              <a:t> energie (2 kcal)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využitelná až po fermentaci bakteriemi tlustého střeva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38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EDEF6-F8AE-43F3-9F9D-CEFB90B39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5B02A-E90C-4815-8D77-D6E5C2FB1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255CE7-D924-454D-8287-E4C587EA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428999"/>
            <a:ext cx="11361600" cy="642945"/>
          </a:xfrm>
        </p:spPr>
        <p:txBody>
          <a:bodyPr/>
          <a:lstStyle/>
          <a:p>
            <a:r>
              <a:rPr lang="cs-CZ"/>
              <a:t>Vliv vlákniny na zdraví</a:t>
            </a:r>
          </a:p>
        </p:txBody>
      </p:sp>
    </p:spTree>
    <p:extLst>
      <p:ext uri="{BB962C8B-B14F-4D97-AF65-F5344CB8AC3E}">
        <p14:creationId xmlns:p14="http://schemas.microsoft.com/office/powerpoint/2010/main" val="313152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1C1A2D-88E6-4990-9230-ADCC98565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B7E761-C4CC-4232-8DCB-E241B51BE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B63DDC-2EF6-42F9-B7EE-3342434C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Vliv vlákniny na zdraví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3DE86-EEC2-4F8D-85F5-F71F0E93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kardiovaskulární onemocnění</a:t>
            </a:r>
            <a:endParaRPr lang="cs-CZ"/>
          </a:p>
          <a:p>
            <a:pPr marL="503555" lvl="1" indent="-179705"/>
            <a:r>
              <a:rPr lang="cs-CZ" dirty="0"/>
              <a:t>zvýšení viskozity střevního obsahu – snížené vstřebávání tuků, cholesterolu a žlučových kyselin → zvýšení syntézy žlučových kyselin v játrech, normalizace hladiny cholesterolu</a:t>
            </a:r>
            <a:br>
              <a:rPr lang="cs-CZ" dirty="0">
                <a:ea typeface="+mn-lt"/>
                <a:cs typeface="+mn-lt"/>
              </a:rPr>
            </a:br>
            <a:r>
              <a:rPr lang="cs-CZ" dirty="0"/>
              <a:t>a LDL v krvi</a:t>
            </a:r>
            <a:endParaRPr lang="cs-CZ" dirty="0">
              <a:cs typeface="Arial"/>
            </a:endParaRPr>
          </a:p>
          <a:p>
            <a:pPr marL="251460" indent="-179705"/>
            <a:endParaRPr lang="cs-CZ" b="1" dirty="0">
              <a:cs typeface="Arial"/>
            </a:endParaRPr>
          </a:p>
          <a:p>
            <a:pPr marL="251460" indent="-179705"/>
            <a:r>
              <a:rPr lang="cs-CZ" b="1" dirty="0"/>
              <a:t>diabetes </a:t>
            </a:r>
            <a:r>
              <a:rPr lang="cs-CZ" b="1" dirty="0" err="1"/>
              <a:t>mellitus</a:t>
            </a:r>
            <a:endParaRPr lang="cs-CZ" b="1" dirty="0">
              <a:cs typeface="Arial"/>
            </a:endParaRPr>
          </a:p>
          <a:p>
            <a:pPr marL="503555" lvl="1" indent="-179705"/>
            <a:r>
              <a:rPr lang="cs-CZ" dirty="0"/>
              <a:t>zvýšení viskozity střevního obsahu – regulace vstřebávání glukózy, přispívá k omezení nárůstu hladiny glukózy a k menším výkyvům glykemie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89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1C1A2D-88E6-4990-9230-ADCC98565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B7E761-C4CC-4232-8DCB-E241B51BE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B63DDC-2EF6-42F9-B7EE-3342434C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Vliv vlákniny na zdraví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3DE86-EEC2-4F8D-85F5-F71F0E93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obezita</a:t>
            </a:r>
            <a:endParaRPr lang="cs-CZ"/>
          </a:p>
          <a:p>
            <a:pPr marL="503555" lvl="1" indent="-179705"/>
            <a:r>
              <a:rPr lang="cs-CZ" dirty="0"/>
              <a:t>vyšší příjem vlákniny = nižší nárůst hmotnosti – rychlé navození nasycení při konzumaci stravy bohaté na vlákninu, snížený příjem energie</a:t>
            </a:r>
            <a:endParaRPr lang="cs-CZ" sz="6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51460" indent="-179705"/>
            <a:endParaRPr lang="cs-CZ" b="1" dirty="0">
              <a:cs typeface="Arial"/>
            </a:endParaRPr>
          </a:p>
          <a:p>
            <a:pPr marL="251460" indent="-179705"/>
            <a:r>
              <a:rPr lang="cs-CZ" b="1" dirty="0"/>
              <a:t>karcinom </a:t>
            </a:r>
            <a:r>
              <a:rPr lang="cs-CZ" b="1" dirty="0" err="1"/>
              <a:t>kolorekta</a:t>
            </a:r>
            <a:endParaRPr lang="cs-CZ" b="1" dirty="0">
              <a:cs typeface="Arial"/>
            </a:endParaRPr>
          </a:p>
          <a:p>
            <a:pPr marL="503555" lvl="1" indent="-179705"/>
            <a:r>
              <a:rPr lang="cs-CZ" u="sng" dirty="0"/>
              <a:t>butyrát</a:t>
            </a:r>
            <a:r>
              <a:rPr lang="cs-CZ" dirty="0"/>
              <a:t> – zdroj energie pro </a:t>
            </a:r>
            <a:r>
              <a:rPr lang="cs-CZ" dirty="0" err="1"/>
              <a:t>enterocyty</a:t>
            </a:r>
            <a:r>
              <a:rPr lang="cs-CZ" dirty="0"/>
              <a:t>, ovlivňuje jejich apoptózu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urychlení pasáže tráveniny, zkrácení doby působení škodlivin na střevní sliznici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adsorpce karcinogenních látek </a:t>
            </a:r>
            <a:endParaRPr lang="cs-CZ" sz="6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463756-BEFC-4A1E-90C8-D7F69E179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650CD3-E126-485A-A6FB-E0CAC9BAA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9A943D-DE31-4531-B32E-09E7B199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Prevence onemocnění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2E9BED-3B9F-4800-8AAC-E494D45F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zubní kaz</a:t>
            </a:r>
          </a:p>
          <a:p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parodontóza</a:t>
            </a:r>
          </a:p>
          <a:p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zácpa</a:t>
            </a:r>
          </a:p>
          <a:p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divertikulární onemocnění</a:t>
            </a:r>
          </a:p>
          <a:p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hemoroidy</a:t>
            </a:r>
          </a:p>
          <a:p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tvorba žlučových kamenů</a:t>
            </a:r>
          </a:p>
        </p:txBody>
      </p:sp>
    </p:spTree>
    <p:extLst>
      <p:ext uri="{BB962C8B-B14F-4D97-AF65-F5344CB8AC3E}">
        <p14:creationId xmlns:p14="http://schemas.microsoft.com/office/powerpoint/2010/main" val="76985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EDEF6-F8AE-43F3-9F9D-CEFB90B39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5B02A-E90C-4815-8D77-D6E5C2FB1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255CE7-D924-454D-8287-E4C587EA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428999"/>
            <a:ext cx="11361600" cy="642945"/>
          </a:xfrm>
        </p:spPr>
        <p:txBody>
          <a:bodyPr/>
          <a:lstStyle/>
          <a:p>
            <a:r>
              <a:rPr lang="cs-CZ"/>
              <a:t>Potřeba vlákniny</a:t>
            </a:r>
          </a:p>
        </p:txBody>
      </p:sp>
    </p:spTree>
    <p:extLst>
      <p:ext uri="{BB962C8B-B14F-4D97-AF65-F5344CB8AC3E}">
        <p14:creationId xmlns:p14="http://schemas.microsoft.com/office/powerpoint/2010/main" val="382911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A7A82-5BA5-4B40-BD07-D0D631213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BEDA07-C265-4B93-9900-24C62684A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FF632A-1B36-4B36-8B8D-F2AF55A3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 vlákniny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0645EF-D5F8-4E92-B787-F9F533F4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Definice AACS (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American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Cereal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Chemists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z roku 2001: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Vlákninu potravy tvoří jedlé části rostlin nebo analogické sacharidy, které jsou odolné vůči trávení a absorpci v lidském tenkém střevě a jsou zcela nebo částečně fermentovány v tlustém střevě. Vláknina potravy zahrnuje polysacharidy, oligosacharidy, lignin a přidružené rostlinné složky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.“</a:t>
            </a:r>
          </a:p>
        </p:txBody>
      </p:sp>
      <p:sp>
        <p:nvSpPr>
          <p:cNvPr id="8" name="Rámeček 7">
            <a:extLst>
              <a:ext uri="{FF2B5EF4-FFF2-40B4-BE49-F238E27FC236}">
                <a16:creationId xmlns:a16="http://schemas.microsoft.com/office/drawing/2014/main" id="{91FFF45B-75ED-417F-A26A-38D25AE53904}"/>
              </a:ext>
            </a:extLst>
          </p:cNvPr>
          <p:cNvSpPr/>
          <p:nvPr/>
        </p:nvSpPr>
        <p:spPr bwMode="auto">
          <a:xfrm>
            <a:off x="480447" y="3487119"/>
            <a:ext cx="10991553" cy="99964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5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C45D11-66C3-EB50-4DDF-B47800DA0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BKUV011p: Základy výživy člověka – přednáška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0A30C2-DFC2-91EE-A848-5A22A94F3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79E44FC-C4F0-7A16-372D-E5C85F64C98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endParaRPr lang="cs-CZ" sz="6000" dirty="0"/>
          </a:p>
          <a:p>
            <a:pPr marL="72000" indent="0">
              <a:spcAft>
                <a:spcPts val="600"/>
              </a:spcAft>
              <a:buNone/>
            </a:pPr>
            <a:endParaRPr lang="cs-CZ" sz="6000" dirty="0"/>
          </a:p>
          <a:p>
            <a:pPr marL="72000" indent="0">
              <a:spcAft>
                <a:spcPts val="600"/>
              </a:spcAft>
              <a:buNone/>
            </a:pPr>
            <a:r>
              <a:rPr lang="cs-CZ" sz="6000" dirty="0"/>
              <a:t>POTŘEBA</a:t>
            </a:r>
          </a:p>
          <a:p>
            <a:pPr marL="72000" indent="0">
              <a:spcAft>
                <a:spcPts val="600"/>
              </a:spcAft>
              <a:buNone/>
            </a:pPr>
            <a:r>
              <a:rPr lang="cs-CZ" sz="6000" dirty="0"/>
              <a:t> </a:t>
            </a:r>
          </a:p>
          <a:p>
            <a:pPr marL="72000" indent="0">
              <a:spcAft>
                <a:spcPts val="600"/>
              </a:spcAft>
              <a:buNone/>
            </a:pPr>
            <a:r>
              <a:rPr lang="cs-CZ" sz="6000" dirty="0"/>
              <a:t>VLÁKNINY</a:t>
            </a:r>
            <a:endParaRPr lang="en-US" sz="6000" dirty="0"/>
          </a:p>
        </p:txBody>
      </p:sp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547BA761-4783-74D9-3E3E-A4CE1B058CA8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6251575" y="1701800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láčkový bublinový popisek 10">
            <a:extLst>
              <a:ext uri="{FF2B5EF4-FFF2-40B4-BE49-F238E27FC236}">
                <a16:creationId xmlns:a16="http://schemas.microsoft.com/office/drawing/2014/main" id="{98EE61BB-2812-C250-96A3-D3EF893DDE9C}"/>
              </a:ext>
            </a:extLst>
          </p:cNvPr>
          <p:cNvSpPr/>
          <p:nvPr/>
        </p:nvSpPr>
        <p:spPr>
          <a:xfrm>
            <a:off x="3137095" y="529003"/>
            <a:ext cx="3114185" cy="1285146"/>
          </a:xfrm>
          <a:prstGeom prst="cloudCallout">
            <a:avLst>
              <a:gd name="adj1" fmla="val -22768"/>
              <a:gd name="adj2" fmla="val 745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SMÍŠENÁ STRAVA</a:t>
            </a:r>
          </a:p>
        </p:txBody>
      </p:sp>
      <p:sp>
        <p:nvSpPr>
          <p:cNvPr id="14" name="Obláčkový bublinový popisek 13">
            <a:extLst>
              <a:ext uri="{FF2B5EF4-FFF2-40B4-BE49-F238E27FC236}">
                <a16:creationId xmlns:a16="http://schemas.microsoft.com/office/drawing/2014/main" id="{DC34D224-213E-73A5-5AE1-C0F5F805FB9B}"/>
              </a:ext>
            </a:extLst>
          </p:cNvPr>
          <p:cNvSpPr/>
          <p:nvPr/>
        </p:nvSpPr>
        <p:spPr>
          <a:xfrm>
            <a:off x="3329998" y="4852854"/>
            <a:ext cx="2437755" cy="1285146"/>
          </a:xfrm>
          <a:prstGeom prst="cloudCallout">
            <a:avLst>
              <a:gd name="adj1" fmla="val -59869"/>
              <a:gd name="adj2" fmla="val -8090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ZDRAVÝ JEDINEC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4658DB-AA7A-47BE-9FAC-688AECA4DA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1" b="22448"/>
          <a:stretch/>
        </p:blipFill>
        <p:spPr>
          <a:xfrm>
            <a:off x="9647695" y="1852553"/>
            <a:ext cx="1575322" cy="83539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DF3273-9151-4768-9F85-C53227A6A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3517" y="4170050"/>
            <a:ext cx="971381" cy="13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E8B52B-5E4D-4B55-B6F2-9430967FD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F7956-D929-43CB-8C60-A7346C5B7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D7BA14-065E-4DC3-9B5F-1C791D80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Doporučení EFSA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19483D76-DBB1-49E0-B6B7-6B80C4647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12884"/>
              </p:ext>
            </p:extLst>
          </p:nvPr>
        </p:nvGraphicFramePr>
        <p:xfrm>
          <a:off x="2905760" y="2151123"/>
          <a:ext cx="6380480" cy="3036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620">
                  <a:extLst>
                    <a:ext uri="{9D8B030D-6E8A-4147-A177-3AD203B41FA5}">
                      <a16:colId xmlns:a16="http://schemas.microsoft.com/office/drawing/2014/main" val="697556125"/>
                    </a:ext>
                  </a:extLst>
                </a:gridCol>
                <a:gridCol w="4323860">
                  <a:extLst>
                    <a:ext uri="{9D8B030D-6E8A-4147-A177-3AD203B41FA5}">
                      <a16:colId xmlns:a16="http://schemas.microsoft.com/office/drawing/2014/main" val="1332115411"/>
                    </a:ext>
                  </a:extLst>
                </a:gridCol>
              </a:tblGrid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Věk (roky)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Vláknina stravy – AI (g/den)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1780220341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1–3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357445892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4–6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3363323737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7–10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4256522792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11–14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2732473990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15–17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4055571716"/>
                  </a:ext>
                </a:extLst>
              </a:tr>
              <a:tr h="433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 </a:t>
                      </a: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552" marR="135552" marT="0" marB="0" anchor="ctr"/>
                </a:tc>
                <a:extLst>
                  <a:ext uri="{0D108BD9-81ED-4DB2-BD59-A6C34878D82A}">
                    <a16:rowId xmlns:a16="http://schemas.microsoft.com/office/drawing/2014/main" val="358810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617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14794F-0C95-4032-8104-390B7392D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FDC23E-A8A9-4344-874D-23A255C14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4AE81D-6C72-4A40-86E3-FBE3D536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Doporučení DACH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6396ED-30F0-4F9D-B77A-E15768E07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min. VDD u </a:t>
            </a:r>
            <a:r>
              <a:rPr lang="cs-CZ" b="1"/>
              <a:t>dospělých</a:t>
            </a:r>
            <a:r>
              <a:rPr lang="cs-CZ"/>
              <a:t> je </a:t>
            </a:r>
            <a:r>
              <a:rPr lang="cs-CZ" b="1"/>
              <a:t>30 g/den</a:t>
            </a:r>
          </a:p>
          <a:p>
            <a:pPr lvl="1"/>
            <a:r>
              <a:rPr lang="cs-CZ"/>
              <a:t>3,8 g/MJ u žen a 2,9 g/MJ u mužů (25–50 let, PAL 1,4)</a:t>
            </a:r>
          </a:p>
          <a:p>
            <a:pPr lvl="1"/>
            <a:r>
              <a:rPr lang="cs-CZ"/>
              <a:t>při energetickém příjmu nižším než je normativ odpovídající příslušnému věku a pohlaví musí být poměr vlákniny k energetickému příjmu </a:t>
            </a:r>
            <a:r>
              <a:rPr lang="cs-CZ" b="1"/>
              <a:t>vyšší</a:t>
            </a:r>
          </a:p>
          <a:p>
            <a:r>
              <a:rPr lang="cs-CZ"/>
              <a:t>pro </a:t>
            </a:r>
            <a:r>
              <a:rPr lang="cs-CZ" b="1"/>
              <a:t>kojence a děti žádné</a:t>
            </a:r>
            <a:r>
              <a:rPr lang="cs-CZ"/>
              <a:t> normativy pro příjem vlákniny</a:t>
            </a:r>
          </a:p>
          <a:p>
            <a:pPr lvl="1"/>
            <a:r>
              <a:rPr lang="cs-CZ"/>
              <a:t>mateřské mléko obsahuje oligosacharidy, ale žádnou vlákninu</a:t>
            </a:r>
          </a:p>
          <a:p>
            <a:pPr lvl="1"/>
            <a:r>
              <a:rPr lang="cs-CZ"/>
              <a:t>s přikrmováním se příjem vlákniny zvyšuje z 1 g/MJ v 5.–6. měsíci života na 2,4 g/MJ ve 12. měsíci</a:t>
            </a:r>
          </a:p>
          <a:p>
            <a:pPr lvl="1"/>
            <a:r>
              <a:rPr lang="cs-CZ"/>
              <a:t>doporučované množství pro poměr vlákniny v potravě k energetickému příjmu 2,4 g/MJ se zdá být realizovatelné i pro děti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828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12E82-5407-427D-B6E1-4B5588AC0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0F9712-47A2-4215-BA49-4F5F09270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D6FA7A-5A95-45D0-A038-058D0845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Rizika nadměrného přívodu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6D9581-22F1-4599-B717-43958E19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/>
              <a:t>bolesti břicha, průjem, nadýmaní</a:t>
            </a:r>
          </a:p>
          <a:p>
            <a:pPr lvl="0"/>
            <a:r>
              <a:rPr lang="cs-CZ" sz="2800"/>
              <a:t>snížené vstřebávaní minerálních látek, např. Fe, Zn, Ca, Mg</a:t>
            </a:r>
          </a:p>
          <a:p>
            <a:pPr lvl="0"/>
            <a:r>
              <a:rPr lang="cs-CZ" sz="2800"/>
              <a:t>snížený transit-time s následným poklesem vstřebávaní živin</a:t>
            </a:r>
          </a:p>
          <a:p>
            <a:pPr lvl="0"/>
            <a:r>
              <a:rPr lang="cs-CZ" sz="2800"/>
              <a:t>pokles účinnosti léčiv</a:t>
            </a:r>
          </a:p>
        </p:txBody>
      </p:sp>
    </p:spTree>
    <p:extLst>
      <p:ext uri="{BB962C8B-B14F-4D97-AF65-F5344CB8AC3E}">
        <p14:creationId xmlns:p14="http://schemas.microsoft.com/office/powerpoint/2010/main" val="800683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E3662A-5880-4104-BF82-9F174807A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20A0E6-86BB-48D3-9926-561B4BCF7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A801CD-F120-45ED-82DF-76DCCE0F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373447"/>
            <a:ext cx="11361600" cy="698497"/>
          </a:xfrm>
        </p:spPr>
        <p:txBody>
          <a:bodyPr/>
          <a:lstStyle/>
          <a:p>
            <a:r>
              <a:rPr lang="cs-CZ"/>
              <a:t>Zdroje vlákniny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6005397-56CD-4ECD-A536-B4B7A5E2B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zdroj: NutriDatabáze</a:t>
            </a:r>
          </a:p>
        </p:txBody>
      </p:sp>
    </p:spTree>
    <p:extLst>
      <p:ext uri="{BB962C8B-B14F-4D97-AF65-F5344CB8AC3E}">
        <p14:creationId xmlns:p14="http://schemas.microsoft.com/office/powerpoint/2010/main" val="114577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DC24ED-1A34-4EC9-A685-A8394C6EB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421040"/>
            <a:ext cx="7920000" cy="252000"/>
          </a:xfrm>
        </p:spPr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980CF9-A7A1-4C82-A9EB-EC8E6F81C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21040"/>
            <a:ext cx="252000" cy="252000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AD024CD-747E-4DA0-9378-E4D1376DF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379506"/>
              </p:ext>
            </p:extLst>
          </p:nvPr>
        </p:nvGraphicFramePr>
        <p:xfrm>
          <a:off x="2375891" y="180000"/>
          <a:ext cx="7440218" cy="61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9766">
                  <a:extLst>
                    <a:ext uri="{9D8B030D-6E8A-4147-A177-3AD203B41FA5}">
                      <a16:colId xmlns:a16="http://schemas.microsoft.com/office/drawing/2014/main" val="3475965695"/>
                    </a:ext>
                  </a:extLst>
                </a:gridCol>
                <a:gridCol w="2110452">
                  <a:extLst>
                    <a:ext uri="{9D8B030D-6E8A-4147-A177-3AD203B41FA5}">
                      <a16:colId xmlns:a16="http://schemas.microsoft.com/office/drawing/2014/main" val="74179746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</a:rPr>
                        <a:t>Zdroj</a:t>
                      </a:r>
                      <a:endParaRPr lang="cs-CZ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bg1"/>
                          </a:solidFill>
                          <a:effectLst/>
                        </a:rPr>
                        <a:t>Vláknina (g/100 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g)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extLst>
                  <a:ext uri="{0D108BD9-81ED-4DB2-BD59-A6C34878D82A}">
                    <a16:rowId xmlns:a16="http://schemas.microsoft.com/office/drawing/2014/main" val="15261286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Chléb </a:t>
                      </a:r>
                      <a:r>
                        <a:rPr lang="cs-CZ" sz="1500" dirty="0" err="1">
                          <a:solidFill>
                            <a:schemeClr val="tx1"/>
                          </a:solidFill>
                          <a:effectLst/>
                        </a:rPr>
                        <a:t>pšenično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-žitný, Šumava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354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Rýže loupaná, dušená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653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Těstoviny nevaječné, vařené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806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Ovesné vločky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12,7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71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Brambory, zimní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189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Mrkev 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460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Paprika červená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586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Okurka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766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Avokádo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37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Banán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3920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Jablko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038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Hroznové víno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735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Mléko, kravské, polotučné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398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Eidam, 30 % t. v s.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311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Jogurt bílý, 3,5 % tuku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23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Maso vepřové, krkovice bez kosti, libová, pečená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150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Losos atlantický, filet s kůží, syrový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898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Vejce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1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Čočka, vařená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13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Sója, vařená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093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Tofu 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883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Ořechy vlašské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138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Semena slunečnicová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44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00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0044E7-5E8C-433A-A9DC-A6EEB1EBD5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3346B4-F402-4E8A-8F80-9955C586C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89F59-38FC-4AB0-B7B8-6CF74C74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Obiloviny a pseudoobiloviny</a:t>
            </a:r>
          </a:p>
        </p:txBody>
      </p:sp>
      <p:graphicFrame>
        <p:nvGraphicFramePr>
          <p:cNvPr id="6" name="Zástupný obsah 4">
            <a:extLst>
              <a:ext uri="{FF2B5EF4-FFF2-40B4-BE49-F238E27FC236}">
                <a16:creationId xmlns:a16="http://schemas.microsoft.com/office/drawing/2014/main" id="{78EF71FB-1ADA-44B0-9097-19C04C339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886879"/>
              </p:ext>
            </p:extLst>
          </p:nvPr>
        </p:nvGraphicFramePr>
        <p:xfrm>
          <a:off x="1547508" y="1588703"/>
          <a:ext cx="9096983" cy="424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074">
                  <a:extLst>
                    <a:ext uri="{9D8B030D-6E8A-4147-A177-3AD203B41FA5}">
                      <a16:colId xmlns:a16="http://schemas.microsoft.com/office/drawing/2014/main" val="3350984746"/>
                    </a:ext>
                  </a:extLst>
                </a:gridCol>
                <a:gridCol w="2090441">
                  <a:extLst>
                    <a:ext uri="{9D8B030D-6E8A-4147-A177-3AD203B41FA5}">
                      <a16:colId xmlns:a16="http://schemas.microsoft.com/office/drawing/2014/main" val="3193449767"/>
                    </a:ext>
                  </a:extLst>
                </a:gridCol>
                <a:gridCol w="2397234">
                  <a:extLst>
                    <a:ext uri="{9D8B030D-6E8A-4147-A177-3AD203B41FA5}">
                      <a16:colId xmlns:a16="http://schemas.microsoft.com/office/drawing/2014/main" val="1403350715"/>
                    </a:ext>
                  </a:extLst>
                </a:gridCol>
                <a:gridCol w="2397234">
                  <a:extLst>
                    <a:ext uri="{9D8B030D-6E8A-4147-A177-3AD203B41FA5}">
                      <a16:colId xmlns:a16="http://schemas.microsoft.com/office/drawing/2014/main" val="3767123318"/>
                    </a:ext>
                  </a:extLst>
                </a:gridCol>
              </a:tblGrid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Bílkoviny g/100 g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Sacharidy g/100 g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Vláknina g/100 g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389665726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Pšeničné vločky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62,7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12,6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3759218105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Ječné vločky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8,9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65,7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2297234149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Žitné vločky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62,3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723522316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Ovesné vločky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13,1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55,8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12,7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1255059938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Rýže loupaná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78,7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3580210787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Rýže natural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72,8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2546130083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Kukuřice cukrová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20,5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745037759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Pohanka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13,1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62,7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1606423005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Proso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13,6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67,7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2686736688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Čiroková mouka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70,7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547198289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</a:rPr>
                        <a:t>Amarant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50,7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3510768823"/>
                  </a:ext>
                </a:extLst>
              </a:tr>
              <a:tr h="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 err="1">
                          <a:solidFill>
                            <a:schemeClr val="bg1"/>
                          </a:solidFill>
                          <a:effectLst/>
                        </a:rPr>
                        <a:t>Quinoa</a:t>
                      </a:r>
                      <a:endParaRPr lang="cs-CZ" sz="1700" dirty="0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12,4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54,1</a:t>
                      </a:r>
                    </a:p>
                  </a:txBody>
                  <a:tcPr marL="63217" marR="632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14,2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17" marR="63217" marT="0" marB="0" anchor="ctr"/>
                </a:tc>
                <a:extLst>
                  <a:ext uri="{0D108BD9-81ED-4DB2-BD59-A6C34878D82A}">
                    <a16:rowId xmlns:a16="http://schemas.microsoft.com/office/drawing/2014/main" val="287057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602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2FDDCA-74AE-419D-ABF9-DFB64C057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5AB94B-F440-4F69-95E3-B53CD28B6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C4D16B-D32E-4107-9C80-4BBBFEC2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Ovoce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7C91F662-FF6D-4F4C-B6A2-BFC35F802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09691"/>
              </p:ext>
            </p:extLst>
          </p:nvPr>
        </p:nvGraphicFramePr>
        <p:xfrm>
          <a:off x="1066800" y="1764805"/>
          <a:ext cx="10058402" cy="353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840">
                  <a:extLst>
                    <a:ext uri="{9D8B030D-6E8A-4147-A177-3AD203B41FA5}">
                      <a16:colId xmlns:a16="http://schemas.microsoft.com/office/drawing/2014/main" val="2434702120"/>
                    </a:ext>
                  </a:extLst>
                </a:gridCol>
                <a:gridCol w="3921391">
                  <a:extLst>
                    <a:ext uri="{9D8B030D-6E8A-4147-A177-3AD203B41FA5}">
                      <a16:colId xmlns:a16="http://schemas.microsoft.com/office/drawing/2014/main" val="2075665094"/>
                    </a:ext>
                  </a:extLst>
                </a:gridCol>
                <a:gridCol w="3353171">
                  <a:extLst>
                    <a:ext uri="{9D8B030D-6E8A-4147-A177-3AD203B41FA5}">
                      <a16:colId xmlns:a16="http://schemas.microsoft.com/office/drawing/2014/main" val="300174136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Sacharidy (cukry) g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/100 g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Vláknina g/100 g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2636995817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Švestky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12,4 (9,5)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2341747596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Švestky sušené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41,2 (24,8)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1938789662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Meruňky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11,2 (8,9)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1029599877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Meruňky sušené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61,9 (38,3)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2478375217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Jablka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10,5 (10,9)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2368279980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Jablka sušená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72,7 (58,3)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471725994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Fíky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16,2 (9,6)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465391186"/>
                  </a:ext>
                </a:extLst>
              </a:tr>
              <a:tr h="3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bg1"/>
                          </a:solidFill>
                          <a:effectLst/>
                        </a:rPr>
                        <a:t>Fíky sušené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54,0 (47,8)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4" marR="119954" marT="0" marB="0" anchor="ctr"/>
                </a:tc>
                <a:extLst>
                  <a:ext uri="{0D108BD9-81ED-4DB2-BD59-A6C34878D82A}">
                    <a16:rowId xmlns:a16="http://schemas.microsoft.com/office/drawing/2014/main" val="399171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14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BB2FB-57C2-4A6D-A4A0-3F3E6D7AB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592813-EE5E-4A91-A9E5-4388B425D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7FD458-4E59-444E-81C1-F58A6FF5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Luštěniny</a:t>
            </a:r>
          </a:p>
        </p:txBody>
      </p:sp>
      <p:graphicFrame>
        <p:nvGraphicFramePr>
          <p:cNvPr id="6" name="Zástupný obsah 6">
            <a:extLst>
              <a:ext uri="{FF2B5EF4-FFF2-40B4-BE49-F238E27FC236}">
                <a16:creationId xmlns:a16="http://schemas.microsoft.com/office/drawing/2014/main" id="{25827C65-876A-485C-940A-3EDFB27C7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913532"/>
              </p:ext>
            </p:extLst>
          </p:nvPr>
        </p:nvGraphicFramePr>
        <p:xfrm>
          <a:off x="455980" y="1312253"/>
          <a:ext cx="11280040" cy="460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138">
                  <a:extLst>
                    <a:ext uri="{9D8B030D-6E8A-4147-A177-3AD203B41FA5}">
                      <a16:colId xmlns:a16="http://schemas.microsoft.com/office/drawing/2014/main" val="2816486492"/>
                    </a:ext>
                  </a:extLst>
                </a:gridCol>
                <a:gridCol w="2804634">
                  <a:extLst>
                    <a:ext uri="{9D8B030D-6E8A-4147-A177-3AD203B41FA5}">
                      <a16:colId xmlns:a16="http://schemas.microsoft.com/office/drawing/2014/main" val="2810091565"/>
                    </a:ext>
                  </a:extLst>
                </a:gridCol>
                <a:gridCol w="2804634">
                  <a:extLst>
                    <a:ext uri="{9D8B030D-6E8A-4147-A177-3AD203B41FA5}">
                      <a16:colId xmlns:a16="http://schemas.microsoft.com/office/drawing/2014/main" val="513983511"/>
                    </a:ext>
                  </a:extLst>
                </a:gridCol>
                <a:gridCol w="2804634">
                  <a:extLst>
                    <a:ext uri="{9D8B030D-6E8A-4147-A177-3AD203B41FA5}">
                      <a16:colId xmlns:a16="http://schemas.microsoft.com/office/drawing/2014/main" val="302207178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Bílkoviny g/100 g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Sacharidy g/100 g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Vláknina g/100 g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420695145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Čočka (suchý stav)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48,5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15,0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4007708050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Čočka (uvařená)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1497506283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Červená čočka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24,7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39,2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22,6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321783814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Hrášek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1980140362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Hrách (suchý stav)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19,5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54,7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12,6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1099174383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Hrách (uvařený)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19,1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45273175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Cizrna (suchý stav)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27,2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33,5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3690445954"/>
                  </a:ext>
                </a:extLst>
              </a:tr>
              <a:tr h="321230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Fazole červené (suchý stav)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18,6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37,0</a:t>
                      </a: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3477430431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Fazole bílé (suchý stav)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21,7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50,5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19,2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279112371"/>
                  </a:ext>
                </a:extLst>
              </a:tr>
              <a:tr h="321230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Fazole bílé (uvařené)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8,9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3344075876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Sója (suchý stav)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34,2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12,3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19,4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877884751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Sója (uvařená)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10,3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567477915"/>
                  </a:ext>
                </a:extLst>
              </a:tr>
              <a:tr h="32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Arašídy loupané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25,3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</a:p>
                  </a:txBody>
                  <a:tcPr marL="89558" marR="8955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58" marR="89558" marT="0" marB="0" anchor="ctr"/>
                </a:tc>
                <a:extLst>
                  <a:ext uri="{0D108BD9-81ED-4DB2-BD59-A6C34878D82A}">
                    <a16:rowId xmlns:a16="http://schemas.microsoft.com/office/drawing/2014/main" val="241436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0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4D2866-3A05-4D89-999A-DC34D6D10D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2F8DE9-BDC8-4044-9B73-158A8918AD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2DB783-6A8E-4C72-88F6-CBF88E45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Ořechy a olejnatá semena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A5AC2F5B-7C7E-4C9E-A75B-9E86299AB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84992"/>
              </p:ext>
            </p:extLst>
          </p:nvPr>
        </p:nvGraphicFramePr>
        <p:xfrm>
          <a:off x="666000" y="1789259"/>
          <a:ext cx="10182731" cy="3821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052">
                  <a:extLst>
                    <a:ext uri="{9D8B030D-6E8A-4147-A177-3AD203B41FA5}">
                      <a16:colId xmlns:a16="http://schemas.microsoft.com/office/drawing/2014/main" val="1101104709"/>
                    </a:ext>
                  </a:extLst>
                </a:gridCol>
                <a:gridCol w="2545893">
                  <a:extLst>
                    <a:ext uri="{9D8B030D-6E8A-4147-A177-3AD203B41FA5}">
                      <a16:colId xmlns:a16="http://schemas.microsoft.com/office/drawing/2014/main" val="1684383585"/>
                    </a:ext>
                  </a:extLst>
                </a:gridCol>
                <a:gridCol w="2545893">
                  <a:extLst>
                    <a:ext uri="{9D8B030D-6E8A-4147-A177-3AD203B41FA5}">
                      <a16:colId xmlns:a16="http://schemas.microsoft.com/office/drawing/2014/main" val="1382389102"/>
                    </a:ext>
                  </a:extLst>
                </a:gridCol>
                <a:gridCol w="2545893">
                  <a:extLst>
                    <a:ext uri="{9D8B030D-6E8A-4147-A177-3AD203B41FA5}">
                      <a16:colId xmlns:a16="http://schemas.microsoft.com/office/drawing/2014/main" val="13574076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Bílkoviny g/100 g​</a:t>
                      </a:r>
                      <a:endParaRPr lang="cs-CZ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Sacharidy g/100 g​</a:t>
                      </a:r>
                      <a:endParaRPr lang="cs-CZ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Vláknina g/100 g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1954705542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Vlašské ořechy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16,3​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6,6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2758631405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Lískové ořechy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14,4​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3460576835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Pistácie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20,1​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13,5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10,4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485980096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Mandle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28,1​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133242414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Mandle loupané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24,6​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2339994067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Kešu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17,7​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27,3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1125629923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Tykvová semena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33,8​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10,1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358262342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Lněná semena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21,7​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23,1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287443022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Slunečnicová sem.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19,0​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dirty="0">
                          <a:effectLst/>
                          <a:latin typeface="Arial"/>
                        </a:rPr>
                        <a:t>19,7</a:t>
                      </a:r>
                      <a:endParaRPr lang="cs-CZ" dirty="0">
                        <a:effectLst/>
                      </a:endParaRPr>
                    </a:p>
                  </a:txBody>
                  <a:tcPr marL="116424" marR="11642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 anchor="ctr"/>
                </a:tc>
                <a:extLst>
                  <a:ext uri="{0D108BD9-81ED-4DB2-BD59-A6C34878D82A}">
                    <a16:rowId xmlns:a16="http://schemas.microsoft.com/office/drawing/2014/main" val="85726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8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A7A82-5BA5-4B40-BD07-D0D631213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BEDA07-C265-4B93-9900-24C62684A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FF632A-1B36-4B36-8B8D-F2AF55A3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 vlákniny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0645EF-D5F8-4E92-B787-F9F533F4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cs-CZ" b="1">
                <a:solidFill>
                  <a:schemeClr val="tx1">
                    <a:lumMod val="75000"/>
                    <a:lumOff val="25000"/>
                  </a:schemeClr>
                </a:solidFill>
              </a:rPr>
              <a:t>Nařízení Evropského parlamentu a Rady (EU) č. 1169/2011 ze dne 25. října 2011:</a:t>
            </a:r>
            <a:endParaRPr lang="cs-CZ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i="1">
                <a:solidFill>
                  <a:schemeClr val="tx1">
                    <a:lumMod val="75000"/>
                    <a:lumOff val="25000"/>
                  </a:schemeClr>
                </a:solidFill>
              </a:rPr>
              <a:t>„Vlákninou se rozumějí uhlovodíkové polymery s třemi nebo více monomerními jednotkami, které nejsou tráveny ani vstřebávány v tenkém střevě lidského organismu a náleží do těchto kategorií:</a:t>
            </a:r>
          </a:p>
          <a:p>
            <a:pPr marL="342900" indent="-342900">
              <a:lnSpc>
                <a:spcPct val="100000"/>
              </a:lnSpc>
            </a:pPr>
            <a:r>
              <a:rPr lang="cs-CZ" sz="2000" i="1">
                <a:solidFill>
                  <a:schemeClr val="tx1">
                    <a:lumMod val="75000"/>
                    <a:lumOff val="25000"/>
                  </a:schemeClr>
                </a:solidFill>
              </a:rPr>
              <a:t>jedlé uhlovodíkové polymery přirozeně se vyskytující v přijímané potravě,</a:t>
            </a:r>
          </a:p>
          <a:p>
            <a:pPr marL="342900" indent="-342900">
              <a:lnSpc>
                <a:spcPct val="100000"/>
              </a:lnSpc>
            </a:pPr>
            <a:r>
              <a:rPr lang="cs-CZ" sz="2000" i="1">
                <a:solidFill>
                  <a:schemeClr val="tx1">
                    <a:lumMod val="75000"/>
                    <a:lumOff val="25000"/>
                  </a:schemeClr>
                </a:solidFill>
              </a:rPr>
              <a:t>jedlé uhlovodíkové polymery, které byly získány z potravinových surovin fyzikálními, enzymatickými nebo chemickými prostředky a které mají prospěšný fyziologický účinek prokázaný obecně uznávanými vědeckými poznatky,</a:t>
            </a:r>
          </a:p>
          <a:p>
            <a:pPr marL="342900" indent="-342900">
              <a:lnSpc>
                <a:spcPct val="100000"/>
              </a:lnSpc>
            </a:pPr>
            <a:r>
              <a:rPr lang="cs-CZ" sz="2000" i="1">
                <a:solidFill>
                  <a:schemeClr val="tx1">
                    <a:lumMod val="75000"/>
                    <a:lumOff val="25000"/>
                  </a:schemeClr>
                </a:solidFill>
              </a:rPr>
              <a:t>jedlé syntetické uhlovodíkové polymery, které mají prospěšný fyziologický účinek prokázaný obecně uznávanými vědeckými poznatky.</a:t>
            </a:r>
          </a:p>
        </p:txBody>
      </p:sp>
      <p:sp>
        <p:nvSpPr>
          <p:cNvPr id="6" name="Rámeček 5">
            <a:extLst>
              <a:ext uri="{FF2B5EF4-FFF2-40B4-BE49-F238E27FC236}">
                <a16:creationId xmlns:a16="http://schemas.microsoft.com/office/drawing/2014/main" id="{95A59705-B25D-4A2A-A5E5-9343AC1A1A45}"/>
              </a:ext>
            </a:extLst>
          </p:cNvPr>
          <p:cNvSpPr/>
          <p:nvPr/>
        </p:nvSpPr>
        <p:spPr bwMode="auto">
          <a:xfrm>
            <a:off x="534692" y="3107410"/>
            <a:ext cx="8531816" cy="397332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1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EDEF6-F8AE-43F3-9F9D-CEFB90B39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5B02A-E90C-4815-8D77-D6E5C2FB1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255CE7-D924-454D-8287-E4C587EA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428999"/>
            <a:ext cx="11361600" cy="642945"/>
          </a:xfrm>
        </p:spPr>
        <p:txBody>
          <a:bodyPr/>
          <a:lstStyle/>
          <a:p>
            <a:r>
              <a:rPr lang="cs-CZ"/>
              <a:t>Informace na obalech potravin</a:t>
            </a:r>
          </a:p>
        </p:txBody>
      </p:sp>
    </p:spTree>
    <p:extLst>
      <p:ext uri="{BB962C8B-B14F-4D97-AF65-F5344CB8AC3E}">
        <p14:creationId xmlns:p14="http://schemas.microsoft.com/office/powerpoint/2010/main" val="2554014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B521F8-76DD-41C4-9412-A4869E37CD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CE07ED-49A0-4549-A62F-04F49D350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3E0EE-803A-4646-86EA-03496AD6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B32E81-B5FD-4801-A0EA-A8A4638F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VÝŽIVOVÁ TVRZENÍ</a:t>
            </a:r>
          </a:p>
          <a:p>
            <a:pPr marL="7200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Zdroj vlákniny</a:t>
            </a:r>
          </a:p>
          <a:p>
            <a:pPr lvl="1"/>
            <a:r>
              <a:rPr lang="cs-CZ" dirty="0"/>
              <a:t>obsahuje-li produkt alespoň </a:t>
            </a:r>
            <a:r>
              <a:rPr lang="cs-CZ" b="1" dirty="0"/>
              <a:t>3 g vlákniny na 100 g </a:t>
            </a:r>
            <a:r>
              <a:rPr lang="cs-CZ" dirty="0"/>
              <a:t>nebo alespoň </a:t>
            </a:r>
            <a:r>
              <a:rPr lang="cs-CZ" b="1" dirty="0"/>
              <a:t>1,5 g na 100 kcal</a:t>
            </a:r>
          </a:p>
          <a:p>
            <a:endParaRPr lang="cs-CZ" b="1" dirty="0"/>
          </a:p>
          <a:p>
            <a:r>
              <a:rPr lang="cs-CZ" dirty="0">
                <a:solidFill>
                  <a:schemeClr val="tx2"/>
                </a:solidFill>
              </a:rPr>
              <a:t>S vysokým obsahem vlákniny</a:t>
            </a:r>
          </a:p>
          <a:p>
            <a:pPr lvl="1"/>
            <a:r>
              <a:rPr lang="cs-CZ" dirty="0"/>
              <a:t>obsahuje-li produkt alespoň </a:t>
            </a:r>
            <a:r>
              <a:rPr lang="cs-CZ" b="1" dirty="0"/>
              <a:t>6 g vlákniny na 100 g </a:t>
            </a:r>
            <a:r>
              <a:rPr lang="cs-CZ" dirty="0"/>
              <a:t>nebo alespoň </a:t>
            </a:r>
            <a:r>
              <a:rPr lang="cs-CZ" b="1" dirty="0"/>
              <a:t>3 g na 100 kcal</a:t>
            </a:r>
          </a:p>
        </p:txBody>
      </p:sp>
    </p:spTree>
    <p:extLst>
      <p:ext uri="{BB962C8B-B14F-4D97-AF65-F5344CB8AC3E}">
        <p14:creationId xmlns:p14="http://schemas.microsoft.com/office/powerpoint/2010/main" val="312703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DDCCD6-9752-48E5-941C-7D86C8E0A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92F2B-0A14-4778-9FC4-514A21CC1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DAF63-14A1-42C8-9F58-44111C75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07AB60-66C1-44FB-9FC7-FB971C52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ZDRAVOTNÍ TVRZENÍ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ARABINOXYLAN VYROBENÝ Z ENDOSPERMU PŠENICE</a:t>
            </a:r>
            <a:endParaRPr lang="cs-CZ" dirty="0"/>
          </a:p>
          <a:p>
            <a:pPr marL="71755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Konzumace </a:t>
            </a:r>
            <a:r>
              <a:rPr lang="cs-CZ" sz="2000" err="1">
                <a:solidFill>
                  <a:schemeClr val="tx2"/>
                </a:solidFill>
              </a:rPr>
              <a:t>arabinoxylanu</a:t>
            </a:r>
            <a:r>
              <a:rPr lang="cs-CZ" sz="2000" dirty="0">
                <a:solidFill>
                  <a:schemeClr val="tx2"/>
                </a:solidFill>
              </a:rPr>
              <a:t> jakožto součásti jídla přispívá k omezení nárůstu hladiny glukózy v krvi po tomto jídle </a:t>
            </a:r>
            <a:r>
              <a:rPr lang="cs-CZ" sz="1400" dirty="0"/>
              <a:t>(Tvrzení smí být použito pouze u potravin, které obsahují nejméně 8 g vlákniny bohaté na </a:t>
            </a:r>
            <a:r>
              <a:rPr lang="cs-CZ" sz="1400" err="1"/>
              <a:t>arabinoxylan</a:t>
            </a:r>
            <a:r>
              <a:rPr lang="cs-CZ" sz="1400" dirty="0"/>
              <a:t> (AX) vyrobené z endospermu pšenice (nejméně 60 % hmotnostních AX) na 100 g využitelných sacharidů v kvantifikované porci jakožto součásti jídla)</a:t>
            </a:r>
            <a:endParaRPr lang="cs-CZ" dirty="0"/>
          </a:p>
          <a:p>
            <a:pPr marL="71755" indent="0">
              <a:lnSpc>
                <a:spcPct val="100000"/>
              </a:lnSpc>
              <a:buNone/>
            </a:pPr>
            <a:endParaRPr lang="cs-CZ" sz="1400" dirty="0"/>
          </a:p>
          <a:p>
            <a:pPr marL="71755" indent="0">
              <a:lnSpc>
                <a:spcPct val="100000"/>
              </a:lnSpc>
              <a:buNone/>
            </a:pPr>
            <a:r>
              <a:rPr lang="cs-CZ" sz="2000" dirty="0"/>
              <a:t>BETA-GLUKANY</a:t>
            </a:r>
            <a:endParaRPr lang="cs-CZ" dirty="0"/>
          </a:p>
          <a:p>
            <a:pPr marL="71755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- přispívají k udržení normální hladiny cholesterolu v krvi </a:t>
            </a:r>
            <a:r>
              <a:rPr lang="cs-CZ" sz="1400" dirty="0"/>
              <a:t>(u potravin obsahujících alespoň 1 g beta-</a:t>
            </a:r>
            <a:r>
              <a:rPr lang="cs-CZ" sz="1400" err="1"/>
              <a:t>glukanů</a:t>
            </a:r>
            <a:r>
              <a:rPr lang="cs-CZ" sz="1400" dirty="0"/>
              <a:t> v kvantifikované porci, příznivého účinku se dosáhne při přívodu 3 g beta-</a:t>
            </a:r>
            <a:r>
              <a:rPr lang="cs-CZ" sz="1400" err="1"/>
              <a:t>glukanů</a:t>
            </a:r>
            <a:r>
              <a:rPr lang="cs-CZ" sz="1400" dirty="0"/>
              <a:t> z </a:t>
            </a:r>
            <a:r>
              <a:rPr lang="cs-CZ" sz="1400" b="1" dirty="0"/>
              <a:t>ovsa, ovesných otrub, ječmene, ječných otrub </a:t>
            </a:r>
            <a:r>
              <a:rPr lang="cs-CZ" sz="1400" dirty="0"/>
              <a:t>nebo ze směsí těchto zdrojů denně)</a:t>
            </a:r>
            <a:endParaRPr lang="cs-CZ" dirty="0"/>
          </a:p>
          <a:p>
            <a:pPr marL="71755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- konzumace beta-</a:t>
            </a:r>
            <a:r>
              <a:rPr lang="cs-CZ" sz="2000" err="1">
                <a:solidFill>
                  <a:schemeClr val="tx2"/>
                </a:solidFill>
              </a:rPr>
              <a:t>glukanů</a:t>
            </a:r>
            <a:r>
              <a:rPr lang="cs-CZ" sz="2000" dirty="0">
                <a:solidFill>
                  <a:schemeClr val="tx2"/>
                </a:solidFill>
              </a:rPr>
              <a:t> z ovsa nebo ječmene jakožto součásti jídla přispívá k omezení nárůstu hladiny glukózy v krvi po tomto jídle </a:t>
            </a:r>
            <a:r>
              <a:rPr lang="cs-CZ" sz="1400" dirty="0"/>
              <a:t>(u potravin, které obsahují nejméně 4 g beta-</a:t>
            </a:r>
            <a:r>
              <a:rPr lang="cs-CZ" sz="1400" err="1"/>
              <a:t>glukanů</a:t>
            </a:r>
            <a:r>
              <a:rPr lang="cs-CZ" sz="1400" dirty="0"/>
              <a:t> </a:t>
            </a:r>
            <a:r>
              <a:rPr lang="cs-CZ" sz="1400" b="1" dirty="0"/>
              <a:t>z ovsa nebo ječmene</a:t>
            </a:r>
            <a:r>
              <a:rPr lang="cs-CZ" sz="1400" dirty="0"/>
              <a:t> na každých 30 g využitelných sacharidů v kvantifikované porci jakožto součásti jídla)</a:t>
            </a:r>
            <a:endParaRPr lang="cs-CZ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21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DDCCD6-9752-48E5-941C-7D86C8E0A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92F2B-0A14-4778-9FC4-514A21CC1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DAF63-14A1-42C8-9F58-44111C75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07AB60-66C1-44FB-9FC7-FB971C52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ZDRAVOTNÍ TVRZENÍ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GLUKOMANNAN (KONJAKOVÝ MANNAN)*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 udržení normální hladiny cholesterolu v krvi </a:t>
            </a:r>
            <a:r>
              <a:rPr lang="cs-CZ" sz="1400" dirty="0"/>
              <a:t>(u potravin, které poskytují přívod 4 g </a:t>
            </a:r>
            <a:r>
              <a:rPr lang="cs-CZ" sz="1400" dirty="0" err="1"/>
              <a:t>glukomannanu</a:t>
            </a:r>
            <a:r>
              <a:rPr lang="cs-CZ" sz="1400" dirty="0"/>
              <a:t> denně)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v rámci nízkoenergetické diety přispívá ke snížení hmotnosti </a:t>
            </a:r>
            <a:r>
              <a:rPr lang="cs-CZ" sz="1400" dirty="0"/>
              <a:t>(u potravin, které obsahují 1 g </a:t>
            </a:r>
            <a:r>
              <a:rPr lang="cs-CZ" sz="1400" dirty="0" err="1"/>
              <a:t>gluko­mannanu</a:t>
            </a:r>
            <a:r>
              <a:rPr lang="cs-CZ" sz="1400" dirty="0"/>
              <a:t> v kvantifikované porci, příznivého účinku se dosáhne při přívodu 3 g </a:t>
            </a:r>
            <a:r>
              <a:rPr lang="cs-CZ" sz="1400" dirty="0" err="1"/>
              <a:t>glukomannanu</a:t>
            </a:r>
            <a:r>
              <a:rPr lang="cs-CZ" sz="1400" dirty="0"/>
              <a:t> denně ve třech dávkách po 1 g zapitých 1–2 sklenicemi vody, před jídlem a v rámci nízkoenerge­tické diety)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GUAROVÁ GUMA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 udržení normální hladiny cholesterolu v krvi </a:t>
            </a:r>
            <a:r>
              <a:rPr lang="cs-CZ" sz="1400" dirty="0"/>
              <a:t>(u potravin, které poskytují přívod 10 g </a:t>
            </a:r>
            <a:r>
              <a:rPr lang="cs-CZ" sz="1400" dirty="0" err="1"/>
              <a:t>guarove</a:t>
            </a:r>
            <a:r>
              <a:rPr lang="cs-CZ" sz="1400" dirty="0"/>
              <a:t>́ gumy denně)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4222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DDCCD6-9752-48E5-941C-7D86C8E0A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92F2B-0A14-4778-9FC4-514A21CC1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DAF63-14A1-42C8-9F58-44111C75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07AB60-66C1-44FB-9FC7-FB971C52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ZDRAVOTNÍ TVRZENÍ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(HYDROXYPROPYL)METHYLCELU­LÓZA (HPMC)*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dirty="0">
                <a:solidFill>
                  <a:schemeClr val="tx2"/>
                </a:solidFill>
              </a:rPr>
              <a:t>konzumace (</a:t>
            </a:r>
            <a:r>
              <a:rPr lang="cs-CZ" sz="2000" dirty="0" err="1">
                <a:solidFill>
                  <a:schemeClr val="tx2"/>
                </a:solidFill>
              </a:rPr>
              <a:t>hydroxypro­pyl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  <a:r>
              <a:rPr lang="cs-CZ" sz="2000" dirty="0" err="1">
                <a:solidFill>
                  <a:schemeClr val="tx2"/>
                </a:solidFill>
              </a:rPr>
              <a:t>methylcelulózy</a:t>
            </a:r>
            <a:r>
              <a:rPr lang="cs-CZ" sz="2000" dirty="0">
                <a:solidFill>
                  <a:schemeClr val="tx2"/>
                </a:solidFill>
              </a:rPr>
              <a:t> s jídlem přispívá́ k omezení nárůstu hladiny glukózy v krvi po tomto jídle </a:t>
            </a:r>
            <a:r>
              <a:rPr lang="cs-CZ" sz="1400" dirty="0"/>
              <a:t>(u potravin, které obsahují 4 g HPMC v kvantifikované porci jakožto součásti jídla, příznivý účinek při přívodu denně 4 g denně)</a:t>
            </a:r>
            <a:br>
              <a:rPr lang="cs-CZ" sz="1400" dirty="0"/>
            </a:br>
            <a:r>
              <a:rPr lang="cs-CZ" sz="2000" dirty="0"/>
              <a:t>- </a:t>
            </a:r>
            <a:r>
              <a:rPr lang="cs-CZ" sz="2000" dirty="0">
                <a:solidFill>
                  <a:schemeClr val="tx2"/>
                </a:solidFill>
              </a:rPr>
              <a:t>přispívá k udržení normální hladiny choleste­rolu v krvi </a:t>
            </a:r>
            <a:r>
              <a:rPr lang="cs-CZ" sz="1400" dirty="0"/>
              <a:t>(u potravin, které poskytují přívod 5 g HPMC denně)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8852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DDCCD6-9752-48E5-941C-7D86C8E0A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92F2B-0A14-4778-9FC4-514A21CC1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DAF63-14A1-42C8-9F58-44111C75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07AB60-66C1-44FB-9FC7-FB971C52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9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ZDRAVOTNÍ TVRZENÍ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CHITOSAN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 udržení normální hladiny cholesterolu v krvi </a:t>
            </a:r>
            <a:r>
              <a:rPr lang="cs-CZ" sz="1400" dirty="0"/>
              <a:t>(u potravin, které poskytují přívod 3 g </a:t>
            </a:r>
            <a:r>
              <a:rPr lang="cs-CZ" sz="1400" err="1"/>
              <a:t>chitosanu</a:t>
            </a:r>
            <a:r>
              <a:rPr lang="cs-CZ" sz="1400" dirty="0"/>
              <a:t> denně)</a:t>
            </a:r>
            <a:endParaRPr lang="cs-CZ" dirty="0"/>
          </a:p>
          <a:p>
            <a:pPr marL="71755" indent="0">
              <a:lnSpc>
                <a:spcPct val="90000"/>
              </a:lnSpc>
              <a:buNone/>
            </a:pPr>
            <a:endParaRPr lang="cs-CZ" sz="2000" dirty="0"/>
          </a:p>
          <a:p>
            <a:pPr marL="71755" indent="0">
              <a:lnSpc>
                <a:spcPct val="90000"/>
              </a:lnSpc>
              <a:buNone/>
            </a:pPr>
            <a:r>
              <a:rPr lang="cs-CZ" sz="2000" dirty="0"/>
              <a:t>PEKTIN*</a:t>
            </a:r>
            <a:endParaRPr lang="cs-CZ" dirty="0"/>
          </a:p>
          <a:p>
            <a:pPr marL="71755" indent="0">
              <a:lnSpc>
                <a:spcPct val="90000"/>
              </a:lnSpc>
              <a:buNone/>
            </a:pPr>
            <a:r>
              <a:rPr lang="cs-CZ" sz="2000" dirty="0"/>
              <a:t>- </a:t>
            </a:r>
            <a:r>
              <a:rPr lang="cs-CZ" sz="2000" dirty="0">
                <a:solidFill>
                  <a:schemeClr val="tx2"/>
                </a:solidFill>
              </a:rPr>
              <a:t>přispívají k udržení normální hladiny cholesterolu v krvi </a:t>
            </a:r>
            <a:r>
              <a:rPr lang="cs-CZ" sz="1400" dirty="0"/>
              <a:t>(u potravin, které poskytují přívod 6 g pektinů denně)</a:t>
            </a:r>
            <a:endParaRPr lang="cs-CZ" dirty="0"/>
          </a:p>
          <a:p>
            <a:pPr marL="71755" indent="0">
              <a:lnSpc>
                <a:spcPct val="90000"/>
              </a:lnSpc>
              <a:buNone/>
            </a:pPr>
            <a:r>
              <a:rPr lang="cs-CZ" sz="1400" dirty="0"/>
              <a:t>-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2"/>
                </a:solidFill>
              </a:rPr>
              <a:t>konzumace pektinů s jídlem přispívá k omezení nárůstu hladiny glukózy v krvi po tomto jídle </a:t>
            </a:r>
            <a:r>
              <a:rPr lang="cs-CZ" sz="1400" dirty="0"/>
              <a:t>(u potravin, které obsahují 10 g pektinů v kvantifikované porci, příznivý účinek při přívodu denně 10 g denně)</a:t>
            </a:r>
            <a:endParaRPr lang="cs-CZ" sz="1400" dirty="0">
              <a:cs typeface="Arial"/>
            </a:endParaRPr>
          </a:p>
          <a:p>
            <a:pPr marL="71755" indent="0">
              <a:lnSpc>
                <a:spcPct val="90000"/>
              </a:lnSpc>
              <a:buNone/>
            </a:pPr>
            <a:endParaRPr lang="cs-CZ" sz="1400" dirty="0"/>
          </a:p>
          <a:p>
            <a:pPr marL="71755" indent="0">
              <a:lnSpc>
                <a:spcPct val="90000"/>
              </a:lnSpc>
              <a:buNone/>
            </a:pPr>
            <a:r>
              <a:rPr lang="cs-CZ" sz="2000" dirty="0"/>
              <a:t>REZISTENTNÍ ŠKROB</a:t>
            </a:r>
            <a:endParaRPr lang="cs-CZ">
              <a:cs typeface="Arial"/>
            </a:endParaRPr>
          </a:p>
          <a:p>
            <a:pPr marL="71755" indent="0">
              <a:lnSpc>
                <a:spcPct val="9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- nahrazení stravitelných škrobů rezistentním škrobem v jídle přispívá k omezení nárůstu hladiny glukózy po tomto jídle </a:t>
            </a:r>
            <a:r>
              <a:rPr lang="cs-CZ" sz="1400" dirty="0"/>
              <a:t>(tvrzení smí být použito pouze u potravin, v nichž byl stravitelný škrob nahrazen rezistentním škrobem tak, že konečný obsah rezistentního škrobu činí nejméně 14 % celkového obsahu škrobu)</a:t>
            </a:r>
            <a:endParaRPr lang="cs-CZ"/>
          </a:p>
          <a:p>
            <a:pPr marL="0" indent="0">
              <a:lnSpc>
                <a:spcPct val="90000"/>
              </a:lnSpc>
              <a:buNone/>
            </a:pPr>
            <a:br>
              <a:rPr lang="cs-CZ" sz="2000" dirty="0"/>
            </a:br>
            <a:r>
              <a:rPr lang="cs-CZ" sz="1400" dirty="0"/>
              <a:t>Pozn.: *Je třeba varovat před udušením, které hrozí osobám s polykacími obtížemi nebo při zapití neodpovídajícím množstvím tekutin — uvést instrukce zapít velkým množstvím vody, aby bylo zajištěno, že se látka dostane do žaludku. </a:t>
            </a:r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058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DDCCD6-9752-48E5-941C-7D86C8E0A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92F2B-0A14-4778-9FC4-514A21CC1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9DAF63-14A1-42C8-9F58-44111C75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07AB60-66C1-44FB-9FC7-FB971C52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ZDRAVOTNÍ TVRZENÍ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VLÁKNINA Z PŠENIČNÝCH OTRUB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 urychlení střevního tranzitu </a:t>
            </a:r>
            <a:r>
              <a:rPr lang="cs-CZ" sz="1400" dirty="0"/>
              <a:t>(potraviny s vysokým obsahem této vlákniny, při přívodu nejméně 10 g vlákniny z pšeničných otrub denně)</a:t>
            </a: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- přispívá ke zvýšení objemu stolice </a:t>
            </a:r>
            <a:r>
              <a:rPr lang="cs-CZ" sz="1400" dirty="0"/>
              <a:t>(potraviny s vysokým obsahem této vlákniny)</a:t>
            </a:r>
            <a:br>
              <a:rPr lang="cs-CZ" sz="1400" dirty="0"/>
            </a:br>
            <a:br>
              <a:rPr lang="cs-CZ" sz="2000" dirty="0"/>
            </a:br>
            <a:r>
              <a:rPr lang="cs-CZ" sz="2000" dirty="0"/>
              <a:t>VLÁKNINA ZE ZRN JEČMENE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ke zvýšení objemu stolice </a:t>
            </a:r>
            <a:r>
              <a:rPr lang="cs-CZ" sz="1400" dirty="0"/>
              <a:t>(potraviny s vysokým obsahem této vlákniny)</a:t>
            </a:r>
            <a:br>
              <a:rPr lang="cs-CZ" sz="1400" dirty="0"/>
            </a:br>
            <a:br>
              <a:rPr lang="cs-CZ" sz="2000" dirty="0"/>
            </a:br>
            <a:r>
              <a:rPr lang="cs-CZ" sz="2000" dirty="0"/>
              <a:t>VLÁKNINA ZE ZRN OVSA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ke zvýšení objemu stolice </a:t>
            </a:r>
            <a:r>
              <a:rPr lang="cs-CZ" sz="1400" dirty="0"/>
              <a:t>(potraviny s vysokým obsahem této vlákniny)</a:t>
            </a:r>
            <a:br>
              <a:rPr lang="cs-CZ" sz="1400" dirty="0"/>
            </a:br>
            <a:br>
              <a:rPr lang="cs-CZ" sz="2000" dirty="0"/>
            </a:br>
            <a:r>
              <a:rPr lang="cs-CZ" sz="2000" dirty="0"/>
              <a:t>ŽITNÁ VLÁKNINA</a:t>
            </a:r>
            <a:br>
              <a:rPr lang="cs-CZ" sz="2000" dirty="0"/>
            </a:br>
            <a:r>
              <a:rPr lang="cs-CZ" sz="2000" dirty="0">
                <a:solidFill>
                  <a:schemeClr val="tx2"/>
                </a:solidFill>
              </a:rPr>
              <a:t>- přispívá k normální činnosti střev </a:t>
            </a:r>
            <a:r>
              <a:rPr lang="cs-CZ" sz="1400" dirty="0"/>
              <a:t>(potraviny s vysokým obsahem této vlákniny)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4356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7763B-B3AD-BE40-98DE-D0ACF50C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VLÁKNINA a zdravotní tvrzení</a:t>
            </a:r>
          </a:p>
        </p:txBody>
      </p:sp>
      <p:sp>
        <p:nvSpPr>
          <p:cNvPr id="4" name="Zaoblený obdélníkový bublinový popisek 3">
            <a:extLst>
              <a:ext uri="{FF2B5EF4-FFF2-40B4-BE49-F238E27FC236}">
                <a16:creationId xmlns:a16="http://schemas.microsoft.com/office/drawing/2014/main" id="{A2444C81-2888-8145-8385-B46E9D8A1B9C}"/>
              </a:ext>
            </a:extLst>
          </p:cNvPr>
          <p:cNvSpPr/>
          <p:nvPr/>
        </p:nvSpPr>
        <p:spPr>
          <a:xfrm>
            <a:off x="7015164" y="3683003"/>
            <a:ext cx="3457575" cy="748178"/>
          </a:xfrm>
          <a:prstGeom prst="wedgeRoundRectCallout">
            <a:avLst>
              <a:gd name="adj1" fmla="val -58023"/>
              <a:gd name="adj2" fmla="val -30363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přispívá ke zvýšení objemu stolice</a:t>
            </a:r>
          </a:p>
        </p:txBody>
      </p:sp>
      <p:sp>
        <p:nvSpPr>
          <p:cNvPr id="5" name="Zaoblený obdélníkový bublinový popisek 4">
            <a:extLst>
              <a:ext uri="{FF2B5EF4-FFF2-40B4-BE49-F238E27FC236}">
                <a16:creationId xmlns:a16="http://schemas.microsoft.com/office/drawing/2014/main" id="{4B2F672C-213F-4C4F-83E0-9A2DA3C5A41B}"/>
              </a:ext>
            </a:extLst>
          </p:cNvPr>
          <p:cNvSpPr/>
          <p:nvPr/>
        </p:nvSpPr>
        <p:spPr>
          <a:xfrm>
            <a:off x="1747837" y="4145798"/>
            <a:ext cx="2157413" cy="1356434"/>
          </a:xfrm>
          <a:prstGeom prst="wedgeRoundRectCallout">
            <a:avLst>
              <a:gd name="adj1" fmla="val 68795"/>
              <a:gd name="adj2" fmla="val -2114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přispívá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k urychlení střevního tranzitu</a:t>
            </a:r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A3C16ECB-AF30-BE4E-834D-1CCA0D60BF04}"/>
              </a:ext>
            </a:extLst>
          </p:cNvPr>
          <p:cNvSpPr/>
          <p:nvPr/>
        </p:nvSpPr>
        <p:spPr>
          <a:xfrm>
            <a:off x="3905250" y="5602758"/>
            <a:ext cx="2757488" cy="798042"/>
          </a:xfrm>
          <a:prstGeom prst="wedgeRoundRectCallout">
            <a:avLst>
              <a:gd name="adj1" fmla="val -22475"/>
              <a:gd name="adj2" fmla="val -53845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přispívá k normální činnosti střev</a:t>
            </a:r>
          </a:p>
        </p:txBody>
      </p:sp>
      <p:sp>
        <p:nvSpPr>
          <p:cNvPr id="7" name="Zaoblený obdélníkový bublinový popisek 6">
            <a:extLst>
              <a:ext uri="{FF2B5EF4-FFF2-40B4-BE49-F238E27FC236}">
                <a16:creationId xmlns:a16="http://schemas.microsoft.com/office/drawing/2014/main" id="{D6DE32E3-00C5-B540-B513-7FB278EE9F6F}"/>
              </a:ext>
            </a:extLst>
          </p:cNvPr>
          <p:cNvSpPr/>
          <p:nvPr/>
        </p:nvSpPr>
        <p:spPr>
          <a:xfrm>
            <a:off x="633412" y="2640016"/>
            <a:ext cx="2686050" cy="1042987"/>
          </a:xfrm>
          <a:prstGeom prst="wedgeRoundRectCallout">
            <a:avLst>
              <a:gd name="adj1" fmla="val 73848"/>
              <a:gd name="adj2" fmla="val -12578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přispívá k udržení normální hladiny cholesterolu v krvi</a:t>
            </a:r>
          </a:p>
        </p:txBody>
      </p:sp>
      <p:sp>
        <p:nvSpPr>
          <p:cNvPr id="8" name="Zaoblený obdélníkový bublinový popisek 7">
            <a:extLst>
              <a:ext uri="{FF2B5EF4-FFF2-40B4-BE49-F238E27FC236}">
                <a16:creationId xmlns:a16="http://schemas.microsoft.com/office/drawing/2014/main" id="{06ABD699-7E56-F342-B80F-5813BF5BCC27}"/>
              </a:ext>
            </a:extLst>
          </p:cNvPr>
          <p:cNvSpPr/>
          <p:nvPr/>
        </p:nvSpPr>
        <p:spPr>
          <a:xfrm>
            <a:off x="8286750" y="2417962"/>
            <a:ext cx="3271838" cy="1042986"/>
          </a:xfrm>
          <a:prstGeom prst="wedgeRoundRectCallout">
            <a:avLst>
              <a:gd name="adj1" fmla="val -63105"/>
              <a:gd name="adj2" fmla="val -10360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přispívá k omezení nárůstu hladiny glukózy 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v krvi</a:t>
            </a:r>
          </a:p>
        </p:txBody>
      </p:sp>
      <p:sp>
        <p:nvSpPr>
          <p:cNvPr id="9" name="Zaoblený obdélníkový bublinový popisek 8">
            <a:extLst>
              <a:ext uri="{FF2B5EF4-FFF2-40B4-BE49-F238E27FC236}">
                <a16:creationId xmlns:a16="http://schemas.microsoft.com/office/drawing/2014/main" id="{156588B4-00CE-6A47-9C4B-9CE344572841}"/>
              </a:ext>
            </a:extLst>
          </p:cNvPr>
          <p:cNvSpPr/>
          <p:nvPr/>
        </p:nvSpPr>
        <p:spPr>
          <a:xfrm>
            <a:off x="5448300" y="4620347"/>
            <a:ext cx="2838450" cy="798042"/>
          </a:xfrm>
          <a:prstGeom prst="wedgeRoundRectCallout">
            <a:avLst>
              <a:gd name="adj1" fmla="val -47639"/>
              <a:gd name="adj2" fmla="val -41970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přispívá ke snížení hmotnosti</a:t>
            </a:r>
          </a:p>
        </p:txBody>
      </p:sp>
    </p:spTree>
    <p:extLst>
      <p:ext uri="{BB962C8B-B14F-4D97-AF65-F5344CB8AC3E}">
        <p14:creationId xmlns:p14="http://schemas.microsoft.com/office/powerpoint/2010/main" val="30079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46A74A-F8D6-44AC-9F60-756D52373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6E786B-DE61-40E7-AD7D-37209C65F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35B175-70B6-4F0C-AE1F-1521FB51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Celozrnný vs. </a:t>
            </a:r>
            <a:r>
              <a:rPr lang="cs-CZ" dirty="0" err="1"/>
              <a:t>vícezrnný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2E557F-6D91-4CB6-A605-05231572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celozrnný</a:t>
            </a:r>
            <a:endParaRPr lang="cs-CZ"/>
          </a:p>
          <a:p>
            <a:pPr lvl="1">
              <a:spcAft>
                <a:spcPts val="1800"/>
              </a:spcAft>
            </a:pPr>
            <a:r>
              <a:rPr lang="cs-CZ"/>
              <a:t>...</a:t>
            </a:r>
            <a:r>
              <a:rPr lang="cs-CZ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pekařský výrobek, který obsahuje nejméně 80 % celozrnných mouk nebo jim odpovídající množství mlýnských obilných výrobků tak, aby byly zahrnuty všechny složky zrna...</a:t>
            </a:r>
            <a:endParaRPr lang="cs-CZ" b="1"/>
          </a:p>
          <a:p>
            <a:r>
              <a:rPr lang="cs-CZ" b="1"/>
              <a:t>vícezrnný</a:t>
            </a:r>
            <a:endParaRPr lang="cs-CZ"/>
          </a:p>
          <a:p>
            <a:pPr lvl="1">
              <a:spcAft>
                <a:spcPts val="3600"/>
              </a:spcAft>
            </a:pP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r>
              <a:rPr lang="cs-CZ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pekařský výrobek, jehož těsto obsahuje kromě mlýnských obilných výrobků ze pšenice</a:t>
            </a:r>
            <a:br>
              <a:rPr lang="cs-CZ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žita další složky jako mlýnské obilné výrobky z obilovin jiných botanických druhů, pseudoobiloviny, luštěniny nebo olejniny v celkovém množství nejméně 5 %...</a:t>
            </a:r>
            <a:endParaRPr lang="cs-CZ" altLang="cs-CZ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600"/>
              <a:t>Zákon č. 110/1997 Sb. o potravinách a tabákových výrobcích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600"/>
              <a:t>Vyhláška č. 18/2020 Sb. o požadavcích na mlýnské obilné výrobky, těstoviny, pek. výrobky, cukr. výrobky a těsta</a:t>
            </a:r>
          </a:p>
          <a:p>
            <a:endParaRPr lang="cs-CZ" alt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253955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D53C31-21BB-4BA0-864E-3714ED56D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F6AD49-BE18-46D2-BF5D-40ED7CCBE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4F072A-42C6-448C-B5FE-989C15FC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Vymílání mouky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AF2F4D-37CB-4D5A-9D72-86B24F4E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4755" cy="41399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čím více mouky se vymele z obilí, tím mouka obsahuje více složek z celého zrna:</a:t>
            </a:r>
            <a:endParaRPr lang="cs-CZ" altLang="cs-CZ" sz="2800"/>
          </a:p>
          <a:p>
            <a:pPr lvl="1">
              <a:lnSpc>
                <a:spcPct val="90000"/>
              </a:lnSpc>
            </a:pPr>
            <a:r>
              <a:rPr lang="cs-CZ" altLang="cs-CZ" b="1"/>
              <a:t>nízkovymílaná</a:t>
            </a:r>
            <a:r>
              <a:rPr lang="cs-CZ" altLang="cs-CZ"/>
              <a:t> mouka (bílá hladká): zisk např. 40 g ze 100 g pšenice</a:t>
            </a:r>
          </a:p>
          <a:p>
            <a:pPr lvl="1">
              <a:lnSpc>
                <a:spcPct val="90000"/>
              </a:lnSpc>
            </a:pPr>
            <a:r>
              <a:rPr lang="cs-CZ" altLang="cs-CZ" b="1"/>
              <a:t>vysokovymílané</a:t>
            </a:r>
            <a:r>
              <a:rPr lang="cs-CZ" altLang="cs-CZ"/>
              <a:t> mouky (celozrnné): zisk např. 94 g ze 100 g pšenice, obsahují více vlákniny, minerálních látek, vitaminů skupiny B</a:t>
            </a:r>
          </a:p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AC0F56-ED99-4AFD-8307-5B8FA7CD03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68714"/>
            <a:ext cx="5376000" cy="32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379CD0-2624-B612-4854-86BC49734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BKUV011p: Základy výživy člověka – přednáška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F3DC59-E3CF-569A-53DD-5B3281985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A3E8E1-C899-1444-8EBF-B8DCBC34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SACHARIDY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D48411B-5AB4-FAA6-8F88-A7C22A03130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Organické sloučeniny </a:t>
            </a:r>
            <a:r>
              <a:rPr lang="cs-CZ" sz="2400" dirty="0">
                <a:solidFill>
                  <a:schemeClr val="tx2"/>
                </a:solidFill>
              </a:rPr>
              <a:t>vodíku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uhlíku</a:t>
            </a:r>
            <a:r>
              <a:rPr lang="cs-CZ" sz="2400" dirty="0"/>
              <a:t> a </a:t>
            </a:r>
            <a:r>
              <a:rPr lang="cs-CZ" sz="2400" dirty="0">
                <a:solidFill>
                  <a:schemeClr val="tx2"/>
                </a:solidFill>
              </a:rPr>
              <a:t>kyslíku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Základní stavební jednotkou všech sacharidů jsou </a:t>
            </a:r>
            <a:r>
              <a:rPr lang="cs-CZ" sz="2400" dirty="0">
                <a:solidFill>
                  <a:schemeClr val="tx2"/>
                </a:solidFill>
              </a:rPr>
              <a:t>cukerné jednotky </a:t>
            </a:r>
            <a:r>
              <a:rPr lang="cs-CZ" sz="2400" dirty="0"/>
              <a:t>(CJ)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Dělení dle počtu cukerných jednotek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7CE32215-C28B-2A9F-5CCA-ED520DACF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90595"/>
              </p:ext>
            </p:extLst>
          </p:nvPr>
        </p:nvGraphicFramePr>
        <p:xfrm>
          <a:off x="6251280" y="1774333"/>
          <a:ext cx="5219996" cy="399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700" dirty="0"/>
                        <a:t> </a:t>
                      </a:r>
                      <a:r>
                        <a:rPr lang="cs-CZ" sz="1100" dirty="0"/>
                        <a:t>Rozdělení dle EFSA 2010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 err="1"/>
                        <a:t>Příklad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L="0" marR="0" marT="6879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4">
                <a:tc rowSpan="6">
                  <a:txBody>
                    <a:bodyPr/>
                    <a:lstStyle/>
                    <a:p>
                      <a:pPr marL="140335" marR="229235">
                        <a:lnSpc>
                          <a:spcPts val="1989"/>
                        </a:lnSpc>
                        <a:spcBef>
                          <a:spcPts val="680"/>
                        </a:spcBef>
                      </a:pPr>
                      <a:r>
                        <a:rPr lang="cs-CZ" sz="1600" spc="-5" dirty="0">
                          <a:solidFill>
                            <a:schemeClr val="bg1"/>
                          </a:solidFill>
                        </a:rPr>
                        <a:t>Cukry</a:t>
                      </a:r>
                      <a:r>
                        <a:rPr sz="1600" dirty="0">
                          <a:solidFill>
                            <a:schemeClr val="bg1"/>
                          </a:solidFill>
                        </a:rPr>
                        <a:t>  (1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sz="1600" spc="-1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chemeClr val="bg1"/>
                          </a:solidFill>
                        </a:rPr>
                        <a:t>CJ)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L="0" marR="0" marT="82076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 err="1"/>
                        <a:t>Glukóza</a:t>
                      </a:r>
                      <a:endParaRPr sz="1600" dirty="0">
                        <a:latin typeface="+mn-lt"/>
                        <a:cs typeface="Century Gothic"/>
                      </a:endParaRPr>
                    </a:p>
                  </a:txBody>
                  <a:tcPr marL="0" marR="0" marT="5733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 err="1"/>
                        <a:t>Fruktóza</a:t>
                      </a:r>
                      <a:endParaRPr sz="1600" dirty="0">
                        <a:latin typeface="+mn-lt"/>
                        <a:cs typeface="Century Gothic"/>
                      </a:endParaRPr>
                    </a:p>
                  </a:txBody>
                  <a:tcPr marL="0" marR="0" marT="5552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 err="1"/>
                        <a:t>Galaktóza</a:t>
                      </a:r>
                      <a:endParaRPr sz="1600" dirty="0">
                        <a:latin typeface="+mn-lt"/>
                        <a:cs typeface="Century Gothic"/>
                      </a:endParaRPr>
                    </a:p>
                  </a:txBody>
                  <a:tcPr marL="0" marR="0" marT="5733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30">
                <a:tc vMerge="1">
                  <a:txBody>
                    <a:bodyPr/>
                    <a:lstStyle/>
                    <a:p>
                      <a:pPr marL="140335" marR="262890">
                        <a:lnSpc>
                          <a:spcPts val="1989"/>
                        </a:lnSpc>
                        <a:spcBef>
                          <a:spcPts val="690"/>
                        </a:spcBef>
                      </a:pP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spc="-5"/>
                        <a:t>Sacharóza</a:t>
                      </a:r>
                      <a:endParaRPr sz="1600">
                        <a:latin typeface="+mn-lt"/>
                        <a:cs typeface="Century Gothic"/>
                      </a:endParaRPr>
                    </a:p>
                  </a:txBody>
                  <a:tcPr marL="0" marR="0" marT="5853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21">
                <a:tc vMerge="1">
                  <a:txBody>
                    <a:bodyPr/>
                    <a:lstStyle/>
                    <a:p>
                      <a:pPr marL="140335" marR="262890">
                        <a:lnSpc>
                          <a:spcPts val="1989"/>
                        </a:lnSpc>
                        <a:spcBef>
                          <a:spcPts val="690"/>
                        </a:spcBef>
                      </a:pP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spc="-5" dirty="0" err="1"/>
                        <a:t>Maltóza</a:t>
                      </a:r>
                      <a:endParaRPr sz="1600" dirty="0">
                        <a:latin typeface="+mn-lt"/>
                        <a:cs typeface="Century Gothic"/>
                      </a:endParaRPr>
                    </a:p>
                  </a:txBody>
                  <a:tcPr marL="0" marR="0" marT="5672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28">
                <a:tc vMerge="1">
                  <a:txBody>
                    <a:bodyPr/>
                    <a:lstStyle/>
                    <a:p>
                      <a:pPr marL="140335" marR="262890">
                        <a:lnSpc>
                          <a:spcPts val="1989"/>
                        </a:lnSpc>
                        <a:spcBef>
                          <a:spcPts val="690"/>
                        </a:spcBef>
                      </a:pP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5"/>
                        <a:t>Laktóza</a:t>
                      </a:r>
                      <a:endParaRPr sz="1600">
                        <a:latin typeface="+mn-lt"/>
                        <a:cs typeface="Century Gothic"/>
                      </a:endParaRPr>
                    </a:p>
                  </a:txBody>
                  <a:tcPr marL="0" marR="0" marT="5793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848">
                <a:tc>
                  <a:txBody>
                    <a:bodyPr/>
                    <a:lstStyle/>
                    <a:p>
                      <a:pPr marL="140335" marR="262890" lvl="0" indent="0" defTabSz="914400" eaLnBrk="1" fontAlgn="auto" latinLnBrk="0" hangingPunct="1">
                        <a:lnSpc>
                          <a:spcPts val="1989"/>
                        </a:lnSpc>
                        <a:spcBef>
                          <a:spcPts val="6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pc="-5" dirty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ligosac</a:t>
                      </a:r>
                      <a:r>
                        <a:rPr lang="cs-CZ" sz="1600" spc="5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cs-CZ" sz="1600" spc="-10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idy  </a:t>
                      </a:r>
                      <a:r>
                        <a:rPr lang="cs-CZ" sz="1600" spc="-5" dirty="0">
                          <a:solidFill>
                            <a:schemeClr val="bg1"/>
                          </a:solidFill>
                        </a:rPr>
                        <a:t>(3-9</a:t>
                      </a:r>
                      <a:r>
                        <a:rPr lang="cs-CZ" sz="1600" spc="-1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600" spc="-5" dirty="0">
                          <a:solidFill>
                            <a:schemeClr val="bg1"/>
                          </a:solidFill>
                        </a:rPr>
                        <a:t>CJ)</a:t>
                      </a:r>
                      <a:endParaRPr lang="cs-CZ" sz="1600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L="0" marR="0" marT="83283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spc="-5" dirty="0" err="1"/>
                        <a:t>Rafinóza</a:t>
                      </a:r>
                      <a:endParaRPr sz="1600" dirty="0">
                        <a:latin typeface="+mn-lt"/>
                        <a:cs typeface="Century Gothic"/>
                      </a:endParaRPr>
                    </a:p>
                  </a:txBody>
                  <a:tcPr marL="0" marR="0" marT="5672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928">
                <a:tc rowSpan="3">
                  <a:txBody>
                    <a:bodyPr/>
                    <a:lstStyle/>
                    <a:p>
                      <a:pPr marL="140335" marR="393065">
                        <a:lnSpc>
                          <a:spcPts val="1989"/>
                        </a:lnSpc>
                        <a:spcBef>
                          <a:spcPts val="685"/>
                        </a:spcBef>
                      </a:pPr>
                      <a:r>
                        <a:rPr sz="1600" spc="-5" dirty="0" err="1">
                          <a:solidFill>
                            <a:schemeClr val="bg1"/>
                          </a:solidFill>
                        </a:rPr>
                        <a:t>Po</a:t>
                      </a:r>
                      <a:r>
                        <a:rPr sz="1600" spc="5" dirty="0" err="1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sz="1600" dirty="0" err="1">
                          <a:solidFill>
                            <a:schemeClr val="bg1"/>
                          </a:solidFill>
                        </a:rPr>
                        <a:t>ysa</a:t>
                      </a:r>
                      <a:r>
                        <a:rPr sz="1600" spc="-5" dirty="0" err="1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sz="1600" dirty="0" err="1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sz="1600" spc="-10" dirty="0" err="1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sz="1600" spc="5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sz="1600" dirty="0" err="1">
                          <a:solidFill>
                            <a:schemeClr val="bg1"/>
                          </a:solidFill>
                        </a:rPr>
                        <a:t>dy</a:t>
                      </a:r>
                      <a:r>
                        <a:rPr sz="1600" dirty="0">
                          <a:solidFill>
                            <a:schemeClr val="bg1"/>
                          </a:solidFill>
                        </a:rPr>
                        <a:t>  (&gt;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sz="1600" spc="-15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chemeClr val="bg1"/>
                          </a:solidFill>
                        </a:rPr>
                        <a:t>CJ)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marL="0" marR="0" marT="8268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5"/>
                        <a:t>Škrob</a:t>
                      </a:r>
                      <a:endParaRPr sz="1600">
                        <a:latin typeface="+mn-lt"/>
                        <a:cs typeface="Century Gothic"/>
                      </a:endParaRPr>
                    </a:p>
                  </a:txBody>
                  <a:tcPr marL="0" marR="0" marT="5793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-5"/>
                        <a:t>Glykogen</a:t>
                      </a:r>
                      <a:endParaRPr sz="1600">
                        <a:latin typeface="+mn-lt"/>
                        <a:cs typeface="Century Gothic"/>
                      </a:endParaRPr>
                    </a:p>
                  </a:txBody>
                  <a:tcPr marL="0" marR="0" marT="561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 err="1"/>
                        <a:t>Nestravitelné</a:t>
                      </a:r>
                      <a:r>
                        <a:rPr sz="1600" spc="-15" dirty="0"/>
                        <a:t> </a:t>
                      </a:r>
                      <a:r>
                        <a:rPr sz="1600" spc="-5" dirty="0" err="1"/>
                        <a:t>polysacharidy</a:t>
                      </a:r>
                      <a:endParaRPr sz="1600" dirty="0">
                        <a:latin typeface="+mn-lt"/>
                        <a:cs typeface="Century Gothic"/>
                      </a:endParaRPr>
                    </a:p>
                  </a:txBody>
                  <a:tcPr marL="0" marR="0" marT="5733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25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19A401-FECD-4E14-BA06-15B7CA139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16F905-A285-4974-AF2C-89D6FCDFC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E31E2C-5FE7-4C65-901E-856B2FFC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…srovnání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ABA16E63-E240-4BAC-9612-1D6FD64E4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479826"/>
              </p:ext>
            </p:extLst>
          </p:nvPr>
        </p:nvGraphicFramePr>
        <p:xfrm>
          <a:off x="1066800" y="1902570"/>
          <a:ext cx="10058402" cy="341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443">
                  <a:extLst>
                    <a:ext uri="{9D8B030D-6E8A-4147-A177-3AD203B41FA5}">
                      <a16:colId xmlns:a16="http://schemas.microsoft.com/office/drawing/2014/main" val="2506029661"/>
                    </a:ext>
                  </a:extLst>
                </a:gridCol>
                <a:gridCol w="3559587">
                  <a:extLst>
                    <a:ext uri="{9D8B030D-6E8A-4147-A177-3AD203B41FA5}">
                      <a16:colId xmlns:a16="http://schemas.microsoft.com/office/drawing/2014/main" val="837191810"/>
                    </a:ext>
                  </a:extLst>
                </a:gridCol>
                <a:gridCol w="4396372">
                  <a:extLst>
                    <a:ext uri="{9D8B030D-6E8A-4147-A177-3AD203B41FA5}">
                      <a16:colId xmlns:a16="http://schemas.microsoft.com/office/drawing/2014/main" val="1558137335"/>
                    </a:ext>
                  </a:extLst>
                </a:gridCol>
              </a:tblGrid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Chléb pšeničný bílý (100 g)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Chléb pšeničný celozrnný (100 g)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3296613386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Energie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1030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</a:rPr>
                        <a:t>kJ</a:t>
                      </a:r>
                      <a:endParaRPr lang="cs-CZ" sz="20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968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</a:rPr>
                        <a:t>kJ</a:t>
                      </a:r>
                      <a:endParaRPr lang="cs-CZ" sz="20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2592644219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Tuky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446719034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Sacharidy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46,5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39,8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4021322205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Bílkoviny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8,3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8,9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1314291071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Vláknina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4,3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8,2 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729517744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Hořčík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24 mg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69 mg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1656122410"/>
                  </a:ext>
                </a:extLst>
              </a:tr>
              <a:tr h="4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Draslík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115 mg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201 mg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38" marR="94038" marT="0" marB="0" anchor="ctr"/>
                </a:tc>
                <a:extLst>
                  <a:ext uri="{0D108BD9-81ED-4DB2-BD59-A6C34878D82A}">
                    <a16:rowId xmlns:a16="http://schemas.microsoft.com/office/drawing/2014/main" val="354450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88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53ADF-78BE-C049-97D6-8AA37C9C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Co patří do vlákniny?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E7513-AECC-074A-8641-A7E16079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solidFill>
                  <a:schemeClr val="tx2"/>
                </a:solidFill>
              </a:rPr>
              <a:t>nestravitelné oligosacharidy </a:t>
            </a:r>
            <a:r>
              <a:rPr lang="cs-CZ" dirty="0"/>
              <a:t>– např. rafinóza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chemeClr val="tx2"/>
                </a:solidFill>
              </a:rPr>
              <a:t>neškrobové polysacharidy </a:t>
            </a:r>
            <a:r>
              <a:rPr lang="cs-CZ" dirty="0"/>
              <a:t>– např. inulin, celulóza, hemicelulóza, beta-</a:t>
            </a:r>
            <a:r>
              <a:rPr lang="cs-CZ" dirty="0" err="1"/>
              <a:t>glukany</a:t>
            </a:r>
            <a:r>
              <a:rPr lang="cs-CZ" dirty="0"/>
              <a:t>, pektin, chitin, gumy, slizy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chemeClr val="tx2"/>
                </a:solidFill>
              </a:rPr>
              <a:t>rezistentní škroby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chemeClr val="tx2"/>
                </a:solidFill>
              </a:rPr>
              <a:t>lignin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chemeClr val="tx2"/>
                </a:solidFill>
              </a:rPr>
              <a:t>přidružené rostlinné složky </a:t>
            </a:r>
            <a:r>
              <a:rPr lang="cs-CZ" dirty="0"/>
              <a:t>– např. vosky, taniny, saponiny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001CB99C-1AF6-4351-877B-5EF1963D4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B5336C-69CA-40F1-8C57-DFE9351E3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1448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5F4-FC93-41E1-98D9-9417C1BA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080" y="2580640"/>
            <a:ext cx="3059240" cy="3961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/>
              <a:t>*</a:t>
            </a:r>
            <a:r>
              <a:rPr lang="cs-CZ" sz="1600" dirty="0"/>
              <a:t>P</a:t>
            </a:r>
            <a:r>
              <a:rPr lang="cs-CZ" sz="1600"/>
              <a:t>ektiny </a:t>
            </a:r>
            <a:r>
              <a:rPr lang="cs-CZ" sz="1600" dirty="0"/>
              <a:t>zpevňují nezralé ovoce, za horka jsou rozpustné ve vodě, za studena vytvářejí gel (přísada džemů a </a:t>
            </a:r>
            <a:r>
              <a:rPr lang="cs-CZ" sz="1600"/>
              <a:t>marmelád). 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/>
              <a:t>**Rezistentní </a:t>
            </a:r>
            <a:r>
              <a:rPr lang="cs-CZ" sz="1600" dirty="0"/>
              <a:t>škrob (RS</a:t>
            </a:r>
            <a:r>
              <a:rPr lang="cs-CZ" sz="1600"/>
              <a:t>): 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cs-CZ" sz="1600"/>
              <a:t>RS1 </a:t>
            </a:r>
            <a:r>
              <a:rPr lang="cs-CZ" sz="1600" dirty="0"/>
              <a:t>je škrob mechanicky nepřístupný </a:t>
            </a:r>
            <a:r>
              <a:rPr lang="cs-CZ" sz="1600"/>
              <a:t>trávícím enzymům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cs-CZ" sz="1600"/>
              <a:t>RS2 </a:t>
            </a:r>
            <a:r>
              <a:rPr lang="cs-CZ" sz="1600" dirty="0"/>
              <a:t>je škrob s prostorovým uspořádáním </a:t>
            </a:r>
            <a:r>
              <a:rPr lang="cs-CZ" sz="1600"/>
              <a:t>znemožňujícím štěpení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cs-CZ" sz="1600"/>
              <a:t>RS3 </a:t>
            </a:r>
            <a:r>
              <a:rPr lang="cs-CZ" sz="1600" dirty="0"/>
              <a:t>je </a:t>
            </a:r>
            <a:r>
              <a:rPr lang="cs-CZ" sz="1600" dirty="0" err="1"/>
              <a:t>retrogradovaná</a:t>
            </a:r>
            <a:r>
              <a:rPr lang="cs-CZ" sz="1600" dirty="0"/>
              <a:t> amylóza (opak želatinizace, oddělená voda)</a:t>
            </a: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F10BC610-901C-374F-8D5D-CF0801B79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694785"/>
              </p:ext>
            </p:extLst>
          </p:nvPr>
        </p:nvGraphicFramePr>
        <p:xfrm>
          <a:off x="716364" y="294640"/>
          <a:ext cx="7671318" cy="624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0639">
                  <a:extLst>
                    <a:ext uri="{9D8B030D-6E8A-4147-A177-3AD203B41FA5}">
                      <a16:colId xmlns:a16="http://schemas.microsoft.com/office/drawing/2014/main" val="3977567394"/>
                    </a:ext>
                  </a:extLst>
                </a:gridCol>
                <a:gridCol w="1442753">
                  <a:extLst>
                    <a:ext uri="{9D8B030D-6E8A-4147-A177-3AD203B41FA5}">
                      <a16:colId xmlns:a16="http://schemas.microsoft.com/office/drawing/2014/main" val="2785041710"/>
                    </a:ext>
                  </a:extLst>
                </a:gridCol>
                <a:gridCol w="3417926">
                  <a:extLst>
                    <a:ext uri="{9D8B030D-6E8A-4147-A177-3AD203B41FA5}">
                      <a16:colId xmlns:a16="http://schemas.microsoft.com/office/drawing/2014/main" val="339968486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Typy vlákniny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Příklad 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Výskyt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3679683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Nestrav. oligosacharidy 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Rafinóza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Fazole, zelí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532237314"/>
                  </a:ext>
                </a:extLst>
              </a:tr>
              <a:tr h="39600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Neškrobové polysacharidy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Celulóza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Základ rostlinné buněčné stěny 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22241511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Hemicelulóza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Doprovází celulózu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97327848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Beta-</a:t>
                      </a:r>
                      <a:r>
                        <a:rPr lang="cs-CZ" sz="1500" dirty="0" err="1">
                          <a:solidFill>
                            <a:schemeClr val="tx1"/>
                          </a:solidFill>
                          <a:effectLst/>
                        </a:rPr>
                        <a:t>glukany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Oves, ječmen, houby, kvasinky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123682367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Pektin*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Ovoce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323673004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Chitin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Houby (buněčná stěna), členovci (kutikula)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409346917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Inulin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Kořen čekanky, hlíza topinamburu, cibule, česnek, pór, </a:t>
                      </a:r>
                      <a:r>
                        <a:rPr lang="cs-CZ" sz="1500" dirty="0" err="1">
                          <a:solidFill>
                            <a:schemeClr val="tx1"/>
                          </a:solidFill>
                          <a:effectLst/>
                        </a:rPr>
                        <a:t>jakon</a:t>
                      </a: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, artyčok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1853591180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Rezistentní škrob (RS)**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RS1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Uvnitř celých nebo částečně pomletých zrn a semen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400122683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RS2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Nezralé banány, syrové brambory, kukuřičný škrob s vysokým obsahem amylázy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83484859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RS3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Chléb, kukuřičné lupínky, vařené a následně zchlazené brambory, luštěniny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339558318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RS4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Skupina škrobů, která byla chemicky upravena pro jejich technologické vlastnosti (modifikované škroby)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27460353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bg1"/>
                          </a:solidFill>
                          <a:effectLst/>
                        </a:rPr>
                        <a:t>Lignin</a:t>
                      </a:r>
                      <a:endParaRPr lang="cs-CZ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Dřevnatá část kořenové zeleniny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16" marR="86016" marT="0" marB="0" anchor="ctr"/>
                </a:tc>
                <a:extLst>
                  <a:ext uri="{0D108BD9-81ED-4DB2-BD59-A6C34878D82A}">
                    <a16:rowId xmlns:a16="http://schemas.microsoft.com/office/drawing/2014/main" val="247567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4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7CA9F-2A0B-3640-9989-7E4518CC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/>
              <a:t>Rozpustná vs. nerozpustná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D6AC4-7AA0-8D4B-ABE4-049F031E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potravinách </a:t>
            </a:r>
            <a:r>
              <a:rPr lang="cs-CZ" b="1" dirty="0"/>
              <a:t>směs rozpustné</a:t>
            </a:r>
            <a:r>
              <a:rPr lang="cs-CZ" dirty="0"/>
              <a:t> (pektiny, gumy) </a:t>
            </a:r>
            <a:r>
              <a:rPr lang="cs-CZ" b="1" dirty="0"/>
              <a:t>a nerozpustné </a:t>
            </a:r>
            <a:r>
              <a:rPr lang="cs-CZ" dirty="0"/>
              <a:t>(celulóza, hemicelulóza, lignin) vlákniny</a:t>
            </a:r>
          </a:p>
          <a:p>
            <a:r>
              <a:rPr lang="cs-CZ" dirty="0"/>
              <a:t>rozpustnost ve vodě </a:t>
            </a:r>
            <a:r>
              <a:rPr lang="cs-CZ" b="1" dirty="0"/>
              <a:t>neurčuje fyziologický efekt</a:t>
            </a:r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FAO/WHO 1998:</a:t>
            </a:r>
            <a:r>
              <a:rPr lang="cs-CZ" dirty="0"/>
              <a:t> doporučení nerozdělovat vlákninu na rozpustnou a nerozpustnou (více </a:t>
            </a:r>
            <a:r>
              <a:rPr lang="cs-CZ" dirty="0">
                <a:hlinkClick r:id="rId3"/>
              </a:rPr>
              <a:t>zde</a:t>
            </a:r>
            <a:r>
              <a:rPr lang="cs-CZ" dirty="0"/>
              <a:t>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077D16-D6DB-4F8A-87D6-FE289F823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1134" y="3349082"/>
            <a:ext cx="1309732" cy="1309732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BDE9A731-9869-4669-A93F-A671D5E06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2532C2A3-89FF-4559-AC51-11C540F5B9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505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CEDEF6-F8AE-43F3-9F9D-CEFB90B39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5B02A-E90C-4815-8D77-D6E5C2FB1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255CE7-D924-454D-8287-E4C587EA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428999"/>
            <a:ext cx="11361600" cy="642945"/>
          </a:xfrm>
        </p:spPr>
        <p:txBody>
          <a:bodyPr/>
          <a:lstStyle/>
          <a:p>
            <a:r>
              <a:rPr lang="cs-CZ"/>
              <a:t>Fyziologické účinky vlákniny</a:t>
            </a:r>
          </a:p>
        </p:txBody>
      </p:sp>
    </p:spTree>
    <p:extLst>
      <p:ext uri="{BB962C8B-B14F-4D97-AF65-F5344CB8AC3E}">
        <p14:creationId xmlns:p14="http://schemas.microsoft.com/office/powerpoint/2010/main" val="81541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EAE6C-C931-3B40-A3E0-39B52E31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>
                <a:solidFill>
                  <a:srgbClr val="0000DC"/>
                </a:solidFill>
              </a:rPr>
              <a:t>Dutina ústní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B86E0-98A1-6C40-BAC6-87F48D77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b="1"/>
              <a:t>žvýkání</a:t>
            </a:r>
          </a:p>
          <a:p>
            <a:pPr lvl="1">
              <a:lnSpc>
                <a:spcPct val="110000"/>
              </a:lnSpc>
            </a:pPr>
            <a:r>
              <a:rPr lang="cs-CZ"/>
              <a:t>masáž dásní – zvýšení </a:t>
            </a:r>
            <a:r>
              <a:rPr lang="cs-CZ" dirty="0"/>
              <a:t>pevnosti zubů v čelisti</a:t>
            </a:r>
          </a:p>
          <a:p>
            <a:pPr lvl="1">
              <a:lnSpc>
                <a:spcPct val="110000"/>
              </a:lnSpc>
            </a:pPr>
            <a:r>
              <a:rPr lang="cs-CZ"/>
              <a:t>tvorba slin – neutralizace kyselin, prevence </a:t>
            </a:r>
            <a:r>
              <a:rPr lang="cs-CZ" dirty="0"/>
              <a:t>zubního kazu</a:t>
            </a:r>
          </a:p>
          <a:p>
            <a:pPr lvl="1">
              <a:lnSpc>
                <a:spcPct val="110000"/>
              </a:lnSpc>
            </a:pPr>
            <a:r>
              <a:rPr lang="cs-CZ"/>
              <a:t>prodloužení konzumace jídla – dřívější pocit </a:t>
            </a:r>
            <a:r>
              <a:rPr lang="cs-CZ" b="1"/>
              <a:t>nasycení</a:t>
            </a:r>
            <a:r>
              <a:rPr lang="cs-CZ"/>
              <a:t>, menší </a:t>
            </a:r>
            <a:r>
              <a:rPr lang="cs-CZ" dirty="0"/>
              <a:t>množství zkonzumované stravy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673C5FA2-891A-4837-A077-9F1EB2FBF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1909AB34-6FA9-4066-A852-F575F8467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68582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MUNI</Template>
  <TotalTime>446</TotalTime>
  <Words>2745</Words>
  <Application>Microsoft Macintosh PowerPoint</Application>
  <PresentationFormat>Širokoúhlá obrazovka</PresentationFormat>
  <Paragraphs>559</Paragraphs>
  <Slides>40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Symbol</vt:lpstr>
      <vt:lpstr>Tahoma</vt:lpstr>
      <vt:lpstr>Wingdings</vt:lpstr>
      <vt:lpstr>Prezentace_MU_CZ</vt:lpstr>
      <vt:lpstr>Vláknina</vt:lpstr>
      <vt:lpstr>Definice vlákniny</vt:lpstr>
      <vt:lpstr>Definice vlákniny</vt:lpstr>
      <vt:lpstr>SACHARIDY</vt:lpstr>
      <vt:lpstr>Co patří do vlákniny?</vt:lpstr>
      <vt:lpstr>Prezentace aplikace PowerPoint</vt:lpstr>
      <vt:lpstr>Rozpustná vs. nerozpustná</vt:lpstr>
      <vt:lpstr>Fyziologické účinky vlákniny</vt:lpstr>
      <vt:lpstr>Dutina ústní</vt:lpstr>
      <vt:lpstr>Žaludek</vt:lpstr>
      <vt:lpstr>Proces sycení vs. stav sytosti</vt:lpstr>
      <vt:lpstr>Tenké střevo</vt:lpstr>
      <vt:lpstr>Tlusté střevo</vt:lpstr>
      <vt:lpstr>Mikrobiota</vt:lpstr>
      <vt:lpstr>Vliv vlákniny na zdraví</vt:lpstr>
      <vt:lpstr>Vliv vlákniny na zdraví</vt:lpstr>
      <vt:lpstr>Vliv vlákniny na zdraví</vt:lpstr>
      <vt:lpstr>Prevence onemocnění</vt:lpstr>
      <vt:lpstr>Potřeba vlákniny</vt:lpstr>
      <vt:lpstr>Prezentace aplikace PowerPoint</vt:lpstr>
      <vt:lpstr>Doporučení EFSA</vt:lpstr>
      <vt:lpstr>Doporučení DACH</vt:lpstr>
      <vt:lpstr>Rizika nadměrného přívodu</vt:lpstr>
      <vt:lpstr>Zdroje vlákniny</vt:lpstr>
      <vt:lpstr>Prezentace aplikace PowerPoint</vt:lpstr>
      <vt:lpstr>Obiloviny a pseudoobiloviny</vt:lpstr>
      <vt:lpstr>Ovoce</vt:lpstr>
      <vt:lpstr>Luštěniny</vt:lpstr>
      <vt:lpstr>Ořechy a olejnatá semena</vt:lpstr>
      <vt:lpstr>Informace na obalech potravin</vt:lpstr>
      <vt:lpstr>Informace na obalech</vt:lpstr>
      <vt:lpstr>Informace na obalech</vt:lpstr>
      <vt:lpstr>Informace na obalech</vt:lpstr>
      <vt:lpstr>Informace na obalech</vt:lpstr>
      <vt:lpstr>Informace na obalech</vt:lpstr>
      <vt:lpstr>Informace na obalech</vt:lpstr>
      <vt:lpstr>VLÁKNINA a zdravotní tvrzení</vt:lpstr>
      <vt:lpstr>Celozrnný vs. vícezrnný</vt:lpstr>
      <vt:lpstr>Vymílání mouky</vt:lpstr>
      <vt:lpstr>…srovnání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Vláknina</dc:title>
  <dc:creator>Martin Krobot</dc:creator>
  <cp:lastModifiedBy>Veronika Suchodolová</cp:lastModifiedBy>
  <cp:revision>164</cp:revision>
  <cp:lastPrinted>1601-01-01T00:00:00Z</cp:lastPrinted>
  <dcterms:created xsi:type="dcterms:W3CDTF">2021-10-09T08:15:25Z</dcterms:created>
  <dcterms:modified xsi:type="dcterms:W3CDTF">2023-10-16T19:46:45Z</dcterms:modified>
</cp:coreProperties>
</file>