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454" r:id="rId2"/>
    <p:sldId id="404" r:id="rId3"/>
    <p:sldId id="490" r:id="rId4"/>
    <p:sldId id="266" r:id="rId5"/>
    <p:sldId id="269" r:id="rId6"/>
    <p:sldId id="302" r:id="rId7"/>
    <p:sldId id="281" r:id="rId8"/>
    <p:sldId id="486" r:id="rId9"/>
    <p:sldId id="285" r:id="rId10"/>
    <p:sldId id="370" r:id="rId11"/>
    <p:sldId id="400" r:id="rId12"/>
    <p:sldId id="295" r:id="rId13"/>
    <p:sldId id="491" r:id="rId14"/>
    <p:sldId id="429" r:id="rId15"/>
    <p:sldId id="298" r:id="rId16"/>
    <p:sldId id="379" r:id="rId17"/>
    <p:sldId id="472" r:id="rId18"/>
    <p:sldId id="364" r:id="rId19"/>
    <p:sldId id="340" r:id="rId20"/>
    <p:sldId id="459" r:id="rId21"/>
    <p:sldId id="406" r:id="rId22"/>
    <p:sldId id="381" r:id="rId23"/>
    <p:sldId id="354" r:id="rId24"/>
    <p:sldId id="310" r:id="rId25"/>
    <p:sldId id="311" r:id="rId26"/>
    <p:sldId id="414" r:id="rId27"/>
    <p:sldId id="469" r:id="rId28"/>
    <p:sldId id="437" r:id="rId29"/>
    <p:sldId id="383" r:id="rId30"/>
    <p:sldId id="415" r:id="rId31"/>
    <p:sldId id="267" r:id="rId32"/>
    <p:sldId id="448" r:id="rId33"/>
    <p:sldId id="268" r:id="rId34"/>
    <p:sldId id="265" r:id="rId35"/>
    <p:sldId id="475" r:id="rId36"/>
    <p:sldId id="260" r:id="rId37"/>
    <p:sldId id="474" r:id="rId38"/>
    <p:sldId id="262" r:id="rId39"/>
    <p:sldId id="477" r:id="rId40"/>
    <p:sldId id="263" r:id="rId41"/>
    <p:sldId id="418" r:id="rId42"/>
    <p:sldId id="446" r:id="rId43"/>
    <p:sldId id="436" r:id="rId44"/>
    <p:sldId id="488" r:id="rId45"/>
    <p:sldId id="423" r:id="rId46"/>
    <p:sldId id="427" r:id="rId47"/>
    <p:sldId id="478" r:id="rId48"/>
    <p:sldId id="409" r:id="rId49"/>
    <p:sldId id="492" r:id="rId50"/>
    <p:sldId id="493" r:id="rId51"/>
    <p:sldId id="495" r:id="rId52"/>
    <p:sldId id="479" r:id="rId53"/>
  </p:sldIdLst>
  <p:sldSz cx="9144000" cy="6858000" type="screen4x3"/>
  <p:notesSz cx="6797675" cy="987425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20" autoAdjust="0"/>
    <p:restoredTop sz="94664" autoAdjust="0"/>
  </p:normalViewPr>
  <p:slideViewPr>
    <p:cSldViewPr>
      <p:cViewPr varScale="1">
        <p:scale>
          <a:sx n="97" d="100"/>
          <a:sy n="97" d="100"/>
        </p:scale>
        <p:origin x="55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9" d="100"/>
          <a:sy n="59" d="100"/>
        </p:scale>
        <p:origin x="-1170" y="-84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824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378824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911CF4C-AE1C-448F-850C-74FB0A37E39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55700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90269"/>
            <a:ext cx="5438140" cy="44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824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378824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8D3D7B8-FA38-4FBA-A794-25202701305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197096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9A863A0-21FD-476E-8D7A-8183B98DB500}" type="slidenum">
              <a:rPr lang="cs-CZ" altLang="cs-CZ" smtClean="0"/>
              <a:pPr>
                <a:spcBef>
                  <a:spcPct val="0"/>
                </a:spcBef>
              </a:pPr>
              <a:t>1</a:t>
            </a:fld>
            <a:endParaRPr lang="cs-CZ" altLang="cs-CZ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456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AD1BF3-9267-49CD-A457-965E40C66655}" type="slidenum">
              <a:rPr lang="cs-CZ" altLang="cs-CZ" smtClean="0"/>
              <a:pPr>
                <a:spcBef>
                  <a:spcPct val="0"/>
                </a:spcBef>
              </a:pPr>
              <a:t>12</a:t>
            </a:fld>
            <a:endParaRPr lang="cs-CZ" altLang="cs-CZ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666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AD1BF3-9267-49CD-A457-965E40C66655}" type="slidenum">
              <a:rPr lang="cs-CZ" altLang="cs-CZ" smtClean="0"/>
              <a:pPr>
                <a:spcBef>
                  <a:spcPct val="0"/>
                </a:spcBef>
              </a:pPr>
              <a:t>13</a:t>
            </a:fld>
            <a:endParaRPr lang="cs-CZ" altLang="cs-CZ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1348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026128-F720-4370-844D-5E4713AC85A0}" type="slidenum">
              <a:rPr lang="cs-CZ" altLang="cs-CZ" smtClean="0"/>
              <a:pPr>
                <a:spcBef>
                  <a:spcPct val="0"/>
                </a:spcBef>
              </a:pPr>
              <a:t>14</a:t>
            </a:fld>
            <a:endParaRPr lang="cs-CZ" altLang="cs-CZ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5860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A59DDDE-B3DA-4821-87F2-32BFB2098AC3}" type="slidenum">
              <a:rPr lang="cs-CZ" altLang="cs-CZ" smtClean="0"/>
              <a:pPr>
                <a:spcBef>
                  <a:spcPct val="0"/>
                </a:spcBef>
              </a:pPr>
              <a:t>15</a:t>
            </a:fld>
            <a:endParaRPr lang="cs-CZ" altLang="cs-CZ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4605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858E982-63B1-468E-922D-FCE0C97012CA}" type="slidenum">
              <a:rPr lang="cs-CZ" altLang="cs-CZ" smtClean="0"/>
              <a:pPr>
                <a:spcBef>
                  <a:spcPct val="0"/>
                </a:spcBef>
              </a:pPr>
              <a:t>16</a:t>
            </a:fld>
            <a:endParaRPr lang="cs-CZ" altLang="cs-CZ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9161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0B11E1-8D34-4ABF-9C38-FCCD8FEB64B3}" type="slidenum">
              <a:rPr lang="cs-CZ" altLang="cs-CZ" smtClean="0"/>
              <a:pPr>
                <a:spcBef>
                  <a:spcPct val="0"/>
                </a:spcBef>
              </a:pPr>
              <a:t>17</a:t>
            </a:fld>
            <a:endParaRPr lang="cs-CZ" altLang="cs-CZ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1425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B30C1EC-3050-4F4F-A9BD-51D3381D9C4E}" type="slidenum">
              <a:rPr lang="cs-CZ" altLang="cs-CZ" smtClean="0"/>
              <a:pPr>
                <a:spcBef>
                  <a:spcPct val="0"/>
                </a:spcBef>
              </a:pPr>
              <a:t>18</a:t>
            </a:fld>
            <a:endParaRPr lang="cs-CZ" altLang="cs-CZ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9022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D038F41-4B8A-4946-9900-2DEF0A04B561}" type="slidenum">
              <a:rPr lang="cs-CZ" altLang="cs-CZ" smtClean="0"/>
              <a:pPr>
                <a:spcBef>
                  <a:spcPct val="0"/>
                </a:spcBef>
              </a:pPr>
              <a:t>19</a:t>
            </a:fld>
            <a:endParaRPr lang="cs-CZ" altLang="cs-CZ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6664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255FB28-5FBE-4071-89D3-8E877EDBB60F}" type="slidenum">
              <a:rPr lang="cs-CZ" altLang="cs-CZ" smtClean="0"/>
              <a:pPr>
                <a:spcBef>
                  <a:spcPct val="0"/>
                </a:spcBef>
              </a:pPr>
              <a:t>20</a:t>
            </a:fld>
            <a:endParaRPr lang="cs-CZ" altLang="cs-CZ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6679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4821AF7-1440-42BC-AC36-AEA24D12B0E8}" type="slidenum">
              <a:rPr lang="cs-CZ" altLang="cs-CZ" smtClean="0"/>
              <a:pPr>
                <a:spcBef>
                  <a:spcPct val="0"/>
                </a:spcBef>
              </a:pPr>
              <a:t>21</a:t>
            </a:fld>
            <a:endParaRPr lang="cs-CZ" altLang="cs-CZ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642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224AB6B-97B4-4221-BC36-E88049A17035}" type="slidenum">
              <a:rPr lang="cs-CZ" altLang="cs-CZ" smtClean="0"/>
              <a:pPr>
                <a:spcBef>
                  <a:spcPct val="0"/>
                </a:spcBef>
              </a:pPr>
              <a:t>2</a:t>
            </a:fld>
            <a:endParaRPr lang="cs-CZ" altLang="cs-CZ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2431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BA8681E-A537-4F96-B8FC-C8B7E5FD8367}" type="slidenum">
              <a:rPr lang="cs-CZ" altLang="cs-CZ" smtClean="0"/>
              <a:pPr>
                <a:spcBef>
                  <a:spcPct val="0"/>
                </a:spcBef>
              </a:pPr>
              <a:t>22</a:t>
            </a:fld>
            <a:endParaRPr lang="cs-CZ" altLang="cs-CZ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6326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9995E1D-82C9-4615-AD3A-C938B16B52F5}" type="slidenum">
              <a:rPr lang="cs-CZ" altLang="cs-CZ" smtClean="0"/>
              <a:pPr>
                <a:spcBef>
                  <a:spcPct val="0"/>
                </a:spcBef>
              </a:pPr>
              <a:t>23</a:t>
            </a:fld>
            <a:endParaRPr lang="cs-CZ" altLang="cs-CZ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9785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D86BD97-5A1A-48F4-AD79-12D9A8ED9D1D}" type="slidenum">
              <a:rPr lang="cs-CZ" altLang="cs-CZ" smtClean="0"/>
              <a:pPr>
                <a:spcBef>
                  <a:spcPct val="0"/>
                </a:spcBef>
              </a:pPr>
              <a:t>24</a:t>
            </a:fld>
            <a:endParaRPr lang="cs-CZ" altLang="cs-CZ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6543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E809F9-3BF2-4E60-BAD6-2AFCE4B3884E}" type="slidenum">
              <a:rPr lang="cs-CZ" altLang="cs-CZ" smtClean="0"/>
              <a:pPr>
                <a:spcBef>
                  <a:spcPct val="0"/>
                </a:spcBef>
              </a:pPr>
              <a:t>25</a:t>
            </a:fld>
            <a:endParaRPr lang="cs-CZ" altLang="cs-CZ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7692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72B3E3-F193-4F09-8638-EED033F69F0F}" type="slidenum">
              <a:rPr lang="cs-CZ" altLang="cs-CZ" smtClean="0"/>
              <a:pPr>
                <a:spcBef>
                  <a:spcPct val="0"/>
                </a:spcBef>
              </a:pPr>
              <a:t>26</a:t>
            </a:fld>
            <a:endParaRPr lang="cs-CZ" altLang="cs-CZ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4271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55BFD8-691A-4E7F-ACA3-FCC7880D0983}" type="slidenum">
              <a:rPr lang="cs-CZ" altLang="cs-CZ" smtClean="0"/>
              <a:pPr>
                <a:spcBef>
                  <a:spcPct val="0"/>
                </a:spcBef>
              </a:pPr>
              <a:t>27</a:t>
            </a:fld>
            <a:endParaRPr lang="cs-CZ" altLang="cs-CZ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5869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B22FAD5-CB6C-4415-96FF-668E1E4BFD0A}" type="slidenum">
              <a:rPr lang="cs-CZ" altLang="cs-CZ" smtClean="0"/>
              <a:pPr>
                <a:spcBef>
                  <a:spcPct val="0"/>
                </a:spcBef>
              </a:pPr>
              <a:t>28</a:t>
            </a:fld>
            <a:endParaRPr lang="cs-CZ" altLang="cs-CZ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1669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73FFC5-603C-423D-9C94-E8EF7E6C5C64}" type="slidenum">
              <a:rPr lang="cs-CZ" altLang="cs-CZ" smtClean="0"/>
              <a:pPr>
                <a:spcBef>
                  <a:spcPct val="0"/>
                </a:spcBef>
              </a:pPr>
              <a:t>29</a:t>
            </a:fld>
            <a:endParaRPr lang="cs-CZ" altLang="cs-CZ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7517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AAA42CE-26D7-4952-83CF-71892BA58B9E}" type="slidenum">
              <a:rPr lang="cs-CZ" altLang="cs-CZ" smtClean="0"/>
              <a:pPr>
                <a:spcBef>
                  <a:spcPct val="0"/>
                </a:spcBef>
              </a:pPr>
              <a:t>30</a:t>
            </a:fld>
            <a:endParaRPr lang="cs-CZ" altLang="cs-CZ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4464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FE85A1-E59C-49FA-9066-80F587D9B68D}" type="slidenum">
              <a:rPr lang="cs-CZ" altLang="cs-CZ" smtClean="0"/>
              <a:pPr>
                <a:spcBef>
                  <a:spcPct val="0"/>
                </a:spcBef>
              </a:pPr>
              <a:t>31</a:t>
            </a:fld>
            <a:endParaRPr lang="cs-CZ" altLang="cs-CZ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510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6798A49-5719-4C21-940B-FB0B7E2F6B8A}" type="slidenum">
              <a:rPr lang="cs-CZ" altLang="cs-CZ" smtClean="0"/>
              <a:pPr>
                <a:spcBef>
                  <a:spcPct val="0"/>
                </a:spcBef>
              </a:pPr>
              <a:t>4</a:t>
            </a:fld>
            <a:endParaRPr lang="cs-CZ" altLang="cs-CZ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5973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3F2407-C3AA-488B-BA48-4C0B32CC5F40}" type="slidenum">
              <a:rPr lang="cs-CZ" altLang="cs-CZ" smtClean="0"/>
              <a:pPr>
                <a:spcBef>
                  <a:spcPct val="0"/>
                </a:spcBef>
              </a:pPr>
              <a:t>32</a:t>
            </a:fld>
            <a:endParaRPr lang="cs-CZ" altLang="cs-CZ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5738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B765C0-6619-4407-A924-197F0D715F8C}" type="slidenum">
              <a:rPr lang="cs-CZ" altLang="cs-CZ" smtClean="0"/>
              <a:pPr>
                <a:spcBef>
                  <a:spcPct val="0"/>
                </a:spcBef>
              </a:pPr>
              <a:t>33</a:t>
            </a:fld>
            <a:endParaRPr lang="cs-CZ" altLang="cs-CZ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5910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8EA843-AB18-42C2-B698-66791F608019}" type="slidenum">
              <a:rPr lang="cs-CZ" altLang="cs-CZ" smtClean="0"/>
              <a:pPr>
                <a:spcBef>
                  <a:spcPct val="0"/>
                </a:spcBef>
              </a:pPr>
              <a:t>34</a:t>
            </a:fld>
            <a:endParaRPr lang="cs-CZ" altLang="cs-CZ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0110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7646C2-BE28-459A-BBAB-3AA0F4469225}" type="slidenum">
              <a:rPr lang="cs-CZ" altLang="cs-CZ" smtClean="0"/>
              <a:pPr>
                <a:spcBef>
                  <a:spcPct val="0"/>
                </a:spcBef>
              </a:pPr>
              <a:t>35</a:t>
            </a:fld>
            <a:endParaRPr lang="cs-CZ" altLang="cs-CZ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2472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5376653-7B11-46CD-BC1E-7D9108884ABE}" type="slidenum">
              <a:rPr lang="cs-CZ" altLang="cs-CZ" smtClean="0"/>
              <a:pPr>
                <a:spcBef>
                  <a:spcPct val="0"/>
                </a:spcBef>
              </a:pPr>
              <a:t>36</a:t>
            </a:fld>
            <a:endParaRPr lang="cs-CZ" altLang="cs-CZ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8174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ADB3B3-BEE2-437C-8E4D-D3E48063CB63}" type="slidenum">
              <a:rPr lang="cs-CZ" altLang="cs-CZ" smtClean="0"/>
              <a:pPr>
                <a:spcBef>
                  <a:spcPct val="0"/>
                </a:spcBef>
              </a:pPr>
              <a:t>37</a:t>
            </a:fld>
            <a:endParaRPr lang="cs-CZ" altLang="cs-CZ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6569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53C23A-0FA9-44BC-BD2C-7DBA90F6E99A}" type="slidenum">
              <a:rPr lang="cs-CZ" altLang="cs-CZ" smtClean="0"/>
              <a:pPr>
                <a:spcBef>
                  <a:spcPct val="0"/>
                </a:spcBef>
              </a:pPr>
              <a:t>38</a:t>
            </a:fld>
            <a:endParaRPr lang="cs-CZ" altLang="cs-CZ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7474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6937A7C-45F0-4D79-A397-4BBE9DEADAF2}" type="slidenum">
              <a:rPr lang="cs-CZ" altLang="cs-CZ" smtClean="0"/>
              <a:pPr>
                <a:spcBef>
                  <a:spcPct val="0"/>
                </a:spcBef>
              </a:pPr>
              <a:t>39</a:t>
            </a:fld>
            <a:endParaRPr lang="cs-CZ" altLang="cs-CZ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3553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B24757-F464-4E6A-BB1A-316BC4E74CCC}" type="slidenum">
              <a:rPr lang="cs-CZ" altLang="cs-CZ" smtClean="0"/>
              <a:pPr>
                <a:spcBef>
                  <a:spcPct val="0"/>
                </a:spcBef>
              </a:pPr>
              <a:t>40</a:t>
            </a:fld>
            <a:endParaRPr lang="cs-CZ" altLang="cs-CZ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03992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9DF2667-D84A-4D18-8D50-1016E7A889FB}" type="slidenum">
              <a:rPr lang="cs-CZ" altLang="cs-CZ" smtClean="0"/>
              <a:pPr>
                <a:spcBef>
                  <a:spcPct val="0"/>
                </a:spcBef>
              </a:pPr>
              <a:t>41</a:t>
            </a:fld>
            <a:endParaRPr lang="cs-CZ" altLang="cs-CZ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946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CCFD28-2CB3-4580-932B-D0375D68AEFD}" type="slidenum">
              <a:rPr lang="cs-CZ" altLang="cs-CZ" smtClean="0"/>
              <a:pPr>
                <a:spcBef>
                  <a:spcPct val="0"/>
                </a:spcBef>
              </a:pPr>
              <a:t>5</a:t>
            </a:fld>
            <a:endParaRPr lang="cs-CZ" altLang="cs-CZ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0132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4A59D87-17FA-4AD3-A675-A1321B979776}" type="slidenum">
              <a:rPr lang="cs-CZ" altLang="cs-CZ" smtClean="0"/>
              <a:pPr>
                <a:spcBef>
                  <a:spcPct val="0"/>
                </a:spcBef>
              </a:pPr>
              <a:t>42</a:t>
            </a:fld>
            <a:endParaRPr lang="cs-CZ" altLang="cs-CZ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43774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FB4E8C-B5BA-45AC-8D54-31517AF2287E}" type="slidenum">
              <a:rPr lang="cs-CZ" altLang="cs-CZ" smtClean="0"/>
              <a:pPr>
                <a:spcBef>
                  <a:spcPct val="0"/>
                </a:spcBef>
              </a:pPr>
              <a:t>43</a:t>
            </a:fld>
            <a:endParaRPr lang="cs-CZ" altLang="cs-CZ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78189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87D230-558B-497C-8616-588DBD2E8F1B}" type="slidenum">
              <a:rPr lang="cs-CZ" altLang="cs-CZ" smtClean="0"/>
              <a:pPr>
                <a:spcBef>
                  <a:spcPct val="0"/>
                </a:spcBef>
              </a:pPr>
              <a:t>44</a:t>
            </a:fld>
            <a:endParaRPr lang="cs-CZ" altLang="cs-CZ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83289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051434-D357-4129-84CC-9C111B0EA4EC}" type="slidenum">
              <a:rPr lang="cs-CZ" altLang="cs-CZ" smtClean="0"/>
              <a:pPr>
                <a:spcBef>
                  <a:spcPct val="0"/>
                </a:spcBef>
              </a:pPr>
              <a:t>45</a:t>
            </a:fld>
            <a:endParaRPr lang="cs-CZ" altLang="cs-CZ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690269"/>
            <a:ext cx="4984962" cy="4443413"/>
          </a:xfrm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28394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9F77D0-A810-4FFB-A314-2639AB3AB1E0}" type="slidenum">
              <a:rPr lang="cs-CZ" altLang="cs-CZ" smtClean="0"/>
              <a:pPr>
                <a:spcBef>
                  <a:spcPct val="0"/>
                </a:spcBef>
              </a:pPr>
              <a:t>46</a:t>
            </a:fld>
            <a:endParaRPr lang="cs-CZ" altLang="cs-CZ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86853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A98569-FF8B-4D52-A465-67E7C2D70B62}" type="slidenum">
              <a:rPr lang="cs-CZ" altLang="cs-CZ" smtClean="0"/>
              <a:pPr>
                <a:spcBef>
                  <a:spcPct val="0"/>
                </a:spcBef>
              </a:pPr>
              <a:t>47</a:t>
            </a:fld>
            <a:endParaRPr lang="cs-CZ" altLang="cs-CZ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14106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9BC0BB-D389-4179-B5EB-572F3C0B4035}" type="slidenum">
              <a:rPr lang="cs-CZ" altLang="cs-CZ" smtClean="0"/>
              <a:pPr>
                <a:spcBef>
                  <a:spcPct val="0"/>
                </a:spcBef>
              </a:pPr>
              <a:t>48</a:t>
            </a:fld>
            <a:endParaRPr lang="cs-CZ" altLang="cs-CZ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66157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9B3029-0807-4966-8007-9C35F2B1C45F}" type="slidenum">
              <a:rPr lang="cs-CZ" altLang="cs-CZ" smtClean="0"/>
              <a:pPr>
                <a:spcBef>
                  <a:spcPct val="0"/>
                </a:spcBef>
              </a:pPr>
              <a:t>52</a:t>
            </a:fld>
            <a:endParaRPr lang="cs-CZ" altLang="cs-CZ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18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8C73309-1FDB-49B0-9DE4-941891FD122C}" type="slidenum">
              <a:rPr lang="cs-CZ" altLang="cs-CZ" smtClean="0"/>
              <a:pPr>
                <a:spcBef>
                  <a:spcPct val="0"/>
                </a:spcBef>
              </a:pPr>
              <a:t>6</a:t>
            </a:fld>
            <a:endParaRPr lang="cs-CZ" alt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928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FD4902-1F97-4C96-ACAA-DCDB5005AE56}" type="slidenum">
              <a:rPr lang="cs-CZ" altLang="cs-CZ" smtClean="0"/>
              <a:pPr>
                <a:spcBef>
                  <a:spcPct val="0"/>
                </a:spcBef>
              </a:pPr>
              <a:t>7</a:t>
            </a:fld>
            <a:endParaRPr lang="cs-CZ" altLang="cs-CZ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396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A404C2-3562-441A-B08E-9316C6555E08}" type="slidenum">
              <a:rPr lang="cs-CZ" altLang="cs-CZ" smtClean="0"/>
              <a:pPr>
                <a:spcBef>
                  <a:spcPct val="0"/>
                </a:spcBef>
              </a:pPr>
              <a:t>9</a:t>
            </a:fld>
            <a:endParaRPr lang="cs-CZ" altLang="cs-CZ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047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670BD56-7E24-4926-A89B-50CBCEDCA0EE}" type="slidenum">
              <a:rPr lang="cs-CZ" altLang="cs-CZ" smtClean="0"/>
              <a:pPr>
                <a:spcBef>
                  <a:spcPct val="0"/>
                </a:spcBef>
              </a:pPr>
              <a:t>10</a:t>
            </a:fld>
            <a:endParaRPr lang="cs-CZ" altLang="cs-CZ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962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31DA60-43BF-40AA-8AF2-24E81A743775}" type="slidenum">
              <a:rPr lang="cs-CZ" altLang="cs-CZ" smtClean="0"/>
              <a:pPr>
                <a:spcBef>
                  <a:spcPct val="0"/>
                </a:spcBef>
              </a:pPr>
              <a:t>11</a:t>
            </a:fld>
            <a:endParaRPr lang="cs-CZ" altLang="cs-CZ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645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5B1F2-72C7-49BC-8721-783C0095090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38978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EC9D5-0138-4CAA-AEE6-B07B17CF1DF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0614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51210-9767-44CE-8872-7723BCFB6CD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30055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Nadpis, 2 malé a 1 velký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A2DB8-D4C1-4216-B49E-B2B3839B5A3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29900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F8488-B432-4B99-81AB-34E09301559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62394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E9C73-5FEB-467D-A83E-9FA323FCFE3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13468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B90AD-99C9-4381-8ED3-C15B2219E3F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08677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E7980-0091-4F09-814E-3F9EB4AF987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88274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0DC54-B9F1-4694-B4BD-1C828675EB0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01133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DEBCF-BA92-4E65-B9B9-220E030AF20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72858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758E1-9766-4103-A3CC-F9786B50873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03874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F408C-EE69-4FBE-9711-C8C963BC32E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85107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CD979-43F8-423A-8E3D-62CD764FBB1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45582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AC0EA-5247-421C-ADFD-367971AFEA1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56525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E3B7A-97D2-4BD9-8569-B99F179382C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75573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D4D25-D193-4376-9D8A-44FDFE4A90B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91013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F19D12F-1210-4777-9C51-4776149696F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emf"/><Relationship Id="rId4" Type="http://schemas.openxmlformats.org/officeDocument/2006/relationships/image" Target="../media/image39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Základy imunohematologie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cs-CZ" altLang="cs-CZ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smtClean="0"/>
              <a:t>Imunohematologie = </a:t>
            </a:r>
            <a:r>
              <a:rPr lang="cs-CZ" altLang="cs-CZ" sz="3600" b="1" smtClean="0"/>
              <a:t>protilátkový typ</a:t>
            </a:r>
            <a:r>
              <a:rPr lang="cs-CZ" altLang="cs-CZ" sz="3600" smtClean="0"/>
              <a:t> specifické imunitní odpovědi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848"/>
            <a:ext cx="8229600" cy="4238352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400" dirty="0" smtClean="0"/>
              <a:t>Protilátky /imunoglobuliny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400" dirty="0" smtClean="0"/>
          </a:p>
          <a:p>
            <a:pPr marL="457200" indent="-457200"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produkty B lymfocytů</a:t>
            </a:r>
          </a:p>
          <a:p>
            <a:pPr marL="457200" indent="-457200"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přítomné na povrchu membrány lymfocytů jako antigenní receptory nebo rozpuštěné jako proteiny v plazmě a v </a:t>
            </a:r>
            <a:r>
              <a:rPr lang="cs-CZ" altLang="cs-CZ" sz="2400" dirty="0" err="1" smtClean="0"/>
              <a:t>mukozních</a:t>
            </a:r>
            <a:r>
              <a:rPr lang="cs-CZ" altLang="cs-CZ" sz="2400" dirty="0" smtClean="0"/>
              <a:t> tekutinách</a:t>
            </a:r>
          </a:p>
          <a:p>
            <a:pPr marL="457200" indent="-457200"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neutralizují a eliminují antigeny z krve a sliznic (nepůsobí uvnitř buněk) 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cs-CZ" altLang="cs-CZ" sz="2400" dirty="0" smtClean="0"/>
          </a:p>
          <a:p>
            <a:pPr marL="457200" indent="-457200" eaLnBrk="1" hangingPunct="1">
              <a:lnSpc>
                <a:spcPct val="90000"/>
              </a:lnSpc>
              <a:defRPr/>
            </a:pPr>
            <a:endParaRPr lang="cs-CZ" altLang="cs-CZ" sz="2400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400" dirty="0" smtClean="0"/>
          </a:p>
          <a:p>
            <a:pPr marL="457200" indent="-457200" eaLnBrk="1" hangingPunct="1">
              <a:lnSpc>
                <a:spcPct val="90000"/>
              </a:lnSpc>
              <a:defRPr/>
            </a:pPr>
            <a:endParaRPr lang="cs-CZ" altLang="cs-CZ" sz="2800" dirty="0" smtClean="0"/>
          </a:p>
          <a:p>
            <a:pPr marL="457200" indent="-457200" eaLnBrk="1" hangingPunct="1">
              <a:lnSpc>
                <a:spcPct val="90000"/>
              </a:lnSpc>
              <a:defRPr/>
            </a:pPr>
            <a:endParaRPr lang="cs-CZ" alt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99" y="1272816"/>
            <a:ext cx="7646125" cy="53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Funkce protilátek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dirty="0" smtClean="0"/>
              <a:t>Struktura protilátek</a:t>
            </a:r>
            <a:endParaRPr lang="cs-CZ" altLang="cs-CZ" sz="3600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7024" y="1772816"/>
            <a:ext cx="8229600" cy="413499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000" dirty="0" smtClean="0"/>
              <a:t>BCR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dirty="0" smtClean="0"/>
              <a:t>tvoří monomer </a:t>
            </a:r>
            <a:r>
              <a:rPr lang="cs-CZ" altLang="cs-CZ" sz="1800" dirty="0" err="1" smtClean="0"/>
              <a:t>IgM</a:t>
            </a:r>
            <a:r>
              <a:rPr lang="cs-CZ" altLang="cs-CZ" sz="1800" dirty="0" smtClean="0"/>
              <a:t> (příp. </a:t>
            </a:r>
            <a:r>
              <a:rPr lang="cs-CZ" altLang="cs-CZ" sz="1800" dirty="0" err="1" smtClean="0"/>
              <a:t>IgD</a:t>
            </a:r>
            <a:r>
              <a:rPr lang="cs-CZ" altLang="cs-CZ" sz="1800" dirty="0" smtClean="0"/>
              <a:t> ) zakotvený </a:t>
            </a:r>
            <a:r>
              <a:rPr lang="cs-CZ" altLang="cs-CZ" sz="1800" dirty="0" err="1" smtClean="0"/>
              <a:t>Fc</a:t>
            </a:r>
            <a:r>
              <a:rPr lang="cs-CZ" altLang="cs-CZ" sz="1800" dirty="0" smtClean="0"/>
              <a:t> fragmentem </a:t>
            </a:r>
            <a:r>
              <a:rPr lang="cs-CZ" altLang="cs-CZ" sz="1800" dirty="0"/>
              <a:t>v membráně + signalizační molekuly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dirty="0" smtClean="0"/>
              <a:t> klony lymfocytů se vzájemně liší vazebným místem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dirty="0" smtClean="0"/>
          </a:p>
        </p:txBody>
      </p:sp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12976"/>
            <a:ext cx="2267644" cy="313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dirty="0" smtClean="0"/>
              <a:t>Struktura protilátek</a:t>
            </a:r>
            <a:endParaRPr lang="cs-CZ" altLang="cs-CZ" sz="3600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7024" y="138185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000" dirty="0" smtClean="0"/>
              <a:t>Řetězce těžké H a lehké L (H2L2)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600" dirty="0" smtClean="0"/>
              <a:t>Lehké řetězce: kappa, lambda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600" dirty="0" smtClean="0"/>
              <a:t>Těžké řetězce: alfa, </a:t>
            </a:r>
            <a:r>
              <a:rPr lang="cs-CZ" altLang="cs-CZ" sz="1600" dirty="0" err="1" smtClean="0"/>
              <a:t>gamma</a:t>
            </a:r>
            <a:r>
              <a:rPr lang="cs-CZ" altLang="cs-CZ" sz="1600" dirty="0" smtClean="0"/>
              <a:t>, delta, epsilon, mí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 smtClean="0"/>
              <a:t>Fragment </a:t>
            </a:r>
            <a:r>
              <a:rPr lang="cs-CZ" altLang="cs-CZ" sz="2000" dirty="0" err="1" smtClean="0"/>
              <a:t>F</a:t>
            </a:r>
            <a:r>
              <a:rPr lang="cs-CZ" altLang="cs-CZ" sz="2000" baseline="-25000" dirty="0" err="1" smtClean="0"/>
              <a:t>ab</a:t>
            </a:r>
            <a:r>
              <a:rPr lang="cs-CZ" altLang="cs-CZ" sz="2000" dirty="0" smtClean="0"/>
              <a:t> + fragment </a:t>
            </a:r>
            <a:r>
              <a:rPr lang="cs-CZ" altLang="cs-CZ" sz="2000" dirty="0" err="1" smtClean="0"/>
              <a:t>F</a:t>
            </a:r>
            <a:r>
              <a:rPr lang="cs-CZ" altLang="cs-CZ" sz="2000" baseline="-25000" dirty="0" err="1" smtClean="0"/>
              <a:t>c</a:t>
            </a:r>
            <a:r>
              <a:rPr lang="cs-CZ" altLang="cs-CZ" sz="2000" dirty="0" smtClean="0"/>
              <a:t>, pantová oblast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smtClean="0"/>
              <a:t>Variabilní část obsahuje oblast pro vazbu antigenu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smtClean="0"/>
              <a:t>Konstantní část pro jiné funkce (komplement, fagocytóza)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dirty="0" smtClean="0"/>
          </a:p>
        </p:txBody>
      </p:sp>
      <p:pic>
        <p:nvPicPr>
          <p:cNvPr id="24581" name="Picture 4" descr="0000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610531"/>
            <a:ext cx="4608512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826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7428" name="Group 4"/>
          <p:cNvGrpSpPr>
            <a:grpSpLocks/>
          </p:cNvGrpSpPr>
          <p:nvPr/>
        </p:nvGrpSpPr>
        <p:grpSpPr bwMode="auto">
          <a:xfrm>
            <a:off x="4635500" y="1892300"/>
            <a:ext cx="4275138" cy="4308475"/>
            <a:chOff x="2784" y="1056"/>
            <a:chExt cx="2693" cy="2714"/>
          </a:xfrm>
        </p:grpSpPr>
        <p:pic>
          <p:nvPicPr>
            <p:cNvPr id="26629" name="Picture 5" descr="1_17 heavy and ligh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56"/>
              <a:ext cx="2693" cy="2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0" name="Freeform 6"/>
            <p:cNvSpPr>
              <a:spLocks/>
            </p:cNvSpPr>
            <p:nvPr/>
          </p:nvSpPr>
          <p:spPr bwMode="auto">
            <a:xfrm>
              <a:off x="3744" y="1824"/>
              <a:ext cx="256" cy="1488"/>
            </a:xfrm>
            <a:custGeom>
              <a:avLst/>
              <a:gdLst>
                <a:gd name="T0" fmla="*/ 0 w 256"/>
                <a:gd name="T1" fmla="*/ 0 h 1488"/>
                <a:gd name="T2" fmla="*/ 208 w 256"/>
                <a:gd name="T3" fmla="*/ 424 h 1488"/>
                <a:gd name="T4" fmla="*/ 256 w 256"/>
                <a:gd name="T5" fmla="*/ 584 h 1488"/>
                <a:gd name="T6" fmla="*/ 240 w 256"/>
                <a:gd name="T7" fmla="*/ 1488 h 14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6" h="1488">
                  <a:moveTo>
                    <a:pt x="0" y="0"/>
                  </a:moveTo>
                  <a:lnTo>
                    <a:pt x="208" y="424"/>
                  </a:lnTo>
                  <a:lnTo>
                    <a:pt x="256" y="584"/>
                  </a:lnTo>
                  <a:lnTo>
                    <a:pt x="240" y="1488"/>
                  </a:lnTo>
                </a:path>
              </a:pathLst>
            </a:custGeom>
            <a:noFill/>
            <a:ln w="57150">
              <a:solidFill>
                <a:srgbClr val="3366FF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6631" name="Line 7"/>
            <p:cNvSpPr>
              <a:spLocks noChangeShapeType="1"/>
            </p:cNvSpPr>
            <p:nvPr/>
          </p:nvSpPr>
          <p:spPr bwMode="auto">
            <a:xfrm>
              <a:off x="3504" y="1968"/>
              <a:ext cx="240" cy="384"/>
            </a:xfrm>
            <a:prstGeom prst="line">
              <a:avLst/>
            </a:prstGeom>
            <a:noFill/>
            <a:ln w="57150">
              <a:solidFill>
                <a:srgbClr val="33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6632" name="Line 8"/>
            <p:cNvSpPr>
              <a:spLocks noChangeShapeType="1"/>
            </p:cNvSpPr>
            <p:nvPr/>
          </p:nvSpPr>
          <p:spPr bwMode="auto">
            <a:xfrm>
              <a:off x="3264" y="1584"/>
              <a:ext cx="240" cy="38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6633" name="Line 9"/>
            <p:cNvSpPr>
              <a:spLocks noChangeShapeType="1"/>
            </p:cNvSpPr>
            <p:nvPr/>
          </p:nvSpPr>
          <p:spPr bwMode="auto">
            <a:xfrm>
              <a:off x="3504" y="1440"/>
              <a:ext cx="240" cy="38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pic>
        <p:nvPicPr>
          <p:cNvPr id="26627" name="Picture 10" descr="1_16 Ig variable reg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1511300"/>
            <a:ext cx="3976688" cy="507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 Box 11"/>
          <p:cNvSpPr txBox="1">
            <a:spLocks noChangeArrowheads="1"/>
          </p:cNvSpPr>
          <p:nvPr/>
        </p:nvSpPr>
        <p:spPr bwMode="auto">
          <a:xfrm>
            <a:off x="3187700" y="749300"/>
            <a:ext cx="457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2400">
                <a:solidFill>
                  <a:schemeClr val="bg2"/>
                </a:solidFill>
                <a:latin typeface="Times New Roman" panose="02020603050405020304" pitchFamily="18" charset="0"/>
              </a:rPr>
              <a:t>Immunoglobulins (i.e., antibodies)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smtClean="0"/>
              <a:t>Struktura protilátky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400" b="1" dirty="0" smtClean="0"/>
              <a:t>Monomery </a:t>
            </a:r>
            <a:r>
              <a:rPr lang="cs-CZ" altLang="cs-CZ" sz="2400" b="1" dirty="0" err="1" smtClean="0"/>
              <a:t>IgG</a:t>
            </a:r>
            <a:r>
              <a:rPr lang="cs-CZ" altLang="cs-CZ" sz="2400" b="1" dirty="0" smtClean="0"/>
              <a:t>, </a:t>
            </a:r>
            <a:r>
              <a:rPr lang="cs-CZ" altLang="cs-CZ" sz="2400" dirty="0" err="1" smtClean="0"/>
              <a:t>IgD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IgE</a:t>
            </a:r>
            <a:r>
              <a:rPr lang="cs-CZ" altLang="cs-CZ" sz="2400" dirty="0" smtClean="0"/>
              <a:t> = </a:t>
            </a:r>
            <a:r>
              <a:rPr lang="cs-CZ" altLang="cs-CZ" sz="2400" b="1" dirty="0" smtClean="0"/>
              <a:t>dvě </a:t>
            </a:r>
            <a:r>
              <a:rPr lang="cs-CZ" altLang="cs-CZ" sz="2400" dirty="0" smtClean="0"/>
              <a:t>vazebná místa pro </a:t>
            </a:r>
            <a:r>
              <a:rPr lang="cs-CZ" altLang="cs-CZ" sz="2400" dirty="0" err="1" smtClean="0"/>
              <a:t>Ag</a:t>
            </a:r>
            <a:endParaRPr lang="cs-CZ" altLang="cs-CZ" sz="2400" dirty="0" smtClean="0"/>
          </a:p>
          <a:p>
            <a:pPr eaLnBrk="1" hangingPunct="1">
              <a:buFontTx/>
              <a:buNone/>
            </a:pPr>
            <a:r>
              <a:rPr lang="cs-CZ" altLang="cs-CZ" sz="2400" dirty="0" smtClean="0"/>
              <a:t>Dimer </a:t>
            </a:r>
            <a:r>
              <a:rPr lang="cs-CZ" altLang="cs-CZ" sz="2400" dirty="0" err="1" smtClean="0"/>
              <a:t>IgA</a:t>
            </a:r>
            <a:r>
              <a:rPr lang="cs-CZ" altLang="cs-CZ" sz="2400" dirty="0" smtClean="0"/>
              <a:t> = čtyři vazebná místa pro </a:t>
            </a:r>
            <a:r>
              <a:rPr lang="cs-CZ" altLang="cs-CZ" sz="2400" dirty="0" err="1" smtClean="0"/>
              <a:t>Ag</a:t>
            </a:r>
            <a:endParaRPr lang="cs-CZ" altLang="cs-CZ" sz="2400" dirty="0" smtClean="0"/>
          </a:p>
          <a:p>
            <a:pPr eaLnBrk="1" hangingPunct="1">
              <a:buFontTx/>
              <a:buNone/>
            </a:pPr>
            <a:r>
              <a:rPr lang="cs-CZ" altLang="cs-CZ" sz="2400" b="1" dirty="0" err="1" smtClean="0"/>
              <a:t>Pentamer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 smtClean="0"/>
              <a:t>IgM</a:t>
            </a:r>
            <a:r>
              <a:rPr lang="cs-CZ" altLang="cs-CZ" sz="2400" dirty="0" smtClean="0"/>
              <a:t> (</a:t>
            </a:r>
            <a:r>
              <a:rPr lang="cs-CZ" altLang="cs-CZ" sz="2400" dirty="0" err="1" smtClean="0"/>
              <a:t>hexamer</a:t>
            </a:r>
            <a:r>
              <a:rPr lang="cs-CZ" altLang="cs-CZ" sz="2400" dirty="0" smtClean="0"/>
              <a:t>) = </a:t>
            </a:r>
            <a:r>
              <a:rPr lang="cs-CZ" altLang="cs-CZ" sz="2400" b="1" dirty="0" smtClean="0"/>
              <a:t>deset </a:t>
            </a:r>
            <a:r>
              <a:rPr lang="cs-CZ" altLang="cs-CZ" sz="2400" dirty="0" smtClean="0"/>
              <a:t>(dvanáct) míst pro </a:t>
            </a:r>
            <a:r>
              <a:rPr lang="cs-CZ" altLang="cs-CZ" sz="2400" dirty="0" err="1" smtClean="0"/>
              <a:t>Ag</a:t>
            </a:r>
            <a:endParaRPr lang="cs-CZ" altLang="cs-CZ" sz="2400" dirty="0" smtClean="0"/>
          </a:p>
        </p:txBody>
      </p:sp>
      <p:pic>
        <p:nvPicPr>
          <p:cNvPr id="28676" name="Picture 5" descr="000000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2" t="2941" r="8190" b="5882"/>
          <a:stretch/>
        </p:blipFill>
        <p:spPr bwMode="auto">
          <a:xfrm>
            <a:off x="43748" y="3501008"/>
            <a:ext cx="3733842" cy="2516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7" name="Picture 6" descr="000000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" t="3170" r="5655" b="5542"/>
          <a:stretch/>
        </p:blipFill>
        <p:spPr bwMode="auto">
          <a:xfrm>
            <a:off x="3923928" y="3502268"/>
            <a:ext cx="2832435" cy="251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8" name="Picture 7" descr="000000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" t="2852" r="6173" b="5898"/>
          <a:stretch/>
        </p:blipFill>
        <p:spPr bwMode="auto">
          <a:xfrm>
            <a:off x="6913382" y="3501008"/>
            <a:ext cx="2123114" cy="2516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smtClean="0"/>
              <a:t>Proteolytické štěpení protilátek</a:t>
            </a:r>
          </a:p>
        </p:txBody>
      </p:sp>
      <p:pic>
        <p:nvPicPr>
          <p:cNvPr id="30723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7547"/>
            <a:ext cx="3492500" cy="368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6016" y="2060848"/>
            <a:ext cx="3970784" cy="3608112"/>
          </a:xfrm>
        </p:spPr>
        <p:txBody>
          <a:bodyPr/>
          <a:lstStyle/>
          <a:p>
            <a:pPr eaLnBrk="1" hangingPunct="1"/>
            <a:r>
              <a:rPr lang="cs-CZ" altLang="cs-CZ" sz="2000" dirty="0" smtClean="0"/>
              <a:t>Štěpení papainem</a:t>
            </a:r>
          </a:p>
          <a:p>
            <a:pPr lvl="1" eaLnBrk="1" hangingPunct="1"/>
            <a:r>
              <a:rPr lang="cs-CZ" altLang="cs-CZ" sz="1600" dirty="0" smtClean="0"/>
              <a:t>2 monovalentní </a:t>
            </a:r>
            <a:r>
              <a:rPr lang="cs-CZ" altLang="cs-CZ" sz="1600" dirty="0" err="1" smtClean="0"/>
              <a:t>F</a:t>
            </a:r>
            <a:r>
              <a:rPr lang="cs-CZ" altLang="cs-CZ" sz="1600" baseline="-25000" dirty="0" err="1" smtClean="0"/>
              <a:t>ab</a:t>
            </a:r>
            <a:r>
              <a:rPr lang="cs-CZ" altLang="cs-CZ" sz="1600" baseline="-25000" dirty="0" smtClean="0"/>
              <a:t> </a:t>
            </a:r>
            <a:r>
              <a:rPr lang="cs-CZ" altLang="cs-CZ" sz="1600" dirty="0"/>
              <a:t> </a:t>
            </a:r>
            <a:r>
              <a:rPr lang="cs-CZ" altLang="cs-CZ" sz="1600" dirty="0" smtClean="0"/>
              <a:t>fragmenty</a:t>
            </a:r>
          </a:p>
          <a:p>
            <a:pPr lvl="1" eaLnBrk="1" hangingPunct="1"/>
            <a:r>
              <a:rPr lang="cs-CZ" altLang="cs-CZ" sz="1600" dirty="0" err="1" smtClean="0"/>
              <a:t>Fc</a:t>
            </a:r>
            <a:r>
              <a:rPr lang="cs-CZ" altLang="cs-CZ" sz="1600" dirty="0" smtClean="0"/>
              <a:t> fragment</a:t>
            </a:r>
          </a:p>
          <a:p>
            <a:pPr lvl="1" eaLnBrk="1" hangingPunct="1"/>
            <a:endParaRPr lang="cs-CZ" altLang="cs-CZ" sz="1600" dirty="0" smtClean="0"/>
          </a:p>
          <a:p>
            <a:pPr lvl="1" eaLnBrk="1" hangingPunct="1"/>
            <a:endParaRPr lang="cs-CZ" altLang="cs-CZ" sz="1600" dirty="0"/>
          </a:p>
          <a:p>
            <a:pPr lvl="1" eaLnBrk="1" hangingPunct="1"/>
            <a:endParaRPr lang="cs-CZ" altLang="cs-CZ" sz="1600" dirty="0"/>
          </a:p>
          <a:p>
            <a:pPr marL="342900" lvl="1" indent="-342900" eaLnBrk="1" hangingPunct="1">
              <a:buChar char="•"/>
            </a:pPr>
            <a:r>
              <a:rPr lang="cs-CZ" altLang="cs-CZ" sz="2000" dirty="0">
                <a:ea typeface="+mn-ea"/>
                <a:cs typeface="+mn-cs"/>
              </a:rPr>
              <a:t>Štěpení </a:t>
            </a:r>
            <a:r>
              <a:rPr lang="cs-CZ" altLang="cs-CZ" sz="2000" dirty="0" smtClean="0">
                <a:ea typeface="+mn-ea"/>
                <a:cs typeface="+mn-cs"/>
              </a:rPr>
              <a:t>pepsinem</a:t>
            </a:r>
          </a:p>
          <a:p>
            <a:pPr lvl="1" eaLnBrk="1" hangingPunct="1"/>
            <a:r>
              <a:rPr lang="cs-CZ" altLang="cs-CZ" sz="1600" dirty="0"/>
              <a:t>1 bivalentní </a:t>
            </a:r>
            <a:r>
              <a:rPr lang="cs-CZ" altLang="cs-CZ" sz="1600" dirty="0" err="1"/>
              <a:t>Fab</a:t>
            </a:r>
            <a:r>
              <a:rPr lang="cs-CZ" altLang="cs-CZ" sz="1600" dirty="0"/>
              <a:t>  fragment</a:t>
            </a:r>
          </a:p>
          <a:p>
            <a:pPr lvl="1" eaLnBrk="1" hangingPunct="1"/>
            <a:r>
              <a:rPr lang="cs-CZ" altLang="cs-CZ" sz="1600" dirty="0" err="1"/>
              <a:t>Fc</a:t>
            </a:r>
            <a:r>
              <a:rPr lang="cs-CZ" altLang="cs-CZ" sz="1600" dirty="0"/>
              <a:t> fragment (štěpné produkty)</a:t>
            </a:r>
          </a:p>
          <a:p>
            <a:pPr marL="742950" lvl="2" indent="-342900" eaLnBrk="1" hangingPunct="1"/>
            <a:endParaRPr lang="cs-CZ" altLang="cs-CZ" sz="1600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afini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870" y="3798443"/>
            <a:ext cx="5650260" cy="2715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1692275" y="3644900"/>
            <a:ext cx="5832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                         </a:t>
            </a:r>
          </a:p>
        </p:txBody>
      </p:sp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1908175" y="1412875"/>
            <a:ext cx="48244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                 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Pojmy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07504" y="1412875"/>
            <a:ext cx="8928992" cy="230415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b="1" dirty="0" smtClean="0">
                <a:solidFill>
                  <a:schemeClr val="tx2"/>
                </a:solidFill>
              </a:rPr>
              <a:t>Afinita</a:t>
            </a:r>
            <a:r>
              <a:rPr lang="cs-CZ" altLang="cs-CZ" sz="2000" dirty="0" smtClean="0">
                <a:solidFill>
                  <a:schemeClr val="tx2"/>
                </a:solidFill>
              </a:rPr>
              <a:t>:</a:t>
            </a:r>
            <a:r>
              <a:rPr lang="cs-CZ" altLang="cs-CZ" sz="2000" dirty="0" smtClean="0"/>
              <a:t> </a:t>
            </a:r>
            <a:r>
              <a:rPr lang="cs-CZ" altLang="cs-CZ" sz="1600" dirty="0"/>
              <a:t>s</a:t>
            </a:r>
            <a:r>
              <a:rPr lang="cs-CZ" altLang="cs-CZ" sz="1600" dirty="0" smtClean="0"/>
              <a:t>íla reakce mezi 1 antigenní determinantou a 1 vazebným místem protilátky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800" dirty="0" smtClean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 err="1" smtClean="0">
                <a:solidFill>
                  <a:schemeClr val="tx2"/>
                </a:solidFill>
              </a:rPr>
              <a:t>Avidita</a:t>
            </a:r>
            <a:r>
              <a:rPr lang="cs-CZ" altLang="cs-CZ" sz="2000" dirty="0" smtClean="0">
                <a:solidFill>
                  <a:schemeClr val="tx2"/>
                </a:solidFill>
              </a:rPr>
              <a:t>:</a:t>
            </a:r>
            <a:r>
              <a:rPr lang="cs-CZ" altLang="cs-CZ" sz="2000" dirty="0" smtClean="0"/>
              <a:t> </a:t>
            </a:r>
            <a:r>
              <a:rPr lang="cs-CZ" altLang="cs-CZ" sz="1600" dirty="0" smtClean="0"/>
              <a:t>síla vazby mezi multivalentní protilátkou a antigenem s různými determinantami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6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 smtClean="0">
                <a:solidFill>
                  <a:schemeClr val="tx2"/>
                </a:solidFill>
              </a:rPr>
              <a:t>Specifita</a:t>
            </a:r>
            <a:r>
              <a:rPr lang="cs-CZ" altLang="cs-CZ" sz="2000" dirty="0" smtClean="0">
                <a:solidFill>
                  <a:schemeClr val="tx2"/>
                </a:solidFill>
              </a:rPr>
              <a:t>:</a:t>
            </a:r>
            <a:r>
              <a:rPr lang="cs-CZ" altLang="cs-CZ" sz="2000" dirty="0" smtClean="0"/>
              <a:t> </a:t>
            </a:r>
            <a:r>
              <a:rPr lang="cs-CZ" altLang="cs-CZ" sz="1600" dirty="0" smtClean="0"/>
              <a:t>schopnost protilátky reagovat s 1 antigenní determinantou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6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 err="1" smtClean="0">
                <a:solidFill>
                  <a:schemeClr val="tx2"/>
                </a:solidFill>
              </a:rPr>
              <a:t>Cross</a:t>
            </a:r>
            <a:r>
              <a:rPr lang="cs-CZ" altLang="cs-CZ" sz="2000" b="1" dirty="0" smtClean="0">
                <a:solidFill>
                  <a:schemeClr val="tx2"/>
                </a:solidFill>
              </a:rPr>
              <a:t>-reakce</a:t>
            </a:r>
            <a:r>
              <a:rPr lang="cs-CZ" altLang="cs-CZ" sz="2000" dirty="0" smtClean="0">
                <a:solidFill>
                  <a:schemeClr val="tx2"/>
                </a:solidFill>
              </a:rPr>
              <a:t>:</a:t>
            </a:r>
            <a:r>
              <a:rPr lang="cs-CZ" altLang="cs-CZ" sz="2000" dirty="0" smtClean="0"/>
              <a:t> </a:t>
            </a:r>
            <a:r>
              <a:rPr lang="cs-CZ" altLang="cs-CZ" sz="1600" dirty="0" smtClean="0"/>
              <a:t>schopnost protilátky reagovat s více antigenními determinantami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600" dirty="0" smtClean="0"/>
              <a:t>Typy protilátek dle vzniku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9"/>
            <a:ext cx="8229600" cy="5184576"/>
          </a:xfrm>
        </p:spPr>
        <p:txBody>
          <a:bodyPr/>
          <a:lstStyle/>
          <a:p>
            <a:pPr eaLnBrk="1" hangingPunct="1"/>
            <a:r>
              <a:rPr lang="cs-CZ" altLang="cs-CZ" sz="2400" b="1" dirty="0" err="1" smtClean="0">
                <a:solidFill>
                  <a:schemeClr val="tx2"/>
                </a:solidFill>
              </a:rPr>
              <a:t>Polyklonální</a:t>
            </a:r>
            <a:r>
              <a:rPr lang="cs-CZ" altLang="cs-CZ" sz="2400" dirty="0" smtClean="0">
                <a:solidFill>
                  <a:schemeClr val="tx2"/>
                </a:solidFill>
              </a:rPr>
              <a:t> </a:t>
            </a:r>
            <a:r>
              <a:rPr lang="cs-CZ" altLang="cs-CZ" sz="2400" dirty="0" smtClean="0"/>
              <a:t>(lidské):  z různých buněčných linií lymfocytů, rozeznávají různé epitopy stejného antigenu</a:t>
            </a:r>
          </a:p>
          <a:p>
            <a:pPr eaLnBrk="1" hangingPunct="1"/>
            <a:r>
              <a:rPr lang="cs-CZ" altLang="cs-CZ" sz="2400" b="1" dirty="0" smtClean="0">
                <a:solidFill>
                  <a:schemeClr val="tx2"/>
                </a:solidFill>
              </a:rPr>
              <a:t>Monoklonální</a:t>
            </a:r>
            <a:r>
              <a:rPr lang="cs-CZ" altLang="cs-CZ" sz="2400" dirty="0" smtClean="0">
                <a:solidFill>
                  <a:schemeClr val="tx2"/>
                </a:solidFill>
              </a:rPr>
              <a:t>  </a:t>
            </a:r>
            <a:r>
              <a:rPr lang="cs-CZ" altLang="cs-CZ" sz="2400" dirty="0" err="1" smtClean="0">
                <a:solidFill>
                  <a:schemeClr val="tx2"/>
                </a:solidFill>
              </a:rPr>
              <a:t>Abs</a:t>
            </a:r>
            <a:r>
              <a:rPr lang="cs-CZ" altLang="cs-CZ" sz="2400" dirty="0" smtClean="0"/>
              <a:t>: identické protilátky jednoho klonu lymfocytů, rozeznávají jeden konkrétní epitop</a:t>
            </a:r>
          </a:p>
          <a:p>
            <a:pPr eaLnBrk="1" hangingPunct="1"/>
            <a:endParaRPr lang="cs-CZ" altLang="cs-CZ" sz="2400" dirty="0" smtClean="0"/>
          </a:p>
          <a:p>
            <a:pPr eaLnBrk="1" hangingPunct="1"/>
            <a:endParaRPr lang="cs-CZ" altLang="cs-CZ" sz="2400" dirty="0" smtClean="0"/>
          </a:p>
          <a:p>
            <a:pPr eaLnBrk="1" hangingPunct="1"/>
            <a:endParaRPr lang="cs-CZ" altLang="cs-CZ" sz="2400" dirty="0" smtClean="0"/>
          </a:p>
          <a:p>
            <a:pPr eaLnBrk="1" hangingPunct="1"/>
            <a:endParaRPr lang="cs-CZ" altLang="cs-CZ" sz="2400" dirty="0" smtClean="0"/>
          </a:p>
          <a:p>
            <a:pPr eaLnBrk="1" hangingPunct="1"/>
            <a:endParaRPr lang="cs-CZ" altLang="cs-CZ" sz="2400" dirty="0" smtClean="0"/>
          </a:p>
          <a:p>
            <a:pPr eaLnBrk="1" hangingPunct="1"/>
            <a:endParaRPr lang="cs-CZ" altLang="cs-CZ" sz="2400" dirty="0" smtClean="0"/>
          </a:p>
          <a:p>
            <a:pPr eaLnBrk="1" hangingPunct="1"/>
            <a:r>
              <a:rPr lang="cs-CZ" altLang="cs-CZ" sz="2400" dirty="0" smtClean="0"/>
              <a:t>Diagnostické použití (dg. séra) pro vyšetření krevních skupin</a:t>
            </a:r>
          </a:p>
          <a:p>
            <a:pPr eaLnBrk="1" hangingPunct="1"/>
            <a:endParaRPr lang="cs-CZ" altLang="cs-CZ" sz="2400" dirty="0" smtClean="0"/>
          </a:p>
          <a:p>
            <a:pPr eaLnBrk="1" hangingPunct="1"/>
            <a:endParaRPr lang="cs-CZ" altLang="cs-CZ" sz="2400" dirty="0" smtClean="0"/>
          </a:p>
        </p:txBody>
      </p:sp>
      <p:pic>
        <p:nvPicPr>
          <p:cNvPr id="3482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744" y="3068960"/>
            <a:ext cx="2952328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29000"/>
            <a:ext cx="2505075" cy="187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smtClean="0"/>
              <a:t>Antigeny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808"/>
            <a:ext cx="8229600" cy="4525963"/>
          </a:xfrm>
        </p:spPr>
        <p:txBody>
          <a:bodyPr/>
          <a:lstStyle/>
          <a:p>
            <a:pPr eaLnBrk="1" hangingPunct="1"/>
            <a:r>
              <a:rPr lang="cs-CZ" altLang="cs-CZ" sz="2400" dirty="0" smtClean="0"/>
              <a:t>Cizí substance navozující imunitní odpověď</a:t>
            </a:r>
          </a:p>
          <a:p>
            <a:pPr eaLnBrk="1" hangingPunct="1"/>
            <a:r>
              <a:rPr lang="cs-CZ" altLang="cs-CZ" sz="2400" b="1" dirty="0" smtClean="0">
                <a:solidFill>
                  <a:schemeClr val="tx2"/>
                </a:solidFill>
              </a:rPr>
              <a:t>antigenní determinanty (epitopy) </a:t>
            </a:r>
            <a:r>
              <a:rPr lang="cs-CZ" altLang="cs-CZ" sz="2400" dirty="0"/>
              <a:t>= část antigenu, na kterou se váže protilátka</a:t>
            </a:r>
          </a:p>
          <a:p>
            <a:pPr lvl="1" eaLnBrk="1" hangingPunct="1"/>
            <a:r>
              <a:rPr lang="cs-CZ" altLang="cs-CZ" sz="2000" dirty="0" smtClean="0"/>
              <a:t>Jeden antigen může mít různé epitopy</a:t>
            </a:r>
          </a:p>
          <a:p>
            <a:pPr eaLnBrk="1" hangingPunct="1"/>
            <a:r>
              <a:rPr lang="cs-CZ" altLang="cs-CZ" sz="2400" dirty="0" smtClean="0"/>
              <a:t>Obvykle proteiny, polysacharidy, lipidy, NK</a:t>
            </a:r>
            <a:endParaRPr lang="cs-CZ" altLang="cs-CZ" sz="2400" dirty="0" smtClean="0">
              <a:solidFill>
                <a:srgbClr val="33CC33"/>
              </a:solidFill>
            </a:endParaRPr>
          </a:p>
          <a:p>
            <a:pPr eaLnBrk="1" hangingPunct="1"/>
            <a:endParaRPr lang="cs-CZ" altLang="cs-CZ" sz="2400" dirty="0" smtClean="0"/>
          </a:p>
          <a:p>
            <a:pPr eaLnBrk="1" hangingPunct="1"/>
            <a:r>
              <a:rPr lang="cs-CZ" altLang="cs-CZ" sz="2400" dirty="0" smtClean="0"/>
              <a:t>Antigeny v imunohematologii </a:t>
            </a:r>
          </a:p>
          <a:p>
            <a:pPr lvl="1" eaLnBrk="1" hangingPunct="1"/>
            <a:r>
              <a:rPr lang="cs-CZ" altLang="cs-CZ" sz="2000" dirty="0" smtClean="0"/>
              <a:t>Krevní skupiny erytrocytů</a:t>
            </a:r>
          </a:p>
          <a:p>
            <a:pPr lvl="1" eaLnBrk="1" hangingPunct="1"/>
            <a:r>
              <a:rPr lang="cs-CZ" altLang="cs-CZ" sz="2000" dirty="0" smtClean="0"/>
              <a:t>HLA (</a:t>
            </a:r>
            <a:r>
              <a:rPr lang="cs-CZ" altLang="cs-CZ" sz="2000" dirty="0" err="1" smtClean="0"/>
              <a:t>histokompatibilní</a:t>
            </a:r>
            <a:r>
              <a:rPr lang="cs-CZ" altLang="cs-CZ" sz="2000" dirty="0" smtClean="0"/>
              <a:t>, transplantační) antigeny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smtClean="0"/>
              <a:t>Imunohematologie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  <a:p>
            <a:pPr eaLnBrk="1" hangingPunct="1"/>
            <a:r>
              <a:rPr lang="cs-CZ" altLang="cs-CZ" sz="2400" smtClean="0"/>
              <a:t>Nauka o antigenech, protilátkách, imunitních reakcích aplikovaná na krevní buňky (erytrocyty, granulocyty, lymfocyty, trombocyty)</a:t>
            </a:r>
          </a:p>
          <a:p>
            <a:pPr eaLnBrk="1" hangingPunct="1"/>
            <a:r>
              <a:rPr lang="cs-CZ" altLang="cs-CZ" sz="2400" smtClean="0"/>
              <a:t>Multioborová věda klinicky využívaná při přípravě a podání transfuze a při některých jiných stavech</a:t>
            </a:r>
          </a:p>
          <a:p>
            <a:pPr eaLnBrk="1" hangingPunct="1"/>
            <a:r>
              <a:rPr lang="cs-CZ" altLang="cs-CZ" sz="2400" smtClean="0"/>
              <a:t>Řeší specifickou problematiku, např. hemolytické onemocnění novorozence, autoimunitní hemolytické anemie, potransfuzní reakce</a:t>
            </a:r>
          </a:p>
          <a:p>
            <a:pPr eaLnBrk="1" hangingPunct="1"/>
            <a:r>
              <a:rPr lang="cs-CZ" altLang="cs-CZ" sz="2400" smtClean="0"/>
              <a:t>Uplatnění v transplantologii (hematopoetické buňky, solidní orgány)</a:t>
            </a:r>
          </a:p>
          <a:p>
            <a:pPr eaLnBrk="1" hangingPunct="1">
              <a:buFontTx/>
              <a:buNone/>
            </a:pPr>
            <a:endParaRPr lang="cs-CZ" altLang="cs-CZ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smtClean="0"/>
              <a:t>Vazba antigen - protilátka</a:t>
            </a:r>
          </a:p>
        </p:txBody>
      </p:sp>
      <p:pic>
        <p:nvPicPr>
          <p:cNvPr id="38915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1600200"/>
            <a:ext cx="6432550" cy="415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3438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4000" b="1" smtClean="0"/>
              <a:t>Krevní skupiny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400" smtClean="0">
                <a:solidFill>
                  <a:schemeClr val="tx2"/>
                </a:solidFill>
              </a:rPr>
              <a:t>Antigeny na buněčné membráně erytrocytů </a:t>
            </a:r>
          </a:p>
          <a:p>
            <a:pPr eaLnBrk="1" hangingPunct="1">
              <a:buFontTx/>
              <a:buNone/>
            </a:pPr>
            <a:endParaRPr lang="cs-CZ" altLang="cs-CZ" sz="2400" smtClean="0">
              <a:solidFill>
                <a:schemeClr val="tx2"/>
              </a:solidFill>
            </a:endParaRPr>
          </a:p>
          <a:p>
            <a:pPr eaLnBrk="1" hangingPunct="1">
              <a:buFontTx/>
              <a:buNone/>
            </a:pPr>
            <a:r>
              <a:rPr lang="cs-CZ" altLang="cs-CZ" sz="2400" smtClean="0"/>
              <a:t>                   - zajišťují transport látek </a:t>
            </a:r>
          </a:p>
          <a:p>
            <a:pPr eaLnBrk="1" hangingPunct="1">
              <a:buFontTx/>
              <a:buNone/>
            </a:pPr>
            <a:r>
              <a:rPr lang="cs-CZ" altLang="cs-CZ" sz="2400" smtClean="0"/>
              <a:t>                   - receptory pro mikroorganizmy</a:t>
            </a:r>
          </a:p>
          <a:p>
            <a:pPr eaLnBrk="1" hangingPunct="1">
              <a:buFontTx/>
              <a:buNone/>
            </a:pPr>
            <a:r>
              <a:rPr lang="cs-CZ" altLang="cs-CZ" sz="2400" smtClean="0"/>
              <a:t>                   - adhesivní funkce</a:t>
            </a:r>
          </a:p>
          <a:p>
            <a:pPr eaLnBrk="1" hangingPunct="1">
              <a:buFontTx/>
              <a:buNone/>
            </a:pPr>
            <a:r>
              <a:rPr lang="cs-CZ" altLang="cs-CZ" sz="2400" smtClean="0"/>
              <a:t>                   - jsou enzymaticky aktivní</a:t>
            </a:r>
          </a:p>
          <a:p>
            <a:pPr eaLnBrk="1" hangingPunct="1">
              <a:buFontTx/>
              <a:buNone/>
            </a:pPr>
            <a:r>
              <a:rPr lang="cs-CZ" altLang="cs-CZ" sz="2400" smtClean="0"/>
              <a:t>                   - udržují morfologické a strukturální vlastnosti           </a:t>
            </a:r>
          </a:p>
          <a:p>
            <a:pPr eaLnBrk="1" hangingPunct="1">
              <a:buFontTx/>
              <a:buNone/>
            </a:pPr>
            <a:r>
              <a:rPr lang="cs-CZ" altLang="cs-CZ" sz="2400" smtClean="0"/>
              <a:t>                     erytrocytu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K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3" t="2951" r="10834" b="11707"/>
          <a:stretch/>
        </p:blipFill>
        <p:spPr bwMode="auto">
          <a:xfrm>
            <a:off x="467544" y="260648"/>
            <a:ext cx="8136904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eaLnBrk="1" hangingPunct="1"/>
            <a:r>
              <a:rPr lang="cs-CZ" altLang="cs-CZ" sz="4000" dirty="0" smtClean="0"/>
              <a:t>Krevní skupiny</a:t>
            </a:r>
          </a:p>
        </p:txBody>
      </p:sp>
      <p:sp>
        <p:nvSpPr>
          <p:cNvPr id="4505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9"/>
            <a:ext cx="8229600" cy="3816424"/>
          </a:xfrm>
        </p:spPr>
        <p:txBody>
          <a:bodyPr/>
          <a:lstStyle/>
          <a:p>
            <a:pPr eaLnBrk="1" hangingPunct="1"/>
            <a:r>
              <a:rPr lang="cs-CZ" altLang="cs-CZ" sz="2400" dirty="0" smtClean="0"/>
              <a:t>Obvykle velké molekuly, složené sloučeniny (proteiny, polysacharidy, lipidy)</a:t>
            </a:r>
          </a:p>
          <a:p>
            <a:pPr eaLnBrk="1" hangingPunct="1"/>
            <a:r>
              <a:rPr lang="cs-CZ" altLang="cs-CZ" sz="2400" dirty="0" smtClean="0"/>
              <a:t>Větší molekuly a komplexy molekul = lepší imunogeny</a:t>
            </a:r>
          </a:p>
          <a:p>
            <a:pPr eaLnBrk="1" hangingPunct="1"/>
            <a:r>
              <a:rPr lang="cs-CZ" altLang="cs-CZ" sz="2400" dirty="0" err="1" smtClean="0"/>
              <a:t>Imunogenicita</a:t>
            </a:r>
            <a:r>
              <a:rPr lang="cs-CZ" altLang="cs-CZ" sz="2400" dirty="0" smtClean="0"/>
              <a:t> závisí na stupni cizorodosti, strukturální stabilitě molekuly, dostatečném počtu </a:t>
            </a:r>
            <a:r>
              <a:rPr lang="cs-CZ" altLang="cs-CZ" sz="2400" dirty="0" err="1" smtClean="0"/>
              <a:t>Ag</a:t>
            </a:r>
            <a:r>
              <a:rPr lang="cs-CZ" altLang="cs-CZ" sz="2400" dirty="0" smtClean="0"/>
              <a:t> determinant, době expozice, způsobu podání </a:t>
            </a:r>
          </a:p>
          <a:p>
            <a:pPr eaLnBrk="1" hangingPunct="1"/>
            <a:r>
              <a:rPr lang="cs-CZ" altLang="cs-CZ" sz="2400" dirty="0" smtClean="0"/>
              <a:t>Autoprotilátky vznikají při selhání </a:t>
            </a:r>
            <a:r>
              <a:rPr lang="cs-CZ" altLang="cs-CZ" sz="2400" dirty="0" err="1" smtClean="0"/>
              <a:t>autotolerance</a:t>
            </a:r>
            <a:r>
              <a:rPr lang="cs-CZ" altLang="cs-CZ" sz="2400" dirty="0" smtClean="0"/>
              <a:t> </a:t>
            </a:r>
          </a:p>
          <a:p>
            <a:pPr eaLnBrk="1" hangingPunct="1"/>
            <a:r>
              <a:rPr lang="cs-CZ" altLang="cs-CZ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Hapten</a:t>
            </a:r>
            <a:r>
              <a:rPr lang="cs-CZ" altLang="cs-CZ" sz="2400" dirty="0" smtClean="0"/>
              <a:t> = malá molekula, neimunogenní, spojuje se s větším nosičem</a:t>
            </a:r>
          </a:p>
        </p:txBody>
      </p:sp>
      <p:pic>
        <p:nvPicPr>
          <p:cNvPr id="45060" name="Obráze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" t="3775" r="6826" b="5956"/>
          <a:stretch/>
        </p:blipFill>
        <p:spPr bwMode="auto">
          <a:xfrm>
            <a:off x="5436096" y="4653136"/>
            <a:ext cx="2772308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smtClean="0"/>
              <a:t>Komplementový systém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800"/>
            <a:ext cx="8229600" cy="4525963"/>
          </a:xfrm>
        </p:spPr>
        <p:txBody>
          <a:bodyPr/>
          <a:lstStyle/>
          <a:p>
            <a:pPr eaLnBrk="1" hangingPunct="1"/>
            <a:r>
              <a:rPr lang="cs-CZ" altLang="cs-CZ" sz="2400" dirty="0" smtClean="0"/>
              <a:t>Komplex proteinů v plazmě a proteinů vázaných na povrchu různých buněk</a:t>
            </a:r>
          </a:p>
          <a:p>
            <a:pPr eaLnBrk="1" hangingPunct="1"/>
            <a:r>
              <a:rPr lang="cs-CZ" altLang="cs-CZ" sz="2400" dirty="0" smtClean="0"/>
              <a:t>Převážně proteolytické enzymy </a:t>
            </a:r>
          </a:p>
          <a:p>
            <a:pPr lvl="1" eaLnBrk="1" hangingPunct="1"/>
            <a:r>
              <a:rPr lang="cs-CZ" altLang="cs-CZ" sz="2000" dirty="0" smtClean="0"/>
              <a:t>enzymatická kaskáda při aktivaci</a:t>
            </a:r>
          </a:p>
          <a:p>
            <a:pPr lvl="1" eaLnBrk="1" hangingPunct="1"/>
            <a:r>
              <a:rPr lang="cs-CZ" altLang="cs-CZ" sz="2000" dirty="0" smtClean="0"/>
              <a:t>aktivované proteiny štěpí další složky komplementu     </a:t>
            </a:r>
            <a:r>
              <a:rPr lang="cs-CZ" altLang="cs-CZ" sz="1600" dirty="0" smtClean="0"/>
              <a:t>(nejdůležitější proteiny C1-C9)</a:t>
            </a:r>
          </a:p>
          <a:p>
            <a:pPr lvl="1" eaLnBrk="1" hangingPunct="1"/>
            <a:r>
              <a:rPr lang="cs-CZ" altLang="cs-CZ" sz="2000" dirty="0" smtClean="0"/>
              <a:t>vzniká velký počet efektorových molekul</a:t>
            </a:r>
          </a:p>
          <a:p>
            <a:pPr eaLnBrk="1" hangingPunct="1"/>
            <a:r>
              <a:rPr lang="cs-CZ" altLang="cs-CZ" sz="2400" dirty="0" smtClean="0"/>
              <a:t>Funkce v obranyschopnosti</a:t>
            </a:r>
          </a:p>
          <a:p>
            <a:pPr lvl="1" eaLnBrk="1" hangingPunct="1"/>
            <a:r>
              <a:rPr lang="cs-CZ" altLang="cs-CZ" sz="2000" dirty="0" err="1" smtClean="0"/>
              <a:t>Opsonizace</a:t>
            </a:r>
            <a:r>
              <a:rPr lang="cs-CZ" altLang="cs-CZ" sz="2000" dirty="0" smtClean="0"/>
              <a:t> při fagocytóze</a:t>
            </a:r>
          </a:p>
          <a:p>
            <a:pPr lvl="1" eaLnBrk="1" hangingPunct="1"/>
            <a:r>
              <a:rPr lang="cs-CZ" altLang="cs-CZ" sz="2000" dirty="0" smtClean="0"/>
              <a:t>Chemotaxe fagocytů</a:t>
            </a:r>
          </a:p>
          <a:p>
            <a:pPr lvl="1" eaLnBrk="1" hangingPunct="1"/>
            <a:r>
              <a:rPr lang="cs-CZ" altLang="cs-CZ" sz="2000" dirty="0" smtClean="0"/>
              <a:t>Zánětlivá reakce</a:t>
            </a:r>
          </a:p>
          <a:p>
            <a:pPr lvl="1" eaLnBrk="1" hangingPunct="1"/>
            <a:r>
              <a:rPr lang="cs-CZ" altLang="cs-CZ" sz="2000" dirty="0" err="1" smtClean="0"/>
              <a:t>Lýza</a:t>
            </a:r>
            <a:r>
              <a:rPr lang="cs-CZ" altLang="cs-CZ" sz="2000" dirty="0" smtClean="0"/>
              <a:t> buněk (tvorba </a:t>
            </a:r>
            <a:r>
              <a:rPr lang="cs-CZ" altLang="cs-CZ" sz="2000" dirty="0" err="1" smtClean="0"/>
              <a:t>membránolytického</a:t>
            </a:r>
            <a:r>
              <a:rPr lang="cs-CZ" altLang="cs-CZ" sz="2000" dirty="0" smtClean="0"/>
              <a:t> komplexu)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smtClean="0"/>
              <a:t>Aktivace komplementu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cs-CZ" altLang="cs-CZ" sz="2400" dirty="0" smtClean="0"/>
              <a:t>Mikrobiální nebo protilátkami navázanými na  antigenech </a:t>
            </a:r>
          </a:p>
          <a:p>
            <a:pPr eaLnBrk="1" hangingPunct="1">
              <a:lnSpc>
                <a:spcPct val="150000"/>
              </a:lnSpc>
            </a:pPr>
            <a:r>
              <a:rPr lang="cs-CZ" altLang="cs-CZ" sz="2400" dirty="0" smtClean="0"/>
              <a:t>3 cesty aktivace komplementové kaskády: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2000" b="1" dirty="0">
                <a:solidFill>
                  <a:srgbClr val="33CC33"/>
                </a:solidFill>
              </a:rPr>
              <a:t>K</a:t>
            </a:r>
            <a:r>
              <a:rPr lang="cs-CZ" altLang="cs-CZ" sz="2000" b="1" dirty="0" smtClean="0">
                <a:solidFill>
                  <a:srgbClr val="33CC33"/>
                </a:solidFill>
              </a:rPr>
              <a:t>lasická</a:t>
            </a:r>
            <a:r>
              <a:rPr lang="cs-CZ" altLang="cs-CZ" sz="2400" b="1" dirty="0" smtClean="0">
                <a:solidFill>
                  <a:srgbClr val="33CC33"/>
                </a:solidFill>
              </a:rPr>
              <a:t> </a:t>
            </a:r>
            <a:r>
              <a:rPr lang="cs-CZ" altLang="cs-CZ" sz="2000" b="1" dirty="0" smtClean="0"/>
              <a:t>(kontakt s protilátkou) </a:t>
            </a:r>
            <a:r>
              <a:rPr lang="cs-CZ" altLang="cs-CZ" sz="1800" dirty="0" smtClean="0"/>
              <a:t>– uplatňuje se v imunohematologii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2000" dirty="0" err="1" smtClean="0">
                <a:solidFill>
                  <a:srgbClr val="33CC33"/>
                </a:solidFill>
              </a:rPr>
              <a:t>Lektinová</a:t>
            </a:r>
            <a:r>
              <a:rPr lang="cs-CZ" altLang="cs-CZ" sz="2000" dirty="0" smtClean="0">
                <a:solidFill>
                  <a:srgbClr val="33CC33"/>
                </a:solidFill>
              </a:rPr>
              <a:t> </a:t>
            </a:r>
            <a:r>
              <a:rPr lang="cs-CZ" altLang="cs-CZ" sz="2000" dirty="0" smtClean="0"/>
              <a:t>(vazba </a:t>
            </a:r>
            <a:r>
              <a:rPr lang="cs-CZ" altLang="cs-CZ" sz="2000" dirty="0" err="1" smtClean="0"/>
              <a:t>lektinu</a:t>
            </a:r>
            <a:r>
              <a:rPr lang="cs-CZ" altLang="cs-CZ" sz="2000" dirty="0" smtClean="0"/>
              <a:t> na bakteriální povrchy)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2000" dirty="0" smtClean="0">
                <a:solidFill>
                  <a:srgbClr val="33CC33"/>
                </a:solidFill>
              </a:rPr>
              <a:t>Alternativní </a:t>
            </a:r>
            <a:r>
              <a:rPr lang="cs-CZ" altLang="cs-CZ" sz="2000" dirty="0" smtClean="0"/>
              <a:t>(s endotoxinem)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cs-CZ" altLang="cs-CZ" sz="20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Odlišné spouštěcí mechanizmy aktivace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>
                <a:solidFill>
                  <a:schemeClr val="tx2"/>
                </a:solidFill>
              </a:rPr>
              <a:t>V imunohematologii aktivace protilátkami</a:t>
            </a:r>
            <a:r>
              <a:rPr lang="cs-CZ" altLang="cs-CZ" sz="2400" dirty="0" smtClean="0"/>
              <a:t>: </a:t>
            </a:r>
            <a:r>
              <a:rPr lang="cs-CZ" altLang="cs-CZ" sz="2400" i="1" dirty="0" smtClean="0">
                <a:solidFill>
                  <a:srgbClr val="33CC33"/>
                </a:solidFill>
              </a:rPr>
              <a:t>1molekula </a:t>
            </a:r>
            <a:r>
              <a:rPr lang="cs-CZ" altLang="cs-CZ" sz="2400" i="1" dirty="0" err="1" smtClean="0">
                <a:solidFill>
                  <a:srgbClr val="33CC33"/>
                </a:solidFill>
              </a:rPr>
              <a:t>IgM</a:t>
            </a:r>
            <a:r>
              <a:rPr lang="cs-CZ" altLang="cs-CZ" sz="2400" dirty="0" smtClean="0"/>
              <a:t> stačí pro vazbu C1q, ale pro stejnou vazbu musí být       </a:t>
            </a:r>
            <a:r>
              <a:rPr lang="cs-CZ" altLang="cs-CZ" sz="2400" i="1" dirty="0" smtClean="0">
                <a:solidFill>
                  <a:srgbClr val="33CC33"/>
                </a:solidFill>
              </a:rPr>
              <a:t>2 molekuly </a:t>
            </a:r>
            <a:r>
              <a:rPr lang="cs-CZ" altLang="cs-CZ" sz="2400" i="1" dirty="0" err="1" smtClean="0">
                <a:solidFill>
                  <a:srgbClr val="33CC33"/>
                </a:solidFill>
              </a:rPr>
              <a:t>IgG</a:t>
            </a:r>
            <a:r>
              <a:rPr lang="cs-CZ" altLang="cs-CZ" sz="2400" dirty="0" smtClean="0">
                <a:solidFill>
                  <a:srgbClr val="33CC33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dirty="0" smtClean="0">
              <a:solidFill>
                <a:srgbClr val="33CC33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5120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1280145" y="-236537"/>
            <a:ext cx="6858000" cy="73310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600" smtClean="0"/>
              <a:t>Působení komplementu na erytrocyty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268760"/>
            <a:ext cx="8229600" cy="396044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 smtClean="0">
                <a:solidFill>
                  <a:schemeClr val="tx2"/>
                </a:solidFill>
              </a:rPr>
              <a:t>intravaskulární</a:t>
            </a:r>
            <a:r>
              <a:rPr lang="cs-CZ" altLang="cs-CZ" sz="2400" dirty="0" smtClean="0">
                <a:solidFill>
                  <a:schemeClr val="tx2"/>
                </a:solidFill>
              </a:rPr>
              <a:t> </a:t>
            </a:r>
            <a:r>
              <a:rPr lang="cs-CZ" altLang="cs-CZ" sz="2400" b="1" dirty="0" smtClean="0">
                <a:solidFill>
                  <a:schemeClr val="tx2"/>
                </a:solidFill>
              </a:rPr>
              <a:t>hemolýza</a:t>
            </a:r>
            <a:r>
              <a:rPr lang="cs-CZ" altLang="cs-CZ" sz="2400" dirty="0" smtClean="0">
                <a:solidFill>
                  <a:schemeClr val="tx2"/>
                </a:solidFill>
              </a:rPr>
              <a:t> erytrocytů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400" dirty="0" smtClean="0"/>
              <a:t>např. akutní HTR při AB0 neshodě, </a:t>
            </a:r>
            <a:r>
              <a:rPr lang="cs-CZ" altLang="cs-CZ" sz="2400" dirty="0" err="1" smtClean="0"/>
              <a:t>cold</a:t>
            </a:r>
            <a:r>
              <a:rPr lang="cs-CZ" altLang="cs-CZ" sz="2400" dirty="0" smtClean="0"/>
              <a:t> AIHA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4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 smtClean="0">
                <a:solidFill>
                  <a:schemeClr val="tx2"/>
                </a:solidFill>
              </a:rPr>
              <a:t>extravaskulární </a:t>
            </a:r>
            <a:r>
              <a:rPr lang="cs-CZ" altLang="cs-CZ" sz="2400" b="1" dirty="0">
                <a:solidFill>
                  <a:schemeClr val="tx2"/>
                </a:solidFill>
              </a:rPr>
              <a:t>hemolýza</a:t>
            </a:r>
            <a:r>
              <a:rPr lang="cs-CZ" altLang="cs-CZ" sz="2400" b="1" dirty="0" smtClean="0"/>
              <a:t> </a:t>
            </a:r>
            <a:r>
              <a:rPr lang="cs-CZ" altLang="cs-CZ" sz="2400" dirty="0" smtClean="0"/>
              <a:t>v RES = </a:t>
            </a:r>
            <a:r>
              <a:rPr lang="cs-CZ" altLang="cs-CZ" sz="2400" dirty="0" smtClean="0">
                <a:solidFill>
                  <a:schemeClr val="tx2"/>
                </a:solidFill>
              </a:rPr>
              <a:t>fagocytóza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400" dirty="0" smtClean="0"/>
              <a:t>např. pozdní HTR, HON, </a:t>
            </a:r>
            <a:r>
              <a:rPr lang="cs-CZ" altLang="cs-CZ" sz="2400" dirty="0" err="1" smtClean="0"/>
              <a:t>warm</a:t>
            </a:r>
            <a:r>
              <a:rPr lang="cs-CZ" altLang="cs-CZ" sz="2400" dirty="0" smtClean="0"/>
              <a:t> AIHA 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800" dirty="0" smtClean="0"/>
          </a:p>
          <a:p>
            <a:pPr marL="0" indent="0" eaLnBrk="1" hangingPunct="1">
              <a:buFontTx/>
              <a:buNone/>
              <a:defRPr/>
            </a:pPr>
            <a:r>
              <a:rPr lang="cs-CZ" altLang="cs-CZ" sz="2800" dirty="0" smtClean="0"/>
              <a:t>Inhibiční mechanizmy působí na různých úrovních regulace (C1 INH, DAF, C4BP, CD59…)</a:t>
            </a: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079111"/>
            <a:ext cx="2132707" cy="164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8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4288" y="260350"/>
          <a:ext cx="9129712" cy="632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7" name="Snímek" r:id="rId4" imgW="4191914" imgH="2903220" progId="PowerPoint.Slide.8">
                  <p:embed/>
                </p:oleObj>
              </mc:Choice>
              <mc:Fallback>
                <p:oleObj name="Snímek" r:id="rId4" imgW="4191914" imgH="2903220" progId="PowerPoint.Slid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8" y="260350"/>
                        <a:ext cx="9129712" cy="632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smtClean="0"/>
              <a:t>Imunologická tolerance, autoimunita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2400" dirty="0" smtClean="0"/>
              <a:t>Intaktní imunitní systém </a:t>
            </a:r>
            <a:r>
              <a:rPr lang="cs-CZ" altLang="cs-CZ" sz="2400" dirty="0" smtClean="0">
                <a:solidFill>
                  <a:srgbClr val="33CC33"/>
                </a:solidFill>
              </a:rPr>
              <a:t>rozezná vlastní tkáně od cizích</a:t>
            </a:r>
          </a:p>
          <a:p>
            <a:pPr eaLnBrk="1" hangingPunct="1">
              <a:defRPr/>
            </a:pPr>
            <a:r>
              <a:rPr lang="cs-CZ" altLang="cs-CZ" sz="2400" dirty="0" smtClean="0"/>
              <a:t>Selhání autoregulačních mechanizmů vede k poruše </a:t>
            </a:r>
            <a:r>
              <a:rPr lang="cs-CZ" altLang="cs-CZ" sz="2400" dirty="0" err="1" smtClean="0"/>
              <a:t>autotolerance</a:t>
            </a:r>
            <a:r>
              <a:rPr lang="cs-CZ" altLang="cs-CZ" sz="2400" dirty="0" smtClean="0"/>
              <a:t> </a:t>
            </a:r>
          </a:p>
          <a:p>
            <a:pPr eaLnBrk="1" hangingPunct="1">
              <a:defRPr/>
            </a:pPr>
            <a:r>
              <a:rPr lang="cs-CZ" altLang="cs-CZ" sz="2400" dirty="0" smtClean="0"/>
              <a:t>Reakce lymfocytů uniklých fyziologické regulaci s vlastními antigeny</a:t>
            </a:r>
          </a:p>
          <a:p>
            <a:pPr eaLnBrk="1" hangingPunct="1">
              <a:defRPr/>
            </a:pPr>
            <a:r>
              <a:rPr lang="cs-CZ" altLang="cs-CZ" sz="2400" dirty="0"/>
              <a:t>R</a:t>
            </a:r>
            <a:r>
              <a:rPr lang="cs-CZ" altLang="cs-CZ" sz="2400" dirty="0" smtClean="0"/>
              <a:t>ůzné orgánové projevy – revmatoidní artritida, lupus </a:t>
            </a:r>
            <a:r>
              <a:rPr lang="cs-CZ" altLang="cs-CZ" sz="2400" dirty="0" err="1" smtClean="0"/>
              <a:t>erytematodes</a:t>
            </a:r>
            <a:r>
              <a:rPr lang="cs-CZ" altLang="cs-CZ" sz="2400" dirty="0" smtClean="0"/>
              <a:t>, autoimunní hemolytická anemie</a:t>
            </a:r>
          </a:p>
          <a:p>
            <a:pPr eaLnBrk="1" hangingPunct="1">
              <a:defRPr/>
            </a:pPr>
            <a:r>
              <a:rPr lang="cs-CZ" altLang="cs-CZ" sz="2400" dirty="0" smtClean="0"/>
              <a:t>Dědičná dispozice (MHC geny i non-HLA geny) + spouštěcí faktory z okolí (infekce, záněty)</a:t>
            </a:r>
          </a:p>
          <a:p>
            <a:pPr eaLnBrk="1" hangingPunct="1">
              <a:defRPr/>
            </a:pPr>
            <a:endParaRPr lang="cs-CZ" altLang="cs-CZ" sz="2400" dirty="0" smtClean="0"/>
          </a:p>
          <a:p>
            <a:pPr marL="0" indent="0" eaLnBrk="1" hangingPunct="1">
              <a:buFontTx/>
              <a:buNone/>
              <a:defRPr/>
            </a:pP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 smtClean="0"/>
              <a:t>Základní pojmy</a:t>
            </a: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Imunita</a:t>
            </a:r>
          </a:p>
          <a:p>
            <a:r>
              <a:rPr lang="cs-CZ" altLang="cs-CZ" smtClean="0"/>
              <a:t>Protilátky</a:t>
            </a:r>
          </a:p>
          <a:p>
            <a:r>
              <a:rPr lang="cs-CZ" altLang="cs-CZ" smtClean="0"/>
              <a:t>Antigeny</a:t>
            </a:r>
          </a:p>
          <a:p>
            <a:r>
              <a:rPr lang="cs-CZ" altLang="cs-CZ" smtClean="0"/>
              <a:t>Komplement</a:t>
            </a:r>
          </a:p>
          <a:p>
            <a:r>
              <a:rPr lang="cs-CZ" altLang="cs-CZ" smtClean="0"/>
              <a:t>Imunitní reakce</a:t>
            </a:r>
          </a:p>
          <a:p>
            <a:endParaRPr lang="cs-CZ" altLang="cs-CZ" smtClean="0"/>
          </a:p>
          <a:p>
            <a:r>
              <a:rPr lang="cs-CZ" altLang="cs-CZ" smtClean="0"/>
              <a:t>Imunohematologické vyšetření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smtClean="0"/>
              <a:t>Laboratorní techniky používané v imunohematologii</a:t>
            </a:r>
          </a:p>
        </p:txBody>
      </p:sp>
      <p:sp>
        <p:nvSpPr>
          <p:cNvPr id="59395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smtClean="0"/>
              <a:t/>
            </a:r>
            <a:br>
              <a:rPr lang="cs-CZ" altLang="cs-CZ" sz="4000" smtClean="0"/>
            </a:br>
            <a:r>
              <a:rPr lang="cs-CZ" altLang="cs-CZ" sz="3600" smtClean="0"/>
              <a:t>Cíl: detekce imunních komplexů Ag+Ab</a:t>
            </a:r>
            <a:br>
              <a:rPr lang="cs-CZ" altLang="cs-CZ" sz="3600" smtClean="0"/>
            </a:br>
            <a:endParaRPr lang="cs-CZ" altLang="cs-CZ" sz="3600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cs-CZ" altLang="cs-CZ" sz="2800" dirty="0" smtClean="0"/>
          </a:p>
          <a:p>
            <a:pPr eaLnBrk="1" hangingPunct="1"/>
            <a:r>
              <a:rPr lang="cs-CZ" altLang="cs-CZ" sz="2400" dirty="0" smtClean="0">
                <a:solidFill>
                  <a:srgbClr val="33CC33"/>
                </a:solidFill>
              </a:rPr>
              <a:t>Aglutinační reakce</a:t>
            </a:r>
            <a:r>
              <a:rPr lang="cs-CZ" altLang="cs-CZ" sz="2400" dirty="0" smtClean="0"/>
              <a:t> (antigen = partikule erytrocytů)</a:t>
            </a:r>
          </a:p>
          <a:p>
            <a:pPr eaLnBrk="1" hangingPunct="1"/>
            <a:r>
              <a:rPr lang="cs-CZ" altLang="cs-CZ" sz="2400" dirty="0" smtClean="0"/>
              <a:t>Vzácně jiné metody (ELISA, imunofluorescence, FCM, DNA analýza…)</a:t>
            </a:r>
          </a:p>
          <a:p>
            <a:pPr eaLnBrk="1" hangingPunct="1"/>
            <a:r>
              <a:rPr lang="cs-CZ" altLang="cs-CZ" sz="2400" dirty="0" smtClean="0"/>
              <a:t>Různé aglutinační techniky - testy sklíčkové, zkumavkové, pevná fáze, </a:t>
            </a:r>
            <a:r>
              <a:rPr lang="cs-CZ" altLang="cs-CZ" sz="2400" dirty="0" smtClean="0">
                <a:solidFill>
                  <a:schemeClr val="tx2"/>
                </a:solidFill>
              </a:rPr>
              <a:t>sloupcová aglutinace v gelu</a:t>
            </a:r>
          </a:p>
          <a:p>
            <a:pPr eaLnBrk="1" hangingPunct="1"/>
            <a:r>
              <a:rPr lang="cs-CZ" altLang="cs-CZ" sz="2400" dirty="0" smtClean="0"/>
              <a:t>Testy při teplotě 20-23°C (RT), 4°C, </a:t>
            </a:r>
            <a:r>
              <a:rPr lang="cs-CZ" altLang="cs-CZ" sz="2400" dirty="0" smtClean="0">
                <a:solidFill>
                  <a:schemeClr val="tx2"/>
                </a:solidFill>
              </a:rPr>
              <a:t>37°C</a:t>
            </a:r>
          </a:p>
          <a:p>
            <a:pPr eaLnBrk="1" hangingPunct="1"/>
            <a:endParaRPr lang="cs-CZ" altLang="cs-CZ" sz="28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4" descr="pasivní aglutin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805656"/>
            <a:ext cx="45720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1" name="Picture 5" descr="titr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664" y="3356992"/>
            <a:ext cx="5486400" cy="302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492" name="Text Box 6"/>
          <p:cNvSpPr txBox="1">
            <a:spLocks noChangeArrowheads="1"/>
          </p:cNvSpPr>
          <p:nvPr/>
        </p:nvSpPr>
        <p:spPr bwMode="auto">
          <a:xfrm>
            <a:off x="1828613" y="325438"/>
            <a:ext cx="4535488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dirty="0"/>
              <a:t>Princip přímé aglutinace </a:t>
            </a:r>
          </a:p>
        </p:txBody>
      </p:sp>
      <p:sp>
        <p:nvSpPr>
          <p:cNvPr id="63493" name="Text Box 7"/>
          <p:cNvSpPr txBox="1">
            <a:spLocks noChangeArrowheads="1"/>
          </p:cNvSpPr>
          <p:nvPr/>
        </p:nvSpPr>
        <p:spPr bwMode="auto">
          <a:xfrm>
            <a:off x="971600" y="2852936"/>
            <a:ext cx="525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dirty="0"/>
              <a:t>        Titr / </a:t>
            </a:r>
            <a:r>
              <a:rPr lang="cs-CZ" altLang="cs-CZ" sz="1800" dirty="0" err="1"/>
              <a:t>prozona</a:t>
            </a:r>
            <a:r>
              <a:rPr lang="cs-CZ" altLang="cs-CZ" sz="1800" dirty="0"/>
              <a:t>  - aglutinace kvantitativní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2800" smtClean="0"/>
              <a:t>Zeta potenciál – elektronegativní pole brání autoagregaci erytrocytů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400" smtClean="0"/>
              <a:t>    </a:t>
            </a:r>
            <a:endParaRPr lang="cs-CZ" altLang="cs-CZ" sz="2800" smtClean="0"/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628775"/>
            <a:ext cx="5394325" cy="404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9" name="Picture 8" descr="vazeb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7" t="6703" r="7653" b="4198"/>
          <a:stretch/>
        </p:blipFill>
        <p:spPr>
          <a:xfrm>
            <a:off x="251520" y="255246"/>
            <a:ext cx="8352928" cy="63367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1313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4000" smtClean="0"/>
              <a:t>Aglutinace 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549525"/>
          </a:xfrm>
        </p:spPr>
        <p:txBody>
          <a:bodyPr/>
          <a:lstStyle/>
          <a:p>
            <a:pPr eaLnBrk="1" hangingPunct="1"/>
            <a:r>
              <a:rPr lang="cs-CZ" altLang="cs-CZ" sz="2400" smtClean="0"/>
              <a:t>Použití při vyšetření krevních skupin, při vyšetření protilátek proti erytrocytům, v předtransfuzních testech </a:t>
            </a:r>
          </a:p>
          <a:p>
            <a:pPr eaLnBrk="1" hangingPunct="1"/>
            <a:r>
              <a:rPr lang="cs-CZ" altLang="cs-CZ" sz="2400" smtClean="0"/>
              <a:t>Vliv komplementu na výsledek reakce/ hemolýza – falešně negativní výsledek- prevence antikoagulací </a:t>
            </a:r>
          </a:p>
          <a:p>
            <a:pPr eaLnBrk="1" hangingPunct="1"/>
            <a:endParaRPr lang="cs-CZ" altLang="cs-CZ" sz="2400" smtClean="0"/>
          </a:p>
          <a:p>
            <a:pPr eaLnBrk="1" hangingPunct="1"/>
            <a:endParaRPr lang="cs-CZ" altLang="cs-CZ" smtClean="0"/>
          </a:p>
        </p:txBody>
      </p:sp>
      <p:pic>
        <p:nvPicPr>
          <p:cNvPr id="69636" name="Picture 8" descr="1114-435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221163"/>
            <a:ext cx="39243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9" descr="Obrázek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17" y="3501008"/>
            <a:ext cx="4113578" cy="2863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dirty="0" smtClean="0"/>
              <a:t>Aglutinace přímá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400" dirty="0" smtClean="0"/>
              <a:t>Solné </a:t>
            </a:r>
            <a:r>
              <a:rPr lang="cs-CZ" sz="2400" dirty="0"/>
              <a:t>prostředí = fyziologický roztok </a:t>
            </a:r>
          </a:p>
          <a:p>
            <a:r>
              <a:rPr lang="cs-CZ" sz="2400" b="1" dirty="0" err="1" smtClean="0"/>
              <a:t>IgM</a:t>
            </a:r>
            <a:r>
              <a:rPr lang="cs-CZ" sz="2400" b="1" dirty="0" smtClean="0"/>
              <a:t> </a:t>
            </a:r>
            <a:r>
              <a:rPr lang="cs-CZ" sz="2400" dirty="0"/>
              <a:t>molekula překlene vzdálenost mezi 2 </a:t>
            </a:r>
            <a:r>
              <a:rPr lang="cs-CZ" sz="2400" dirty="0" err="1"/>
              <a:t>ery</a:t>
            </a:r>
            <a:r>
              <a:rPr lang="cs-CZ" sz="2400" dirty="0"/>
              <a:t>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1600" dirty="0" err="1" smtClean="0"/>
              <a:t>IgM</a:t>
            </a:r>
            <a:r>
              <a:rPr lang="cs-CZ" sz="1600" dirty="0" smtClean="0"/>
              <a:t> </a:t>
            </a:r>
            <a:r>
              <a:rPr lang="cs-CZ" sz="1600" dirty="0"/>
              <a:t>= </a:t>
            </a:r>
            <a:r>
              <a:rPr lang="cs-CZ" sz="1600" dirty="0" smtClean="0"/>
              <a:t>kompletní </a:t>
            </a:r>
            <a:r>
              <a:rPr lang="cs-CZ" sz="1600" dirty="0"/>
              <a:t>protilátky </a:t>
            </a:r>
            <a:endParaRPr lang="cs-CZ" sz="1600" dirty="0" smtClean="0"/>
          </a:p>
          <a:p>
            <a:pPr lvl="2">
              <a:buFont typeface="Wingdings" panose="05000000000000000000" pitchFamily="2" charset="2"/>
              <a:buChar char="Ø"/>
            </a:pPr>
            <a:endParaRPr lang="cs-CZ" sz="1600" dirty="0"/>
          </a:p>
          <a:p>
            <a:pPr lvl="2">
              <a:buFont typeface="Wingdings" panose="05000000000000000000" pitchFamily="2" charset="2"/>
              <a:buChar char="Ø"/>
            </a:pPr>
            <a:endParaRPr lang="cs-CZ" sz="1600" dirty="0"/>
          </a:p>
        </p:txBody>
      </p:sp>
      <p:pic>
        <p:nvPicPr>
          <p:cNvPr id="56326" name="Picture 6" descr="Imunohematologie a vyšetřovací metody v imunohematologii. Sláviková M.,  Holusková I., Galuszková D. Transfuzní oddělení FN Olomouc - PDF Stažení  zdarm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0" r="-5201" b="-3579"/>
          <a:stretch/>
        </p:blipFill>
        <p:spPr bwMode="auto">
          <a:xfrm>
            <a:off x="1403648" y="3001771"/>
            <a:ext cx="5904656" cy="333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z="3600" dirty="0" smtClean="0"/>
              <a:t>Přímá aglutinace</a:t>
            </a:r>
            <a:endParaRPr lang="cs-CZ" sz="3600" dirty="0"/>
          </a:p>
        </p:txBody>
      </p:sp>
      <p:sp>
        <p:nvSpPr>
          <p:cNvPr id="7373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23528" y="1268760"/>
            <a:ext cx="4690864" cy="5472608"/>
          </a:xfrm>
        </p:spPr>
        <p:txBody>
          <a:bodyPr/>
          <a:lstStyle/>
          <a:p>
            <a:pPr eaLnBrk="1" hangingPunct="1"/>
            <a:r>
              <a:rPr lang="cs-CZ" altLang="cs-CZ" sz="2400" dirty="0"/>
              <a:t>1. fáze </a:t>
            </a:r>
            <a:r>
              <a:rPr lang="cs-CZ" altLang="cs-CZ" sz="2400" b="1" dirty="0"/>
              <a:t>senzibilizace erytrocytu </a:t>
            </a:r>
            <a:r>
              <a:rPr lang="cs-CZ" altLang="cs-CZ" sz="2400" b="1" dirty="0" smtClean="0"/>
              <a:t>protilátkou</a:t>
            </a:r>
          </a:p>
          <a:p>
            <a:pPr marL="0" indent="0" eaLnBrk="1" hangingPunct="1">
              <a:buNone/>
            </a:pPr>
            <a:r>
              <a:rPr lang="cs-CZ" altLang="cs-CZ" sz="2000" dirty="0" smtClean="0"/>
              <a:t>Vytvoření </a:t>
            </a:r>
            <a:r>
              <a:rPr lang="cs-CZ" altLang="cs-CZ" sz="2000" b="1" dirty="0"/>
              <a:t>slabé vazby mezi </a:t>
            </a:r>
            <a:r>
              <a:rPr lang="cs-CZ" altLang="cs-CZ" sz="2000" b="1" dirty="0" err="1"/>
              <a:t>Ag</a:t>
            </a:r>
            <a:r>
              <a:rPr lang="cs-CZ" altLang="cs-CZ" sz="2000" b="1" dirty="0"/>
              <a:t> a Ab </a:t>
            </a:r>
            <a:r>
              <a:rPr lang="cs-CZ" altLang="cs-CZ" sz="2000" dirty="0"/>
              <a:t>závisí </a:t>
            </a:r>
            <a:r>
              <a:rPr lang="cs-CZ" altLang="cs-CZ" sz="2000" dirty="0" smtClean="0"/>
              <a:t>na: </a:t>
            </a:r>
          </a:p>
          <a:p>
            <a:pPr lvl="1" eaLnBrk="1" hangingPunct="1"/>
            <a:r>
              <a:rPr lang="cs-CZ" altLang="cs-CZ" sz="1600" dirty="0" smtClean="0"/>
              <a:t>Izotypu </a:t>
            </a:r>
            <a:r>
              <a:rPr lang="cs-CZ" altLang="cs-CZ" sz="1600" dirty="0" err="1"/>
              <a:t>Ig</a:t>
            </a:r>
            <a:r>
              <a:rPr lang="cs-CZ" altLang="cs-CZ" sz="1600" dirty="0"/>
              <a:t> (</a:t>
            </a:r>
            <a:r>
              <a:rPr lang="cs-CZ" altLang="cs-CZ" sz="1600" dirty="0" err="1"/>
              <a:t>IgM</a:t>
            </a:r>
            <a:r>
              <a:rPr lang="cs-CZ" altLang="cs-CZ" sz="1600" dirty="0"/>
              <a:t>, </a:t>
            </a:r>
            <a:r>
              <a:rPr lang="cs-CZ" altLang="cs-CZ" sz="1600" dirty="0" err="1"/>
              <a:t>IgG</a:t>
            </a:r>
            <a:r>
              <a:rPr lang="cs-CZ" altLang="cs-CZ" sz="1600" dirty="0"/>
              <a:t>, vzácně </a:t>
            </a:r>
            <a:r>
              <a:rPr lang="cs-CZ" altLang="cs-CZ" sz="1600" dirty="0" err="1" smtClean="0"/>
              <a:t>IgA</a:t>
            </a:r>
            <a:r>
              <a:rPr lang="cs-CZ" altLang="cs-CZ" sz="1600" dirty="0" smtClean="0"/>
              <a:t>)</a:t>
            </a:r>
          </a:p>
          <a:p>
            <a:pPr lvl="1" eaLnBrk="1" hangingPunct="1"/>
            <a:r>
              <a:rPr lang="cs-CZ" altLang="cs-CZ" sz="1600" dirty="0"/>
              <a:t>Teplotě (klinický význam 37°C,  při vyšší teplotě disociace molekul Ab z vazby, při nižší teplotě prodloužení inkubace)</a:t>
            </a:r>
          </a:p>
          <a:p>
            <a:pPr lvl="1" eaLnBrk="1" hangingPunct="1"/>
            <a:r>
              <a:rPr lang="cs-CZ" altLang="cs-CZ" sz="1600" dirty="0"/>
              <a:t>Iontové síle prostředí (obsah iontů Na a Cl =  izotonický roztok PBS, neutralizující efekt. Při použití LISS rychlejší vznik imunních komplexů</a:t>
            </a:r>
            <a:r>
              <a:rPr lang="cs-CZ" altLang="cs-CZ" sz="1600" dirty="0" smtClean="0"/>
              <a:t>)</a:t>
            </a:r>
            <a:endParaRPr lang="cs-CZ" altLang="cs-CZ" sz="1600" dirty="0"/>
          </a:p>
          <a:p>
            <a:pPr lvl="1" eaLnBrk="1" hangingPunct="1"/>
            <a:r>
              <a:rPr lang="cs-CZ" altLang="cs-CZ" sz="1600" dirty="0"/>
              <a:t>pH prostředí (přijatelné cca 7. Pro některé Ab individuální. PBS zajišťuje alkalizaci. V nižším pH disociace Ab)</a:t>
            </a:r>
          </a:p>
          <a:p>
            <a:pPr lvl="1" eaLnBrk="1" hangingPunct="1"/>
            <a:r>
              <a:rPr lang="cs-CZ" altLang="cs-CZ" sz="1600" dirty="0"/>
              <a:t>Počtu antigenních míst /</a:t>
            </a:r>
            <a:r>
              <a:rPr lang="cs-CZ" altLang="cs-CZ" sz="1600" dirty="0" err="1"/>
              <a:t>densitě</a:t>
            </a:r>
            <a:r>
              <a:rPr lang="cs-CZ" altLang="cs-CZ" sz="1600" dirty="0"/>
              <a:t> ( nadbytek </a:t>
            </a:r>
            <a:r>
              <a:rPr lang="cs-CZ" altLang="cs-CZ" sz="1600" dirty="0" err="1"/>
              <a:t>Ag</a:t>
            </a:r>
            <a:r>
              <a:rPr lang="cs-CZ" altLang="cs-CZ" sz="1600" dirty="0"/>
              <a:t> x nadbytek Ab), poměr sérum/</a:t>
            </a:r>
            <a:r>
              <a:rPr lang="cs-CZ" altLang="cs-CZ" sz="1600" dirty="0" err="1"/>
              <a:t>erys</a:t>
            </a:r>
            <a:r>
              <a:rPr lang="cs-CZ" altLang="cs-CZ" sz="1600" dirty="0"/>
              <a:t>  (snížení vede  k vyšší </a:t>
            </a:r>
            <a:r>
              <a:rPr lang="cs-CZ" altLang="cs-CZ" sz="1600" dirty="0" err="1"/>
              <a:t>senzitivě</a:t>
            </a:r>
            <a:r>
              <a:rPr lang="cs-CZ" altLang="cs-CZ" sz="1600" dirty="0"/>
              <a:t> testu)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5148064" y="1271836"/>
            <a:ext cx="3826768" cy="4708525"/>
          </a:xfrm>
        </p:spPr>
        <p:txBody>
          <a:bodyPr/>
          <a:lstStyle/>
          <a:p>
            <a:pPr eaLnBrk="1" hangingPunct="1"/>
            <a:r>
              <a:rPr lang="cs-CZ" altLang="cs-CZ" sz="2400" dirty="0"/>
              <a:t>2. fáze vytvoření </a:t>
            </a:r>
            <a:r>
              <a:rPr lang="cs-CZ" altLang="cs-CZ" sz="2000" b="1" dirty="0"/>
              <a:t>pevného</a:t>
            </a:r>
            <a:r>
              <a:rPr lang="cs-CZ" altLang="cs-CZ" sz="2400" b="1" dirty="0"/>
              <a:t> spojení mezi </a:t>
            </a:r>
            <a:r>
              <a:rPr lang="cs-CZ" altLang="cs-CZ" sz="2400" b="1" dirty="0" err="1"/>
              <a:t>Ag</a:t>
            </a:r>
            <a:r>
              <a:rPr lang="cs-CZ" altLang="cs-CZ" sz="2400" b="1" dirty="0"/>
              <a:t> a </a:t>
            </a:r>
            <a:r>
              <a:rPr lang="cs-CZ" altLang="cs-CZ" sz="2400" b="1" dirty="0" smtClean="0"/>
              <a:t>Ab (mezi </a:t>
            </a:r>
            <a:r>
              <a:rPr lang="cs-CZ" altLang="cs-CZ" sz="2400" b="1" dirty="0" err="1" smtClean="0"/>
              <a:t>erys</a:t>
            </a:r>
            <a:r>
              <a:rPr lang="cs-CZ" altLang="cs-CZ" sz="2400" b="1" dirty="0" smtClean="0"/>
              <a:t>)</a:t>
            </a:r>
            <a:endParaRPr lang="cs-CZ" altLang="cs-CZ" sz="2400" b="1" dirty="0"/>
          </a:p>
          <a:p>
            <a:pPr eaLnBrk="1" hangingPunct="1">
              <a:buFontTx/>
              <a:buNone/>
            </a:pPr>
            <a:endParaRPr lang="cs-CZ" altLang="cs-CZ" sz="2400" b="1" dirty="0"/>
          </a:p>
          <a:p>
            <a:pPr lvl="1" eaLnBrk="1" hangingPunct="1"/>
            <a:r>
              <a:rPr lang="cs-CZ" altLang="cs-CZ" sz="1600" dirty="0"/>
              <a:t>Vznik pevných chemických vazeb mezi senzibilizovanými </a:t>
            </a:r>
            <a:r>
              <a:rPr lang="cs-CZ" altLang="cs-CZ" sz="1600" dirty="0" err="1"/>
              <a:t>erys</a:t>
            </a:r>
            <a:r>
              <a:rPr lang="cs-CZ" altLang="cs-CZ" sz="1600" dirty="0"/>
              <a:t> (protilátky spolehlivě přemostí a vzájemně spojí erytrocyty</a:t>
            </a:r>
            <a:r>
              <a:rPr lang="cs-CZ" altLang="cs-CZ" sz="1600" dirty="0" smtClean="0"/>
              <a:t>)</a:t>
            </a:r>
          </a:p>
          <a:p>
            <a:pPr lvl="1" eaLnBrk="1" hangingPunct="1"/>
            <a:r>
              <a:rPr lang="cs-CZ" altLang="cs-CZ" sz="1600" b="1" dirty="0" smtClean="0"/>
              <a:t>Lze ovlivnit </a:t>
            </a:r>
            <a:r>
              <a:rPr lang="cs-CZ" altLang="cs-CZ" sz="1600" dirty="0" smtClean="0"/>
              <a:t>(vzdálenosti mezi </a:t>
            </a:r>
            <a:r>
              <a:rPr lang="cs-CZ" altLang="cs-CZ" sz="1600" dirty="0" err="1" smtClean="0"/>
              <a:t>erys</a:t>
            </a:r>
            <a:r>
              <a:rPr lang="cs-CZ" altLang="cs-CZ" sz="1600" dirty="0" smtClean="0"/>
              <a:t>) – centrifugací, koloidy, polymery, aditivy testů, chemickými úpravami diagnostik</a:t>
            </a:r>
            <a:endParaRPr lang="cs-CZ" altLang="cs-CZ" sz="1600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7625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4000" smtClean="0"/>
              <a:t>Aglutinace nepřímá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Zásadní test v imunohematologii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Hlavně pro </a:t>
            </a:r>
            <a:r>
              <a:rPr lang="cs-CZ" altLang="cs-CZ" sz="2400" b="1" dirty="0" err="1" smtClean="0"/>
              <a:t>IgG</a:t>
            </a:r>
            <a:r>
              <a:rPr lang="cs-CZ" altLang="cs-CZ" sz="2400" dirty="0" smtClean="0"/>
              <a:t> protilátky, které nejsou schopné přímé aglutinace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Detekuje i jiné typy protilátek podle použitého AGH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Nepřímá aglutinace vyžaduje modifikovat 2. fázi a nějakým způsobem </a:t>
            </a:r>
            <a:r>
              <a:rPr lang="cs-CZ" altLang="cs-CZ" sz="2400" b="1" dirty="0" smtClean="0"/>
              <a:t>vizualizovat vzniklé imunní komplexy</a:t>
            </a:r>
            <a:r>
              <a:rPr lang="cs-CZ" altLang="cs-CZ" sz="2400" dirty="0" smtClean="0"/>
              <a:t>: </a:t>
            </a: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cs-CZ" altLang="cs-CZ" sz="2000" dirty="0" smtClean="0"/>
              <a:t>úprava erytrocytů pomocí </a:t>
            </a:r>
            <a:r>
              <a:rPr lang="cs-CZ" altLang="cs-CZ" sz="2000" b="1" dirty="0" smtClean="0"/>
              <a:t>enzymů</a:t>
            </a:r>
            <a:r>
              <a:rPr lang="cs-CZ" altLang="cs-CZ" sz="2000" dirty="0" smtClean="0"/>
              <a:t> </a:t>
            </a: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cs-CZ" altLang="cs-CZ" sz="2000" b="1" dirty="0" smtClean="0"/>
              <a:t>použití testu s AGH sérem </a:t>
            </a:r>
            <a:r>
              <a:rPr lang="cs-CZ" altLang="cs-CZ" sz="2000" dirty="0" smtClean="0"/>
              <a:t>(antiglobulin </a:t>
            </a:r>
            <a:r>
              <a:rPr lang="cs-CZ" altLang="cs-CZ" sz="2000" dirty="0" err="1" smtClean="0"/>
              <a:t>human</a:t>
            </a:r>
            <a:r>
              <a:rPr lang="cs-CZ" altLang="cs-CZ" sz="2000" dirty="0" smtClean="0"/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008112"/>
          </a:xfrm>
        </p:spPr>
        <p:txBody>
          <a:bodyPr/>
          <a:lstStyle/>
          <a:p>
            <a:pPr eaLnBrk="1" hangingPunct="1"/>
            <a:r>
              <a:rPr lang="cs-CZ" altLang="cs-CZ" sz="3600" dirty="0" smtClean="0"/>
              <a:t>Nepřímá aglutinace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6933" y="1052736"/>
            <a:ext cx="6345307" cy="5400600"/>
          </a:xfrm>
        </p:spPr>
        <p:txBody>
          <a:bodyPr/>
          <a:lstStyle/>
          <a:p>
            <a:pPr marL="457200" indent="-457200" eaLnBrk="1" hangingPunct="1">
              <a:lnSpc>
                <a:spcPct val="150000"/>
              </a:lnSpc>
              <a:buFontTx/>
              <a:buAutoNum type="arabicPeriod"/>
            </a:pPr>
            <a:r>
              <a:rPr lang="cs-CZ" altLang="cs-CZ" sz="2800" b="1" u="sng" dirty="0" smtClean="0">
                <a:solidFill>
                  <a:schemeClr val="tx2"/>
                </a:solidFill>
              </a:rPr>
              <a:t>Enzymové testy</a:t>
            </a:r>
            <a:r>
              <a:rPr lang="cs-CZ" altLang="cs-CZ" sz="2800" b="1" dirty="0" smtClean="0">
                <a:solidFill>
                  <a:schemeClr val="tx2"/>
                </a:solidFill>
              </a:rPr>
              <a:t>: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200" dirty="0" smtClean="0"/>
              <a:t>Bromelin, </a:t>
            </a:r>
            <a:r>
              <a:rPr lang="cs-CZ" altLang="cs-CZ" sz="2200" dirty="0" err="1" smtClean="0"/>
              <a:t>ficin</a:t>
            </a:r>
            <a:r>
              <a:rPr lang="cs-CZ" altLang="cs-CZ" sz="2200" dirty="0" smtClean="0"/>
              <a:t>, papain, trypsin 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-"/>
            </a:pPr>
            <a:r>
              <a:rPr lang="cs-CZ" altLang="cs-CZ" sz="2000" dirty="0" smtClean="0"/>
              <a:t>štěpí kyselinu sialovou (</a:t>
            </a:r>
            <a:r>
              <a:rPr lang="cs-CZ" altLang="cs-CZ" sz="2000" dirty="0" err="1" smtClean="0"/>
              <a:t>neuraminovou</a:t>
            </a:r>
            <a:r>
              <a:rPr lang="cs-CZ" altLang="cs-CZ" sz="2000" dirty="0" smtClean="0"/>
              <a:t>) na membráně </a:t>
            </a:r>
            <a:r>
              <a:rPr lang="cs-CZ" altLang="cs-CZ" sz="2000" dirty="0" err="1" smtClean="0"/>
              <a:t>erys</a:t>
            </a:r>
            <a:r>
              <a:rPr lang="cs-CZ" altLang="cs-CZ" sz="2000" dirty="0" smtClean="0"/>
              <a:t>, odkrývá antigenní místa a membránové antigeny se tak stávají dostupnější pro protilátky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-"/>
            </a:pPr>
            <a:r>
              <a:rPr lang="cs-CZ" altLang="cs-CZ" sz="2000" dirty="0" smtClean="0"/>
              <a:t>snižují elektronegativní povrchový náboj </a:t>
            </a:r>
            <a:r>
              <a:rPr lang="cs-CZ" altLang="cs-CZ" sz="2000" dirty="0" err="1" smtClean="0"/>
              <a:t>erys</a:t>
            </a:r>
            <a:r>
              <a:rPr lang="cs-CZ" altLang="cs-CZ" sz="2000" dirty="0" smtClean="0"/>
              <a:t> a vzájemně je přibližují, umožňují tím navázání protilátky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-"/>
            </a:pPr>
            <a:r>
              <a:rPr lang="cs-CZ" altLang="cs-CZ" sz="2000" dirty="0" smtClean="0"/>
              <a:t>v prostředí s enzymem získává protilátka vyšší schopnost aglutinovat </a:t>
            </a:r>
            <a:r>
              <a:rPr lang="cs-CZ" altLang="cs-CZ" sz="2000" dirty="0" err="1" smtClean="0"/>
              <a:t>erys</a:t>
            </a:r>
            <a:r>
              <a:rPr lang="cs-CZ" altLang="cs-CZ" sz="2000" dirty="0" smtClean="0"/>
              <a:t> (</a:t>
            </a:r>
            <a:r>
              <a:rPr lang="cs-CZ" altLang="cs-CZ" sz="2000" dirty="0" err="1" smtClean="0"/>
              <a:t>nevýhoda:mohou</a:t>
            </a:r>
            <a:r>
              <a:rPr lang="cs-CZ" altLang="cs-CZ" sz="2000" dirty="0" smtClean="0"/>
              <a:t> se demaskovat nežádoucí antigeny/</a:t>
            </a:r>
            <a:r>
              <a:rPr lang="cs-CZ" altLang="cs-CZ" sz="2000" dirty="0" err="1" smtClean="0"/>
              <a:t>kryptantigen</a:t>
            </a:r>
            <a:r>
              <a:rPr lang="cs-CZ" altLang="cs-CZ" sz="2000" dirty="0" smtClean="0"/>
              <a:t>)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-"/>
            </a:pPr>
            <a:r>
              <a:rPr lang="cs-CZ" altLang="cs-CZ" sz="2000" dirty="0"/>
              <a:t>Obtížná standardizace enzymových testů (nespecifické reakce</a:t>
            </a:r>
            <a:r>
              <a:rPr lang="cs-CZ" altLang="cs-CZ" sz="2000" dirty="0" smtClean="0"/>
              <a:t>)</a:t>
            </a:r>
            <a:endParaRPr lang="cs-CZ" altLang="cs-CZ" dirty="0"/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200" dirty="0"/>
              <a:t>Jednofázový test (přidání enzymu do reakce)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200" dirty="0"/>
              <a:t>Dvoufázový test (</a:t>
            </a:r>
            <a:r>
              <a:rPr lang="cs-CZ" altLang="cs-CZ" sz="2200" dirty="0" err="1"/>
              <a:t>enzymované</a:t>
            </a:r>
            <a:r>
              <a:rPr lang="cs-CZ" altLang="cs-CZ" sz="2200" dirty="0"/>
              <a:t> </a:t>
            </a:r>
            <a:r>
              <a:rPr lang="cs-CZ" altLang="cs-CZ" sz="2200" dirty="0" err="1"/>
              <a:t>erys</a:t>
            </a:r>
            <a:r>
              <a:rPr lang="cs-CZ" altLang="cs-CZ" sz="2200" dirty="0"/>
              <a:t>)</a:t>
            </a:r>
          </a:p>
          <a:p>
            <a:pPr marL="457200" indent="-457200" eaLnBrk="1" hangingPunct="1">
              <a:lnSpc>
                <a:spcPct val="80000"/>
              </a:lnSpc>
            </a:pPr>
            <a:endParaRPr lang="cs-CZ" altLang="cs-CZ" sz="2000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01521" y="2607591"/>
            <a:ext cx="2838089" cy="1888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smtClean="0"/>
              <a:t>Imunita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  <a:p>
            <a:pPr eaLnBrk="1" hangingPunct="1"/>
            <a:r>
              <a:rPr lang="cs-CZ" altLang="cs-CZ" sz="2400" smtClean="0"/>
              <a:t>Obecná definice: odolnost proti nemocem/antigenům</a:t>
            </a:r>
          </a:p>
          <a:p>
            <a:pPr eaLnBrk="1" hangingPunct="1"/>
            <a:r>
              <a:rPr lang="cs-CZ" altLang="cs-CZ" sz="2400" smtClean="0"/>
              <a:t>Zajišťuje ji systém buněk, tkání a molekul, tzv. imunitní systém </a:t>
            </a:r>
          </a:p>
          <a:p>
            <a:pPr lvl="1" eaLnBrk="1" hangingPunct="1"/>
            <a:r>
              <a:rPr lang="cs-CZ" altLang="cs-CZ" sz="2000" smtClean="0"/>
              <a:t>prevence a eradikace infekcí, rozpoznání a odpověď  na cizí tkáně a nové antigeny, obrana proti tumorům </a:t>
            </a:r>
          </a:p>
          <a:p>
            <a:pPr eaLnBrk="1" hangingPunct="1"/>
            <a:r>
              <a:rPr lang="cs-CZ" altLang="cs-CZ" sz="2400" smtClean="0"/>
              <a:t>Dva typy: </a:t>
            </a:r>
            <a:r>
              <a:rPr lang="cs-CZ" altLang="cs-CZ" sz="2400" smtClean="0">
                <a:solidFill>
                  <a:schemeClr val="tx2"/>
                </a:solidFill>
              </a:rPr>
              <a:t>imunita přirozená</a:t>
            </a:r>
            <a:r>
              <a:rPr lang="cs-CZ" altLang="cs-CZ" sz="2400" smtClean="0"/>
              <a:t> (iniciální protekce proti infekcím) a </a:t>
            </a:r>
            <a:r>
              <a:rPr lang="cs-CZ" altLang="cs-CZ" sz="2400" smtClean="0">
                <a:solidFill>
                  <a:schemeClr val="tx2"/>
                </a:solidFill>
              </a:rPr>
              <a:t>imunita získaná</a:t>
            </a:r>
            <a:r>
              <a:rPr lang="cs-CZ" altLang="cs-CZ" sz="2400" smtClean="0"/>
              <a:t> (více efektivní </a:t>
            </a:r>
            <a:r>
              <a:rPr lang="cs-CZ" altLang="cs-CZ" sz="2400" smtClean="0">
                <a:solidFill>
                  <a:srgbClr val="33CC33"/>
                </a:solidFill>
              </a:rPr>
              <a:t>specifická </a:t>
            </a:r>
            <a:r>
              <a:rPr lang="cs-CZ" altLang="cs-CZ" sz="2400" smtClean="0"/>
              <a:t>obrana proti infekci)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smtClean="0"/>
              <a:t>Nepřímá aglutinace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80000"/>
              </a:lnSpc>
              <a:buFontTx/>
              <a:buAutoNum type="arabicPeriod" startAt="2"/>
            </a:pPr>
            <a:r>
              <a:rPr lang="cs-CZ" altLang="cs-CZ" sz="2800" b="1" u="sng" dirty="0" smtClean="0">
                <a:solidFill>
                  <a:schemeClr val="tx2"/>
                </a:solidFill>
              </a:rPr>
              <a:t>Antiglobulinové (</a:t>
            </a:r>
            <a:r>
              <a:rPr lang="cs-CZ" altLang="cs-CZ" sz="2800" b="1" u="sng" dirty="0" err="1" smtClean="0">
                <a:solidFill>
                  <a:schemeClr val="tx2"/>
                </a:solidFill>
              </a:rPr>
              <a:t>Coombsovy</a:t>
            </a:r>
            <a:r>
              <a:rPr lang="cs-CZ" altLang="cs-CZ" sz="2800" b="1" u="sng" dirty="0" smtClean="0">
                <a:solidFill>
                  <a:schemeClr val="tx2"/>
                </a:solidFill>
              </a:rPr>
              <a:t>) testy:</a:t>
            </a:r>
          </a:p>
          <a:p>
            <a:pPr lvl="1" eaLnBrk="1" hangingPunct="1">
              <a:lnSpc>
                <a:spcPct val="80000"/>
              </a:lnSpc>
            </a:pPr>
            <a:endParaRPr lang="cs-CZ" altLang="cs-CZ" sz="2400" dirty="0" smtClean="0">
              <a:solidFill>
                <a:schemeClr val="tx2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 smtClean="0"/>
              <a:t>Pro vyšetření protilátek v séru a navázaných na </a:t>
            </a:r>
            <a:r>
              <a:rPr lang="cs-CZ" altLang="cs-CZ" sz="2400" dirty="0" err="1" smtClean="0"/>
              <a:t>erys</a:t>
            </a:r>
            <a:r>
              <a:rPr lang="cs-CZ" altLang="cs-CZ" sz="2400" dirty="0" smtClean="0"/>
              <a:t>, zkoušku kompatibility, vyšetření některých krevních skupin</a:t>
            </a:r>
            <a:endParaRPr lang="cs-CZ" altLang="cs-CZ" sz="2000" b="1" dirty="0" smtClean="0"/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 smtClean="0"/>
              <a:t>Používají </a:t>
            </a:r>
            <a:r>
              <a:rPr lang="cs-CZ" altLang="cs-CZ" sz="2400" b="1" dirty="0" smtClean="0"/>
              <a:t>protilátky proti lidským proteinům (antiglobulin = AGH sérum)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 smtClean="0"/>
              <a:t>Senzitivní technika </a:t>
            </a:r>
            <a:r>
              <a:rPr lang="cs-CZ" altLang="cs-CZ" sz="2400" dirty="0" smtClean="0"/>
              <a:t>(až cca 150 </a:t>
            </a:r>
            <a:r>
              <a:rPr lang="cs-CZ" altLang="cs-CZ" sz="2400" dirty="0" smtClean="0"/>
              <a:t>molekul Ab/</a:t>
            </a:r>
            <a:r>
              <a:rPr lang="cs-CZ" altLang="cs-CZ" sz="2400" dirty="0" err="1" smtClean="0"/>
              <a:t>ery</a:t>
            </a:r>
            <a:r>
              <a:rPr lang="cs-CZ" altLang="cs-CZ" sz="2400" dirty="0" smtClean="0"/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 smtClean="0"/>
              <a:t>Různé metody: testy zkumavkové, pevná fáze, sloupcová aglutinace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 smtClean="0"/>
              <a:t>Modifikace testů se zkrácením doby inkubace v LISS, užití PEG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 smtClean="0"/>
              <a:t>Riziko chyb a falešných výsledků</a:t>
            </a:r>
          </a:p>
          <a:p>
            <a:pPr lvl="1" eaLnBrk="1" hangingPunct="1">
              <a:lnSpc>
                <a:spcPct val="80000"/>
              </a:lnSpc>
            </a:pP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smtClean="0"/>
              <a:t>AGH testy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80000"/>
              </a:lnSpc>
            </a:pPr>
            <a:r>
              <a:rPr lang="cs-CZ" altLang="cs-CZ" sz="2400" dirty="0" smtClean="0"/>
              <a:t>AGH detekuje lidské proteiny: protilátky a komplement 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cs-CZ" altLang="cs-CZ" sz="2400" dirty="0" smtClean="0"/>
              <a:t>Reaktivita AGH s různými lidskými globuliny (anti-IgG,-IgM,-IgA,-C3d..)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cs-CZ" altLang="cs-CZ" sz="2400" dirty="0" smtClean="0"/>
              <a:t>AGH reaguje s navázanými nebo volnými protilátkami za vzniku aglutinace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endParaRPr lang="cs-CZ" altLang="cs-CZ" sz="2400" b="1" dirty="0" smtClean="0"/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cs-CZ" altLang="cs-CZ" sz="2400" b="1" dirty="0" smtClean="0"/>
              <a:t>Dva typy AGH testů: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endParaRPr lang="cs-CZ" altLang="cs-CZ" sz="2400" b="1" dirty="0" smtClean="0"/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cs-CZ" altLang="cs-CZ" sz="2400" dirty="0" smtClean="0">
                <a:solidFill>
                  <a:schemeClr val="tx2"/>
                </a:solidFill>
              </a:rPr>
              <a:t>Přímý AGH</a:t>
            </a:r>
            <a:r>
              <a:rPr lang="cs-CZ" altLang="cs-CZ" sz="2400" dirty="0" smtClean="0"/>
              <a:t> test </a:t>
            </a:r>
            <a:r>
              <a:rPr lang="cs-CZ" altLang="cs-CZ" sz="2400" b="1" dirty="0" smtClean="0">
                <a:solidFill>
                  <a:srgbClr val="C00000"/>
                </a:solidFill>
              </a:rPr>
              <a:t>(PAT)</a:t>
            </a:r>
            <a:r>
              <a:rPr lang="cs-CZ" altLang="cs-CZ" sz="2400" dirty="0" smtClean="0">
                <a:solidFill>
                  <a:srgbClr val="C00000"/>
                </a:solidFill>
              </a:rPr>
              <a:t> </a:t>
            </a:r>
            <a:r>
              <a:rPr lang="cs-CZ" altLang="cs-CZ" sz="2400" dirty="0" smtClean="0"/>
              <a:t>pro detekci protilátek navázaných na </a:t>
            </a:r>
            <a:r>
              <a:rPr lang="cs-CZ" altLang="cs-CZ" sz="2400" dirty="0" err="1" smtClean="0"/>
              <a:t>erys</a:t>
            </a:r>
            <a:r>
              <a:rPr lang="cs-CZ" altLang="cs-CZ" sz="2400" dirty="0" smtClean="0"/>
              <a:t> </a:t>
            </a:r>
            <a:r>
              <a:rPr lang="cs-CZ" altLang="cs-CZ" sz="2000" i="1" dirty="0" smtClean="0"/>
              <a:t>(při in </a:t>
            </a:r>
            <a:r>
              <a:rPr lang="cs-CZ" altLang="cs-CZ" sz="2000" i="1" dirty="0" err="1" smtClean="0"/>
              <a:t>vivo</a:t>
            </a:r>
            <a:r>
              <a:rPr lang="cs-CZ" altLang="cs-CZ" sz="2000" i="1" dirty="0" smtClean="0"/>
              <a:t> senzibilizaci)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endParaRPr lang="cs-CZ" altLang="cs-CZ" sz="2400" dirty="0" smtClean="0"/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cs-CZ" altLang="cs-CZ" sz="2400" smtClean="0">
                <a:solidFill>
                  <a:schemeClr val="tx2"/>
                </a:solidFill>
              </a:rPr>
              <a:t>Nepřímý AGH</a:t>
            </a:r>
            <a:r>
              <a:rPr lang="cs-CZ" altLang="cs-CZ" sz="2400" smtClean="0"/>
              <a:t> </a:t>
            </a:r>
            <a:r>
              <a:rPr lang="cs-CZ" altLang="cs-CZ" sz="2400" dirty="0" smtClean="0"/>
              <a:t>test </a:t>
            </a:r>
            <a:r>
              <a:rPr lang="cs-CZ" altLang="cs-CZ" sz="2400" b="1" dirty="0" smtClean="0">
                <a:solidFill>
                  <a:srgbClr val="C00000"/>
                </a:solidFill>
              </a:rPr>
              <a:t>(NAT)</a:t>
            </a:r>
            <a:r>
              <a:rPr lang="cs-CZ" altLang="cs-CZ" sz="2400" dirty="0" smtClean="0">
                <a:solidFill>
                  <a:srgbClr val="C00000"/>
                </a:solidFill>
              </a:rPr>
              <a:t> </a:t>
            </a:r>
            <a:r>
              <a:rPr lang="cs-CZ" altLang="cs-CZ" sz="2400" dirty="0" smtClean="0"/>
              <a:t>pro detekci protilátek v plazmě/séru </a:t>
            </a:r>
            <a:r>
              <a:rPr lang="cs-CZ" altLang="cs-CZ" sz="2000" i="1" dirty="0"/>
              <a:t>(po in vitro inkubaci s </a:t>
            </a:r>
            <a:r>
              <a:rPr lang="cs-CZ" altLang="cs-CZ" sz="2000" i="1" dirty="0" err="1"/>
              <a:t>erys</a:t>
            </a:r>
            <a:r>
              <a:rPr lang="cs-CZ" altLang="cs-CZ" sz="2000" i="1" dirty="0"/>
              <a:t>)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smtClean="0"/>
              <a:t>Princip AGH reakce</a:t>
            </a:r>
          </a:p>
        </p:txBody>
      </p:sp>
      <p:pic>
        <p:nvPicPr>
          <p:cNvPr id="88068" name="Picture 4" descr="N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961" y="2204864"/>
            <a:ext cx="5532078" cy="264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Coombs_test_schematic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333375"/>
            <a:ext cx="6518275" cy="61007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dirty="0" smtClean="0"/>
              <a:t>AGH reagencie/séra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6792"/>
            <a:ext cx="8229600" cy="466938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400" dirty="0" err="1" smtClean="0">
                <a:solidFill>
                  <a:schemeClr val="tx2"/>
                </a:solidFill>
              </a:rPr>
              <a:t>Polyspecifické</a:t>
            </a:r>
            <a:r>
              <a:rPr lang="cs-CZ" altLang="cs-CZ" sz="2400" dirty="0" smtClean="0">
                <a:solidFill>
                  <a:schemeClr val="tx2"/>
                </a:solidFill>
              </a:rPr>
              <a:t> AGH (-</a:t>
            </a:r>
            <a:r>
              <a:rPr lang="cs-CZ" altLang="cs-CZ" sz="2400" dirty="0" err="1" smtClean="0">
                <a:solidFill>
                  <a:schemeClr val="tx2"/>
                </a:solidFill>
              </a:rPr>
              <a:t>IgG</a:t>
            </a:r>
            <a:r>
              <a:rPr lang="cs-CZ" altLang="cs-CZ" sz="2400" dirty="0" smtClean="0">
                <a:solidFill>
                  <a:schemeClr val="tx2"/>
                </a:solidFill>
              </a:rPr>
              <a:t>, -C3d):</a:t>
            </a:r>
          </a:p>
          <a:p>
            <a:pPr eaLnBrk="1" hangingPunct="1"/>
            <a:r>
              <a:rPr lang="cs-CZ" altLang="cs-CZ" sz="2400" dirty="0" smtClean="0"/>
              <a:t>Zásadní důležitost: detekuje </a:t>
            </a:r>
            <a:r>
              <a:rPr lang="cs-CZ" altLang="cs-CZ" sz="2400" dirty="0" err="1" smtClean="0"/>
              <a:t>IgG</a:t>
            </a:r>
            <a:r>
              <a:rPr lang="cs-CZ" altLang="cs-CZ" sz="2400" dirty="0" smtClean="0"/>
              <a:t> protilátky navázané (senzibilizující) na </a:t>
            </a:r>
            <a:r>
              <a:rPr lang="cs-CZ" altLang="cs-CZ" sz="2400" dirty="0" err="1" smtClean="0"/>
              <a:t>erys</a:t>
            </a:r>
            <a:r>
              <a:rPr lang="cs-CZ" altLang="cs-CZ" sz="2400" dirty="0" smtClean="0"/>
              <a:t> i protilátky volně přítomné v séru</a:t>
            </a:r>
          </a:p>
          <a:p>
            <a:pPr eaLnBrk="1" hangingPunct="1"/>
            <a:r>
              <a:rPr lang="cs-CZ" altLang="cs-CZ" sz="2400" dirty="0" smtClean="0"/>
              <a:t>Detekuje všechny klinicky významné protilátky</a:t>
            </a:r>
          </a:p>
          <a:p>
            <a:pPr eaLnBrk="1" hangingPunct="1">
              <a:buFontTx/>
              <a:buNone/>
            </a:pPr>
            <a:endParaRPr lang="cs-CZ" altLang="cs-CZ" sz="2400" dirty="0" smtClean="0">
              <a:solidFill>
                <a:schemeClr val="tx2"/>
              </a:solidFill>
            </a:endParaRPr>
          </a:p>
          <a:p>
            <a:pPr eaLnBrk="1" hangingPunct="1">
              <a:buFontTx/>
              <a:buNone/>
            </a:pPr>
            <a:r>
              <a:rPr lang="cs-CZ" altLang="cs-CZ" sz="2400" dirty="0" err="1" smtClean="0">
                <a:solidFill>
                  <a:schemeClr val="tx2"/>
                </a:solidFill>
              </a:rPr>
              <a:t>Monospecifická</a:t>
            </a:r>
            <a:r>
              <a:rPr lang="cs-CZ" altLang="cs-CZ" sz="2400" dirty="0" smtClean="0">
                <a:solidFill>
                  <a:schemeClr val="tx2"/>
                </a:solidFill>
              </a:rPr>
              <a:t> </a:t>
            </a:r>
            <a:r>
              <a:rPr lang="cs-CZ" altLang="cs-CZ" sz="2400" dirty="0" smtClean="0">
                <a:solidFill>
                  <a:schemeClr val="tx2"/>
                </a:solidFill>
              </a:rPr>
              <a:t>AGH:</a:t>
            </a:r>
          </a:p>
          <a:p>
            <a:pPr eaLnBrk="1" hangingPunct="1">
              <a:buFontTx/>
              <a:buNone/>
            </a:pPr>
            <a:r>
              <a:rPr lang="cs-CZ" altLang="cs-CZ" sz="2400" dirty="0" smtClean="0">
                <a:solidFill>
                  <a:schemeClr val="tx2"/>
                </a:solidFill>
              </a:rPr>
              <a:t>Anti-</a:t>
            </a:r>
            <a:r>
              <a:rPr lang="cs-CZ" altLang="cs-CZ" sz="2400" dirty="0" err="1" smtClean="0">
                <a:solidFill>
                  <a:schemeClr val="tx2"/>
                </a:solidFill>
              </a:rPr>
              <a:t>IgG</a:t>
            </a:r>
            <a:r>
              <a:rPr lang="cs-CZ" altLang="cs-CZ" sz="2400" dirty="0" smtClean="0">
                <a:solidFill>
                  <a:schemeClr val="tx2"/>
                </a:solidFill>
              </a:rPr>
              <a:t> sérum</a:t>
            </a:r>
            <a:r>
              <a:rPr lang="cs-CZ" altLang="cs-CZ" sz="2400" dirty="0" smtClean="0"/>
              <a:t>: detekuje pouze protilátky </a:t>
            </a:r>
            <a:r>
              <a:rPr lang="cs-CZ" altLang="cs-CZ" sz="2400" dirty="0" err="1" smtClean="0"/>
              <a:t>IgG</a:t>
            </a:r>
            <a:r>
              <a:rPr lang="cs-CZ" altLang="cs-CZ" sz="2400" dirty="0" smtClean="0"/>
              <a:t> na </a:t>
            </a:r>
            <a:r>
              <a:rPr lang="cs-CZ" altLang="cs-CZ" sz="2400" dirty="0" err="1" smtClean="0"/>
              <a:t>erys</a:t>
            </a:r>
            <a:r>
              <a:rPr lang="cs-CZ" altLang="cs-CZ" sz="2400" dirty="0" smtClean="0"/>
              <a:t>     </a:t>
            </a:r>
          </a:p>
          <a:p>
            <a:pPr eaLnBrk="1" hangingPunct="1">
              <a:buFontTx/>
              <a:buNone/>
            </a:pPr>
            <a:r>
              <a:rPr lang="cs-CZ" altLang="cs-CZ" sz="2400" dirty="0" smtClean="0"/>
              <a:t>(lze použít)</a:t>
            </a:r>
          </a:p>
          <a:p>
            <a:pPr eaLnBrk="1" hangingPunct="1">
              <a:buFontTx/>
              <a:buNone/>
            </a:pPr>
            <a:r>
              <a:rPr lang="cs-CZ" altLang="cs-CZ" sz="2400" dirty="0" smtClean="0">
                <a:solidFill>
                  <a:schemeClr val="tx2"/>
                </a:solidFill>
              </a:rPr>
              <a:t>Anti-C3 sérum</a:t>
            </a:r>
            <a:r>
              <a:rPr lang="cs-CZ" altLang="cs-CZ" sz="2400" dirty="0" smtClean="0"/>
              <a:t>: detekuje komplement na </a:t>
            </a:r>
            <a:r>
              <a:rPr lang="cs-CZ" altLang="cs-CZ" sz="2400" dirty="0" err="1" smtClean="0"/>
              <a:t>erys</a:t>
            </a:r>
            <a:r>
              <a:rPr lang="cs-CZ" altLang="cs-CZ" sz="2400" dirty="0" smtClean="0"/>
              <a:t> (jen pro </a:t>
            </a:r>
          </a:p>
          <a:p>
            <a:pPr eaLnBrk="1" hangingPunct="1">
              <a:buFontTx/>
              <a:buNone/>
            </a:pPr>
            <a:r>
              <a:rPr lang="cs-CZ" altLang="cs-CZ" sz="2400" dirty="0" smtClean="0"/>
              <a:t>některé situace)</a:t>
            </a:r>
          </a:p>
          <a:p>
            <a:pPr eaLnBrk="1" hangingPunct="1">
              <a:buFontTx/>
              <a:buNone/>
            </a:pPr>
            <a:endParaRPr lang="cs-CZ" altLang="cs-CZ" sz="2400" dirty="0" smtClean="0"/>
          </a:p>
          <a:p>
            <a:pPr eaLnBrk="1" hangingPunct="1"/>
            <a:endParaRPr lang="cs-CZ" altLang="cs-CZ" sz="2400" dirty="0" smtClean="0"/>
          </a:p>
          <a:p>
            <a:pPr eaLnBrk="1" hangingPunct="1"/>
            <a:endParaRPr lang="cs-CZ" altLang="cs-CZ" sz="4000" dirty="0" smtClean="0"/>
          </a:p>
          <a:p>
            <a:pPr eaLnBrk="1" hangingPunct="1"/>
            <a:endParaRPr lang="cs-CZ" altLang="cs-CZ" sz="4000" dirty="0" smtClean="0"/>
          </a:p>
          <a:p>
            <a:pPr eaLnBrk="1" hangingPunct="1"/>
            <a:endParaRPr lang="cs-CZ" altLang="cs-CZ" sz="4000" dirty="0" smtClean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1" name="Picture 4" descr="18krvinky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88" y="592740"/>
            <a:ext cx="3819152" cy="2861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2" name="Picture 4" descr="15krvinky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16" r="22995" b="6676"/>
          <a:stretch/>
        </p:blipFill>
        <p:spPr bwMode="auto">
          <a:xfrm>
            <a:off x="438648" y="592913"/>
            <a:ext cx="3629296" cy="2721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3" name="Picture 5" descr="16krvinky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88" y="3574820"/>
            <a:ext cx="3792611" cy="289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5" name="Obráze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63938"/>
            <a:ext cx="3916362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1313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600" smtClean="0"/>
              <a:t>Co ovlivní senzitivitu AGH testu?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z="2400" dirty="0" smtClean="0"/>
          </a:p>
          <a:p>
            <a:pPr eaLnBrk="1" hangingPunct="1"/>
            <a:r>
              <a:rPr lang="cs-CZ" altLang="cs-CZ" sz="2400" dirty="0" smtClean="0"/>
              <a:t>Teplota prostředí </a:t>
            </a:r>
          </a:p>
          <a:p>
            <a:pPr eaLnBrk="1" hangingPunct="1"/>
            <a:r>
              <a:rPr lang="cs-CZ" altLang="cs-CZ" sz="2400" dirty="0" smtClean="0"/>
              <a:t>Ionty v prostředí</a:t>
            </a:r>
          </a:p>
          <a:p>
            <a:pPr eaLnBrk="1" hangingPunct="1"/>
            <a:r>
              <a:rPr lang="cs-CZ" altLang="cs-CZ" sz="2400" dirty="0" smtClean="0"/>
              <a:t>Poměr séra/erytrocytů ( 2kp séra : 1kp </a:t>
            </a:r>
            <a:r>
              <a:rPr lang="cs-CZ" altLang="cs-CZ" sz="2400" dirty="0" err="1" smtClean="0"/>
              <a:t>ery</a:t>
            </a:r>
            <a:r>
              <a:rPr lang="cs-CZ" altLang="cs-CZ" sz="2400" dirty="0" smtClean="0"/>
              <a:t>)</a:t>
            </a:r>
          </a:p>
          <a:p>
            <a:pPr eaLnBrk="1" hangingPunct="1"/>
            <a:r>
              <a:rPr lang="cs-CZ" altLang="cs-CZ" sz="2400" dirty="0" smtClean="0"/>
              <a:t>Doba inkubace (pro </a:t>
            </a:r>
            <a:r>
              <a:rPr lang="cs-CZ" altLang="cs-CZ" sz="2400" dirty="0" err="1" smtClean="0"/>
              <a:t>IgG</a:t>
            </a:r>
            <a:r>
              <a:rPr lang="cs-CZ" altLang="cs-CZ" sz="2400" dirty="0" smtClean="0"/>
              <a:t> 15min při 37°C v LISS)</a:t>
            </a:r>
          </a:p>
          <a:p>
            <a:pPr eaLnBrk="1" hangingPunct="1">
              <a:buFontTx/>
              <a:buNone/>
            </a:pPr>
            <a:endParaRPr lang="cs-CZ" altLang="cs-CZ" sz="2400" dirty="0" smtClean="0"/>
          </a:p>
          <a:p>
            <a:pPr eaLnBrk="1" hangingPunct="1">
              <a:buFontTx/>
              <a:buNone/>
            </a:pPr>
            <a:endParaRPr lang="cs-CZ" altLang="cs-CZ" sz="2000" dirty="0" smtClean="0"/>
          </a:p>
          <a:p>
            <a:pPr eaLnBrk="1" hangingPunct="1">
              <a:buFontTx/>
              <a:buNone/>
            </a:pPr>
            <a:r>
              <a:rPr lang="cs-CZ" altLang="cs-CZ" sz="2000" dirty="0" smtClean="0"/>
              <a:t>Aktuální doporučení: AGH test s použitím roztoku o nízké</a:t>
            </a:r>
          </a:p>
          <a:p>
            <a:pPr eaLnBrk="1" hangingPunct="1">
              <a:buFontTx/>
              <a:buNone/>
            </a:pPr>
            <a:r>
              <a:rPr lang="cs-CZ" altLang="cs-CZ" sz="2000" dirty="0" smtClean="0"/>
              <a:t>iontové síle (LISS), optimální je použití metody sloupcové aglutinace v</a:t>
            </a:r>
          </a:p>
          <a:p>
            <a:pPr eaLnBrk="1" hangingPunct="1">
              <a:buFontTx/>
              <a:buNone/>
            </a:pPr>
            <a:r>
              <a:rPr lang="cs-CZ" altLang="cs-CZ" sz="2000" dirty="0" smtClean="0"/>
              <a:t>gelovém mediu</a:t>
            </a:r>
          </a:p>
          <a:p>
            <a:pPr eaLnBrk="1" hangingPunct="1"/>
            <a:endParaRPr lang="cs-CZ" altLang="cs-CZ" sz="2000" dirty="0" smtClean="0"/>
          </a:p>
          <a:p>
            <a:pPr eaLnBrk="1" hangingPunct="1">
              <a:buFontTx/>
              <a:buNone/>
            </a:pPr>
            <a:endParaRPr lang="cs-CZ" altLang="cs-CZ" sz="2000" dirty="0" smtClean="0"/>
          </a:p>
          <a:p>
            <a:pPr eaLnBrk="1" hangingPunct="1"/>
            <a:endParaRPr lang="cs-CZ" altLang="cs-CZ" sz="2400" dirty="0" smtClean="0"/>
          </a:p>
          <a:p>
            <a:pPr eaLnBrk="1" hangingPunct="1"/>
            <a:endParaRPr lang="cs-CZ" altLang="cs-CZ" sz="2400" dirty="0" smtClean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Nevýhody AGH testů souvisí s promýváním erytrocytů </a:t>
            </a:r>
            <a:r>
              <a:rPr lang="cs-CZ" altLang="cs-CZ" sz="2000" smtClean="0"/>
              <a:t>(zkumavkové testy)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898776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000" b="1" dirty="0" smtClean="0"/>
              <a:t>Výsledky falešně pozitivní</a:t>
            </a:r>
          </a:p>
          <a:p>
            <a:pPr eaLnBrk="1" hangingPunct="1">
              <a:buFontTx/>
              <a:buNone/>
            </a:pPr>
            <a:r>
              <a:rPr lang="cs-CZ" altLang="cs-CZ" sz="2000" dirty="0" smtClean="0"/>
              <a:t>     </a:t>
            </a:r>
            <a:r>
              <a:rPr lang="cs-CZ" altLang="cs-CZ" sz="2000" i="1" dirty="0" smtClean="0"/>
              <a:t>Spontánní aglutinace (silné aglutininy - </a:t>
            </a:r>
            <a:r>
              <a:rPr lang="cs-CZ" altLang="cs-CZ" sz="2000" i="1" dirty="0" err="1" smtClean="0"/>
              <a:t>aglut</a:t>
            </a:r>
            <a:r>
              <a:rPr lang="cs-CZ" altLang="cs-CZ" sz="2000" i="1" dirty="0" smtClean="0"/>
              <a:t>. již před promytím), autoprotilátky, </a:t>
            </a:r>
            <a:r>
              <a:rPr lang="cs-CZ" altLang="cs-CZ" sz="2000" i="1" dirty="0" err="1" smtClean="0"/>
              <a:t>kryptantigeny</a:t>
            </a:r>
            <a:r>
              <a:rPr lang="cs-CZ" altLang="cs-CZ" sz="2000" i="1" dirty="0" smtClean="0"/>
              <a:t>, </a:t>
            </a:r>
            <a:r>
              <a:rPr lang="cs-CZ" altLang="cs-CZ" sz="2000" i="1" dirty="0" err="1" smtClean="0"/>
              <a:t>hypercentrifugace</a:t>
            </a:r>
            <a:r>
              <a:rPr lang="cs-CZ" altLang="cs-CZ" sz="2000" i="1" dirty="0" smtClean="0"/>
              <a:t>, silikonové zkumavky, </a:t>
            </a:r>
            <a:r>
              <a:rPr lang="cs-CZ" altLang="cs-CZ" sz="2000" i="1" dirty="0" err="1" smtClean="0"/>
              <a:t>volumexpandery</a:t>
            </a:r>
            <a:r>
              <a:rPr lang="cs-CZ" altLang="cs-CZ" sz="2000" i="1" dirty="0" smtClean="0"/>
              <a:t>, kontaminovaný materiál aj.</a:t>
            </a:r>
          </a:p>
          <a:p>
            <a:pPr eaLnBrk="1" hangingPunct="1">
              <a:buFontTx/>
              <a:buNone/>
            </a:pPr>
            <a:endParaRPr lang="cs-CZ" altLang="cs-CZ" sz="2000" dirty="0" smtClean="0"/>
          </a:p>
          <a:p>
            <a:pPr eaLnBrk="1" hangingPunct="1">
              <a:buFontTx/>
              <a:buNone/>
            </a:pPr>
            <a:endParaRPr lang="cs-CZ" altLang="cs-CZ" sz="2000" dirty="0" smtClean="0"/>
          </a:p>
          <a:p>
            <a:pPr eaLnBrk="1" hangingPunct="1">
              <a:buFontTx/>
              <a:buNone/>
            </a:pPr>
            <a:endParaRPr lang="cs-CZ" altLang="cs-CZ" sz="2000" dirty="0" smtClean="0"/>
          </a:p>
          <a:p>
            <a:pPr eaLnBrk="1" hangingPunct="1">
              <a:buFontTx/>
              <a:buNone/>
            </a:pPr>
            <a:endParaRPr lang="cs-CZ" altLang="cs-CZ" sz="2000" dirty="0" smtClean="0"/>
          </a:p>
          <a:p>
            <a:pPr eaLnBrk="1" hangingPunct="1">
              <a:buFontTx/>
              <a:buNone/>
            </a:pPr>
            <a:endParaRPr lang="cs-CZ" altLang="cs-CZ" sz="2000" dirty="0" smtClean="0"/>
          </a:p>
          <a:p>
            <a:pPr eaLnBrk="1" hangingPunct="1">
              <a:buFontTx/>
              <a:buNone/>
            </a:pPr>
            <a:endParaRPr lang="cs-CZ" altLang="cs-CZ" sz="2000" dirty="0" smtClean="0"/>
          </a:p>
          <a:p>
            <a:pPr eaLnBrk="1" hangingPunct="1">
              <a:buFontTx/>
              <a:buNone/>
            </a:pPr>
            <a:endParaRPr lang="cs-CZ" altLang="cs-CZ" sz="2000" dirty="0" smtClean="0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000" b="1" dirty="0" smtClean="0"/>
              <a:t>Výsledky falešně negativní</a:t>
            </a:r>
          </a:p>
          <a:p>
            <a:pPr eaLnBrk="1" hangingPunct="1">
              <a:buFontTx/>
              <a:buNone/>
            </a:pPr>
            <a:r>
              <a:rPr lang="cs-CZ" altLang="cs-CZ" sz="2000" b="1" dirty="0" smtClean="0"/>
              <a:t>     </a:t>
            </a:r>
            <a:r>
              <a:rPr lang="cs-CZ" altLang="cs-CZ" sz="2000" i="1" dirty="0" smtClean="0"/>
              <a:t>Chyba promytí s neutralizací přidaného AGH volnými protilátkami, časové prodlení, nedodržení teploty, kvalita AGH, </a:t>
            </a:r>
            <a:r>
              <a:rPr lang="cs-CZ" altLang="cs-CZ" sz="2000" i="1" dirty="0" err="1" smtClean="0"/>
              <a:t>podcentrifugování</a:t>
            </a:r>
            <a:r>
              <a:rPr lang="cs-CZ" altLang="cs-CZ" sz="2000" i="1" dirty="0" smtClean="0"/>
              <a:t>, </a:t>
            </a:r>
            <a:r>
              <a:rPr lang="cs-CZ" altLang="cs-CZ" sz="2000" i="1" dirty="0" err="1" smtClean="0"/>
              <a:t>prozona</a:t>
            </a:r>
            <a:r>
              <a:rPr lang="cs-CZ" altLang="cs-CZ" sz="2000" i="1" dirty="0" smtClean="0"/>
              <a:t>, technické chyby</a:t>
            </a:r>
          </a:p>
          <a:p>
            <a:pPr eaLnBrk="1" hangingPunct="1">
              <a:buFontTx/>
              <a:buNone/>
            </a:pPr>
            <a:endParaRPr lang="cs-CZ" altLang="cs-CZ" sz="2000" dirty="0" smtClean="0"/>
          </a:p>
          <a:p>
            <a:pPr eaLnBrk="1" hangingPunct="1">
              <a:buFontTx/>
              <a:buNone/>
            </a:pPr>
            <a:endParaRPr lang="cs-CZ" altLang="cs-CZ" sz="2000" dirty="0" smtClean="0"/>
          </a:p>
          <a:p>
            <a:pPr eaLnBrk="1" hangingPunct="1">
              <a:buFontTx/>
              <a:buNone/>
            </a:pPr>
            <a:r>
              <a:rPr lang="cs-CZ" altLang="cs-CZ" sz="2000" dirty="0" smtClean="0"/>
              <a:t>     Kontrola přidáním erytrocytů s navázanou slabou protilátkou k negativnímu test = vznikne aglutinace</a:t>
            </a:r>
            <a:endParaRPr lang="cs-CZ" altLang="cs-CZ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124" y="1124744"/>
            <a:ext cx="3816350" cy="537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smtClean="0"/>
              <a:t>Pevná fáze, sloupcová aglutinace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/>
          <a:srcRect l="49612" t="12600" r="22826" b="5501"/>
          <a:stretch/>
        </p:blipFill>
        <p:spPr>
          <a:xfrm>
            <a:off x="899592" y="1584960"/>
            <a:ext cx="2520280" cy="468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Automatizace v imunohematologické laboratoři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cs-CZ" sz="2000" dirty="0" smtClean="0"/>
              <a:t>Automatizace vyšetření:</a:t>
            </a:r>
          </a:p>
          <a:p>
            <a:pPr>
              <a:defRPr/>
            </a:pPr>
            <a:endParaRPr lang="cs-CZ" sz="2000" dirty="0" smtClean="0"/>
          </a:p>
          <a:p>
            <a:pPr>
              <a:defRPr/>
            </a:pPr>
            <a:r>
              <a:rPr lang="cs-CZ" sz="2000" dirty="0" smtClean="0"/>
              <a:t>Očekávaný technologický vývoj - trend všech laboratoří</a:t>
            </a:r>
          </a:p>
          <a:p>
            <a:pPr>
              <a:defRPr/>
            </a:pPr>
            <a:r>
              <a:rPr lang="cs-CZ" sz="2000" dirty="0" smtClean="0"/>
              <a:t>Splňuje požadavky na kvalitu procesů/akreditace </a:t>
            </a:r>
          </a:p>
          <a:p>
            <a:pPr>
              <a:defRPr/>
            </a:pPr>
            <a:r>
              <a:rPr lang="cs-CZ" sz="2000" dirty="0" smtClean="0"/>
              <a:t>Standardizace vyšetření</a:t>
            </a:r>
          </a:p>
          <a:p>
            <a:pPr>
              <a:defRPr/>
            </a:pPr>
            <a:r>
              <a:rPr lang="cs-CZ" sz="2000" dirty="0" smtClean="0"/>
              <a:t>Zvýšení efektivity a produktivity</a:t>
            </a:r>
          </a:p>
          <a:p>
            <a:pPr>
              <a:defRPr/>
            </a:pPr>
            <a:r>
              <a:rPr lang="cs-CZ" sz="2000" dirty="0" smtClean="0"/>
              <a:t>Omezení možnosti lidské chyby</a:t>
            </a:r>
          </a:p>
          <a:p>
            <a:pPr>
              <a:defRPr/>
            </a:pPr>
            <a:r>
              <a:rPr lang="cs-CZ" sz="2000" dirty="0" smtClean="0"/>
              <a:t>Úplná automatizace od příjmu vzorku přes </a:t>
            </a:r>
            <a:r>
              <a:rPr lang="cs-CZ" sz="2000" dirty="0" err="1" smtClean="0"/>
              <a:t>preanalýzu</a:t>
            </a:r>
            <a:r>
              <a:rPr lang="cs-CZ" sz="2000" dirty="0" smtClean="0"/>
              <a:t> ke konečnému výsledku a vystavení nálezu</a:t>
            </a:r>
          </a:p>
          <a:p>
            <a:pPr>
              <a:defRPr/>
            </a:pPr>
            <a:r>
              <a:rPr lang="cs-CZ" sz="2000" dirty="0" smtClean="0"/>
              <a:t>Propojení laboratorních modulů/informačních technologií</a:t>
            </a:r>
          </a:p>
        </p:txBody>
      </p:sp>
    </p:spTree>
    <p:extLst>
      <p:ext uri="{BB962C8B-B14F-4D97-AF65-F5344CB8AC3E}">
        <p14:creationId xmlns:p14="http://schemas.microsoft.com/office/powerpoint/2010/main" val="161349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4000" b="1" smtClean="0"/>
              <a:t>Přirozená/nespecifická/naivní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400" dirty="0" smtClean="0"/>
              <a:t>Okamžitá reakce, brání vstupu aloantigenů do organismu, rychle je eliminuje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/>
              <a:t>Efektem je uniformní typ reakce proti mikrobům, nereaguje s neinfekčními antigeny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sz="2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 smtClean="0"/>
              <a:t>Neporušený </a:t>
            </a:r>
            <a:r>
              <a:rPr lang="cs-CZ" sz="2400" dirty="0" smtClean="0">
                <a:solidFill>
                  <a:srgbClr val="33CC33"/>
                </a:solidFill>
              </a:rPr>
              <a:t>epitel</a:t>
            </a:r>
            <a:r>
              <a:rPr lang="cs-CZ" sz="2400" dirty="0" smtClean="0"/>
              <a:t>, jeho enzymy a </a:t>
            </a:r>
            <a:r>
              <a:rPr lang="cs-CZ" sz="2400" dirty="0" err="1" smtClean="0"/>
              <a:t>mikroflora</a:t>
            </a:r>
            <a:endParaRPr lang="cs-CZ" sz="2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 smtClean="0">
                <a:solidFill>
                  <a:srgbClr val="33CC33"/>
                </a:solidFill>
              </a:rPr>
              <a:t>Humorální složka</a:t>
            </a:r>
            <a:r>
              <a:rPr lang="cs-CZ" sz="2400" dirty="0" smtClean="0"/>
              <a:t> (plazmatické = komplement, </a:t>
            </a:r>
            <a:r>
              <a:rPr lang="cs-CZ" sz="2400" dirty="0" err="1" smtClean="0"/>
              <a:t>cytokiny</a:t>
            </a:r>
            <a:r>
              <a:rPr lang="cs-CZ" sz="2400" dirty="0" smtClean="0"/>
              <a:t>, interferony)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 smtClean="0">
                <a:solidFill>
                  <a:srgbClr val="33CC33"/>
                </a:solidFill>
              </a:rPr>
              <a:t>Buněčné složka</a:t>
            </a:r>
            <a:r>
              <a:rPr lang="cs-CZ" sz="2400" dirty="0" smtClean="0"/>
              <a:t>  (fagocyty, NK lymfocyty)</a:t>
            </a:r>
          </a:p>
          <a:p>
            <a:pPr marL="457200" lvl="1" indent="0" eaLnBrk="1" hangingPunct="1">
              <a:lnSpc>
                <a:spcPct val="90000"/>
              </a:lnSpc>
              <a:buFontTx/>
              <a:buNone/>
              <a:defRPr/>
            </a:pPr>
            <a:endParaRPr lang="cs-CZ" sz="2400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Automatizace v imunohematologické laboratoři</a:t>
            </a:r>
          </a:p>
        </p:txBody>
      </p:sp>
      <p:sp>
        <p:nvSpPr>
          <p:cNvPr id="10342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dirty="0" smtClean="0"/>
              <a:t>PRO </a:t>
            </a:r>
          </a:p>
          <a:p>
            <a:pPr lvl="1"/>
            <a:r>
              <a:rPr lang="cs-CZ" altLang="cs-CZ" sz="1800" dirty="0" smtClean="0"/>
              <a:t>Zkrácení doby odezvy </a:t>
            </a:r>
          </a:p>
          <a:p>
            <a:pPr lvl="1"/>
            <a:r>
              <a:rPr lang="cs-CZ" altLang="cs-CZ" sz="1800" dirty="0" smtClean="0"/>
              <a:t>Eliminace chyb</a:t>
            </a:r>
          </a:p>
          <a:p>
            <a:pPr lvl="1"/>
            <a:r>
              <a:rPr lang="cs-CZ" altLang="cs-CZ" sz="1800" dirty="0" smtClean="0"/>
              <a:t>Redukce materiálových nákladů</a:t>
            </a:r>
          </a:p>
          <a:p>
            <a:pPr lvl="1"/>
            <a:r>
              <a:rPr lang="cs-CZ" altLang="cs-CZ" sz="1800" dirty="0" smtClean="0"/>
              <a:t>Úspora mzdových nákladů / lidských zdrojů</a:t>
            </a:r>
          </a:p>
          <a:p>
            <a:pPr lvl="1"/>
            <a:r>
              <a:rPr lang="cs-CZ" altLang="cs-CZ" sz="1800" dirty="0" smtClean="0"/>
              <a:t>Využití biologického materiálu </a:t>
            </a:r>
          </a:p>
          <a:p>
            <a:pPr lvl="1"/>
            <a:r>
              <a:rPr lang="cs-CZ" altLang="cs-CZ" sz="1800" dirty="0" smtClean="0"/>
              <a:t>Možnost změn systému  </a:t>
            </a:r>
          </a:p>
          <a:p>
            <a:endParaRPr lang="cs-CZ" altLang="cs-CZ" sz="1600" dirty="0" smtClean="0"/>
          </a:p>
          <a:p>
            <a:r>
              <a:rPr lang="cs-CZ" altLang="cs-CZ" sz="2400" dirty="0" smtClean="0"/>
              <a:t>PROTI</a:t>
            </a:r>
          </a:p>
          <a:p>
            <a:pPr lvl="1"/>
            <a:r>
              <a:rPr lang="cs-CZ" altLang="cs-CZ" sz="1800" dirty="0" smtClean="0"/>
              <a:t>Průchodnost/centrifugace </a:t>
            </a:r>
          </a:p>
          <a:p>
            <a:pPr lvl="1"/>
            <a:r>
              <a:rPr lang="cs-CZ" altLang="cs-CZ" sz="1800" dirty="0" smtClean="0"/>
              <a:t>Prostorová náročnost</a:t>
            </a:r>
          </a:p>
          <a:p>
            <a:pPr lvl="1"/>
            <a:r>
              <a:rPr lang="cs-CZ" altLang="cs-CZ" sz="1800" dirty="0" smtClean="0"/>
              <a:t>Menší flexibilita</a:t>
            </a:r>
          </a:p>
        </p:txBody>
      </p:sp>
    </p:spTree>
    <p:extLst>
      <p:ext uri="{BB962C8B-B14F-4D97-AF65-F5344CB8AC3E}">
        <p14:creationId xmlns:p14="http://schemas.microsoft.com/office/powerpoint/2010/main" val="269110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89" y="116632"/>
            <a:ext cx="2804350" cy="4436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1" name="Picture 4" descr="P407016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837" y="4552900"/>
            <a:ext cx="3475292" cy="2069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2" name="Picture 3074" descr="C:\Dokumenty\Lenka Kupská\ID_07_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E86318"/>
              </a:clrFrom>
              <a:clrTo>
                <a:srgbClr val="E8631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" t="4045"/>
          <a:stretch/>
        </p:blipFill>
        <p:spPr bwMode="auto">
          <a:xfrm>
            <a:off x="506056" y="4642812"/>
            <a:ext cx="3817119" cy="210171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9983" y="188640"/>
            <a:ext cx="5248345" cy="425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0089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600" smtClean="0"/>
              <a:t>Speciální testy v imunohematologii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4525962"/>
          </a:xfrm>
        </p:spPr>
        <p:txBody>
          <a:bodyPr/>
          <a:lstStyle/>
          <a:p>
            <a:pPr eaLnBrk="1" hangingPunct="1"/>
            <a:r>
              <a:rPr lang="cs-CZ" altLang="cs-CZ" sz="2400" smtClean="0"/>
              <a:t>Eluční testy k disociaci IgG protilátky z vazby na erys </a:t>
            </a:r>
          </a:p>
          <a:p>
            <a:pPr eaLnBrk="1" hangingPunct="1"/>
            <a:r>
              <a:rPr lang="cs-CZ" altLang="cs-CZ" sz="2400" smtClean="0"/>
              <a:t>Adsorpční testy k průkazu protilátky/autoprotilátky, k separaci protilátky ze směsi, k průkazu imunních komplexů a léků na erys, k potvrzení slabých antigenů</a:t>
            </a:r>
          </a:p>
          <a:p>
            <a:pPr eaLnBrk="1" hangingPunct="1"/>
            <a:r>
              <a:rPr lang="cs-CZ" altLang="cs-CZ" sz="2400" smtClean="0"/>
              <a:t>Určení tříd Ig – odlišení Ig - disociace aglutinátů  tvořených IgM protilátkami</a:t>
            </a:r>
          </a:p>
          <a:p>
            <a:pPr eaLnBrk="1" hangingPunct="1"/>
            <a:r>
              <a:rPr lang="cs-CZ" altLang="cs-CZ" sz="2400" smtClean="0"/>
              <a:t>Neutralizace (inhibice) protilátky překrývající jinou protilátku (substance)</a:t>
            </a:r>
          </a:p>
          <a:p>
            <a:pPr eaLnBrk="1" hangingPunct="1"/>
            <a:r>
              <a:rPr lang="cs-CZ" altLang="cs-CZ" sz="2400" smtClean="0"/>
              <a:t>Stanovení rozpustných krevních skupin – vylučovatelství </a:t>
            </a:r>
          </a:p>
          <a:p>
            <a:pPr eaLnBrk="1" hangingPunct="1"/>
            <a:r>
              <a:rPr lang="cs-CZ" altLang="cs-CZ" sz="2400" smtClean="0"/>
              <a:t>Kombinace technik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smtClean="0"/>
              <a:t>Získaná/specifická/adaptivní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301038" cy="5400675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/>
              <a:t>Pomalejší, ale specifická a více efektivní obrana (stimulují ji antigeny, které pronikly do tkání; rozpoznání antigenu v lymfatických orgánech)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/>
              <a:t>Buňky</a:t>
            </a:r>
            <a:r>
              <a:rPr lang="cs-CZ" sz="2400" dirty="0" smtClean="0">
                <a:solidFill>
                  <a:schemeClr val="tx2"/>
                </a:solidFill>
              </a:rPr>
              <a:t> </a:t>
            </a:r>
            <a:r>
              <a:rPr lang="cs-CZ" sz="2400" b="1" dirty="0" smtClean="0">
                <a:solidFill>
                  <a:srgbClr val="FF0000"/>
                </a:solidFill>
              </a:rPr>
              <a:t>lymfocyty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smtClean="0"/>
              <a:t>exprimují </a:t>
            </a:r>
            <a:r>
              <a:rPr lang="cs-CZ" sz="2400" dirty="0" smtClean="0">
                <a:solidFill>
                  <a:srgbClr val="33CC33"/>
                </a:solidFill>
              </a:rPr>
              <a:t>specifické receptory</a:t>
            </a:r>
            <a:r>
              <a:rPr lang="cs-CZ" sz="2400" dirty="0" smtClean="0"/>
              <a:t>, které rozpoznávají cizorodé substance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 smtClean="0"/>
              <a:t>Má dvě specializované funkce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dirty="0" smtClean="0">
                <a:solidFill>
                  <a:srgbClr val="00B050"/>
                </a:solidFill>
              </a:rPr>
              <a:t>Humorální složku</a:t>
            </a:r>
            <a:r>
              <a:rPr lang="cs-CZ" dirty="0" smtClean="0">
                <a:solidFill>
                  <a:srgbClr val="33CC33"/>
                </a:solidFill>
              </a:rPr>
              <a:t>: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protilátky tvořené B lymfocyty </a:t>
            </a:r>
            <a:r>
              <a:rPr lang="cs-CZ" dirty="0" smtClean="0"/>
              <a:t>eliminují mikroby z </a:t>
            </a:r>
            <a:r>
              <a:rPr lang="cs-CZ" i="1" dirty="0" smtClean="0">
                <a:solidFill>
                  <a:srgbClr val="002060"/>
                </a:solidFill>
              </a:rPr>
              <a:t>extracelulárních </a:t>
            </a:r>
            <a:r>
              <a:rPr lang="cs-CZ" dirty="0" smtClean="0"/>
              <a:t>tekutin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dirty="0" smtClean="0">
                <a:solidFill>
                  <a:srgbClr val="00B050"/>
                </a:solidFill>
              </a:rPr>
              <a:t>Buněčnou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  <a:r>
              <a:rPr lang="cs-CZ" dirty="0" smtClean="0">
                <a:solidFill>
                  <a:srgbClr val="00B050"/>
                </a:solidFill>
              </a:rPr>
              <a:t>(celulární) složku: </a:t>
            </a:r>
            <a:r>
              <a:rPr lang="cs-CZ" dirty="0" smtClean="0">
                <a:solidFill>
                  <a:srgbClr val="FF0000"/>
                </a:solidFill>
              </a:rPr>
              <a:t>T lymfocyty  </a:t>
            </a:r>
            <a:r>
              <a:rPr lang="cs-CZ" dirty="0" smtClean="0"/>
              <a:t>CD4+ a CD8+ eliminují mikroby </a:t>
            </a:r>
            <a:r>
              <a:rPr lang="cs-CZ" i="1" dirty="0" smtClean="0"/>
              <a:t>z </a:t>
            </a:r>
            <a:r>
              <a:rPr lang="cs-CZ" i="1" dirty="0" smtClean="0">
                <a:solidFill>
                  <a:srgbClr val="002060"/>
                </a:solidFill>
              </a:rPr>
              <a:t>buněk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cs-CZ" sz="20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 smtClean="0"/>
              <a:t>Lymfocyty působí spolu s nespecifickými mechanizmy (protilátky se navážou na mikroby, to vede k jejich snadnější fagocytóze)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4000" smtClean="0"/>
              <a:t>Specifická humorální imunita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25538"/>
            <a:ext cx="8229600" cy="59753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cs-CZ" altLang="cs-CZ" sz="24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Rozpoznání antigenu v lymfatických orgánech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smtClean="0"/>
              <a:t>Imunitní systém rozliší více jak bilion</a:t>
            </a:r>
            <a:r>
              <a:rPr lang="cs-CZ" altLang="cs-CZ" sz="2000" i="1" smtClean="0"/>
              <a:t> </a:t>
            </a:r>
            <a:r>
              <a:rPr lang="cs-CZ" altLang="cs-CZ" sz="2000" smtClean="0"/>
              <a:t>různých Ag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>
                <a:solidFill>
                  <a:srgbClr val="33CC33"/>
                </a:solidFill>
              </a:rPr>
              <a:t>Proliferace a klonální expanze B lymfocytů </a:t>
            </a:r>
            <a:r>
              <a:rPr lang="cs-CZ" altLang="cs-CZ" sz="2400" smtClean="0"/>
              <a:t>(rychlá protilátková odpověď buněk se stejným receptorem pro antigen)</a:t>
            </a:r>
            <a:endParaRPr lang="cs-CZ" altLang="cs-CZ" sz="2400" smtClean="0">
              <a:solidFill>
                <a:srgbClr val="33CC33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400" smtClean="0"/>
          </a:p>
          <a:p>
            <a:pPr eaLnBrk="1" hangingPunct="1">
              <a:lnSpc>
                <a:spcPct val="80000"/>
              </a:lnSpc>
            </a:pPr>
            <a:endParaRPr lang="cs-CZ" altLang="cs-CZ" sz="2400" smtClean="0"/>
          </a:p>
        </p:txBody>
      </p:sp>
      <p:pic>
        <p:nvPicPr>
          <p:cNvPr id="15364" name="Zástupný symbol pro obsa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284538"/>
            <a:ext cx="4602162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628775"/>
            <a:ext cx="5262562" cy="419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500" smtClean="0"/>
              <a:t>Imunitní odpověď primární x sekundární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smtClean="0"/>
              <a:t>Buňky v imunitní reakci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cs-CZ" altLang="cs-CZ" sz="2400" b="1" i="1" dirty="0" smtClean="0"/>
              <a:t>Lymfocyty</a:t>
            </a:r>
          </a:p>
          <a:p>
            <a:pPr eaLnBrk="1" hangingPunct="1">
              <a:defRPr/>
            </a:pPr>
            <a:r>
              <a:rPr lang="cs-CZ" altLang="cs-CZ" sz="2400" i="1" dirty="0" smtClean="0"/>
              <a:t>Exprimují specifické receptory pro antigeny /CD znaky</a:t>
            </a:r>
          </a:p>
          <a:p>
            <a:pPr lvl="1" eaLnBrk="1" hangingPunct="1">
              <a:defRPr/>
            </a:pPr>
            <a:r>
              <a:rPr lang="cs-CZ" altLang="cs-CZ" sz="2000" i="1" dirty="0" smtClean="0"/>
              <a:t>BCR pro B lymfocyty: reagují se solubilními </a:t>
            </a:r>
            <a:r>
              <a:rPr lang="cs-CZ" altLang="cs-CZ" sz="2000" i="1" dirty="0" err="1" smtClean="0"/>
              <a:t>Ag</a:t>
            </a:r>
            <a:r>
              <a:rPr lang="cs-CZ" altLang="cs-CZ" sz="2000" i="1" dirty="0" smtClean="0"/>
              <a:t> a s různými povrchovými antigeny, na které se navazují</a:t>
            </a:r>
          </a:p>
          <a:p>
            <a:pPr lvl="1" eaLnBrk="1" hangingPunct="1">
              <a:defRPr/>
            </a:pPr>
            <a:r>
              <a:rPr lang="cs-CZ" altLang="cs-CZ" sz="2000" i="1" dirty="0" smtClean="0"/>
              <a:t>TCR pro T lymfocyty: rozpoznává antigenní peptidy prezentované pomocí HLA </a:t>
            </a:r>
          </a:p>
          <a:p>
            <a:pPr marL="457200" lvl="1" indent="0" eaLnBrk="1" hangingPunct="1">
              <a:buFontTx/>
              <a:buNone/>
              <a:defRPr/>
            </a:pPr>
            <a:r>
              <a:rPr lang="cs-CZ" altLang="cs-CZ" sz="1400" i="1" dirty="0" smtClean="0"/>
              <a:t>     </a:t>
            </a:r>
            <a:r>
              <a:rPr lang="cs-CZ" altLang="cs-CZ" sz="1600" i="1" dirty="0" smtClean="0"/>
              <a:t>(</a:t>
            </a:r>
            <a:r>
              <a:rPr lang="cs-CZ" altLang="cs-CZ" sz="1600" i="1" dirty="0" err="1" smtClean="0"/>
              <a:t>T</a:t>
            </a:r>
            <a:r>
              <a:rPr lang="cs-CZ" altLang="cs-CZ" sz="1600" i="1" baseline="-25000" dirty="0" err="1" smtClean="0"/>
              <a:t>helper</a:t>
            </a:r>
            <a:r>
              <a:rPr lang="cs-CZ" altLang="cs-CZ" sz="1600" i="1" dirty="0" smtClean="0"/>
              <a:t>, </a:t>
            </a:r>
            <a:r>
              <a:rPr lang="cs-CZ" altLang="cs-CZ" sz="1600" i="1" dirty="0" err="1" smtClean="0"/>
              <a:t>T</a:t>
            </a:r>
            <a:r>
              <a:rPr lang="cs-CZ" altLang="cs-CZ" sz="1600" i="1" baseline="-25000" dirty="0" err="1" smtClean="0"/>
              <a:t>cytolytic</a:t>
            </a:r>
            <a:r>
              <a:rPr lang="cs-CZ" altLang="cs-CZ" sz="1600" i="1" baseline="-25000" dirty="0" smtClean="0"/>
              <a:t>,</a:t>
            </a:r>
            <a:r>
              <a:rPr lang="cs-CZ" altLang="cs-CZ" sz="1600" i="1" dirty="0" smtClean="0"/>
              <a:t> </a:t>
            </a:r>
            <a:r>
              <a:rPr lang="cs-CZ" altLang="cs-CZ" sz="1600" i="1" dirty="0" err="1" smtClean="0"/>
              <a:t>T</a:t>
            </a:r>
            <a:r>
              <a:rPr lang="cs-CZ" altLang="cs-CZ" sz="1600" i="1" baseline="-25000" dirty="0" err="1" smtClean="0"/>
              <a:t>reg</a:t>
            </a:r>
            <a:r>
              <a:rPr lang="cs-CZ" altLang="cs-CZ" sz="1600" i="1" baseline="-25000" dirty="0"/>
              <a:t> </a:t>
            </a:r>
            <a:r>
              <a:rPr lang="cs-CZ" altLang="cs-CZ" sz="1600" i="1" dirty="0" smtClean="0"/>
              <a:t> )</a:t>
            </a:r>
            <a:endParaRPr lang="cs-CZ" altLang="cs-CZ" sz="1600" i="1" baseline="-25000" dirty="0" smtClean="0"/>
          </a:p>
          <a:p>
            <a:pPr lvl="1" eaLnBrk="1" hangingPunct="1">
              <a:buFontTx/>
              <a:buNone/>
              <a:defRPr/>
            </a:pPr>
            <a:endParaRPr lang="cs-CZ" altLang="cs-CZ" sz="2000" i="1" baseline="-25000" dirty="0" smtClean="0"/>
          </a:p>
          <a:p>
            <a:pPr eaLnBrk="1" hangingPunct="1">
              <a:defRPr/>
            </a:pPr>
            <a:r>
              <a:rPr lang="cs-CZ" altLang="cs-CZ" sz="2400" i="1" dirty="0" smtClean="0"/>
              <a:t>Paměťové lymfocyty</a:t>
            </a:r>
            <a:r>
              <a:rPr lang="cs-CZ" altLang="cs-CZ" sz="2400" b="1" i="1" dirty="0" smtClean="0"/>
              <a:t> </a:t>
            </a:r>
            <a:r>
              <a:rPr lang="cs-CZ" altLang="cs-CZ" sz="2400" i="1" dirty="0" smtClean="0"/>
              <a:t>přežívají v klidu, po dalším kontaktu s původním antigenem navodí sekundární odpověď</a:t>
            </a:r>
            <a:endParaRPr lang="cs-CZ" altLang="cs-CZ" sz="2400" i="1" baseline="-25000" dirty="0" smtClean="0"/>
          </a:p>
          <a:p>
            <a:pPr eaLnBrk="1" hangingPunct="1">
              <a:defRPr/>
            </a:pPr>
            <a:endParaRPr lang="cs-CZ" altLang="cs-CZ" sz="2400" i="1" baseline="-25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4">
      <a:dk1>
        <a:srgbClr val="000042"/>
      </a:dk1>
      <a:lt1>
        <a:srgbClr val="FFFFFF"/>
      </a:lt1>
      <a:dk2>
        <a:srgbClr val="8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3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0066"/>
        </a:dk1>
        <a:lt1>
          <a:srgbClr val="FFFFFF"/>
        </a:lt1>
        <a:dk2>
          <a:srgbClr val="8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56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000042"/>
        </a:dk1>
        <a:lt1>
          <a:srgbClr val="FFFFFF"/>
        </a:lt1>
        <a:dk2>
          <a:srgbClr val="8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5826</TotalTime>
  <Words>2013</Words>
  <Application>Microsoft Office PowerPoint</Application>
  <PresentationFormat>Předvádění na obrazovce (4:3)</PresentationFormat>
  <Paragraphs>354</Paragraphs>
  <Slides>52</Slides>
  <Notes>47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57" baseType="lpstr">
      <vt:lpstr>Arial</vt:lpstr>
      <vt:lpstr>Times New Roman</vt:lpstr>
      <vt:lpstr>Wingdings</vt:lpstr>
      <vt:lpstr>Výchozí návrh</vt:lpstr>
      <vt:lpstr>Snímek</vt:lpstr>
      <vt:lpstr>Základy imunohematologie</vt:lpstr>
      <vt:lpstr>Imunohematologie</vt:lpstr>
      <vt:lpstr>Základní pojmy</vt:lpstr>
      <vt:lpstr>Imunita</vt:lpstr>
      <vt:lpstr>Přirozená/nespecifická/naivní </vt:lpstr>
      <vt:lpstr>Získaná/specifická/adaptivní</vt:lpstr>
      <vt:lpstr>Specifická humorální imunita</vt:lpstr>
      <vt:lpstr>Imunitní odpověď primární x sekundární</vt:lpstr>
      <vt:lpstr>Buňky v imunitní reakci</vt:lpstr>
      <vt:lpstr>Imunohematologie = protilátkový typ specifické imunitní odpovědi</vt:lpstr>
      <vt:lpstr>Funkce protilátek</vt:lpstr>
      <vt:lpstr>Struktura protilátek</vt:lpstr>
      <vt:lpstr>Struktura protilátek</vt:lpstr>
      <vt:lpstr>Prezentace aplikace PowerPoint</vt:lpstr>
      <vt:lpstr>Struktura protilátky</vt:lpstr>
      <vt:lpstr>Proteolytické štěpení protilátek</vt:lpstr>
      <vt:lpstr>Pojmy</vt:lpstr>
      <vt:lpstr>Typy protilátek dle vzniku</vt:lpstr>
      <vt:lpstr>Antigeny</vt:lpstr>
      <vt:lpstr>Vazba antigen - protilátka</vt:lpstr>
      <vt:lpstr>Krevní skupiny</vt:lpstr>
      <vt:lpstr>Prezentace aplikace PowerPoint</vt:lpstr>
      <vt:lpstr>Krevní skupiny</vt:lpstr>
      <vt:lpstr>Komplementový systém</vt:lpstr>
      <vt:lpstr>Aktivace komplementu</vt:lpstr>
      <vt:lpstr>Prezentace aplikace PowerPoint</vt:lpstr>
      <vt:lpstr>Působení komplementu na erytrocyty</vt:lpstr>
      <vt:lpstr>Prezentace aplikace PowerPoint</vt:lpstr>
      <vt:lpstr>Imunologická tolerance, autoimunita</vt:lpstr>
      <vt:lpstr>Laboratorní techniky používané v imunohematologii</vt:lpstr>
      <vt:lpstr> Cíl: detekce imunních komplexů Ag+Ab </vt:lpstr>
      <vt:lpstr>Prezentace aplikace PowerPoint</vt:lpstr>
      <vt:lpstr>Zeta potenciál – elektronegativní pole brání autoagregaci erytrocytů</vt:lpstr>
      <vt:lpstr>Prezentace aplikace PowerPoint</vt:lpstr>
      <vt:lpstr>Aglutinace </vt:lpstr>
      <vt:lpstr>Aglutinace přímá</vt:lpstr>
      <vt:lpstr>Přímá aglutinace</vt:lpstr>
      <vt:lpstr>Aglutinace nepřímá</vt:lpstr>
      <vt:lpstr>Nepřímá aglutinace</vt:lpstr>
      <vt:lpstr>Nepřímá aglutinace</vt:lpstr>
      <vt:lpstr>AGH testy</vt:lpstr>
      <vt:lpstr>Princip AGH reakce</vt:lpstr>
      <vt:lpstr>Prezentace aplikace PowerPoint</vt:lpstr>
      <vt:lpstr>AGH reagencie/séra</vt:lpstr>
      <vt:lpstr>Prezentace aplikace PowerPoint</vt:lpstr>
      <vt:lpstr>Co ovlivní senzitivitu AGH testu?</vt:lpstr>
      <vt:lpstr>Nevýhody AGH testů souvisí s promýváním erytrocytů (zkumavkové testy)</vt:lpstr>
      <vt:lpstr>Pevná fáze, sloupcová aglutinace</vt:lpstr>
      <vt:lpstr>Automatizace v imunohematologické laboratoři </vt:lpstr>
      <vt:lpstr>Automatizace v imunohematologické laboratoři</vt:lpstr>
      <vt:lpstr>Prezentace aplikace PowerPoint</vt:lpstr>
      <vt:lpstr>Speciální testy v imunohematologii</vt:lpstr>
    </vt:vector>
  </TitlesOfParts>
  <Company>Fakultni Nemocnice Brno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8260</dc:creator>
  <cp:lastModifiedBy>Helena Hoffmanová</cp:lastModifiedBy>
  <cp:revision>306</cp:revision>
  <cp:lastPrinted>2023-02-20T08:41:44Z</cp:lastPrinted>
  <dcterms:created xsi:type="dcterms:W3CDTF">2006-12-16T12:12:28Z</dcterms:created>
  <dcterms:modified xsi:type="dcterms:W3CDTF">2023-09-24T09:23:20Z</dcterms:modified>
</cp:coreProperties>
</file>