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302" r:id="rId6"/>
    <p:sldId id="313" r:id="rId7"/>
    <p:sldId id="317" r:id="rId8"/>
    <p:sldId id="326" r:id="rId9"/>
    <p:sldId id="300" r:id="rId10"/>
    <p:sldId id="330" r:id="rId11"/>
    <p:sldId id="301" r:id="rId12"/>
    <p:sldId id="259" r:id="rId13"/>
    <p:sldId id="318" r:id="rId14"/>
    <p:sldId id="261" r:id="rId15"/>
    <p:sldId id="307" r:id="rId16"/>
    <p:sldId id="308" r:id="rId17"/>
    <p:sldId id="312" r:id="rId18"/>
    <p:sldId id="310" r:id="rId19"/>
    <p:sldId id="311" r:id="rId20"/>
    <p:sldId id="314" r:id="rId21"/>
    <p:sldId id="321" r:id="rId22"/>
    <p:sldId id="322" r:id="rId23"/>
    <p:sldId id="324" r:id="rId24"/>
    <p:sldId id="323" r:id="rId25"/>
    <p:sldId id="268" r:id="rId26"/>
    <p:sldId id="327" r:id="rId27"/>
    <p:sldId id="328" r:id="rId28"/>
    <p:sldId id="269" r:id="rId29"/>
    <p:sldId id="319" r:id="rId30"/>
    <p:sldId id="270" r:id="rId31"/>
    <p:sldId id="273" r:id="rId32"/>
    <p:sldId id="274" r:id="rId33"/>
    <p:sldId id="275" r:id="rId34"/>
    <p:sldId id="315" r:id="rId35"/>
    <p:sldId id="272" r:id="rId36"/>
    <p:sldId id="325" r:id="rId37"/>
    <p:sldId id="278" r:id="rId38"/>
    <p:sldId id="332" r:id="rId39"/>
    <p:sldId id="316" r:id="rId40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7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/>
      <dgm:t>
        <a:bodyPr/>
        <a:lstStyle/>
        <a:p>
          <a:r>
            <a:rPr lang="cs-CZ" sz="1600" b="1" dirty="0"/>
            <a:t>Příjem TP na sklad</a:t>
          </a:r>
          <a:endParaRPr lang="en-US" sz="1600" b="1" dirty="0"/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 custLinFactNeighborX="-343" custLinFactNeighborY="1062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 custLinFactNeighborX="-343" custLinFactNeighborY="1062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 custLinFactNeighborX="-343" custLinFactNeighborY="1062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 custLinFactNeighborX="-343" custLinFactNeighborY="1062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438C2634-D8E3-44A3-B78D-50111E36BF9E}" type="presOf" srcId="{4B409DFB-F466-4C39-A14B-D0B95427C696}" destId="{58FC50D8-8662-4A3E-A038-726628F20AB4}" srcOrd="0" destOrd="0" presId="urn:microsoft.com/office/officeart/2009/3/layout/SubStepProcess"/>
    <dgm:cxn modelId="{017727C5-6E69-472A-9691-85BA9577FFC8}" type="presOf" srcId="{FE949255-B420-4B6C-983C-87CFEE08DA50}" destId="{0646533C-3191-4D7D-BF45-E90331952A98}" srcOrd="0" destOrd="0" presId="urn:microsoft.com/office/officeart/2009/3/layout/SubStepProcess"/>
    <dgm:cxn modelId="{59A6D120-CA25-471A-BD2A-0B8C86DBDD28}" type="presOf" srcId="{77F64F5B-7616-4E9A-842E-1D2446DA306B}" destId="{00585AF6-4E28-4ABA-B584-45688EAE5009}" srcOrd="0" destOrd="0" presId="urn:microsoft.com/office/officeart/2009/3/layout/SubStepProcess"/>
    <dgm:cxn modelId="{D4E7C07E-5872-42FE-B864-C54BF1957251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7A93AC4F-D2F1-40D7-B25B-BEEFEE9D7DF8}" type="presOf" srcId="{974273F4-92B0-42B0-8FED-DA92F6211325}" destId="{BCEB9489-F577-451E-8938-540BDB632F3B}" srcOrd="0" destOrd="0" presId="urn:microsoft.com/office/officeart/2009/3/layout/SubStepProcess"/>
    <dgm:cxn modelId="{6AABE3BF-F15D-42AB-A994-1AEB6A3EE48F}" type="presOf" srcId="{A98379FB-6121-4522-998A-4CF755454C9B}" destId="{E930AD06-A6FD-4D84-AD02-84DE43FECC96}" srcOrd="0" destOrd="0" presId="urn:microsoft.com/office/officeart/2009/3/layout/SubStepProcess"/>
    <dgm:cxn modelId="{E4E12A00-570B-42A5-ABAD-C814BD53D20C}" type="presOf" srcId="{25259A0B-D24C-4CD4-9B79-30931372B3E6}" destId="{831007B3-3FBE-4ED0-80BD-70DF4AF44264}" srcOrd="0" destOrd="0" presId="urn:microsoft.com/office/officeart/2009/3/layout/SubStepProcess"/>
    <dgm:cxn modelId="{18E0D56C-3CBB-4DF3-8269-AABC5F214AA0}" type="presParOf" srcId="{5BB77E93-6C26-4BCD-9640-D743A92C4C3B}" destId="{00585AF6-4E28-4ABA-B584-45688EAE5009}" srcOrd="0" destOrd="0" presId="urn:microsoft.com/office/officeart/2009/3/layout/SubStepProcess"/>
    <dgm:cxn modelId="{A61E8A36-91B6-4995-B6D0-4A26F1F49D8B}" type="presParOf" srcId="{5BB77E93-6C26-4BCD-9640-D743A92C4C3B}" destId="{0646533C-3191-4D7D-BF45-E90331952A98}" srcOrd="1" destOrd="0" presId="urn:microsoft.com/office/officeart/2009/3/layout/SubStepProcess"/>
    <dgm:cxn modelId="{8319A581-D0CF-4028-9A04-793C20847623}" type="presParOf" srcId="{5BB77E93-6C26-4BCD-9640-D743A92C4C3B}" destId="{831007B3-3FBE-4ED0-80BD-70DF4AF44264}" srcOrd="2" destOrd="0" presId="urn:microsoft.com/office/officeart/2009/3/layout/SubStepProcess"/>
    <dgm:cxn modelId="{2F4CD64E-3EBB-49E8-95F0-AC5AF781E5B9}" type="presParOf" srcId="{5BB77E93-6C26-4BCD-9640-D743A92C4C3B}" destId="{BCEB9489-F577-451E-8938-540BDB632F3B}" srcOrd="3" destOrd="0" presId="urn:microsoft.com/office/officeart/2009/3/layout/SubStepProcess"/>
    <dgm:cxn modelId="{2F80192C-09B0-40CE-8AB7-BD72B851E24E}" type="presParOf" srcId="{5BB77E93-6C26-4BCD-9640-D743A92C4C3B}" destId="{58FC50D8-8662-4A3E-A038-726628F20AB4}" srcOrd="4" destOrd="0" presId="urn:microsoft.com/office/officeart/2009/3/layout/SubStepProcess"/>
    <dgm:cxn modelId="{7419172F-33F5-4CFD-BA7A-ECF3FCB35563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Transport TP</a:t>
          </a:r>
          <a:endParaRPr lang="en-US" sz="1600" b="1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110B379-1F7A-4147-ACF8-E76DAB4045E9}" type="presOf" srcId="{77F64F5B-7616-4E9A-842E-1D2446DA306B}" destId="{00585AF6-4E28-4ABA-B584-45688EAE5009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E4E1DAF8-5CE2-45C1-9041-3AC4744DBE0F}" type="presOf" srcId="{25259A0B-D24C-4CD4-9B79-30931372B3E6}" destId="{831007B3-3FBE-4ED0-80BD-70DF4AF44264}" srcOrd="0" destOrd="0" presId="urn:microsoft.com/office/officeart/2009/3/layout/SubStepProcess"/>
    <dgm:cxn modelId="{FC1E3222-6203-40FE-9341-4F9DE4DE895C}" type="presOf" srcId="{4B409DFB-F466-4C39-A14B-D0B95427C696}" destId="{58FC50D8-8662-4A3E-A038-726628F20AB4}" srcOrd="0" destOrd="0" presId="urn:microsoft.com/office/officeart/2009/3/layout/SubStepProcess"/>
    <dgm:cxn modelId="{CEA39580-99EB-4A1C-A750-250108130BE5}" type="presOf" srcId="{FE949255-B420-4B6C-983C-87CFEE08DA50}" destId="{0646533C-3191-4D7D-BF45-E90331952A98}" srcOrd="0" destOrd="0" presId="urn:microsoft.com/office/officeart/2009/3/layout/SubStepProcess"/>
    <dgm:cxn modelId="{FABBD617-DDE6-497A-9925-156AF8337C53}" type="presOf" srcId="{974273F4-92B0-42B0-8FED-DA92F6211325}" destId="{BCEB9489-F577-451E-8938-540BDB632F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00ACC1FB-9678-4A30-AF93-F6C29540D39A}" type="presOf" srcId="{A98379FB-6121-4522-998A-4CF755454C9B}" destId="{E930AD06-A6FD-4D84-AD02-84DE43FECC96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215275DE-E931-4B50-A98C-ED28074DA44F}" type="presOf" srcId="{4F0146FE-D4B2-48D5-90B8-7F63F3559BC3}" destId="{5BB77E93-6C26-4BCD-9640-D743A92C4C3B}" srcOrd="0" destOrd="0" presId="urn:microsoft.com/office/officeart/2009/3/layout/SubStepProcess"/>
    <dgm:cxn modelId="{29770B1E-02D2-4477-B40C-DFF38CE06332}" type="presParOf" srcId="{5BB77E93-6C26-4BCD-9640-D743A92C4C3B}" destId="{00585AF6-4E28-4ABA-B584-45688EAE5009}" srcOrd="0" destOrd="0" presId="urn:microsoft.com/office/officeart/2009/3/layout/SubStepProcess"/>
    <dgm:cxn modelId="{0E9E02F9-FAD2-43F9-9015-A55830F7C6A3}" type="presParOf" srcId="{5BB77E93-6C26-4BCD-9640-D743A92C4C3B}" destId="{0646533C-3191-4D7D-BF45-E90331952A98}" srcOrd="1" destOrd="0" presId="urn:microsoft.com/office/officeart/2009/3/layout/SubStepProcess"/>
    <dgm:cxn modelId="{C8047619-9C28-4F68-8808-621BBF6A415E}" type="presParOf" srcId="{5BB77E93-6C26-4BCD-9640-D743A92C4C3B}" destId="{831007B3-3FBE-4ED0-80BD-70DF4AF44264}" srcOrd="2" destOrd="0" presId="urn:microsoft.com/office/officeart/2009/3/layout/SubStepProcess"/>
    <dgm:cxn modelId="{AA371469-9E4A-41BB-93C7-61238E148339}" type="presParOf" srcId="{5BB77E93-6C26-4BCD-9640-D743A92C4C3B}" destId="{BCEB9489-F577-451E-8938-540BDB632F3B}" srcOrd="3" destOrd="0" presId="urn:microsoft.com/office/officeart/2009/3/layout/SubStepProcess"/>
    <dgm:cxn modelId="{740C8DDE-5335-472A-9C0B-1FBBB3F5AC9C}" type="presParOf" srcId="{5BB77E93-6C26-4BCD-9640-D743A92C4C3B}" destId="{58FC50D8-8662-4A3E-A038-726628F20AB4}" srcOrd="4" destOrd="0" presId="urn:microsoft.com/office/officeart/2009/3/layout/SubStepProcess"/>
    <dgm:cxn modelId="{BC16C2AF-8C10-4502-8379-FCEA6213BF2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AD7A6D-1B0D-4FE0-8D74-69E7039FF8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5DBA-D59D-4BF2-96BD-FE5A4C1FCADC}">
      <dgm:prSet phldrT="[Text]"/>
      <dgm:spPr/>
      <dgm:t>
        <a:bodyPr/>
        <a:lstStyle/>
        <a:p>
          <a:r>
            <a:rPr lang="cs-CZ" dirty="0"/>
            <a:t>Deleukotizace</a:t>
          </a:r>
          <a:endParaRPr lang="en-US" dirty="0"/>
        </a:p>
      </dgm:t>
    </dgm:pt>
    <dgm:pt modelId="{E611F7EF-D4EC-41DD-A2D9-7F1F418951E8}" type="parTrans" cxnId="{9DC48753-38CA-4096-B06E-25FF7DAFF3F9}">
      <dgm:prSet/>
      <dgm:spPr/>
      <dgm:t>
        <a:bodyPr/>
        <a:lstStyle/>
        <a:p>
          <a:endParaRPr lang="en-US"/>
        </a:p>
      </dgm:t>
    </dgm:pt>
    <dgm:pt modelId="{A2E0F167-BC40-4D63-9112-07D7DBEF7409}" type="sibTrans" cxnId="{9DC48753-38CA-4096-B06E-25FF7DAFF3F9}">
      <dgm:prSet/>
      <dgm:spPr/>
      <dgm:t>
        <a:bodyPr/>
        <a:lstStyle/>
        <a:p>
          <a:endParaRPr lang="en-US"/>
        </a:p>
      </dgm:t>
    </dgm:pt>
    <dgm:pt modelId="{909AC850-D825-4879-BB87-9CE6074A681D}">
      <dgm:prSet phldrT="[Text]"/>
      <dgm:spPr/>
      <dgm:t>
        <a:bodyPr/>
        <a:lstStyle/>
        <a:p>
          <a:r>
            <a:rPr lang="cs-CZ" dirty="0"/>
            <a:t>Ozařování</a:t>
          </a:r>
          <a:endParaRPr lang="en-US" dirty="0"/>
        </a:p>
      </dgm:t>
    </dgm:pt>
    <dgm:pt modelId="{F8B5EF8D-82CF-40D6-8D79-B187C785C8DD}" type="parTrans" cxnId="{F1C44989-88B4-4C22-9001-6CC6F5763D93}">
      <dgm:prSet/>
      <dgm:spPr/>
      <dgm:t>
        <a:bodyPr/>
        <a:lstStyle/>
        <a:p>
          <a:endParaRPr lang="en-US"/>
        </a:p>
      </dgm:t>
    </dgm:pt>
    <dgm:pt modelId="{99196B01-AEC4-4E8F-B95B-597A3EBEC063}" type="sibTrans" cxnId="{F1C44989-88B4-4C22-9001-6CC6F5763D93}">
      <dgm:prSet/>
      <dgm:spPr/>
      <dgm:t>
        <a:bodyPr/>
        <a:lstStyle/>
        <a:p>
          <a:endParaRPr lang="en-US"/>
        </a:p>
      </dgm:t>
    </dgm:pt>
    <dgm:pt modelId="{49C4F788-7A9B-43F6-B355-109D4AFEEE38}">
      <dgm:prSet phldrT="[Text]"/>
      <dgm:spPr/>
      <dgm:t>
        <a:bodyPr/>
        <a:lstStyle/>
        <a:p>
          <a:r>
            <a:rPr lang="cs-CZ" dirty="0"/>
            <a:t>Dělení TP</a:t>
          </a:r>
          <a:endParaRPr lang="en-US" dirty="0"/>
        </a:p>
      </dgm:t>
    </dgm:pt>
    <dgm:pt modelId="{54528158-8F57-4507-8652-E85434235338}" type="parTrans" cxnId="{21BA4CD5-9BB9-42FD-85B3-8AA93E101931}">
      <dgm:prSet/>
      <dgm:spPr/>
      <dgm:t>
        <a:bodyPr/>
        <a:lstStyle/>
        <a:p>
          <a:endParaRPr lang="en-US"/>
        </a:p>
      </dgm:t>
    </dgm:pt>
    <dgm:pt modelId="{37045998-EF0C-476D-8F78-BF0C6A8D7AF0}" type="sibTrans" cxnId="{21BA4CD5-9BB9-42FD-85B3-8AA93E101931}">
      <dgm:prSet/>
      <dgm:spPr/>
      <dgm:t>
        <a:bodyPr/>
        <a:lstStyle/>
        <a:p>
          <a:endParaRPr lang="en-US"/>
        </a:p>
      </dgm:t>
    </dgm:pt>
    <dgm:pt modelId="{5124A118-71E6-4F5E-A01C-C62BEDCD5880}">
      <dgm:prSet phldrT="[Text]"/>
      <dgm:spPr/>
      <dgm:t>
        <a:bodyPr/>
        <a:lstStyle/>
        <a:p>
          <a:r>
            <a:rPr lang="cs-CZ" dirty="0"/>
            <a:t>Promývání TP</a:t>
          </a:r>
          <a:endParaRPr lang="en-US" dirty="0"/>
        </a:p>
      </dgm:t>
    </dgm:pt>
    <dgm:pt modelId="{8E92D5F0-3004-4309-8088-5D8B94BBA2E4}" type="parTrans" cxnId="{EABCB12A-907D-4334-9372-EB8DB8BFE7F3}">
      <dgm:prSet/>
      <dgm:spPr/>
      <dgm:t>
        <a:bodyPr/>
        <a:lstStyle/>
        <a:p>
          <a:endParaRPr lang="en-US"/>
        </a:p>
      </dgm:t>
    </dgm:pt>
    <dgm:pt modelId="{41F80C2A-B490-4A7F-A688-3711D25DE407}" type="sibTrans" cxnId="{EABCB12A-907D-4334-9372-EB8DB8BFE7F3}">
      <dgm:prSet/>
      <dgm:spPr/>
      <dgm:t>
        <a:bodyPr/>
        <a:lstStyle/>
        <a:p>
          <a:endParaRPr lang="en-US"/>
        </a:p>
      </dgm:t>
    </dgm:pt>
    <dgm:pt modelId="{7BE3EAA9-B6CE-47EB-972C-C315D3D6EB98}">
      <dgm:prSet phldrT="[Text]"/>
      <dgm:spPr/>
      <dgm:t>
        <a:bodyPr/>
        <a:lstStyle/>
        <a:p>
          <a:r>
            <a:rPr lang="cs-CZ" dirty="0" smtClean="0"/>
            <a:t>Rozmražení a rekonstituce </a:t>
          </a:r>
          <a:r>
            <a:rPr lang="cs-CZ" dirty="0" err="1" smtClean="0"/>
            <a:t>kryokonzervovaných</a:t>
          </a:r>
          <a:r>
            <a:rPr lang="cs-CZ" dirty="0" smtClean="0"/>
            <a:t> trombocytů</a:t>
          </a:r>
          <a:endParaRPr lang="en-US" dirty="0"/>
        </a:p>
      </dgm:t>
    </dgm:pt>
    <dgm:pt modelId="{467C8C02-F54C-4005-B367-E37182D56B31}" type="parTrans" cxnId="{D65FC77D-6292-49A5-9935-EB3A25855B9F}">
      <dgm:prSet/>
      <dgm:spPr/>
      <dgm:t>
        <a:bodyPr/>
        <a:lstStyle/>
        <a:p>
          <a:endParaRPr lang="cs-CZ"/>
        </a:p>
      </dgm:t>
    </dgm:pt>
    <dgm:pt modelId="{0FE39315-F183-4F2E-ADFF-4F878FD52B22}" type="sibTrans" cxnId="{D65FC77D-6292-49A5-9935-EB3A25855B9F}">
      <dgm:prSet/>
      <dgm:spPr/>
      <dgm:t>
        <a:bodyPr/>
        <a:lstStyle/>
        <a:p>
          <a:endParaRPr lang="cs-CZ"/>
        </a:p>
      </dgm:t>
    </dgm:pt>
    <dgm:pt modelId="{3EF8DF64-B501-4E32-967A-20F7246070B6}" type="pres">
      <dgm:prSet presAssocID="{7AAD7A6D-1B0D-4FE0-8D74-69E7039FF8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0EA6B76-5CA8-4230-AC29-90A3B400F0EB}" type="pres">
      <dgm:prSet presAssocID="{E7375DBA-D59D-4BF2-96BD-FE5A4C1FCADC}" presName="linNode" presStyleCnt="0"/>
      <dgm:spPr/>
    </dgm:pt>
    <dgm:pt modelId="{91D3EA2A-D9C8-456C-8C9C-B265027C35F4}" type="pres">
      <dgm:prSet presAssocID="{E7375DBA-D59D-4BF2-96BD-FE5A4C1FCAD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9337B3-6BCD-4763-A605-5CD4DD9076AE}" type="pres">
      <dgm:prSet presAssocID="{E7375DBA-D59D-4BF2-96BD-FE5A4C1FCADC}" presName="childShp" presStyleLbl="bgAccFollowNode1" presStyleIdx="0" presStyleCnt="5">
        <dgm:presLayoutVars>
          <dgm:bulletEnabled val="1"/>
        </dgm:presLayoutVars>
      </dgm:prSet>
      <dgm:spPr/>
    </dgm:pt>
    <dgm:pt modelId="{0B466F28-68F6-4D43-BD26-3491545AFC57}" type="pres">
      <dgm:prSet presAssocID="{A2E0F167-BC40-4D63-9112-07D7DBEF7409}" presName="spacing" presStyleCnt="0"/>
      <dgm:spPr/>
    </dgm:pt>
    <dgm:pt modelId="{7594B07D-1653-4577-85F8-C956C8EC79F9}" type="pres">
      <dgm:prSet presAssocID="{909AC850-D825-4879-BB87-9CE6074A681D}" presName="linNode" presStyleCnt="0"/>
      <dgm:spPr/>
    </dgm:pt>
    <dgm:pt modelId="{A9208674-4D39-4F32-9617-B366C9E42B8D}" type="pres">
      <dgm:prSet presAssocID="{909AC850-D825-4879-BB87-9CE6074A68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0F08DF-C879-460F-AE95-3A156274EF91}" type="pres">
      <dgm:prSet presAssocID="{909AC850-D825-4879-BB87-9CE6074A681D}" presName="childShp" presStyleLbl="bgAccFollowNode1" presStyleIdx="1" presStyleCnt="5">
        <dgm:presLayoutVars>
          <dgm:bulletEnabled val="1"/>
        </dgm:presLayoutVars>
      </dgm:prSet>
      <dgm:spPr/>
    </dgm:pt>
    <dgm:pt modelId="{2D32709E-E59D-4595-BC78-DCE033D6E517}" type="pres">
      <dgm:prSet presAssocID="{99196B01-AEC4-4E8F-B95B-597A3EBEC063}" presName="spacing" presStyleCnt="0"/>
      <dgm:spPr/>
    </dgm:pt>
    <dgm:pt modelId="{4E2BDF96-5847-46F5-B33C-04BE29FDCFA4}" type="pres">
      <dgm:prSet presAssocID="{49C4F788-7A9B-43F6-B355-109D4AFEEE38}" presName="linNode" presStyleCnt="0"/>
      <dgm:spPr/>
    </dgm:pt>
    <dgm:pt modelId="{869CEE81-085D-4AFA-8887-2EDA41D9D0B5}" type="pres">
      <dgm:prSet presAssocID="{49C4F788-7A9B-43F6-B355-109D4AFEEE3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883A3E-205C-4930-B694-FBF00B5F4E4C}" type="pres">
      <dgm:prSet presAssocID="{49C4F788-7A9B-43F6-B355-109D4AFEEE38}" presName="childShp" presStyleLbl="bgAccFollowNode1" presStyleIdx="2" presStyleCnt="5">
        <dgm:presLayoutVars>
          <dgm:bulletEnabled val="1"/>
        </dgm:presLayoutVars>
      </dgm:prSet>
      <dgm:spPr/>
    </dgm:pt>
    <dgm:pt modelId="{569DEBCE-EC00-4D31-B181-037F5A07B20B}" type="pres">
      <dgm:prSet presAssocID="{37045998-EF0C-476D-8F78-BF0C6A8D7AF0}" presName="spacing" presStyleCnt="0"/>
      <dgm:spPr/>
    </dgm:pt>
    <dgm:pt modelId="{A8C5DBD1-07F1-40D4-8847-3AAA0CA5C1D0}" type="pres">
      <dgm:prSet presAssocID="{5124A118-71E6-4F5E-A01C-C62BEDCD5880}" presName="linNode" presStyleCnt="0"/>
      <dgm:spPr/>
    </dgm:pt>
    <dgm:pt modelId="{15F5B0D7-531B-4217-A704-CDAEA7A2654B}" type="pres">
      <dgm:prSet presAssocID="{5124A118-71E6-4F5E-A01C-C62BEDCD588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CCEFAB-46BC-4C9F-AE61-F1E7397E6333}" type="pres">
      <dgm:prSet presAssocID="{5124A118-71E6-4F5E-A01C-C62BEDCD5880}" presName="childShp" presStyleLbl="bgAccFollowNode1" presStyleIdx="3" presStyleCnt="5">
        <dgm:presLayoutVars>
          <dgm:bulletEnabled val="1"/>
        </dgm:presLayoutVars>
      </dgm:prSet>
      <dgm:spPr/>
    </dgm:pt>
    <dgm:pt modelId="{40067013-DF93-4F21-B9B4-7738EC928C3A}" type="pres">
      <dgm:prSet presAssocID="{41F80C2A-B490-4A7F-A688-3711D25DE407}" presName="spacing" presStyleCnt="0"/>
      <dgm:spPr/>
    </dgm:pt>
    <dgm:pt modelId="{F765CEA5-760D-4AF9-B901-1819DE081A4A}" type="pres">
      <dgm:prSet presAssocID="{7BE3EAA9-B6CE-47EB-972C-C315D3D6EB98}" presName="linNode" presStyleCnt="0"/>
      <dgm:spPr/>
    </dgm:pt>
    <dgm:pt modelId="{6021D577-6AF4-46D2-B049-D35ABFEC4777}" type="pres">
      <dgm:prSet presAssocID="{7BE3EAA9-B6CE-47EB-972C-C315D3D6EB9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261EAB-A11E-4F3A-A6EB-E47FDE0744B6}" type="pres">
      <dgm:prSet presAssocID="{7BE3EAA9-B6CE-47EB-972C-C315D3D6EB98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090144CC-EE40-4D5F-AB43-7F15B491DED6}" type="presOf" srcId="{7BE3EAA9-B6CE-47EB-972C-C315D3D6EB98}" destId="{6021D577-6AF4-46D2-B049-D35ABFEC4777}" srcOrd="0" destOrd="0" presId="urn:microsoft.com/office/officeart/2005/8/layout/vList6"/>
    <dgm:cxn modelId="{E5A88B43-CE75-4A48-845C-CC8F329916AA}" type="presOf" srcId="{5124A118-71E6-4F5E-A01C-C62BEDCD5880}" destId="{15F5B0D7-531B-4217-A704-CDAEA7A2654B}" srcOrd="0" destOrd="0" presId="urn:microsoft.com/office/officeart/2005/8/layout/vList6"/>
    <dgm:cxn modelId="{F1C44989-88B4-4C22-9001-6CC6F5763D93}" srcId="{7AAD7A6D-1B0D-4FE0-8D74-69E7039FF860}" destId="{909AC850-D825-4879-BB87-9CE6074A681D}" srcOrd="1" destOrd="0" parTransId="{F8B5EF8D-82CF-40D6-8D79-B187C785C8DD}" sibTransId="{99196B01-AEC4-4E8F-B95B-597A3EBEC063}"/>
    <dgm:cxn modelId="{031D9911-A7A0-4C6E-8B28-2185D15CB142}" type="presOf" srcId="{909AC850-D825-4879-BB87-9CE6074A681D}" destId="{A9208674-4D39-4F32-9617-B366C9E42B8D}" srcOrd="0" destOrd="0" presId="urn:microsoft.com/office/officeart/2005/8/layout/vList6"/>
    <dgm:cxn modelId="{21BA4CD5-9BB9-42FD-85B3-8AA93E101931}" srcId="{7AAD7A6D-1B0D-4FE0-8D74-69E7039FF860}" destId="{49C4F788-7A9B-43F6-B355-109D4AFEEE38}" srcOrd="2" destOrd="0" parTransId="{54528158-8F57-4507-8652-E85434235338}" sibTransId="{37045998-EF0C-476D-8F78-BF0C6A8D7AF0}"/>
    <dgm:cxn modelId="{8B260E9A-8A7B-4D29-8B0E-F55583B5B69C}" type="presOf" srcId="{7AAD7A6D-1B0D-4FE0-8D74-69E7039FF860}" destId="{3EF8DF64-B501-4E32-967A-20F7246070B6}" srcOrd="0" destOrd="0" presId="urn:microsoft.com/office/officeart/2005/8/layout/vList6"/>
    <dgm:cxn modelId="{D65FC77D-6292-49A5-9935-EB3A25855B9F}" srcId="{7AAD7A6D-1B0D-4FE0-8D74-69E7039FF860}" destId="{7BE3EAA9-B6CE-47EB-972C-C315D3D6EB98}" srcOrd="4" destOrd="0" parTransId="{467C8C02-F54C-4005-B367-E37182D56B31}" sibTransId="{0FE39315-F183-4F2E-ADFF-4F878FD52B22}"/>
    <dgm:cxn modelId="{9DC48753-38CA-4096-B06E-25FF7DAFF3F9}" srcId="{7AAD7A6D-1B0D-4FE0-8D74-69E7039FF860}" destId="{E7375DBA-D59D-4BF2-96BD-FE5A4C1FCADC}" srcOrd="0" destOrd="0" parTransId="{E611F7EF-D4EC-41DD-A2D9-7F1F418951E8}" sibTransId="{A2E0F167-BC40-4D63-9112-07D7DBEF7409}"/>
    <dgm:cxn modelId="{EABCB12A-907D-4334-9372-EB8DB8BFE7F3}" srcId="{7AAD7A6D-1B0D-4FE0-8D74-69E7039FF860}" destId="{5124A118-71E6-4F5E-A01C-C62BEDCD5880}" srcOrd="3" destOrd="0" parTransId="{8E92D5F0-3004-4309-8088-5D8B94BBA2E4}" sibTransId="{41F80C2A-B490-4A7F-A688-3711D25DE407}"/>
    <dgm:cxn modelId="{350F6832-B286-4724-84C7-6788D59DEF58}" type="presOf" srcId="{49C4F788-7A9B-43F6-B355-109D4AFEEE38}" destId="{869CEE81-085D-4AFA-8887-2EDA41D9D0B5}" srcOrd="0" destOrd="0" presId="urn:microsoft.com/office/officeart/2005/8/layout/vList6"/>
    <dgm:cxn modelId="{FE497855-D481-466A-AEB4-4EB8AEE5659F}" type="presOf" srcId="{E7375DBA-D59D-4BF2-96BD-FE5A4C1FCADC}" destId="{91D3EA2A-D9C8-456C-8C9C-B265027C35F4}" srcOrd="0" destOrd="0" presId="urn:microsoft.com/office/officeart/2005/8/layout/vList6"/>
    <dgm:cxn modelId="{09852694-6295-46AA-98A7-3F1B6591F0C2}" type="presParOf" srcId="{3EF8DF64-B501-4E32-967A-20F7246070B6}" destId="{A0EA6B76-5CA8-4230-AC29-90A3B400F0EB}" srcOrd="0" destOrd="0" presId="urn:microsoft.com/office/officeart/2005/8/layout/vList6"/>
    <dgm:cxn modelId="{CFD24310-5680-4661-9A93-F56AB8FC5540}" type="presParOf" srcId="{A0EA6B76-5CA8-4230-AC29-90A3B400F0EB}" destId="{91D3EA2A-D9C8-456C-8C9C-B265027C35F4}" srcOrd="0" destOrd="0" presId="urn:microsoft.com/office/officeart/2005/8/layout/vList6"/>
    <dgm:cxn modelId="{6F7BEFD5-B78D-4803-9035-C7602FCBD55C}" type="presParOf" srcId="{A0EA6B76-5CA8-4230-AC29-90A3B400F0EB}" destId="{DA9337B3-6BCD-4763-A605-5CD4DD9076AE}" srcOrd="1" destOrd="0" presId="urn:microsoft.com/office/officeart/2005/8/layout/vList6"/>
    <dgm:cxn modelId="{9503F9CC-2EBC-4032-A79B-A4FBD557360C}" type="presParOf" srcId="{3EF8DF64-B501-4E32-967A-20F7246070B6}" destId="{0B466F28-68F6-4D43-BD26-3491545AFC57}" srcOrd="1" destOrd="0" presId="urn:microsoft.com/office/officeart/2005/8/layout/vList6"/>
    <dgm:cxn modelId="{84BBD13E-0AB5-4886-BFD6-D95F35762413}" type="presParOf" srcId="{3EF8DF64-B501-4E32-967A-20F7246070B6}" destId="{7594B07D-1653-4577-85F8-C956C8EC79F9}" srcOrd="2" destOrd="0" presId="urn:microsoft.com/office/officeart/2005/8/layout/vList6"/>
    <dgm:cxn modelId="{368BB7F3-0DAF-49F4-B714-71AF888DB3A7}" type="presParOf" srcId="{7594B07D-1653-4577-85F8-C956C8EC79F9}" destId="{A9208674-4D39-4F32-9617-B366C9E42B8D}" srcOrd="0" destOrd="0" presId="urn:microsoft.com/office/officeart/2005/8/layout/vList6"/>
    <dgm:cxn modelId="{85351539-FDE1-4B90-9F02-235A0826AD51}" type="presParOf" srcId="{7594B07D-1653-4577-85F8-C956C8EC79F9}" destId="{940F08DF-C879-460F-AE95-3A156274EF91}" srcOrd="1" destOrd="0" presId="urn:microsoft.com/office/officeart/2005/8/layout/vList6"/>
    <dgm:cxn modelId="{60E8FD8C-66B5-4828-884F-6A721C92D3BB}" type="presParOf" srcId="{3EF8DF64-B501-4E32-967A-20F7246070B6}" destId="{2D32709E-E59D-4595-BC78-DCE033D6E517}" srcOrd="3" destOrd="0" presId="urn:microsoft.com/office/officeart/2005/8/layout/vList6"/>
    <dgm:cxn modelId="{11FFF9E8-B493-4EB1-BF53-3D81A4607683}" type="presParOf" srcId="{3EF8DF64-B501-4E32-967A-20F7246070B6}" destId="{4E2BDF96-5847-46F5-B33C-04BE29FDCFA4}" srcOrd="4" destOrd="0" presId="urn:microsoft.com/office/officeart/2005/8/layout/vList6"/>
    <dgm:cxn modelId="{AD214DA5-33DC-4B6E-9DFF-B2C71E0C9CC6}" type="presParOf" srcId="{4E2BDF96-5847-46F5-B33C-04BE29FDCFA4}" destId="{869CEE81-085D-4AFA-8887-2EDA41D9D0B5}" srcOrd="0" destOrd="0" presId="urn:microsoft.com/office/officeart/2005/8/layout/vList6"/>
    <dgm:cxn modelId="{D3493E2A-6DB7-4D17-975F-D860A05CCE28}" type="presParOf" srcId="{4E2BDF96-5847-46F5-B33C-04BE29FDCFA4}" destId="{3C883A3E-205C-4930-B694-FBF00B5F4E4C}" srcOrd="1" destOrd="0" presId="urn:microsoft.com/office/officeart/2005/8/layout/vList6"/>
    <dgm:cxn modelId="{8D232795-4753-4A13-B5A9-5958B60452A3}" type="presParOf" srcId="{3EF8DF64-B501-4E32-967A-20F7246070B6}" destId="{569DEBCE-EC00-4D31-B181-037F5A07B20B}" srcOrd="5" destOrd="0" presId="urn:microsoft.com/office/officeart/2005/8/layout/vList6"/>
    <dgm:cxn modelId="{2ECBAA10-2670-4FD7-83DD-D1FF684B0EE1}" type="presParOf" srcId="{3EF8DF64-B501-4E32-967A-20F7246070B6}" destId="{A8C5DBD1-07F1-40D4-8847-3AAA0CA5C1D0}" srcOrd="6" destOrd="0" presId="urn:microsoft.com/office/officeart/2005/8/layout/vList6"/>
    <dgm:cxn modelId="{D6B4FA98-3539-42B6-A668-B7B52EF69CAA}" type="presParOf" srcId="{A8C5DBD1-07F1-40D4-8847-3AAA0CA5C1D0}" destId="{15F5B0D7-531B-4217-A704-CDAEA7A2654B}" srcOrd="0" destOrd="0" presId="urn:microsoft.com/office/officeart/2005/8/layout/vList6"/>
    <dgm:cxn modelId="{0F0B5158-BC8D-42E7-9692-4D19C1C51094}" type="presParOf" srcId="{A8C5DBD1-07F1-40D4-8847-3AAA0CA5C1D0}" destId="{F8CCEFAB-46BC-4C9F-AE61-F1E7397E6333}" srcOrd="1" destOrd="0" presId="urn:microsoft.com/office/officeart/2005/8/layout/vList6"/>
    <dgm:cxn modelId="{C749B74E-B43B-49C5-AE4E-15D60E76FC71}" type="presParOf" srcId="{3EF8DF64-B501-4E32-967A-20F7246070B6}" destId="{40067013-DF93-4F21-B9B4-7738EC928C3A}" srcOrd="7" destOrd="0" presId="urn:microsoft.com/office/officeart/2005/8/layout/vList6"/>
    <dgm:cxn modelId="{577AA752-B750-45EC-AEF8-60A559FE65F2}" type="presParOf" srcId="{3EF8DF64-B501-4E32-967A-20F7246070B6}" destId="{F765CEA5-760D-4AF9-B901-1819DE081A4A}" srcOrd="8" destOrd="0" presId="urn:microsoft.com/office/officeart/2005/8/layout/vList6"/>
    <dgm:cxn modelId="{4028151E-8E12-4E4C-870B-7ABD665508C3}" type="presParOf" srcId="{F765CEA5-760D-4AF9-B901-1819DE081A4A}" destId="{6021D577-6AF4-46D2-B049-D35ABFEC4777}" srcOrd="0" destOrd="0" presId="urn:microsoft.com/office/officeart/2005/8/layout/vList6"/>
    <dgm:cxn modelId="{5DEFE75D-62BB-40BD-B7C3-6CEFA0659C78}" type="presParOf" srcId="{F765CEA5-760D-4AF9-B901-1819DE081A4A}" destId="{45261EAB-A11E-4F3A-A6EB-E47FDE0744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300" b="1" dirty="0" smtClean="0">
              <a:solidFill>
                <a:schemeClr val="bg1"/>
              </a:solidFill>
            </a:rPr>
            <a:t>Skladování </a:t>
          </a:r>
          <a:r>
            <a:rPr lang="cs-CZ" sz="1300" b="1" dirty="0">
              <a:solidFill>
                <a:schemeClr val="bg1"/>
              </a:solidFill>
            </a:rPr>
            <a:t>TP</a:t>
          </a:r>
          <a:endParaRPr lang="en-US" sz="1300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AEA76720-2097-4802-9056-2BDBE4CABE88}" type="presOf" srcId="{4F0146FE-D4B2-48D5-90B8-7F63F3559BC3}" destId="{5BB77E93-6C26-4BCD-9640-D743A92C4C3B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78016BA2-55B9-4094-B787-9079C4B5ED49}" type="presOf" srcId="{77F64F5B-7616-4E9A-842E-1D2446DA306B}" destId="{00585AF6-4E28-4ABA-B584-45688EAE5009}" srcOrd="0" destOrd="0" presId="urn:microsoft.com/office/officeart/2009/3/layout/SubStepProcess"/>
    <dgm:cxn modelId="{F5F22260-4E94-40B3-91AB-085B33E280E2}" type="presOf" srcId="{FE949255-B420-4B6C-983C-87CFEE08DA50}" destId="{0646533C-3191-4D7D-BF45-E90331952A98}" srcOrd="0" destOrd="0" presId="urn:microsoft.com/office/officeart/2009/3/layout/SubStepProcess"/>
    <dgm:cxn modelId="{BEC565B9-D4A2-4A92-826A-3379E60FE049}" type="presOf" srcId="{4B409DFB-F466-4C39-A14B-D0B95427C696}" destId="{58FC50D8-8662-4A3E-A038-726628F20AB4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123BE231-E627-41CD-979B-0F12F671D035}" type="presOf" srcId="{974273F4-92B0-42B0-8FED-DA92F6211325}" destId="{BCEB9489-F577-451E-8938-540BDB632F3B}" srcOrd="0" destOrd="0" presId="urn:microsoft.com/office/officeart/2009/3/layout/SubStepProcess"/>
    <dgm:cxn modelId="{444E326D-48F8-428F-B93D-31FBC5B4EBEB}" type="presOf" srcId="{A98379FB-6121-4522-998A-4CF755454C9B}" destId="{E930AD06-A6FD-4D84-AD02-84DE43FECC96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C74D857F-157F-4CDF-A984-543E1E76A09C}" type="presOf" srcId="{25259A0B-D24C-4CD4-9B79-30931372B3E6}" destId="{831007B3-3FBE-4ED0-80BD-70DF4AF44264}" srcOrd="0" destOrd="0" presId="urn:microsoft.com/office/officeart/2009/3/layout/SubStepProcess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56A3FFA5-12AB-4D5D-AEB9-FBE1DFC564A0}" type="presParOf" srcId="{5BB77E93-6C26-4BCD-9640-D743A92C4C3B}" destId="{00585AF6-4E28-4ABA-B584-45688EAE5009}" srcOrd="0" destOrd="0" presId="urn:microsoft.com/office/officeart/2009/3/layout/SubStepProcess"/>
    <dgm:cxn modelId="{63CEBE27-11EA-48BB-A4BB-CC755E76BE02}" type="presParOf" srcId="{5BB77E93-6C26-4BCD-9640-D743A92C4C3B}" destId="{0646533C-3191-4D7D-BF45-E90331952A98}" srcOrd="1" destOrd="0" presId="urn:microsoft.com/office/officeart/2009/3/layout/SubStepProcess"/>
    <dgm:cxn modelId="{B7E29ABE-6621-46AF-965B-98F4603812C6}" type="presParOf" srcId="{5BB77E93-6C26-4BCD-9640-D743A92C4C3B}" destId="{831007B3-3FBE-4ED0-80BD-70DF4AF44264}" srcOrd="2" destOrd="0" presId="urn:microsoft.com/office/officeart/2009/3/layout/SubStepProcess"/>
    <dgm:cxn modelId="{30532A15-1693-41D7-9106-12EDF66757F8}" type="presParOf" srcId="{5BB77E93-6C26-4BCD-9640-D743A92C4C3B}" destId="{BCEB9489-F577-451E-8938-540BDB632F3B}" srcOrd="3" destOrd="0" presId="urn:microsoft.com/office/officeart/2009/3/layout/SubStepProcess"/>
    <dgm:cxn modelId="{C3678ECD-E320-4F8F-B710-EE5470B21C1F}" type="presParOf" srcId="{5BB77E93-6C26-4BCD-9640-D743A92C4C3B}" destId="{58FC50D8-8662-4A3E-A038-726628F20AB4}" srcOrd="4" destOrd="0" presId="urn:microsoft.com/office/officeart/2009/3/layout/SubStepProcess"/>
    <dgm:cxn modelId="{24687186-8AA6-402A-8548-DD06D0C562AC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300" b="1" dirty="0" smtClean="0">
              <a:solidFill>
                <a:schemeClr val="bg1"/>
              </a:solidFill>
            </a:rPr>
            <a:t>Skladování </a:t>
          </a:r>
          <a:r>
            <a:rPr lang="cs-CZ" sz="1300" b="1" dirty="0">
              <a:solidFill>
                <a:schemeClr val="bg1"/>
              </a:solidFill>
            </a:rPr>
            <a:t>TP</a:t>
          </a:r>
          <a:endParaRPr lang="en-US" sz="1300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3ADCC7A1-4D4E-46B4-96F4-72B7BD1C5294}" type="presOf" srcId="{25259A0B-D24C-4CD4-9B79-30931372B3E6}" destId="{831007B3-3FBE-4ED0-80BD-70DF4AF44264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560FB034-4995-42B8-8378-689398EEB6DD}" type="presOf" srcId="{4B409DFB-F466-4C39-A14B-D0B95427C696}" destId="{58FC50D8-8662-4A3E-A038-726628F20AB4}" srcOrd="0" destOrd="0" presId="urn:microsoft.com/office/officeart/2009/3/layout/SubStepProcess"/>
    <dgm:cxn modelId="{BD86A656-FE88-4FD0-89B4-0D806E549DF9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CC1BE1EF-EF48-4DE7-BDF2-5C5A368196A4}" type="presOf" srcId="{A98379FB-6121-4522-998A-4CF755454C9B}" destId="{E930AD06-A6FD-4D84-AD02-84DE43FECC96}" srcOrd="0" destOrd="0" presId="urn:microsoft.com/office/officeart/2009/3/layout/SubStepProcess"/>
    <dgm:cxn modelId="{4D15802B-CBFC-4D92-8A27-39B172B3BA5A}" type="presOf" srcId="{77F64F5B-7616-4E9A-842E-1D2446DA306B}" destId="{00585AF6-4E28-4ABA-B584-45688EAE5009}" srcOrd="0" destOrd="0" presId="urn:microsoft.com/office/officeart/2009/3/layout/SubStepProcess"/>
    <dgm:cxn modelId="{EA925C2B-177D-4C1A-9515-07C5B38F4C9F}" type="presOf" srcId="{4F0146FE-D4B2-48D5-90B8-7F63F3559BC3}" destId="{5BB77E93-6C26-4BCD-9640-D743A92C4C3B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AF517363-C833-412B-A6B3-C493FF7D979F}" type="presOf" srcId="{974273F4-92B0-42B0-8FED-DA92F6211325}" destId="{BCEB9489-F577-451E-8938-540BDB632F3B}" srcOrd="0" destOrd="0" presId="urn:microsoft.com/office/officeart/2009/3/layout/SubStepProcess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13C7DC7D-25A0-4A33-8CF1-2F2C49B0CC9D}" type="presParOf" srcId="{5BB77E93-6C26-4BCD-9640-D743A92C4C3B}" destId="{00585AF6-4E28-4ABA-B584-45688EAE5009}" srcOrd="0" destOrd="0" presId="urn:microsoft.com/office/officeart/2009/3/layout/SubStepProcess"/>
    <dgm:cxn modelId="{7F9CE68E-0B7A-468F-AF65-32623AAB2B04}" type="presParOf" srcId="{5BB77E93-6C26-4BCD-9640-D743A92C4C3B}" destId="{0646533C-3191-4D7D-BF45-E90331952A98}" srcOrd="1" destOrd="0" presId="urn:microsoft.com/office/officeart/2009/3/layout/SubStepProcess"/>
    <dgm:cxn modelId="{2504226E-4387-4EA5-A369-736D81C028EF}" type="presParOf" srcId="{5BB77E93-6C26-4BCD-9640-D743A92C4C3B}" destId="{831007B3-3FBE-4ED0-80BD-70DF4AF44264}" srcOrd="2" destOrd="0" presId="urn:microsoft.com/office/officeart/2009/3/layout/SubStepProcess"/>
    <dgm:cxn modelId="{E3EE13EF-5044-4D03-940D-48A432EED932}" type="presParOf" srcId="{5BB77E93-6C26-4BCD-9640-D743A92C4C3B}" destId="{BCEB9489-F577-451E-8938-540BDB632F3B}" srcOrd="3" destOrd="0" presId="urn:microsoft.com/office/officeart/2009/3/layout/SubStepProcess"/>
    <dgm:cxn modelId="{2257AB47-F7F5-46F8-92BF-1F36A7062896}" type="presParOf" srcId="{5BB77E93-6C26-4BCD-9640-D743A92C4C3B}" destId="{58FC50D8-8662-4A3E-A038-726628F20AB4}" srcOrd="4" destOrd="0" presId="urn:microsoft.com/office/officeart/2009/3/layout/SubStepProcess"/>
    <dgm:cxn modelId="{21CB9087-B793-4DF1-9DAF-93399011A155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Skladování TP</a:t>
          </a:r>
          <a:endParaRPr lang="en-US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206813C3-2C5F-4B01-8909-708B6318B6CD}" type="presOf" srcId="{77F64F5B-7616-4E9A-842E-1D2446DA306B}" destId="{00585AF6-4E28-4ABA-B584-45688EAE5009}" srcOrd="0" destOrd="0" presId="urn:microsoft.com/office/officeart/2009/3/layout/SubStepProcess"/>
    <dgm:cxn modelId="{AEA8BCC6-BA23-49A5-8B8B-2C6214A14818}" type="presOf" srcId="{4B409DFB-F466-4C39-A14B-D0B95427C696}" destId="{58FC50D8-8662-4A3E-A038-726628F20AB4}" srcOrd="0" destOrd="0" presId="urn:microsoft.com/office/officeart/2009/3/layout/SubStepProcess"/>
    <dgm:cxn modelId="{61194793-31D9-4147-B308-9C5B2EE9FD46}" type="presOf" srcId="{25259A0B-D24C-4CD4-9B79-30931372B3E6}" destId="{831007B3-3FBE-4ED0-80BD-70DF4AF44264}" srcOrd="0" destOrd="0" presId="urn:microsoft.com/office/officeart/2009/3/layout/SubStepProcess"/>
    <dgm:cxn modelId="{A2F368EF-57BA-4C74-B7AB-4509DBF5F6BE}" type="presOf" srcId="{4F0146FE-D4B2-48D5-90B8-7F63F3559BC3}" destId="{5BB77E93-6C26-4BCD-9640-D743A92C4C3B}" srcOrd="0" destOrd="0" presId="urn:microsoft.com/office/officeart/2009/3/layout/SubStepProcess"/>
    <dgm:cxn modelId="{53F66A10-45E8-476F-953D-D4404FE42014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71620D0E-313D-489B-BF0E-A38C57AA38A0}" type="presOf" srcId="{FE949255-B420-4B6C-983C-87CFEE08DA50}" destId="{0646533C-3191-4D7D-BF45-E90331952A98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4C88F736-DADA-4F68-8130-323C6D305188}" type="presOf" srcId="{974273F4-92B0-42B0-8FED-DA92F6211325}" destId="{BCEB9489-F577-451E-8938-540BDB632F3B}" srcOrd="0" destOrd="0" presId="urn:microsoft.com/office/officeart/2009/3/layout/SubStepProcess"/>
    <dgm:cxn modelId="{1F67E202-1EA2-489C-9674-B3563764AEC0}" type="presParOf" srcId="{5BB77E93-6C26-4BCD-9640-D743A92C4C3B}" destId="{00585AF6-4E28-4ABA-B584-45688EAE5009}" srcOrd="0" destOrd="0" presId="urn:microsoft.com/office/officeart/2009/3/layout/SubStepProcess"/>
    <dgm:cxn modelId="{2EFCC196-BB75-475D-853B-970096AE818B}" type="presParOf" srcId="{5BB77E93-6C26-4BCD-9640-D743A92C4C3B}" destId="{0646533C-3191-4D7D-BF45-E90331952A98}" srcOrd="1" destOrd="0" presId="urn:microsoft.com/office/officeart/2009/3/layout/SubStepProcess"/>
    <dgm:cxn modelId="{E1E09346-9352-4A3A-A127-D19A76C30F00}" type="presParOf" srcId="{5BB77E93-6C26-4BCD-9640-D743A92C4C3B}" destId="{831007B3-3FBE-4ED0-80BD-70DF4AF44264}" srcOrd="2" destOrd="0" presId="urn:microsoft.com/office/officeart/2009/3/layout/SubStepProcess"/>
    <dgm:cxn modelId="{B3F4F3B9-A1AA-4B00-953F-C7028D63A6D9}" type="presParOf" srcId="{5BB77E93-6C26-4BCD-9640-D743A92C4C3B}" destId="{BCEB9489-F577-451E-8938-540BDB632F3B}" srcOrd="3" destOrd="0" presId="urn:microsoft.com/office/officeart/2009/3/layout/SubStepProcess"/>
    <dgm:cxn modelId="{6240BB19-CD1B-421F-B1D2-D60896694A62}" type="presParOf" srcId="{5BB77E93-6C26-4BCD-9640-D743A92C4C3B}" destId="{58FC50D8-8662-4A3E-A038-726628F20AB4}" srcOrd="4" destOrd="0" presId="urn:microsoft.com/office/officeart/2009/3/layout/SubStepProcess"/>
    <dgm:cxn modelId="{58C0D7B3-38EA-45F8-BC2A-7DB130AF0F5A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Skladování TP</a:t>
          </a:r>
          <a:endParaRPr lang="en-US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0620DB62-D112-4FED-9420-B55C18F1FA9A}" type="presOf" srcId="{FE949255-B420-4B6C-983C-87CFEE08DA50}" destId="{0646533C-3191-4D7D-BF45-E90331952A98}" srcOrd="0" destOrd="0" presId="urn:microsoft.com/office/officeart/2009/3/layout/SubStepProcess"/>
    <dgm:cxn modelId="{FBAE869E-CB34-4558-9C02-9FEC05DC33D4}" type="presOf" srcId="{4B409DFB-F466-4C39-A14B-D0B95427C696}" destId="{58FC50D8-8662-4A3E-A038-726628F20AB4}" srcOrd="0" destOrd="0" presId="urn:microsoft.com/office/officeart/2009/3/layout/SubStepProcess"/>
    <dgm:cxn modelId="{C22E93F3-7DEA-4FAE-B7E8-A7687D4CCEAF}" type="presOf" srcId="{77F64F5B-7616-4E9A-842E-1D2446DA306B}" destId="{00585AF6-4E28-4ABA-B584-45688EAE5009}" srcOrd="0" destOrd="0" presId="urn:microsoft.com/office/officeart/2009/3/layout/SubStepProcess"/>
    <dgm:cxn modelId="{4412C48F-9486-4785-9E45-0C18E0DC4935}" type="presOf" srcId="{25259A0B-D24C-4CD4-9B79-30931372B3E6}" destId="{831007B3-3FBE-4ED0-80BD-70DF4AF44264}" srcOrd="0" destOrd="0" presId="urn:microsoft.com/office/officeart/2009/3/layout/SubStepProcess"/>
    <dgm:cxn modelId="{0978E31F-62BF-40EE-A7F4-7C1F650DE325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0A93B69D-D133-4EF5-9D41-51E3EF689E4A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05CD6970-11CE-4B1A-886F-C8619C965246}" type="presOf" srcId="{974273F4-92B0-42B0-8FED-DA92F6211325}" destId="{BCEB9489-F577-451E-8938-540BDB632F3B}" srcOrd="0" destOrd="0" presId="urn:microsoft.com/office/officeart/2009/3/layout/SubStepProcess"/>
    <dgm:cxn modelId="{43DBE47D-D5E8-4413-93D8-166DB056EF0A}" type="presParOf" srcId="{5BB77E93-6C26-4BCD-9640-D743A92C4C3B}" destId="{00585AF6-4E28-4ABA-B584-45688EAE5009}" srcOrd="0" destOrd="0" presId="urn:microsoft.com/office/officeart/2009/3/layout/SubStepProcess"/>
    <dgm:cxn modelId="{BF751C24-7321-408C-AB72-7B788986454A}" type="presParOf" srcId="{5BB77E93-6C26-4BCD-9640-D743A92C4C3B}" destId="{0646533C-3191-4D7D-BF45-E90331952A98}" srcOrd="1" destOrd="0" presId="urn:microsoft.com/office/officeart/2009/3/layout/SubStepProcess"/>
    <dgm:cxn modelId="{146A0702-1997-48BA-B4DB-D3DA8179CC51}" type="presParOf" srcId="{5BB77E93-6C26-4BCD-9640-D743A92C4C3B}" destId="{831007B3-3FBE-4ED0-80BD-70DF4AF44264}" srcOrd="2" destOrd="0" presId="urn:microsoft.com/office/officeart/2009/3/layout/SubStepProcess"/>
    <dgm:cxn modelId="{43C75128-10D5-4576-8C07-2619AD737920}" type="presParOf" srcId="{5BB77E93-6C26-4BCD-9640-D743A92C4C3B}" destId="{BCEB9489-F577-451E-8938-540BDB632F3B}" srcOrd="3" destOrd="0" presId="urn:microsoft.com/office/officeart/2009/3/layout/SubStepProcess"/>
    <dgm:cxn modelId="{1BD25A66-C3E5-4244-A18E-377D8EA6143B}" type="presParOf" srcId="{5BB77E93-6C26-4BCD-9640-D743A92C4C3B}" destId="{58FC50D8-8662-4A3E-A038-726628F20AB4}" srcOrd="4" destOrd="0" presId="urn:microsoft.com/office/officeart/2009/3/layout/SubStepProcess"/>
    <dgm:cxn modelId="{94ABBB85-9F69-41CF-BE84-41EEEA5B276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Transport TP</a:t>
          </a:r>
          <a:endParaRPr lang="en-US" sz="1600" b="1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A83D663C-E545-40CE-9FB6-2CB7BE14D51A}" type="presOf" srcId="{4B409DFB-F466-4C39-A14B-D0B95427C696}" destId="{58FC50D8-8662-4A3E-A038-726628F20AB4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70FB5E2A-6E96-4ABB-B0CD-707A3F9DCF77}" type="presOf" srcId="{77F64F5B-7616-4E9A-842E-1D2446DA306B}" destId="{00585AF6-4E28-4ABA-B584-45688EAE5009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A6EB6C16-F00B-41F0-A059-38CB5FA58DDB}" type="presOf" srcId="{25259A0B-D24C-4CD4-9B79-30931372B3E6}" destId="{831007B3-3FBE-4ED0-80BD-70DF4AF44264}" srcOrd="0" destOrd="0" presId="urn:microsoft.com/office/officeart/2009/3/layout/SubStepProcess"/>
    <dgm:cxn modelId="{301BBEA1-9D0B-4AB5-8FCB-9CF3B71311A3}" type="presOf" srcId="{974273F4-92B0-42B0-8FED-DA92F6211325}" destId="{BCEB9489-F577-451E-8938-540BDB632F3B}" srcOrd="0" destOrd="0" presId="urn:microsoft.com/office/officeart/2009/3/layout/SubStepProcess"/>
    <dgm:cxn modelId="{190E4C69-7BC6-42F6-8A3B-C6CABD57650E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DD21F3DB-0961-470E-86F2-2A51DDF374EA}" type="presOf" srcId="{A98379FB-6121-4522-998A-4CF755454C9B}" destId="{E930AD06-A6FD-4D84-AD02-84DE43FECC96}" srcOrd="0" destOrd="0" presId="urn:microsoft.com/office/officeart/2009/3/layout/SubStepProcess"/>
    <dgm:cxn modelId="{8880043C-EBCC-412C-8D2B-2BD7C9CBD726}" type="presOf" srcId="{FE949255-B420-4B6C-983C-87CFEE08DA50}" destId="{0646533C-3191-4D7D-BF45-E90331952A98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ACD6BE70-1E00-4942-92F2-937796F38892}" type="presParOf" srcId="{5BB77E93-6C26-4BCD-9640-D743A92C4C3B}" destId="{00585AF6-4E28-4ABA-B584-45688EAE5009}" srcOrd="0" destOrd="0" presId="urn:microsoft.com/office/officeart/2009/3/layout/SubStepProcess"/>
    <dgm:cxn modelId="{500C4D62-E191-4B20-B653-0E6742A0135E}" type="presParOf" srcId="{5BB77E93-6C26-4BCD-9640-D743A92C4C3B}" destId="{0646533C-3191-4D7D-BF45-E90331952A98}" srcOrd="1" destOrd="0" presId="urn:microsoft.com/office/officeart/2009/3/layout/SubStepProcess"/>
    <dgm:cxn modelId="{3DD74D08-0886-4BD3-BA65-1DE1ED128EB2}" type="presParOf" srcId="{5BB77E93-6C26-4BCD-9640-D743A92C4C3B}" destId="{831007B3-3FBE-4ED0-80BD-70DF4AF44264}" srcOrd="2" destOrd="0" presId="urn:microsoft.com/office/officeart/2009/3/layout/SubStepProcess"/>
    <dgm:cxn modelId="{455FB334-7B60-44EC-867A-48545C652F1F}" type="presParOf" srcId="{5BB77E93-6C26-4BCD-9640-D743A92C4C3B}" destId="{BCEB9489-F577-451E-8938-540BDB632F3B}" srcOrd="3" destOrd="0" presId="urn:microsoft.com/office/officeart/2009/3/layout/SubStepProcess"/>
    <dgm:cxn modelId="{A7BEFD35-A224-4E5D-8225-0F1D0D5762E1}" type="presParOf" srcId="{5BB77E93-6C26-4BCD-9640-D743A92C4C3B}" destId="{58FC50D8-8662-4A3E-A038-726628F20AB4}" srcOrd="4" destOrd="0" presId="urn:microsoft.com/office/officeart/2009/3/layout/SubStepProcess"/>
    <dgm:cxn modelId="{04C84F47-8291-42B9-83CD-3391B5F6179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337B3-6BCD-4763-A605-5CD4DD9076AE}">
      <dsp:nvSpPr>
        <dsp:cNvPr id="0" name=""/>
        <dsp:cNvSpPr/>
      </dsp:nvSpPr>
      <dsp:spPr>
        <a:xfrm>
          <a:off x="2438399" y="1389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3EA2A-D9C8-456C-8C9C-B265027C35F4}">
      <dsp:nvSpPr>
        <dsp:cNvPr id="0" name=""/>
        <dsp:cNvSpPr/>
      </dsp:nvSpPr>
      <dsp:spPr>
        <a:xfrm>
          <a:off x="0" y="1389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Deleukotizace</a:t>
          </a:r>
          <a:endParaRPr lang="en-US" sz="1400" kern="1200" dirty="0"/>
        </a:p>
      </dsp:txBody>
      <dsp:txXfrm>
        <a:off x="36713" y="38102"/>
        <a:ext cx="2364974" cy="678652"/>
      </dsp:txXfrm>
    </dsp:sp>
    <dsp:sp modelId="{940F08DF-C879-460F-AE95-3A156274EF91}">
      <dsp:nvSpPr>
        <dsp:cNvPr id="0" name=""/>
        <dsp:cNvSpPr/>
      </dsp:nvSpPr>
      <dsp:spPr>
        <a:xfrm>
          <a:off x="2438399" y="828675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08674-4D39-4F32-9617-B366C9E42B8D}">
      <dsp:nvSpPr>
        <dsp:cNvPr id="0" name=""/>
        <dsp:cNvSpPr/>
      </dsp:nvSpPr>
      <dsp:spPr>
        <a:xfrm>
          <a:off x="0" y="828675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Ozařování</a:t>
          </a:r>
          <a:endParaRPr lang="en-US" sz="1400" kern="1200" dirty="0"/>
        </a:p>
      </dsp:txBody>
      <dsp:txXfrm>
        <a:off x="36713" y="865388"/>
        <a:ext cx="2364974" cy="678652"/>
      </dsp:txXfrm>
    </dsp:sp>
    <dsp:sp modelId="{3C883A3E-205C-4930-B694-FBF00B5F4E4C}">
      <dsp:nvSpPr>
        <dsp:cNvPr id="0" name=""/>
        <dsp:cNvSpPr/>
      </dsp:nvSpPr>
      <dsp:spPr>
        <a:xfrm>
          <a:off x="2438399" y="1655960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CEE81-085D-4AFA-8887-2EDA41D9D0B5}">
      <dsp:nvSpPr>
        <dsp:cNvPr id="0" name=""/>
        <dsp:cNvSpPr/>
      </dsp:nvSpPr>
      <dsp:spPr>
        <a:xfrm>
          <a:off x="0" y="1655960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Dělení TP</a:t>
          </a:r>
          <a:endParaRPr lang="en-US" sz="1400" kern="1200" dirty="0"/>
        </a:p>
      </dsp:txBody>
      <dsp:txXfrm>
        <a:off x="36713" y="1692673"/>
        <a:ext cx="2364974" cy="678652"/>
      </dsp:txXfrm>
    </dsp:sp>
    <dsp:sp modelId="{F8CCEFAB-46BC-4C9F-AE61-F1E7397E6333}">
      <dsp:nvSpPr>
        <dsp:cNvPr id="0" name=""/>
        <dsp:cNvSpPr/>
      </dsp:nvSpPr>
      <dsp:spPr>
        <a:xfrm>
          <a:off x="2438399" y="2483246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5B0D7-531B-4217-A704-CDAEA7A2654B}">
      <dsp:nvSpPr>
        <dsp:cNvPr id="0" name=""/>
        <dsp:cNvSpPr/>
      </dsp:nvSpPr>
      <dsp:spPr>
        <a:xfrm>
          <a:off x="0" y="2483246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Promývání TP</a:t>
          </a:r>
          <a:endParaRPr lang="en-US" sz="1400" kern="1200" dirty="0"/>
        </a:p>
      </dsp:txBody>
      <dsp:txXfrm>
        <a:off x="36713" y="2519959"/>
        <a:ext cx="2364974" cy="678652"/>
      </dsp:txXfrm>
    </dsp:sp>
    <dsp:sp modelId="{45261EAB-A11E-4F3A-A6EB-E47FDE0744B6}">
      <dsp:nvSpPr>
        <dsp:cNvPr id="0" name=""/>
        <dsp:cNvSpPr/>
      </dsp:nvSpPr>
      <dsp:spPr>
        <a:xfrm>
          <a:off x="2438400" y="3310532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1D577-6AF4-46D2-B049-D35ABFEC4777}">
      <dsp:nvSpPr>
        <dsp:cNvPr id="0" name=""/>
        <dsp:cNvSpPr/>
      </dsp:nvSpPr>
      <dsp:spPr>
        <a:xfrm>
          <a:off x="0" y="3310532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Rozmražení a rekonstituce </a:t>
          </a:r>
          <a:r>
            <a:rPr lang="cs-CZ" sz="1400" kern="1200" dirty="0" err="1" smtClean="0"/>
            <a:t>kryokonzervovaných</a:t>
          </a:r>
          <a:r>
            <a:rPr lang="cs-CZ" sz="1400" kern="1200" dirty="0" smtClean="0"/>
            <a:t> trombocytů</a:t>
          </a:r>
          <a:endParaRPr lang="en-US" sz="1400" kern="1200" dirty="0"/>
        </a:p>
      </dsp:txBody>
      <dsp:txXfrm>
        <a:off x="36713" y="3347245"/>
        <a:ext cx="2364974" cy="67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FA77-159E-47BD-AF72-3AE473FB923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444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9444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7892-AEEB-4BA1-8F4D-1C6D6B04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A0F63-90A1-42C6-8247-ADFAEF3E4D43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851D-B5DF-4797-880E-8239D4569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3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851D-B5DF-4797-880E-8239D4569B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7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2" t="31384" r="38306" b="56247"/>
          <a:stretch>
            <a:fillRect/>
          </a:stretch>
        </p:blipFill>
        <p:spPr bwMode="auto">
          <a:xfrm>
            <a:off x="6435006" y="5301208"/>
            <a:ext cx="1953216" cy="7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0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89200"/>
            <a:ext cx="7974199" cy="410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3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6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9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37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3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9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67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9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71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11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41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8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1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2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521984" cy="2550877"/>
          </a:xfrm>
        </p:spPr>
        <p:txBody>
          <a:bodyPr>
            <a:normAutofit fontScale="90000"/>
          </a:bodyPr>
          <a:lstStyle/>
          <a:p>
            <a:r>
              <a:rPr lang="cs-CZ" dirty="0"/>
              <a:t>Organizace skladování a výdeje transfuzních přípravků</a:t>
            </a:r>
            <a:br>
              <a:rPr lang="cs-CZ" dirty="0"/>
            </a:br>
            <a:r>
              <a:rPr lang="cs-CZ" dirty="0"/>
              <a:t>Sekundární výroba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Transfuzní </a:t>
            </a:r>
            <a:r>
              <a:rPr lang="cs-CZ" dirty="0"/>
              <a:t>a tkáňové </a:t>
            </a:r>
            <a:r>
              <a:rPr lang="cs-CZ" dirty="0" smtClean="0"/>
              <a:t>oddělení</a:t>
            </a:r>
          </a:p>
          <a:p>
            <a:r>
              <a:rPr lang="cs-CZ" dirty="0"/>
              <a:t>Mgr. Jana Tylečková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3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233" y="2276872"/>
            <a:ext cx="7974199" cy="4108152"/>
          </a:xfrm>
        </p:spPr>
        <p:txBody>
          <a:bodyPr>
            <a:normAutofit/>
          </a:bodyPr>
          <a:lstStyle/>
          <a:p>
            <a:r>
              <a:rPr lang="cs-CZ" b="1" dirty="0" smtClean="0"/>
              <a:t>doporučené </a:t>
            </a:r>
            <a:r>
              <a:rPr lang="cs-CZ" b="1" dirty="0"/>
              <a:t>vlastnosti skladovacího zařízení:</a:t>
            </a:r>
          </a:p>
          <a:p>
            <a:pPr lvl="1"/>
            <a:r>
              <a:rPr lang="cs-CZ" dirty="0"/>
              <a:t>dostatečná </a:t>
            </a:r>
            <a:r>
              <a:rPr lang="cs-CZ" dirty="0" smtClean="0"/>
              <a:t>kapacita, spolehlivé</a:t>
            </a:r>
            <a:endParaRPr lang="cs-CZ" dirty="0"/>
          </a:p>
          <a:p>
            <a:pPr lvl="1"/>
            <a:r>
              <a:rPr lang="cs-CZ" dirty="0"/>
              <a:t>snadný přístup a přehled</a:t>
            </a:r>
          </a:p>
          <a:p>
            <a:pPr lvl="1"/>
            <a:r>
              <a:rPr lang="cs-CZ" dirty="0" smtClean="0"/>
              <a:t>požadavky </a:t>
            </a:r>
            <a:r>
              <a:rPr lang="cs-CZ" dirty="0"/>
              <a:t>na bezpečnost práce a snadnou </a:t>
            </a:r>
            <a:r>
              <a:rPr lang="cs-CZ" dirty="0" smtClean="0"/>
              <a:t>údržbu</a:t>
            </a:r>
          </a:p>
          <a:p>
            <a:pPr marL="731520" lvl="2" indent="0">
              <a:buNone/>
            </a:pPr>
            <a:r>
              <a:rPr lang="cs-CZ" dirty="0" smtClean="0"/>
              <a:t>(desinfekční prostředky - silné detergenty)</a:t>
            </a:r>
          </a:p>
          <a:p>
            <a:pPr lvl="1"/>
            <a:r>
              <a:rPr lang="cs-CZ" dirty="0" smtClean="0"/>
              <a:t>musí </a:t>
            </a:r>
            <a:r>
              <a:rPr lang="cs-CZ" dirty="0"/>
              <a:t>splňovat bezpečnostní a technické předpisy ČR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 případě selhání zařízení pro skladování nebo selhání dodání </a:t>
            </a:r>
            <a:r>
              <a:rPr lang="cs-CZ" dirty="0" err="1" smtClean="0"/>
              <a:t>el.energie</a:t>
            </a:r>
            <a:r>
              <a:rPr lang="cs-CZ" dirty="0" smtClean="0"/>
              <a:t> je zaveden </a:t>
            </a:r>
            <a:r>
              <a:rPr lang="cs-CZ" dirty="0"/>
              <a:t>náhradní režim - postupy stěhování, náhradní skladovací prostory</a:t>
            </a:r>
          </a:p>
          <a:p>
            <a:pPr lvl="1"/>
            <a:r>
              <a:rPr lang="cs-CZ" dirty="0"/>
              <a:t>napojení na náhradní zdroj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742181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2905" y="5229200"/>
            <a:ext cx="4335372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3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2037092"/>
              </p:ext>
            </p:extLst>
          </p:nvPr>
        </p:nvGraphicFramePr>
        <p:xfrm>
          <a:off x="683568" y="0"/>
          <a:ext cx="775977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4417"/>
            <a:ext cx="797419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Teplota:</a:t>
            </a:r>
            <a:endParaRPr lang="cs-CZ" b="1" dirty="0"/>
          </a:p>
          <a:p>
            <a:pPr>
              <a:lnSpc>
                <a:spcPct val="90000"/>
              </a:lnSpc>
            </a:pPr>
            <a:r>
              <a:rPr lang="cs-CZ" sz="1700" dirty="0"/>
              <a:t>teplota rovnoměrná (homogenní) v celém skladovacím prostoru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700" dirty="0"/>
              <a:t>pravidelně kontrolovaná nepřetržitým monitorováním</a:t>
            </a:r>
          </a:p>
          <a:p>
            <a:pPr lvl="1"/>
            <a:r>
              <a:rPr lang="cs-CZ" dirty="0"/>
              <a:t>teplota se zaznamenává v intervalu nejméně 15 minut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700" dirty="0"/>
              <a:t>centrální monitorovací systém, na který jsou napojena teplotní čidla všech skladovacích prostor ZTS (TTO - </a:t>
            </a:r>
            <a:r>
              <a:rPr lang="cs-CZ" sz="1700" dirty="0" err="1"/>
              <a:t>Falcon</a:t>
            </a:r>
            <a:r>
              <a:rPr lang="cs-CZ" sz="17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oznámení odchylky teploty - alarm - akustický, optický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pravidelné testování alarmu - min. 1x týdně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snímače registrující otevření dveří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 zařízení na skladování trombocytů - snímač pohybu třepačky</a:t>
            </a:r>
          </a:p>
        </p:txBody>
      </p:sp>
    </p:spTree>
    <p:extLst>
      <p:ext uri="{BB962C8B-B14F-4D97-AF65-F5344CB8AC3E}">
        <p14:creationId xmlns:p14="http://schemas.microsoft.com/office/powerpoint/2010/main" val="354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6759191"/>
              </p:ext>
            </p:extLst>
          </p:nvPr>
        </p:nvGraphicFramePr>
        <p:xfrm>
          <a:off x="692113" y="44624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4417"/>
            <a:ext cx="797419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Monitorování skladovacích prostor</a:t>
            </a:r>
            <a:endParaRPr lang="cs-CZ" b="1" dirty="0"/>
          </a:p>
        </p:txBody>
      </p:sp>
      <p:pic>
        <p:nvPicPr>
          <p:cNvPr id="8" name="Obrázek 7"/>
          <p:cNvPicPr/>
          <p:nvPr/>
        </p:nvPicPr>
        <p:blipFill rotWithShape="1">
          <a:blip r:embed="rId7"/>
          <a:srcRect l="14292" t="5436" r="22216" b="33353"/>
          <a:stretch/>
        </p:blipFill>
        <p:spPr>
          <a:xfrm>
            <a:off x="539552" y="3026765"/>
            <a:ext cx="3816424" cy="29945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/>
          <a:srcRect l="19265" t="18888" r="19221" b="26926"/>
          <a:stretch/>
        </p:blipFill>
        <p:spPr>
          <a:xfrm>
            <a:off x="4572000" y="2924944"/>
            <a:ext cx="43938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Erytrocytové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23903" y="1575197"/>
              <a:ext cx="1080120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80453"/>
              </p:ext>
            </p:extLst>
          </p:nvPr>
        </p:nvGraphicFramePr>
        <p:xfrm>
          <a:off x="539552" y="1844824"/>
          <a:ext cx="8208912" cy="420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Teplota:	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+2°C </a:t>
                      </a:r>
                      <a:r>
                        <a:rPr lang="cs-CZ" sz="1600" b="0" dirty="0"/>
                        <a:t>do</a:t>
                      </a:r>
                      <a:r>
                        <a:rPr lang="cs-CZ" sz="1600" b="1" dirty="0"/>
                        <a:t> +6°C</a:t>
                      </a:r>
                      <a:r>
                        <a:rPr lang="cs-CZ" sz="1600" b="0" dirty="0"/>
                        <a:t>, komorová </a:t>
                      </a:r>
                      <a:r>
                        <a:rPr lang="cs-CZ" sz="1600" b="0" dirty="0" smtClean="0"/>
                        <a:t>lednice, skříňové</a:t>
                      </a:r>
                      <a:r>
                        <a:rPr lang="cs-CZ" sz="1600" b="0" baseline="0" dirty="0" smtClean="0"/>
                        <a:t> lednice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28-49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/>
                        <a:t>dnů ode dne odběru v závislosti na použitém konzervačním roztoku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err="1" smtClean="0"/>
                        <a:t>ery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/>
                        <a:t>v </a:t>
                      </a:r>
                      <a:r>
                        <a:rPr lang="cs-CZ" sz="1600" b="1" dirty="0"/>
                        <a:t>SAGM</a:t>
                      </a:r>
                      <a:r>
                        <a:rPr lang="cs-CZ" sz="1600" dirty="0"/>
                        <a:t> </a:t>
                      </a:r>
                      <a:r>
                        <a:rPr lang="en-GB" sz="1600" dirty="0"/>
                        <a:t>			</a:t>
                      </a:r>
                      <a:r>
                        <a:rPr lang="cs-CZ" sz="1600" b="1" dirty="0"/>
                        <a:t>42</a:t>
                      </a:r>
                      <a:r>
                        <a:rPr lang="en-GB" sz="1600" b="1" dirty="0"/>
                        <a:t> </a:t>
                      </a:r>
                      <a:r>
                        <a:rPr lang="cs-CZ" sz="1600" b="1" dirty="0"/>
                        <a:t>dnů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</a:t>
                      </a:r>
                    </a:p>
                    <a:p>
                      <a:r>
                        <a:rPr lang="cs-CZ" sz="1600" dirty="0" smtClean="0"/>
                        <a:t>+2°C </a:t>
                      </a:r>
                      <a:r>
                        <a:rPr lang="cs-CZ" sz="1600" dirty="0"/>
                        <a:t>do +10°C, </a:t>
                      </a:r>
                      <a:r>
                        <a:rPr lang="cs-CZ" sz="1600" dirty="0" smtClean="0"/>
                        <a:t>max. </a:t>
                      </a:r>
                      <a:r>
                        <a:rPr lang="cs-CZ" sz="1600" dirty="0"/>
                        <a:t>24</a:t>
                      </a:r>
                      <a:r>
                        <a:rPr lang="en-GB" sz="1600" dirty="0"/>
                        <a:t> </a:t>
                      </a:r>
                      <a:r>
                        <a:rPr lang="cs-CZ" sz="1600" dirty="0" smtClean="0"/>
                        <a:t>hod</a:t>
                      </a:r>
                    </a:p>
                    <a:p>
                      <a:r>
                        <a:rPr lang="cs-CZ" sz="1200" dirty="0" smtClean="0"/>
                        <a:t>(+2°C do +6°C pro</a:t>
                      </a:r>
                      <a:r>
                        <a:rPr lang="cs-CZ" sz="1200" baseline="0" dirty="0" smtClean="0"/>
                        <a:t> dobu transportu &gt; 24 hod.)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Odděleně TP pro</a:t>
                      </a:r>
                      <a:r>
                        <a:rPr lang="en-GB" sz="1600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aktuální zásobu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konkrétní pacienty</a:t>
                      </a:r>
                      <a:r>
                        <a:rPr lang="en-GB" sz="1600" baseline="0" dirty="0"/>
                        <a:t> </a:t>
                      </a:r>
                      <a:r>
                        <a:rPr lang="cs-CZ" sz="1600" dirty="0"/>
                        <a:t>(s platným testem kompatibility)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autologní TP</a:t>
                      </a:r>
                    </a:p>
                    <a:p>
                      <a:r>
                        <a:rPr lang="cs-CZ" sz="1600" dirty="0"/>
                        <a:t>Přípravky nevyšetřené, určené k likvidaci a proexpirované TP</a:t>
                      </a:r>
                      <a:r>
                        <a:rPr lang="en-GB" sz="1600" dirty="0"/>
                        <a:t> </a:t>
                      </a:r>
                      <a:r>
                        <a:rPr lang="cs-CZ" sz="1600" dirty="0"/>
                        <a:t>- musí být skladovány odděleně</a:t>
                      </a:r>
                      <a:r>
                        <a:rPr lang="en-GB" sz="1600" dirty="0"/>
                        <a:t>.</a:t>
                      </a:r>
                    </a:p>
                    <a:p>
                      <a:r>
                        <a:rPr lang="cs-CZ" sz="1600" dirty="0"/>
                        <a:t>Hemolýza na konci doby skladování méně než </a:t>
                      </a:r>
                      <a:r>
                        <a:rPr lang="cs-CZ" sz="1600" dirty="0" smtClean="0"/>
                        <a:t>0,8%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ery</a:t>
                      </a:r>
                      <a:r>
                        <a:rPr lang="cs-CZ" sz="1600" baseline="0" dirty="0" smtClean="0"/>
                        <a:t> masy</a:t>
                      </a:r>
                      <a:endParaRPr lang="cs-CZ" sz="1600" dirty="0"/>
                    </a:p>
                    <a:p>
                      <a:r>
                        <a:rPr lang="cs-CZ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Při poklesu teploty pod </a:t>
                      </a:r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1°C </a:t>
                      </a:r>
                      <a:r>
                        <a:rPr lang="cs-CZ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jsou </a:t>
                      </a:r>
                      <a:r>
                        <a:rPr lang="cs-CZ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ery</a:t>
                      </a:r>
                      <a:r>
                        <a:rPr lang="cs-CZ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TP likvidovány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Trombocytové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78670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Teplota:	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+20°C </a:t>
                      </a:r>
                      <a:r>
                        <a:rPr lang="cs-CZ" sz="1600" b="0" dirty="0"/>
                        <a:t>do </a:t>
                      </a:r>
                      <a:r>
                        <a:rPr lang="cs-CZ" sz="1600" b="1" dirty="0"/>
                        <a:t>+24°C</a:t>
                      </a:r>
                      <a:r>
                        <a:rPr lang="cs-CZ" sz="1600" b="0" dirty="0"/>
                        <a:t>, inkubátor </a:t>
                      </a:r>
                      <a:r>
                        <a:rPr lang="cs-CZ" sz="1600" b="1" dirty="0"/>
                        <a:t>s agitátory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  <a:r>
                        <a:rPr lang="cs-CZ" sz="1600"/>
                        <a:t/>
                      </a:r>
                      <a:br>
                        <a:rPr lang="cs-CZ" sz="1600"/>
                      </a:br>
                      <a:r>
                        <a:rPr lang="cs-CZ" sz="1600" b="1" smtClean="0"/>
                        <a:t>5</a:t>
                      </a:r>
                      <a:r>
                        <a:rPr lang="cs-CZ" sz="1600" smtClean="0"/>
                        <a:t>-7dnů </a:t>
                      </a:r>
                      <a:r>
                        <a:rPr lang="cs-CZ" sz="1600" dirty="0" smtClean="0"/>
                        <a:t>za trvalého třepání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Prodloužení na 7 dnů je možné,</a:t>
                      </a:r>
                      <a:r>
                        <a:rPr lang="cs-CZ" sz="1600" baseline="0" dirty="0" smtClean="0"/>
                        <a:t> je-li</a:t>
                      </a:r>
                      <a:r>
                        <a:rPr lang="cs-CZ" sz="1600" dirty="0" smtClean="0"/>
                        <a:t> provedeno </a:t>
                      </a:r>
                      <a:r>
                        <a:rPr lang="cs-CZ" sz="1600" dirty="0"/>
                        <a:t>vyšetření sterility </a:t>
                      </a:r>
                      <a:r>
                        <a:rPr lang="cs-CZ" sz="1600" dirty="0" smtClean="0"/>
                        <a:t>přípravku, nebo je-li spojeno s postupem snižujícím riziko této kontaminace</a:t>
                      </a:r>
                      <a:endParaRPr lang="cs-CZ" sz="160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Od +20°C do +24°C, při přepravě kratší než 10 hod není třeba zajišťovat třepání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Agitace:	</a:t>
                      </a:r>
                      <a:r>
                        <a:rPr lang="cs-CZ" sz="1600" dirty="0"/>
                        <a:t>	zajišťuje výměnu plynů přes stěny </a:t>
                      </a:r>
                      <a:r>
                        <a:rPr lang="cs-CZ" sz="1600" dirty="0" smtClean="0"/>
                        <a:t>vaků</a:t>
                      </a:r>
                    </a:p>
                    <a:p>
                      <a:r>
                        <a:rPr lang="cs-CZ" sz="1600" dirty="0" smtClean="0"/>
                        <a:t>                        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zabraňuje tvorbě agregátů</a:t>
                      </a:r>
                      <a:endParaRPr lang="cs-CZ" sz="1600" dirty="0"/>
                    </a:p>
                    <a:p>
                      <a:endParaRPr lang="cs-CZ" sz="1600" baseline="0" dirty="0"/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78269"/>
              </p:ext>
            </p:extLst>
          </p:nvPr>
        </p:nvGraphicFramePr>
        <p:xfrm>
          <a:off x="539552" y="1844824"/>
          <a:ext cx="8208912" cy="45213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Teplota:	</a:t>
                      </a:r>
                    </a:p>
                    <a:p>
                      <a:r>
                        <a:rPr lang="cs-CZ" sz="1600" b="0" baseline="0" dirty="0"/>
                        <a:t>-25</a:t>
                      </a:r>
                      <a:r>
                        <a:rPr lang="cs-CZ" sz="1600" b="0" dirty="0"/>
                        <a:t>°C a nižší, mrazící</a:t>
                      </a:r>
                      <a:r>
                        <a:rPr lang="cs-CZ" sz="1600" b="0" baseline="0" dirty="0"/>
                        <a:t> skříně, pulty, komory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70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-25°C a nižší		36 měsíců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-18 až -25°C		3 měsíce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/>
                        <a:t>Transport:</a:t>
                      </a:r>
                      <a:endParaRPr lang="cs-CZ" sz="1600" b="1" dirty="0"/>
                    </a:p>
                    <a:p>
                      <a:r>
                        <a:rPr lang="cs-CZ" sz="1600" dirty="0"/>
                        <a:t>T</a:t>
                      </a:r>
                      <a:r>
                        <a:rPr lang="pt-BR" sz="1600" dirty="0"/>
                        <a:t>eplota shodná s teplotou skladování</a:t>
                      </a:r>
                      <a:endParaRPr lang="cs-CZ" sz="160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Zachování funkce koagulačních faktorů (zejm. f.VIII) a přirozených inhibitorů koagulace - zajištěno šokovým zmrazením během 1 hodiny v jádře vaku na teplotu -30°C.</a:t>
                      </a:r>
                    </a:p>
                    <a:p>
                      <a:r>
                        <a:rPr lang="cs-CZ" sz="1600" b="1" dirty="0"/>
                        <a:t>Před použitím:</a:t>
                      </a:r>
                    </a:p>
                    <a:p>
                      <a:r>
                        <a:rPr lang="cs-CZ" sz="1600" dirty="0"/>
                        <a:t>rozmražení při teplotě 37°C v kontrolovaném prostředí, po rozmražení nesmí být v plazmě sraženiny.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07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9885"/>
              </p:ext>
            </p:extLst>
          </p:nvPr>
        </p:nvGraphicFramePr>
        <p:xfrm>
          <a:off x="539552" y="1844824"/>
          <a:ext cx="8208912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Plazma pro klinické použití</a:t>
                      </a:r>
                      <a:endParaRPr lang="cs-CZ" sz="1600" dirty="0"/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Plazma z PK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vs. Plazma z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karanténě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(6M vs. 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4M)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patogenně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inaktivovaná plazma se </a:t>
                      </a:r>
                      <a:r>
                        <a:rPr lang="cs-CZ" sz="1600" b="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karantenizovat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nemusí</a:t>
                      </a:r>
                      <a:endParaRPr lang="cs-CZ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obsahuje 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koagulační faktory i přirozené inhibitory krevního srážení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Plazma pro frakcionaci</a:t>
                      </a:r>
                      <a:endParaRPr lang="cs-CZ" sz="1800" b="1" dirty="0"/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Plazma z PK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vs. Plazma z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Není nutná karanténa</a:t>
                      </a:r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 výrobu KD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3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Granulocyty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91474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Teplota: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+20°C </a:t>
                      </a:r>
                      <a:r>
                        <a:rPr lang="cs-CZ" sz="1600" b="0" dirty="0"/>
                        <a:t>do </a:t>
                      </a:r>
                      <a:r>
                        <a:rPr lang="cs-CZ" sz="1600" b="1" dirty="0"/>
                        <a:t>+24°C 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baseline="0" dirty="0"/>
                        <a:t>krátkodobě, </a:t>
                      </a:r>
                      <a:r>
                        <a:rPr lang="cs-CZ" sz="1600" b="1" baseline="0" dirty="0"/>
                        <a:t>určeny k okamžitému podání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smtClean="0"/>
                        <a:t>max. </a:t>
                      </a:r>
                      <a:r>
                        <a:rPr lang="cs-CZ" sz="1600" b="0" baseline="0" dirty="0" smtClean="0"/>
                        <a:t>do půlnoci dne následujícího po odběru/darování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1" baseline="0" dirty="0" smtClean="0"/>
                        <a:t>bez třepání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Od +20°C do +24°C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Granulocyty z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po stimulaci dárce růst. faktorem či kortikoidy</a:t>
                      </a:r>
                    </a:p>
                    <a:p>
                      <a:pPr marL="2857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Granulocyty z plné krve – směsné (z BC)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přípravek 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obsahuje příměs 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erytrocytů 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nutný 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kompatibility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vždy ozářit!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3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Kryokonzervace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49401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u="sng" dirty="0"/>
                        <a:t>Erytrocyty</a:t>
                      </a:r>
                      <a:r>
                        <a:rPr lang="cs-CZ" sz="1600" b="0" baseline="0" dirty="0"/>
                        <a:t> - </a:t>
                      </a:r>
                      <a:r>
                        <a:rPr lang="cs-CZ" sz="1600" b="0" dirty="0"/>
                        <a:t>kryokonzervace </a:t>
                      </a:r>
                      <a:r>
                        <a:rPr lang="cs-CZ" sz="1600" b="0" dirty="0" smtClean="0"/>
                        <a:t>nejlépe do </a:t>
                      </a:r>
                      <a:r>
                        <a:rPr lang="cs-CZ" sz="1600" b="0" dirty="0"/>
                        <a:t>7 dnů </a:t>
                      </a:r>
                      <a:r>
                        <a:rPr lang="cs-CZ" sz="1600" b="0" dirty="0" smtClean="0"/>
                        <a:t>od </a:t>
                      </a:r>
                      <a:r>
                        <a:rPr lang="cs-CZ" sz="1600" b="0" dirty="0"/>
                        <a:t>odběru přidáním </a:t>
                      </a:r>
                      <a:r>
                        <a:rPr lang="cs-CZ" sz="1600" b="0" dirty="0" smtClean="0"/>
                        <a:t>glycerolu (= </a:t>
                      </a:r>
                      <a:r>
                        <a:rPr lang="cs-CZ" sz="1600" b="0" dirty="0" err="1" smtClean="0"/>
                        <a:t>kryoprotektant</a:t>
                      </a:r>
                      <a:r>
                        <a:rPr lang="cs-CZ" sz="1600" b="0" dirty="0" smtClean="0"/>
                        <a:t>)</a:t>
                      </a:r>
                      <a:r>
                        <a:rPr lang="cs-CZ" sz="1600" b="0" baseline="0" dirty="0" smtClean="0"/>
                        <a:t> </a:t>
                      </a:r>
                      <a:r>
                        <a:rPr lang="cs-CZ" sz="1600" b="0" baseline="0" dirty="0"/>
                        <a:t>a následným zmražením</a:t>
                      </a:r>
                    </a:p>
                    <a:p>
                      <a:r>
                        <a:rPr lang="cs-CZ" sz="1600" b="0" dirty="0" smtClean="0"/>
                        <a:t>- Provádí ÚVN Praha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Teplota</a:t>
                      </a:r>
                      <a:r>
                        <a:rPr lang="cs-CZ" sz="1600" b="1" baseline="0" dirty="0"/>
                        <a:t> skladování:</a:t>
                      </a:r>
                      <a:endParaRPr lang="cs-CZ" sz="1600" b="1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-60</a:t>
                      </a:r>
                      <a:r>
                        <a:rPr lang="cs-CZ" sz="1600" baseline="0" dirty="0"/>
                        <a:t>°C</a:t>
                      </a:r>
                      <a:r>
                        <a:rPr lang="cs-CZ" sz="1600" dirty="0"/>
                        <a:t> až -80</a:t>
                      </a:r>
                      <a:r>
                        <a:rPr lang="cs-CZ" sz="1600" baseline="0" dirty="0"/>
                        <a:t>°C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smtClean="0"/>
                        <a:t>mrazicí </a:t>
                      </a:r>
                      <a:r>
                        <a:rPr lang="cs-CZ" sz="1600" dirty="0"/>
                        <a:t>box, při přidání</a:t>
                      </a:r>
                      <a:r>
                        <a:rPr lang="cs-CZ" sz="1600" baseline="0" dirty="0"/>
                        <a:t> glycerolu o vysoké koncentraci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&lt; -140°C, </a:t>
                      </a:r>
                      <a:r>
                        <a:rPr lang="cs-CZ" sz="1600" baseline="0" dirty="0"/>
                        <a:t>v parách kapalného dusíku, při přidání glycerolu o nízké koncentraci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Doba skladování:</a:t>
                      </a:r>
                      <a:endParaRPr lang="cs-CZ" sz="1600" b="0" dirty="0"/>
                    </a:p>
                    <a:p>
                      <a:r>
                        <a:rPr lang="cs-CZ" sz="1600" b="0" dirty="0" smtClean="0"/>
                        <a:t>do 30 let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Před použitím:</a:t>
                      </a:r>
                      <a:endParaRPr lang="cs-CZ" sz="1600" b="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rozmražení a odstranění kryoprotektiva promýváním, přidání resuspenzního roztoku, podat co nejdříve po přípravě, krátkodobé skladování </a:t>
                      </a:r>
                      <a:r>
                        <a:rPr lang="cs-CZ" sz="1600" baseline="0" dirty="0" smtClean="0"/>
                        <a:t>(max. do </a:t>
                      </a:r>
                      <a:r>
                        <a:rPr lang="cs-CZ" sz="1600" baseline="0" dirty="0"/>
                        <a:t>24 </a:t>
                      </a:r>
                      <a:r>
                        <a:rPr lang="cs-CZ" sz="1600" baseline="0" dirty="0" smtClean="0"/>
                        <a:t>hod při </a:t>
                      </a:r>
                      <a:r>
                        <a:rPr lang="cs-CZ" sz="1600" baseline="0" dirty="0" err="1" smtClean="0"/>
                        <a:t>otevř</a:t>
                      </a:r>
                      <a:r>
                        <a:rPr lang="cs-CZ" sz="1600" baseline="0" dirty="0" smtClean="0"/>
                        <a:t>. </a:t>
                      </a:r>
                      <a:r>
                        <a:rPr lang="cs-CZ" sz="1600" baseline="0" dirty="0" err="1" smtClean="0"/>
                        <a:t>syst</a:t>
                      </a:r>
                      <a:r>
                        <a:rPr lang="cs-CZ" sz="1600" baseline="0" dirty="0" smtClean="0"/>
                        <a:t>.) </a:t>
                      </a:r>
                      <a:r>
                        <a:rPr lang="cs-CZ" sz="1600" baseline="0" dirty="0"/>
                        <a:t>a transport při teplotě 2-6°C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6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Kryokonzervace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43261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u="sng" dirty="0"/>
                        <a:t>Trombocyty</a:t>
                      </a:r>
                      <a:r>
                        <a:rPr lang="cs-CZ" sz="1600" b="0" baseline="0" dirty="0"/>
                        <a:t> - </a:t>
                      </a:r>
                      <a:r>
                        <a:rPr lang="cs-CZ" sz="1600" b="0" dirty="0" smtClean="0"/>
                        <a:t>kryokonzervace</a:t>
                      </a:r>
                      <a:r>
                        <a:rPr lang="cs-CZ" sz="1600" b="0" baseline="0" dirty="0" smtClean="0"/>
                        <a:t> zahrnuje přidání </a:t>
                      </a:r>
                      <a:r>
                        <a:rPr lang="cs-CZ" sz="1600" b="0" baseline="0" dirty="0" err="1" smtClean="0"/>
                        <a:t>kryoprotektivního</a:t>
                      </a:r>
                      <a:r>
                        <a:rPr lang="cs-CZ" sz="1600" b="0" baseline="0" dirty="0" smtClean="0"/>
                        <a:t> roztoku (DMSO) k původnímu přípravku trombocytů do 24 hod od odběru a následné zmražení.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Teplota</a:t>
                      </a:r>
                      <a:r>
                        <a:rPr lang="cs-CZ" sz="1600" b="1" baseline="0" dirty="0"/>
                        <a:t> skladování:</a:t>
                      </a:r>
                      <a:endParaRPr lang="cs-CZ" sz="1600" b="1" dirty="0"/>
                    </a:p>
                    <a:p>
                      <a:r>
                        <a:rPr lang="cs-CZ" sz="1600" baseline="0" dirty="0"/>
                        <a:t>-80°C v elektrickém mrazicím boxu, kryoprotektivum dimetyl sulfoxid (DMSO 6%)</a:t>
                      </a:r>
                    </a:p>
                    <a:p>
                      <a:r>
                        <a:rPr lang="cs-CZ" sz="1600" baseline="0" dirty="0"/>
                        <a:t>-150°C v parách kapalného dusíku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Doba skladování:</a:t>
                      </a:r>
                      <a:endParaRPr lang="cs-CZ" sz="1600" b="0" dirty="0"/>
                    </a:p>
                    <a:p>
                      <a:r>
                        <a:rPr lang="cs-CZ" sz="1600" baseline="0" dirty="0" smtClean="0"/>
                        <a:t>1 rok, max. 24 měsíců při t ≤ -150°C</a:t>
                      </a:r>
                      <a:endParaRPr lang="cs-CZ" sz="1600" b="0" dirty="0" smtClean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baseline="0" dirty="0"/>
                        <a:t>Před použitím:</a:t>
                      </a:r>
                      <a:endParaRPr lang="cs-CZ" sz="1600" b="0" baseline="0" dirty="0"/>
                    </a:p>
                    <a:p>
                      <a:r>
                        <a:rPr lang="cs-CZ" sz="1600" baseline="0" dirty="0" smtClean="0"/>
                        <a:t>- rozmražení a přidání </a:t>
                      </a:r>
                      <a:r>
                        <a:rPr lang="cs-CZ" sz="1600" baseline="0" dirty="0" err="1" smtClean="0"/>
                        <a:t>resuspenzního</a:t>
                      </a:r>
                      <a:r>
                        <a:rPr lang="cs-CZ" sz="1600" baseline="0" dirty="0" smtClean="0"/>
                        <a:t> roztoku (příp. plazmy), podat co nejdříve po přípravě </a:t>
                      </a:r>
                    </a:p>
                    <a:p>
                      <a:r>
                        <a:rPr lang="cs-CZ" sz="1600" baseline="0" dirty="0" smtClean="0"/>
                        <a:t>- krátkodobé skladování (do 12-ti hod. -dle dop. STL) a transport při </a:t>
                      </a:r>
                      <a:r>
                        <a:rPr lang="cs-CZ" sz="1600" baseline="0" dirty="0" err="1" smtClean="0"/>
                        <a:t>tepl</a:t>
                      </a:r>
                      <a:r>
                        <a:rPr lang="cs-CZ" sz="1600" baseline="0" dirty="0" smtClean="0"/>
                        <a:t>. 20-24°C</a:t>
                      </a:r>
                    </a:p>
                    <a:p>
                      <a:r>
                        <a:rPr lang="cs-CZ" sz="1600" baseline="0" dirty="0" smtClean="0"/>
                        <a:t>- po rozmražení trombocytů nemusí být přítomen „</a:t>
                      </a:r>
                      <a:r>
                        <a:rPr lang="cs-CZ" sz="1600" baseline="0" dirty="0" err="1" smtClean="0"/>
                        <a:t>swirling</a:t>
                      </a:r>
                      <a:r>
                        <a:rPr lang="cs-CZ" sz="1600" baseline="0" dirty="0" smtClean="0"/>
                        <a:t>“ fenomén</a:t>
                      </a:r>
                      <a:endParaRPr lang="cs-CZ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</a:t>
            </a:r>
            <a:r>
              <a:rPr lang="en-GB" dirty="0"/>
              <a:t>+ </a:t>
            </a:r>
            <a:r>
              <a:rPr lang="cs-CZ" dirty="0"/>
              <a:t>obecné poznámky</a:t>
            </a:r>
          </a:p>
          <a:p>
            <a:r>
              <a:rPr lang="cs-CZ" dirty="0"/>
              <a:t>Příjem TP na sklad</a:t>
            </a:r>
          </a:p>
          <a:p>
            <a:r>
              <a:rPr lang="cs-CZ" dirty="0"/>
              <a:t>Skladování TP</a:t>
            </a:r>
          </a:p>
          <a:p>
            <a:r>
              <a:rPr lang="cs-CZ" dirty="0"/>
              <a:t>Monitorování TP</a:t>
            </a:r>
          </a:p>
          <a:p>
            <a:r>
              <a:rPr lang="cs-CZ" dirty="0"/>
              <a:t>Výdej TP</a:t>
            </a:r>
          </a:p>
          <a:p>
            <a:r>
              <a:rPr lang="cs-CZ" dirty="0"/>
              <a:t>Transport TP</a:t>
            </a:r>
          </a:p>
          <a:p>
            <a:r>
              <a:rPr lang="cs-CZ" dirty="0"/>
              <a:t>Sekundární úprava TP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6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TTO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36825"/>
            <a:ext cx="4413205" cy="4392488"/>
          </a:xfrm>
        </p:spPr>
        <p:txBody>
          <a:bodyPr numCol="1"/>
          <a:lstStyle/>
          <a:p>
            <a:r>
              <a:rPr lang="cs-CZ" dirty="0" smtClean="0"/>
              <a:t>Každé pracoviště má nastavené dle svých potřeb inventury skladu, na TTO FN Brno následovně:</a:t>
            </a:r>
          </a:p>
          <a:p>
            <a:pPr lvl="1"/>
            <a:r>
              <a:rPr lang="cs-CZ" dirty="0" smtClean="0"/>
              <a:t>Inventura </a:t>
            </a:r>
            <a:r>
              <a:rPr lang="cs-CZ" dirty="0"/>
              <a:t>skladu erytrocytových TP a KD		</a:t>
            </a:r>
            <a:r>
              <a:rPr lang="cs-CZ" dirty="0" smtClean="0"/>
              <a:t>1 </a:t>
            </a:r>
            <a:r>
              <a:rPr lang="cs-CZ" dirty="0"/>
              <a:t>měsíčně</a:t>
            </a:r>
          </a:p>
          <a:p>
            <a:pPr lvl="1"/>
            <a:r>
              <a:rPr lang="cs-CZ" dirty="0"/>
              <a:t>Inventura skladu plazmových TP				2x ročně</a:t>
            </a:r>
          </a:p>
          <a:p>
            <a:pPr lvl="1"/>
            <a:r>
              <a:rPr lang="cs-CZ" dirty="0"/>
              <a:t>Inventura skladu trombocytů					denně</a:t>
            </a:r>
          </a:p>
          <a:p>
            <a:endParaRPr lang="cs-CZ" dirty="0"/>
          </a:p>
          <a:p>
            <a:r>
              <a:rPr lang="cs-CZ" dirty="0"/>
              <a:t>Další činnosti během skladování:</a:t>
            </a:r>
          </a:p>
          <a:p>
            <a:pPr lvl="1"/>
            <a:r>
              <a:rPr lang="cs-CZ" dirty="0"/>
              <a:t>1x týdně promíchání </a:t>
            </a:r>
            <a:r>
              <a:rPr lang="cs-CZ" dirty="0" smtClean="0"/>
              <a:t>všech </a:t>
            </a:r>
            <a:r>
              <a:rPr lang="cs-CZ" dirty="0"/>
              <a:t>erytrocytových TP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F:\IMG Inventura 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5004048" y="2270919"/>
            <a:ext cx="3744416" cy="25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21188"/>
            <a:ext cx="2089150" cy="15081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TTO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984" y="2276872"/>
            <a:ext cx="7974199" cy="4108152"/>
          </a:xfrm>
        </p:spPr>
        <p:txBody>
          <a:bodyPr/>
          <a:lstStyle/>
          <a:p>
            <a:r>
              <a:rPr lang="cs-CZ" u="sng" dirty="0" smtClean="0"/>
              <a:t>Regulované dárcovství – Zvací kalendář </a:t>
            </a:r>
          </a:p>
          <a:p>
            <a:pPr lvl="1"/>
            <a:r>
              <a:rPr lang="cs-CZ" dirty="0" smtClean="0"/>
              <a:t>Spolupráce s úsekem dárců krve (evidence)</a:t>
            </a:r>
          </a:p>
          <a:p>
            <a:pPr lvl="1"/>
            <a:r>
              <a:rPr lang="cs-CZ" dirty="0" smtClean="0"/>
              <a:t>Minimalizace exspirací – zvaní dle potřeby krevních skupin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Šipka doprava 8"/>
          <p:cNvSpPr/>
          <p:nvPr/>
        </p:nvSpPr>
        <p:spPr>
          <a:xfrm flipH="1">
            <a:off x="3966324" y="3428185"/>
            <a:ext cx="936997" cy="31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167730" y="6381328"/>
            <a:ext cx="978408" cy="29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10170" r="25924" b="41520"/>
          <a:stretch/>
        </p:blipFill>
        <p:spPr bwMode="auto">
          <a:xfrm>
            <a:off x="552292" y="3789040"/>
            <a:ext cx="3794010" cy="24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24966" r="25578" b="14831"/>
          <a:stretch/>
        </p:blipFill>
        <p:spPr bwMode="auto">
          <a:xfrm>
            <a:off x="4614733" y="3704299"/>
            <a:ext cx="3965142" cy="26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2267744" y="5661248"/>
            <a:ext cx="623274" cy="4976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2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800709"/>
            <a:ext cx="568863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</a:t>
            </a:r>
            <a:r>
              <a:rPr lang="cs-CZ" b="1" dirty="0" err="1" smtClean="0"/>
              <a:t>ery</a:t>
            </a:r>
            <a:r>
              <a:rPr lang="cs-CZ" b="1" dirty="0" smtClean="0"/>
              <a:t> TP </a:t>
            </a:r>
            <a:br>
              <a:rPr lang="cs-CZ" b="1" dirty="0" smtClean="0"/>
            </a:br>
            <a:r>
              <a:rPr lang="cs-CZ" b="1" dirty="0" smtClean="0"/>
              <a:t>TTO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4176464"/>
          </a:xfrm>
        </p:spPr>
        <p:txBody>
          <a:bodyPr numCol="1"/>
          <a:lstStyle/>
          <a:p>
            <a:r>
              <a:rPr lang="cs-CZ" dirty="0"/>
              <a:t>Optimální zásoba erytrocytových transfuzních přípravků pro jednotlivé krevní skupiny je definována jako součet počtu TU průměrného denního výdeje na dobu 10 dnů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Minimální zásoba erytrocytových transfuzních přípravků pro jednotlivé krevní skupiny je definována jako součet počtu TU průměrného denního výdeje na dobu 6 dnů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9009"/>
              </p:ext>
            </p:extLst>
          </p:nvPr>
        </p:nvGraphicFramePr>
        <p:xfrm>
          <a:off x="899592" y="3573016"/>
          <a:ext cx="69847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8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</a:t>
            </a:r>
            <a:r>
              <a:rPr lang="cs-CZ" b="1" dirty="0" smtClean="0"/>
              <a:t>klin. plazmy</a:t>
            </a:r>
            <a:br>
              <a:rPr lang="cs-CZ" b="1" dirty="0" smtClean="0"/>
            </a:br>
            <a:r>
              <a:rPr lang="cs-CZ" b="1" dirty="0" smtClean="0"/>
              <a:t>TTO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568952" cy="4320480"/>
          </a:xfrm>
        </p:spPr>
        <p:txBody>
          <a:bodyPr numCol="2"/>
          <a:lstStyle/>
          <a:p>
            <a:r>
              <a:rPr lang="cs-CZ" dirty="0"/>
              <a:t>Optimální zásoba plazmy pro klinické použití </a:t>
            </a:r>
          </a:p>
          <a:p>
            <a:pPr lvl="1"/>
            <a:r>
              <a:rPr lang="cs-CZ" dirty="0" smtClean="0"/>
              <a:t>součet </a:t>
            </a:r>
            <a:r>
              <a:rPr lang="cs-CZ" dirty="0"/>
              <a:t>počtu TU průměrného denního výdeje na dobu </a:t>
            </a:r>
            <a:r>
              <a:rPr lang="cs-CZ" dirty="0" smtClean="0"/>
              <a:t>100 dnů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Minimální zásoba plazmy pro klinické použití </a:t>
            </a:r>
            <a:endParaRPr lang="cs-CZ" dirty="0" smtClean="0"/>
          </a:p>
          <a:p>
            <a:pPr lvl="1"/>
            <a:r>
              <a:rPr lang="cs-CZ" dirty="0" smtClean="0"/>
              <a:t>součet </a:t>
            </a:r>
            <a:r>
              <a:rPr lang="cs-CZ" dirty="0"/>
              <a:t>počtu TU průměrného denního výdeje na dobu </a:t>
            </a:r>
            <a:r>
              <a:rPr lang="cs-CZ" dirty="0" smtClean="0"/>
              <a:t>50 dnů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63985"/>
              </p:ext>
            </p:extLst>
          </p:nvPr>
        </p:nvGraphicFramePr>
        <p:xfrm>
          <a:off x="611560" y="3717032"/>
          <a:ext cx="4439816" cy="73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9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9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150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4" descr="C:\Dokumenty 2003 - 2008\Publikační činnost\2010\Penka - GRADA - ZL\VERZE - POSLEDNÍ - CD\10_Obrázek_733_8_Sklad_plazm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79" y="2276873"/>
            <a:ext cx="354336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5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48880"/>
            <a:ext cx="7974199" cy="4108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provádí pracovník, který je oprávněn provádět výdej na základě písemného pověření</a:t>
            </a:r>
          </a:p>
          <a:p>
            <a:r>
              <a:rPr lang="cs-CZ" dirty="0"/>
              <a:t>TP je vydán na základě žádanky (Žádanka o výdej TP)</a:t>
            </a:r>
          </a:p>
          <a:p>
            <a:pPr>
              <a:lnSpc>
                <a:spcPct val="110000"/>
              </a:lnSpc>
            </a:pPr>
            <a:r>
              <a:rPr lang="cs-CZ" dirty="0"/>
              <a:t>vydaný TP je provázen </a:t>
            </a:r>
            <a:r>
              <a:rPr lang="cs-CZ" dirty="0" smtClean="0"/>
              <a:t>dokumentací – dodací list, příp. výsledek </a:t>
            </a:r>
            <a:r>
              <a:rPr lang="cs-CZ" dirty="0" err="1" smtClean="0"/>
              <a:t>předtransfuzního</a:t>
            </a:r>
            <a:r>
              <a:rPr lang="cs-CZ" dirty="0" smtClean="0"/>
              <a:t> vyšetření</a:t>
            </a:r>
            <a:endParaRPr lang="cs-CZ" dirty="0"/>
          </a:p>
          <a:p>
            <a:r>
              <a:rPr lang="cs-CZ" dirty="0"/>
              <a:t>příbalový </a:t>
            </a:r>
            <a:r>
              <a:rPr lang="cs-CZ" dirty="0" smtClean="0"/>
              <a:t>leták (TP = léčivo)</a:t>
            </a:r>
          </a:p>
          <a:p>
            <a:endParaRPr lang="cs-CZ" dirty="0"/>
          </a:p>
          <a:p>
            <a:r>
              <a:rPr lang="cs-CZ" dirty="0" smtClean="0"/>
              <a:t>ZTS</a:t>
            </a:r>
            <a:endParaRPr lang="cs-CZ" dirty="0"/>
          </a:p>
          <a:p>
            <a:pPr lvl="1"/>
            <a:r>
              <a:rPr lang="cs-CZ" dirty="0" smtClean="0"/>
              <a:t>výdej </a:t>
            </a:r>
            <a:r>
              <a:rPr lang="cs-CZ" dirty="0"/>
              <a:t>TP pro hemoterapii pro daného pacienta</a:t>
            </a:r>
          </a:p>
          <a:p>
            <a:pPr lvl="1"/>
            <a:r>
              <a:rPr lang="cs-CZ" dirty="0" smtClean="0"/>
              <a:t>prodej </a:t>
            </a:r>
            <a:r>
              <a:rPr lang="cs-CZ" dirty="0"/>
              <a:t>jiným </a:t>
            </a:r>
            <a:r>
              <a:rPr lang="cs-CZ" dirty="0" smtClean="0"/>
              <a:t>ZTS a KB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7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" b="12347"/>
          <a:stretch/>
        </p:blipFill>
        <p:spPr bwMode="auto">
          <a:xfrm>
            <a:off x="1898058" y="2420888"/>
            <a:ext cx="5330794" cy="39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7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Výdej ze skladu expedice:</a:t>
            </a:r>
          </a:p>
          <a:p>
            <a:pPr lvl="1"/>
            <a:r>
              <a:rPr lang="cs-CZ" altLang="cs-CZ" sz="1800" dirty="0" smtClean="0"/>
              <a:t>Kontrola </a:t>
            </a:r>
            <a:r>
              <a:rPr lang="cs-CZ" altLang="cs-CZ" sz="1800" dirty="0"/>
              <a:t>TP</a:t>
            </a:r>
          </a:p>
          <a:p>
            <a:pPr lvl="1"/>
            <a:r>
              <a:rPr lang="cs-CZ" altLang="cs-CZ" sz="1800" dirty="0"/>
              <a:t>Kontrola</a:t>
            </a:r>
            <a:r>
              <a:rPr lang="cs-CZ" altLang="cs-CZ" sz="1800" dirty="0" smtClean="0"/>
              <a:t> dokumentace</a:t>
            </a:r>
          </a:p>
          <a:p>
            <a:pPr lvl="1"/>
            <a:r>
              <a:rPr lang="cs-CZ" altLang="cs-CZ" sz="1800" dirty="0" smtClean="0"/>
              <a:t>Kontrola  a výdej v IS</a:t>
            </a:r>
            <a:endParaRPr lang="cs-CZ" altLang="cs-CZ" sz="1800" dirty="0"/>
          </a:p>
          <a:p>
            <a:pPr lvl="1"/>
            <a:r>
              <a:rPr lang="cs-CZ" altLang="cs-CZ" sz="1800" dirty="0" smtClean="0"/>
              <a:t>Předání k transportu</a:t>
            </a:r>
            <a:endParaRPr lang="cs-CZ" altLang="cs-CZ" sz="1800" dirty="0"/>
          </a:p>
          <a:p>
            <a:pPr lvl="1"/>
            <a:endParaRPr lang="cs-CZ" dirty="0"/>
          </a:p>
        </p:txBody>
      </p:sp>
      <p:pic>
        <p:nvPicPr>
          <p:cNvPr id="6" name="Picture 4" descr="G:\Fotky COS\20150603_143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68" y="2520748"/>
            <a:ext cx="3019249" cy="24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Fotky COS\20150603_1422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6294"/>
          <a:stretch>
            <a:fillRect/>
          </a:stretch>
        </p:blipFill>
        <p:spPr bwMode="auto">
          <a:xfrm>
            <a:off x="2627784" y="4509120"/>
            <a:ext cx="2485735" cy="2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2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3960440" cy="40324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během transportu musí být dodrženy skladovací podmínky pro jednotlivé typy TP</a:t>
            </a:r>
          </a:p>
          <a:p>
            <a:r>
              <a:rPr lang="cs-CZ" dirty="0"/>
              <a:t>dobu přepravy omezit na minimum</a:t>
            </a:r>
          </a:p>
          <a:p>
            <a:r>
              <a:rPr lang="cs-CZ" dirty="0"/>
              <a:t>přepravní boxy vytemperované dle typu TP před vložením TP, označené, chrání TP před poškozením během </a:t>
            </a:r>
            <a:r>
              <a:rPr lang="cs-CZ" dirty="0" smtClean="0"/>
              <a:t>přepravy</a:t>
            </a:r>
          </a:p>
          <a:p>
            <a:pPr lvl="1"/>
            <a:r>
              <a:rPr lang="cs-CZ" dirty="0" smtClean="0"/>
              <a:t>Pasivní</a:t>
            </a:r>
          </a:p>
          <a:p>
            <a:pPr lvl="1"/>
            <a:r>
              <a:rPr lang="cs-CZ" dirty="0" smtClean="0"/>
              <a:t>S aktivní regulací teploty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4335456"/>
              </p:ext>
            </p:extLst>
          </p:nvPr>
        </p:nvGraphicFramePr>
        <p:xfrm>
          <a:off x="683568" y="116632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P213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49962" y="2474051"/>
            <a:ext cx="3626504" cy="399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P2130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128" y="3543167"/>
            <a:ext cx="1857099" cy="5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2130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128" y="4714357"/>
            <a:ext cx="1857099" cy="6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P2134596"/>
          <p:cNvPicPr>
            <a:picLocks noChangeAspect="1" noChangeArrowheads="1"/>
          </p:cNvPicPr>
          <p:nvPr/>
        </p:nvPicPr>
        <p:blipFill>
          <a:blip r:embed="rId9"/>
          <a:srcRect t="17717" b="53149"/>
          <a:stretch>
            <a:fillRect/>
          </a:stretch>
        </p:blipFill>
        <p:spPr bwMode="auto">
          <a:xfrm>
            <a:off x="5724128" y="4113390"/>
            <a:ext cx="1857099" cy="60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4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3744416" cy="3744416"/>
          </a:xfrm>
        </p:spPr>
        <p:txBody>
          <a:bodyPr>
            <a:normAutofit/>
          </a:bodyPr>
          <a:lstStyle/>
          <a:p>
            <a:r>
              <a:rPr lang="cs-CZ" dirty="0" smtClean="0"/>
              <a:t>skladovací </a:t>
            </a:r>
            <a:r>
              <a:rPr lang="cs-CZ" dirty="0"/>
              <a:t>podmínky během transportu jsou monitorovány, pravidelně kontrolovány a </a:t>
            </a:r>
            <a:r>
              <a:rPr lang="cs-CZ" dirty="0" smtClean="0"/>
              <a:t>validovány</a:t>
            </a:r>
          </a:p>
          <a:p>
            <a:endParaRPr lang="cs-CZ" dirty="0"/>
          </a:p>
          <a:p>
            <a:r>
              <a:rPr lang="cs-CZ" dirty="0" smtClean="0"/>
              <a:t>skladování </a:t>
            </a:r>
            <a:r>
              <a:rPr lang="cs-CZ" dirty="0"/>
              <a:t>a přeprava </a:t>
            </a:r>
            <a:r>
              <a:rPr lang="cs-CZ" b="1" dirty="0"/>
              <a:t>mimo teplotní limit </a:t>
            </a:r>
            <a:r>
              <a:rPr lang="cs-CZ" dirty="0"/>
              <a:t>- havarijní mimořádné situace - o dalším použití TP/meziproduktů </a:t>
            </a:r>
            <a:r>
              <a:rPr lang="cs-CZ" b="1" dirty="0"/>
              <a:t>rozhoduje kvalifikovaná osoba </a:t>
            </a:r>
            <a:r>
              <a:rPr lang="cs-CZ" dirty="0"/>
              <a:t>ZTS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999652"/>
              </p:ext>
            </p:extLst>
          </p:nvPr>
        </p:nvGraphicFramePr>
        <p:xfrm>
          <a:off x="683568" y="116632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2"/>
          <p:cNvPicPr>
            <a:picLocks noChangeAspect="1"/>
          </p:cNvPicPr>
          <p:nvPr/>
        </p:nvPicPr>
        <p:blipFill rotWithShape="1">
          <a:blip r:embed="rId7"/>
          <a:srcRect l="8991" t="11631" r="15952" b="4976"/>
          <a:stretch/>
        </p:blipFill>
        <p:spPr bwMode="auto">
          <a:xfrm>
            <a:off x="5940152" y="2348880"/>
            <a:ext cx="1440160" cy="16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TOKB\Prezentace\FOTOGRAFIE TTO\4004 expedice\IMG_95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52" r="15296" b="17919"/>
          <a:stretch/>
        </p:blipFill>
        <p:spPr bwMode="auto">
          <a:xfrm>
            <a:off x="4644008" y="4005064"/>
            <a:ext cx="42038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výroba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303182"/>
              </p:ext>
            </p:extLst>
          </p:nvPr>
        </p:nvGraphicFramePr>
        <p:xfrm>
          <a:off x="1619672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skladov</a:t>
            </a:r>
            <a:r>
              <a:rPr lang="cs-CZ" dirty="0"/>
              <a:t>ání a výdeje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76872"/>
            <a:ext cx="7974199" cy="4320480"/>
          </a:xfrm>
        </p:spPr>
        <p:txBody>
          <a:bodyPr>
            <a:normAutofit/>
          </a:bodyPr>
          <a:lstStyle/>
          <a:p>
            <a:r>
              <a:rPr lang="cs-CZ" dirty="0"/>
              <a:t>Vyhláška MZ ČR 143/2008</a:t>
            </a:r>
            <a:r>
              <a:rPr lang="en-GB" dirty="0"/>
              <a:t> </a:t>
            </a:r>
            <a:r>
              <a:rPr lang="cs-CZ" dirty="0"/>
              <a:t>(vyhláška o lidské krvi</a:t>
            </a:r>
            <a:r>
              <a:rPr lang="cs-CZ" dirty="0" smtClean="0"/>
              <a:t>) ve znění </a:t>
            </a:r>
            <a:r>
              <a:rPr lang="cs-CZ" smtClean="0"/>
              <a:t>pozdějších předpisů</a:t>
            </a:r>
            <a:endParaRPr lang="cs-CZ" dirty="0"/>
          </a:p>
          <a:p>
            <a:pPr lvl="1"/>
            <a:r>
              <a:rPr lang="cs-CZ" b="1" dirty="0"/>
              <a:t>Skladovací podmínky </a:t>
            </a:r>
            <a:r>
              <a:rPr lang="cs-CZ" dirty="0"/>
              <a:t>musí zajistit optimální životnost a funkčnost skladovaných TP po celou dobu jejich skladování</a:t>
            </a:r>
          </a:p>
          <a:p>
            <a:pPr lvl="1"/>
            <a:r>
              <a:rPr lang="cs-CZ" dirty="0"/>
              <a:t>Uložení TP nesmí vést k jejich mechanickému poškození či bakteriální kontaminaci (produktu i vaku)</a:t>
            </a:r>
          </a:p>
          <a:p>
            <a:r>
              <a:rPr lang="cs-CZ" dirty="0" smtClean="0"/>
              <a:t>Doporučení STL</a:t>
            </a:r>
          </a:p>
          <a:p>
            <a:pPr lvl="1"/>
            <a:r>
              <a:rPr lang="cs-CZ" dirty="0" smtClean="0"/>
              <a:t>Skladování </a:t>
            </a:r>
            <a:r>
              <a:rPr lang="cs-CZ" dirty="0"/>
              <a:t>a přeprava krve, krevních složek, suroviny pro další výrobu transfuzních přípravků </a:t>
            </a:r>
            <a:endParaRPr lang="cs-CZ" u="sng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Nutná:</a:t>
            </a:r>
          </a:p>
          <a:p>
            <a:pPr lvl="1"/>
            <a:r>
              <a:rPr lang="cs-CZ" b="1" dirty="0" smtClean="0"/>
              <a:t>validace </a:t>
            </a:r>
            <a:r>
              <a:rPr lang="cs-CZ" b="1" dirty="0"/>
              <a:t>postupů skladování a distribuce</a:t>
            </a:r>
          </a:p>
          <a:p>
            <a:pPr lvl="1"/>
            <a:r>
              <a:rPr lang="cs-CZ" b="1" dirty="0"/>
              <a:t>písemné postupy a záznamy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2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408" y="2276872"/>
            <a:ext cx="8343056" cy="43204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deleukotizace</a:t>
            </a:r>
            <a:r>
              <a:rPr lang="cs-CZ" dirty="0"/>
              <a:t> = leukodeplece </a:t>
            </a:r>
          </a:p>
          <a:p>
            <a:r>
              <a:rPr lang="cs-CZ" dirty="0"/>
              <a:t>odstranění leukocytů z transfuzního přípravku na hodnotu </a:t>
            </a:r>
            <a:r>
              <a:rPr lang="en-US" dirty="0"/>
              <a:t>&lt;1x10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leukoc</a:t>
            </a:r>
            <a:r>
              <a:rPr lang="cs-CZ" dirty="0" err="1"/>
              <a:t>ytů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jednotku</a:t>
            </a:r>
            <a:endParaRPr lang="cs-CZ" dirty="0"/>
          </a:p>
          <a:p>
            <a:r>
              <a:rPr lang="cs-CZ" b="1" dirty="0"/>
              <a:t>prestorage</a:t>
            </a:r>
            <a:r>
              <a:rPr lang="cs-CZ" dirty="0"/>
              <a:t> - v procesu výroby </a:t>
            </a:r>
            <a:r>
              <a:rPr lang="cs-CZ" dirty="0" smtClean="0"/>
              <a:t>TP</a:t>
            </a:r>
          </a:p>
          <a:p>
            <a:r>
              <a:rPr lang="cs-CZ" b="1" dirty="0" err="1" smtClean="0"/>
              <a:t>poststorage</a:t>
            </a:r>
            <a:r>
              <a:rPr lang="cs-CZ" dirty="0" smtClean="0"/>
              <a:t> - nevýhoda</a:t>
            </a:r>
            <a:r>
              <a:rPr lang="cs-CZ" dirty="0"/>
              <a:t>: část </a:t>
            </a:r>
            <a:r>
              <a:rPr lang="cs-CZ" dirty="0" smtClean="0"/>
              <a:t>leukocytů již </a:t>
            </a:r>
            <a:r>
              <a:rPr lang="cs-CZ" dirty="0"/>
              <a:t>rozpadlých (uvolněny </a:t>
            </a:r>
            <a:r>
              <a:rPr lang="cs-CZ" dirty="0" err="1" smtClean="0"/>
              <a:t>vasoaktivní</a:t>
            </a:r>
            <a:r>
              <a:rPr lang="cs-CZ" dirty="0" smtClean="0"/>
              <a:t>  látky…)</a:t>
            </a:r>
          </a:p>
          <a:p>
            <a:pPr lvl="1"/>
            <a:r>
              <a:rPr lang="cs-CZ" sz="1700" b="1" dirty="0" smtClean="0"/>
              <a:t>Laboratorní filtrace </a:t>
            </a:r>
            <a:r>
              <a:rPr lang="cs-CZ" sz="1700" dirty="0" smtClean="0"/>
              <a:t>- sekundární </a:t>
            </a:r>
            <a:r>
              <a:rPr lang="cs-CZ" sz="1700" dirty="0"/>
              <a:t>výroba, provádí se </a:t>
            </a:r>
            <a:r>
              <a:rPr lang="cs-CZ" sz="1700" dirty="0" smtClean="0"/>
              <a:t>na </a:t>
            </a:r>
            <a:r>
              <a:rPr lang="cs-CZ" sz="1700" dirty="0"/>
              <a:t>skladovaných </a:t>
            </a:r>
            <a:r>
              <a:rPr lang="cs-CZ" sz="1700" dirty="0" smtClean="0"/>
              <a:t>TP za standardních podmínek (proškolený personál, stabilní teplota prostředí, doba filtrace), </a:t>
            </a:r>
            <a:r>
              <a:rPr lang="cs-CZ" sz="1700" smtClean="0"/>
              <a:t>výběr TP </a:t>
            </a:r>
            <a:r>
              <a:rPr lang="cs-CZ" sz="1700" dirty="0"/>
              <a:t>do 10-ti dnů po odběru, exspirace se nezkracuje</a:t>
            </a:r>
          </a:p>
          <a:p>
            <a:pPr lvl="1"/>
            <a:r>
              <a:rPr lang="cs-CZ" sz="1700" b="1" dirty="0" err="1"/>
              <a:t>bed</a:t>
            </a:r>
            <a:r>
              <a:rPr lang="cs-CZ" sz="1700" b="1" dirty="0"/>
              <a:t>–</a:t>
            </a:r>
            <a:r>
              <a:rPr lang="cs-CZ" sz="1700" b="1" dirty="0" err="1"/>
              <a:t>side</a:t>
            </a:r>
            <a:r>
              <a:rPr lang="cs-CZ" sz="1700" b="1" dirty="0"/>
              <a:t> filtrace </a:t>
            </a:r>
            <a:r>
              <a:rPr lang="cs-CZ" sz="1700" dirty="0" smtClean="0"/>
              <a:t>= </a:t>
            </a:r>
            <a:r>
              <a:rPr lang="cs-CZ" sz="1700" dirty="0" err="1" smtClean="0"/>
              <a:t>deleukotizace</a:t>
            </a:r>
            <a:r>
              <a:rPr lang="cs-CZ" sz="1700" dirty="0" smtClean="0"/>
              <a:t> </a:t>
            </a:r>
            <a:r>
              <a:rPr lang="cs-CZ" sz="1700" dirty="0"/>
              <a:t>u lůžka pacienta </a:t>
            </a:r>
            <a:r>
              <a:rPr lang="cs-CZ" sz="1700" dirty="0" smtClean="0"/>
              <a:t>- </a:t>
            </a:r>
            <a:r>
              <a:rPr lang="cs-CZ" sz="1700" dirty="0"/>
              <a:t>méně bezpečná, </a:t>
            </a:r>
            <a:r>
              <a:rPr lang="cs-CZ" sz="1700" dirty="0" smtClean="0"/>
              <a:t>nelze standardizovat, riziko </a:t>
            </a:r>
            <a:r>
              <a:rPr lang="cs-CZ" sz="1700" dirty="0"/>
              <a:t>těžké hypotenze s rozvojem šokového </a:t>
            </a:r>
            <a:r>
              <a:rPr lang="cs-CZ" sz="1700" dirty="0" smtClean="0"/>
              <a:t>stavu (uvolnění bradykininu)</a:t>
            </a:r>
            <a:endParaRPr lang="cs-CZ" sz="1700" dirty="0"/>
          </a:p>
          <a:p>
            <a:endParaRPr lang="cs-CZ" dirty="0"/>
          </a:p>
          <a:p>
            <a:r>
              <a:rPr lang="cs-CZ" b="1" dirty="0" smtClean="0"/>
              <a:t>EBR</a:t>
            </a:r>
            <a:r>
              <a:rPr lang="cs-CZ" dirty="0" smtClean="0"/>
              <a:t> – 1,2 x10</a:t>
            </a:r>
            <a:r>
              <a:rPr lang="cs-CZ" baseline="30000" dirty="0" smtClean="0"/>
              <a:t>9</a:t>
            </a:r>
            <a:r>
              <a:rPr lang="cs-CZ" dirty="0" smtClean="0"/>
              <a:t> </a:t>
            </a:r>
            <a:r>
              <a:rPr lang="cs-CZ" dirty="0"/>
              <a:t>leukocytů</a:t>
            </a:r>
          </a:p>
          <a:p>
            <a:r>
              <a:rPr lang="cs-CZ" b="1" dirty="0"/>
              <a:t>ERD</a:t>
            </a:r>
            <a:r>
              <a:rPr lang="cs-CZ" dirty="0"/>
              <a:t> – </a:t>
            </a:r>
            <a:r>
              <a:rPr lang="cs-CZ" dirty="0" smtClean="0"/>
              <a:t>1x10</a:t>
            </a:r>
            <a:r>
              <a:rPr lang="cs-CZ" baseline="30000" dirty="0" smtClean="0"/>
              <a:t>6</a:t>
            </a:r>
            <a:r>
              <a:rPr lang="cs-CZ" dirty="0" smtClean="0"/>
              <a:t> </a:t>
            </a:r>
            <a:r>
              <a:rPr lang="cs-CZ" dirty="0"/>
              <a:t>leukocytů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Definice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0" name="Rounded Rectangle 9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Deleukotizace</a:t>
              </a:r>
              <a:endParaRPr lang="en-US" sz="2200" b="1" kern="12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05408" y="5661248"/>
            <a:ext cx="834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opakované febrilní nehemolytické potransfuzní reakce v anamnéze</a:t>
            </a:r>
          </a:p>
          <a:p>
            <a:r>
              <a:rPr lang="cs-CZ" dirty="0"/>
              <a:t>při průkazu cytotoxických HLA protilátek</a:t>
            </a:r>
          </a:p>
          <a:p>
            <a:r>
              <a:rPr lang="cs-CZ" dirty="0"/>
              <a:t>při průkazu antigranulocytárních protilátek</a:t>
            </a:r>
          </a:p>
          <a:p>
            <a:r>
              <a:rPr lang="cs-CZ" dirty="0"/>
              <a:t>chronická léčba transfuzními přípravky (pacienti v dialyzačních programech, hematoonkologičtí pacienti)</a:t>
            </a:r>
          </a:p>
          <a:p>
            <a:r>
              <a:rPr lang="cs-CZ" dirty="0"/>
              <a:t>před a po orgánových transplantacích (kostní dřeň, srdce, ledviny, játra)</a:t>
            </a:r>
          </a:p>
          <a:p>
            <a:r>
              <a:rPr lang="cs-CZ" dirty="0"/>
              <a:t>imunosuprimovaní pacienti</a:t>
            </a:r>
          </a:p>
          <a:p>
            <a:r>
              <a:rPr lang="cs-CZ" dirty="0"/>
              <a:t>nedonošené děti a novorozenci</a:t>
            </a:r>
          </a:p>
          <a:p>
            <a:r>
              <a:rPr lang="cs-CZ" dirty="0"/>
              <a:t>intrauterinní transfuze</a:t>
            </a:r>
          </a:p>
          <a:p>
            <a:r>
              <a:rPr lang="cs-CZ" dirty="0"/>
              <a:t>těhotné ženy </a:t>
            </a:r>
          </a:p>
          <a:p>
            <a:r>
              <a:rPr lang="cs-CZ" dirty="0"/>
              <a:t>u dětí po operacích srdce a velkých cév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Deleukotizace</a:t>
              </a:r>
              <a:endParaRPr lang="en-US" sz="2200" b="1" kern="1200" dirty="0"/>
            </a:p>
          </p:txBody>
        </p:sp>
      </p:grpSp>
      <p:pic>
        <p:nvPicPr>
          <p:cNvPr id="9" name="Picture 3" descr="C:\Users\uživatel\Desktop\drive-download-20190112T213000Z-001\IMG_20190115_101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7573"/>
          <a:stretch/>
        </p:blipFill>
        <p:spPr bwMode="auto">
          <a:xfrm>
            <a:off x="6300192" y="4579155"/>
            <a:ext cx="2322711" cy="21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2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7974199" cy="4108152"/>
          </a:xfrm>
        </p:spPr>
        <p:txBody>
          <a:bodyPr>
            <a:normAutofit fontScale="92500"/>
          </a:bodyPr>
          <a:lstStyle/>
          <a:p>
            <a:r>
              <a:rPr lang="cs-CZ" dirty="0"/>
              <a:t>představuje účinnou </a:t>
            </a:r>
            <a:r>
              <a:rPr lang="cs-CZ" b="1" dirty="0"/>
              <a:t>prevenci proti TA-GvHD </a:t>
            </a:r>
            <a:r>
              <a:rPr lang="cs-CZ" dirty="0"/>
              <a:t>(</a:t>
            </a:r>
            <a:r>
              <a:rPr lang="cs-CZ" i="1" dirty="0"/>
              <a:t>transfusion associated graft versus host disease = s transfuzí spojená reakce štěpu proti hostiteli</a:t>
            </a:r>
            <a:r>
              <a:rPr lang="cs-CZ" dirty="0"/>
              <a:t>), </a:t>
            </a:r>
            <a:r>
              <a:rPr lang="cs-CZ" dirty="0" smtClean="0"/>
              <a:t>která může </a:t>
            </a:r>
            <a:r>
              <a:rPr lang="cs-CZ" dirty="0"/>
              <a:t>vznikat po aplikaci transfuzních přípravků jedincům s nevyvinutým nebo poškozeným imunitním systémem</a:t>
            </a:r>
          </a:p>
          <a:p>
            <a:r>
              <a:rPr lang="cs-CZ" dirty="0"/>
              <a:t>ozařuje se paprsky gamma v dávce </a:t>
            </a:r>
            <a:r>
              <a:rPr lang="cs-CZ" b="1" dirty="0"/>
              <a:t>25-50Gy</a:t>
            </a:r>
            <a:r>
              <a:rPr lang="cs-CZ" dirty="0"/>
              <a:t>, zdroj radionuklid Cs</a:t>
            </a:r>
          </a:p>
          <a:p>
            <a:r>
              <a:rPr lang="cs-CZ" b="1" dirty="0"/>
              <a:t>princip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zničení </a:t>
            </a:r>
            <a:r>
              <a:rPr lang="cs-CZ" dirty="0" err="1"/>
              <a:t>viability</a:t>
            </a:r>
            <a:r>
              <a:rPr lang="cs-CZ" dirty="0"/>
              <a:t> </a:t>
            </a:r>
            <a:r>
              <a:rPr lang="cs-CZ" dirty="0" smtClean="0"/>
              <a:t>lymfocytů</a:t>
            </a:r>
            <a:r>
              <a:rPr lang="cs-CZ" dirty="0"/>
              <a:t>, zablokováním jejich proliferační </a:t>
            </a:r>
            <a:r>
              <a:rPr lang="cs-CZ" dirty="0" smtClean="0"/>
              <a:t>aktivity (rozbití DNA)</a:t>
            </a:r>
            <a:endParaRPr lang="cs-CZ" dirty="0"/>
          </a:p>
          <a:p>
            <a:pPr lvl="1"/>
            <a:r>
              <a:rPr lang="cs-CZ" dirty="0" smtClean="0"/>
              <a:t>U ozářených </a:t>
            </a:r>
            <a:r>
              <a:rPr lang="cs-CZ" dirty="0" err="1" smtClean="0"/>
              <a:t>ery</a:t>
            </a:r>
            <a:r>
              <a:rPr lang="cs-CZ" dirty="0" smtClean="0"/>
              <a:t> TP se zkracuje exspirace na max. </a:t>
            </a:r>
            <a:r>
              <a:rPr lang="cs-CZ" dirty="0"/>
              <a:t>14 dnů </a:t>
            </a:r>
            <a:r>
              <a:rPr lang="cs-CZ" dirty="0" smtClean="0"/>
              <a:t>od ozáření a zároveň max. do 28 dnů od odběru (</a:t>
            </a:r>
            <a:r>
              <a:rPr lang="cs-CZ" dirty="0" err="1" smtClean="0"/>
              <a:t>vyjímka</a:t>
            </a:r>
            <a:r>
              <a:rPr lang="cs-CZ" dirty="0" smtClean="0"/>
              <a:t> TP pro IUT a </a:t>
            </a:r>
            <a:r>
              <a:rPr lang="cs-CZ" dirty="0" err="1" smtClean="0"/>
              <a:t>exsanguinaci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marL="342900" lvl="1" indent="-342900"/>
            <a:r>
              <a:rPr lang="cs-CZ" sz="1800" dirty="0"/>
              <a:t>ozáření TP </a:t>
            </a:r>
            <a:r>
              <a:rPr lang="cs-CZ" sz="1800" dirty="0" smtClean="0"/>
              <a:t>nenahrazuje </a:t>
            </a:r>
            <a:r>
              <a:rPr lang="cs-CZ" sz="1800" dirty="0" err="1"/>
              <a:t>deleukotizaci</a:t>
            </a:r>
            <a:r>
              <a:rPr lang="cs-CZ" sz="1800" dirty="0"/>
              <a:t> </a:t>
            </a:r>
            <a:r>
              <a:rPr lang="cs-CZ" sz="1800" dirty="0" smtClean="0"/>
              <a:t>ani patogenní inaktivaci (tato dávka neničí krví </a:t>
            </a:r>
            <a:r>
              <a:rPr lang="cs-CZ" sz="1800" dirty="0"/>
              <a:t>přenosná </a:t>
            </a:r>
            <a:r>
              <a:rPr lang="cs-CZ" sz="1800" dirty="0" smtClean="0"/>
              <a:t>agens)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9" name="Right Arrow 8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Definice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1" name="Rounded Rectangle 10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Ozařování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45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primární nebo sekundární imunologický defekt</a:t>
            </a:r>
            <a:endParaRPr lang="en-US" dirty="0"/>
          </a:p>
          <a:p>
            <a:pPr lvl="0"/>
            <a:r>
              <a:rPr lang="cs-CZ" dirty="0"/>
              <a:t>orgánové transplantace a transplantace krvetvorných buněk</a:t>
            </a:r>
            <a:endParaRPr lang="en-US" dirty="0"/>
          </a:p>
          <a:p>
            <a:pPr lvl="0"/>
            <a:r>
              <a:rPr lang="cs-CZ" dirty="0"/>
              <a:t>vysokodávkovaná chemoterapie</a:t>
            </a:r>
            <a:endParaRPr lang="en-US" dirty="0"/>
          </a:p>
          <a:p>
            <a:pPr lvl="0"/>
            <a:r>
              <a:rPr lang="cs-CZ" dirty="0"/>
              <a:t>Hodgkinova choroba</a:t>
            </a:r>
            <a:endParaRPr lang="en-US" dirty="0"/>
          </a:p>
          <a:p>
            <a:pPr lvl="0"/>
            <a:r>
              <a:rPr lang="cs-CZ" dirty="0"/>
              <a:t>celotělové ozáření</a:t>
            </a:r>
            <a:endParaRPr lang="en-US" dirty="0"/>
          </a:p>
          <a:p>
            <a:pPr lvl="0"/>
            <a:r>
              <a:rPr lang="cs-CZ" dirty="0"/>
              <a:t>intrauterinní transfuze</a:t>
            </a:r>
            <a:endParaRPr lang="en-US" dirty="0"/>
          </a:p>
          <a:p>
            <a:pPr lvl="0"/>
            <a:r>
              <a:rPr lang="cs-CZ" dirty="0"/>
              <a:t>transfuze novorozencům</a:t>
            </a:r>
            <a:endParaRPr lang="en-US" dirty="0"/>
          </a:p>
          <a:p>
            <a:pPr lvl="0"/>
            <a:r>
              <a:rPr lang="cs-CZ" dirty="0"/>
              <a:t>transfuzní přípravky získané od pokrevních příbuzných</a:t>
            </a:r>
            <a:endParaRPr lang="en-US" dirty="0"/>
          </a:p>
          <a:p>
            <a:pPr lvl="0"/>
            <a:r>
              <a:rPr lang="cs-CZ" dirty="0"/>
              <a:t>transfuze HLA kompatibilních transfuzních přípravků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dirty="0"/>
                <a:t>Ozařování TP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11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636912"/>
            <a:ext cx="4917261" cy="3481006"/>
          </a:xfrm>
        </p:spPr>
        <p:txBody>
          <a:bodyPr>
            <a:normAutofit/>
          </a:bodyPr>
          <a:lstStyle/>
          <a:p>
            <a:r>
              <a:rPr lang="cs-CZ" dirty="0"/>
              <a:t>v situacích, kdy je nutné pro pacienta zajistit menší objem transfuzního přípravku (pediatrický pacient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TP můžeme rozdělit (nebo oddělit jeho část) - pomocí sterilní svářečky </a:t>
            </a:r>
            <a:r>
              <a:rPr lang="cs-CZ" dirty="0" smtClean="0"/>
              <a:t>(uzavřený systém </a:t>
            </a:r>
            <a:r>
              <a:rPr lang="cs-CZ" dirty="0"/>
              <a:t>výroby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nový TP 		nové číslo TP (jedinečné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Dělení TP</a:t>
              </a:r>
              <a:endParaRPr lang="en-US" sz="2200" b="1" kern="1200" dirty="0"/>
            </a:p>
          </p:txBody>
        </p:sp>
      </p:grpSp>
      <p:sp>
        <p:nvSpPr>
          <p:cNvPr id="2" name="Right Arrow 1"/>
          <p:cNvSpPr>
            <a:spLocks noChangeAspect="1"/>
          </p:cNvSpPr>
          <p:nvPr/>
        </p:nvSpPr>
        <p:spPr>
          <a:xfrm>
            <a:off x="1979712" y="5373216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uživatel\Desktop\drive-download-20190112T213000Z-001\IMG_20190129_06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609990" cy="34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85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76872"/>
            <a:ext cx="7974199" cy="432048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pro intrauterinní transfuzi</a:t>
            </a:r>
            <a:r>
              <a:rPr lang="cs-CZ" dirty="0"/>
              <a:t> (IUT) – </a:t>
            </a:r>
            <a:r>
              <a:rPr lang="cs-CZ" dirty="0" err="1"/>
              <a:t>intraumbilikální</a:t>
            </a:r>
            <a:endParaRPr lang="cs-CZ" dirty="0"/>
          </a:p>
          <a:p>
            <a:pPr lvl="1"/>
            <a:r>
              <a:rPr lang="cs-CZ" dirty="0"/>
              <a:t>ERD do 5 dnů stáří, ozářené (podat do 24h. od ozáření), </a:t>
            </a:r>
            <a:r>
              <a:rPr lang="cs-CZ" dirty="0" smtClean="0"/>
              <a:t>úprava </a:t>
            </a:r>
            <a:r>
              <a:rPr lang="cs-CZ" dirty="0" err="1" smtClean="0"/>
              <a:t>Htk</a:t>
            </a:r>
            <a:r>
              <a:rPr lang="cs-CZ" dirty="0" smtClean="0"/>
              <a:t> na 0,70 </a:t>
            </a:r>
            <a:r>
              <a:rPr lang="cs-CZ" dirty="0"/>
              <a:t>– 0,85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KS kompatibilní s matkou i </a:t>
            </a:r>
            <a:r>
              <a:rPr lang="cs-CZ" dirty="0" smtClean="0"/>
              <a:t>plodem, </a:t>
            </a:r>
            <a:r>
              <a:rPr lang="cs-CZ" dirty="0"/>
              <a:t>nesmí obsahovat antigen, proti kterému si matka vytvořila </a:t>
            </a:r>
            <a:r>
              <a:rPr lang="cs-CZ" dirty="0" smtClean="0"/>
              <a:t>protilátku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pro výměnnou transfuzi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exsangvinace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cs-CZ" dirty="0"/>
              <a:t>ERD do 5 dnů stáří,  ozářené (podat do 24h. od ozáření)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Erytrocyty k transfuzi se volí dle AB0 kompatibility matky a novorozence, nesmí obsahovat antigen, proti kterému si matka vytvořila protilátku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Pediatrické TP </a:t>
            </a:r>
            <a:r>
              <a:rPr lang="cs-CZ" dirty="0"/>
              <a:t>– s malým objemem pro transfuzi novorozencům a dětem</a:t>
            </a:r>
          </a:p>
          <a:p>
            <a:pPr lvl="1"/>
            <a:r>
              <a:rPr lang="cs-CZ" i="1" u="sng" dirty="0">
                <a:solidFill>
                  <a:schemeClr val="tx1"/>
                </a:solidFill>
              </a:rPr>
              <a:t>Erytrocyty:</a:t>
            </a:r>
            <a:r>
              <a:rPr lang="cs-CZ" dirty="0"/>
              <a:t> pediatrickou dávku lze připravit rozdělením 1 TU v množství odpovídajícím váze dítěte</a:t>
            </a:r>
          </a:p>
          <a:p>
            <a:pPr lvl="1"/>
            <a:r>
              <a:rPr lang="cs-CZ" i="1" u="sng" dirty="0">
                <a:solidFill>
                  <a:schemeClr val="tx1"/>
                </a:solidFill>
              </a:rPr>
              <a:t>Trombocyty:</a:t>
            </a:r>
            <a:r>
              <a:rPr lang="cs-CZ" dirty="0"/>
              <a:t> pediatrická dávka vzniká standardním rozdělením 1 TD na dvě rovnocenné poloviny o objemu cca 100 ml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Dělení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84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04864"/>
            <a:ext cx="7974199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erytrocytů, trombocytů </a:t>
            </a:r>
            <a:r>
              <a:rPr lang="cs-CZ" dirty="0" smtClean="0"/>
              <a:t>fyziologickým či náhradním </a:t>
            </a:r>
            <a:r>
              <a:rPr lang="cs-CZ" dirty="0"/>
              <a:t>roztokem = odstranění  plazmatických bílkovin obsažených v původním přípravku</a:t>
            </a:r>
          </a:p>
          <a:p>
            <a:pPr>
              <a:lnSpc>
                <a:spcPct val="120000"/>
              </a:lnSpc>
            </a:pPr>
            <a:r>
              <a:rPr lang="en-GB" dirty="0"/>
              <a:t>p</a:t>
            </a:r>
            <a:r>
              <a:rPr lang="cs-CZ" dirty="0"/>
              <a:t>o centrifugaci se odstraní supernatant a přidá se resuspenzní roztok, postup se opakuje 2-3x</a:t>
            </a:r>
          </a:p>
          <a:p>
            <a:r>
              <a:rPr lang="cs-CZ" dirty="0" smtClean="0"/>
              <a:t>zkrácení exspirace: </a:t>
            </a:r>
          </a:p>
          <a:p>
            <a:pPr lvl="1"/>
            <a:r>
              <a:rPr lang="cs-CZ" dirty="0" smtClean="0"/>
              <a:t>trombo - do 24 hod. od promytí, </a:t>
            </a:r>
          </a:p>
          <a:p>
            <a:pPr lvl="1"/>
            <a:r>
              <a:rPr lang="cs-CZ" dirty="0" err="1" smtClean="0"/>
              <a:t>ery</a:t>
            </a:r>
            <a:r>
              <a:rPr lang="cs-CZ" dirty="0" smtClean="0"/>
              <a:t> – otevřený systém do 24 hod, uzavřený systém dle validace (5 dní)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„ERYTROCYTY PROMYTÉ“ 40gHb, </a:t>
            </a:r>
            <a:r>
              <a:rPr lang="cs-CZ" dirty="0" err="1"/>
              <a:t>htk</a:t>
            </a:r>
            <a:r>
              <a:rPr lang="cs-CZ" dirty="0"/>
              <a:t> </a:t>
            </a:r>
            <a:r>
              <a:rPr lang="cs-CZ" dirty="0" smtClean="0"/>
              <a:t>0,50-0,70, </a:t>
            </a:r>
            <a:r>
              <a:rPr lang="cs-CZ" dirty="0"/>
              <a:t>obsah bílkoviny ve finálním supernatantu je nižší než 0,5g na jednotku</a:t>
            </a:r>
          </a:p>
          <a:p>
            <a:r>
              <a:rPr lang="en-GB" dirty="0"/>
              <a:t>i</a:t>
            </a:r>
            <a:r>
              <a:rPr lang="cs-CZ" dirty="0"/>
              <a:t>ndikace: </a:t>
            </a:r>
          </a:p>
          <a:p>
            <a:pPr lvl="1"/>
            <a:r>
              <a:rPr lang="cs-CZ" dirty="0"/>
              <a:t>závažné alergické reakce na příměs plazmatických proteinů v TP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prevence potransfuzní reakce u pacientů s IgA deficitem a současně přítomnou protilátkou anti-IgA</a:t>
            </a:r>
          </a:p>
          <a:p>
            <a:pPr lvl="1"/>
            <a:r>
              <a:rPr lang="cs-CZ" dirty="0"/>
              <a:t>není náhrada </a:t>
            </a:r>
            <a:r>
              <a:rPr lang="cs-CZ" dirty="0" err="1"/>
              <a:t>deleukotizace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ight Arrow 3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Promývání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08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496" y="2204863"/>
            <a:ext cx="7974199" cy="444873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Provádí se </a:t>
            </a:r>
            <a:r>
              <a:rPr lang="cs-CZ" dirty="0" smtClean="0"/>
              <a:t>bezprostředně před výdejem TP </a:t>
            </a:r>
            <a:r>
              <a:rPr lang="cs-CZ" dirty="0" smtClean="0"/>
              <a:t>ke </a:t>
            </a:r>
            <a:r>
              <a:rPr lang="cs-CZ" dirty="0"/>
              <a:t>klinickému použití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Postup</a:t>
            </a:r>
            <a:r>
              <a:rPr lang="cs-CZ" dirty="0" smtClean="0"/>
              <a:t>:</a:t>
            </a:r>
          </a:p>
          <a:p>
            <a:r>
              <a:rPr lang="cs-CZ" dirty="0" smtClean="0"/>
              <a:t>Rozmražení při t 37°C</a:t>
            </a:r>
          </a:p>
          <a:p>
            <a:r>
              <a:rPr lang="cs-CZ" sz="1600" dirty="0" smtClean="0"/>
              <a:t>(promytí – dle postupu </a:t>
            </a:r>
            <a:r>
              <a:rPr lang="cs-CZ" sz="1600" dirty="0" err="1" smtClean="0"/>
              <a:t>zprac</a:t>
            </a:r>
            <a:r>
              <a:rPr lang="cs-CZ" sz="1600" dirty="0" smtClean="0"/>
              <a:t>., je-li nutné)</a:t>
            </a:r>
          </a:p>
          <a:p>
            <a:r>
              <a:rPr lang="cs-CZ" dirty="0" smtClean="0"/>
              <a:t>Rekonstituce v náhradním roztoku či plazmě</a:t>
            </a:r>
          </a:p>
          <a:p>
            <a:pPr lvl="1"/>
            <a:r>
              <a:rPr lang="cs-CZ" dirty="0" smtClean="0"/>
              <a:t>Sterilní navaření vaku + přepuštění k </a:t>
            </a:r>
            <a:r>
              <a:rPr lang="cs-CZ" dirty="0" err="1" smtClean="0"/>
              <a:t>trc</a:t>
            </a:r>
            <a:r>
              <a:rPr lang="cs-CZ" dirty="0" smtClean="0"/>
              <a:t> </a:t>
            </a:r>
          </a:p>
          <a:p>
            <a:pPr marL="402336" lvl="1" indent="0">
              <a:buNone/>
            </a:pPr>
            <a:r>
              <a:rPr lang="cs-CZ" dirty="0" smtClean="0"/>
              <a:t>				</a:t>
            </a:r>
            <a:r>
              <a:rPr lang="cs-CZ" dirty="0"/>
              <a:t>		</a:t>
            </a:r>
            <a:r>
              <a:rPr lang="cs-CZ" dirty="0" smtClean="0"/>
              <a:t>(jemné promíchání)</a:t>
            </a:r>
          </a:p>
          <a:p>
            <a:pPr marL="402336" lvl="1" indent="0">
              <a:buNone/>
            </a:pPr>
            <a:endParaRPr lang="cs-CZ" dirty="0" smtClean="0"/>
          </a:p>
          <a:p>
            <a:pPr marL="342900" lvl="1" indent="-342900"/>
            <a:r>
              <a:rPr lang="cs-CZ" sz="1800" dirty="0"/>
              <a:t>Nemusí </a:t>
            </a:r>
            <a:r>
              <a:rPr lang="cs-CZ" sz="1800" dirty="0" smtClean="0"/>
              <a:t>být přítomen </a:t>
            </a:r>
            <a:r>
              <a:rPr lang="cs-CZ" sz="1800" dirty="0" err="1" smtClean="0"/>
              <a:t>swirling</a:t>
            </a:r>
            <a:endParaRPr lang="cs-CZ" sz="1800" dirty="0" smtClean="0"/>
          </a:p>
          <a:p>
            <a:pPr marL="342900" lvl="1" indent="-342900"/>
            <a:r>
              <a:rPr lang="cs-CZ" sz="1800" dirty="0" smtClean="0"/>
              <a:t>Obsah trombocytů &gt; 50% původního obsahu </a:t>
            </a:r>
            <a:r>
              <a:rPr lang="cs-CZ" sz="1800" dirty="0" err="1" smtClean="0"/>
              <a:t>plt</a:t>
            </a:r>
            <a:r>
              <a:rPr lang="cs-CZ" sz="1800" dirty="0" smtClean="0"/>
              <a:t> </a:t>
            </a:r>
          </a:p>
          <a:p>
            <a:pPr marL="342900" lvl="1" indent="-342900"/>
            <a:r>
              <a:rPr lang="cs-CZ" sz="1800" dirty="0" smtClean="0"/>
              <a:t>Podání co nejdříve po rozmražení</a:t>
            </a:r>
          </a:p>
          <a:p>
            <a:pPr marL="342900" lvl="1" indent="-342900"/>
            <a:endParaRPr lang="cs-CZ" sz="1800" dirty="0"/>
          </a:p>
          <a:p>
            <a:pPr marL="342900" lvl="1" indent="-342900"/>
            <a:endParaRPr lang="cs-CZ" sz="1800" dirty="0"/>
          </a:p>
          <a:p>
            <a:pPr lvl="1"/>
            <a:endParaRPr lang="cs-CZ" dirty="0"/>
          </a:p>
          <a:p>
            <a:pPr marL="402336" lvl="1" indent="0">
              <a:buNone/>
            </a:pPr>
            <a:endParaRPr lang="cs-CZ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408" y="404664"/>
            <a:ext cx="3230488" cy="944562"/>
            <a:chOff x="0" y="1190"/>
            <a:chExt cx="2438400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6110" y="47300"/>
              <a:ext cx="239229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/>
              <a:r>
                <a:rPr lang="cs-CZ" b="1" dirty="0">
                  <a:solidFill>
                    <a:prstClr val="white"/>
                  </a:solidFill>
                </a:rPr>
                <a:t>Rozmražení a rekonstituce </a:t>
              </a:r>
              <a:r>
                <a:rPr lang="cs-CZ" b="1" dirty="0" err="1">
                  <a:solidFill>
                    <a:prstClr val="white"/>
                  </a:solidFill>
                </a:rPr>
                <a:t>kryokonzervovaných</a:t>
              </a:r>
              <a:r>
                <a:rPr lang="cs-CZ" b="1" dirty="0">
                  <a:solidFill>
                    <a:prstClr val="white"/>
                  </a:solidFill>
                </a:rPr>
                <a:t> trombocytů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2774" r="12774"/>
          <a:stretch/>
        </p:blipFill>
        <p:spPr>
          <a:xfrm>
            <a:off x="5796136" y="2477371"/>
            <a:ext cx="1784357" cy="168514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58" y="4191802"/>
            <a:ext cx="2158171" cy="2432515"/>
          </a:xfrm>
          <a:prstGeom prst="rect">
            <a:avLst/>
          </a:prstGeom>
        </p:spPr>
      </p:pic>
      <p:pic>
        <p:nvPicPr>
          <p:cNvPr id="12" name="Picture 3" descr="C:\Users\uživatel\Desktop\drive-download-20190112T213000Z-001\IMG_20190129_064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58" y="2630103"/>
            <a:ext cx="1067989" cy="14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53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7377968" cy="2536857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D</a:t>
            </a:r>
            <a:r>
              <a:rPr lang="cs-CZ" sz="2800" dirty="0"/>
              <a:t>ěkuji za pozornost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13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Transfuzní </a:t>
            </a:r>
            <a:r>
              <a:rPr lang="cs-CZ" dirty="0" smtClean="0"/>
              <a:t>přípravky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7974199" cy="410815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700" dirty="0"/>
              <a:t>individuálně vyráběné léčivé přípravky (IVLP), které plní výhradně substituční funkci</a:t>
            </a:r>
          </a:p>
          <a:p>
            <a:pPr marL="342900" lvl="1" indent="-342900"/>
            <a:r>
              <a:rPr lang="cs-CZ" sz="1700" dirty="0"/>
              <a:t>vyráběny v ZTS (= Zařízení transfuzní </a:t>
            </a:r>
            <a:r>
              <a:rPr lang="cs-CZ" sz="1700" dirty="0" smtClean="0"/>
              <a:t>služby) z </a:t>
            </a:r>
            <a:r>
              <a:rPr lang="cs-CZ" sz="1700" dirty="0"/>
              <a:t>lidské krve či jejích složek </a:t>
            </a:r>
            <a:r>
              <a:rPr lang="cs-CZ" sz="1700" dirty="0" smtClean="0"/>
              <a:t>(max. 10 dárců)</a:t>
            </a:r>
          </a:p>
          <a:p>
            <a:pPr marL="342900" lvl="1" indent="-342900"/>
            <a:r>
              <a:rPr lang="en-US" sz="1700" dirty="0"/>
              <a:t>v</a:t>
            </a:r>
            <a:r>
              <a:rPr lang="cs-CZ" sz="1700" dirty="0"/>
              <a:t> ČR t.č.</a:t>
            </a:r>
            <a:r>
              <a:rPr lang="en-US" sz="1700" dirty="0"/>
              <a:t> </a:t>
            </a:r>
            <a:r>
              <a:rPr lang="cs-CZ" sz="1700" dirty="0"/>
              <a:t>nejsou povinně ošetřeny metodami inaktivace patogenů</a:t>
            </a:r>
          </a:p>
          <a:p>
            <a:pPr marL="342900" lvl="1" indent="-342900"/>
            <a:r>
              <a:rPr lang="cs-CZ" sz="1700" dirty="0" smtClean="0"/>
              <a:t>baleny ve vacích(PVC-DEHP-ftaláty) </a:t>
            </a:r>
          </a:p>
          <a:p>
            <a:pPr marL="342900" lvl="1" indent="-342900"/>
            <a:r>
              <a:rPr lang="cs-CZ" sz="1700" dirty="0"/>
              <a:t>expedovány nativní nebo zmrazené</a:t>
            </a:r>
          </a:p>
          <a:p>
            <a:pPr marL="3429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796" r="20567" b="4188"/>
          <a:stretch/>
        </p:blipFill>
        <p:spPr bwMode="auto">
          <a:xfrm>
            <a:off x="1115616" y="4797152"/>
            <a:ext cx="1270861" cy="18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6"/>
          <p:cNvPicPr>
            <a:picLocks noChangeAspect="1"/>
          </p:cNvPicPr>
          <p:nvPr/>
        </p:nvPicPr>
        <p:blipFill rotWithShape="1">
          <a:blip r:embed="rId3"/>
          <a:srcRect l="9377" b="5095"/>
          <a:stretch/>
        </p:blipFill>
        <p:spPr bwMode="auto">
          <a:xfrm>
            <a:off x="3294507" y="4797152"/>
            <a:ext cx="1315036" cy="18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živatel\Desktop\drive-download-20190112T213000Z-001\IMG_20180807_082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2" y="4149080"/>
            <a:ext cx="3246893" cy="24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Krevní deriváty </a:t>
            </a:r>
            <a:r>
              <a:rPr lang="cs-CZ" dirty="0" smtClean="0"/>
              <a:t>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7974199" cy="42484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700" dirty="0"/>
              <a:t>hromadně vyráběné léčivé přípravky (HVLP) </a:t>
            </a:r>
          </a:p>
          <a:p>
            <a:pPr marL="342900" lvl="1" indent="-342900"/>
            <a:r>
              <a:rPr lang="cs-CZ" sz="1700" dirty="0"/>
              <a:t>vyráběny komerčně ve frakcionačních centrech </a:t>
            </a:r>
          </a:p>
          <a:p>
            <a:pPr marL="342900" lvl="1" indent="-342900"/>
            <a:r>
              <a:rPr lang="cs-CZ" sz="1700" dirty="0"/>
              <a:t>ze směsí plazmy od tisíců osob </a:t>
            </a:r>
            <a:r>
              <a:rPr lang="cs-CZ" sz="1700" dirty="0" smtClean="0"/>
              <a:t>(albumin, IVIG, AT III, fibrinogen, koagulační faktory VIII </a:t>
            </a:r>
            <a:r>
              <a:rPr lang="cs-CZ" sz="1700" dirty="0"/>
              <a:t>a </a:t>
            </a:r>
            <a:r>
              <a:rPr lang="cs-CZ" sz="1700" dirty="0" smtClean="0"/>
              <a:t>IX..) </a:t>
            </a:r>
            <a:endParaRPr lang="cs-CZ" sz="1700" dirty="0"/>
          </a:p>
          <a:p>
            <a:pPr marL="342900" lvl="1" indent="-342900"/>
            <a:r>
              <a:rPr lang="cs-CZ" sz="1700" dirty="0"/>
              <a:t>jsou povinně ošetřeny metodami </a:t>
            </a:r>
            <a:r>
              <a:rPr lang="cs-CZ" sz="1700" dirty="0" smtClean="0"/>
              <a:t>patogenní inaktivace (eliminace </a:t>
            </a:r>
            <a:r>
              <a:rPr lang="cs-CZ" sz="1700" dirty="0"/>
              <a:t>obalených a neobalených </a:t>
            </a:r>
            <a:r>
              <a:rPr lang="cs-CZ" sz="1700" dirty="0" smtClean="0"/>
              <a:t>virů, bakterií, plísní, parazitů, </a:t>
            </a:r>
            <a:r>
              <a:rPr lang="cs-CZ" sz="1700" dirty="0" err="1" smtClean="0"/>
              <a:t>prionů</a:t>
            </a:r>
            <a:r>
              <a:rPr lang="cs-CZ" sz="1700" dirty="0" smtClean="0"/>
              <a:t>) </a:t>
            </a:r>
            <a:endParaRPr lang="cs-CZ" sz="1700" dirty="0"/>
          </a:p>
          <a:p>
            <a:pPr marL="342900" lvl="1" indent="-342900"/>
            <a:r>
              <a:rPr lang="cs-CZ" sz="1700" dirty="0" smtClean="0"/>
              <a:t>jsou </a:t>
            </a:r>
            <a:r>
              <a:rPr lang="cs-CZ" sz="1700" dirty="0"/>
              <a:t>považovány za mnohem bezpečnější z hlediska možného přenosu krví přenosných chorob než transfuzní přípravky </a:t>
            </a:r>
          </a:p>
          <a:p>
            <a:pPr marL="342900" lvl="1" indent="-342900"/>
            <a:r>
              <a:rPr lang="cs-CZ" sz="1700" dirty="0"/>
              <a:t>baleny ve </a:t>
            </a:r>
            <a:r>
              <a:rPr lang="cs-CZ" sz="1700" dirty="0" smtClean="0"/>
              <a:t>skle (</a:t>
            </a:r>
            <a:r>
              <a:rPr lang="cs-CZ" sz="1700" dirty="0" err="1" smtClean="0"/>
              <a:t>Albutein</a:t>
            </a:r>
            <a:r>
              <a:rPr lang="cs-CZ" sz="1700" dirty="0" smtClean="0"/>
              <a:t>) </a:t>
            </a:r>
            <a:r>
              <a:rPr lang="cs-CZ" sz="1700" dirty="0"/>
              <a:t>nebo PVC vacích (FLEXBUMIN) </a:t>
            </a:r>
          </a:p>
          <a:p>
            <a:pPr marL="342900" lvl="1" indent="-342900"/>
            <a:r>
              <a:rPr lang="cs-CZ" sz="1700" dirty="0"/>
              <a:t>expedovány </a:t>
            </a:r>
            <a:r>
              <a:rPr lang="cs-CZ" sz="1700" dirty="0" smtClean="0"/>
              <a:t>nativní (albuminy), zmrazené (</a:t>
            </a:r>
            <a:r>
              <a:rPr lang="cs-CZ" sz="1700" dirty="0" err="1" smtClean="0"/>
              <a:t>Octaplas</a:t>
            </a:r>
            <a:r>
              <a:rPr lang="cs-CZ" sz="1700" dirty="0"/>
              <a:t> </a:t>
            </a:r>
            <a:r>
              <a:rPr lang="cs-CZ" sz="1700" dirty="0" smtClean="0"/>
              <a:t>                      nebo lyofilizované </a:t>
            </a:r>
            <a:r>
              <a:rPr lang="cs-CZ" sz="1700" dirty="0"/>
              <a:t>s nutnou rekonstitucí </a:t>
            </a:r>
            <a:r>
              <a:rPr lang="cs-CZ" sz="1700" dirty="0" smtClean="0"/>
              <a:t>(</a:t>
            </a:r>
            <a:r>
              <a:rPr lang="cs-CZ" sz="1700" dirty="0" err="1" smtClean="0"/>
              <a:t>Fbg</a:t>
            </a:r>
            <a:r>
              <a:rPr lang="cs-CZ" sz="1700" dirty="0" smtClean="0"/>
              <a:t>, FVIII)</a:t>
            </a:r>
          </a:p>
          <a:p>
            <a:pPr marL="891540" lvl="3" indent="-342900"/>
            <a:r>
              <a:rPr lang="cs-CZ" dirty="0" smtClean="0"/>
              <a:t>Rozpouštědlo pro rekonstituci: </a:t>
            </a:r>
            <a:r>
              <a:rPr lang="cs-CZ" dirty="0" err="1"/>
              <a:t>Aqua</a:t>
            </a:r>
            <a:r>
              <a:rPr lang="cs-CZ" dirty="0"/>
              <a:t> pro </a:t>
            </a:r>
            <a:r>
              <a:rPr lang="cs-CZ" dirty="0" err="1"/>
              <a:t>iniectione</a:t>
            </a:r>
            <a:endParaRPr lang="cs-CZ" sz="13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P21345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0714" r="8109" b="3570"/>
          <a:stretch/>
        </p:blipFill>
        <p:spPr bwMode="auto">
          <a:xfrm>
            <a:off x="6876256" y="5085184"/>
            <a:ext cx="2304256" cy="17281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deriváty - </a:t>
            </a:r>
            <a:r>
              <a:rPr lang="cs-CZ" dirty="0" smtClean="0"/>
              <a:t>skladování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348880"/>
            <a:ext cx="7974199" cy="4248472"/>
          </a:xfrm>
        </p:spPr>
        <p:txBody>
          <a:bodyPr/>
          <a:lstStyle/>
          <a:p>
            <a:r>
              <a:rPr lang="cs-CZ" dirty="0" smtClean="0"/>
              <a:t>Dle doporučení výrobce (příbalový leták, na obalu):</a:t>
            </a:r>
          </a:p>
          <a:p>
            <a:pPr lvl="1"/>
            <a:r>
              <a:rPr lang="cs-CZ" dirty="0"/>
              <a:t>při teplotě</a:t>
            </a:r>
            <a:r>
              <a:rPr lang="cs-CZ" dirty="0" smtClean="0"/>
              <a:t>  2 - 8°C (fibrinogen, AT III, většina koagul. faktorů…)</a:t>
            </a:r>
          </a:p>
          <a:p>
            <a:pPr lvl="1"/>
            <a:r>
              <a:rPr lang="cs-CZ" dirty="0" smtClean="0"/>
              <a:t>při teplotě 2 - 25°C (albuminy</a:t>
            </a:r>
            <a:r>
              <a:rPr lang="cs-CZ" dirty="0"/>
              <a:t>, </a:t>
            </a:r>
            <a:r>
              <a:rPr lang="cs-CZ" dirty="0" smtClean="0"/>
              <a:t>IVIG)</a:t>
            </a:r>
          </a:p>
          <a:p>
            <a:pPr lvl="1"/>
            <a:r>
              <a:rPr lang="cs-CZ" dirty="0" smtClean="0"/>
              <a:t>při  </a:t>
            </a:r>
            <a:r>
              <a:rPr lang="cs-CZ" dirty="0"/>
              <a:t>-18°C a nižší (</a:t>
            </a:r>
            <a:r>
              <a:rPr lang="cs-CZ" dirty="0" err="1" smtClean="0"/>
              <a:t>Octaplas</a:t>
            </a:r>
            <a:r>
              <a:rPr lang="cs-CZ" dirty="0" smtClean="0"/>
              <a:t>, </a:t>
            </a:r>
            <a:r>
              <a:rPr lang="cs-CZ" dirty="0" err="1" smtClean="0"/>
              <a:t>Tisseel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1000" r="11813" b="-1400"/>
          <a:stretch/>
        </p:blipFill>
        <p:spPr>
          <a:xfrm>
            <a:off x="972254" y="4302080"/>
            <a:ext cx="3600400" cy="22952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3"/>
          <a:stretch/>
        </p:blipFill>
        <p:spPr>
          <a:xfrm>
            <a:off x="5179727" y="3845067"/>
            <a:ext cx="3563888" cy="27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Krevní deriváty </a:t>
            </a:r>
            <a:r>
              <a:rPr lang="cs-CZ" smtClean="0"/>
              <a:t>– ochranné prvky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Neporušenost obalu</a:t>
            </a:r>
          </a:p>
          <a:p>
            <a:r>
              <a:rPr lang="cs-CZ" dirty="0" smtClean="0"/>
              <a:t>Jedinečný identifikátor (2D kód) = jedinečný kód pro každé balení (S.N.)</a:t>
            </a:r>
          </a:p>
          <a:p>
            <a:pPr lvl="1"/>
            <a:r>
              <a:rPr lang="cs-CZ" dirty="0" smtClean="0"/>
              <a:t>Ověřování a odepisování 2D kódů (centrální úložiště)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5085" r="16526" b="24746"/>
          <a:stretch/>
        </p:blipFill>
        <p:spPr bwMode="auto">
          <a:xfrm>
            <a:off x="1115616" y="4266425"/>
            <a:ext cx="4738181" cy="22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2" t="28126" r="25157" b="21026"/>
          <a:stretch/>
        </p:blipFill>
        <p:spPr bwMode="auto">
          <a:xfrm>
            <a:off x="6228184" y="4193131"/>
            <a:ext cx="2208510" cy="23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3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7411333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0843" y="2636912"/>
            <a:ext cx="4557221" cy="3672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Kontrolujeme: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noProof="1"/>
              <a:t>vzhled a neporušenost obalu</a:t>
            </a:r>
          </a:p>
          <a:p>
            <a:endParaRPr lang="cs-CZ" noProof="1"/>
          </a:p>
          <a:p>
            <a:r>
              <a:rPr lang="cs-CZ" noProof="1"/>
              <a:t>správnost a úplnost dokumentace </a:t>
            </a:r>
            <a:r>
              <a:rPr lang="cs-CZ" sz="1400" i="1" noProof="1"/>
              <a:t>(seznam přijímaných TP – převodka, dod. list)</a:t>
            </a:r>
          </a:p>
          <a:p>
            <a:endParaRPr lang="cs-CZ" noProof="1"/>
          </a:p>
          <a:p>
            <a:r>
              <a:rPr lang="cs-CZ" noProof="1"/>
              <a:t>úplnost údajů na štítku přípravku a jejich shodu s dodanou dokumentací, včetně zajištění podmínek skladování během přepravy</a:t>
            </a:r>
          </a:p>
          <a:p>
            <a:endParaRPr lang="en-US" dirty="0"/>
          </a:p>
        </p:txBody>
      </p:sp>
      <p:pic>
        <p:nvPicPr>
          <p:cNvPr id="7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796" r="20567" b="4188"/>
          <a:stretch/>
        </p:blipFill>
        <p:spPr bwMode="auto">
          <a:xfrm>
            <a:off x="6156176" y="2917041"/>
            <a:ext cx="2160240" cy="31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652973"/>
            <a:ext cx="4248472" cy="36943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bezpečně </a:t>
            </a:r>
            <a:r>
              <a:rPr lang="cs-CZ" dirty="0"/>
              <a:t>a </a:t>
            </a:r>
            <a:r>
              <a:rPr lang="cs-CZ" dirty="0" smtClean="0"/>
              <a:t>odděleně skladovat TP, aby nedocházelo k chybám a záměnám (typ TP, KS…)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r>
              <a:rPr lang="cs-CZ" dirty="0"/>
              <a:t>autologní TP </a:t>
            </a:r>
            <a:r>
              <a:rPr lang="cs-CZ" dirty="0" smtClean="0"/>
              <a:t>odděleně </a:t>
            </a:r>
            <a:r>
              <a:rPr lang="cs-CZ" dirty="0"/>
              <a:t>od </a:t>
            </a:r>
            <a:r>
              <a:rPr lang="cs-CZ" dirty="0" smtClean="0"/>
              <a:t>alogenních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00658" y="0"/>
          <a:ext cx="7759774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8026\AppData\Local\Temp\Rar$DIa0.934\IMG_20161115_104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68" y="2489199"/>
            <a:ext cx="2893615" cy="38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3901</TotalTime>
  <Words>2173</Words>
  <Application>Microsoft Office PowerPoint</Application>
  <PresentationFormat>Předvádění na obrazovce (4:3)</PresentationFormat>
  <Paragraphs>393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 Boardroom</vt:lpstr>
      <vt:lpstr>Organizace skladování a výdeje transfuzních přípravků Sekundární výroba </vt:lpstr>
      <vt:lpstr>Osnova</vt:lpstr>
      <vt:lpstr>Organizace skladování a výdeje TP</vt:lpstr>
      <vt:lpstr>Transfuzní přípravky - definice</vt:lpstr>
      <vt:lpstr>Krevní deriváty - definice</vt:lpstr>
      <vt:lpstr>Krevní deriváty - skladování</vt:lpstr>
      <vt:lpstr>Krevní deriváty – ochranné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Erytrocytové TP</vt:lpstr>
      <vt:lpstr>Trombocytové TP</vt:lpstr>
      <vt:lpstr>Plazmové TP</vt:lpstr>
      <vt:lpstr>Plazmové TP</vt:lpstr>
      <vt:lpstr>Granulocyty</vt:lpstr>
      <vt:lpstr>Kryokonzervace</vt:lpstr>
      <vt:lpstr>Kryokonzervace</vt:lpstr>
      <vt:lpstr>Skladové zásoby TTO FN Brno</vt:lpstr>
      <vt:lpstr>Skladové zásoby TTO FN Brno</vt:lpstr>
      <vt:lpstr>Skladové zásoby ery TP  TTO FN Brno</vt:lpstr>
      <vt:lpstr>Skladové zásoby klin. plazmy TTO FN Brno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Sekundární výroba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skladování a výdeje transfuzních přípravků Sekundární výroba</dc:title>
  <dc:creator>Hohlova Simona</dc:creator>
  <cp:lastModifiedBy>Tylečková Jana</cp:lastModifiedBy>
  <cp:revision>225</cp:revision>
  <cp:lastPrinted>2023-10-06T05:19:20Z</cp:lastPrinted>
  <dcterms:created xsi:type="dcterms:W3CDTF">2016-04-12T06:43:28Z</dcterms:created>
  <dcterms:modified xsi:type="dcterms:W3CDTF">2023-10-09T12:07:46Z</dcterms:modified>
</cp:coreProperties>
</file>