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311" r:id="rId2"/>
    <p:sldId id="335" r:id="rId3"/>
    <p:sldId id="262" r:id="rId4"/>
    <p:sldId id="343" r:id="rId5"/>
    <p:sldId id="344" r:id="rId6"/>
    <p:sldId id="345" r:id="rId7"/>
    <p:sldId id="333" r:id="rId8"/>
    <p:sldId id="346" r:id="rId9"/>
    <p:sldId id="273" r:id="rId10"/>
    <p:sldId id="274" r:id="rId11"/>
    <p:sldId id="265" r:id="rId12"/>
    <p:sldId id="278" r:id="rId13"/>
    <p:sldId id="266" r:id="rId14"/>
    <p:sldId id="313" r:id="rId15"/>
    <p:sldId id="315" r:id="rId16"/>
    <p:sldId id="270" r:id="rId17"/>
    <p:sldId id="321" r:id="rId18"/>
    <p:sldId id="325" r:id="rId19"/>
    <p:sldId id="267" r:id="rId20"/>
    <p:sldId id="269" r:id="rId21"/>
    <p:sldId id="347" r:id="rId22"/>
    <p:sldId id="263" r:id="rId23"/>
    <p:sldId id="340" r:id="rId24"/>
    <p:sldId id="277" r:id="rId25"/>
    <p:sldId id="292" r:id="rId26"/>
    <p:sldId id="339" r:id="rId27"/>
    <p:sldId id="301" r:id="rId28"/>
    <p:sldId id="293" r:id="rId29"/>
    <p:sldId id="348" r:id="rId30"/>
    <p:sldId id="338" r:id="rId31"/>
    <p:sldId id="296" r:id="rId32"/>
    <p:sldId id="336" r:id="rId33"/>
    <p:sldId id="337" r:id="rId34"/>
    <p:sldId id="297" r:id="rId35"/>
    <p:sldId id="298" r:id="rId36"/>
    <p:sldId id="330" r:id="rId37"/>
    <p:sldId id="341" r:id="rId38"/>
    <p:sldId id="342" r:id="rId39"/>
    <p:sldId id="328" r:id="rId40"/>
    <p:sldId id="256" r:id="rId41"/>
  </p:sldIdLst>
  <p:sldSz cx="9144000" cy="6858000" type="screen4x3"/>
  <p:notesSz cx="6797675" cy="9874250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FF86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řední styl 2 – zvýraznění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344D84-9AFB-497E-A393-DC336BA19D2E}" styleName="Střední styl 3 – zvýraznění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Střední styl 1 – zvýraznění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C083E6E3-FA7D-4D7B-A595-EF9225AFEA82}" styleName="Světlý styl 1 – zvýraznění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505E3EF-67EA-436B-97B2-0124C06EBD24}" styleName="Střední styl 4 – zvýraznění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61" autoAdjust="0"/>
    <p:restoredTop sz="94728" autoAdjust="0"/>
  </p:normalViewPr>
  <p:slideViewPr>
    <p:cSldViewPr>
      <p:cViewPr varScale="1">
        <p:scale>
          <a:sx n="125" d="100"/>
          <a:sy n="125" d="100"/>
        </p:scale>
        <p:origin x="1206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68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1863" y="741363"/>
            <a:ext cx="4933950" cy="3702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86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691063"/>
            <a:ext cx="5438775" cy="4443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8950"/>
            <a:ext cx="294640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378950"/>
            <a:ext cx="294640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2D8B9B28-E731-4FBF-ACF5-C8FD4A48D3DD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141316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6D8B55B-A6FF-4BBC-8369-C7C1B93D7CBE}" type="slidenum">
              <a:rPr lang="cs-CZ" altLang="cs-CZ" smtClean="0"/>
              <a:pPr>
                <a:spcBef>
                  <a:spcPct val="0"/>
                </a:spcBef>
              </a:pPr>
              <a:t>3</a:t>
            </a:fld>
            <a:endParaRPr lang="cs-CZ" altLang="cs-CZ" smtClean="0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14944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EEDD09A-59A7-4460-B6C5-56697E1E1540}" type="slidenum">
              <a:rPr lang="cs-CZ" altLang="cs-CZ" smtClean="0"/>
              <a:pPr>
                <a:spcBef>
                  <a:spcPct val="0"/>
                </a:spcBef>
              </a:pPr>
              <a:t>14</a:t>
            </a:fld>
            <a:endParaRPr lang="cs-CZ" altLang="cs-CZ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68434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0477E86-2102-4F99-931C-CE2B5925DEF0}" type="slidenum">
              <a:rPr lang="cs-CZ" altLang="cs-CZ" smtClean="0"/>
              <a:pPr>
                <a:spcBef>
                  <a:spcPct val="0"/>
                </a:spcBef>
              </a:pPr>
              <a:t>16</a:t>
            </a:fld>
            <a:endParaRPr lang="cs-CZ" altLang="cs-CZ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53751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FDA00E8-C644-4C50-854F-CE45F37DEB2E}" type="slidenum">
              <a:rPr lang="cs-CZ" altLang="cs-CZ" smtClean="0"/>
              <a:pPr>
                <a:spcBef>
                  <a:spcPct val="0"/>
                </a:spcBef>
              </a:pPr>
              <a:t>19</a:t>
            </a:fld>
            <a:endParaRPr lang="cs-CZ" altLang="cs-CZ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46140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A398A32-1951-4981-9FA3-47409197D033}" type="slidenum">
              <a:rPr lang="cs-CZ" altLang="cs-CZ" smtClean="0"/>
              <a:pPr>
                <a:spcBef>
                  <a:spcPct val="0"/>
                </a:spcBef>
              </a:pPr>
              <a:t>20</a:t>
            </a:fld>
            <a:endParaRPr lang="cs-CZ" altLang="cs-CZ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67014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9E80FC0-4791-41E2-86E1-1CAF1F9AA79E}" type="slidenum">
              <a:rPr lang="cs-CZ" altLang="cs-CZ" smtClean="0"/>
              <a:pPr>
                <a:spcBef>
                  <a:spcPct val="0"/>
                </a:spcBef>
              </a:pPr>
              <a:t>22</a:t>
            </a:fld>
            <a:endParaRPr lang="cs-CZ" altLang="cs-CZ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26442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35930F7-6201-4E0E-BEB3-C2075F0A3816}" type="slidenum">
              <a:rPr lang="cs-CZ" altLang="cs-CZ" smtClean="0"/>
              <a:pPr>
                <a:spcBef>
                  <a:spcPct val="0"/>
                </a:spcBef>
              </a:pPr>
              <a:t>24</a:t>
            </a:fld>
            <a:endParaRPr lang="cs-CZ" altLang="cs-CZ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24746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07F568D-53F5-47C6-B982-4582FEC23E93}" type="slidenum">
              <a:rPr lang="cs-CZ" altLang="cs-CZ" smtClean="0"/>
              <a:pPr>
                <a:spcBef>
                  <a:spcPct val="0"/>
                </a:spcBef>
              </a:pPr>
              <a:t>25</a:t>
            </a:fld>
            <a:endParaRPr lang="cs-CZ" altLang="cs-CZ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0308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C7B419D-5B49-4B00-BD6B-25CA8266357F}" type="slidenum">
              <a:rPr lang="cs-CZ" altLang="cs-CZ" smtClean="0"/>
              <a:pPr>
                <a:spcBef>
                  <a:spcPct val="0"/>
                </a:spcBef>
              </a:pPr>
              <a:t>27</a:t>
            </a:fld>
            <a:endParaRPr lang="cs-CZ" altLang="cs-CZ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201302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93F7779-3F2B-4FE3-84EC-1A4FE47C2DFB}" type="slidenum">
              <a:rPr lang="cs-CZ" altLang="cs-CZ" smtClean="0"/>
              <a:pPr>
                <a:spcBef>
                  <a:spcPct val="0"/>
                </a:spcBef>
              </a:pPr>
              <a:t>28</a:t>
            </a:fld>
            <a:endParaRPr lang="cs-CZ" altLang="cs-CZ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464709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93F7779-3F2B-4FE3-84EC-1A4FE47C2DFB}" type="slidenum">
              <a:rPr lang="cs-CZ" altLang="cs-CZ" smtClean="0"/>
              <a:pPr>
                <a:spcBef>
                  <a:spcPct val="0"/>
                </a:spcBef>
              </a:pPr>
              <a:t>29</a:t>
            </a:fld>
            <a:endParaRPr lang="cs-CZ" altLang="cs-CZ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97792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59A1AEE-A70B-47D4-86D7-FD2CE5084AE0}" type="slidenum">
              <a:rPr lang="cs-CZ" altLang="cs-CZ" smtClean="0"/>
              <a:pPr>
                <a:spcBef>
                  <a:spcPct val="0"/>
                </a:spcBef>
              </a:pPr>
              <a:t>4</a:t>
            </a:fld>
            <a:endParaRPr lang="cs-CZ" altLang="cs-CZ" smtClean="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044137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7C6358F-6FAA-49B6-92A5-3224E43A706D}" type="slidenum">
              <a:rPr lang="cs-CZ" altLang="cs-CZ" smtClean="0"/>
              <a:pPr>
                <a:spcBef>
                  <a:spcPct val="0"/>
                </a:spcBef>
              </a:pPr>
              <a:t>31</a:t>
            </a:fld>
            <a:endParaRPr lang="cs-CZ" altLang="cs-CZ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338053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999AE80-5C1A-428E-A153-79C1BD636337}" type="slidenum">
              <a:rPr lang="cs-CZ" altLang="cs-CZ" smtClean="0"/>
              <a:pPr>
                <a:spcBef>
                  <a:spcPct val="0"/>
                </a:spcBef>
              </a:pPr>
              <a:t>34</a:t>
            </a:fld>
            <a:endParaRPr lang="cs-CZ" altLang="cs-CZ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340119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6D11C67-AC29-4868-9252-EA1BD0B046CE}" type="slidenum">
              <a:rPr lang="cs-CZ" altLang="cs-CZ" smtClean="0"/>
              <a:pPr>
                <a:spcBef>
                  <a:spcPct val="0"/>
                </a:spcBef>
              </a:pPr>
              <a:t>35</a:t>
            </a:fld>
            <a:endParaRPr lang="cs-CZ" altLang="cs-CZ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357975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Zástupný symbol pro poznámky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altLang="cs-CZ" smtClean="0">
              <a:latin typeface="Arial" panose="020B0604020202020204" pitchFamily="34" charset="0"/>
            </a:endParaRPr>
          </a:p>
        </p:txBody>
      </p:sp>
      <p:sp>
        <p:nvSpPr>
          <p:cNvPr id="63492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2072A4A-F53F-4FF0-8834-098687B37194}" type="slidenum">
              <a:rPr lang="cs-CZ" altLang="cs-CZ" smtClean="0"/>
              <a:pPr/>
              <a:t>38</a:t>
            </a:fld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308818553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E359241-2B4F-44A2-B708-1669BE483FD1}" type="slidenum">
              <a:rPr lang="cs-CZ" altLang="cs-CZ" smtClean="0"/>
              <a:pPr>
                <a:spcBef>
                  <a:spcPct val="0"/>
                </a:spcBef>
              </a:pPr>
              <a:t>40</a:t>
            </a:fld>
            <a:endParaRPr lang="cs-CZ" altLang="cs-CZ" smtClean="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1618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E0F3AA3-35DE-477A-9E16-C85C15C2BDAE}" type="slidenum">
              <a:rPr lang="cs-CZ" altLang="cs-CZ" smtClean="0"/>
              <a:pPr>
                <a:spcBef>
                  <a:spcPct val="0"/>
                </a:spcBef>
              </a:pPr>
              <a:t>5</a:t>
            </a:fld>
            <a:endParaRPr lang="cs-CZ" altLang="cs-CZ" smtClean="0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81185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B08C910-C92F-42EC-B18A-22B13C6BE232}" type="slidenum">
              <a:rPr lang="cs-CZ" altLang="cs-CZ" smtClean="0"/>
              <a:pPr>
                <a:spcBef>
                  <a:spcPct val="0"/>
                </a:spcBef>
              </a:pPr>
              <a:t>6</a:t>
            </a:fld>
            <a:endParaRPr lang="cs-CZ" altLang="cs-CZ" smtClean="0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5619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37A1AE2-7B80-4C81-8D42-E8CB62675E13}" type="slidenum">
              <a:rPr lang="cs-CZ" altLang="cs-CZ" smtClean="0"/>
              <a:pPr>
                <a:spcBef>
                  <a:spcPct val="0"/>
                </a:spcBef>
              </a:pPr>
              <a:t>9</a:t>
            </a:fld>
            <a:endParaRPr lang="cs-CZ" altLang="cs-CZ" smtClean="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88870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5C0C143-6519-452C-8944-A7861B777238}" type="slidenum">
              <a:rPr lang="cs-CZ" altLang="cs-CZ" smtClean="0"/>
              <a:pPr>
                <a:spcBef>
                  <a:spcPct val="0"/>
                </a:spcBef>
              </a:pPr>
              <a:t>10</a:t>
            </a:fld>
            <a:endParaRPr lang="cs-CZ" altLang="cs-CZ" smtClean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3220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F7B051F-0FA9-4282-918C-7B39CCB809AC}" type="slidenum">
              <a:rPr lang="cs-CZ" altLang="cs-CZ" smtClean="0"/>
              <a:pPr>
                <a:spcBef>
                  <a:spcPct val="0"/>
                </a:spcBef>
              </a:pPr>
              <a:t>11</a:t>
            </a:fld>
            <a:endParaRPr lang="cs-CZ" altLang="cs-CZ" smtClean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8606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685001A-24B9-4074-8BE8-CD1D8A553EAC}" type="slidenum">
              <a:rPr lang="cs-CZ" altLang="cs-CZ" smtClean="0"/>
              <a:pPr>
                <a:spcBef>
                  <a:spcPct val="0"/>
                </a:spcBef>
              </a:pPr>
              <a:t>12</a:t>
            </a:fld>
            <a:endParaRPr lang="cs-CZ" altLang="cs-CZ" smtClean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61797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7B8F9D5-1352-45E5-A7DB-ECF7FB366A02}" type="slidenum">
              <a:rPr lang="cs-CZ" altLang="cs-CZ" smtClean="0"/>
              <a:pPr>
                <a:spcBef>
                  <a:spcPct val="0"/>
                </a:spcBef>
              </a:pPr>
              <a:t>13</a:t>
            </a:fld>
            <a:endParaRPr lang="cs-CZ" altLang="cs-CZ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61963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76F69B-F15D-42BE-AE9C-86EFDDCE8A41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9187777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218858-ED7B-467E-8BB8-3A5BDB8C7E27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7603969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026693-74C8-4AAB-928F-B28A43DDE9D5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973101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abulku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cs-CZ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31865E-E29C-47F2-BCB3-E276BBC09B3B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2134464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C41B28-52C0-4FE2-A4DC-98E563B9A91B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755468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D662FD-4EDB-4463-9FCE-902276F57111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715409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13E21C-289C-4238-A324-5EE69C8A9744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0384008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2605A4-D75E-4C6E-A36F-D5ED3E482F5A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040113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173207-6C91-47FF-AD15-CBA892C7DCF8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4013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FCD088-F42E-4ABA-8073-844DCC509028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2361828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40AD76-DD90-4289-9285-E5AD625B453A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4089496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72298D-5CDE-4C66-9990-6E3ADBD86F91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1987984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/>
            </a:gs>
            <a:gs pos="100000">
              <a:schemeClr val="bg1">
                <a:lumMod val="9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40C0DE01-67BA-454B-8356-5D03C141DBF4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Dokument_aplikace_Microsoft_Word_97_20031.doc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5.emf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Předtransfuzní vyšetření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cs-CZ" alt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sz="2400" dirty="0" smtClean="0"/>
              <a:t>Vyšetření nelze provést, pokud: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altLang="cs-CZ" sz="2400" dirty="0" smtClean="0"/>
          </a:p>
          <a:p>
            <a:pPr eaLnBrk="1" hangingPunct="1">
              <a:lnSpc>
                <a:spcPct val="90000"/>
              </a:lnSpc>
            </a:pPr>
            <a:r>
              <a:rPr lang="cs-CZ" altLang="cs-CZ" sz="2400" dirty="0" smtClean="0"/>
              <a:t>chybí údaje o pacientovi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dirty="0" smtClean="0"/>
              <a:t>jsou diskrepance údajů na žádance a na        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sz="2400" dirty="0" smtClean="0"/>
              <a:t>    zkumavce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dirty="0" smtClean="0"/>
              <a:t>urgentní pacienti dtto 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altLang="cs-CZ" sz="24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altLang="cs-CZ" sz="24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sz="2400" dirty="0" smtClean="0">
                <a:solidFill>
                  <a:srgbClr val="FF0066"/>
                </a:solidFill>
              </a:rPr>
              <a:t>Administrativní chyby jsou nejčastější příčinou většiny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sz="2400" dirty="0" err="1" smtClean="0">
                <a:solidFill>
                  <a:srgbClr val="FF0066"/>
                </a:solidFill>
              </a:rPr>
              <a:t>potransfuzních</a:t>
            </a:r>
            <a:r>
              <a:rPr lang="cs-CZ" altLang="cs-CZ" sz="2400" dirty="0" smtClean="0">
                <a:solidFill>
                  <a:srgbClr val="FF0066"/>
                </a:solidFill>
              </a:rPr>
              <a:t> hemolytických reakcí !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sz="2400" dirty="0" smtClean="0"/>
              <a:t>           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600" smtClean="0"/>
              <a:t>Komplex předtransfuzního vyšetření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lnSpc>
                <a:spcPct val="90000"/>
              </a:lnSpc>
              <a:defRPr/>
            </a:pPr>
            <a:endParaRPr lang="cs-CZ" sz="2400" dirty="0" smtClean="0"/>
          </a:p>
          <a:p>
            <a:pPr marL="609600" indent="-609600" eaLnBrk="1" hangingPunct="1">
              <a:lnSpc>
                <a:spcPct val="90000"/>
              </a:lnSpc>
              <a:defRPr/>
            </a:pPr>
            <a:endParaRPr lang="cs-CZ" sz="2400" dirty="0" smtClean="0"/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  <a:defRPr/>
            </a:pPr>
            <a:r>
              <a:rPr lang="cs-CZ" sz="2400" dirty="0" smtClean="0"/>
              <a:t>stanovení krevní skupiny AB0 a </a:t>
            </a:r>
            <a:r>
              <a:rPr lang="cs-CZ" sz="2400" dirty="0" err="1" smtClean="0"/>
              <a:t>RhD</a:t>
            </a:r>
            <a:r>
              <a:rPr lang="cs-CZ" sz="2400" dirty="0" smtClean="0"/>
              <a:t> příjemce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  <a:defRPr/>
            </a:pPr>
            <a:r>
              <a:rPr lang="cs-CZ" sz="2400" dirty="0" smtClean="0"/>
              <a:t>vyšetření nepravidelných protilátek proti </a:t>
            </a:r>
            <a:r>
              <a:rPr lang="cs-CZ" sz="2400" dirty="0" err="1" smtClean="0"/>
              <a:t>erys</a:t>
            </a:r>
            <a:r>
              <a:rPr lang="cs-CZ" sz="2400" dirty="0" smtClean="0"/>
              <a:t> v plazmě příjemce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  <a:defRPr/>
            </a:pPr>
            <a:r>
              <a:rPr lang="cs-CZ" sz="2400" dirty="0" smtClean="0"/>
              <a:t>(výběr erytrocytového přípravku)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  <a:defRPr/>
            </a:pPr>
            <a:r>
              <a:rPr lang="cs-CZ" sz="2400" dirty="0" smtClean="0"/>
              <a:t>test kompatibility mezi plazmou příjemce a </a:t>
            </a:r>
            <a:r>
              <a:rPr lang="cs-CZ" sz="2400" dirty="0" err="1" smtClean="0"/>
              <a:t>erys</a:t>
            </a:r>
            <a:r>
              <a:rPr lang="cs-CZ" sz="2400" dirty="0" smtClean="0"/>
              <a:t> dárce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endParaRPr lang="cs-CZ" sz="2400" dirty="0" smtClean="0"/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endParaRPr lang="cs-CZ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600" smtClean="0">
                <a:solidFill>
                  <a:schemeClr val="tx1"/>
                </a:solidFill>
              </a:rPr>
              <a:t>Platnost vyšetření</a:t>
            </a:r>
            <a:endParaRPr lang="cs-CZ" altLang="cs-CZ" sz="3600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00200"/>
            <a:ext cx="8610600" cy="4525963"/>
          </a:xfrm>
        </p:spPr>
        <p:txBody>
          <a:bodyPr/>
          <a:lstStyle/>
          <a:p>
            <a:pPr eaLnBrk="1" hangingPunct="1">
              <a:defRPr/>
            </a:pPr>
            <a:endParaRPr lang="cs-CZ" altLang="cs-CZ" sz="2400" dirty="0" smtClean="0"/>
          </a:p>
          <a:p>
            <a:pPr eaLnBrk="1" hangingPunct="1">
              <a:defRPr/>
            </a:pPr>
            <a:r>
              <a:rPr lang="cs-CZ" altLang="cs-CZ" sz="2400" dirty="0" err="1" smtClean="0"/>
              <a:t>předtransfuzní</a:t>
            </a:r>
            <a:r>
              <a:rPr lang="cs-CZ" altLang="cs-CZ" sz="2400" dirty="0" smtClean="0"/>
              <a:t> vyšetření platí 3 dny (max. 96 hod</a:t>
            </a:r>
            <a:r>
              <a:rPr lang="cs-CZ" altLang="cs-CZ" sz="2400" dirty="0" smtClean="0"/>
              <a:t>. </a:t>
            </a:r>
            <a:r>
              <a:rPr lang="cs-CZ" altLang="cs-CZ" sz="1600" i="1" dirty="0" smtClean="0"/>
              <a:t>dle dop. STL</a:t>
            </a:r>
            <a:r>
              <a:rPr lang="cs-CZ" altLang="cs-CZ" sz="2400" dirty="0" smtClean="0"/>
              <a:t>) </a:t>
            </a:r>
            <a:r>
              <a:rPr lang="cs-CZ" altLang="cs-CZ" sz="2400" dirty="0" smtClean="0"/>
              <a:t>od času odběru vzorku</a:t>
            </a:r>
            <a:endParaRPr lang="cs-CZ" altLang="cs-CZ" sz="2400" dirty="0" smtClean="0">
              <a:solidFill>
                <a:schemeClr val="tx2"/>
              </a:solidFill>
            </a:endParaRPr>
          </a:p>
          <a:p>
            <a:pPr eaLnBrk="1" hangingPunct="1">
              <a:defRPr/>
            </a:pPr>
            <a:r>
              <a:rPr lang="cs-CZ" altLang="cs-CZ" sz="2400" dirty="0" smtClean="0"/>
              <a:t>krevní skupinu poprvé vyšetřit celou, poté před každou novou transfuzí ověřit ABD antigeny z nového vzorku </a:t>
            </a:r>
            <a:r>
              <a:rPr lang="cs-CZ" altLang="cs-CZ" sz="2000" dirty="0" smtClean="0"/>
              <a:t>(k odhalení event. záměny)</a:t>
            </a:r>
          </a:p>
          <a:p>
            <a:pPr eaLnBrk="1" hangingPunct="1">
              <a:defRPr/>
            </a:pPr>
            <a:r>
              <a:rPr lang="cs-CZ" altLang="cs-CZ" sz="2400" dirty="0" err="1" smtClean="0"/>
              <a:t>screening</a:t>
            </a:r>
            <a:r>
              <a:rPr lang="cs-CZ" altLang="cs-CZ" sz="2400" dirty="0" smtClean="0"/>
              <a:t> protilátek opakovat z nového vzorku pacienta nejpozději za 3 dny = odpovídá platnosti celého testu</a:t>
            </a:r>
          </a:p>
          <a:p>
            <a:pPr marL="0" indent="0" eaLnBrk="1" hangingPunct="1">
              <a:buFontTx/>
              <a:buNone/>
              <a:defRPr/>
            </a:pPr>
            <a:endParaRPr lang="cs-CZ" altLang="cs-CZ" sz="2400" dirty="0" smtClean="0"/>
          </a:p>
          <a:p>
            <a:pPr marL="0" indent="0" eaLnBrk="1" hangingPunct="1">
              <a:buFontTx/>
              <a:buNone/>
              <a:defRPr/>
            </a:pPr>
            <a:endParaRPr lang="cs-CZ" altLang="cs-CZ" dirty="0" smtClean="0"/>
          </a:p>
          <a:p>
            <a:pPr eaLnBrk="1" hangingPunct="1">
              <a:defRPr/>
            </a:pPr>
            <a:endParaRPr lang="cs-CZ" alt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/>
            <a:r>
              <a:rPr lang="cs-CZ" altLang="cs-CZ" sz="3600" dirty="0" smtClean="0"/>
              <a:t>Stanovení AB0 skupiny příjemce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65860"/>
            <a:ext cx="8686800" cy="5387340"/>
          </a:xfrm>
        </p:spPr>
        <p:txBody>
          <a:bodyPr/>
          <a:lstStyle/>
          <a:p>
            <a:pPr eaLnBrk="1" hangingPunct="1"/>
            <a:r>
              <a:rPr lang="cs-CZ" altLang="cs-CZ" sz="2400" dirty="0" smtClean="0"/>
              <a:t>vyšetření antigenů na </a:t>
            </a:r>
            <a:r>
              <a:rPr lang="cs-CZ" altLang="cs-CZ" sz="2400" dirty="0" err="1" smtClean="0"/>
              <a:t>erys</a:t>
            </a:r>
            <a:r>
              <a:rPr lang="cs-CZ" altLang="cs-CZ" sz="2400" dirty="0" smtClean="0"/>
              <a:t> (aglutinogeny)</a:t>
            </a:r>
          </a:p>
          <a:p>
            <a:pPr lvl="1" eaLnBrk="1" hangingPunct="1"/>
            <a:r>
              <a:rPr lang="cs-CZ" altLang="cs-CZ" sz="2000" dirty="0" smtClean="0">
                <a:solidFill>
                  <a:srgbClr val="FF0066"/>
                </a:solidFill>
              </a:rPr>
              <a:t>monoklonální anti-A a anti-B diagnostická séra</a:t>
            </a:r>
          </a:p>
          <a:p>
            <a:pPr eaLnBrk="1" hangingPunct="1"/>
            <a:r>
              <a:rPr lang="cs-CZ" altLang="cs-CZ" sz="2400" dirty="0" smtClean="0"/>
              <a:t>vyšetření séra/plazmy (aglutininy) </a:t>
            </a:r>
            <a:endParaRPr lang="cs-CZ" altLang="cs-CZ" sz="2000" dirty="0" smtClean="0"/>
          </a:p>
          <a:p>
            <a:pPr lvl="1" eaLnBrk="1" hangingPunct="1"/>
            <a:r>
              <a:rPr lang="cs-CZ" altLang="cs-CZ" sz="2000" dirty="0" smtClean="0">
                <a:solidFill>
                  <a:srgbClr val="FF0066"/>
                </a:solidFill>
              </a:rPr>
              <a:t>A1 a B </a:t>
            </a:r>
            <a:r>
              <a:rPr lang="cs-CZ" altLang="cs-CZ" sz="2000" dirty="0" err="1" smtClean="0">
                <a:solidFill>
                  <a:srgbClr val="FF0066"/>
                </a:solidFill>
              </a:rPr>
              <a:t>erys</a:t>
            </a:r>
            <a:r>
              <a:rPr lang="cs-CZ" altLang="cs-CZ" sz="2000" dirty="0" smtClean="0"/>
              <a:t>  (pro některé situace vhodné </a:t>
            </a:r>
            <a:r>
              <a:rPr lang="cs-CZ" altLang="cs-CZ" sz="2000" dirty="0" err="1" smtClean="0"/>
              <a:t>erys</a:t>
            </a:r>
            <a:r>
              <a:rPr lang="cs-CZ" altLang="cs-CZ" sz="2000" dirty="0" smtClean="0"/>
              <a:t> 0 nebo </a:t>
            </a:r>
            <a:r>
              <a:rPr lang="cs-CZ" altLang="cs-CZ" sz="2000" dirty="0" err="1" smtClean="0"/>
              <a:t>autoctl</a:t>
            </a:r>
            <a:r>
              <a:rPr lang="cs-CZ" altLang="cs-CZ" sz="2000" dirty="0" smtClean="0"/>
              <a:t>)</a:t>
            </a:r>
          </a:p>
          <a:p>
            <a:pPr eaLnBrk="1" hangingPunct="1"/>
            <a:r>
              <a:rPr lang="cs-CZ" altLang="cs-CZ" sz="2400" dirty="0" smtClean="0"/>
              <a:t>přímá aglutinace, solný test při laboratorní teplotě </a:t>
            </a:r>
          </a:p>
          <a:p>
            <a:pPr eaLnBrk="1" hangingPunct="1"/>
            <a:endParaRPr lang="cs-CZ" altLang="cs-CZ" sz="2400" dirty="0" smtClean="0"/>
          </a:p>
          <a:p>
            <a:pPr eaLnBrk="1" hangingPunct="1"/>
            <a:r>
              <a:rPr lang="cs-CZ" altLang="cs-CZ" sz="2400" dirty="0" smtClean="0"/>
              <a:t>tento postup u příjemců starších 4 měsíců, musí být souhlasné reakce v obou řadách</a:t>
            </a:r>
          </a:p>
          <a:p>
            <a:pPr eaLnBrk="1" hangingPunct="1"/>
            <a:r>
              <a:rPr lang="cs-CZ" altLang="cs-CZ" sz="2400" dirty="0" smtClean="0"/>
              <a:t>u pacientů do 4. měsíce věku opakovaně vyšetřit A </a:t>
            </a:r>
            <a:r>
              <a:rPr lang="cs-CZ" altLang="cs-CZ" sz="2400" dirty="0" err="1" smtClean="0"/>
              <a:t>a</a:t>
            </a:r>
            <a:r>
              <a:rPr lang="cs-CZ" altLang="cs-CZ" sz="2400" dirty="0" smtClean="0"/>
              <a:t> B antigeny </a:t>
            </a:r>
            <a:r>
              <a:rPr lang="cs-CZ" altLang="cs-CZ" sz="2400" dirty="0" smtClean="0">
                <a:solidFill>
                  <a:srgbClr val="FF0066"/>
                </a:solidFill>
              </a:rPr>
              <a:t>(2x)</a:t>
            </a:r>
            <a:r>
              <a:rPr lang="cs-CZ" altLang="cs-CZ" sz="2400" dirty="0" smtClean="0"/>
              <a:t> různými dg. séry, bez detekce AB0 protilátek</a:t>
            </a:r>
          </a:p>
          <a:p>
            <a:pPr eaLnBrk="1" hangingPunct="1"/>
            <a:r>
              <a:rPr lang="cs-CZ" altLang="cs-CZ" sz="2400" dirty="0" smtClean="0"/>
              <a:t>u pacientů, kde daná laboratoř již vyšetřila krevní skupinu, se provádí pouze orientační test (bez vyš. aglutininů) – kontrola se záznamem v IS k odhalení event. záměny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/>
            </a:gs>
            <a:gs pos="8000">
              <a:schemeClr val="bg1">
                <a:lumMod val="9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ABO_blood_typ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50" y="785813"/>
            <a:ext cx="7581900" cy="528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/>
            </a:gs>
            <a:gs pos="22000">
              <a:schemeClr val="bg1">
                <a:lumMod val="9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2374900" y="407988"/>
            <a:ext cx="4981575" cy="781050"/>
          </a:xfrm>
          <a:ln>
            <a:solidFill>
              <a:schemeClr val="tx2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cs-CZ" smtClean="0"/>
              <a:t>ABO Reciprocity</a:t>
            </a:r>
          </a:p>
        </p:txBody>
      </p:sp>
      <p:graphicFrame>
        <p:nvGraphicFramePr>
          <p:cNvPr id="143406" name="Group 46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3709574713"/>
              </p:ext>
            </p:extLst>
          </p:nvPr>
        </p:nvGraphicFramePr>
        <p:xfrm>
          <a:off x="1322388" y="1676400"/>
          <a:ext cx="6534150" cy="4511677"/>
        </p:xfrm>
        <a:graphic>
          <a:graphicData uri="http://schemas.openxmlformats.org/drawingml/2006/table">
            <a:tbl>
              <a:tblPr/>
              <a:tblGrid>
                <a:gridCol w="1590675">
                  <a:extLst>
                    <a:ext uri="{9D8B030D-6E8A-4147-A177-3AD203B41FA5}"/>
                  </a:extLst>
                </a:gridCol>
                <a:gridCol w="1219200">
                  <a:extLst>
                    <a:ext uri="{9D8B030D-6E8A-4147-A177-3AD203B41FA5}"/>
                  </a:extLst>
                </a:gridCol>
                <a:gridCol w="1219200">
                  <a:extLst>
                    <a:ext uri="{9D8B030D-6E8A-4147-A177-3AD203B41FA5}"/>
                  </a:extLst>
                </a:gridCol>
                <a:gridCol w="1217612">
                  <a:extLst>
                    <a:ext uri="{9D8B030D-6E8A-4147-A177-3AD203B41FA5}"/>
                  </a:extLst>
                </a:gridCol>
                <a:gridCol w="1287463">
                  <a:extLst>
                    <a:ext uri="{9D8B030D-6E8A-4147-A177-3AD203B41FA5}"/>
                  </a:extLst>
                </a:gridCol>
              </a:tblGrid>
              <a:tr h="100598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Patient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Reagent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Red Cells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and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   Anti-A     Anti-B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Plasma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and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  A cells     B cells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70113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Patient blood type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70113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70113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70113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70113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AB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2" name="Obdélník 1"/>
          <p:cNvSpPr/>
          <p:nvPr/>
        </p:nvSpPr>
        <p:spPr>
          <a:xfrm>
            <a:off x="1371601" y="3416776"/>
            <a:ext cx="15240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5" name="Obdélník 4"/>
          <p:cNvSpPr/>
          <p:nvPr/>
        </p:nvSpPr>
        <p:spPr>
          <a:xfrm>
            <a:off x="1371601" y="4114799"/>
            <a:ext cx="15240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6" name="Obdélník 5"/>
          <p:cNvSpPr/>
          <p:nvPr/>
        </p:nvSpPr>
        <p:spPr>
          <a:xfrm>
            <a:off x="1371601" y="4842193"/>
            <a:ext cx="15240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1371601" y="5515135"/>
            <a:ext cx="15240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2800" smtClean="0"/>
              <a:t>Před vyšetřením – QC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3820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sz="2400" dirty="0" smtClean="0"/>
              <a:t>Denní kontrola kvality </a:t>
            </a:r>
          </a:p>
          <a:p>
            <a:pPr eaLnBrk="1" hangingPunct="1">
              <a:lnSpc>
                <a:spcPct val="90000"/>
              </a:lnSpc>
            </a:pPr>
            <a:endParaRPr lang="cs-CZ" altLang="cs-CZ" sz="2400" dirty="0" smtClean="0"/>
          </a:p>
          <a:p>
            <a:pPr eaLnBrk="1" hangingPunct="1">
              <a:lnSpc>
                <a:spcPct val="90000"/>
              </a:lnSpc>
            </a:pPr>
            <a:r>
              <a:rPr lang="cs-CZ" altLang="cs-CZ" sz="2400" dirty="0" smtClean="0"/>
              <a:t>Provádění kontrol pro zjištění účinnosti diagnostik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cs-CZ" altLang="cs-CZ" sz="2000" dirty="0" smtClean="0"/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cs-CZ" altLang="cs-CZ" sz="2000" dirty="0" err="1" smtClean="0"/>
              <a:t>Dg.sérum</a:t>
            </a:r>
            <a:r>
              <a:rPr lang="cs-CZ" altLang="cs-CZ" sz="2000" dirty="0" smtClean="0"/>
              <a:t> anti-A reaguje s </a:t>
            </a:r>
            <a:r>
              <a:rPr lang="cs-CZ" altLang="cs-CZ" sz="2000" dirty="0" err="1" smtClean="0"/>
              <a:t>ery</a:t>
            </a:r>
            <a:r>
              <a:rPr lang="cs-CZ" altLang="cs-CZ" sz="2000" dirty="0" smtClean="0"/>
              <a:t> A1 a nesmí reagovat s  B a 0 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cs-CZ" altLang="cs-CZ" sz="2000" dirty="0" smtClean="0"/>
              <a:t>Dg. sérum anti-B reaguje s </a:t>
            </a:r>
            <a:r>
              <a:rPr lang="cs-CZ" altLang="cs-CZ" sz="2000" dirty="0" err="1" smtClean="0"/>
              <a:t>ery</a:t>
            </a:r>
            <a:r>
              <a:rPr lang="cs-CZ" altLang="cs-CZ" sz="2000" dirty="0" smtClean="0"/>
              <a:t> B a nesmí reagovat s A </a:t>
            </a:r>
            <a:r>
              <a:rPr lang="cs-CZ" altLang="cs-CZ" sz="2000" dirty="0" err="1" smtClean="0"/>
              <a:t>a</a:t>
            </a:r>
            <a:r>
              <a:rPr lang="cs-CZ" altLang="cs-CZ" sz="2000" dirty="0" smtClean="0"/>
              <a:t> 0 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cs-CZ" altLang="cs-CZ" sz="2000" dirty="0" smtClean="0"/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cs-CZ" altLang="cs-CZ" sz="2000" dirty="0" smtClean="0"/>
              <a:t>Dg. erytrocyty A1 a B reagují s odpovídajícími protilátkami (vzorek 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cs-CZ" altLang="cs-CZ" sz="2000" dirty="0" smtClean="0"/>
              <a:t>krevní skupiny 0 s anti-A, anti-B)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altLang="cs-CZ" sz="2400" dirty="0" smtClean="0"/>
          </a:p>
          <a:p>
            <a:pPr eaLnBrk="1" hangingPunct="1">
              <a:lnSpc>
                <a:spcPct val="90000"/>
              </a:lnSpc>
            </a:pPr>
            <a:r>
              <a:rPr lang="cs-CZ" altLang="cs-CZ" sz="2400" dirty="0" smtClean="0">
                <a:solidFill>
                  <a:srgbClr val="FF0066"/>
                </a:solidFill>
              </a:rPr>
              <a:t>U dárců krve stejný postup pro vyšetření AB0 skupiny jako u příjemců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altLang="cs-CZ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600" smtClean="0"/>
              <a:t>Možné problémy při určení AB0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cs-CZ" altLang="cs-CZ" sz="2400" smtClean="0"/>
          </a:p>
          <a:p>
            <a:pPr eaLnBrk="1" hangingPunct="1"/>
            <a:r>
              <a:rPr lang="cs-CZ" altLang="cs-CZ" sz="2400" smtClean="0"/>
              <a:t>Slabé/chybějící/méně obvyklé  </a:t>
            </a:r>
            <a:r>
              <a:rPr lang="cs-CZ" altLang="cs-CZ" sz="2400" smtClean="0">
                <a:solidFill>
                  <a:schemeClr val="tx2"/>
                </a:solidFill>
              </a:rPr>
              <a:t>antigeny</a:t>
            </a:r>
          </a:p>
          <a:p>
            <a:pPr eaLnBrk="1" hangingPunct="1">
              <a:buFontTx/>
              <a:buNone/>
            </a:pPr>
            <a:endParaRPr lang="cs-CZ" altLang="cs-CZ" sz="2400" smtClean="0">
              <a:solidFill>
                <a:schemeClr val="tx2"/>
              </a:solidFill>
            </a:endParaRPr>
          </a:p>
          <a:p>
            <a:pPr eaLnBrk="1" hangingPunct="1"/>
            <a:r>
              <a:rPr lang="cs-CZ" altLang="cs-CZ" sz="2400" smtClean="0"/>
              <a:t>Slabé/chybějící/ méně obvyklé  </a:t>
            </a:r>
            <a:r>
              <a:rPr lang="cs-CZ" altLang="cs-CZ" sz="2400" smtClean="0">
                <a:solidFill>
                  <a:schemeClr val="tx2"/>
                </a:solidFill>
              </a:rPr>
              <a:t>protilátky</a:t>
            </a:r>
          </a:p>
          <a:p>
            <a:pPr eaLnBrk="1" hangingPunct="1">
              <a:buFontTx/>
              <a:buNone/>
            </a:pPr>
            <a:endParaRPr lang="cs-CZ" altLang="cs-CZ" sz="2400" smtClean="0">
              <a:solidFill>
                <a:schemeClr val="tx2"/>
              </a:solidFill>
            </a:endParaRPr>
          </a:p>
          <a:p>
            <a:pPr eaLnBrk="1" hangingPunct="1"/>
            <a:r>
              <a:rPr lang="cs-CZ" altLang="cs-CZ" sz="2400" smtClean="0"/>
              <a:t>Jejich </a:t>
            </a:r>
            <a:r>
              <a:rPr lang="cs-CZ" altLang="cs-CZ" sz="2400" smtClean="0">
                <a:solidFill>
                  <a:schemeClr val="tx2"/>
                </a:solidFill>
              </a:rPr>
              <a:t>kombinace</a:t>
            </a:r>
          </a:p>
          <a:p>
            <a:pPr eaLnBrk="1" hangingPunct="1"/>
            <a:endParaRPr lang="cs-CZ" altLang="cs-CZ" sz="240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600" smtClean="0"/>
              <a:t>Řešení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sz="2400" smtClean="0"/>
              <a:t>Upřesnit anamnezu, dg., léčbu, srovnat s posledními záznamy</a:t>
            </a:r>
          </a:p>
          <a:p>
            <a:pPr eaLnBrk="1" hangingPunct="1">
              <a:buFontTx/>
              <a:buNone/>
            </a:pPr>
            <a:endParaRPr lang="cs-CZ" altLang="cs-CZ" sz="2400" smtClean="0"/>
          </a:p>
          <a:p>
            <a:pPr eaLnBrk="1" hangingPunct="1">
              <a:buFontTx/>
              <a:buNone/>
            </a:pPr>
            <a:r>
              <a:rPr lang="cs-CZ" altLang="cs-CZ" sz="2400" smtClean="0">
                <a:solidFill>
                  <a:schemeClr val="tx2"/>
                </a:solidFill>
              </a:rPr>
              <a:t>Přední řada: </a:t>
            </a:r>
            <a:r>
              <a:rPr lang="cs-CZ" altLang="cs-CZ" sz="2400" smtClean="0"/>
              <a:t>opakovat s promytými erys (teplý FR),  došetřit zadní řadu, CQ, změnit inkubace a časy, DTT působení na erys, ficinovat erys</a:t>
            </a:r>
          </a:p>
          <a:p>
            <a:pPr eaLnBrk="1" hangingPunct="1">
              <a:buFontTx/>
              <a:buNone/>
            </a:pPr>
            <a:r>
              <a:rPr lang="cs-CZ" altLang="cs-CZ" sz="2400" smtClean="0">
                <a:solidFill>
                  <a:schemeClr val="tx2"/>
                </a:solidFill>
              </a:rPr>
              <a:t>Zadní řada: </a:t>
            </a:r>
            <a:r>
              <a:rPr lang="cs-CZ" altLang="cs-CZ" sz="2400" smtClean="0"/>
              <a:t>přidat albumin, i erys, zvýšit poměr vyš.séra, změnit inkubace a časy, použít promyté typ.erys</a:t>
            </a:r>
          </a:p>
          <a:p>
            <a:pPr eaLnBrk="1" hangingPunct="1">
              <a:buFontTx/>
              <a:buNone/>
            </a:pPr>
            <a:endParaRPr lang="cs-CZ" altLang="cs-CZ" sz="2400" smtClean="0"/>
          </a:p>
          <a:p>
            <a:pPr eaLnBrk="1" hangingPunct="1">
              <a:buFontTx/>
              <a:buNone/>
            </a:pPr>
            <a:r>
              <a:rPr lang="cs-CZ" altLang="cs-CZ" sz="2400" smtClean="0"/>
              <a:t>Rouleaux: stejná reaktivita všech erys včetně autoctl– doplnění FR k rozpuštění reakcí, je to neg.reakce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pPr eaLnBrk="1" hangingPunct="1"/>
            <a:r>
              <a:rPr lang="cs-CZ" altLang="cs-CZ" sz="3600" dirty="0" smtClean="0"/>
              <a:t>Stanovení </a:t>
            </a:r>
            <a:r>
              <a:rPr lang="cs-CZ" altLang="cs-CZ" sz="3600" dirty="0" err="1" smtClean="0"/>
              <a:t>RhD</a:t>
            </a:r>
            <a:r>
              <a:rPr lang="cs-CZ" altLang="cs-CZ" sz="3600" dirty="0" smtClean="0"/>
              <a:t> příjemce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sz="2400" dirty="0" smtClean="0"/>
              <a:t>pomocí dvou různých </a:t>
            </a:r>
            <a:r>
              <a:rPr lang="cs-CZ" altLang="cs-CZ" sz="2400" dirty="0" err="1" smtClean="0"/>
              <a:t>monoklon</a:t>
            </a:r>
            <a:r>
              <a:rPr lang="cs-CZ" altLang="cs-CZ" sz="2400" dirty="0" smtClean="0"/>
              <a:t>. dg. sér anti-D (</a:t>
            </a:r>
            <a:r>
              <a:rPr lang="cs-CZ" altLang="cs-CZ" sz="2400" dirty="0" err="1" smtClean="0"/>
              <a:t>IgM</a:t>
            </a:r>
            <a:r>
              <a:rPr lang="cs-CZ" altLang="cs-CZ" sz="2400" dirty="0" smtClean="0"/>
              <a:t>) přímou aglutinací (solný test, laboratorní teplota)</a:t>
            </a:r>
          </a:p>
          <a:p>
            <a:pPr eaLnBrk="1" hangingPunct="1"/>
            <a:r>
              <a:rPr lang="cs-CZ" altLang="cs-CZ" sz="2400" dirty="0" smtClean="0"/>
              <a:t>dg. sérum nemá detekovat D</a:t>
            </a:r>
            <a:r>
              <a:rPr lang="cs-CZ" altLang="cs-CZ" sz="2400" baseline="30000" dirty="0" smtClean="0"/>
              <a:t>VI</a:t>
            </a:r>
            <a:r>
              <a:rPr lang="cs-CZ" altLang="cs-CZ" sz="2400" dirty="0" smtClean="0"/>
              <a:t> variantu</a:t>
            </a:r>
          </a:p>
          <a:p>
            <a:pPr eaLnBrk="1" hangingPunct="1"/>
            <a:r>
              <a:rPr lang="cs-CZ" altLang="cs-CZ" sz="2400" dirty="0" smtClean="0"/>
              <a:t>rozliší </a:t>
            </a:r>
            <a:r>
              <a:rPr lang="cs-CZ" altLang="cs-CZ" sz="2400" dirty="0" err="1" smtClean="0">
                <a:solidFill>
                  <a:srgbClr val="FF0066"/>
                </a:solidFill>
              </a:rPr>
              <a:t>RhD</a:t>
            </a:r>
            <a:r>
              <a:rPr lang="cs-CZ" altLang="cs-CZ" sz="2400" dirty="0" smtClean="0">
                <a:solidFill>
                  <a:srgbClr val="FF0066"/>
                </a:solidFill>
              </a:rPr>
              <a:t>+, </a:t>
            </a:r>
            <a:r>
              <a:rPr lang="cs-CZ" altLang="cs-CZ" sz="2400" dirty="0" err="1" smtClean="0">
                <a:solidFill>
                  <a:srgbClr val="FF0066"/>
                </a:solidFill>
              </a:rPr>
              <a:t>RhD</a:t>
            </a:r>
            <a:r>
              <a:rPr lang="cs-CZ" altLang="cs-CZ" sz="2400" dirty="0" smtClean="0">
                <a:solidFill>
                  <a:srgbClr val="FF0066"/>
                </a:solidFill>
              </a:rPr>
              <a:t>-, </a:t>
            </a:r>
            <a:r>
              <a:rPr lang="cs-CZ" altLang="cs-CZ" sz="2400" dirty="0" err="1" smtClean="0">
                <a:solidFill>
                  <a:srgbClr val="FF0066"/>
                </a:solidFill>
              </a:rPr>
              <a:t>RhD</a:t>
            </a:r>
            <a:r>
              <a:rPr lang="cs-CZ" altLang="cs-CZ" sz="2400" baseline="30000" dirty="0" err="1" smtClean="0">
                <a:solidFill>
                  <a:srgbClr val="FF0066"/>
                </a:solidFill>
              </a:rPr>
              <a:t>w</a:t>
            </a:r>
            <a:r>
              <a:rPr lang="cs-CZ" altLang="cs-CZ" sz="2400" baseline="30000" dirty="0" smtClean="0">
                <a:solidFill>
                  <a:srgbClr val="FF0066"/>
                </a:solidFill>
              </a:rPr>
              <a:t>/v</a:t>
            </a:r>
            <a:endParaRPr lang="cs-CZ" altLang="cs-CZ" sz="2400" dirty="0" smtClean="0">
              <a:solidFill>
                <a:srgbClr val="FF0066"/>
              </a:solidFill>
            </a:endParaRPr>
          </a:p>
          <a:p>
            <a:pPr lvl="1" eaLnBrk="1" hangingPunct="1"/>
            <a:r>
              <a:rPr lang="cs-CZ" altLang="cs-CZ" sz="2000" dirty="0" smtClean="0"/>
              <a:t>pacient se známou variantou D antigenu/ </a:t>
            </a:r>
            <a:r>
              <a:rPr lang="cs-CZ" altLang="cs-CZ" sz="2000" dirty="0" err="1" smtClean="0"/>
              <a:t>D</a:t>
            </a:r>
            <a:r>
              <a:rPr lang="cs-CZ" altLang="cs-CZ" sz="2000" baseline="30000" dirty="0" err="1" smtClean="0"/>
              <a:t>var</a:t>
            </a:r>
            <a:r>
              <a:rPr lang="cs-CZ" altLang="cs-CZ" sz="2000" dirty="0" smtClean="0"/>
              <a:t> má být transfundován </a:t>
            </a:r>
            <a:r>
              <a:rPr lang="cs-CZ" altLang="cs-CZ" sz="2000" dirty="0" err="1" smtClean="0"/>
              <a:t>RhD</a:t>
            </a:r>
            <a:r>
              <a:rPr lang="cs-CZ" altLang="cs-CZ" sz="2000" dirty="0" smtClean="0"/>
              <a:t> negativní krví</a:t>
            </a:r>
          </a:p>
          <a:p>
            <a:pPr lvl="1" eaLnBrk="1" hangingPunct="1"/>
            <a:r>
              <a:rPr lang="cs-CZ" altLang="cs-CZ" sz="2000" dirty="0" smtClean="0"/>
              <a:t>pacient se známým slabým D antigenem/ </a:t>
            </a:r>
            <a:r>
              <a:rPr lang="cs-CZ" altLang="cs-CZ" sz="2000" dirty="0" err="1" smtClean="0"/>
              <a:t>D</a:t>
            </a:r>
            <a:r>
              <a:rPr lang="cs-CZ" altLang="cs-CZ" sz="2000" baseline="30000" dirty="0" err="1" smtClean="0"/>
              <a:t>weak</a:t>
            </a:r>
            <a:r>
              <a:rPr lang="cs-CZ" altLang="cs-CZ" sz="2000" dirty="0" smtClean="0"/>
              <a:t> může být dle typu antigenu považovaný za </a:t>
            </a:r>
            <a:r>
              <a:rPr lang="cs-CZ" altLang="cs-CZ" sz="2000" dirty="0" err="1" smtClean="0"/>
              <a:t>RhD</a:t>
            </a:r>
            <a:r>
              <a:rPr lang="cs-CZ" altLang="cs-CZ" sz="2000" dirty="0" smtClean="0"/>
              <a:t> pozitivního                    (</a:t>
            </a:r>
            <a:r>
              <a:rPr lang="cs-CZ" altLang="cs-CZ" sz="2000" dirty="0" err="1" smtClean="0"/>
              <a:t>Dweak</a:t>
            </a:r>
            <a:r>
              <a:rPr lang="cs-CZ" altLang="cs-CZ" sz="2000" dirty="0" smtClean="0"/>
              <a:t> 1–3)</a:t>
            </a:r>
          </a:p>
          <a:p>
            <a:pPr lvl="1" eaLnBrk="1" hangingPunct="1"/>
            <a:endParaRPr lang="cs-CZ" altLang="cs-CZ" sz="2000" dirty="0"/>
          </a:p>
          <a:p>
            <a:pPr marL="342900" lvl="1" indent="-342900" eaLnBrk="1" hangingPunct="1">
              <a:buChar char="•"/>
            </a:pPr>
            <a:r>
              <a:rPr lang="cs-CZ" altLang="cs-CZ" sz="2400" dirty="0" smtClean="0"/>
              <a:t>u pacientů, kde daná laboratoř již vyšetřila krevní skupinu, se provádí pouze ověření pomocí 1 dg. séra</a:t>
            </a:r>
            <a:endParaRPr lang="cs-CZ" altLang="cs-CZ" sz="2400" dirty="0"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/>
            </a:gs>
            <a:gs pos="100000">
              <a:schemeClr val="bg1">
                <a:lumMod val="9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3124200" y="1412560"/>
            <a:ext cx="2971800" cy="346075"/>
          </a:xfrm>
          <a:prstGeom prst="rect">
            <a:avLst/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cs-CZ" altLang="cs-CZ" sz="1600" b="1" dirty="0">
                <a:solidFill>
                  <a:schemeClr val="tx2"/>
                </a:solidFill>
              </a:rPr>
              <a:t>Plná krev </a:t>
            </a:r>
            <a:endParaRPr lang="en-US" altLang="cs-CZ" sz="1600" b="1" dirty="0">
              <a:solidFill>
                <a:schemeClr val="tx2"/>
              </a:solidFill>
            </a:endParaRPr>
          </a:p>
        </p:txBody>
      </p:sp>
      <p:sp>
        <p:nvSpPr>
          <p:cNvPr id="4099" name="Line 3"/>
          <p:cNvSpPr>
            <a:spLocks noChangeShapeType="1"/>
          </p:cNvSpPr>
          <p:nvPr/>
        </p:nvSpPr>
        <p:spPr bwMode="auto">
          <a:xfrm>
            <a:off x="4572000" y="1774032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100" name="Line 4"/>
          <p:cNvSpPr>
            <a:spLocks noChangeShapeType="1"/>
          </p:cNvSpPr>
          <p:nvPr/>
        </p:nvSpPr>
        <p:spPr bwMode="auto">
          <a:xfrm flipH="1">
            <a:off x="1242296" y="2155032"/>
            <a:ext cx="676965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grpSp>
        <p:nvGrpSpPr>
          <p:cNvPr id="4101" name="Group 5"/>
          <p:cNvGrpSpPr>
            <a:grpSpLocks/>
          </p:cNvGrpSpPr>
          <p:nvPr/>
        </p:nvGrpSpPr>
        <p:grpSpPr bwMode="auto">
          <a:xfrm>
            <a:off x="445888" y="2535398"/>
            <a:ext cx="1524000" cy="685800"/>
            <a:chOff x="0" y="1517"/>
            <a:chExt cx="960" cy="384"/>
          </a:xfrm>
        </p:grpSpPr>
        <p:sp>
          <p:nvSpPr>
            <p:cNvPr id="4158" name="Oval 6"/>
            <p:cNvSpPr>
              <a:spLocks noChangeArrowheads="1"/>
            </p:cNvSpPr>
            <p:nvPr/>
          </p:nvSpPr>
          <p:spPr bwMode="auto">
            <a:xfrm>
              <a:off x="0" y="1517"/>
              <a:ext cx="960" cy="384"/>
            </a:xfrm>
            <a:prstGeom prst="ellipse">
              <a:avLst/>
            </a:prstGeom>
            <a:solidFill>
              <a:srgbClr val="FF99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1800"/>
            </a:p>
          </p:txBody>
        </p:sp>
        <p:sp>
          <p:nvSpPr>
            <p:cNvPr id="4159" name="Text Box 7"/>
            <p:cNvSpPr txBox="1">
              <a:spLocks noChangeArrowheads="1"/>
            </p:cNvSpPr>
            <p:nvPr/>
          </p:nvSpPr>
          <p:spPr bwMode="auto">
            <a:xfrm>
              <a:off x="144" y="1632"/>
              <a:ext cx="720" cy="172"/>
            </a:xfrm>
            <a:prstGeom prst="rect">
              <a:avLst/>
            </a:prstGeom>
            <a:solidFill>
              <a:srgbClr val="FF99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cs-CZ" altLang="cs-CZ" sz="1400" b="1" dirty="0">
                  <a:solidFill>
                    <a:schemeClr val="tx2"/>
                  </a:solidFill>
                </a:rPr>
                <a:t>Erytrocyty</a:t>
              </a:r>
              <a:endParaRPr lang="en-US" altLang="cs-CZ" sz="1400" b="1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4102" name="Group 8"/>
          <p:cNvGrpSpPr>
            <a:grpSpLocks/>
          </p:cNvGrpSpPr>
          <p:nvPr/>
        </p:nvGrpSpPr>
        <p:grpSpPr bwMode="auto">
          <a:xfrm>
            <a:off x="4922677" y="2498885"/>
            <a:ext cx="1676400" cy="785813"/>
            <a:chOff x="2976" y="1488"/>
            <a:chExt cx="960" cy="384"/>
          </a:xfrm>
        </p:grpSpPr>
        <p:sp>
          <p:nvSpPr>
            <p:cNvPr id="4156" name="Oval 9"/>
            <p:cNvSpPr>
              <a:spLocks noChangeArrowheads="1"/>
            </p:cNvSpPr>
            <p:nvPr/>
          </p:nvSpPr>
          <p:spPr bwMode="auto">
            <a:xfrm>
              <a:off x="2976" y="1488"/>
              <a:ext cx="960" cy="384"/>
            </a:xfrm>
            <a:prstGeom prst="ellipse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1800"/>
            </a:p>
          </p:txBody>
        </p:sp>
        <p:sp>
          <p:nvSpPr>
            <p:cNvPr id="4157" name="Text Box 10"/>
            <p:cNvSpPr txBox="1">
              <a:spLocks noChangeArrowheads="1"/>
            </p:cNvSpPr>
            <p:nvPr/>
          </p:nvSpPr>
          <p:spPr bwMode="auto">
            <a:xfrm>
              <a:off x="3216" y="1603"/>
              <a:ext cx="528" cy="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cs-CZ" sz="1400" b="1" dirty="0" err="1">
                  <a:solidFill>
                    <a:schemeClr val="tx2"/>
                  </a:solidFill>
                </a:rPr>
                <a:t>Pla</a:t>
              </a:r>
              <a:r>
                <a:rPr lang="cs-CZ" altLang="cs-CZ" sz="1400" b="1" dirty="0" err="1">
                  <a:solidFill>
                    <a:schemeClr val="tx2"/>
                  </a:solidFill>
                </a:rPr>
                <a:t>zma</a:t>
              </a:r>
              <a:endParaRPr lang="en-US" altLang="cs-CZ" sz="1400" b="1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4103" name="Group 11"/>
          <p:cNvGrpSpPr>
            <a:grpSpLocks/>
          </p:cNvGrpSpPr>
          <p:nvPr/>
        </p:nvGrpSpPr>
        <p:grpSpPr bwMode="auto">
          <a:xfrm>
            <a:off x="7048500" y="2543652"/>
            <a:ext cx="1835150" cy="685800"/>
            <a:chOff x="2304" y="2064"/>
            <a:chExt cx="960" cy="432"/>
          </a:xfrm>
        </p:grpSpPr>
        <p:sp>
          <p:nvSpPr>
            <p:cNvPr id="4154" name="Oval 12"/>
            <p:cNvSpPr>
              <a:spLocks noChangeArrowheads="1"/>
            </p:cNvSpPr>
            <p:nvPr/>
          </p:nvSpPr>
          <p:spPr bwMode="auto">
            <a:xfrm>
              <a:off x="2304" y="2064"/>
              <a:ext cx="960" cy="432"/>
            </a:xfrm>
            <a:prstGeom prst="ellipse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1800"/>
            </a:p>
          </p:txBody>
        </p:sp>
        <p:sp>
          <p:nvSpPr>
            <p:cNvPr id="4155" name="Text Box 13"/>
            <p:cNvSpPr txBox="1">
              <a:spLocks noChangeArrowheads="1"/>
            </p:cNvSpPr>
            <p:nvPr/>
          </p:nvSpPr>
          <p:spPr bwMode="auto">
            <a:xfrm>
              <a:off x="2457" y="2184"/>
              <a:ext cx="720" cy="192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cs-CZ" altLang="cs-CZ" sz="1400" b="1" dirty="0">
                  <a:solidFill>
                    <a:schemeClr val="tx2"/>
                  </a:solidFill>
                </a:rPr>
                <a:t>Trombocyty</a:t>
              </a:r>
              <a:endParaRPr lang="en-US" altLang="cs-CZ" sz="1400" b="1" dirty="0">
                <a:solidFill>
                  <a:schemeClr val="tx2"/>
                </a:solidFill>
              </a:endParaRPr>
            </a:p>
          </p:txBody>
        </p:sp>
      </p:grpSp>
      <p:sp>
        <p:nvSpPr>
          <p:cNvPr id="4121" name="Line 45"/>
          <p:cNvSpPr>
            <a:spLocks noChangeShapeType="1"/>
          </p:cNvSpPr>
          <p:nvPr/>
        </p:nvSpPr>
        <p:spPr bwMode="auto">
          <a:xfrm>
            <a:off x="1242296" y="2155032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122" name="Line 46"/>
          <p:cNvSpPr>
            <a:spLocks noChangeShapeType="1"/>
          </p:cNvSpPr>
          <p:nvPr/>
        </p:nvSpPr>
        <p:spPr bwMode="auto">
          <a:xfrm>
            <a:off x="3539569" y="2159636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124" name="Line 48"/>
          <p:cNvSpPr>
            <a:spLocks noChangeShapeType="1"/>
          </p:cNvSpPr>
          <p:nvPr/>
        </p:nvSpPr>
        <p:spPr bwMode="auto">
          <a:xfrm>
            <a:off x="8011954" y="2159636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136" name="Oval 60"/>
          <p:cNvSpPr>
            <a:spLocks noChangeArrowheads="1"/>
          </p:cNvSpPr>
          <p:nvPr/>
        </p:nvSpPr>
        <p:spPr bwMode="auto">
          <a:xfrm>
            <a:off x="2636163" y="2543652"/>
            <a:ext cx="1752600" cy="762000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cs-CZ" sz="1400" b="1" dirty="0" err="1">
                <a:solidFill>
                  <a:schemeClr val="tx2"/>
                </a:solidFill>
              </a:rPr>
              <a:t>Granulocyt</a:t>
            </a:r>
            <a:r>
              <a:rPr lang="cs-CZ" altLang="cs-CZ" sz="1400" b="1" dirty="0">
                <a:solidFill>
                  <a:schemeClr val="tx2"/>
                </a:solidFill>
              </a:rPr>
              <a:t>y</a:t>
            </a:r>
            <a:endParaRPr lang="en-US" altLang="cs-CZ" sz="1400" b="1" dirty="0">
              <a:solidFill>
                <a:schemeClr val="tx2"/>
              </a:solidFill>
            </a:endParaRPr>
          </a:p>
        </p:txBody>
      </p:sp>
      <p:cxnSp>
        <p:nvCxnSpPr>
          <p:cNvPr id="3" name="Přímá spojnice 2"/>
          <p:cNvCxnSpPr>
            <a:endCxn id="4156" idx="0"/>
          </p:cNvCxnSpPr>
          <p:nvPr/>
        </p:nvCxnSpPr>
        <p:spPr>
          <a:xfrm>
            <a:off x="5760877" y="2155032"/>
            <a:ext cx="0" cy="34385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66" name="Picture 7" descr="9e8222f0619eb9617b69ed267c92cb9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19" t="8186" r="21454" b="2512"/>
          <a:stretch/>
        </p:blipFill>
        <p:spPr bwMode="auto">
          <a:xfrm>
            <a:off x="228600" y="3473132"/>
            <a:ext cx="1958577" cy="3133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" name="Obrázek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34" t="19949" r="17565" b="13901"/>
          <a:stretch/>
        </p:blipFill>
        <p:spPr bwMode="auto">
          <a:xfrm>
            <a:off x="2560479" y="3473132"/>
            <a:ext cx="1958181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" name="Picture 2" descr="C:\Users\uživatel\Desktop\Transfuzka\IMG_20191217_14084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8035" y="3473131"/>
            <a:ext cx="1691425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43" t="3518" r="4311"/>
          <a:stretch/>
        </p:blipFill>
        <p:spPr>
          <a:xfrm rot="10800000">
            <a:off x="4806552" y="3473131"/>
            <a:ext cx="1981201" cy="3133724"/>
          </a:xfrm>
          <a:prstGeom prst="rect">
            <a:avLst/>
          </a:prstGeom>
        </p:spPr>
      </p:pic>
      <p:pic>
        <p:nvPicPr>
          <p:cNvPr id="71" name="Obrázek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9968" y="10751"/>
            <a:ext cx="2100263" cy="1382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pPr eaLnBrk="1" hangingPunct="1"/>
            <a:r>
              <a:rPr lang="cs-CZ" altLang="cs-CZ" sz="3600" dirty="0" smtClean="0"/>
              <a:t>Stanovení </a:t>
            </a:r>
            <a:r>
              <a:rPr lang="cs-CZ" altLang="cs-CZ" sz="3600" dirty="0" err="1" smtClean="0"/>
              <a:t>RhD</a:t>
            </a:r>
            <a:r>
              <a:rPr lang="cs-CZ" altLang="cs-CZ" sz="3600" dirty="0" smtClean="0"/>
              <a:t> u dárce krve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8229600" cy="4525963"/>
          </a:xfrm>
        </p:spPr>
        <p:txBody>
          <a:bodyPr/>
          <a:lstStyle/>
          <a:p>
            <a:pPr eaLnBrk="1" hangingPunct="1"/>
            <a:r>
              <a:rPr lang="cs-CZ" altLang="cs-CZ" sz="2400" dirty="0" smtClean="0"/>
              <a:t>povinnost testovat dárce na přítomnost všech </a:t>
            </a:r>
            <a:r>
              <a:rPr lang="cs-CZ" altLang="cs-CZ" sz="2400" dirty="0" smtClean="0">
                <a:solidFill>
                  <a:srgbClr val="FF0066"/>
                </a:solidFill>
              </a:rPr>
              <a:t>variantních  D antigenů </a:t>
            </a:r>
          </a:p>
          <a:p>
            <a:pPr eaLnBrk="1" hangingPunct="1"/>
            <a:r>
              <a:rPr lang="cs-CZ" altLang="cs-CZ" sz="2400" dirty="0" smtClean="0"/>
              <a:t>povinnost použít </a:t>
            </a:r>
            <a:r>
              <a:rPr lang="cs-CZ" altLang="cs-CZ" sz="2400" dirty="0" err="1" smtClean="0"/>
              <a:t>dg.sérum</a:t>
            </a:r>
            <a:r>
              <a:rPr lang="cs-CZ" altLang="cs-CZ" sz="2400" dirty="0" smtClean="0"/>
              <a:t> anti-D (</a:t>
            </a:r>
            <a:r>
              <a:rPr lang="cs-CZ" altLang="cs-CZ" sz="2400" dirty="0" err="1" smtClean="0"/>
              <a:t>IgG</a:t>
            </a:r>
            <a:r>
              <a:rPr lang="cs-CZ" altLang="cs-CZ" sz="2400" dirty="0" smtClean="0"/>
              <a:t>) pro NAT                   </a:t>
            </a:r>
            <a:r>
              <a:rPr lang="cs-CZ" altLang="cs-CZ" sz="2400" dirty="0" smtClean="0">
                <a:solidFill>
                  <a:srgbClr val="FF0066"/>
                </a:solidFill>
              </a:rPr>
              <a:t>k došetření dárců stanovených jako </a:t>
            </a:r>
            <a:r>
              <a:rPr lang="cs-CZ" altLang="cs-CZ" sz="2400" dirty="0" err="1" smtClean="0">
                <a:solidFill>
                  <a:srgbClr val="FF0066"/>
                </a:solidFill>
              </a:rPr>
              <a:t>RhD</a:t>
            </a:r>
            <a:r>
              <a:rPr lang="cs-CZ" altLang="cs-CZ" sz="2400" dirty="0" smtClean="0">
                <a:solidFill>
                  <a:srgbClr val="FF0066"/>
                </a:solidFill>
              </a:rPr>
              <a:t> negativní</a:t>
            </a:r>
          </a:p>
          <a:p>
            <a:pPr eaLnBrk="1" hangingPunct="1"/>
            <a:r>
              <a:rPr lang="cs-CZ" altLang="cs-CZ" sz="2400" dirty="0" smtClean="0">
                <a:solidFill>
                  <a:srgbClr val="FF0066"/>
                </a:solidFill>
              </a:rPr>
              <a:t>dárce </a:t>
            </a:r>
            <a:r>
              <a:rPr lang="cs-CZ" altLang="cs-CZ" sz="2400" dirty="0" err="1" smtClean="0">
                <a:solidFill>
                  <a:srgbClr val="FF0066"/>
                </a:solidFill>
              </a:rPr>
              <a:t>Dw</a:t>
            </a:r>
            <a:r>
              <a:rPr lang="cs-CZ" altLang="cs-CZ" sz="2400" dirty="0" smtClean="0">
                <a:solidFill>
                  <a:srgbClr val="FF0066"/>
                </a:solidFill>
              </a:rPr>
              <a:t>/v = dárce </a:t>
            </a:r>
            <a:r>
              <a:rPr lang="cs-CZ" altLang="cs-CZ" sz="2400" dirty="0" err="1" smtClean="0">
                <a:solidFill>
                  <a:srgbClr val="FF0066"/>
                </a:solidFill>
              </a:rPr>
              <a:t>RhD</a:t>
            </a:r>
            <a:r>
              <a:rPr lang="cs-CZ" altLang="cs-CZ" sz="2400" dirty="0" smtClean="0">
                <a:solidFill>
                  <a:srgbClr val="FF0066"/>
                </a:solidFill>
              </a:rPr>
              <a:t> pozitivní  </a:t>
            </a:r>
            <a:endParaRPr lang="cs-CZ" altLang="cs-CZ" sz="2400" dirty="0" smtClean="0"/>
          </a:p>
          <a:p>
            <a:pPr eaLnBrk="1" hangingPunct="1">
              <a:buFontTx/>
              <a:buNone/>
            </a:pPr>
            <a:endParaRPr lang="cs-CZ" altLang="cs-CZ" sz="2400" dirty="0" smtClean="0"/>
          </a:p>
          <a:p>
            <a:pPr eaLnBrk="1" hangingPunct="1">
              <a:buFontTx/>
              <a:buNone/>
            </a:pPr>
            <a:r>
              <a:rPr lang="cs-CZ" altLang="cs-CZ" sz="2400" u="sng" dirty="0" smtClean="0"/>
              <a:t>QC (platí pro dárce i příjemce)</a:t>
            </a:r>
            <a:r>
              <a:rPr lang="cs-CZ" altLang="cs-CZ" sz="2400" dirty="0" smtClean="0"/>
              <a:t>: </a:t>
            </a:r>
          </a:p>
          <a:p>
            <a:pPr eaLnBrk="1" hangingPunct="1"/>
            <a:r>
              <a:rPr lang="cs-CZ" altLang="cs-CZ" sz="2400" dirty="0" err="1" smtClean="0"/>
              <a:t>Rh</a:t>
            </a:r>
            <a:r>
              <a:rPr lang="cs-CZ" altLang="cs-CZ" sz="2400" dirty="0" smtClean="0"/>
              <a:t> </a:t>
            </a:r>
            <a:r>
              <a:rPr lang="cs-CZ" altLang="cs-CZ" sz="2400" dirty="0" err="1" smtClean="0"/>
              <a:t>ctl</a:t>
            </a:r>
            <a:r>
              <a:rPr lang="cs-CZ" altLang="cs-CZ" sz="2400" dirty="0" smtClean="0"/>
              <a:t> kontrolní sérum (zařazení dle dop. výrobce)               </a:t>
            </a:r>
          </a:p>
          <a:p>
            <a:pPr eaLnBrk="1" hangingPunct="1"/>
            <a:r>
              <a:rPr lang="cs-CZ" altLang="cs-CZ" sz="2400" dirty="0" err="1" smtClean="0"/>
              <a:t>erys</a:t>
            </a:r>
            <a:r>
              <a:rPr lang="cs-CZ" altLang="cs-CZ" sz="2400" dirty="0" smtClean="0"/>
              <a:t> </a:t>
            </a:r>
            <a:r>
              <a:rPr lang="cs-CZ" altLang="cs-CZ" sz="2400" dirty="0" err="1" smtClean="0"/>
              <a:t>RhD</a:t>
            </a:r>
            <a:r>
              <a:rPr lang="cs-CZ" altLang="cs-CZ" sz="2400" dirty="0" smtClean="0"/>
              <a:t>+ a </a:t>
            </a:r>
            <a:r>
              <a:rPr lang="cs-CZ" altLang="cs-CZ" sz="2400" dirty="0" err="1" smtClean="0"/>
              <a:t>RhD</a:t>
            </a:r>
            <a:r>
              <a:rPr lang="cs-CZ" altLang="cs-CZ" sz="2400" dirty="0" smtClean="0"/>
              <a:t>-. </a:t>
            </a:r>
          </a:p>
          <a:p>
            <a:pPr eaLnBrk="1" hangingPunct="1">
              <a:buFontTx/>
              <a:buNone/>
            </a:pPr>
            <a:endParaRPr lang="cs-CZ" altLang="cs-CZ" sz="2400" dirty="0" smtClean="0"/>
          </a:p>
          <a:p>
            <a:pPr eaLnBrk="1" hangingPunct="1">
              <a:buFontTx/>
              <a:buNone/>
            </a:pPr>
            <a:endParaRPr lang="cs-CZ" altLang="cs-CZ" sz="2400" dirty="0" smtClean="0"/>
          </a:p>
          <a:p>
            <a:pPr eaLnBrk="1" hangingPunct="1"/>
            <a:endParaRPr lang="cs-CZ" altLang="cs-CZ" sz="4000" dirty="0" smtClean="0"/>
          </a:p>
          <a:p>
            <a:pPr algn="r" eaLnBrk="1" hangingPunct="1"/>
            <a:endParaRPr lang="cs-CZ" altLang="cs-CZ" sz="4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/>
              <a:t>Vyšetřovací metody</a:t>
            </a: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0" y="4005064"/>
            <a:ext cx="3898857" cy="22237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28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484784"/>
            <a:ext cx="3916508" cy="220067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1484784"/>
            <a:ext cx="3024336" cy="22322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4005064"/>
            <a:ext cx="3561901" cy="223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94937810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600" dirty="0" err="1" smtClean="0"/>
              <a:t>Screening</a:t>
            </a:r>
            <a:r>
              <a:rPr lang="cs-CZ" altLang="cs-CZ" sz="3600" dirty="0" smtClean="0"/>
              <a:t> nepravidelných protilátek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417638"/>
            <a:ext cx="8534400" cy="5257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endParaRPr lang="cs-CZ" altLang="cs-CZ" sz="16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400" dirty="0" smtClean="0"/>
              <a:t>vyšetření plazmy/séra příjemce nebo dárce na přítomnost </a:t>
            </a:r>
            <a:r>
              <a:rPr lang="cs-CZ" altLang="cs-CZ" sz="2400" dirty="0" smtClean="0">
                <a:solidFill>
                  <a:srgbClr val="FF0066"/>
                </a:solidFill>
              </a:rPr>
              <a:t>nepravidelných protilátek proti </a:t>
            </a:r>
            <a:r>
              <a:rPr lang="cs-CZ" altLang="cs-CZ" sz="2400" dirty="0" err="1" smtClean="0">
                <a:solidFill>
                  <a:srgbClr val="FF0066"/>
                </a:solidFill>
              </a:rPr>
              <a:t>erys</a:t>
            </a:r>
            <a:r>
              <a:rPr lang="cs-CZ" altLang="cs-CZ" sz="2400" dirty="0" smtClean="0">
                <a:solidFill>
                  <a:srgbClr val="FF0066"/>
                </a:solidFill>
              </a:rPr>
              <a:t> </a:t>
            </a:r>
            <a:r>
              <a:rPr lang="cs-CZ" altLang="cs-CZ" sz="2400" dirty="0" smtClean="0"/>
              <a:t>pomocí známých diagnostických </a:t>
            </a:r>
            <a:r>
              <a:rPr lang="cs-CZ" altLang="cs-CZ" sz="2400" dirty="0" smtClean="0">
                <a:solidFill>
                  <a:srgbClr val="FF0066"/>
                </a:solidFill>
              </a:rPr>
              <a:t>erytrocytů skupiny 0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endParaRPr lang="cs-CZ" altLang="cs-CZ" sz="2400" dirty="0" smtClean="0">
              <a:solidFill>
                <a:srgbClr val="FF0066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400" dirty="0" smtClean="0">
                <a:solidFill>
                  <a:srgbClr val="FF0066"/>
                </a:solidFill>
              </a:rPr>
              <a:t>povinné zastoupení určitých antigenů </a:t>
            </a:r>
            <a:r>
              <a:rPr lang="cs-CZ" altLang="cs-CZ" sz="2400" dirty="0" smtClean="0"/>
              <a:t>včetně konkrétních </a:t>
            </a:r>
            <a:r>
              <a:rPr lang="cs-CZ" altLang="cs-CZ" sz="2400" dirty="0" err="1" smtClean="0"/>
              <a:t>haplotypů</a:t>
            </a:r>
            <a:r>
              <a:rPr lang="cs-CZ" altLang="cs-CZ" sz="2400" dirty="0" smtClean="0"/>
              <a:t> </a:t>
            </a:r>
            <a:r>
              <a:rPr lang="cs-CZ" altLang="cs-CZ" sz="2400" dirty="0">
                <a:solidFill>
                  <a:srgbClr val="FF0066"/>
                </a:solidFill>
              </a:rPr>
              <a:t>(</a:t>
            </a:r>
            <a:r>
              <a:rPr lang="cs-CZ" altLang="cs-CZ" sz="2400" dirty="0" err="1" smtClean="0">
                <a:solidFill>
                  <a:srgbClr val="FF0066"/>
                </a:solidFill>
              </a:rPr>
              <a:t>Rh</a:t>
            </a:r>
            <a:r>
              <a:rPr lang="cs-CZ" altLang="cs-CZ" sz="2400" dirty="0" smtClean="0">
                <a:solidFill>
                  <a:srgbClr val="FF0066"/>
                </a:solidFill>
              </a:rPr>
              <a:t>, </a:t>
            </a:r>
            <a:r>
              <a:rPr lang="cs-CZ" altLang="cs-CZ" sz="2400" dirty="0" err="1" smtClean="0">
                <a:solidFill>
                  <a:srgbClr val="FF0066"/>
                </a:solidFill>
              </a:rPr>
              <a:t>Kell</a:t>
            </a:r>
            <a:r>
              <a:rPr lang="cs-CZ" altLang="cs-CZ" sz="2400" dirty="0" smtClean="0">
                <a:solidFill>
                  <a:srgbClr val="FF0066"/>
                </a:solidFill>
              </a:rPr>
              <a:t>, </a:t>
            </a:r>
            <a:r>
              <a:rPr lang="cs-CZ" altLang="cs-CZ" sz="2400" dirty="0" err="1" smtClean="0">
                <a:solidFill>
                  <a:srgbClr val="FF0066"/>
                </a:solidFill>
              </a:rPr>
              <a:t>Duffy</a:t>
            </a:r>
            <a:r>
              <a:rPr lang="cs-CZ" altLang="cs-CZ" sz="2400" dirty="0" smtClean="0">
                <a:solidFill>
                  <a:srgbClr val="FF0066"/>
                </a:solidFill>
              </a:rPr>
              <a:t>, </a:t>
            </a:r>
            <a:r>
              <a:rPr lang="cs-CZ" altLang="cs-CZ" sz="2400" dirty="0" err="1" smtClean="0">
                <a:solidFill>
                  <a:srgbClr val="FF0066"/>
                </a:solidFill>
              </a:rPr>
              <a:t>Kidd</a:t>
            </a:r>
            <a:r>
              <a:rPr lang="cs-CZ" altLang="cs-CZ" sz="2400" dirty="0" smtClean="0">
                <a:solidFill>
                  <a:srgbClr val="FF0066"/>
                </a:solidFill>
              </a:rPr>
              <a:t>, </a:t>
            </a:r>
            <a:r>
              <a:rPr lang="cs-CZ" altLang="cs-CZ" sz="2400" dirty="0" err="1" smtClean="0">
                <a:solidFill>
                  <a:srgbClr val="FF0066"/>
                </a:solidFill>
              </a:rPr>
              <a:t>MNSs</a:t>
            </a:r>
            <a:r>
              <a:rPr lang="cs-CZ" altLang="cs-CZ" sz="2400" dirty="0" smtClean="0">
                <a:solidFill>
                  <a:srgbClr val="FF0066"/>
                </a:solidFill>
              </a:rPr>
              <a:t>, </a:t>
            </a:r>
            <a:r>
              <a:rPr lang="cs-CZ" altLang="cs-CZ" sz="2400" dirty="0" err="1" smtClean="0">
                <a:solidFill>
                  <a:srgbClr val="FF0066"/>
                </a:solidFill>
              </a:rPr>
              <a:t>Lewis</a:t>
            </a:r>
            <a:r>
              <a:rPr lang="cs-CZ" altLang="cs-CZ" sz="2400" dirty="0" smtClean="0">
                <a:solidFill>
                  <a:srgbClr val="FF0066"/>
                </a:solidFill>
              </a:rPr>
              <a:t>, </a:t>
            </a:r>
            <a:r>
              <a:rPr lang="cs-CZ" altLang="cs-CZ" sz="2400" dirty="0" err="1" smtClean="0">
                <a:solidFill>
                  <a:srgbClr val="FF0066"/>
                </a:solidFill>
              </a:rPr>
              <a:t>Lutheran</a:t>
            </a:r>
            <a:r>
              <a:rPr lang="cs-CZ" altLang="cs-CZ" sz="2400" dirty="0" smtClean="0">
                <a:solidFill>
                  <a:srgbClr val="FF0066"/>
                </a:solidFill>
              </a:rPr>
              <a:t>…) </a:t>
            </a:r>
            <a:r>
              <a:rPr lang="cs-CZ" altLang="cs-CZ" sz="2400" dirty="0" smtClean="0"/>
              <a:t>na dg. erytrocytech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cs-CZ" altLang="cs-CZ" sz="2000" dirty="0" smtClean="0"/>
              <a:t>pro dárce krve lze použití směs dg. erytrocytů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cs-CZ" altLang="cs-CZ" sz="2000" dirty="0" smtClean="0"/>
              <a:t>pro pacienty nemohou být ve směsi (tři a více typů)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cs-CZ" altLang="cs-CZ" sz="24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400" dirty="0" smtClean="0">
                <a:solidFill>
                  <a:srgbClr val="FF0066"/>
                </a:solidFill>
              </a:rPr>
              <a:t>povinně test v LISS-NAT 37°C</a:t>
            </a:r>
            <a:r>
              <a:rPr lang="cs-CZ" altLang="cs-CZ" sz="2400" dirty="0" smtClean="0"/>
              <a:t>  (</a:t>
            </a:r>
            <a:r>
              <a:rPr lang="cs-CZ" altLang="cs-CZ" sz="2400" dirty="0" err="1" smtClean="0"/>
              <a:t>sloupc</a:t>
            </a:r>
            <a:r>
              <a:rPr lang="cs-CZ" altLang="cs-CZ" sz="2400" dirty="0" smtClean="0"/>
              <a:t>. aglutinace, pevná fáze, zkumavkové testy)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400" dirty="0">
                <a:solidFill>
                  <a:srgbClr val="FF0066"/>
                </a:solidFill>
              </a:rPr>
              <a:t>n</a:t>
            </a:r>
            <a:r>
              <a:rPr lang="cs-CZ" altLang="cs-CZ" sz="2400" dirty="0" smtClean="0">
                <a:solidFill>
                  <a:srgbClr val="FF0066"/>
                </a:solidFill>
              </a:rPr>
              <a:t>epovinně doplnění enzymovým testem </a:t>
            </a:r>
            <a:r>
              <a:rPr lang="cs-CZ" altLang="cs-CZ" sz="2400" dirty="0" smtClean="0"/>
              <a:t>(lepší pro -</a:t>
            </a:r>
            <a:r>
              <a:rPr lang="cs-CZ" altLang="cs-CZ" sz="2400" dirty="0" err="1" smtClean="0"/>
              <a:t>Rh</a:t>
            </a:r>
            <a:r>
              <a:rPr lang="cs-CZ" altLang="cs-CZ" sz="2400" dirty="0" smtClean="0"/>
              <a:t>, -</a:t>
            </a:r>
            <a:r>
              <a:rPr lang="cs-CZ" altLang="cs-CZ" sz="2400" dirty="0" err="1" smtClean="0"/>
              <a:t>Jk</a:t>
            </a:r>
            <a:r>
              <a:rPr lang="cs-CZ" altLang="cs-CZ" sz="2400" dirty="0" smtClean="0"/>
              <a:t>)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cs-CZ" altLang="cs-CZ" sz="2400" dirty="0" smtClean="0"/>
          </a:p>
          <a:p>
            <a:pPr eaLnBrk="1" hangingPunct="1">
              <a:lnSpc>
                <a:spcPct val="80000"/>
              </a:lnSpc>
              <a:defRPr/>
            </a:pPr>
            <a:endParaRPr lang="cs-CZ" altLang="cs-CZ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 dirty="0" smtClean="0"/>
              <a:t>Vyšetření nepravidelných protilátek proti erytrocytům – screeningový test </a:t>
            </a:r>
          </a:p>
        </p:txBody>
      </p:sp>
      <p:sp>
        <p:nvSpPr>
          <p:cNvPr id="4096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cs-CZ" altLang="cs-CZ" sz="2400" smtClean="0"/>
          </a:p>
        </p:txBody>
      </p:sp>
      <p:pic>
        <p:nvPicPr>
          <p:cNvPr id="40964" name="Picture 5" descr="F:\DCIM\Camera\IMG_20170112_1240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00" y="-7696200"/>
            <a:ext cx="2563812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494088"/>
            <a:ext cx="6553200" cy="275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66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1958975"/>
            <a:ext cx="979488" cy="2328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67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981200"/>
            <a:ext cx="2536825" cy="146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68" name="Obrázek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460500"/>
            <a:ext cx="2438400" cy="175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85800"/>
            <a:ext cx="8229600" cy="3657600"/>
          </a:xfrm>
        </p:spPr>
        <p:txBody>
          <a:bodyPr/>
          <a:lstStyle/>
          <a:p>
            <a:pPr eaLnBrk="1" hangingPunct="1">
              <a:defRPr/>
            </a:pPr>
            <a:endParaRPr lang="cs-CZ" altLang="cs-CZ" sz="2400" dirty="0" smtClean="0"/>
          </a:p>
          <a:p>
            <a:pPr eaLnBrk="1" hangingPunct="1">
              <a:defRPr/>
            </a:pPr>
            <a:r>
              <a:rPr lang="cs-CZ" altLang="cs-CZ" sz="2400" dirty="0" smtClean="0"/>
              <a:t>pozitivní </a:t>
            </a:r>
            <a:r>
              <a:rPr lang="cs-CZ" altLang="cs-CZ" sz="2400" dirty="0" err="1" smtClean="0"/>
              <a:t>screening</a:t>
            </a:r>
            <a:r>
              <a:rPr lang="cs-CZ" altLang="cs-CZ" sz="2400" dirty="0" smtClean="0"/>
              <a:t> protilátek = patologie, nutno došetřit, </a:t>
            </a:r>
            <a:r>
              <a:rPr lang="cs-CZ" altLang="cs-CZ" sz="2400" dirty="0" smtClean="0">
                <a:solidFill>
                  <a:srgbClr val="FF0066"/>
                </a:solidFill>
              </a:rPr>
              <a:t>identifikovat protilátku</a:t>
            </a:r>
            <a:r>
              <a:rPr lang="cs-CZ" altLang="cs-CZ" sz="2400" dirty="0" smtClean="0"/>
              <a:t> pomocí více typů diagnostických erytrocytů pro určení protilátky, </a:t>
            </a:r>
            <a:r>
              <a:rPr lang="cs-CZ" altLang="cs-CZ" sz="2400" dirty="0" smtClean="0">
                <a:solidFill>
                  <a:srgbClr val="FF0066"/>
                </a:solidFill>
              </a:rPr>
              <a:t>stanovit klinický význam protilátky </a:t>
            </a:r>
            <a:r>
              <a:rPr lang="cs-CZ" altLang="cs-CZ" sz="2400" dirty="0"/>
              <a:t>(NAT, 37°C)</a:t>
            </a:r>
          </a:p>
          <a:p>
            <a:pPr eaLnBrk="1" hangingPunct="1">
              <a:defRPr/>
            </a:pPr>
            <a:r>
              <a:rPr lang="cs-CZ" altLang="cs-CZ" sz="2400" dirty="0"/>
              <a:t>určení fenotypu s ohledem na specifitu zjištěné protilátky</a:t>
            </a:r>
          </a:p>
          <a:p>
            <a:pPr eaLnBrk="1" hangingPunct="1">
              <a:defRPr/>
            </a:pPr>
            <a:r>
              <a:rPr lang="cs-CZ" altLang="cs-CZ" sz="2400" dirty="0" smtClean="0"/>
              <a:t>rozlišení </a:t>
            </a:r>
            <a:r>
              <a:rPr lang="cs-CZ" altLang="cs-CZ" sz="2400" dirty="0" err="1" smtClean="0"/>
              <a:t>aloprotilátky</a:t>
            </a:r>
            <a:r>
              <a:rPr lang="cs-CZ" altLang="cs-CZ" sz="2400" dirty="0" smtClean="0"/>
              <a:t>, autoprotilátky, jiných typů reakcí</a:t>
            </a:r>
          </a:p>
          <a:p>
            <a:pPr eaLnBrk="1" hangingPunct="1">
              <a:defRPr/>
            </a:pPr>
            <a:r>
              <a:rPr lang="cs-CZ" altLang="cs-CZ" sz="2400" dirty="0" smtClean="0"/>
              <a:t>dle toho </a:t>
            </a:r>
            <a:r>
              <a:rPr lang="cs-CZ" altLang="cs-CZ" sz="2400" dirty="0" smtClean="0">
                <a:solidFill>
                  <a:srgbClr val="FF0066"/>
                </a:solidFill>
              </a:rPr>
              <a:t>vybrat odpovídající transfuzní přípravek </a:t>
            </a:r>
            <a:r>
              <a:rPr lang="cs-CZ" altLang="cs-CZ" sz="2400" dirty="0" smtClean="0"/>
              <a:t>= kompatibilní transfuzi</a:t>
            </a:r>
          </a:p>
          <a:p>
            <a:pPr marL="0" indent="0" eaLnBrk="1" hangingPunct="1">
              <a:buFontTx/>
              <a:buNone/>
              <a:defRPr/>
            </a:pPr>
            <a:endParaRPr lang="cs-CZ" altLang="cs-CZ" sz="2400" dirty="0"/>
          </a:p>
          <a:p>
            <a:pPr marL="0" indent="0" eaLnBrk="1" hangingPunct="1">
              <a:buFontTx/>
              <a:buNone/>
              <a:defRPr/>
            </a:pPr>
            <a:endParaRPr lang="cs-CZ" altLang="cs-CZ" sz="2400" dirty="0" smtClean="0"/>
          </a:p>
          <a:p>
            <a:pPr eaLnBrk="1" hangingPunct="1">
              <a:defRPr/>
            </a:pPr>
            <a:endParaRPr lang="cs-CZ" altLang="cs-CZ" sz="2400" b="1" dirty="0" smtClean="0"/>
          </a:p>
          <a:p>
            <a:pPr lvl="2" eaLnBrk="1" hangingPunct="1">
              <a:buFontTx/>
              <a:buNone/>
              <a:defRPr/>
            </a:pPr>
            <a:r>
              <a:rPr lang="cs-CZ" altLang="cs-CZ" dirty="0" smtClean="0"/>
              <a:t>   </a:t>
            </a:r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36" r="3230" b="32493"/>
          <a:stretch/>
        </p:blipFill>
        <p:spPr bwMode="auto">
          <a:xfrm>
            <a:off x="3196431" y="4572000"/>
            <a:ext cx="2751138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762000"/>
            <a:ext cx="4495800" cy="5562600"/>
          </a:xfrm>
        </p:spPr>
        <p:txBody>
          <a:bodyPr/>
          <a:lstStyle/>
          <a:p>
            <a:pPr eaLnBrk="1" hangingPunct="1"/>
            <a:r>
              <a:rPr lang="cs-CZ" altLang="cs-CZ" sz="2400" dirty="0"/>
              <a:t>při nálezu specifických protilátek u </a:t>
            </a:r>
            <a:r>
              <a:rPr lang="cs-CZ" altLang="cs-CZ" sz="2400" dirty="0" smtClean="0"/>
              <a:t>příjemce - riziko zkráceného přežívání dárcovských </a:t>
            </a:r>
            <a:r>
              <a:rPr lang="cs-CZ" altLang="cs-CZ" sz="2400" dirty="0" err="1" smtClean="0"/>
              <a:t>erys</a:t>
            </a:r>
            <a:r>
              <a:rPr lang="cs-CZ" altLang="cs-CZ" sz="2400" dirty="0" smtClean="0"/>
              <a:t> včetně  nežádoucí </a:t>
            </a:r>
            <a:r>
              <a:rPr lang="cs-CZ" altLang="cs-CZ" sz="2400" dirty="0" err="1" smtClean="0"/>
              <a:t>potransfuzní</a:t>
            </a:r>
            <a:r>
              <a:rPr lang="cs-CZ" altLang="cs-CZ" sz="2400" dirty="0" smtClean="0"/>
              <a:t> reakce při inkompatibilní transfuzi</a:t>
            </a:r>
          </a:p>
          <a:p>
            <a:pPr eaLnBrk="1" hangingPunct="1"/>
            <a:r>
              <a:rPr lang="cs-CZ" altLang="cs-CZ" sz="2400" dirty="0" smtClean="0"/>
              <a:t>výběr transfuze negativní pro daný antigen při protilátkách: anti-A,-B,-AB, -</a:t>
            </a:r>
            <a:r>
              <a:rPr lang="cs-CZ" altLang="cs-CZ" sz="2400" dirty="0" err="1" smtClean="0"/>
              <a:t>Rh</a:t>
            </a:r>
            <a:r>
              <a:rPr lang="cs-CZ" altLang="cs-CZ" sz="2400" dirty="0" smtClean="0"/>
              <a:t>, -</a:t>
            </a:r>
            <a:r>
              <a:rPr lang="cs-CZ" altLang="cs-CZ" sz="2400" dirty="0" err="1" smtClean="0"/>
              <a:t>Kell</a:t>
            </a:r>
            <a:r>
              <a:rPr lang="cs-CZ" altLang="cs-CZ" sz="2400" dirty="0" smtClean="0"/>
              <a:t>, -</a:t>
            </a:r>
            <a:r>
              <a:rPr lang="cs-CZ" altLang="cs-CZ" sz="2400" dirty="0" err="1" smtClean="0"/>
              <a:t>Duffy</a:t>
            </a:r>
            <a:r>
              <a:rPr lang="cs-CZ" altLang="cs-CZ" sz="2400" dirty="0" smtClean="0"/>
              <a:t>, -</a:t>
            </a:r>
            <a:r>
              <a:rPr lang="cs-CZ" altLang="cs-CZ" sz="2400" dirty="0" err="1" smtClean="0"/>
              <a:t>Kidd</a:t>
            </a:r>
            <a:r>
              <a:rPr lang="cs-CZ" altLang="cs-CZ" sz="2400" dirty="0" smtClean="0"/>
              <a:t>, -</a:t>
            </a:r>
            <a:r>
              <a:rPr lang="cs-CZ" altLang="cs-CZ" sz="2400" dirty="0" err="1" smtClean="0"/>
              <a:t>Ss</a:t>
            </a:r>
            <a:r>
              <a:rPr lang="cs-CZ" altLang="cs-CZ" sz="2400" dirty="0" smtClean="0"/>
              <a:t>, někdy -M/37° aj.</a:t>
            </a:r>
          </a:p>
          <a:p>
            <a:pPr eaLnBrk="1" hangingPunct="1">
              <a:buFontTx/>
              <a:buNone/>
            </a:pPr>
            <a:endParaRPr lang="cs-CZ" altLang="cs-CZ" sz="2400" dirty="0" smtClean="0"/>
          </a:p>
          <a:p>
            <a:pPr eaLnBrk="1" hangingPunct="1"/>
            <a:endParaRPr lang="cs-CZ" altLang="cs-CZ" sz="2400" dirty="0" smtClean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" r="863"/>
          <a:stretch/>
        </p:blipFill>
        <p:spPr bwMode="auto">
          <a:xfrm>
            <a:off x="5181600" y="388620"/>
            <a:ext cx="3779520" cy="594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2192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cs-CZ" altLang="cs-CZ" sz="3600" dirty="0" smtClean="0"/>
              <a:t>Transfuzní přípravky    </a:t>
            </a:r>
            <a:r>
              <a:rPr lang="cs-CZ" altLang="cs-CZ" sz="3600" dirty="0"/>
              <a:t/>
            </a:r>
            <a:br>
              <a:rPr lang="cs-CZ" altLang="cs-CZ" sz="3600" dirty="0"/>
            </a:br>
            <a:r>
              <a:rPr lang="cs-CZ" altLang="cs-CZ" sz="2400" dirty="0" smtClean="0"/>
              <a:t>Štítky </a:t>
            </a:r>
            <a:r>
              <a:rPr lang="cs-CZ" altLang="cs-CZ" sz="2400" dirty="0"/>
              <a:t>na konečném produktu obsahují všechny důležité </a:t>
            </a:r>
            <a:r>
              <a:rPr lang="cs-CZ" altLang="cs-CZ" sz="2400" dirty="0" smtClean="0"/>
              <a:t>údaje</a:t>
            </a:r>
            <a:endParaRPr lang="cs-CZ" altLang="cs-CZ" sz="2400" dirty="0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925247"/>
            <a:ext cx="3959225" cy="3746500"/>
          </a:xfrm>
        </p:spPr>
        <p:txBody>
          <a:bodyPr/>
          <a:lstStyle/>
          <a:p>
            <a:pPr lvl="1">
              <a:lnSpc>
                <a:spcPct val="90000"/>
              </a:lnSpc>
            </a:pPr>
            <a:r>
              <a:rPr lang="cs-CZ" altLang="cs-CZ" sz="2000" dirty="0" smtClean="0"/>
              <a:t>Typ přípravku</a:t>
            </a:r>
          </a:p>
          <a:p>
            <a:pPr lvl="1">
              <a:lnSpc>
                <a:spcPct val="90000"/>
              </a:lnSpc>
            </a:pPr>
            <a:r>
              <a:rPr lang="cs-CZ" altLang="cs-CZ" sz="2000" dirty="0" smtClean="0"/>
              <a:t>Kód výrobce</a:t>
            </a:r>
          </a:p>
          <a:p>
            <a:pPr lvl="1">
              <a:lnSpc>
                <a:spcPct val="90000"/>
              </a:lnSpc>
            </a:pPr>
            <a:r>
              <a:rPr lang="cs-CZ" altLang="cs-CZ" sz="2000" dirty="0" smtClean="0"/>
              <a:t>Číslo odběru</a:t>
            </a:r>
          </a:p>
          <a:p>
            <a:pPr lvl="1">
              <a:lnSpc>
                <a:spcPct val="90000"/>
              </a:lnSpc>
            </a:pPr>
            <a:r>
              <a:rPr lang="cs-CZ" altLang="cs-CZ" sz="2000" dirty="0" smtClean="0"/>
              <a:t>Datum odběru</a:t>
            </a:r>
          </a:p>
          <a:p>
            <a:pPr lvl="1">
              <a:lnSpc>
                <a:spcPct val="90000"/>
              </a:lnSpc>
            </a:pPr>
            <a:r>
              <a:rPr lang="cs-CZ" altLang="cs-CZ" sz="2000" dirty="0" smtClean="0"/>
              <a:t>Datum </a:t>
            </a:r>
            <a:r>
              <a:rPr lang="cs-CZ" altLang="cs-CZ" sz="2000" dirty="0" err="1" smtClean="0"/>
              <a:t>expirace</a:t>
            </a:r>
            <a:endParaRPr lang="cs-CZ" altLang="cs-CZ" sz="2000" dirty="0" smtClean="0"/>
          </a:p>
          <a:p>
            <a:pPr lvl="1">
              <a:lnSpc>
                <a:spcPct val="90000"/>
              </a:lnSpc>
            </a:pPr>
            <a:r>
              <a:rPr lang="cs-CZ" altLang="cs-CZ" sz="2000" dirty="0" smtClean="0"/>
              <a:t>Krevní skupina</a:t>
            </a:r>
          </a:p>
          <a:p>
            <a:pPr lvl="1">
              <a:lnSpc>
                <a:spcPct val="90000"/>
              </a:lnSpc>
            </a:pPr>
            <a:r>
              <a:rPr lang="cs-CZ" altLang="cs-CZ" sz="2000" dirty="0" smtClean="0"/>
              <a:t>Množství</a:t>
            </a:r>
          </a:p>
          <a:p>
            <a:pPr lvl="1">
              <a:lnSpc>
                <a:spcPct val="90000"/>
              </a:lnSpc>
            </a:pPr>
            <a:r>
              <a:rPr lang="cs-CZ" altLang="cs-CZ" sz="2000" dirty="0" smtClean="0"/>
              <a:t>Použité roztoky</a:t>
            </a:r>
          </a:p>
          <a:p>
            <a:pPr lvl="1">
              <a:lnSpc>
                <a:spcPct val="90000"/>
              </a:lnSpc>
            </a:pPr>
            <a:r>
              <a:rPr lang="cs-CZ" altLang="cs-CZ" sz="2000" dirty="0" smtClean="0"/>
              <a:t>Výsledky předepsaných testů</a:t>
            </a:r>
          </a:p>
          <a:p>
            <a:pPr lvl="1">
              <a:lnSpc>
                <a:spcPct val="90000"/>
              </a:lnSpc>
            </a:pPr>
            <a:r>
              <a:rPr lang="cs-CZ" altLang="cs-CZ" sz="2000" dirty="0" smtClean="0"/>
              <a:t>Skladovací podmínky</a:t>
            </a:r>
          </a:p>
        </p:txBody>
      </p:sp>
      <p:pic>
        <p:nvPicPr>
          <p:cNvPr id="46085" name="Picture 2" descr="C:\Users\8260\Desktop\IMG_20161004_1251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553200" y="-16383000"/>
            <a:ext cx="1212850" cy="216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 descr="C:\Users\uživatel\Desktop\drive-download-20190112T213000Z-001\IMG_20190130_1623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7793" y="1713120"/>
            <a:ext cx="4166176" cy="4170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600" smtClean="0"/>
              <a:t>Výběr transfuzního přípravku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800600"/>
          </a:xfrm>
        </p:spPr>
        <p:txBody>
          <a:bodyPr/>
          <a:lstStyle/>
          <a:p>
            <a:pPr eaLnBrk="1" hangingPunct="1"/>
            <a:endParaRPr lang="cs-CZ" altLang="cs-CZ" dirty="0" smtClean="0"/>
          </a:p>
          <a:p>
            <a:pPr eaLnBrk="1" hangingPunct="1"/>
            <a:r>
              <a:rPr lang="cs-CZ" altLang="cs-CZ" sz="2400" dirty="0" smtClean="0"/>
              <a:t>AB0 a </a:t>
            </a:r>
            <a:r>
              <a:rPr lang="cs-CZ" altLang="cs-CZ" sz="2400" dirty="0" err="1" smtClean="0"/>
              <a:t>RhD</a:t>
            </a:r>
            <a:r>
              <a:rPr lang="cs-CZ" altLang="cs-CZ" sz="2400" dirty="0" smtClean="0"/>
              <a:t> shoda</a:t>
            </a:r>
          </a:p>
          <a:p>
            <a:pPr eaLnBrk="1" hangingPunct="1"/>
            <a:r>
              <a:rPr lang="cs-CZ" altLang="cs-CZ" sz="2400" dirty="0" smtClean="0"/>
              <a:t>pokud není, tak </a:t>
            </a:r>
            <a:r>
              <a:rPr lang="cs-CZ" altLang="cs-CZ" sz="2400" dirty="0" smtClean="0">
                <a:solidFill>
                  <a:srgbClr val="FF0066"/>
                </a:solidFill>
              </a:rPr>
              <a:t>erytrocyty kompatibilní pro AB0 protilátky u příjemce / univerzální erytrocyty skupiny 0</a:t>
            </a:r>
          </a:p>
          <a:p>
            <a:pPr lvl="1" eaLnBrk="1" hangingPunct="1"/>
            <a:r>
              <a:rPr lang="cs-CZ" altLang="cs-CZ" sz="2200" dirty="0" smtClean="0"/>
              <a:t>pro příjemce skupiny AB erytrocyty skupiny A,B nebo 0 </a:t>
            </a:r>
          </a:p>
          <a:p>
            <a:pPr lvl="1" eaLnBrk="1" hangingPunct="1"/>
            <a:r>
              <a:rPr lang="cs-CZ" altLang="cs-CZ" sz="2200" dirty="0" smtClean="0"/>
              <a:t>pro dívky a ženy ve fertilním věku rezervovat erytrocyty </a:t>
            </a:r>
            <a:r>
              <a:rPr lang="cs-CZ" altLang="cs-CZ" sz="2200" dirty="0" err="1" smtClean="0"/>
              <a:t>RhD</a:t>
            </a:r>
            <a:r>
              <a:rPr lang="cs-CZ" altLang="cs-CZ" sz="2200" dirty="0" smtClean="0"/>
              <a:t> negativní, K-</a:t>
            </a:r>
          </a:p>
          <a:p>
            <a:pPr lvl="1" eaLnBrk="1" hangingPunct="1"/>
            <a:r>
              <a:rPr lang="cs-CZ" altLang="cs-CZ" sz="2200" dirty="0" smtClean="0">
                <a:solidFill>
                  <a:schemeClr val="tx2"/>
                </a:solidFill>
              </a:rPr>
              <a:t>erytrocyty 0 jsou tzv. univerzální</a:t>
            </a:r>
          </a:p>
          <a:p>
            <a:pPr lvl="1" eaLnBrk="1" hangingPunct="1"/>
            <a:r>
              <a:rPr lang="cs-CZ" altLang="cs-CZ" sz="2200" dirty="0" smtClean="0">
                <a:solidFill>
                  <a:schemeClr val="tx2"/>
                </a:solidFill>
              </a:rPr>
              <a:t>plazma AB je tzv. univerzální</a:t>
            </a:r>
          </a:p>
          <a:p>
            <a:pPr lvl="1" eaLnBrk="1" hangingPunct="1"/>
            <a:r>
              <a:rPr lang="cs-CZ" altLang="cs-CZ" sz="2200" dirty="0" smtClean="0"/>
              <a:t>co nejdříve přejít na skupinově shodné přípravky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8229600" cy="868362"/>
          </a:xfrm>
        </p:spPr>
        <p:txBody>
          <a:bodyPr/>
          <a:lstStyle/>
          <a:p>
            <a:pPr eaLnBrk="1" hangingPunct="1"/>
            <a:r>
              <a:rPr lang="cs-CZ" altLang="cs-CZ" sz="3600" dirty="0" smtClean="0"/>
              <a:t>Test kompatibility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00200"/>
            <a:ext cx="6477000" cy="4694238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cs-CZ" altLang="cs-CZ" sz="2400" dirty="0" smtClean="0"/>
              <a:t>potvrzení slučitelnosti krve příjemce a dárce</a:t>
            </a:r>
          </a:p>
          <a:p>
            <a:pPr eaLnBrk="1" hangingPunct="1">
              <a:lnSpc>
                <a:spcPct val="90000"/>
              </a:lnSpc>
              <a:defRPr/>
            </a:pPr>
            <a:endParaRPr lang="cs-CZ" altLang="cs-CZ" sz="24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400" dirty="0" smtClean="0">
                <a:solidFill>
                  <a:srgbClr val="FF0066"/>
                </a:solidFill>
              </a:rPr>
              <a:t>reakce mezi plazmou příjemce a erytrocyty dárce </a:t>
            </a:r>
            <a:r>
              <a:rPr lang="cs-CZ" altLang="cs-CZ" sz="2400" dirty="0" smtClean="0"/>
              <a:t>(segment z vaku TP)</a:t>
            </a:r>
          </a:p>
          <a:p>
            <a:pPr eaLnBrk="1" hangingPunct="1">
              <a:lnSpc>
                <a:spcPct val="90000"/>
              </a:lnSpc>
              <a:defRPr/>
            </a:pPr>
            <a:endParaRPr lang="cs-CZ" altLang="cs-CZ" sz="2400" dirty="0" smtClean="0"/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altLang="cs-CZ" sz="2000" dirty="0" smtClean="0"/>
              <a:t>negativní</a:t>
            </a:r>
            <a:r>
              <a:rPr lang="cs-CZ" altLang="cs-CZ" sz="1600" dirty="0" smtClean="0"/>
              <a:t> </a:t>
            </a:r>
            <a:r>
              <a:rPr lang="cs-CZ" altLang="cs-CZ" sz="2000" dirty="0"/>
              <a:t>test = kompatibilita dárcovských </a:t>
            </a:r>
            <a:r>
              <a:rPr lang="cs-CZ" altLang="cs-CZ" sz="2000" dirty="0" smtClean="0"/>
              <a:t>erytrocytů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altLang="cs-CZ" sz="2000" dirty="0" smtClean="0"/>
              <a:t>pozitivní </a:t>
            </a:r>
            <a:r>
              <a:rPr lang="cs-CZ" altLang="cs-CZ" sz="2000" dirty="0"/>
              <a:t>test = inkompatibilní transfuze = nelze </a:t>
            </a:r>
            <a:r>
              <a:rPr lang="cs-CZ" altLang="cs-CZ" sz="2000" dirty="0" smtClean="0"/>
              <a:t>vydat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altLang="cs-CZ" sz="2000" dirty="0" smtClean="0"/>
              <a:t>zkoušku </a:t>
            </a:r>
            <a:r>
              <a:rPr lang="cs-CZ" altLang="cs-CZ" sz="2000" dirty="0"/>
              <a:t>provádí jedna osoba od začátku do ukončení</a:t>
            </a:r>
          </a:p>
          <a:p>
            <a:pPr lvl="1" eaLnBrk="1" hangingPunct="1">
              <a:lnSpc>
                <a:spcPct val="90000"/>
              </a:lnSpc>
              <a:defRPr/>
            </a:pPr>
            <a:endParaRPr lang="cs-CZ" altLang="cs-CZ" sz="2000" dirty="0" smtClean="0"/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endParaRPr lang="cs-CZ" altLang="cs-CZ" sz="2400" dirty="0" smtClean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554"/>
          <a:stretch>
            <a:fillRect/>
          </a:stretch>
        </p:blipFill>
        <p:spPr bwMode="auto">
          <a:xfrm>
            <a:off x="7162800" y="2514600"/>
            <a:ext cx="1555750" cy="2474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868362"/>
          </a:xfrm>
        </p:spPr>
        <p:txBody>
          <a:bodyPr/>
          <a:lstStyle/>
          <a:p>
            <a:pPr eaLnBrk="1" hangingPunct="1"/>
            <a:r>
              <a:rPr lang="cs-CZ" altLang="cs-CZ" sz="3600" dirty="0" smtClean="0"/>
              <a:t>Test kompatibility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8686800" cy="5456238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cs-CZ" altLang="cs-CZ" sz="2400" dirty="0" smtClean="0"/>
              <a:t>lze použít </a:t>
            </a:r>
            <a:r>
              <a:rPr lang="cs-CZ" altLang="cs-CZ" sz="2400" dirty="0">
                <a:solidFill>
                  <a:srgbClr val="FF0066"/>
                </a:solidFill>
              </a:rPr>
              <a:t>elektronický výběr </a:t>
            </a:r>
            <a:r>
              <a:rPr lang="cs-CZ" altLang="cs-CZ" sz="2400" dirty="0" smtClean="0"/>
              <a:t>(e-</a:t>
            </a:r>
            <a:r>
              <a:rPr lang="cs-CZ" altLang="cs-CZ" sz="2400" dirty="0" err="1" smtClean="0"/>
              <a:t>cross</a:t>
            </a:r>
            <a:r>
              <a:rPr lang="cs-CZ" altLang="cs-CZ" sz="2400" dirty="0" smtClean="0"/>
              <a:t> </a:t>
            </a:r>
            <a:r>
              <a:rPr lang="cs-CZ" altLang="cs-CZ" sz="2400" dirty="0" err="1" smtClean="0"/>
              <a:t>match</a:t>
            </a:r>
            <a:r>
              <a:rPr lang="cs-CZ" altLang="cs-CZ" sz="2400" dirty="0" smtClean="0"/>
              <a:t> při zavedeném SW s implementovanými kontrolními mechanismy)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altLang="cs-CZ" sz="2000" dirty="0" smtClean="0"/>
              <a:t>příjemce AB0, </a:t>
            </a:r>
            <a:r>
              <a:rPr lang="cs-CZ" altLang="cs-CZ" sz="2000" dirty="0" err="1" smtClean="0"/>
              <a:t>RhD</a:t>
            </a:r>
            <a:r>
              <a:rPr lang="cs-CZ" altLang="cs-CZ" sz="2000" dirty="0" smtClean="0"/>
              <a:t> ze 2 nezávislých vzorků, </a:t>
            </a:r>
            <a:r>
              <a:rPr lang="cs-CZ" altLang="cs-CZ" sz="2000" dirty="0" err="1" smtClean="0"/>
              <a:t>negat</a:t>
            </a:r>
            <a:r>
              <a:rPr lang="cs-CZ" altLang="cs-CZ" sz="2000" dirty="0" smtClean="0"/>
              <a:t>. </a:t>
            </a:r>
            <a:r>
              <a:rPr lang="cs-CZ" altLang="cs-CZ" sz="2000" dirty="0" err="1" smtClean="0"/>
              <a:t>screening</a:t>
            </a:r>
            <a:r>
              <a:rPr lang="cs-CZ" altLang="cs-CZ" sz="2000" dirty="0" smtClean="0"/>
              <a:t> </a:t>
            </a:r>
            <a:r>
              <a:rPr lang="cs-CZ" altLang="cs-CZ" sz="2000" dirty="0" err="1" smtClean="0"/>
              <a:t>abs</a:t>
            </a:r>
            <a:endParaRPr lang="cs-CZ" altLang="cs-CZ" sz="2000" dirty="0" smtClean="0"/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altLang="cs-CZ" sz="2000" dirty="0"/>
              <a:t>ověření AB0, </a:t>
            </a:r>
            <a:r>
              <a:rPr lang="cs-CZ" altLang="cs-CZ" sz="2000" dirty="0" err="1"/>
              <a:t>RhD</a:t>
            </a:r>
            <a:r>
              <a:rPr lang="cs-CZ" altLang="cs-CZ" sz="2000" dirty="0"/>
              <a:t> ze segmentu </a:t>
            </a:r>
            <a:r>
              <a:rPr lang="cs-CZ" altLang="cs-CZ" sz="2000" dirty="0" err="1"/>
              <a:t>ery</a:t>
            </a:r>
            <a:r>
              <a:rPr lang="cs-CZ" altLang="cs-CZ" sz="2000" dirty="0"/>
              <a:t> TP</a:t>
            </a:r>
          </a:p>
          <a:p>
            <a:pPr lvl="2" eaLnBrk="1" hangingPunct="1">
              <a:lnSpc>
                <a:spcPct val="90000"/>
              </a:lnSpc>
              <a:defRPr/>
            </a:pPr>
            <a:endParaRPr lang="cs-CZ" altLang="cs-CZ" dirty="0" smtClean="0"/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cs-CZ" altLang="cs-CZ" sz="2400" u="sng" dirty="0" smtClean="0"/>
              <a:t>Sérologická zkouška kompatibility:</a:t>
            </a:r>
          </a:p>
          <a:p>
            <a:pPr eaLnBrk="1" hangingPunct="1">
              <a:defRPr/>
            </a:pPr>
            <a:r>
              <a:rPr lang="cs-CZ" altLang="cs-CZ" sz="2400" dirty="0" smtClean="0">
                <a:solidFill>
                  <a:srgbClr val="FF0066"/>
                </a:solidFill>
              </a:rPr>
              <a:t>LISS-NAT</a:t>
            </a:r>
            <a:r>
              <a:rPr lang="cs-CZ" altLang="cs-CZ" sz="2400" dirty="0">
                <a:solidFill>
                  <a:srgbClr val="FF0066"/>
                </a:solidFill>
              </a:rPr>
              <a:t> </a:t>
            </a:r>
            <a:r>
              <a:rPr lang="cs-CZ" altLang="cs-CZ" sz="2400" dirty="0" smtClean="0">
                <a:solidFill>
                  <a:srgbClr val="FF0066"/>
                </a:solidFill>
              </a:rPr>
              <a:t>37°C (sloup. aglutinace, pevná fáze) </a:t>
            </a:r>
            <a:r>
              <a:rPr lang="cs-CZ" altLang="cs-CZ" sz="2200" dirty="0"/>
              <a:t>-</a:t>
            </a:r>
            <a:r>
              <a:rPr lang="cs-CZ" altLang="cs-CZ" sz="2200" dirty="0" smtClean="0">
                <a:solidFill>
                  <a:srgbClr val="FF0066"/>
                </a:solidFill>
              </a:rPr>
              <a:t> </a:t>
            </a:r>
            <a:r>
              <a:rPr lang="cs-CZ" altLang="cs-CZ" sz="2200" dirty="0" smtClean="0"/>
              <a:t>povinně při nálezu klinicky významné protilátky nebo problémech při vyšetření krevní skupiny, u AB0 inkompatibilního transplantátu solidního orgánu</a:t>
            </a:r>
          </a:p>
          <a:p>
            <a:pPr lvl="1" eaLnBrk="1" hangingPunct="1">
              <a:defRPr/>
            </a:pPr>
            <a:endParaRPr lang="cs-CZ" altLang="cs-CZ" sz="20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400" dirty="0" smtClean="0">
                <a:solidFill>
                  <a:srgbClr val="FF0066"/>
                </a:solidFill>
              </a:rPr>
              <a:t>type and </a:t>
            </a:r>
            <a:r>
              <a:rPr lang="cs-CZ" altLang="cs-CZ" sz="2400" dirty="0" err="1" smtClean="0">
                <a:solidFill>
                  <a:srgbClr val="FF0066"/>
                </a:solidFill>
              </a:rPr>
              <a:t>screen</a:t>
            </a:r>
            <a:r>
              <a:rPr lang="cs-CZ" altLang="cs-CZ" sz="2400" dirty="0" smtClean="0">
                <a:solidFill>
                  <a:srgbClr val="FF0066"/>
                </a:solidFill>
              </a:rPr>
              <a:t> (</a:t>
            </a:r>
            <a:r>
              <a:rPr lang="cs-CZ" altLang="cs-CZ" sz="2400" dirty="0" err="1" smtClean="0">
                <a:solidFill>
                  <a:srgbClr val="FF0066"/>
                </a:solidFill>
              </a:rPr>
              <a:t>zkum</a:t>
            </a:r>
            <a:r>
              <a:rPr lang="cs-CZ" altLang="cs-CZ" sz="2400" dirty="0" smtClean="0">
                <a:solidFill>
                  <a:srgbClr val="FF0066"/>
                </a:solidFill>
              </a:rPr>
              <a:t>.) </a:t>
            </a:r>
            <a:r>
              <a:rPr lang="cs-CZ" altLang="cs-CZ" sz="2200" dirty="0"/>
              <a:t>– krátký test pouze u vybraných pacientů; rychlé ověření AB0 kompatibility </a:t>
            </a:r>
            <a:r>
              <a:rPr lang="cs-CZ" sz="2200" dirty="0"/>
              <a:t>před výdejem TP u příjemce jednorázové </a:t>
            </a:r>
            <a:r>
              <a:rPr lang="cs-CZ" sz="2200" dirty="0" err="1"/>
              <a:t>trf</a:t>
            </a:r>
            <a:r>
              <a:rPr lang="cs-CZ" sz="2200" dirty="0"/>
              <a:t> bez protilátek proti </a:t>
            </a:r>
            <a:r>
              <a:rPr lang="cs-CZ" sz="2200" dirty="0" err="1"/>
              <a:t>erys</a:t>
            </a:r>
            <a:r>
              <a:rPr lang="cs-CZ" sz="2200" dirty="0"/>
              <a:t> (</a:t>
            </a:r>
            <a:r>
              <a:rPr lang="cs-CZ" sz="2200" dirty="0" err="1"/>
              <a:t>scr</a:t>
            </a:r>
            <a:r>
              <a:rPr lang="cs-CZ" sz="2200" dirty="0"/>
              <a:t>. </a:t>
            </a:r>
            <a:r>
              <a:rPr lang="cs-CZ" sz="2200" dirty="0" err="1"/>
              <a:t>negat</a:t>
            </a:r>
            <a:r>
              <a:rPr lang="cs-CZ" sz="2200" dirty="0"/>
              <a:t>.)</a:t>
            </a:r>
          </a:p>
          <a:p>
            <a:pPr eaLnBrk="1" hangingPunct="1">
              <a:lnSpc>
                <a:spcPct val="90000"/>
              </a:lnSpc>
              <a:defRPr/>
            </a:pPr>
            <a:endParaRPr lang="cs-CZ" altLang="cs-CZ" sz="2400" dirty="0" smtClean="0"/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endParaRPr lang="cs-CZ" altLang="cs-CZ" sz="2400" dirty="0" smtClean="0"/>
          </a:p>
        </p:txBody>
      </p:sp>
    </p:spTree>
    <p:extLst>
      <p:ext uri="{BB962C8B-B14F-4D97-AF65-F5344CB8AC3E}">
        <p14:creationId xmlns:p14="http://schemas.microsoft.com/office/powerpoint/2010/main" val="1874184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600" dirty="0" err="1" smtClean="0"/>
              <a:t>Předtransfuzní</a:t>
            </a:r>
            <a:r>
              <a:rPr lang="cs-CZ" altLang="cs-CZ" sz="3600" dirty="0" smtClean="0"/>
              <a:t> vyšetření</a:t>
            </a:r>
          </a:p>
        </p:txBody>
      </p:sp>
      <p:sp>
        <p:nvSpPr>
          <p:cNvPr id="512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sz="2400" dirty="0" smtClean="0"/>
              <a:t>soubor povinně prováděných sérologických testů před podáním přípravku obsahujícího erytrocyty (erytrocytové a granulocytové TP)</a:t>
            </a:r>
          </a:p>
          <a:p>
            <a:pPr eaLnBrk="1" hangingPunct="1"/>
            <a:r>
              <a:rPr lang="cs-CZ" altLang="cs-CZ" sz="2400" dirty="0" smtClean="0"/>
              <a:t>podání transfuze má svá rizika – nikdy není garantovaná 100% bezpečnost = správná indikace použití TP (pouze v případě skutečné potřeby)</a:t>
            </a:r>
          </a:p>
          <a:p>
            <a:pPr eaLnBrk="1" hangingPunct="1"/>
            <a:r>
              <a:rPr lang="cs-CZ" altLang="cs-CZ" sz="2400" dirty="0" smtClean="0"/>
              <a:t>rizika infekční a imunologická (imunizace, </a:t>
            </a:r>
            <a:r>
              <a:rPr lang="cs-CZ" altLang="cs-CZ" sz="2400" dirty="0" err="1" smtClean="0"/>
              <a:t>potransfuzní</a:t>
            </a:r>
            <a:r>
              <a:rPr lang="cs-CZ" altLang="cs-CZ" sz="2400" dirty="0" smtClean="0"/>
              <a:t> reakce, imunosuprese)</a:t>
            </a:r>
          </a:p>
          <a:p>
            <a:pPr eaLnBrk="1" hangingPunct="1"/>
            <a:r>
              <a:rPr lang="cs-CZ" altLang="cs-CZ" sz="2400" dirty="0" smtClean="0"/>
              <a:t>obvykle bezpečný proces: zvýšení hodnoty </a:t>
            </a:r>
            <a:r>
              <a:rPr lang="cs-CZ" altLang="cs-CZ" sz="2400" dirty="0" err="1" smtClean="0"/>
              <a:t>Hb</a:t>
            </a:r>
            <a:endParaRPr lang="cs-CZ" altLang="cs-CZ" sz="2400" dirty="0"/>
          </a:p>
          <a:p>
            <a:pPr marL="0" indent="0" eaLnBrk="1" hangingPunct="1">
              <a:buNone/>
            </a:pPr>
            <a:r>
              <a:rPr lang="cs-CZ" altLang="cs-CZ" sz="2400" dirty="0"/>
              <a:t> </a:t>
            </a:r>
            <a:r>
              <a:rPr lang="cs-CZ" altLang="cs-CZ" sz="2400" dirty="0" smtClean="0"/>
              <a:t>   </a:t>
            </a:r>
            <a:r>
              <a:rPr lang="cs-CZ" altLang="cs-CZ" sz="2400" dirty="0" smtClean="0"/>
              <a:t>(1TU o </a:t>
            </a:r>
            <a:r>
              <a:rPr lang="cs-CZ" altLang="cs-CZ" sz="2400" dirty="0" smtClean="0"/>
              <a:t>10-15g/l, přežívání </a:t>
            </a:r>
            <a:r>
              <a:rPr lang="cs-CZ" altLang="cs-CZ" sz="2400" dirty="0" err="1" smtClean="0"/>
              <a:t>erys</a:t>
            </a:r>
            <a:r>
              <a:rPr lang="cs-CZ" altLang="cs-CZ" sz="2400" dirty="0" smtClean="0"/>
              <a:t> cca 60 dní)</a:t>
            </a:r>
          </a:p>
          <a:p>
            <a:pPr eaLnBrk="1" hangingPunct="1"/>
            <a:endParaRPr lang="cs-CZ" altLang="cs-CZ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/>
            </a:gs>
            <a:gs pos="100000">
              <a:schemeClr val="bg1">
                <a:lumMod val="9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82"/>
          <a:stretch/>
        </p:blipFill>
        <p:spPr bwMode="auto">
          <a:xfrm>
            <a:off x="5562600" y="2971800"/>
            <a:ext cx="3581400" cy="26898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03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600" dirty="0" smtClean="0"/>
              <a:t>Procesy při transfuzi</a:t>
            </a:r>
            <a:br>
              <a:rPr lang="cs-CZ" altLang="cs-CZ" sz="3600" dirty="0" smtClean="0"/>
            </a:br>
            <a:r>
              <a:rPr lang="cs-CZ" altLang="cs-CZ" sz="2800" dirty="0" smtClean="0"/>
              <a:t>(na klinickém pracovišti)</a:t>
            </a:r>
          </a:p>
        </p:txBody>
      </p:sp>
      <p:sp>
        <p:nvSpPr>
          <p:cNvPr id="51204" name="Zástupný symbol pro obsah 1"/>
          <p:cNvSpPr>
            <a:spLocks noGrp="1"/>
          </p:cNvSpPr>
          <p:nvPr>
            <p:ph idx="1"/>
          </p:nvPr>
        </p:nvSpPr>
        <p:spPr>
          <a:xfrm>
            <a:off x="76200" y="1600200"/>
            <a:ext cx="8305800" cy="4800600"/>
          </a:xfrm>
        </p:spPr>
        <p:txBody>
          <a:bodyPr/>
          <a:lstStyle/>
          <a:p>
            <a:r>
              <a:rPr lang="cs-CZ" altLang="cs-CZ" sz="2400" dirty="0" smtClean="0"/>
              <a:t>Zajistit bezpečnost transfuze</a:t>
            </a:r>
          </a:p>
          <a:p>
            <a:pPr lvl="1"/>
            <a:r>
              <a:rPr lang="cs-CZ" altLang="cs-CZ" sz="2000" dirty="0" smtClean="0"/>
              <a:t>Zajistit a ověřit informace o </a:t>
            </a:r>
          </a:p>
          <a:p>
            <a:pPr lvl="2"/>
            <a:r>
              <a:rPr lang="cs-CZ" altLang="cs-CZ" sz="1600" dirty="0" smtClean="0"/>
              <a:t>Pacientovi</a:t>
            </a:r>
          </a:p>
          <a:p>
            <a:pPr lvl="2"/>
            <a:r>
              <a:rPr lang="cs-CZ" altLang="cs-CZ" sz="1600" dirty="0" smtClean="0"/>
              <a:t>Dárci/ transfuzním přípravku</a:t>
            </a:r>
          </a:p>
          <a:p>
            <a:pPr lvl="2"/>
            <a:r>
              <a:rPr lang="cs-CZ" altLang="cs-CZ" sz="1600" dirty="0" smtClean="0"/>
              <a:t>Kompatibilitě plazmy pacienta a erytrocytů dárce</a:t>
            </a:r>
          </a:p>
          <a:p>
            <a:pPr lvl="1"/>
            <a:r>
              <a:rPr lang="cs-CZ" altLang="cs-CZ" sz="2000" dirty="0" smtClean="0"/>
              <a:t>Zkontrolovat přípravek</a:t>
            </a:r>
          </a:p>
          <a:p>
            <a:pPr lvl="2"/>
            <a:r>
              <a:rPr lang="cs-CZ" altLang="cs-CZ" sz="1600" dirty="0" smtClean="0"/>
              <a:t>Neporušenost obalu, vzhled</a:t>
            </a:r>
          </a:p>
          <a:p>
            <a:pPr lvl="2"/>
            <a:r>
              <a:rPr lang="cs-CZ" altLang="cs-CZ" sz="1600" dirty="0" smtClean="0"/>
              <a:t>Kompatibilitu</a:t>
            </a:r>
          </a:p>
          <a:p>
            <a:pPr lvl="3"/>
            <a:r>
              <a:rPr lang="cs-CZ" altLang="cs-CZ" sz="1200" dirty="0" smtClean="0"/>
              <a:t>Výsledek vyšetření z laboratoře</a:t>
            </a:r>
          </a:p>
          <a:p>
            <a:pPr lvl="3"/>
            <a:r>
              <a:rPr lang="cs-CZ" altLang="cs-CZ" sz="1200" dirty="0" smtClean="0"/>
              <a:t>Číslo přípravku a krevní skupinu</a:t>
            </a:r>
          </a:p>
          <a:p>
            <a:pPr lvl="3"/>
            <a:r>
              <a:rPr lang="cs-CZ" altLang="cs-CZ" sz="1200" dirty="0" smtClean="0"/>
              <a:t>Datum </a:t>
            </a:r>
            <a:r>
              <a:rPr lang="cs-CZ" altLang="cs-CZ" sz="1200" dirty="0" err="1" smtClean="0"/>
              <a:t>expirace</a:t>
            </a:r>
            <a:endParaRPr lang="cs-CZ" altLang="cs-CZ" sz="1200" dirty="0" smtClean="0"/>
          </a:p>
          <a:p>
            <a:pPr lvl="3"/>
            <a:r>
              <a:rPr lang="cs-CZ" altLang="cs-CZ" sz="1200" dirty="0" err="1" smtClean="0"/>
              <a:t>Bed</a:t>
            </a:r>
            <a:r>
              <a:rPr lang="cs-CZ" altLang="cs-CZ" sz="1200" dirty="0" smtClean="0"/>
              <a:t> </a:t>
            </a:r>
            <a:r>
              <a:rPr lang="cs-CZ" altLang="cs-CZ" sz="1200" dirty="0" err="1" smtClean="0"/>
              <a:t>side</a:t>
            </a:r>
            <a:r>
              <a:rPr lang="cs-CZ" altLang="cs-CZ" sz="1200" dirty="0" smtClean="0"/>
              <a:t> test</a:t>
            </a:r>
          </a:p>
          <a:p>
            <a:pPr lvl="1"/>
            <a:r>
              <a:rPr lang="cs-CZ" altLang="cs-CZ" sz="2000" dirty="0" smtClean="0"/>
              <a:t>Podání transfuze + monitorování pacienta</a:t>
            </a:r>
          </a:p>
          <a:p>
            <a:pPr lvl="2"/>
            <a:r>
              <a:rPr lang="cs-CZ" altLang="cs-CZ" sz="1600" dirty="0" smtClean="0"/>
              <a:t>TK, P, TT</a:t>
            </a:r>
          </a:p>
          <a:p>
            <a:pPr lvl="2"/>
            <a:r>
              <a:rPr lang="cs-CZ" altLang="cs-CZ" sz="1600" dirty="0" smtClean="0"/>
              <a:t>Bez biologické zkoušky, prvních 15 minut důležitých</a:t>
            </a:r>
          </a:p>
          <a:p>
            <a:pPr lvl="2"/>
            <a:r>
              <a:rPr lang="cs-CZ" altLang="cs-CZ" sz="1600" dirty="0" smtClean="0"/>
              <a:t>Dokumentace</a:t>
            </a:r>
          </a:p>
          <a:p>
            <a:endParaRPr lang="cs-CZ" alt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600" dirty="0" smtClean="0"/>
              <a:t>Urgentní situace</a:t>
            </a:r>
            <a:br>
              <a:rPr lang="cs-CZ" altLang="cs-CZ" sz="3600" dirty="0" smtClean="0"/>
            </a:br>
            <a:r>
              <a:rPr lang="cs-CZ" altLang="cs-CZ" sz="2800" dirty="0" smtClean="0"/>
              <a:t>(vitální indikace)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524000"/>
            <a:ext cx="8229600" cy="5486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cs-CZ" altLang="cs-CZ" sz="2400" dirty="0" smtClean="0">
                <a:solidFill>
                  <a:srgbClr val="FF0066"/>
                </a:solidFill>
              </a:rPr>
              <a:t>Nedostatek času na jakékoli vyšetření / nebo chybí krevní vzorek pacienta / chyba v identifikaci pacienta</a:t>
            </a:r>
          </a:p>
          <a:p>
            <a:pPr eaLnBrk="1" hangingPunct="1">
              <a:buFontTx/>
              <a:buNone/>
            </a:pPr>
            <a:endParaRPr lang="cs-CZ" altLang="cs-CZ" sz="2400" dirty="0" smtClean="0"/>
          </a:p>
          <a:p>
            <a:pPr eaLnBrk="1" hangingPunct="1">
              <a:buFontTx/>
              <a:buNone/>
            </a:pPr>
            <a:r>
              <a:rPr lang="cs-CZ" altLang="cs-CZ" sz="2400" dirty="0" smtClean="0"/>
              <a:t>Vydávají se </a:t>
            </a:r>
            <a:r>
              <a:rPr lang="cs-CZ" altLang="cs-CZ" sz="2400" dirty="0" smtClean="0">
                <a:solidFill>
                  <a:srgbClr val="FF0066"/>
                </a:solidFill>
              </a:rPr>
              <a:t>univerzální transfuzní přípravky</a:t>
            </a:r>
            <a:r>
              <a:rPr lang="cs-CZ" altLang="cs-CZ" sz="2400" dirty="0" smtClean="0"/>
              <a:t>, tj.</a:t>
            </a:r>
          </a:p>
          <a:p>
            <a:pPr eaLnBrk="1" hangingPunct="1"/>
            <a:r>
              <a:rPr lang="cs-CZ" altLang="cs-CZ" sz="2400" dirty="0" smtClean="0">
                <a:solidFill>
                  <a:srgbClr val="FF0066"/>
                </a:solidFill>
              </a:rPr>
              <a:t>0-</a:t>
            </a:r>
            <a:r>
              <a:rPr lang="cs-CZ" altLang="cs-CZ" sz="2400" dirty="0" smtClean="0"/>
              <a:t>  erytrocyty (pokud nejsou, tak 0+) </a:t>
            </a:r>
          </a:p>
          <a:p>
            <a:pPr eaLnBrk="1" hangingPunct="1"/>
            <a:r>
              <a:rPr lang="cs-CZ" altLang="cs-CZ" sz="2400" dirty="0" smtClean="0">
                <a:solidFill>
                  <a:srgbClr val="FF0066"/>
                </a:solidFill>
              </a:rPr>
              <a:t>AB</a:t>
            </a:r>
            <a:r>
              <a:rPr lang="cs-CZ" altLang="cs-CZ" sz="2400" dirty="0" smtClean="0"/>
              <a:t> plazma </a:t>
            </a:r>
          </a:p>
          <a:p>
            <a:pPr eaLnBrk="1" hangingPunct="1"/>
            <a:r>
              <a:rPr lang="cs-CZ" altLang="cs-CZ" sz="2400" dirty="0" err="1" smtClean="0">
                <a:solidFill>
                  <a:srgbClr val="FF0066"/>
                </a:solidFill>
              </a:rPr>
              <a:t>trc</a:t>
            </a:r>
            <a:r>
              <a:rPr lang="cs-CZ" altLang="cs-CZ" sz="2400" dirty="0" smtClean="0">
                <a:solidFill>
                  <a:srgbClr val="FF0066"/>
                </a:solidFill>
              </a:rPr>
              <a:t> </a:t>
            </a:r>
            <a:r>
              <a:rPr lang="cs-CZ" altLang="cs-CZ" sz="2400" dirty="0" smtClean="0"/>
              <a:t>jakékoli skupiny (</a:t>
            </a:r>
            <a:r>
              <a:rPr lang="cs-CZ" altLang="cs-CZ" sz="2400" dirty="0" err="1" smtClean="0"/>
              <a:t>resuspendované</a:t>
            </a:r>
            <a:r>
              <a:rPr lang="cs-CZ" altLang="cs-CZ" sz="2400" dirty="0" smtClean="0"/>
              <a:t>, nízký titr 0)</a:t>
            </a:r>
          </a:p>
          <a:p>
            <a:pPr eaLnBrk="1" hangingPunct="1">
              <a:buFontTx/>
              <a:buNone/>
            </a:pPr>
            <a:endParaRPr lang="cs-CZ" altLang="cs-CZ" sz="2400" dirty="0" smtClean="0"/>
          </a:p>
          <a:p>
            <a:pPr eaLnBrk="1" hangingPunct="1"/>
            <a:r>
              <a:rPr lang="cs-CZ" altLang="cs-CZ" sz="2400" dirty="0" smtClean="0"/>
              <a:t>neprovádí se </a:t>
            </a:r>
            <a:r>
              <a:rPr lang="cs-CZ" altLang="cs-CZ" sz="2400" dirty="0" err="1" smtClean="0"/>
              <a:t>předtransfuzní</a:t>
            </a:r>
            <a:r>
              <a:rPr lang="cs-CZ" altLang="cs-CZ" sz="2400" dirty="0" smtClean="0"/>
              <a:t> vyšetření, ale dokončí se později</a:t>
            </a:r>
          </a:p>
          <a:p>
            <a:pPr eaLnBrk="1" hangingPunct="1"/>
            <a:r>
              <a:rPr lang="cs-CZ" altLang="cs-CZ" sz="2400" dirty="0" smtClean="0"/>
              <a:t>existuje </a:t>
            </a:r>
            <a:r>
              <a:rPr lang="cs-CZ" altLang="cs-CZ" sz="2400" dirty="0" smtClean="0">
                <a:solidFill>
                  <a:srgbClr val="FF0066"/>
                </a:solidFill>
              </a:rPr>
              <a:t>imunohematologické riziko non-AB0 neshody</a:t>
            </a:r>
            <a:endParaRPr lang="cs-CZ" altLang="cs-CZ" sz="2400" dirty="0" smtClean="0"/>
          </a:p>
          <a:p>
            <a:pPr eaLnBrk="1" hangingPunct="1">
              <a:buFontTx/>
              <a:buNone/>
            </a:pPr>
            <a:endParaRPr lang="cs-CZ" altLang="cs-CZ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/>
            </a:gs>
            <a:gs pos="100000">
              <a:schemeClr val="bg1">
                <a:lumMod val="9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2800" smtClean="0"/>
              <a:t>Čas alespoň pro vyšetření skupiny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cs-CZ" altLang="cs-CZ" sz="2400" smtClean="0">
                <a:solidFill>
                  <a:schemeClr val="tx2"/>
                </a:solidFill>
              </a:rPr>
              <a:t>Vzorek dodán, vyšetření začalo ale není úplné,</a:t>
            </a:r>
          </a:p>
          <a:p>
            <a:pPr eaLnBrk="1" hangingPunct="1">
              <a:buFontTx/>
              <a:buNone/>
            </a:pPr>
            <a:r>
              <a:rPr lang="cs-CZ" altLang="cs-CZ" sz="2400" smtClean="0">
                <a:solidFill>
                  <a:schemeClr val="tx2"/>
                </a:solidFill>
              </a:rPr>
              <a:t>určena jen krevní skupina pacienta:</a:t>
            </a:r>
          </a:p>
          <a:p>
            <a:pPr eaLnBrk="1" hangingPunct="1">
              <a:buFontTx/>
              <a:buNone/>
            </a:pPr>
            <a:endParaRPr lang="cs-CZ" altLang="cs-CZ" sz="2400" smtClean="0">
              <a:solidFill>
                <a:schemeClr val="tx2"/>
              </a:solidFill>
            </a:endParaRPr>
          </a:p>
          <a:p>
            <a:pPr eaLnBrk="1" hangingPunct="1"/>
            <a:r>
              <a:rPr lang="cs-CZ" altLang="cs-CZ" sz="2400" smtClean="0"/>
              <a:t>Vydávají se AB0 RhD shodné přípravky</a:t>
            </a:r>
          </a:p>
          <a:p>
            <a:pPr eaLnBrk="1" hangingPunct="1"/>
            <a:r>
              <a:rPr lang="cs-CZ" altLang="cs-CZ" sz="2400" smtClean="0"/>
              <a:t>Bez  ostatních předtransfuzních vyšetření (Abs, TK)</a:t>
            </a:r>
          </a:p>
          <a:p>
            <a:pPr lvl="1" eaLnBrk="1" hangingPunct="1"/>
            <a:endParaRPr lang="cs-CZ" altLang="cs-CZ" sz="2400" smtClean="0"/>
          </a:p>
          <a:p>
            <a:pPr lvl="1" eaLnBrk="1" hangingPunct="1"/>
            <a:r>
              <a:rPr lang="cs-CZ" altLang="cs-CZ" sz="2000" smtClean="0"/>
              <a:t>došetřit co nejdříve screening protilátek v plazmě/séru příjemce</a:t>
            </a:r>
          </a:p>
          <a:p>
            <a:pPr lvl="1" eaLnBrk="1" hangingPunct="1"/>
            <a:r>
              <a:rPr lang="cs-CZ" altLang="cs-CZ" sz="2000" smtClean="0"/>
              <a:t>provést test kompatibility </a:t>
            </a:r>
          </a:p>
          <a:p>
            <a:pPr lvl="1" eaLnBrk="1" hangingPunct="1"/>
            <a:r>
              <a:rPr lang="cs-CZ" altLang="cs-CZ" sz="2000" smtClean="0"/>
              <a:t>vzniklé problémy hlásit odesílajícímu zařízení</a:t>
            </a:r>
          </a:p>
          <a:p>
            <a:pPr lvl="1" eaLnBrk="1" hangingPunct="1"/>
            <a:r>
              <a:rPr lang="cs-CZ" altLang="cs-CZ" sz="2000" smtClean="0"/>
              <a:t>výhoda postupu - šetří se nedostatkové univerzální přípravky</a:t>
            </a:r>
          </a:p>
          <a:p>
            <a:pPr eaLnBrk="1" hangingPunct="1"/>
            <a:endParaRPr lang="cs-CZ" altLang="cs-CZ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/>
            </a:gs>
            <a:gs pos="8000">
              <a:schemeClr val="bg1">
                <a:lumMod val="9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5298" name="Object 3"/>
          <p:cNvGraphicFramePr>
            <a:graphicFrameLocks noChangeAspect="1"/>
          </p:cNvGraphicFramePr>
          <p:nvPr/>
        </p:nvGraphicFramePr>
        <p:xfrm>
          <a:off x="228600" y="533400"/>
          <a:ext cx="8786813" cy="6408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18" name="Document" r:id="rId3" imgW="6231492" imgH="4541169" progId="Word.Document.8">
                  <p:embed/>
                </p:oleObj>
              </mc:Choice>
              <mc:Fallback>
                <p:oleObj name="Document" r:id="rId3" imgW="6231492" imgH="4541169" progId="Word.Documen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533400"/>
                        <a:ext cx="8786813" cy="6408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600" smtClean="0"/>
              <a:t>Masivní transfuze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sz="2400" dirty="0" smtClean="0"/>
              <a:t>při ŽOK</a:t>
            </a:r>
          </a:p>
          <a:p>
            <a:pPr eaLnBrk="1" hangingPunct="1">
              <a:defRPr/>
            </a:pPr>
            <a:r>
              <a:rPr lang="cs-CZ" altLang="cs-CZ" sz="2400" dirty="0" smtClean="0"/>
              <a:t>objem převedených transfuzních přípravků během posledních 24 hodin je větší než objem krve pacienta</a:t>
            </a:r>
          </a:p>
          <a:p>
            <a:pPr lvl="1" eaLnBrk="1" hangingPunct="1">
              <a:defRPr/>
            </a:pPr>
            <a:r>
              <a:rPr lang="cs-CZ" altLang="cs-CZ" sz="2000" dirty="0" smtClean="0"/>
              <a:t>přepočet: hmotnost (kg) x 69 (65 ženy)</a:t>
            </a:r>
          </a:p>
          <a:p>
            <a:pPr marL="0" indent="0" eaLnBrk="1" hangingPunct="1">
              <a:buFontTx/>
              <a:buNone/>
              <a:defRPr/>
            </a:pPr>
            <a:r>
              <a:rPr lang="cs-CZ" altLang="cs-CZ" sz="2400" dirty="0">
                <a:solidFill>
                  <a:srgbClr val="FF0000"/>
                </a:solidFill>
              </a:rPr>
              <a:t> </a:t>
            </a:r>
            <a:r>
              <a:rPr lang="cs-CZ" altLang="cs-CZ" sz="2400" dirty="0" smtClean="0">
                <a:solidFill>
                  <a:srgbClr val="FF0000"/>
                </a:solidFill>
              </a:rPr>
              <a:t>    </a:t>
            </a:r>
            <a:r>
              <a:rPr lang="cs-CZ" altLang="cs-CZ" sz="2000" dirty="0" smtClean="0">
                <a:solidFill>
                  <a:srgbClr val="FF0066"/>
                </a:solidFill>
              </a:rPr>
              <a:t>≥10 TU erytrocytů/24 hodin, ≥ 5 TU během 2-3 hodin</a:t>
            </a:r>
          </a:p>
          <a:p>
            <a:pPr eaLnBrk="1" hangingPunct="1">
              <a:defRPr/>
            </a:pPr>
            <a:r>
              <a:rPr lang="cs-CZ" altLang="cs-CZ" sz="2400" dirty="0" smtClean="0"/>
              <a:t>není nutné provádět </a:t>
            </a:r>
            <a:r>
              <a:rPr lang="cs-CZ" altLang="cs-CZ" sz="2400" dirty="0" err="1" smtClean="0"/>
              <a:t>předtransfuzní</a:t>
            </a:r>
            <a:r>
              <a:rPr lang="cs-CZ" altLang="cs-CZ" sz="2400" dirty="0" smtClean="0"/>
              <a:t> vyšetření</a:t>
            </a:r>
          </a:p>
          <a:p>
            <a:pPr eaLnBrk="1" hangingPunct="1">
              <a:defRPr/>
            </a:pPr>
            <a:r>
              <a:rPr lang="cs-CZ" altLang="cs-CZ" sz="2400" dirty="0" smtClean="0"/>
              <a:t>ověřuje se pouze AB0 a </a:t>
            </a:r>
            <a:r>
              <a:rPr lang="cs-CZ" altLang="cs-CZ" sz="2400" dirty="0" err="1" smtClean="0"/>
              <a:t>RhD</a:t>
            </a:r>
            <a:r>
              <a:rPr lang="cs-CZ" altLang="cs-CZ" sz="2400" dirty="0" smtClean="0"/>
              <a:t> u přípravku (v rámci téže krvácivé epizody)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600" smtClean="0"/>
              <a:t>Jiné specifikace transfuzí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sz="2400" smtClean="0">
                <a:solidFill>
                  <a:srgbClr val="FF0066"/>
                </a:solidFill>
              </a:rPr>
              <a:t>fetální /intrauterinní transfuze</a:t>
            </a:r>
            <a:endParaRPr lang="cs-CZ" altLang="cs-CZ" sz="2400" smtClean="0"/>
          </a:p>
          <a:p>
            <a:pPr eaLnBrk="1" hangingPunct="1">
              <a:buFontTx/>
              <a:buNone/>
            </a:pPr>
            <a:r>
              <a:rPr lang="cs-CZ" altLang="cs-CZ" sz="2400" smtClean="0"/>
              <a:t>čerstvá krev do 5 dnů, skupiny 0, negativní pro antigen, proti kterému má matka protilátku, vysoký HTK (0,70-0,85), CMV neg, ozářená</a:t>
            </a:r>
          </a:p>
          <a:p>
            <a:pPr eaLnBrk="1" hangingPunct="1"/>
            <a:r>
              <a:rPr lang="cs-CZ" altLang="cs-CZ" sz="2400" smtClean="0">
                <a:solidFill>
                  <a:srgbClr val="FF0066"/>
                </a:solidFill>
              </a:rPr>
              <a:t>chronicky transfundovaní pacienti</a:t>
            </a:r>
            <a:endParaRPr lang="cs-CZ" altLang="cs-CZ" sz="2400" smtClean="0"/>
          </a:p>
          <a:p>
            <a:pPr eaLnBrk="1" hangingPunct="1">
              <a:buFontTx/>
              <a:buNone/>
            </a:pPr>
            <a:r>
              <a:rPr lang="cs-CZ" altLang="cs-CZ" sz="2400" smtClean="0"/>
              <a:t>střední riziko imunizace, není nutné/je vhodné vybírat</a:t>
            </a:r>
          </a:p>
          <a:p>
            <a:pPr eaLnBrk="1" hangingPunct="1">
              <a:buFontTx/>
              <a:buNone/>
            </a:pPr>
            <a:r>
              <a:rPr lang="cs-CZ" altLang="cs-CZ" sz="2400" smtClean="0"/>
              <a:t>fenotypově shodné krve (vs. srpkovitá anemie, AA, MDS)</a:t>
            </a:r>
          </a:p>
          <a:p>
            <a:pPr eaLnBrk="1" hangingPunct="1"/>
            <a:r>
              <a:rPr lang="cs-CZ" altLang="cs-CZ" sz="2400" smtClean="0">
                <a:solidFill>
                  <a:srgbClr val="FF0066"/>
                </a:solidFill>
              </a:rPr>
              <a:t>příjemci alogenních HSCT a solidních orgánů</a:t>
            </a:r>
            <a:endParaRPr lang="cs-CZ" altLang="cs-CZ" sz="2400" smtClean="0"/>
          </a:p>
          <a:p>
            <a:pPr eaLnBrk="1" hangingPunct="1">
              <a:buFontTx/>
              <a:buNone/>
            </a:pPr>
            <a:r>
              <a:rPr lang="cs-CZ" altLang="cs-CZ" sz="2400" smtClean="0"/>
              <a:t>výběr přípravku dle typu neshody dárce a příjemce, </a:t>
            </a:r>
          </a:p>
          <a:p>
            <a:pPr eaLnBrk="1" hangingPunct="1">
              <a:buFontTx/>
              <a:buNone/>
            </a:pPr>
            <a:r>
              <a:rPr lang="cs-CZ" altLang="cs-CZ" sz="2400" smtClean="0"/>
              <a:t>univerzálně erytrocyty 0, plazma AB</a:t>
            </a:r>
          </a:p>
          <a:p>
            <a:pPr eaLnBrk="1" hangingPunct="1">
              <a:buFontTx/>
              <a:buNone/>
            </a:pPr>
            <a:endParaRPr lang="cs-CZ" altLang="cs-CZ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2800" smtClean="0">
                <a:solidFill>
                  <a:schemeClr val="tx1"/>
                </a:solidFill>
              </a:rPr>
              <a:t>Exsanguinační transfuze při AB0 HON</a:t>
            </a:r>
          </a:p>
        </p:txBody>
      </p:sp>
      <p:graphicFrame>
        <p:nvGraphicFramePr>
          <p:cNvPr id="3" name="Zástupný symbol pro obsah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73569817"/>
              </p:ext>
            </p:extLst>
          </p:nvPr>
        </p:nvGraphicFramePr>
        <p:xfrm>
          <a:off x="1828800" y="1828800"/>
          <a:ext cx="5219700" cy="3295652"/>
        </p:xfrm>
        <a:graphic>
          <a:graphicData uri="http://schemas.openxmlformats.org/drawingml/2006/table">
            <a:tbl>
              <a:tblPr>
                <a:tableStyleId>{0505E3EF-67EA-436B-97B2-0124C06EBD24}</a:tableStyleId>
              </a:tblPr>
              <a:tblGrid>
                <a:gridCol w="1739454">
                  <a:extLst>
                    <a:ext uri="{9D8B030D-6E8A-4147-A177-3AD203B41FA5}"/>
                  </a:extLst>
                </a:gridCol>
                <a:gridCol w="1740792">
                  <a:extLst>
                    <a:ext uri="{9D8B030D-6E8A-4147-A177-3AD203B41FA5}"/>
                  </a:extLst>
                </a:gridCol>
                <a:gridCol w="1739454">
                  <a:extLst>
                    <a:ext uri="{9D8B030D-6E8A-4147-A177-3AD203B41FA5}"/>
                  </a:extLst>
                </a:gridCol>
              </a:tblGrid>
              <a:tr h="341759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   Výběr erytrocytů pro </a:t>
                      </a:r>
                      <a:r>
                        <a:rPr lang="cs-CZ" sz="1600" dirty="0" err="1">
                          <a:effectLst/>
                        </a:rPr>
                        <a:t>exsanguinační</a:t>
                      </a:r>
                      <a:r>
                        <a:rPr lang="cs-CZ" sz="1600" dirty="0">
                          <a:effectLst/>
                        </a:rPr>
                        <a:t> léčbu (AB0 HON)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48" marR="19048" marT="0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3624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dítě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48" marR="1904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matka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48" marR="1904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erys*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48" marR="19048" marT="0" marB="0" anchor="ctr"/>
                </a:tc>
                <a:extLst>
                  <a:ext uri="{0D108BD9-81ED-4DB2-BD59-A6C34878D82A}"/>
                </a:extLst>
              </a:tr>
              <a:tr h="34175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A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48" marR="1904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0,B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48" marR="1904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0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48" marR="19048" marT="0" marB="0" anchor="ctr"/>
                </a:tc>
                <a:extLst>
                  <a:ext uri="{0D108BD9-81ED-4DB2-BD59-A6C34878D82A}"/>
                </a:extLst>
              </a:tr>
              <a:tr h="34175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B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48" marR="1904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0,A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48" marR="1904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0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48" marR="19048" marT="0" marB="0" anchor="ctr"/>
                </a:tc>
                <a:extLst>
                  <a:ext uri="{0D108BD9-81ED-4DB2-BD59-A6C34878D82A}"/>
                </a:extLst>
              </a:tr>
              <a:tr h="34175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AB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48" marR="1904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A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48" marR="1904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A,0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48" marR="19048" marT="0" marB="0" anchor="ctr"/>
                </a:tc>
                <a:extLst>
                  <a:ext uri="{0D108BD9-81ED-4DB2-BD59-A6C34878D82A}"/>
                </a:extLst>
              </a:tr>
              <a:tr h="34175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AB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48" marR="1904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B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48" marR="1904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B,0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48" marR="19048" marT="0" marB="0" anchor="ctr"/>
                </a:tc>
                <a:extLst>
                  <a:ext uri="{0D108BD9-81ED-4DB2-BD59-A6C34878D82A}"/>
                </a:extLst>
              </a:tr>
              <a:tr h="34175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 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48" marR="1904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 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48" marR="1904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 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48" marR="19048" marT="0" marB="0" anchor="ctr"/>
                </a:tc>
                <a:extLst>
                  <a:ext uri="{0D108BD9-81ED-4DB2-BD59-A6C34878D82A}"/>
                </a:extLst>
              </a:tr>
              <a:tr h="341759">
                <a:tc gridSpan="3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*</a:t>
                      </a:r>
                      <a:r>
                        <a:rPr lang="cs-CZ" sz="1600" dirty="0" err="1">
                          <a:effectLst/>
                        </a:rPr>
                        <a:t>RhD</a:t>
                      </a:r>
                      <a:r>
                        <a:rPr lang="cs-CZ" sz="1600" dirty="0">
                          <a:effectLst/>
                        </a:rPr>
                        <a:t> dle dítěte nebo </a:t>
                      </a:r>
                      <a:r>
                        <a:rPr lang="cs-CZ" sz="1600" dirty="0" err="1">
                          <a:effectLst/>
                        </a:rPr>
                        <a:t>RhD</a:t>
                      </a:r>
                      <a:r>
                        <a:rPr lang="cs-CZ" sz="1600" dirty="0">
                          <a:effectLst/>
                        </a:rPr>
                        <a:t> </a:t>
                      </a:r>
                      <a:r>
                        <a:rPr lang="cs-CZ" sz="1600" dirty="0" err="1">
                          <a:effectLst/>
                        </a:rPr>
                        <a:t>negat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48" marR="19048" marT="0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34175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 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48" marR="1904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 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48" marR="1904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 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48" marR="19048" marT="0" marB="0" anchor="ctr"/>
                </a:tc>
                <a:extLst>
                  <a:ext uri="{0D108BD9-81ED-4DB2-BD59-A6C34878D82A}"/>
                </a:extLst>
              </a:tr>
              <a:tr h="199083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 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48" marR="19048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 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48" marR="19048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 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48" marR="19048" marT="0" marB="0" anchor="ctr"/>
                </a:tc>
                <a:extLst>
                  <a:ext uri="{0D108BD9-81ED-4DB2-BD59-A6C34878D82A}"/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Nadpis 1"/>
          <p:cNvSpPr>
            <a:spLocks noGrp="1"/>
          </p:cNvSpPr>
          <p:nvPr>
            <p:ph type="title"/>
          </p:nvPr>
        </p:nvSpPr>
        <p:spPr>
          <a:xfrm>
            <a:off x="171450" y="-250825"/>
            <a:ext cx="8229600" cy="1143000"/>
          </a:xfrm>
        </p:spPr>
        <p:txBody>
          <a:bodyPr/>
          <a:lstStyle/>
          <a:p>
            <a:r>
              <a:rPr lang="cs-CZ" altLang="cs-CZ" sz="2800" smtClean="0"/>
              <a:t>Tx HSC</a:t>
            </a:r>
          </a:p>
        </p:txBody>
      </p:sp>
      <p:graphicFrame>
        <p:nvGraphicFramePr>
          <p:cNvPr id="9" name="Zástupný symbol pro obsah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77109776"/>
              </p:ext>
            </p:extLst>
          </p:nvPr>
        </p:nvGraphicFramePr>
        <p:xfrm>
          <a:off x="1371600" y="762000"/>
          <a:ext cx="5471161" cy="4800602"/>
        </p:xfrm>
        <a:graphic>
          <a:graphicData uri="http://schemas.openxmlformats.org/drawingml/2006/table">
            <a:tbl>
              <a:tblPr>
                <a:tableStyleId>{0505E3EF-67EA-436B-97B2-0124C06EBD24}</a:tableStyleId>
              </a:tblPr>
              <a:tblGrid>
                <a:gridCol w="1001762">
                  <a:extLst>
                    <a:ext uri="{9D8B030D-6E8A-4147-A177-3AD203B41FA5}"/>
                  </a:extLst>
                </a:gridCol>
                <a:gridCol w="785998">
                  <a:extLst>
                    <a:ext uri="{9D8B030D-6E8A-4147-A177-3AD203B41FA5}"/>
                  </a:extLst>
                </a:gridCol>
                <a:gridCol w="832233">
                  <a:extLst>
                    <a:ext uri="{9D8B030D-6E8A-4147-A177-3AD203B41FA5}"/>
                  </a:extLst>
                </a:gridCol>
                <a:gridCol w="1232937">
                  <a:extLst>
                    <a:ext uri="{9D8B030D-6E8A-4147-A177-3AD203B41FA5}"/>
                  </a:extLst>
                </a:gridCol>
                <a:gridCol w="1618231">
                  <a:extLst>
                    <a:ext uri="{9D8B030D-6E8A-4147-A177-3AD203B41FA5}"/>
                  </a:extLst>
                </a:gridCol>
              </a:tblGrid>
              <a:tr h="9341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100" dirty="0">
                          <a:effectLst/>
                        </a:rPr>
                        <a:t>Neshoda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46" marR="4444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100" dirty="0">
                          <a:effectLst/>
                        </a:rPr>
                        <a:t>dárce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46" marR="4444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100">
                          <a:effectLst/>
                        </a:rPr>
                        <a:t>příjemce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46" marR="4444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100" dirty="0">
                          <a:effectLst/>
                        </a:rPr>
                        <a:t>erytrocyty 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46" marR="4444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100" dirty="0" smtClean="0">
                          <a:effectLst/>
                        </a:rPr>
                        <a:t>plazma </a:t>
                      </a:r>
                      <a:r>
                        <a:rPr lang="cs-CZ" sz="1100" dirty="0">
                          <a:effectLst/>
                        </a:rPr>
                        <a:t>a </a:t>
                      </a:r>
                      <a:r>
                        <a:rPr lang="cs-CZ" sz="1100" dirty="0" smtClean="0">
                          <a:effectLst/>
                        </a:rPr>
                        <a:t>trombocyty</a:t>
                      </a:r>
                      <a:endParaRPr lang="cs-CZ" sz="1200" dirty="0">
                        <a:effectLst/>
                      </a:endParaRPr>
                    </a:p>
                  </a:txBody>
                  <a:tcPr marL="44446" marR="44446" marT="0" marB="0" anchor="ctr"/>
                </a:tc>
                <a:extLst>
                  <a:ext uri="{0D108BD9-81ED-4DB2-BD59-A6C34878D82A}"/>
                </a:extLst>
              </a:tr>
              <a:tr h="333027"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100" dirty="0" smtClean="0">
                          <a:effectLst/>
                        </a:rPr>
                        <a:t>Malá </a:t>
                      </a:r>
                      <a:endParaRPr lang="cs-CZ" sz="12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100" dirty="0">
                          <a:effectLst/>
                        </a:rPr>
                        <a:t> 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46" marR="4444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100" dirty="0" smtClean="0">
                          <a:effectLst/>
                        </a:rPr>
                        <a:t>0 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46" marR="4444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100" dirty="0" smtClean="0">
                          <a:effectLst/>
                        </a:rPr>
                        <a:t>A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46" marR="4444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100" dirty="0" smtClean="0">
                          <a:effectLst/>
                        </a:rPr>
                        <a:t>0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46" marR="4444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100" dirty="0" smtClean="0">
                          <a:effectLst/>
                        </a:rPr>
                        <a:t>A </a:t>
                      </a:r>
                      <a:r>
                        <a:rPr lang="cs-CZ" sz="1100" dirty="0">
                          <a:effectLst/>
                        </a:rPr>
                        <a:t>nebo AB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46" marR="44446" marT="0" marB="0" anchor="ctr"/>
                </a:tc>
                <a:extLst>
                  <a:ext uri="{0D108BD9-81ED-4DB2-BD59-A6C34878D82A}"/>
                </a:extLst>
              </a:tr>
              <a:tr h="333027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100" dirty="0" smtClean="0">
                          <a:effectLst/>
                        </a:rPr>
                        <a:t>0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46" marR="4444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100" dirty="0" smtClean="0">
                          <a:effectLst/>
                        </a:rPr>
                        <a:t>B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46" marR="4444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100" dirty="0" smtClean="0">
                          <a:effectLst/>
                        </a:rPr>
                        <a:t>0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46" marR="4444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100" dirty="0" smtClean="0">
                          <a:effectLst/>
                        </a:rPr>
                        <a:t>B </a:t>
                      </a:r>
                      <a:r>
                        <a:rPr lang="cs-CZ" sz="1100" dirty="0">
                          <a:effectLst/>
                        </a:rPr>
                        <a:t>nebo AB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46" marR="44446" marT="0" marB="0" anchor="ctr"/>
                </a:tc>
                <a:extLst>
                  <a:ext uri="{0D108BD9-81ED-4DB2-BD59-A6C34878D82A}"/>
                </a:extLst>
              </a:tr>
              <a:tr h="333027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100" dirty="0" smtClean="0">
                          <a:effectLst/>
                        </a:rPr>
                        <a:t>A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46" marR="4444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100" dirty="0" smtClean="0">
                          <a:effectLst/>
                        </a:rPr>
                        <a:t>AB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46" marR="4444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100" dirty="0" smtClean="0">
                          <a:effectLst/>
                        </a:rPr>
                        <a:t>A </a:t>
                      </a:r>
                      <a:r>
                        <a:rPr lang="cs-CZ" sz="1100" dirty="0">
                          <a:effectLst/>
                        </a:rPr>
                        <a:t>nebo 0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46" marR="4444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100" dirty="0" smtClean="0">
                          <a:effectLst/>
                        </a:rPr>
                        <a:t>AB  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46" marR="44446" marT="0" marB="0" anchor="ctr"/>
                </a:tc>
                <a:extLst>
                  <a:ext uri="{0D108BD9-81ED-4DB2-BD59-A6C34878D82A}"/>
                </a:extLst>
              </a:tr>
              <a:tr h="536186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100" dirty="0" smtClean="0">
                          <a:effectLst/>
                        </a:rPr>
                        <a:t>B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46" marR="4444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100" dirty="0" smtClean="0">
                          <a:effectLst/>
                        </a:rPr>
                        <a:t>AB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46" marR="4444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100" dirty="0" smtClean="0">
                          <a:effectLst/>
                        </a:rPr>
                        <a:t>B </a:t>
                      </a:r>
                      <a:r>
                        <a:rPr lang="cs-CZ" sz="1100" dirty="0">
                          <a:effectLst/>
                        </a:rPr>
                        <a:t>nebo 0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46" marR="4444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100" dirty="0" smtClean="0">
                          <a:effectLst/>
                        </a:rPr>
                        <a:t>AB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46" marR="44446" marT="0" marB="0" anchor="ctr"/>
                </a:tc>
                <a:extLst>
                  <a:ext uri="{0D108BD9-81ED-4DB2-BD59-A6C34878D82A}"/>
                </a:extLst>
              </a:tr>
              <a:tr h="333027">
                <a:tc row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100" dirty="0" smtClean="0">
                          <a:effectLst/>
                        </a:rPr>
                        <a:t>Velká</a:t>
                      </a:r>
                      <a:endParaRPr lang="cs-CZ" sz="12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100" dirty="0">
                          <a:effectLst/>
                        </a:rPr>
                        <a:t> 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46" marR="4444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100" dirty="0" smtClean="0">
                          <a:effectLst/>
                        </a:rPr>
                        <a:t>A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46" marR="4444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100" dirty="0" smtClean="0">
                          <a:effectLst/>
                        </a:rPr>
                        <a:t>0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46" marR="4444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100" dirty="0" smtClean="0">
                          <a:effectLst/>
                        </a:rPr>
                        <a:t>0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46" marR="4444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100" dirty="0" smtClean="0">
                          <a:effectLst/>
                        </a:rPr>
                        <a:t>A </a:t>
                      </a:r>
                      <a:r>
                        <a:rPr lang="cs-CZ" sz="1100" dirty="0">
                          <a:effectLst/>
                        </a:rPr>
                        <a:t>nebo AB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46" marR="44446" marT="0" marB="0" anchor="ctr"/>
                </a:tc>
                <a:extLst>
                  <a:ext uri="{0D108BD9-81ED-4DB2-BD59-A6C34878D82A}"/>
                </a:extLst>
              </a:tr>
              <a:tr h="333027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100" dirty="0" smtClean="0">
                          <a:effectLst/>
                        </a:rPr>
                        <a:t>B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46" marR="4444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100" dirty="0" smtClean="0">
                          <a:effectLst/>
                        </a:rPr>
                        <a:t>0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46" marR="4444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100" dirty="0" smtClean="0">
                          <a:effectLst/>
                        </a:rPr>
                        <a:t>0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46" marR="4444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100" dirty="0" smtClean="0">
                          <a:effectLst/>
                        </a:rPr>
                        <a:t>B </a:t>
                      </a:r>
                      <a:r>
                        <a:rPr lang="cs-CZ" sz="1100" dirty="0">
                          <a:effectLst/>
                        </a:rPr>
                        <a:t>nebo AB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46" marR="44446" marT="0" marB="0" anchor="ctr"/>
                </a:tc>
                <a:extLst>
                  <a:ext uri="{0D108BD9-81ED-4DB2-BD59-A6C34878D82A}"/>
                </a:extLst>
              </a:tr>
              <a:tr h="333027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100" dirty="0" smtClean="0">
                          <a:effectLst/>
                        </a:rPr>
                        <a:t>AB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46" marR="4444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100" dirty="0" smtClean="0">
                          <a:effectLst/>
                        </a:rPr>
                        <a:t>0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46" marR="4444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100" dirty="0" smtClean="0">
                          <a:effectLst/>
                        </a:rPr>
                        <a:t>0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46" marR="4444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100" dirty="0" smtClean="0">
                          <a:effectLst/>
                        </a:rPr>
                        <a:t>AB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46" marR="44446" marT="0" marB="0" anchor="ctr"/>
                </a:tc>
                <a:extLst>
                  <a:ext uri="{0D108BD9-81ED-4DB2-BD59-A6C34878D82A}"/>
                </a:extLst>
              </a:tr>
              <a:tr h="333027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100" dirty="0" smtClean="0">
                          <a:effectLst/>
                        </a:rPr>
                        <a:t>AB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46" marR="4444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100" dirty="0" smtClean="0">
                          <a:effectLst/>
                        </a:rPr>
                        <a:t>A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46" marR="4444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100" dirty="0" smtClean="0">
                          <a:effectLst/>
                        </a:rPr>
                        <a:t>A </a:t>
                      </a:r>
                      <a:r>
                        <a:rPr lang="cs-CZ" sz="1100" dirty="0">
                          <a:effectLst/>
                        </a:rPr>
                        <a:t>nebo 0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46" marR="4444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100" dirty="0" smtClean="0">
                          <a:effectLst/>
                        </a:rPr>
                        <a:t>AB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46" marR="44446" marT="0" marB="0" anchor="ctr"/>
                </a:tc>
                <a:extLst>
                  <a:ext uri="{0D108BD9-81ED-4DB2-BD59-A6C34878D82A}"/>
                </a:extLst>
              </a:tr>
              <a:tr h="333027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100" dirty="0" smtClean="0">
                          <a:effectLst/>
                        </a:rPr>
                        <a:t>AB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46" marR="4444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100" dirty="0" smtClean="0">
                          <a:effectLst/>
                        </a:rPr>
                        <a:t>B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46" marR="4444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100" dirty="0" smtClean="0">
                          <a:effectLst/>
                        </a:rPr>
                        <a:t>B  </a:t>
                      </a:r>
                      <a:r>
                        <a:rPr lang="cs-CZ" sz="1100" dirty="0">
                          <a:effectLst/>
                        </a:rPr>
                        <a:t>nebo 0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46" marR="4444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100" dirty="0" smtClean="0">
                          <a:effectLst/>
                        </a:rPr>
                        <a:t>AB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46" marR="44446" marT="0" marB="0" anchor="ctr"/>
                </a:tc>
                <a:extLst>
                  <a:ext uri="{0D108BD9-81ED-4DB2-BD59-A6C34878D82A}"/>
                </a:extLst>
              </a:tr>
              <a:tr h="333027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100" dirty="0">
                          <a:effectLst/>
                        </a:rPr>
                        <a:t>Kombinovaná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46" marR="4444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100" dirty="0" smtClean="0">
                          <a:effectLst/>
                        </a:rPr>
                        <a:t>A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46" marR="4444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100" dirty="0" smtClean="0">
                          <a:effectLst/>
                        </a:rPr>
                        <a:t>B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46" marR="4444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100" dirty="0" smtClean="0">
                          <a:effectLst/>
                        </a:rPr>
                        <a:t>0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46" marR="4444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100" dirty="0" smtClean="0">
                          <a:effectLst/>
                        </a:rPr>
                        <a:t>AB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46" marR="44446" marT="0" marB="0" anchor="ctr"/>
                </a:tc>
                <a:extLst>
                  <a:ext uri="{0D108BD9-81ED-4DB2-BD59-A6C34878D82A}"/>
                </a:extLst>
              </a:tr>
              <a:tr h="333027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100" dirty="0" smtClean="0">
                          <a:effectLst/>
                        </a:rPr>
                        <a:t>B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46" marR="4444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100" dirty="0" smtClean="0">
                          <a:effectLst/>
                        </a:rPr>
                        <a:t>A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46" marR="4444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100" dirty="0" smtClean="0">
                          <a:effectLst/>
                        </a:rPr>
                        <a:t>0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46" marR="4444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100" dirty="0" smtClean="0">
                          <a:effectLst/>
                        </a:rPr>
                        <a:t>AB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46" marR="44446" marT="0" marB="0" anchor="ctr"/>
                </a:tc>
                <a:extLst>
                  <a:ext uri="{0D108BD9-81ED-4DB2-BD59-A6C34878D82A}"/>
                </a:extLst>
              </a:tr>
            </a:tbl>
          </a:graphicData>
        </a:graphic>
      </p:graphicFrame>
      <p:graphicFrame>
        <p:nvGraphicFramePr>
          <p:cNvPr id="10" name="Tabulk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9518238"/>
              </p:ext>
            </p:extLst>
          </p:nvPr>
        </p:nvGraphicFramePr>
        <p:xfrm>
          <a:off x="1371600" y="5791200"/>
          <a:ext cx="5471162" cy="636651"/>
        </p:xfrm>
        <a:graphic>
          <a:graphicData uri="http://schemas.openxmlformats.org/drawingml/2006/table">
            <a:tbl>
              <a:tblPr>
                <a:tableStyleId>{0505E3EF-67EA-436B-97B2-0124C06EBD24}</a:tableStyleId>
              </a:tblPr>
              <a:tblGrid>
                <a:gridCol w="986603">
                  <a:extLst>
                    <a:ext uri="{9D8B030D-6E8A-4147-A177-3AD203B41FA5}"/>
                  </a:extLst>
                </a:gridCol>
                <a:gridCol w="801157">
                  <a:extLst>
                    <a:ext uri="{9D8B030D-6E8A-4147-A177-3AD203B41FA5}"/>
                  </a:extLst>
                </a:gridCol>
                <a:gridCol w="847645">
                  <a:extLst>
                    <a:ext uri="{9D8B030D-6E8A-4147-A177-3AD203B41FA5}"/>
                  </a:extLst>
                </a:gridCol>
                <a:gridCol w="1232937">
                  <a:extLst>
                    <a:ext uri="{9D8B030D-6E8A-4147-A177-3AD203B41FA5}"/>
                  </a:extLst>
                </a:gridCol>
                <a:gridCol w="1602820">
                  <a:extLst>
                    <a:ext uri="{9D8B030D-6E8A-4147-A177-3AD203B41FA5}"/>
                  </a:extLst>
                </a:gridCol>
              </a:tblGrid>
              <a:tr h="26670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100" dirty="0" err="1">
                          <a:effectLst/>
                        </a:rPr>
                        <a:t>RhD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100" dirty="0" err="1" smtClean="0">
                          <a:effectLst/>
                        </a:rPr>
                        <a:t>RhD</a:t>
                      </a:r>
                      <a:r>
                        <a:rPr lang="cs-CZ" sz="1100" dirty="0">
                          <a:effectLst/>
                        </a:rPr>
                        <a:t>+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100" dirty="0" err="1" smtClean="0">
                          <a:effectLst/>
                        </a:rPr>
                        <a:t>RhD</a:t>
                      </a:r>
                      <a:r>
                        <a:rPr lang="cs-CZ" sz="1100" dirty="0" smtClean="0">
                          <a:effectLst/>
                        </a:rPr>
                        <a:t>-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100">
                          <a:effectLst/>
                        </a:rPr>
                        <a:t>RhD- po dobu přihojování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100" dirty="0" err="1">
                          <a:effectLst/>
                        </a:rPr>
                        <a:t>RhD</a:t>
                      </a:r>
                      <a:r>
                        <a:rPr lang="cs-CZ" sz="1100" dirty="0">
                          <a:effectLst/>
                        </a:rPr>
                        <a:t>- po dobu </a:t>
                      </a:r>
                      <a:r>
                        <a:rPr lang="cs-CZ" sz="1100" dirty="0" err="1">
                          <a:effectLst/>
                        </a:rPr>
                        <a:t>přihojování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/>
                </a:extLst>
              </a:tr>
              <a:tr h="26670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100" dirty="0" err="1" smtClean="0">
                          <a:effectLst/>
                        </a:rPr>
                        <a:t>RhD</a:t>
                      </a:r>
                      <a:r>
                        <a:rPr lang="cs-CZ" sz="1100" dirty="0" smtClean="0">
                          <a:effectLst/>
                        </a:rPr>
                        <a:t>-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100" dirty="0" err="1" smtClean="0">
                          <a:effectLst/>
                        </a:rPr>
                        <a:t>RhD</a:t>
                      </a:r>
                      <a:r>
                        <a:rPr lang="cs-CZ" sz="1100" dirty="0">
                          <a:effectLst/>
                        </a:rPr>
                        <a:t>+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100" dirty="0" err="1" smtClean="0">
                          <a:effectLst/>
                        </a:rPr>
                        <a:t>RhD</a:t>
                      </a:r>
                      <a:r>
                        <a:rPr lang="cs-CZ" sz="1100" dirty="0" smtClean="0">
                          <a:effectLst/>
                        </a:rPr>
                        <a:t>-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100" dirty="0" err="1" smtClean="0">
                          <a:effectLst/>
                        </a:rPr>
                        <a:t>RhD</a:t>
                      </a:r>
                      <a:r>
                        <a:rPr lang="cs-CZ" sz="1100" dirty="0" smtClean="0">
                          <a:effectLst/>
                        </a:rPr>
                        <a:t>-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61534" name="Rectangle 2"/>
          <p:cNvSpPr>
            <a:spLocks noChangeArrowheads="1"/>
          </p:cNvSpPr>
          <p:nvPr/>
        </p:nvSpPr>
        <p:spPr bwMode="auto">
          <a:xfrm>
            <a:off x="-6350" y="-4222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2800" dirty="0" err="1" smtClean="0"/>
              <a:t>Tx</a:t>
            </a:r>
            <a:r>
              <a:rPr lang="cs-CZ" altLang="cs-CZ" sz="2800" dirty="0" smtClean="0"/>
              <a:t> orgánové 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3828164"/>
              </p:ext>
            </p:extLst>
          </p:nvPr>
        </p:nvGraphicFramePr>
        <p:xfrm>
          <a:off x="609601" y="1295401"/>
          <a:ext cx="8077200" cy="5105398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1713154">
                  <a:extLst>
                    <a:ext uri="{9D8B030D-6E8A-4147-A177-3AD203B41FA5}"/>
                  </a:extLst>
                </a:gridCol>
                <a:gridCol w="1713154">
                  <a:extLst>
                    <a:ext uri="{9D8B030D-6E8A-4147-A177-3AD203B41FA5}"/>
                  </a:extLst>
                </a:gridCol>
                <a:gridCol w="1427628">
                  <a:extLst>
                    <a:ext uri="{9D8B030D-6E8A-4147-A177-3AD203B41FA5}"/>
                  </a:extLst>
                </a:gridCol>
                <a:gridCol w="1611632">
                  <a:extLst>
                    <a:ext uri="{9D8B030D-6E8A-4147-A177-3AD203B41FA5}"/>
                  </a:extLst>
                </a:gridCol>
                <a:gridCol w="1611632">
                  <a:extLst>
                    <a:ext uri="{9D8B030D-6E8A-4147-A177-3AD203B41FA5}"/>
                  </a:extLst>
                </a:gridCol>
              </a:tblGrid>
              <a:tr h="8888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 b="1" dirty="0">
                          <a:effectLst/>
                        </a:rPr>
                        <a:t> </a:t>
                      </a:r>
                      <a:endParaRPr lang="cs-CZ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 b="1" dirty="0">
                          <a:effectLst/>
                        </a:rPr>
                        <a:t>orgán 0</a:t>
                      </a:r>
                      <a:endParaRPr lang="cs-CZ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 b="1" dirty="0">
                          <a:effectLst/>
                        </a:rPr>
                        <a:t>orgán A</a:t>
                      </a:r>
                      <a:endParaRPr lang="cs-CZ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 b="1">
                          <a:effectLst/>
                        </a:rPr>
                        <a:t>orgán B</a:t>
                      </a:r>
                      <a:endParaRPr lang="cs-CZ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 b="1" dirty="0">
                          <a:effectLst/>
                        </a:rPr>
                        <a:t>orgán AB</a:t>
                      </a:r>
                      <a:endParaRPr lang="cs-CZ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/>
                    </a:solidFill>
                  </a:tcPr>
                </a:tc>
                <a:extLst>
                  <a:ext uri="{0D108BD9-81ED-4DB2-BD59-A6C34878D82A}"/>
                </a:extLst>
              </a:tr>
              <a:tr h="696589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 b="1" dirty="0">
                          <a:effectLst/>
                        </a:rPr>
                        <a:t>příjemce 0</a:t>
                      </a:r>
                      <a:endParaRPr lang="cs-CZ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 dirty="0" err="1">
                          <a:effectLst/>
                        </a:rPr>
                        <a:t>ery</a:t>
                      </a:r>
                      <a:r>
                        <a:rPr lang="cs-CZ" sz="1400" dirty="0">
                          <a:effectLst/>
                        </a:rPr>
                        <a:t>        0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 dirty="0" err="1">
                          <a:effectLst/>
                        </a:rPr>
                        <a:t>ery</a:t>
                      </a:r>
                      <a:r>
                        <a:rPr lang="cs-CZ" sz="1400" dirty="0">
                          <a:effectLst/>
                        </a:rPr>
                        <a:t>        0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 dirty="0" err="1">
                          <a:effectLst/>
                        </a:rPr>
                        <a:t>ery</a:t>
                      </a:r>
                      <a:r>
                        <a:rPr lang="cs-CZ" sz="1400" dirty="0">
                          <a:effectLst/>
                        </a:rPr>
                        <a:t>        0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 kern="1200" dirty="0" err="1">
                          <a:effectLst/>
                        </a:rPr>
                        <a:t>ery</a:t>
                      </a:r>
                      <a:r>
                        <a:rPr lang="cs-CZ" sz="1400" kern="1200" dirty="0">
                          <a:effectLst/>
                        </a:rPr>
                        <a:t>        0</a:t>
                      </a:r>
                      <a:endParaRPr lang="cs-CZ" sz="14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/>
                </a:extLst>
              </a:tr>
              <a:tr h="799564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 dirty="0">
                          <a:effectLst/>
                        </a:rPr>
                        <a:t>plazma 0 (A, B, AB)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 dirty="0">
                          <a:effectLst/>
                        </a:rPr>
                        <a:t>plazma A (AB)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 dirty="0">
                          <a:effectLst/>
                        </a:rPr>
                        <a:t>plazma B (AB)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 kern="1200" dirty="0">
                          <a:effectLst/>
                        </a:rPr>
                        <a:t>plazma AB</a:t>
                      </a:r>
                      <a:endParaRPr lang="cs-CZ" sz="14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/>
                </a:extLst>
              </a:tr>
              <a:tr h="680787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 b="1" dirty="0">
                          <a:effectLst/>
                        </a:rPr>
                        <a:t>příjemce A</a:t>
                      </a:r>
                      <a:endParaRPr lang="cs-CZ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 dirty="0" err="1">
                          <a:effectLst/>
                        </a:rPr>
                        <a:t>ery</a:t>
                      </a:r>
                      <a:r>
                        <a:rPr lang="cs-CZ" sz="1400" dirty="0">
                          <a:effectLst/>
                        </a:rPr>
                        <a:t>        0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 dirty="0" err="1">
                          <a:effectLst/>
                        </a:rPr>
                        <a:t>ery</a:t>
                      </a:r>
                      <a:r>
                        <a:rPr lang="cs-CZ" sz="1400" dirty="0">
                          <a:effectLst/>
                        </a:rPr>
                        <a:t>        A (0)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 dirty="0" err="1">
                          <a:effectLst/>
                        </a:rPr>
                        <a:t>ery</a:t>
                      </a:r>
                      <a:r>
                        <a:rPr lang="cs-CZ" sz="1400" dirty="0">
                          <a:effectLst/>
                        </a:rPr>
                        <a:t>        0 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 kern="1200" dirty="0" err="1">
                          <a:effectLst/>
                        </a:rPr>
                        <a:t>ery</a:t>
                      </a:r>
                      <a:r>
                        <a:rPr lang="cs-CZ" sz="1400" kern="1200" dirty="0">
                          <a:effectLst/>
                        </a:rPr>
                        <a:t>        A (0)</a:t>
                      </a:r>
                      <a:endParaRPr lang="cs-CZ" sz="14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/>
                </a:extLst>
              </a:tr>
              <a:tr h="697904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 dirty="0">
                          <a:effectLst/>
                        </a:rPr>
                        <a:t>plazma A (AB)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 dirty="0">
                          <a:effectLst/>
                        </a:rPr>
                        <a:t>plazma A (AB)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 dirty="0">
                          <a:effectLst/>
                        </a:rPr>
                        <a:t>plazma AB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 kern="1200" dirty="0">
                          <a:effectLst/>
                        </a:rPr>
                        <a:t>plazma AB</a:t>
                      </a:r>
                      <a:endParaRPr lang="cs-CZ" sz="14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/>
                </a:extLst>
              </a:tr>
              <a:tr h="678156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 b="1" dirty="0">
                          <a:effectLst/>
                        </a:rPr>
                        <a:t>příjemce B</a:t>
                      </a:r>
                      <a:endParaRPr lang="cs-CZ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 kern="1200" dirty="0" err="1">
                          <a:effectLst/>
                        </a:rPr>
                        <a:t>ery</a:t>
                      </a:r>
                      <a:r>
                        <a:rPr lang="cs-CZ" sz="1400" kern="1200" dirty="0">
                          <a:effectLst/>
                        </a:rPr>
                        <a:t>        0</a:t>
                      </a:r>
                      <a:endParaRPr lang="cs-CZ" sz="14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 kern="1200" dirty="0" err="1">
                          <a:effectLst/>
                        </a:rPr>
                        <a:t>ery</a:t>
                      </a:r>
                      <a:r>
                        <a:rPr lang="cs-CZ" sz="1400" kern="1200" dirty="0">
                          <a:effectLst/>
                        </a:rPr>
                        <a:t>        0</a:t>
                      </a:r>
                      <a:endParaRPr lang="cs-CZ" sz="14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 kern="1200" dirty="0" err="1">
                          <a:effectLst/>
                        </a:rPr>
                        <a:t>ery</a:t>
                      </a:r>
                      <a:r>
                        <a:rPr lang="cs-CZ" sz="1400" kern="1200" dirty="0">
                          <a:effectLst/>
                        </a:rPr>
                        <a:t>        B, (0)</a:t>
                      </a:r>
                      <a:endParaRPr lang="cs-CZ" sz="14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 kern="1200" dirty="0" err="1">
                          <a:effectLst/>
                        </a:rPr>
                        <a:t>ery</a:t>
                      </a:r>
                      <a:r>
                        <a:rPr lang="cs-CZ" sz="1400" kern="1200" dirty="0">
                          <a:effectLst/>
                        </a:rPr>
                        <a:t>        B (0)</a:t>
                      </a:r>
                      <a:endParaRPr lang="cs-CZ" sz="14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/>
                </a:extLst>
              </a:tr>
              <a:tr h="663557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 kern="1200" dirty="0">
                          <a:effectLst/>
                        </a:rPr>
                        <a:t>plazma B (AB)</a:t>
                      </a:r>
                      <a:endParaRPr lang="cs-CZ" sz="14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 kern="1200" dirty="0">
                          <a:effectLst/>
                        </a:rPr>
                        <a:t>plazma AB</a:t>
                      </a:r>
                      <a:endParaRPr lang="cs-CZ" sz="14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 kern="1200" dirty="0">
                          <a:effectLst/>
                        </a:rPr>
                        <a:t>plazma B (AB)</a:t>
                      </a:r>
                      <a:endParaRPr lang="cs-CZ" sz="14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 kern="1200" dirty="0">
                          <a:effectLst/>
                        </a:rPr>
                        <a:t>plazma AB</a:t>
                      </a:r>
                      <a:endParaRPr lang="cs-CZ" sz="14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/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eaLnBrk="1" hangingPunct="1"/>
            <a:endParaRPr lang="cs-CZ" altLang="cs-CZ" smtClean="0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sz="2400" dirty="0" err="1" smtClean="0">
                <a:solidFill>
                  <a:srgbClr val="FF0066"/>
                </a:solidFill>
              </a:rPr>
              <a:t>Deleukotizace</a:t>
            </a:r>
            <a:r>
              <a:rPr lang="cs-CZ" altLang="cs-CZ" sz="2400" dirty="0" smtClean="0">
                <a:solidFill>
                  <a:srgbClr val="FF0066"/>
                </a:solidFill>
              </a:rPr>
              <a:t> </a:t>
            </a:r>
            <a:r>
              <a:rPr lang="cs-CZ" altLang="cs-CZ" sz="2400" dirty="0" smtClean="0"/>
              <a:t>pro pacienty s opakovanými FNHTR, CMV negativní, IUT a EXS, novorozence, imunizované </a:t>
            </a:r>
            <a:r>
              <a:rPr lang="cs-CZ" altLang="cs-CZ" sz="2400" dirty="0" err="1" smtClean="0"/>
              <a:t>leukocytárními</a:t>
            </a:r>
            <a:r>
              <a:rPr lang="cs-CZ" altLang="cs-CZ" sz="2400" dirty="0" smtClean="0"/>
              <a:t> antigeny, těhotné, </a:t>
            </a:r>
            <a:r>
              <a:rPr lang="cs-CZ" altLang="cs-CZ" sz="2400" dirty="0" err="1" smtClean="0"/>
              <a:t>polytransfundované</a:t>
            </a:r>
            <a:r>
              <a:rPr lang="cs-CZ" altLang="cs-CZ" sz="2400" dirty="0" smtClean="0"/>
              <a:t> a transplantované</a:t>
            </a:r>
          </a:p>
          <a:p>
            <a:pPr eaLnBrk="1" hangingPunct="1"/>
            <a:r>
              <a:rPr lang="cs-CZ" altLang="cs-CZ" sz="2400" dirty="0" err="1" smtClean="0">
                <a:solidFill>
                  <a:srgbClr val="FF0066"/>
                </a:solidFill>
              </a:rPr>
              <a:t>Gamma</a:t>
            </a:r>
            <a:r>
              <a:rPr lang="cs-CZ" altLang="cs-CZ" sz="2400" dirty="0" smtClean="0">
                <a:solidFill>
                  <a:srgbClr val="FF0066"/>
                </a:solidFill>
              </a:rPr>
              <a:t> záření</a:t>
            </a:r>
            <a:r>
              <a:rPr lang="cs-CZ" altLang="cs-CZ" sz="2400" dirty="0" smtClean="0"/>
              <a:t> pro pacienty s možnou reakcí </a:t>
            </a:r>
            <a:r>
              <a:rPr lang="cs-CZ" altLang="cs-CZ" sz="2400" dirty="0" err="1" smtClean="0"/>
              <a:t>GvHD</a:t>
            </a:r>
            <a:r>
              <a:rPr lang="cs-CZ" altLang="cs-CZ" sz="2400" dirty="0" smtClean="0"/>
              <a:t>, transplantované HSC, IUT a EXS, granulocyty, příbuzenské transfuze</a:t>
            </a:r>
          </a:p>
          <a:p>
            <a:pPr eaLnBrk="1" hangingPunct="1"/>
            <a:r>
              <a:rPr lang="cs-CZ" altLang="cs-CZ" sz="2400" dirty="0" smtClean="0">
                <a:solidFill>
                  <a:srgbClr val="FF0066"/>
                </a:solidFill>
              </a:rPr>
              <a:t>Patogenní </a:t>
            </a:r>
            <a:r>
              <a:rPr lang="cs-CZ" altLang="cs-CZ" sz="2400" dirty="0" err="1" smtClean="0">
                <a:solidFill>
                  <a:srgbClr val="FF0066"/>
                </a:solidFill>
              </a:rPr>
              <a:t>inkativace</a:t>
            </a:r>
            <a:r>
              <a:rPr lang="cs-CZ" altLang="cs-CZ" sz="2400" dirty="0" smtClean="0">
                <a:solidFill>
                  <a:srgbClr val="FF0066"/>
                </a:solidFill>
              </a:rPr>
              <a:t> </a:t>
            </a:r>
            <a:r>
              <a:rPr lang="cs-CZ" altLang="cs-CZ" sz="2400" dirty="0" smtClean="0"/>
              <a:t>přípravky dtto</a:t>
            </a:r>
          </a:p>
          <a:p>
            <a:pPr eaLnBrk="1" hangingPunct="1"/>
            <a:r>
              <a:rPr lang="cs-CZ" altLang="cs-CZ" sz="2400" dirty="0" smtClean="0">
                <a:solidFill>
                  <a:srgbClr val="FF0066"/>
                </a:solidFill>
              </a:rPr>
              <a:t>Promytí</a:t>
            </a:r>
            <a:r>
              <a:rPr lang="cs-CZ" altLang="cs-CZ" sz="2400" dirty="0" smtClean="0"/>
              <a:t> buněčných přípravků pro hyperreaktivitu s anti-</a:t>
            </a:r>
            <a:r>
              <a:rPr lang="cs-CZ" altLang="cs-CZ" sz="2400" dirty="0" err="1" smtClean="0"/>
              <a:t>IgA</a:t>
            </a:r>
            <a:r>
              <a:rPr lang="cs-CZ" altLang="cs-CZ" sz="2400" dirty="0" smtClean="0"/>
              <a:t>, </a:t>
            </a:r>
            <a:r>
              <a:rPr lang="cs-CZ" altLang="cs-CZ" sz="2400" dirty="0" err="1" smtClean="0"/>
              <a:t>anafylaktoidní</a:t>
            </a:r>
            <a:r>
              <a:rPr lang="cs-CZ" altLang="cs-CZ" sz="2400" dirty="0" smtClean="0"/>
              <a:t> reakce na plazmu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600" dirty="0"/>
              <a:t>Krevní vzorky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1905000"/>
          </a:xfrm>
        </p:spPr>
        <p:txBody>
          <a:bodyPr/>
          <a:lstStyle/>
          <a:p>
            <a:pPr eaLnBrk="1" hangingPunct="1">
              <a:buClr>
                <a:schemeClr val="tx1"/>
              </a:buClr>
              <a:defRPr/>
            </a:pPr>
            <a:r>
              <a:rPr lang="cs-CZ" altLang="cs-CZ" sz="2400" dirty="0" smtClean="0"/>
              <a:t>krev s antikoagulačním roztokem (EDTA) / plazma</a:t>
            </a:r>
          </a:p>
          <a:p>
            <a:pPr eaLnBrk="1" hangingPunct="1">
              <a:buClr>
                <a:schemeClr val="tx1"/>
              </a:buClr>
              <a:defRPr/>
            </a:pPr>
            <a:r>
              <a:rPr lang="cs-CZ" altLang="cs-CZ" sz="2400" dirty="0" smtClean="0"/>
              <a:t>krev srážlivá / sérum</a:t>
            </a:r>
          </a:p>
          <a:p>
            <a:pPr eaLnBrk="1" hangingPunct="1">
              <a:buClr>
                <a:schemeClr val="tx1"/>
              </a:buClr>
              <a:defRPr/>
            </a:pPr>
            <a:r>
              <a:rPr lang="cs-CZ" altLang="cs-CZ" sz="2400" dirty="0" smtClean="0"/>
              <a:t>nepoužívat hemolytické vzorky – nelze detekovat protilátky</a:t>
            </a:r>
          </a:p>
          <a:p>
            <a:pPr eaLnBrk="1" hangingPunct="1">
              <a:buClr>
                <a:schemeClr val="tx1"/>
              </a:buClr>
              <a:defRPr/>
            </a:pPr>
            <a:endParaRPr lang="cs-CZ" altLang="cs-CZ" sz="2400" dirty="0" smtClean="0"/>
          </a:p>
          <a:p>
            <a:pPr marL="0" indent="0" eaLnBrk="1" hangingPunct="1">
              <a:buClr>
                <a:schemeClr val="tx1"/>
              </a:buClr>
              <a:buFontTx/>
              <a:buNone/>
              <a:defRPr/>
            </a:pPr>
            <a:endParaRPr lang="cs-CZ" altLang="cs-CZ" sz="2400" dirty="0" smtClean="0">
              <a:solidFill>
                <a:srgbClr val="66FF33"/>
              </a:solidFill>
            </a:endParaRP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000" b="8990"/>
          <a:stretch>
            <a:fillRect/>
          </a:stretch>
        </p:blipFill>
        <p:spPr bwMode="auto">
          <a:xfrm>
            <a:off x="990600" y="3482975"/>
            <a:ext cx="6400800" cy="289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pPr eaLnBrk="1" hangingPunct="1"/>
            <a:r>
              <a:rPr lang="cs-CZ" altLang="cs-CZ" sz="3600" dirty="0" smtClean="0"/>
              <a:t>Kontrola kvality v imunohematologii </a:t>
            </a:r>
            <a:br>
              <a:rPr lang="cs-CZ" altLang="cs-CZ" sz="3600" dirty="0" smtClean="0"/>
            </a:br>
            <a:endParaRPr lang="cs-CZ" altLang="cs-CZ" sz="3600" dirty="0" smtClean="0"/>
          </a:p>
        </p:txBody>
      </p:sp>
      <p:sp>
        <p:nvSpPr>
          <p:cNvPr id="6553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96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sz="2400" dirty="0" smtClean="0"/>
              <a:t>důležitá součást laboratorních procesů – SLP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2000" dirty="0" smtClean="0"/>
              <a:t>IKK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2000" dirty="0" smtClean="0"/>
              <a:t>EKK (</a:t>
            </a:r>
            <a:r>
              <a:rPr lang="cs-CZ" altLang="cs-CZ" sz="2000" smtClean="0"/>
              <a:t>mezilaboratorní porovnání)</a:t>
            </a:r>
            <a:endParaRPr lang="cs-CZ" altLang="cs-CZ" sz="2000" dirty="0" smtClean="0"/>
          </a:p>
          <a:p>
            <a:pPr eaLnBrk="1" hangingPunct="1">
              <a:lnSpc>
                <a:spcPct val="90000"/>
              </a:lnSpc>
            </a:pPr>
            <a:r>
              <a:rPr lang="cs-CZ" altLang="cs-CZ" sz="2400" dirty="0" smtClean="0"/>
              <a:t>účast všech složek zapojených do fáze </a:t>
            </a:r>
            <a:r>
              <a:rPr lang="cs-CZ" altLang="cs-CZ" sz="2400" dirty="0" err="1" smtClean="0"/>
              <a:t>prenalytické</a:t>
            </a:r>
            <a:r>
              <a:rPr lang="cs-CZ" altLang="cs-CZ" sz="2400" dirty="0" smtClean="0"/>
              <a:t>, analytické, </a:t>
            </a:r>
            <a:r>
              <a:rPr lang="cs-CZ" altLang="cs-CZ" sz="2400" dirty="0" err="1" smtClean="0"/>
              <a:t>postanalytické</a:t>
            </a:r>
            <a:endParaRPr lang="cs-CZ" altLang="cs-CZ" sz="2400" dirty="0" smtClean="0"/>
          </a:p>
          <a:p>
            <a:pPr eaLnBrk="1" hangingPunct="1">
              <a:lnSpc>
                <a:spcPct val="90000"/>
              </a:lnSpc>
            </a:pPr>
            <a:r>
              <a:rPr lang="cs-CZ" altLang="cs-CZ" sz="2400" dirty="0" smtClean="0"/>
              <a:t>řízená dokumentace 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2000" dirty="0" smtClean="0"/>
              <a:t>Informovanost, verifikace metod, zavedení standardních pracovních postupů a jejich průběžná aktualizace, audity a analýzy, edukace a tréningy personálu, validace a kontroly přístrojů, kontroly dg. materiálu, SEKK, manipulace s materiálem, sledovatelnost všech procesů</a:t>
            </a:r>
            <a:endParaRPr lang="cs-CZ" altLang="cs-CZ" sz="2400" dirty="0" smtClean="0"/>
          </a:p>
          <a:p>
            <a:pPr eaLnBrk="1" hangingPunct="1">
              <a:lnSpc>
                <a:spcPct val="90000"/>
              </a:lnSpc>
            </a:pPr>
            <a:endParaRPr lang="cs-CZ" altLang="cs-CZ" sz="2400" dirty="0" smtClean="0"/>
          </a:p>
          <a:p>
            <a:pPr eaLnBrk="1" hangingPunct="1">
              <a:lnSpc>
                <a:spcPct val="90000"/>
              </a:lnSpc>
            </a:pPr>
            <a:endParaRPr lang="cs-CZ" altLang="cs-CZ" sz="2400" dirty="0" smtClean="0"/>
          </a:p>
          <a:p>
            <a:pPr eaLnBrk="1" hangingPunct="1">
              <a:lnSpc>
                <a:spcPct val="90000"/>
              </a:lnSpc>
            </a:pPr>
            <a:endParaRPr lang="cs-CZ" altLang="cs-CZ" sz="2400" dirty="0" smtClean="0"/>
          </a:p>
          <a:p>
            <a:pPr eaLnBrk="1" hangingPunct="1">
              <a:lnSpc>
                <a:spcPct val="90000"/>
              </a:lnSpc>
            </a:pPr>
            <a:endParaRPr lang="cs-CZ" altLang="cs-CZ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600" dirty="0"/>
              <a:t>Krevní vzorky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Clr>
                <a:schemeClr val="tx1"/>
              </a:buClr>
            </a:pPr>
            <a:endParaRPr lang="cs-CZ" altLang="cs-CZ" sz="2400" smtClean="0"/>
          </a:p>
          <a:p>
            <a:pPr eaLnBrk="1" hangingPunct="1"/>
            <a:r>
              <a:rPr lang="cs-CZ" altLang="cs-CZ" sz="2400" smtClean="0"/>
              <a:t>skladování vzorků </a:t>
            </a:r>
          </a:p>
          <a:p>
            <a:pPr lvl="1" eaLnBrk="1" hangingPunct="1"/>
            <a:r>
              <a:rPr lang="cs-CZ" altLang="cs-CZ" sz="2400" smtClean="0"/>
              <a:t>riziko změny kvality (hemolýza, zeslabení IgM Abs, vymizení komplementu)</a:t>
            </a:r>
          </a:p>
          <a:p>
            <a:pPr eaLnBrk="1" hangingPunct="1"/>
            <a:endParaRPr lang="cs-CZ" altLang="cs-CZ" sz="2400" smtClean="0"/>
          </a:p>
          <a:p>
            <a:pPr lvl="1" eaLnBrk="1" hangingPunct="1"/>
            <a:r>
              <a:rPr lang="cs-CZ" altLang="cs-CZ" sz="2000" smtClean="0"/>
              <a:t>plná krev při 2°- 8°C po 7 dní (k vyšetření reakce)</a:t>
            </a:r>
          </a:p>
          <a:p>
            <a:pPr lvl="1" eaLnBrk="1" hangingPunct="1"/>
            <a:r>
              <a:rPr lang="cs-CZ" altLang="cs-CZ" sz="2000" smtClean="0"/>
              <a:t>vzácně separované sérum/plazma při ≤-20°C po 6 měsíců (opakované vyšetření protilátek)</a:t>
            </a:r>
          </a:p>
          <a:p>
            <a:pPr eaLnBrk="1" hangingPunct="1">
              <a:buClr>
                <a:schemeClr val="tx1"/>
              </a:buClr>
            </a:pPr>
            <a:endParaRPr lang="cs-CZ" altLang="cs-CZ" sz="2400" smtClean="0">
              <a:solidFill>
                <a:srgbClr val="66FF3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600" dirty="0" smtClean="0"/>
              <a:t>Žádanka o transfuzi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cs-CZ" altLang="cs-CZ" sz="2400" dirty="0" smtClean="0"/>
          </a:p>
          <a:p>
            <a:pPr eaLnBrk="1" hangingPunct="1"/>
            <a:r>
              <a:rPr lang="cs-CZ" altLang="cs-CZ" sz="2400" dirty="0" smtClean="0"/>
              <a:t>písemná/elektronická</a:t>
            </a:r>
          </a:p>
          <a:p>
            <a:pPr eaLnBrk="1" hangingPunct="1"/>
            <a:r>
              <a:rPr lang="cs-CZ" altLang="cs-CZ" sz="2400" dirty="0" smtClean="0"/>
              <a:t>příp. telefonický požadavek - zaprotokolovat</a:t>
            </a:r>
          </a:p>
          <a:p>
            <a:pPr eaLnBrk="1" hangingPunct="1"/>
            <a:r>
              <a:rPr lang="cs-CZ" altLang="cs-CZ" sz="2400" dirty="0" smtClean="0"/>
              <a:t>vyvarovat se dvojí dokumentace (jednoznačná totožnost)</a:t>
            </a:r>
          </a:p>
          <a:p>
            <a:pPr eaLnBrk="1" hangingPunct="1"/>
            <a:endParaRPr lang="cs-CZ" altLang="cs-CZ" sz="2400" dirty="0" smtClean="0"/>
          </a:p>
          <a:p>
            <a:pPr eaLnBrk="1" hangingPunct="1"/>
            <a:r>
              <a:rPr lang="cs-CZ" altLang="cs-CZ" sz="2400" dirty="0" smtClean="0"/>
              <a:t>kontrola archivovaných záznamů (v IS) před výdejem erytrocytového transfuzního přípravku je povinná</a:t>
            </a:r>
          </a:p>
          <a:p>
            <a:pPr eaLnBrk="1" hangingPunct="1"/>
            <a:endParaRPr lang="cs-CZ" altLang="cs-CZ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4"/>
          <p:cNvSpPr txBox="1">
            <a:spLocks noChangeArrowheads="1"/>
          </p:cNvSpPr>
          <p:nvPr/>
        </p:nvSpPr>
        <p:spPr bwMode="auto">
          <a:xfrm rot="10800000">
            <a:off x="914400" y="187325"/>
            <a:ext cx="1046163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cs-CZ" altLang="cs-CZ" sz="2800" b="1"/>
              <a:t>Žádanka o předtransfuzní vyšetření – vč. požadavků na ery TP)</a:t>
            </a:r>
          </a:p>
        </p:txBody>
      </p:sp>
      <p:pic>
        <p:nvPicPr>
          <p:cNvPr id="13315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33" t="667" r="28334" b="15334"/>
          <a:stretch>
            <a:fillRect/>
          </a:stretch>
        </p:blipFill>
        <p:spPr bwMode="auto">
          <a:xfrm>
            <a:off x="2667000" y="187324"/>
            <a:ext cx="5257800" cy="644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 noChangeAspect="1" noChangeArrowheads="1"/>
          </p:cNvSpPr>
          <p:nvPr>
            <p:ph type="body" idx="1"/>
          </p:nvPr>
        </p:nvSpPr>
        <p:spPr>
          <a:xfrm>
            <a:off x="381000" y="457200"/>
            <a:ext cx="8229600" cy="4525963"/>
          </a:xfrm>
        </p:spPr>
        <p:txBody>
          <a:bodyPr/>
          <a:lstStyle/>
          <a:p>
            <a:pPr eaLnBrk="1" hangingPunct="1"/>
            <a:endParaRPr lang="cs-CZ" altLang="cs-CZ" sz="2400" smtClean="0"/>
          </a:p>
          <a:p>
            <a:pPr eaLnBrk="1" hangingPunct="1"/>
            <a:r>
              <a:rPr lang="cs-CZ" altLang="cs-CZ" sz="2400" smtClean="0"/>
              <a:t>Jiná </a:t>
            </a:r>
            <a:r>
              <a:rPr lang="cs-CZ" altLang="cs-CZ" sz="2400" b="1" u="sng" smtClean="0"/>
              <a:t>žádanka o výdej TP</a:t>
            </a:r>
            <a:r>
              <a:rPr lang="cs-CZ" altLang="cs-CZ" sz="2400" smtClean="0"/>
              <a:t>, zasílá se v okamžiku, kdy je transfuze požadovaná</a:t>
            </a:r>
          </a:p>
          <a:p>
            <a:pPr eaLnBrk="1" hangingPunct="1"/>
            <a:endParaRPr lang="cs-CZ" altLang="cs-CZ" sz="2400" smtClean="0"/>
          </a:p>
        </p:txBody>
      </p:sp>
      <p:pic>
        <p:nvPicPr>
          <p:cNvPr id="14339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33" t="11333" r="35001" b="34000"/>
          <a:stretch>
            <a:fillRect/>
          </a:stretch>
        </p:blipFill>
        <p:spPr bwMode="auto">
          <a:xfrm>
            <a:off x="990600" y="1828800"/>
            <a:ext cx="6781800" cy="496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/>
            </a:gs>
            <a:gs pos="100000">
              <a:schemeClr val="bg1">
                <a:lumMod val="9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600" dirty="0"/>
              <a:t>Souhlasné identifikační údaje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altLang="cs-CZ" sz="2400" dirty="0" smtClean="0"/>
              <a:t>Údaje na zkumavce </a:t>
            </a:r>
            <a:r>
              <a:rPr lang="cs-CZ" altLang="cs-CZ" sz="2000" dirty="0" smtClean="0"/>
              <a:t>(označit před odběrem </a:t>
            </a:r>
            <a:r>
              <a:rPr lang="cs-CZ" altLang="cs-CZ" sz="2000" dirty="0" err="1" smtClean="0"/>
              <a:t>vz</a:t>
            </a:r>
            <a:r>
              <a:rPr lang="cs-CZ" altLang="cs-CZ" sz="2000" dirty="0" smtClean="0"/>
              <a:t>.)</a:t>
            </a:r>
            <a:r>
              <a:rPr lang="cs-CZ" altLang="cs-CZ" sz="2400" dirty="0" smtClean="0"/>
              <a:t>: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cs-CZ" altLang="cs-CZ" sz="2400" smtClean="0">
                <a:solidFill>
                  <a:schemeClr val="tx2"/>
                </a:solidFill>
              </a:rPr>
              <a:t>jméno a příjmení, rodné číslo nebo jiná 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cs-CZ" altLang="cs-CZ" sz="2400" dirty="0" smtClean="0">
                <a:solidFill>
                  <a:schemeClr val="tx2"/>
                </a:solidFill>
              </a:rPr>
              <a:t>jedinečná identifikace pacienta + datum odběru</a:t>
            </a:r>
            <a:r>
              <a:rPr lang="cs-CZ" altLang="cs-CZ" sz="2400" dirty="0" smtClean="0"/>
              <a:t> 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cs-CZ" altLang="cs-CZ" sz="2400" dirty="0" smtClean="0"/>
          </a:p>
          <a:p>
            <a:pPr eaLnBrk="1" hangingPunct="1">
              <a:lnSpc>
                <a:spcPct val="80000"/>
              </a:lnSpc>
            </a:pPr>
            <a:r>
              <a:rPr lang="cs-CZ" altLang="cs-CZ" sz="2400" dirty="0" smtClean="0"/>
              <a:t>Údaje na žádance: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cs-CZ" altLang="cs-CZ" sz="2400" dirty="0" smtClean="0">
                <a:solidFill>
                  <a:schemeClr val="tx2"/>
                </a:solidFill>
              </a:rPr>
              <a:t>jméno a příjmení, rodné číslo / jiná identifikace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cs-CZ" altLang="cs-CZ" sz="2400" dirty="0" smtClean="0"/>
              <a:t>imunohematologická anamnéza 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cs-CZ" altLang="cs-CZ" sz="2400" dirty="0" smtClean="0"/>
              <a:t>razítko a podpis lékaře, podpis sestry provádějící odběr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cs-CZ" altLang="cs-CZ" sz="2400" dirty="0" smtClean="0"/>
              <a:t>počet TU a typ přípravku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cs-CZ" altLang="cs-CZ" sz="2400" dirty="0" smtClean="0"/>
              <a:t>datum a hodina transfuze – stupeň naléhavosti 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cs-CZ" altLang="cs-CZ" sz="2400" dirty="0" smtClean="0"/>
              <a:t>diagnóza, pojišťovna, IČP 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cs-CZ" altLang="cs-CZ" sz="3200" dirty="0" smtClean="0"/>
              <a:t>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ýchozí návrh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3">
        <a:dk1>
          <a:srgbClr val="000048"/>
        </a:dk1>
        <a:lt1>
          <a:srgbClr val="FFFFFF"/>
        </a:lt1>
        <a:dk2>
          <a:srgbClr val="8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3C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TM04033925[[fn=Kapka]]</Template>
  <TotalTime>2575</TotalTime>
  <Words>2043</Words>
  <Application>Microsoft Office PowerPoint</Application>
  <PresentationFormat>Předvádění na obrazovce (4:3)</PresentationFormat>
  <Paragraphs>430</Paragraphs>
  <Slides>40</Slides>
  <Notes>24</Notes>
  <HiddenSlides>0</HiddenSlides>
  <MMClips>0</MMClips>
  <ScaleCrop>false</ScaleCrop>
  <HeadingPairs>
    <vt:vector size="8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40</vt:i4>
      </vt:variant>
    </vt:vector>
  </HeadingPairs>
  <TitlesOfParts>
    <vt:vector size="44" baseType="lpstr">
      <vt:lpstr>Arial</vt:lpstr>
      <vt:lpstr>Times New Roman</vt:lpstr>
      <vt:lpstr>Výchozí návrh</vt:lpstr>
      <vt:lpstr>Document</vt:lpstr>
      <vt:lpstr>Předtransfuzní vyšetření</vt:lpstr>
      <vt:lpstr>Prezentace aplikace PowerPoint</vt:lpstr>
      <vt:lpstr>Předtransfuzní vyšetření</vt:lpstr>
      <vt:lpstr>Krevní vzorky</vt:lpstr>
      <vt:lpstr>Krevní vzorky</vt:lpstr>
      <vt:lpstr>Žádanka o transfuzi</vt:lpstr>
      <vt:lpstr>Prezentace aplikace PowerPoint</vt:lpstr>
      <vt:lpstr>Prezentace aplikace PowerPoint</vt:lpstr>
      <vt:lpstr>Souhlasné identifikační údaje</vt:lpstr>
      <vt:lpstr>Prezentace aplikace PowerPoint</vt:lpstr>
      <vt:lpstr>Komplex předtransfuzního vyšetření</vt:lpstr>
      <vt:lpstr>Platnost vyšetření</vt:lpstr>
      <vt:lpstr>Stanovení AB0 skupiny příjemce</vt:lpstr>
      <vt:lpstr>Prezentace aplikace PowerPoint</vt:lpstr>
      <vt:lpstr>ABO Reciprocity</vt:lpstr>
      <vt:lpstr>Před vyšetřením – QC</vt:lpstr>
      <vt:lpstr>Možné problémy při určení AB0</vt:lpstr>
      <vt:lpstr>Řešení</vt:lpstr>
      <vt:lpstr>Stanovení RhD příjemce</vt:lpstr>
      <vt:lpstr>Stanovení RhD u dárce krve</vt:lpstr>
      <vt:lpstr>Vyšetřovací metody</vt:lpstr>
      <vt:lpstr>Screening nepravidelných protilátek</vt:lpstr>
      <vt:lpstr>Vyšetření nepravidelných protilátek proti erytrocytům – screeningový test </vt:lpstr>
      <vt:lpstr>Prezentace aplikace PowerPoint</vt:lpstr>
      <vt:lpstr>Prezentace aplikace PowerPoint</vt:lpstr>
      <vt:lpstr>Transfuzní přípravky     Štítky na konečném produktu obsahují všechny důležité údaje</vt:lpstr>
      <vt:lpstr>Výběr transfuzního přípravku</vt:lpstr>
      <vt:lpstr>Test kompatibility</vt:lpstr>
      <vt:lpstr>Test kompatibility</vt:lpstr>
      <vt:lpstr>Procesy při transfuzi (na klinickém pracovišti)</vt:lpstr>
      <vt:lpstr>Urgentní situace (vitální indikace)</vt:lpstr>
      <vt:lpstr>Čas alespoň pro vyšetření skupiny</vt:lpstr>
      <vt:lpstr>Prezentace aplikace PowerPoint</vt:lpstr>
      <vt:lpstr>Masivní transfuze</vt:lpstr>
      <vt:lpstr>Jiné specifikace transfuzí</vt:lpstr>
      <vt:lpstr>Exsanguinační transfuze při AB0 HON</vt:lpstr>
      <vt:lpstr>Tx HSC</vt:lpstr>
      <vt:lpstr>Tx orgánové </vt:lpstr>
      <vt:lpstr>Prezentace aplikace PowerPoint</vt:lpstr>
      <vt:lpstr>Kontrola kvality v imunohematologii 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Pejchalová Alena</dc:creator>
  <cp:lastModifiedBy>Tylečková Jana</cp:lastModifiedBy>
  <cp:revision>184</cp:revision>
  <cp:lastPrinted>2023-10-04T06:44:22Z</cp:lastPrinted>
  <dcterms:created xsi:type="dcterms:W3CDTF">1601-01-01T00:00:00Z</dcterms:created>
  <dcterms:modified xsi:type="dcterms:W3CDTF">2023-11-03T13:19:44Z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