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8"/>
  </p:notesMasterIdLst>
  <p:handoutMasterIdLst>
    <p:handoutMasterId r:id="rId49"/>
  </p:handoutMasterIdLst>
  <p:sldIdLst>
    <p:sldId id="454" r:id="rId2"/>
    <p:sldId id="404" r:id="rId3"/>
    <p:sldId id="266" r:id="rId4"/>
    <p:sldId id="370" r:id="rId5"/>
    <p:sldId id="375" r:id="rId6"/>
    <p:sldId id="681" r:id="rId7"/>
    <p:sldId id="682" r:id="rId8"/>
    <p:sldId id="311" r:id="rId9"/>
    <p:sldId id="469" r:id="rId10"/>
    <p:sldId id="267" r:id="rId11"/>
    <p:sldId id="260" r:id="rId12"/>
    <p:sldId id="262" r:id="rId13"/>
    <p:sldId id="477" r:id="rId14"/>
    <p:sldId id="263" r:id="rId15"/>
    <p:sldId id="418" r:id="rId16"/>
    <p:sldId id="487" r:id="rId17"/>
    <p:sldId id="488" r:id="rId18"/>
    <p:sldId id="490" r:id="rId19"/>
    <p:sldId id="502" r:id="rId20"/>
    <p:sldId id="507" r:id="rId21"/>
    <p:sldId id="686" r:id="rId22"/>
    <p:sldId id="521" r:id="rId23"/>
    <p:sldId id="645" r:id="rId24"/>
    <p:sldId id="524" r:id="rId25"/>
    <p:sldId id="679" r:id="rId26"/>
    <p:sldId id="530" r:id="rId27"/>
    <p:sldId id="529" r:id="rId28"/>
    <p:sldId id="535" r:id="rId29"/>
    <p:sldId id="542" r:id="rId30"/>
    <p:sldId id="544" r:id="rId31"/>
    <p:sldId id="684" r:id="rId32"/>
    <p:sldId id="549" r:id="rId33"/>
    <p:sldId id="552" r:id="rId34"/>
    <p:sldId id="556" r:id="rId35"/>
    <p:sldId id="560" r:id="rId36"/>
    <p:sldId id="675" r:id="rId37"/>
    <p:sldId id="677" r:id="rId38"/>
    <p:sldId id="678" r:id="rId39"/>
    <p:sldId id="676" r:id="rId40"/>
    <p:sldId id="671" r:id="rId41"/>
    <p:sldId id="571" r:id="rId42"/>
    <p:sldId id="574" r:id="rId43"/>
    <p:sldId id="576" r:id="rId44"/>
    <p:sldId id="580" r:id="rId45"/>
    <p:sldId id="582" r:id="rId46"/>
    <p:sldId id="595" r:id="rId47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AE4"/>
    <a:srgbClr val="ED8059"/>
    <a:srgbClr val="D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4" autoAdjust="0"/>
  </p:normalViewPr>
  <p:slideViewPr>
    <p:cSldViewPr>
      <p:cViewPr varScale="1">
        <p:scale>
          <a:sx n="132" d="100"/>
          <a:sy n="132" d="100"/>
        </p:scale>
        <p:origin x="87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94FD8A-1912-4ED9-8687-C940655A59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5276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1C7C24-32C6-40D5-AB02-2110926E59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3470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393F3A-B8BF-4955-B4A2-85FD04141B0C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9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6B149E-BD28-4A7A-966F-390845F1BB64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21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F0E52-D2BD-4200-A413-088433232F05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78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0DB856-7AFE-4015-A74E-D09753F7AFB5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93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62C3A-2A61-4BAB-BB0B-9F8B4AE23CEE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66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2328AC-B333-44CC-BC4E-EE62B57AD459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2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0B7A3C-6930-488C-986F-088A462420A8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33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7CCBB4-0878-446D-BAA2-09712ED5872A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03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A5988B-690D-46CA-8F5C-157C4FFAEC0F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68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C3E6E4-9902-4AEC-8C22-A1E77CBF0BEC}" type="slidenum">
              <a:rPr lang="cs-CZ" altLang="cs-CZ" smtClean="0"/>
              <a:pPr>
                <a:spcBef>
                  <a:spcPct val="0"/>
                </a:spcBef>
              </a:pPr>
              <a:t>28</a:t>
            </a:fld>
            <a:endParaRPr lang="cs-CZ" alt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13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71D433-CFE0-4A52-B1E1-E93FB33AC528}" type="slidenum">
              <a:rPr lang="cs-CZ" altLang="cs-CZ" smtClean="0"/>
              <a:pPr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72B925-0BF1-4ADC-AB35-E44EA8E11D55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20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DEA8F7-91D2-4ACE-A098-704D04C9D04C}" type="slidenum">
              <a:rPr lang="cs-CZ" altLang="cs-CZ" smtClean="0"/>
              <a:pPr>
                <a:spcBef>
                  <a:spcPct val="0"/>
                </a:spcBef>
              </a:pPr>
              <a:t>31</a:t>
            </a:fld>
            <a:endParaRPr lang="cs-CZ" alt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35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A3248B-A232-42DC-92FA-68CA55BC5122}" type="slidenum">
              <a:rPr lang="cs-CZ" altLang="cs-CZ" smtClean="0"/>
              <a:pPr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66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4400AB-075C-4B5C-A3ED-0F938A69F908}" type="slidenum">
              <a:rPr lang="cs-CZ" altLang="cs-CZ" smtClean="0"/>
              <a:pPr>
                <a:spcBef>
                  <a:spcPct val="0"/>
                </a:spcBef>
              </a:pPr>
              <a:t>33</a:t>
            </a:fld>
            <a:endParaRPr lang="cs-CZ" alt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29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E2FD5D-41C8-4354-8718-8EA31C40C883}" type="slidenum">
              <a:rPr lang="cs-CZ" altLang="cs-CZ" smtClean="0"/>
              <a:pPr>
                <a:spcBef>
                  <a:spcPct val="0"/>
                </a:spcBef>
              </a:pPr>
              <a:t>34</a:t>
            </a:fld>
            <a:endParaRPr lang="cs-CZ" alt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30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0CAB35-4389-49A4-90C1-FA1D3ED547CA}" type="slidenum">
              <a:rPr lang="cs-CZ" altLang="cs-CZ" smtClean="0"/>
              <a:pPr>
                <a:spcBef>
                  <a:spcPct val="0"/>
                </a:spcBef>
              </a:pPr>
              <a:t>35</a:t>
            </a:fld>
            <a:endParaRPr lang="cs-CZ" alt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92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C4B1DD-AD18-42FB-BB93-370DF24A3CD3}" type="slidenum">
              <a:rPr lang="cs-CZ" altLang="cs-CZ" smtClean="0"/>
              <a:pPr>
                <a:spcBef>
                  <a:spcPct val="0"/>
                </a:spcBef>
              </a:pPr>
              <a:t>41</a:t>
            </a:fld>
            <a:endParaRPr lang="cs-CZ" altLang="cs-CZ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48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2B62BB-A8EF-421C-84FA-FAFEC2F7144F}" type="slidenum">
              <a:rPr lang="cs-CZ" altLang="cs-CZ" smtClean="0"/>
              <a:pPr>
                <a:spcBef>
                  <a:spcPct val="0"/>
                </a:spcBef>
              </a:pPr>
              <a:t>42</a:t>
            </a:fld>
            <a:endParaRPr lang="cs-CZ" alt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30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48424-FE82-4D23-9EAC-BECB78DFD3D5}" type="slidenum">
              <a:rPr lang="cs-CZ" altLang="cs-CZ" smtClean="0"/>
              <a:pPr>
                <a:spcBef>
                  <a:spcPct val="0"/>
                </a:spcBef>
              </a:pPr>
              <a:t>43</a:t>
            </a:fld>
            <a:endParaRPr lang="cs-CZ" alt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57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222C42-6DED-42C5-94F5-4B25CEB2727D}" type="slidenum">
              <a:rPr lang="cs-CZ" altLang="cs-CZ" smtClean="0"/>
              <a:pPr>
                <a:spcBef>
                  <a:spcPct val="0"/>
                </a:spcBef>
              </a:pPr>
              <a:t>44</a:t>
            </a:fld>
            <a:endParaRPr lang="cs-CZ" altLang="cs-CZ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31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E13418-B09A-443D-986F-98D57188F647}" type="slidenum">
              <a:rPr lang="cs-CZ" altLang="cs-CZ" smtClean="0"/>
              <a:pPr>
                <a:spcBef>
                  <a:spcPct val="0"/>
                </a:spcBef>
              </a:pPr>
              <a:t>45</a:t>
            </a:fld>
            <a:endParaRPr lang="cs-CZ" alt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8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9F38E7-6BFF-436B-9810-0E971D3C1182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0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83B29E-575B-4FBF-AD6E-FB01D1AE7D4D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2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D83C76-0F58-4A87-BFDC-96CAAFFCEDFC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3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F0E2E4-F89F-49BF-B445-3DBD302BF56B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3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88EB9F-B169-4206-9B52-73B7DB5ECA73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66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3B254A-DB4D-44CE-A602-14D3D6753F80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4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DEE11-30CD-4BBB-9A26-F2FB5DD07E3E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1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EEBC-067C-4797-93AD-50DFDDDD64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493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752E-E766-488A-A952-E55781E3D4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065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08CA-E97E-425B-B41D-9681F0F6AC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61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580C-FB59-41C3-9F0A-F134A8927E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86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B3EE-E95F-4B52-9088-DE8A949DF8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43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23F28-B6F0-4368-BD5E-CB79DB3CC4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8697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359F-048C-4897-A01A-4B02D0E643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195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6D66-F411-4E81-B048-EF81DD9430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89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E38B-60C1-4686-B0F4-CA97B14C6E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851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6A8B-0C5C-4511-8901-609A0E8F55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8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Zaoblený obdélník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9824F-99B0-4B3E-AA92-143FABA246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970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AD18-7B97-48BC-AD3E-324DC2CFAA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228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931945A-6825-49FE-89C7-E29BCCCB16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14" r:id="rId2"/>
    <p:sldLayoutId id="2147484023" r:id="rId3"/>
    <p:sldLayoutId id="2147484015" r:id="rId4"/>
    <p:sldLayoutId id="2147484016" r:id="rId5"/>
    <p:sldLayoutId id="2147484017" r:id="rId6"/>
    <p:sldLayoutId id="2147484018" r:id="rId7"/>
    <p:sldLayoutId id="2147484024" r:id="rId8"/>
    <p:sldLayoutId id="2147484025" r:id="rId9"/>
    <p:sldLayoutId id="2147484019" r:id="rId10"/>
    <p:sldLayoutId id="2147484020" r:id="rId11"/>
    <p:sldLayoutId id="21474840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panose="020405030504060302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panose="020405030504060302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panose="020405030504060302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sz="1800" smtClean="0"/>
          </a:p>
          <a:p>
            <a:pPr eaLnBrk="1" hangingPunct="1"/>
            <a:endParaRPr lang="cs-CZ" altLang="cs-CZ" sz="1800" smtClean="0"/>
          </a:p>
          <a:p>
            <a:pPr eaLnBrk="1" hangingPunct="1"/>
            <a:r>
              <a:rPr lang="cs-CZ" altLang="cs-CZ" sz="2000" smtClean="0"/>
              <a:t>Mgr. Jana Tylečková</a:t>
            </a:r>
          </a:p>
          <a:p>
            <a:pPr eaLnBrk="1" hangingPunct="1"/>
            <a:r>
              <a:rPr lang="cs-CZ" altLang="cs-CZ" sz="2000" smtClean="0"/>
              <a:t>TTO FN Brno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cs-CZ" altLang="cs-CZ" smtClean="0"/>
              <a:t>Imunohematologie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7772400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Imunohematologická vyšetření</a:t>
            </a:r>
            <a:endParaRPr lang="cs-CZ" altLang="cs-CZ" sz="36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1125538"/>
            <a:ext cx="77724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Princip: </a:t>
            </a:r>
            <a:r>
              <a:rPr lang="cs-CZ" alt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detekce imunních komplexů </a:t>
            </a:r>
            <a:r>
              <a:rPr lang="cs-CZ" alt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Ag+Ab</a:t>
            </a:r>
            <a:endParaRPr lang="cs-CZ" alt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Hemaglutinační reakce = aglutinace  (antigen = partikule 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trc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leu</a:t>
            </a:r>
            <a:r>
              <a:rPr lang="cs-CZ" altLang="cs-CZ" sz="2400" dirty="0" smtClean="0"/>
              <a:t>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Vzácně jiné metody ( ELISA, imunofluorescence, FCM, dnes častěji </a:t>
            </a:r>
            <a:r>
              <a:rPr lang="cs-CZ" altLang="cs-CZ" sz="2400" dirty="0" err="1" smtClean="0"/>
              <a:t>chipy</a:t>
            </a:r>
            <a:r>
              <a:rPr lang="cs-CZ" altLang="cs-CZ" sz="2400" dirty="0" smtClean="0"/>
              <a:t>, PCR...)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Rutinní použití pro stanovení antigenů, vyšetření protilátek, </a:t>
            </a:r>
            <a:r>
              <a:rPr lang="cs-CZ" altLang="cs-CZ" sz="2400" dirty="0" err="1" smtClean="0"/>
              <a:t>předtransfuzní</a:t>
            </a:r>
            <a:r>
              <a:rPr lang="cs-CZ" altLang="cs-CZ" sz="2400" dirty="0" smtClean="0"/>
              <a:t> testy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Různé aglutinační techniky - testy sklíčkové, zkumavkové, pevná fáze, </a:t>
            </a:r>
            <a:r>
              <a:rPr lang="cs-CZ" altLang="cs-CZ" sz="2400" u="sng" dirty="0"/>
              <a:t>sloupcová aglutinace v gelu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Testy při teplotě </a:t>
            </a:r>
            <a:r>
              <a:rPr lang="cs-CZ" altLang="cs-CZ" sz="2400" dirty="0"/>
              <a:t>20-23°C (PT), 4°C, 37°C dle cíle vyšetření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</p:txBody>
      </p:sp>
      <p:pic>
        <p:nvPicPr>
          <p:cNvPr id="29700" name="Picture 4" descr="pasivní aglutin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5445125"/>
            <a:ext cx="40671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93775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Aglutinace přímá/ solný test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84313"/>
            <a:ext cx="8229600" cy="504031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Solné prostředí = fyziologický roztok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b="1" dirty="0" err="1" smtClean="0"/>
              <a:t>IgM</a:t>
            </a:r>
            <a:r>
              <a:rPr lang="cs-CZ" altLang="cs-CZ" sz="2400" dirty="0" smtClean="0"/>
              <a:t> molekula překlene vzdálenost mezi 2 </a:t>
            </a:r>
            <a:r>
              <a:rPr lang="cs-CZ" altLang="cs-CZ" sz="2400" dirty="0" err="1" smtClean="0"/>
              <a:t>ery</a:t>
            </a:r>
            <a:endParaRPr lang="cs-CZ" altLang="cs-CZ" sz="2400" dirty="0" smtClean="0"/>
          </a:p>
          <a:p>
            <a:pPr marL="892175" lvl="2" indent="-34290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800" dirty="0" err="1" smtClean="0"/>
              <a:t>IgM</a:t>
            </a:r>
            <a:r>
              <a:rPr lang="cs-CZ" altLang="cs-CZ" sz="1800" dirty="0" smtClean="0"/>
              <a:t> = kompletní protilátky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Použití: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200" dirty="0" smtClean="0"/>
              <a:t>Detekce erytrocytových </a:t>
            </a:r>
            <a:r>
              <a:rPr lang="cs-CZ" altLang="cs-CZ" sz="2200" dirty="0" err="1" smtClean="0"/>
              <a:t>Ag</a:t>
            </a:r>
            <a:r>
              <a:rPr lang="cs-CZ" altLang="cs-CZ" sz="2200" dirty="0" smtClean="0"/>
              <a:t> pomocí </a:t>
            </a:r>
            <a:r>
              <a:rPr lang="cs-CZ" altLang="cs-CZ" sz="2200" dirty="0" err="1" smtClean="0"/>
              <a:t>IgM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Abs</a:t>
            </a:r>
            <a:endParaRPr lang="cs-CZ" altLang="cs-CZ" sz="2200" dirty="0"/>
          </a:p>
          <a:p>
            <a:pPr marL="835025" lvl="2" indent="-28575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800" dirty="0" smtClean="0"/>
              <a:t>AB0, </a:t>
            </a:r>
            <a:r>
              <a:rPr lang="cs-CZ" altLang="cs-CZ" sz="1800" dirty="0" err="1" smtClean="0"/>
              <a:t>RhD</a:t>
            </a:r>
            <a:r>
              <a:rPr lang="cs-CZ" altLang="cs-CZ" sz="1800" dirty="0" smtClean="0"/>
              <a:t>, C, c, E, e, K, M, N aj.</a:t>
            </a:r>
          </a:p>
          <a:p>
            <a:pPr lvl="1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cs-CZ" altLang="cs-CZ" sz="2200" dirty="0" smtClean="0"/>
              <a:t>Detekce </a:t>
            </a:r>
            <a:r>
              <a:rPr lang="cs-CZ" altLang="cs-CZ" sz="2200" dirty="0" err="1" smtClean="0"/>
              <a:t>antierytrocytových</a:t>
            </a:r>
            <a:r>
              <a:rPr lang="cs-CZ" altLang="cs-CZ" sz="2200" dirty="0" smtClean="0"/>
              <a:t> protilátek (</a:t>
            </a:r>
            <a:r>
              <a:rPr lang="cs-CZ" altLang="cs-CZ" sz="2200" dirty="0" err="1" smtClean="0"/>
              <a:t>IgM</a:t>
            </a:r>
            <a:r>
              <a:rPr lang="cs-CZ" altLang="cs-CZ" sz="2200" dirty="0" smtClean="0"/>
              <a:t>)</a:t>
            </a:r>
          </a:p>
          <a:p>
            <a:pPr lvl="2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800" dirty="0" smtClean="0"/>
              <a:t>anti-A, anti-B, chladové </a:t>
            </a:r>
            <a:r>
              <a:rPr lang="cs-CZ" altLang="cs-CZ" sz="1800" dirty="0" err="1" smtClean="0"/>
              <a:t>Abs</a:t>
            </a:r>
            <a:endParaRPr lang="cs-CZ" altLang="cs-CZ" sz="1800" dirty="0" smtClean="0"/>
          </a:p>
        </p:txBody>
      </p:sp>
      <p:pic>
        <p:nvPicPr>
          <p:cNvPr id="3174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5646" r="33125" b="31358"/>
          <a:stretch>
            <a:fillRect/>
          </a:stretch>
        </p:blipFill>
        <p:spPr bwMode="auto">
          <a:xfrm>
            <a:off x="4135438" y="2349500"/>
            <a:ext cx="40941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855663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Aglutinace nepřímá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412875"/>
            <a:ext cx="84455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Zásadní význam v imunohematologii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Hlavně pro detekci </a:t>
            </a:r>
            <a:r>
              <a:rPr lang="cs-CZ" altLang="cs-CZ" sz="2400" b="1" dirty="0" err="1" smtClean="0"/>
              <a:t>IgG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protilátek, které nejsou schopné přímé aglutinace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Použití: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200" dirty="0" smtClean="0"/>
              <a:t>Detekce erytrocytových </a:t>
            </a:r>
            <a:r>
              <a:rPr lang="cs-CZ" altLang="cs-CZ" sz="2200" dirty="0" err="1" smtClean="0"/>
              <a:t>Ag</a:t>
            </a:r>
            <a:r>
              <a:rPr lang="cs-CZ" altLang="cs-CZ" sz="2200" dirty="0" smtClean="0"/>
              <a:t> pomocí </a:t>
            </a:r>
            <a:r>
              <a:rPr lang="cs-CZ" altLang="cs-CZ" sz="2200" dirty="0" err="1" smtClean="0"/>
              <a:t>IgG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Abs</a:t>
            </a:r>
            <a:endParaRPr lang="cs-CZ" altLang="cs-CZ" sz="2200" dirty="0" smtClean="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1800" dirty="0" err="1" smtClean="0"/>
              <a:t>Dw</a:t>
            </a:r>
            <a:r>
              <a:rPr lang="cs-CZ" altLang="cs-CZ" sz="1800" dirty="0" smtClean="0"/>
              <a:t>/v (u dárců), </a:t>
            </a:r>
            <a:r>
              <a:rPr lang="cs-CZ" altLang="cs-CZ" sz="1800" dirty="0" err="1" smtClean="0"/>
              <a:t>Duffy</a:t>
            </a:r>
            <a:r>
              <a:rPr lang="cs-CZ" altLang="cs-CZ" sz="1800" dirty="0" smtClean="0"/>
              <a:t>, S, s aj.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200" dirty="0" smtClean="0"/>
              <a:t>Detekce </a:t>
            </a:r>
            <a:r>
              <a:rPr lang="cs-CZ" altLang="cs-CZ" sz="2200" dirty="0" err="1" smtClean="0"/>
              <a:t>antierytrocytových</a:t>
            </a:r>
            <a:r>
              <a:rPr lang="cs-CZ" altLang="cs-CZ" sz="2200" dirty="0" smtClean="0"/>
              <a:t> protilátek třídy </a:t>
            </a:r>
            <a:r>
              <a:rPr lang="cs-CZ" altLang="cs-CZ" sz="2200" dirty="0" err="1" smtClean="0"/>
              <a:t>IgG</a:t>
            </a:r>
            <a:endParaRPr lang="cs-CZ" altLang="cs-CZ" sz="2200" dirty="0" smtClean="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1800" dirty="0" smtClean="0"/>
              <a:t>Všechny klinicky významné </a:t>
            </a:r>
            <a:r>
              <a:rPr lang="cs-CZ" altLang="cs-CZ" sz="1800" dirty="0" err="1" smtClean="0"/>
              <a:t>abs</a:t>
            </a:r>
            <a:r>
              <a:rPr lang="cs-CZ" altLang="cs-CZ" sz="1800" dirty="0" smtClean="0"/>
              <a:t> (kromě anti-A/-B)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Nepřímá aglutinace v situaci, kdy je </a:t>
            </a:r>
            <a:r>
              <a:rPr lang="cs-CZ" alt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nutné vizualizovat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vzniklé imunní komplexy</a:t>
            </a:r>
            <a:r>
              <a:rPr lang="cs-CZ" altLang="cs-CZ" sz="2400" dirty="0" smtClean="0"/>
              <a:t> (u senzibilizující protilátky):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200" dirty="0" smtClean="0"/>
              <a:t>úprava erytrocytů pomocí </a:t>
            </a:r>
            <a:r>
              <a:rPr lang="cs-CZ" altLang="cs-CZ" sz="2200" b="1" dirty="0" smtClean="0">
                <a:solidFill>
                  <a:schemeClr val="tx2"/>
                </a:solidFill>
              </a:rPr>
              <a:t>enzymů</a:t>
            </a:r>
            <a:r>
              <a:rPr lang="cs-CZ" altLang="cs-CZ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200" dirty="0" smtClean="0"/>
              <a:t>použití testu s </a:t>
            </a:r>
            <a:r>
              <a:rPr lang="cs-CZ" altLang="cs-CZ" sz="2200" b="1" dirty="0" smtClean="0">
                <a:solidFill>
                  <a:schemeClr val="tx2"/>
                </a:solidFill>
              </a:rPr>
              <a:t>AGH</a:t>
            </a:r>
            <a:r>
              <a:rPr lang="cs-CZ" altLang="cs-CZ" sz="2200" dirty="0" smtClean="0"/>
              <a:t> (</a:t>
            </a:r>
            <a:r>
              <a:rPr lang="cs-CZ" altLang="cs-CZ" sz="2200" dirty="0" err="1" smtClean="0"/>
              <a:t>antiglobulinum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humanum</a:t>
            </a:r>
            <a:r>
              <a:rPr lang="cs-CZ" altLang="cs-CZ" sz="2200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922338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Nepřímá aglutinace – </a:t>
            </a:r>
            <a:r>
              <a:rPr lang="cs-CZ" altLang="cs-CZ" sz="3200" u="sng" dirty="0" smtClean="0"/>
              <a:t>enzymové testy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268413"/>
            <a:ext cx="8302625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Bromelin, </a:t>
            </a:r>
            <a:r>
              <a:rPr lang="cs-CZ" altLang="cs-CZ" sz="2000" dirty="0" err="1" smtClean="0"/>
              <a:t>ficin</a:t>
            </a:r>
            <a:r>
              <a:rPr lang="cs-CZ" altLang="cs-CZ" sz="2000" dirty="0" smtClean="0"/>
              <a:t>, papain, trypsin</a:t>
            </a:r>
            <a:r>
              <a:rPr lang="cs-CZ" altLang="cs-CZ" sz="2400" dirty="0" smtClean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štěpí chemické vazby některých sloučenin na membráně erytrocytů (deriváty kyseliny </a:t>
            </a:r>
            <a:r>
              <a:rPr lang="cs-CZ" altLang="cs-CZ" dirty="0" err="1" smtClean="0"/>
              <a:t>neuraminové</a:t>
            </a:r>
            <a:r>
              <a:rPr lang="cs-CZ" altLang="cs-CZ" dirty="0" smtClean="0"/>
              <a:t>) – odkrývá antigenní místa a membránové antigeny se tak stávají dostupnější pro protilátky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snižují elektronegativní pole kolem </a:t>
            </a:r>
            <a:r>
              <a:rPr lang="cs-CZ" altLang="cs-CZ" dirty="0" err="1"/>
              <a:t>erys</a:t>
            </a:r>
            <a:r>
              <a:rPr lang="cs-CZ" altLang="cs-CZ" dirty="0"/>
              <a:t> </a:t>
            </a:r>
            <a:r>
              <a:rPr lang="cs-CZ" altLang="cs-CZ" dirty="0" smtClean="0"/>
              <a:t>a vzájemně je přibližují, umožňují tím navázání protilátky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v prostředí s enzymem získává protilátka vyšší schopnost aglutinovat </a:t>
            </a:r>
            <a:r>
              <a:rPr lang="cs-CZ" altLang="cs-CZ" dirty="0" err="1" smtClean="0"/>
              <a:t>erys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autoaglutinace</a:t>
            </a:r>
            <a:r>
              <a:rPr lang="cs-CZ" altLang="cs-CZ" dirty="0" smtClean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nevýhoda: mohou se demaskovat nežádoucí antigeny (</a:t>
            </a:r>
            <a:r>
              <a:rPr lang="cs-CZ" altLang="cs-CZ" dirty="0" err="1" smtClean="0"/>
              <a:t>kryptantigeny</a:t>
            </a:r>
            <a:r>
              <a:rPr lang="cs-CZ" altLang="cs-CZ" dirty="0" smtClean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obtížná standardizace </a:t>
            </a:r>
            <a:r>
              <a:rPr lang="cs-CZ" altLang="cs-CZ" dirty="0" err="1" smtClean="0"/>
              <a:t>ezymových</a:t>
            </a:r>
            <a:r>
              <a:rPr lang="cs-CZ" altLang="cs-CZ" dirty="0" smtClean="0"/>
              <a:t> testů (</a:t>
            </a:r>
            <a:r>
              <a:rPr lang="cs-CZ" altLang="cs-CZ" dirty="0" err="1" smtClean="0"/>
              <a:t>nespecické</a:t>
            </a:r>
            <a:r>
              <a:rPr lang="cs-CZ" altLang="cs-CZ" dirty="0" smtClean="0"/>
              <a:t> </a:t>
            </a:r>
            <a:r>
              <a:rPr lang="cs-CZ" altLang="cs-CZ" dirty="0"/>
              <a:t>reakce</a:t>
            </a:r>
            <a:r>
              <a:rPr lang="cs-CZ" altLang="cs-CZ" dirty="0" smtClean="0"/>
              <a:t>)</a:t>
            </a:r>
          </a:p>
          <a:p>
            <a:pPr marL="319088" lvl="1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cs-CZ" altLang="cs-CZ" dirty="0"/>
          </a:p>
          <a:p>
            <a:pPr marL="273050" lvl="1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defRPr/>
            </a:pPr>
            <a:r>
              <a:rPr lang="cs-CZ" altLang="cs-CZ" sz="2000" u="sng" dirty="0"/>
              <a:t>Jednofázový test</a:t>
            </a:r>
            <a:r>
              <a:rPr lang="cs-CZ" altLang="cs-CZ" sz="2000" dirty="0"/>
              <a:t> (přidání enzymu do reakce) </a:t>
            </a:r>
            <a:endParaRPr lang="cs-CZ" altLang="cs-CZ" sz="2000" dirty="0" smtClean="0"/>
          </a:p>
          <a:p>
            <a:pPr marL="273050" lvl="1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defRPr/>
            </a:pPr>
            <a:r>
              <a:rPr lang="cs-CZ" altLang="cs-CZ" sz="2000" u="sng" dirty="0" smtClean="0"/>
              <a:t>dvoufázový </a:t>
            </a:r>
            <a:r>
              <a:rPr lang="cs-CZ" altLang="cs-CZ" sz="2000" u="sng" dirty="0"/>
              <a:t>test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enzymované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erys</a:t>
            </a:r>
            <a:r>
              <a:rPr lang="cs-CZ" altLang="cs-CZ" sz="2000" dirty="0"/>
              <a:t>)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/>
              <a:t>Nepřímá aglutinace – </a:t>
            </a:r>
            <a:r>
              <a:rPr lang="cs-CZ" altLang="cs-CZ" sz="3200" u="sng" dirty="0" smtClean="0"/>
              <a:t>antiglobulinové testy (</a:t>
            </a:r>
            <a:r>
              <a:rPr lang="cs-CZ" altLang="cs-CZ" sz="3200" u="sng" dirty="0" err="1" smtClean="0"/>
              <a:t>Coombsovy</a:t>
            </a:r>
            <a:r>
              <a:rPr lang="cs-CZ" altLang="cs-CZ" sz="3200" u="sng" dirty="0" smtClean="0"/>
              <a:t> testy)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1700213"/>
            <a:ext cx="7772400" cy="4462462"/>
          </a:xfrm>
        </p:spPr>
        <p:txBody>
          <a:bodyPr>
            <a:normAutofit/>
          </a:bodyPr>
          <a:lstStyle/>
          <a:p>
            <a:pPr marL="273050" lvl="1" indent="-27305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cs-CZ" altLang="cs-CZ" dirty="0" smtClean="0"/>
              <a:t>Používají protilátky </a:t>
            </a:r>
            <a:r>
              <a:rPr lang="cs-CZ" altLang="cs-CZ" dirty="0"/>
              <a:t>proti lidským </a:t>
            </a:r>
            <a:r>
              <a:rPr lang="cs-CZ" altLang="cs-CZ" dirty="0" smtClean="0"/>
              <a:t>proteinům  </a:t>
            </a:r>
          </a:p>
          <a:p>
            <a:pPr marL="268288" lvl="1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/>
              <a:t>AGH </a:t>
            </a:r>
            <a:r>
              <a:rPr lang="cs-CZ" altLang="cs-CZ" dirty="0" smtClean="0"/>
              <a:t>sérum = </a:t>
            </a:r>
            <a:r>
              <a:rPr lang="cs-CZ" altLang="cs-CZ" dirty="0" err="1"/>
              <a:t>Antiglobulinum</a:t>
            </a:r>
            <a:r>
              <a:rPr lang="cs-CZ" altLang="cs-CZ" dirty="0"/>
              <a:t> </a:t>
            </a:r>
            <a:r>
              <a:rPr lang="cs-CZ" altLang="cs-CZ" dirty="0" err="1"/>
              <a:t>humanum</a:t>
            </a:r>
            <a:r>
              <a:rPr lang="cs-CZ" altLang="cs-CZ" dirty="0" smtClean="0"/>
              <a:t>)</a:t>
            </a:r>
          </a:p>
          <a:p>
            <a:pPr marL="273050" lvl="1" indent="-27305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cs-CZ" altLang="cs-CZ" dirty="0"/>
              <a:t>AGH detekuje protilátky i komplement </a:t>
            </a:r>
            <a:r>
              <a:rPr lang="cs-CZ" altLang="cs-CZ" dirty="0" smtClean="0"/>
              <a:t>– </a:t>
            </a:r>
            <a:r>
              <a:rPr lang="cs-CZ" altLang="cs-CZ" dirty="0" err="1" smtClean="0"/>
              <a:t>polysfecifické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monospecifické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IgG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IgM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IgA</a:t>
            </a:r>
            <a:r>
              <a:rPr lang="cs-CZ" altLang="cs-CZ" dirty="0" smtClean="0"/>
              <a:t>, C3d, IgG1..)</a:t>
            </a:r>
            <a:endParaRPr lang="cs-CZ" altLang="cs-CZ" dirty="0"/>
          </a:p>
          <a:p>
            <a:pPr marL="273050" lvl="1" indent="-27305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cs-CZ" altLang="cs-CZ" dirty="0" smtClean="0"/>
              <a:t>Pro </a:t>
            </a:r>
            <a:r>
              <a:rPr lang="cs-CZ" altLang="cs-CZ" dirty="0"/>
              <a:t>vyšetření protilátek v séru i navázaných na </a:t>
            </a:r>
            <a:r>
              <a:rPr lang="cs-CZ" altLang="cs-CZ" dirty="0" err="1"/>
              <a:t>erys</a:t>
            </a:r>
            <a:r>
              <a:rPr lang="cs-CZ" altLang="cs-CZ" dirty="0"/>
              <a:t>, zkoušku kompatibility, vyšetření některých krevních skupin</a:t>
            </a:r>
          </a:p>
          <a:p>
            <a:pPr marL="273050" lvl="1" indent="-27305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cs-CZ" altLang="cs-CZ" dirty="0" smtClean="0"/>
              <a:t>Různé </a:t>
            </a:r>
            <a:r>
              <a:rPr lang="cs-CZ" altLang="cs-CZ" dirty="0"/>
              <a:t>techniky </a:t>
            </a:r>
            <a:r>
              <a:rPr lang="cs-CZ" altLang="cs-CZ" dirty="0" smtClean="0"/>
              <a:t>provedení (zkumavkové, pevná fáze, sloupcová </a:t>
            </a:r>
            <a:r>
              <a:rPr lang="cs-CZ" altLang="cs-CZ" dirty="0" err="1" smtClean="0"/>
              <a:t>agl</a:t>
            </a:r>
            <a:r>
              <a:rPr lang="cs-CZ" altLang="cs-CZ" dirty="0" smtClean="0"/>
              <a:t>.), modifikace </a:t>
            </a:r>
            <a:r>
              <a:rPr lang="cs-CZ" altLang="cs-CZ" dirty="0"/>
              <a:t>testů se zkrácením doby inkubace v LISS, užití </a:t>
            </a:r>
            <a:r>
              <a:rPr lang="cs-CZ" altLang="cs-CZ" dirty="0" smtClean="0"/>
              <a:t>PEG</a:t>
            </a:r>
          </a:p>
          <a:p>
            <a:pPr marL="0" indent="-274638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endParaRPr lang="cs-CZ" altLang="cs-CZ" dirty="0"/>
          </a:p>
          <a:p>
            <a:pPr marL="457200" lvl="1" indent="0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endParaRPr lang="cs-CZ" altLang="cs-CZ" dirty="0" smtClean="0"/>
          </a:p>
        </p:txBody>
      </p:sp>
      <p:pic>
        <p:nvPicPr>
          <p:cNvPr id="37892" name="Picture 4" descr="18krvinky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868863"/>
            <a:ext cx="23923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2792" r="6967" b="3339"/>
          <a:stretch>
            <a:fillRect/>
          </a:stretch>
        </p:blipFill>
        <p:spPr bwMode="auto">
          <a:xfrm>
            <a:off x="6726238" y="1052513"/>
            <a:ext cx="2303462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ovéPole 1"/>
          <p:cNvSpPr txBox="1">
            <a:spLocks noChangeArrowheads="1"/>
          </p:cNvSpPr>
          <p:nvPr/>
        </p:nvSpPr>
        <p:spPr bwMode="auto">
          <a:xfrm>
            <a:off x="1116013" y="5521325"/>
            <a:ext cx="446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i="1"/>
              <a:t>Aktuální doporučení: AGH test s použitím roztoku o nízké iontové síle (LISS), optimální metoda sloupcové aglutinace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Nepřímá aglutinace – antiglobulinové testy (Coombsovy testy)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557338"/>
            <a:ext cx="8121650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b="1" dirty="0" smtClean="0"/>
              <a:t>Dva typy AGH testů: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u="sng" dirty="0" smtClean="0">
                <a:solidFill>
                  <a:schemeClr val="tx2"/>
                </a:solidFill>
              </a:rPr>
              <a:t>Přímý </a:t>
            </a:r>
            <a:r>
              <a:rPr lang="cs-CZ" altLang="cs-CZ" sz="2400" b="1" u="sng" dirty="0">
                <a:solidFill>
                  <a:schemeClr val="tx2"/>
                </a:solidFill>
              </a:rPr>
              <a:t>AGH test (PAT) </a:t>
            </a:r>
            <a:r>
              <a:rPr lang="cs-CZ" altLang="cs-CZ" sz="2400" dirty="0" smtClean="0"/>
              <a:t>pro detekci protilátek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při in </a:t>
            </a:r>
            <a:r>
              <a:rPr lang="cs-CZ" altLang="cs-CZ" sz="2400" dirty="0" err="1" smtClean="0"/>
              <a:t>vivo</a:t>
            </a:r>
            <a:r>
              <a:rPr lang="cs-CZ" altLang="cs-CZ" sz="2400" dirty="0" smtClean="0"/>
              <a:t> senzibilizaci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u="sng" dirty="0" smtClean="0">
                <a:solidFill>
                  <a:schemeClr val="tx2"/>
                </a:solidFill>
              </a:rPr>
              <a:t>Nepřímý </a:t>
            </a:r>
            <a:r>
              <a:rPr lang="cs-CZ" altLang="cs-CZ" sz="2400" b="1" u="sng" dirty="0">
                <a:solidFill>
                  <a:schemeClr val="tx2"/>
                </a:solidFill>
              </a:rPr>
              <a:t>AGH test (NAT) </a:t>
            </a:r>
            <a:r>
              <a:rPr lang="cs-CZ" altLang="cs-CZ" sz="2400" dirty="0" smtClean="0"/>
              <a:t>pro detekci protilátek v plazmě/séru po in vitro inkubaci plazmy/séra obsahujícího protilátku s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</p:txBody>
      </p:sp>
      <p:pic>
        <p:nvPicPr>
          <p:cNvPr id="39940" name="Picture 4" descr="N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21163"/>
            <a:ext cx="502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98475" y="549275"/>
          <a:ext cx="7362825" cy="550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Acrobat Document" r:id="rId3" imgW="6838095" imgH="5114286" progId="AcroExch.Document.11">
                  <p:embed/>
                </p:oleObj>
              </mc:Choice>
              <mc:Fallback>
                <p:oleObj name="Acrobat Document" r:id="rId3" imgW="6838095" imgH="5114286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49275"/>
                        <a:ext cx="7362825" cy="550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1187450" y="908050"/>
            <a:ext cx="6697663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3012" name="TextovéPole 3"/>
          <p:cNvSpPr txBox="1">
            <a:spLocks noChangeArrowheads="1"/>
          </p:cNvSpPr>
          <p:nvPr/>
        </p:nvSpPr>
        <p:spPr bwMode="auto">
          <a:xfrm>
            <a:off x="1331913" y="1052513"/>
            <a:ext cx="6408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Krevní skupiny erytrocytů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468313" y="476250"/>
            <a:ext cx="8064500" cy="1152525"/>
          </a:xfrm>
          <a:prstGeom prst="rect">
            <a:avLst/>
          </a:prstGeom>
          <a:solidFill>
            <a:srgbClr val="ED8059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3014" name="TextovéPole 3"/>
          <p:cNvSpPr txBox="1">
            <a:spLocks noChangeArrowheads="1"/>
          </p:cNvSpPr>
          <p:nvPr/>
        </p:nvSpPr>
        <p:spPr bwMode="auto">
          <a:xfrm>
            <a:off x="1655763" y="863600"/>
            <a:ext cx="5688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>
                <a:solidFill>
                  <a:srgbClr val="C00000"/>
                </a:solidFill>
                <a:latin typeface="Arial" panose="020B0604020202020204" pitchFamily="34" charset="0"/>
              </a:rPr>
              <a:t>    </a:t>
            </a:r>
            <a:r>
              <a:rPr lang="cs-CZ" altLang="cs-CZ" sz="3200">
                <a:solidFill>
                  <a:schemeClr val="bg1"/>
                </a:solidFill>
                <a:latin typeface="Arial" panose="020B0604020202020204" pitchFamily="34" charset="0"/>
              </a:rPr>
              <a:t>Krevní skupiny erytrocytů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29600" cy="6477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Krevní skupiny/skupinové systémy</a:t>
            </a:r>
            <a:r>
              <a:rPr lang="cs-CZ" altLang="cs-CZ" sz="360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196975"/>
            <a:ext cx="77724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Membránové/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antigeny erytrocytů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Antigeny proteinové nebo sacharidové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    (oligosacharidy-glykoproteiny-</a:t>
            </a:r>
            <a:r>
              <a:rPr lang="cs-CZ" altLang="cs-CZ" sz="2400" dirty="0" err="1" smtClean="0"/>
              <a:t>glykosfingolipidy</a:t>
            </a:r>
            <a:r>
              <a:rPr lang="cs-CZ" altLang="cs-CZ" sz="2400" dirty="0" smtClean="0"/>
              <a:t>-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    glykolipidy) s biologickými funkcemi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/>
              <a:t>Bialelické</a:t>
            </a:r>
            <a:r>
              <a:rPr lang="cs-CZ" altLang="cs-CZ" sz="2400" dirty="0" smtClean="0"/>
              <a:t> systémy (alela mateřská a otcovská)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Podléhají pravidlům mendelovské dědičnosti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V r. 2021: známo 43 skupinových systémů, celkem 378 antigenů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Syntetizované většinou na erytrocytech, ale  také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    </a:t>
            </a:r>
            <a:r>
              <a:rPr lang="cs-CZ" altLang="cs-CZ" sz="2400" dirty="0" err="1" smtClean="0"/>
              <a:t>naadsorbované</a:t>
            </a:r>
            <a:r>
              <a:rPr lang="cs-CZ" altLang="cs-CZ" sz="2400" dirty="0" smtClean="0"/>
              <a:t> z plazmy na buňky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Zastoupení nejen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, ale i na buňkách jiných tkání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Imunogeny/cizorodé = vznikají proti nim </a:t>
            </a:r>
            <a:r>
              <a:rPr lang="cs-CZ" altLang="cs-CZ" sz="2400" dirty="0" err="1" smtClean="0"/>
              <a:t>aloprotilátky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pPr algn="ctr" eaLnBrk="1" hangingPunct="1"/>
            <a:r>
              <a:rPr lang="cs-CZ" altLang="cs-CZ" sz="3200" smtClean="0"/>
              <a:t>Rozdělení krevních skupin </a:t>
            </a:r>
            <a:br>
              <a:rPr lang="cs-CZ" altLang="cs-CZ" sz="3200" smtClean="0"/>
            </a:br>
            <a:r>
              <a:rPr lang="cs-CZ" altLang="cs-CZ" sz="3200" smtClean="0"/>
              <a:t>podle struktury a funkce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8763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cs-CZ" altLang="cs-CZ" sz="24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400" smtClean="0"/>
              <a:t>Podle struktury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000" smtClean="0"/>
              <a:t>Povrchové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000" smtClean="0"/>
              <a:t>Intramembránové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000" smtClean="0"/>
              <a:t>Transmembránové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cs-CZ" altLang="cs-CZ" sz="24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400" smtClean="0"/>
              <a:t>Podle funkce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000" smtClean="0"/>
              <a:t>Udržují integritu buňky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000" smtClean="0"/>
              <a:t>Transportéry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000" smtClean="0"/>
              <a:t>Aktivní enzymy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000" smtClean="0"/>
              <a:t>Receptory pro ligandy, adhezivní funkce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2213" y="1916113"/>
          <a:ext cx="380047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Acrobat Document" r:id="rId3" imgW="6838095" imgH="5114286" progId="AcroExch.Document.11">
                  <p:embed/>
                </p:oleObj>
              </mc:Choice>
              <mc:Fallback>
                <p:oleObj name="Acrobat Document" r:id="rId3" imgW="6838095" imgH="5114286" progId="AcroExch.Document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1916113"/>
                        <a:ext cx="3800475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0668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Dědičnost krevních skupin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471805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Obvykle dvě alely pro určitý gen, může být i více alel v genu (genový polymorfizmus) </a:t>
            </a:r>
          </a:p>
          <a:p>
            <a:pPr lvl="1" eaLnBrk="1" hangingPunct="1"/>
            <a:r>
              <a:rPr lang="cs-CZ" altLang="cs-CZ" sz="2200" smtClean="0"/>
              <a:t>Alela dominantní – recesivní - kodominantní </a:t>
            </a:r>
          </a:p>
          <a:p>
            <a:pPr eaLnBrk="1" hangingPunct="1"/>
            <a:r>
              <a:rPr lang="cs-CZ" altLang="cs-CZ" sz="2400" smtClean="0"/>
              <a:t>Homozygotní jedinec: zdědil  stejné alely v lokusu chromozomu (A/A , B/B, 0/0, K/K)</a:t>
            </a:r>
          </a:p>
          <a:p>
            <a:pPr eaLnBrk="1" hangingPunct="1"/>
            <a:r>
              <a:rPr lang="cs-CZ" altLang="cs-CZ" sz="2400" smtClean="0"/>
              <a:t>Heterozygotní jedinec: zdědil různé alely v lokusu (A/0, B/0, A/B, K/k)</a:t>
            </a:r>
          </a:p>
          <a:p>
            <a:pPr eaLnBrk="1" hangingPunct="1"/>
            <a:r>
              <a:rPr lang="cs-CZ" altLang="cs-CZ" sz="2400" smtClean="0"/>
              <a:t>Genotyp: genetická charakteristika jedince, určuje, jaké vzniknou antigeny </a:t>
            </a:r>
          </a:p>
          <a:p>
            <a:pPr eaLnBrk="1" hangingPunct="1"/>
            <a:r>
              <a:rPr lang="cs-CZ" altLang="cs-CZ" sz="2400" smtClean="0"/>
              <a:t>Fenotyp: manifestní znaky, vyšetřené antigeny krevních skupin (dominantní znaky), nemusí souhlasit s genotypem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Obecná imunohematologie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z="2400" smtClean="0"/>
              <a:t>Imunologie aplikovaná na krevní buňky (erytrocyty, granulocyty, lymfocyty, trombocyty)</a:t>
            </a:r>
          </a:p>
          <a:p>
            <a:pPr eaLnBrk="1" hangingPunct="1"/>
            <a:r>
              <a:rPr lang="cs-CZ" altLang="cs-CZ" sz="2400" smtClean="0"/>
              <a:t>Nauka o antigenech, protilátkách, imunitních reakcích, klinicky využívaná při přípravě a podání transfuze a u některých jiných stavů</a:t>
            </a:r>
          </a:p>
          <a:p>
            <a:pPr eaLnBrk="1" hangingPunct="1"/>
            <a:r>
              <a:rPr lang="cs-CZ" altLang="cs-CZ" sz="2400" smtClean="0"/>
              <a:t>Řeší specifickou imunohematologickou problematiku (hemolytické onemocnění novorozence, autoimunitní hemolytické anemie, potransfuzní reakce, uplatnění v transplantologii)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93775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AB0 systém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412875"/>
            <a:ext cx="7916863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nejdéle známý systém KS, nejvýznamnější z hlediska </a:t>
            </a:r>
            <a:r>
              <a:rPr lang="cs-CZ" altLang="cs-CZ" sz="2400" dirty="0" err="1" smtClean="0"/>
              <a:t>histokompatibility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dva antigeny: A, B  - oligosacharidy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základ tvoří antigen H (KS 0 = </a:t>
            </a:r>
            <a:r>
              <a:rPr lang="cs-CZ" altLang="cs-CZ" sz="2400" dirty="0" err="1" smtClean="0"/>
              <a:t>prekurzorový</a:t>
            </a:r>
            <a:r>
              <a:rPr lang="cs-CZ" altLang="cs-CZ" sz="2400" dirty="0" smtClean="0"/>
              <a:t> řetězec pro A, B)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4 základní fenotypy: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dirty="0" smtClean="0"/>
              <a:t>A, B, AB, 0	</a:t>
            </a:r>
          </a:p>
          <a:p>
            <a:pPr lvl="2" eaLnBrk="1" hangingPunct="1">
              <a:lnSpc>
                <a:spcPct val="80000"/>
              </a:lnSpc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6 genotypů: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dirty="0" smtClean="0"/>
              <a:t>A/A, A/0,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dirty="0" smtClean="0"/>
              <a:t>B/B, B/0,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dirty="0" smtClean="0"/>
              <a:t>A/B,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dirty="0" smtClean="0"/>
              <a:t>0/0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r="6230" b="3879"/>
          <a:stretch>
            <a:fillRect/>
          </a:stretch>
        </p:blipFill>
        <p:spPr bwMode="auto">
          <a:xfrm>
            <a:off x="3923928" y="3212976"/>
            <a:ext cx="40767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72400" y="3698875"/>
            <a:ext cx="430887" cy="244827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cs-CZ" sz="800" i="1" dirty="0">
                <a:solidFill>
                  <a:schemeClr val="bg1">
                    <a:lumMod val="65000"/>
                  </a:schemeClr>
                </a:solidFill>
              </a:rPr>
              <a:t>Převzato z: Penka, Tesařová; </a:t>
            </a:r>
            <a:r>
              <a:rPr lang="cs-CZ" sz="800" i="1" dirty="0" err="1">
                <a:solidFill>
                  <a:schemeClr val="bg1">
                    <a:lumMod val="65000"/>
                  </a:schemeClr>
                </a:solidFill>
              </a:rPr>
              <a:t>Hametologie</a:t>
            </a:r>
            <a:r>
              <a:rPr lang="cs-CZ" sz="800" i="1" dirty="0">
                <a:solidFill>
                  <a:schemeClr val="bg1">
                    <a:lumMod val="65000"/>
                  </a:schemeClr>
                </a:solidFill>
              </a:rPr>
              <a:t> a transfuzní lékařství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74675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 A,B antigeny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908050"/>
            <a:ext cx="8229600" cy="53911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Gen AB0 (na 9.chr.) má 3 zákl. alely: </a:t>
            </a: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a</a:t>
            </a:r>
            <a:r>
              <a:rPr lang="cs-CZ" altLang="cs-CZ" sz="2400" dirty="0" smtClean="0"/>
              <a:t> B a recesivní 0: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dirty="0" smtClean="0"/>
              <a:t>0 alela = neaktivní gen</a:t>
            </a:r>
          </a:p>
          <a:p>
            <a:pPr lvl="2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cs-CZ" altLang="cs-CZ" sz="1600" dirty="0" smtClean="0"/>
              <a:t>Neprobíhá substituce oligosacharidů, exprimován pouze H antigen s fukózou</a:t>
            </a:r>
          </a:p>
          <a:p>
            <a:pPr lvl="1" indent="-276225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cs-CZ" altLang="cs-CZ" sz="1800" dirty="0" smtClean="0"/>
              <a:t>A alela = A transferáza 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dirty="0" smtClean="0"/>
              <a:t>B alela = B transferáza </a:t>
            </a:r>
          </a:p>
          <a:p>
            <a:pPr marL="823595" lvl="2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600" dirty="0" smtClean="0"/>
              <a:t>Připojením molekuly N-acetyl-galaktosaminu nebo galaktózy k H antigenu vznikne skupinově specifický (A nebo B) antigen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cs-CZ" altLang="cs-CZ" sz="2400" dirty="0" smtClean="0"/>
          </a:p>
        </p:txBody>
      </p: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1692275" y="3357563"/>
          <a:ext cx="5472113" cy="3140075"/>
        </p:xfrm>
        <a:graphic>
          <a:graphicData uri="http://schemas.openxmlformats.org/drawingml/2006/table">
            <a:tbl>
              <a:tblPr/>
              <a:tblGrid>
                <a:gridCol w="1184200">
                  <a:extLst>
                    <a:ext uri="{9D8B030D-6E8A-4147-A177-3AD203B41FA5}"/>
                  </a:extLst>
                </a:gridCol>
                <a:gridCol w="1004644">
                  <a:extLst>
                    <a:ext uri="{9D8B030D-6E8A-4147-A177-3AD203B41FA5}"/>
                  </a:extLst>
                </a:gridCol>
                <a:gridCol w="1094423">
                  <a:extLst>
                    <a:ext uri="{9D8B030D-6E8A-4147-A177-3AD203B41FA5}"/>
                  </a:extLst>
                </a:gridCol>
                <a:gridCol w="1094423">
                  <a:extLst>
                    <a:ext uri="{9D8B030D-6E8A-4147-A177-3AD203B41FA5}"/>
                  </a:extLst>
                </a:gridCol>
                <a:gridCol w="1094423">
                  <a:extLst>
                    <a:ext uri="{9D8B030D-6E8A-4147-A177-3AD203B41FA5}"/>
                  </a:extLst>
                </a:gridCol>
              </a:tblGrid>
              <a:tr h="6280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Matka/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otec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AA,A0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80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A0,00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B0,00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A0,B0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80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AA,A0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A0,00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AA,A0,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B0,00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A0,B0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80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B0,00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B0,00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BB,B0,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AB,BB,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A0,B0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80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A0,B0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A0,B0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BB,B0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BB</a:t>
                      </a:r>
                    </a:p>
                  </a:txBody>
                  <a:tcPr marL="91432" marR="91432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3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22337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AB0 protilátky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2400" dirty="0" smtClean="0"/>
              <a:t>odlišují AB0 systém od všech ostatních skupin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400" b="1" dirty="0" smtClean="0"/>
              <a:t>anti-A a anti-B</a:t>
            </a:r>
            <a:r>
              <a:rPr lang="cs-CZ" altLang="cs-CZ" sz="2400" dirty="0" smtClean="0"/>
              <a:t>, u osob 0 také </a:t>
            </a:r>
            <a:r>
              <a:rPr lang="cs-CZ" altLang="cs-CZ" sz="2400" b="1" dirty="0" smtClean="0"/>
              <a:t>anti-A,B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 smtClean="0"/>
              <a:t>pravidelné protilátky nacházející se v plazmě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 smtClean="0"/>
              <a:t>přirozené protilátky při kolonizaci organismu mikroby - imunizace substancemi podobnými antigenům A,B během prvních měsíců života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i="1" dirty="0" smtClean="0"/>
              <a:t>vzácně jiný nález: novorozenci, slabé skupiny, nemoci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i="1" dirty="0" smtClean="0"/>
              <a:t>od 4. měsíce věku dostatečný titr </a:t>
            </a:r>
            <a:r>
              <a:rPr lang="cs-CZ" altLang="cs-CZ" sz="2000" i="1" dirty="0" err="1" smtClean="0"/>
              <a:t>Abs</a:t>
            </a:r>
            <a:r>
              <a:rPr lang="cs-CZ" altLang="cs-CZ" sz="2000" i="1" dirty="0" smtClean="0"/>
              <a:t>, stacionární během života, změny při imunizujících stavech v těhotenství, po transfuzích</a:t>
            </a:r>
            <a:r>
              <a:rPr lang="cs-CZ" altLang="cs-CZ" sz="2400" dirty="0" smtClean="0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 smtClean="0"/>
              <a:t>AB0 protilátky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, ale i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nebo </a:t>
            </a:r>
            <a:r>
              <a:rPr lang="cs-CZ" altLang="cs-CZ" sz="2400" dirty="0" err="1" smtClean="0"/>
              <a:t>IgA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C:\Users\8260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85813"/>
            <a:ext cx="758031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88" y="404813"/>
            <a:ext cx="8229600" cy="719137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Laboratorní vyšetření: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412875"/>
            <a:ext cx="7920682" cy="4464050"/>
          </a:xfrm>
        </p:spPr>
        <p:txBody>
          <a:bodyPr/>
          <a:lstStyle/>
          <a:p>
            <a:pPr eaLnBrk="1" hangingPunct="1"/>
            <a:r>
              <a:rPr lang="cs-CZ" altLang="cs-CZ" sz="2400" u="sng" dirty="0" smtClean="0"/>
              <a:t>A </a:t>
            </a:r>
            <a:r>
              <a:rPr lang="cs-CZ" altLang="cs-CZ" sz="2400" u="sng" dirty="0" err="1" smtClean="0"/>
              <a:t>a</a:t>
            </a:r>
            <a:r>
              <a:rPr lang="cs-CZ" altLang="cs-CZ" sz="2400" u="sng" dirty="0" smtClean="0"/>
              <a:t> B antigeny na erytrocytech: </a:t>
            </a:r>
          </a:p>
          <a:p>
            <a:pPr lvl="1" eaLnBrk="1" hangingPunct="1"/>
            <a:r>
              <a:rPr lang="cs-CZ" altLang="cs-CZ" sz="2200" dirty="0" smtClean="0"/>
              <a:t>monoklonální dg. séra anti-A, anti-B (+ příp. anti-A,B)</a:t>
            </a:r>
          </a:p>
          <a:p>
            <a:pPr eaLnBrk="1" hangingPunct="1"/>
            <a:endParaRPr lang="cs-CZ" altLang="cs-CZ" sz="800" dirty="0" smtClean="0"/>
          </a:p>
          <a:p>
            <a:pPr eaLnBrk="1" hangingPunct="1"/>
            <a:r>
              <a:rPr lang="cs-CZ" altLang="cs-CZ" sz="2400" u="sng" dirty="0" smtClean="0"/>
              <a:t>Pravidelné AB0 protilátky v séru:</a:t>
            </a:r>
          </a:p>
          <a:p>
            <a:pPr lvl="1" eaLnBrk="1" hangingPunct="1"/>
            <a:r>
              <a:rPr lang="cs-CZ" altLang="cs-CZ" sz="2000" dirty="0" smtClean="0"/>
              <a:t>detekce pomocí </a:t>
            </a:r>
            <a:r>
              <a:rPr lang="cs-CZ" altLang="cs-CZ" sz="2000" dirty="0" err="1" smtClean="0"/>
              <a:t>dg.erytrocytů</a:t>
            </a:r>
            <a:r>
              <a:rPr lang="cs-CZ" altLang="cs-CZ" sz="2000" dirty="0" smtClean="0"/>
              <a:t> A</a:t>
            </a:r>
            <a:r>
              <a:rPr lang="cs-CZ" altLang="cs-CZ" sz="2000" baseline="-25000" dirty="0" smtClean="0"/>
              <a:t>1</a:t>
            </a:r>
            <a:r>
              <a:rPr lang="cs-CZ" altLang="cs-CZ" sz="2000" dirty="0" smtClean="0"/>
              <a:t>,B (+ </a:t>
            </a:r>
            <a:r>
              <a:rPr lang="cs-CZ" altLang="cs-CZ" sz="2000" dirty="0" err="1" smtClean="0"/>
              <a:t>ery</a:t>
            </a:r>
            <a:r>
              <a:rPr lang="cs-CZ" altLang="cs-CZ" sz="2000" dirty="0" smtClean="0"/>
              <a:t> 0 nebo </a:t>
            </a:r>
            <a:r>
              <a:rPr lang="cs-CZ" altLang="cs-CZ" sz="2000" dirty="0" err="1" smtClean="0"/>
              <a:t>autoctl</a:t>
            </a:r>
            <a:r>
              <a:rPr lang="cs-CZ" altLang="cs-CZ" sz="2000" dirty="0" smtClean="0"/>
              <a:t>.)</a:t>
            </a:r>
          </a:p>
          <a:p>
            <a:pPr lvl="1" eaLnBrk="1" hangingPunct="1"/>
            <a:r>
              <a:rPr lang="cs-CZ" altLang="cs-CZ" sz="2000" dirty="0" smtClean="0"/>
              <a:t>u dětí do 4 měsíců se nevyšetřují</a:t>
            </a:r>
          </a:p>
          <a:p>
            <a:pPr marL="319088" lvl="1" indent="0" eaLnBrk="1" hangingPunct="1">
              <a:buNone/>
            </a:pPr>
            <a:endParaRPr lang="cs-CZ" altLang="cs-CZ" sz="2000" dirty="0"/>
          </a:p>
          <a:p>
            <a:pPr marL="319088" lvl="1" indent="0" eaLnBrk="1" hangingPunct="1">
              <a:buNone/>
            </a:pPr>
            <a:endParaRPr lang="cs-CZ" altLang="cs-CZ" sz="800" dirty="0" smtClean="0"/>
          </a:p>
          <a:p>
            <a:pPr eaLnBrk="1" hangingPunct="1"/>
            <a:r>
              <a:rPr lang="cs-CZ" altLang="cs-CZ" sz="2200" dirty="0" smtClean="0"/>
              <a:t>solný test pro přímou aglutinaci/ inkubace při laboratorní teplotě</a:t>
            </a:r>
          </a:p>
          <a:p>
            <a:pPr eaLnBrk="1" hangingPunct="1"/>
            <a:r>
              <a:rPr lang="cs-CZ" altLang="cs-CZ" sz="2000" dirty="0" smtClean="0"/>
              <a:t>Přímá aglutinace: metoda zkumavková, sloupcová aglutinace, sklíčková, </a:t>
            </a:r>
            <a:r>
              <a:rPr lang="cs-CZ" altLang="cs-CZ" sz="2000" dirty="0" err="1" smtClean="0"/>
              <a:t>mikrotitrační</a:t>
            </a:r>
            <a:r>
              <a:rPr lang="cs-CZ" altLang="cs-CZ" sz="2000" dirty="0" smtClean="0"/>
              <a:t> desky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Laboratorní vyšetření KS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3898900" cy="222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3916363" cy="2201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3024187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356235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22337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AB0 diskrepance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Jsou při vyšetření antigenů nebo protilátek</a:t>
            </a:r>
          </a:p>
          <a:p>
            <a:pPr eaLnBrk="1" hangingPunct="1"/>
            <a:r>
              <a:rPr lang="cs-CZ" altLang="cs-CZ" sz="2400" dirty="0" smtClean="0"/>
              <a:t>Diskrepance je nutné vyřešit před uzavřením výsledku</a:t>
            </a:r>
          </a:p>
          <a:p>
            <a:pPr lvl="1" eaLnBrk="1" hangingPunct="1"/>
            <a:r>
              <a:rPr lang="cs-CZ" altLang="cs-CZ" sz="2000" i="1" dirty="0" smtClean="0"/>
              <a:t>Opakovat vyšetření, provést vyšetření z nového vzorku, použít jiné reagencie spolu s kontrolami, zvolit jinou reakční teplotu, promýt erytrocyty, použít eluční techniky apod. dle typu problému</a:t>
            </a:r>
          </a:p>
          <a:p>
            <a:pPr eaLnBrk="1" hangingPunct="1"/>
            <a:r>
              <a:rPr lang="cs-CZ" altLang="cs-CZ" sz="2400" dirty="0" smtClean="0"/>
              <a:t>Podání AB0 inkompatibilního přípravku vede k těžké hemolytické </a:t>
            </a:r>
            <a:r>
              <a:rPr lang="cs-CZ" altLang="cs-CZ" sz="2400" dirty="0" err="1" smtClean="0"/>
              <a:t>potransfuzní</a:t>
            </a:r>
            <a:r>
              <a:rPr lang="cs-CZ" altLang="cs-CZ" sz="2400" dirty="0" smtClean="0"/>
              <a:t> reakci – fatální následky!</a:t>
            </a:r>
          </a:p>
          <a:p>
            <a:pPr eaLnBrk="1" hangingPunct="1"/>
            <a:r>
              <a:rPr lang="cs-CZ" altLang="cs-CZ" sz="2400" dirty="0" smtClean="0"/>
              <a:t>Pokud není stanovena skupina – univerzální režim: podávat </a:t>
            </a:r>
            <a:r>
              <a:rPr lang="cs-CZ" altLang="cs-CZ" sz="2400" b="1" dirty="0" smtClean="0"/>
              <a:t>0 erytrocyty, AB plazmu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93775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Sérologické vyšetření ostatních krevních skupin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Princip sérologického vyšetření ostatních krevních skupin je stejný: Antigeny na vyšetřovaných </a:t>
            </a:r>
            <a:r>
              <a:rPr lang="cs-CZ" altLang="cs-CZ" sz="2400" dirty="0" err="1" smtClean="0"/>
              <a:t>erytrocytch</a:t>
            </a:r>
            <a:r>
              <a:rPr lang="cs-CZ" altLang="cs-CZ" sz="2400" dirty="0" smtClean="0"/>
              <a:t> detekujeme pomocí specifických diagnostických protilátek (dg. sér) v testu a technikou, které umožňují jejich průkaz. Je to naprosto dostačující pro běžné diagnostikování.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Kromě AB0 nejsou v jiné skupině pravidelné protilátky (proto dvojí potvrzení antigenu).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Genetické vyšetření umožní precizní diagnostikování skupinových antigenů, je zvláště přínosné u variantních antigenů, u transplantovaných a transfundovaných jedinců.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4" r="2042" b="15347"/>
          <a:stretch>
            <a:fillRect/>
          </a:stretch>
        </p:blipFill>
        <p:spPr bwMode="auto">
          <a:xfrm>
            <a:off x="3995738" y="4705350"/>
            <a:ext cx="460851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Rh systém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052513"/>
            <a:ext cx="8075612" cy="3671887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Nejpolymorfnější systém – více než 50 známých antigenů</a:t>
            </a:r>
          </a:p>
          <a:p>
            <a:pPr eaLnBrk="1" hangingPunct="1"/>
            <a:r>
              <a:rPr lang="cs-CZ" altLang="cs-CZ" sz="2000" dirty="0" smtClean="0"/>
              <a:t>2 související geny </a:t>
            </a:r>
            <a:r>
              <a:rPr lang="cs-CZ" altLang="cs-CZ" sz="2000" i="1" dirty="0" smtClean="0"/>
              <a:t>RHD a RHCE (na 1.chromozomu)</a:t>
            </a:r>
          </a:p>
          <a:p>
            <a:pPr eaLnBrk="1" hangingPunct="1"/>
            <a:r>
              <a:rPr lang="cs-CZ" altLang="cs-CZ" sz="2000" i="1" dirty="0" smtClean="0"/>
              <a:t>RHD </a:t>
            </a:r>
            <a:r>
              <a:rPr lang="cs-CZ" altLang="cs-CZ" sz="2000" dirty="0" smtClean="0"/>
              <a:t>gen kóduje </a:t>
            </a:r>
            <a:r>
              <a:rPr lang="cs-CZ" altLang="cs-CZ" sz="2000" dirty="0" err="1" smtClean="0"/>
              <a:t>RhD</a:t>
            </a:r>
            <a:r>
              <a:rPr lang="cs-CZ" altLang="cs-CZ" sz="2000" dirty="0" smtClean="0"/>
              <a:t> protein ( D+)</a:t>
            </a:r>
          </a:p>
          <a:p>
            <a:pPr lvl="1" eaLnBrk="1" hangingPunct="1"/>
            <a:r>
              <a:rPr lang="cs-CZ" altLang="cs-CZ" sz="1800" dirty="0" smtClean="0"/>
              <a:t>negativní fenotyp D- : D gen chybí(delece – naše populace) či inaktivní</a:t>
            </a:r>
          </a:p>
          <a:p>
            <a:pPr eaLnBrk="1" hangingPunct="1"/>
            <a:r>
              <a:rPr lang="cs-CZ" altLang="cs-CZ" sz="2000" i="1" dirty="0" smtClean="0"/>
              <a:t>RHCE</a:t>
            </a:r>
            <a:r>
              <a:rPr lang="cs-CZ" altLang="cs-CZ" sz="2000" dirty="0" smtClean="0"/>
              <a:t> gen kóduje </a:t>
            </a:r>
            <a:r>
              <a:rPr lang="cs-CZ" altLang="cs-CZ" sz="2000" dirty="0" err="1" smtClean="0"/>
              <a:t>RhCcEe</a:t>
            </a:r>
            <a:r>
              <a:rPr lang="cs-CZ" altLang="cs-CZ" sz="2000" dirty="0" smtClean="0"/>
              <a:t> protein (kombinace antigenů </a:t>
            </a:r>
            <a:r>
              <a:rPr lang="cs-CZ" altLang="cs-CZ" sz="2000" dirty="0" err="1" smtClean="0"/>
              <a:t>Ce,ce,cE,CE</a:t>
            </a:r>
            <a:r>
              <a:rPr lang="cs-CZ" altLang="cs-CZ" sz="2000" dirty="0" smtClean="0"/>
              <a:t>)</a:t>
            </a:r>
          </a:p>
          <a:p>
            <a:pPr eaLnBrk="1" hangingPunct="1"/>
            <a:r>
              <a:rPr lang="cs-CZ" altLang="cs-CZ" sz="2000" dirty="0" smtClean="0"/>
              <a:t>každý gen 10 </a:t>
            </a:r>
            <a:r>
              <a:rPr lang="cs-CZ" altLang="cs-CZ" sz="2000" dirty="0" err="1" smtClean="0"/>
              <a:t>exonů,charakteristické</a:t>
            </a:r>
            <a:r>
              <a:rPr lang="cs-CZ" altLang="cs-CZ" sz="2000" dirty="0" smtClean="0"/>
              <a:t> uspořádání</a:t>
            </a:r>
          </a:p>
          <a:p>
            <a:pPr eaLnBrk="1" hangingPunct="1"/>
            <a:r>
              <a:rPr lang="cs-CZ" altLang="cs-CZ" sz="2000" dirty="0" smtClean="0"/>
              <a:t>mutace genu, rekombinace mezi genovými oblastmi vedou ke vzniku vzácných D alel </a:t>
            </a:r>
          </a:p>
          <a:p>
            <a:pPr eaLnBrk="1" hangingPunct="1"/>
            <a:r>
              <a:rPr lang="cs-CZ" altLang="cs-CZ" sz="2000" dirty="0" smtClean="0"/>
              <a:t>změny v genu se manifestují jako 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změny ve fenotypu, </a:t>
            </a:r>
            <a:r>
              <a:rPr lang="cs-CZ" altLang="cs-CZ" sz="2000" dirty="0"/>
              <a:t>tj. změnou v expresi </a:t>
            </a:r>
            <a:r>
              <a:rPr lang="cs-CZ" altLang="cs-CZ" sz="2000" dirty="0" err="1"/>
              <a:t>RhD</a:t>
            </a:r>
            <a:r>
              <a:rPr lang="cs-CZ" altLang="cs-CZ" sz="2000" dirty="0"/>
              <a:t> antigenu </a:t>
            </a:r>
            <a:r>
              <a:rPr lang="cs-CZ" altLang="cs-CZ" sz="2000" dirty="0" smtClean="0">
                <a:solidFill>
                  <a:schemeClr val="tx2"/>
                </a:solidFill>
              </a:rPr>
              <a:t>- 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variantní D antigeny</a:t>
            </a:r>
          </a:p>
          <a:p>
            <a:pPr eaLnBrk="1" hangingPunct="1"/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071562"/>
          </a:xfrm>
        </p:spPr>
        <p:txBody>
          <a:bodyPr/>
          <a:lstStyle/>
          <a:p>
            <a:pPr eaLnBrk="1" hangingPunct="1"/>
            <a:r>
              <a:rPr lang="cs-CZ" altLang="cs-CZ" sz="3200" dirty="0" err="1" smtClean="0"/>
              <a:t>Rh</a:t>
            </a:r>
            <a:r>
              <a:rPr lang="cs-CZ" altLang="cs-CZ" sz="3200" dirty="0" smtClean="0"/>
              <a:t> antigeny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8229600" cy="46085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antigeny </a:t>
            </a:r>
            <a:r>
              <a:rPr lang="cs-CZ" altLang="cs-CZ" sz="2400" dirty="0" err="1" smtClean="0"/>
              <a:t>D,C,c,E,e</a:t>
            </a:r>
            <a:r>
              <a:rPr lang="cs-CZ" altLang="cs-CZ" sz="2400" dirty="0" smtClean="0"/>
              <a:t>   (dále např. </a:t>
            </a:r>
            <a:r>
              <a:rPr lang="cs-CZ" altLang="cs-CZ" sz="2400" dirty="0" err="1" smtClean="0"/>
              <a:t>C</a:t>
            </a:r>
            <a:r>
              <a:rPr lang="cs-CZ" altLang="cs-CZ" sz="2400" baseline="30000" dirty="0" err="1" smtClean="0"/>
              <a:t>w</a:t>
            </a:r>
            <a:r>
              <a:rPr lang="cs-CZ" altLang="cs-CZ" sz="2400" dirty="0" smtClean="0"/>
              <a:t>, G, Hr…)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lokalizované na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RhCE</a:t>
            </a:r>
            <a:r>
              <a:rPr lang="cs-CZ" altLang="cs-CZ" sz="2400" dirty="0" smtClean="0"/>
              <a:t> proteinu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výskyt dle typu populace (D+ cca u 85% Evropanů, 90% Afričanů)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vysoce imunogenní proteiny (složité molekuly)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několik desítek tisíc kopií na erytrocytu dle genotypu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Imunita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125538"/>
            <a:ext cx="7772400" cy="525621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Obecná definice: odolnost proti nemocem, antigenům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Zajišťuje ji systém buněk, tkání a molekul, tzv. imunitní systém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Dva typy imunity: </a:t>
            </a:r>
            <a:endParaRPr lang="cs-CZ" altLang="cs-CZ" sz="18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2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Přirozená (nespecifická)</a:t>
            </a:r>
            <a:r>
              <a:rPr lang="cs-CZ" altLang="cs-CZ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1800" i="1" dirty="0"/>
              <a:t>-</a:t>
            </a:r>
            <a:r>
              <a:rPr lang="cs-CZ" altLang="cs-CZ" sz="1800" i="1" dirty="0" smtClean="0"/>
              <a:t>Okamžitá </a:t>
            </a:r>
            <a:r>
              <a:rPr lang="cs-CZ" altLang="cs-CZ" sz="1800" i="1" dirty="0"/>
              <a:t>reakce, brání vstupu aloantigenů do organizmu, rychle je </a:t>
            </a:r>
            <a:r>
              <a:rPr lang="cs-CZ" altLang="cs-CZ" sz="1800" i="1" dirty="0" smtClean="0"/>
              <a:t>eliminuje (první linie obrany)</a:t>
            </a:r>
            <a:r>
              <a:rPr lang="cs-CZ" altLang="cs-CZ" sz="2000" i="1" dirty="0" smtClean="0"/>
              <a:t>.</a:t>
            </a:r>
          </a:p>
          <a:p>
            <a:pPr lvl="4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altLang="cs-CZ" sz="1800" dirty="0" smtClean="0"/>
              <a:t>Neporušený </a:t>
            </a:r>
            <a:r>
              <a:rPr lang="cs-CZ" alt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epitel</a:t>
            </a:r>
            <a:r>
              <a:rPr lang="cs-CZ" altLang="cs-CZ" sz="1800" dirty="0" smtClean="0"/>
              <a:t> (jeho enzymy, mikroflóra)</a:t>
            </a:r>
          </a:p>
          <a:p>
            <a:pPr lvl="4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alt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Humorální</a:t>
            </a:r>
            <a:r>
              <a:rPr lang="cs-CZ" altLang="cs-CZ" sz="1800" dirty="0" smtClean="0"/>
              <a:t> složka (komplement, </a:t>
            </a:r>
            <a:r>
              <a:rPr lang="cs-CZ" altLang="cs-CZ" sz="1800" dirty="0" err="1" smtClean="0"/>
              <a:t>cytokiny</a:t>
            </a:r>
            <a:r>
              <a:rPr lang="cs-CZ" altLang="cs-CZ" sz="1800" dirty="0" smtClean="0"/>
              <a:t>, interferony)</a:t>
            </a:r>
          </a:p>
          <a:p>
            <a:pPr lvl="4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alt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Buněčná</a:t>
            </a:r>
            <a:r>
              <a:rPr lang="cs-CZ" altLang="cs-CZ" sz="1800" dirty="0" smtClean="0"/>
              <a:t> složka (fagocyty, NK buňky)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2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</a:t>
            </a:r>
            <a:r>
              <a:rPr lang="cs-CZ" altLang="cs-CZ" sz="22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ískaná</a:t>
            </a:r>
            <a:r>
              <a:rPr lang="cs-CZ" altLang="cs-CZ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(specifická, adaptivní) </a:t>
            </a:r>
            <a:r>
              <a:rPr lang="cs-CZ" altLang="cs-CZ" sz="1800" i="1" dirty="0" smtClean="0"/>
              <a:t>- Pomalejší, ale specifická a více efektivní obrana (stimulují </a:t>
            </a:r>
            <a:r>
              <a:rPr lang="cs-CZ" altLang="cs-CZ" sz="1800" i="1" dirty="0"/>
              <a:t>ji antigeny, které pronikly do </a:t>
            </a:r>
            <a:r>
              <a:rPr lang="cs-CZ" altLang="cs-CZ" sz="1800" i="1" dirty="0" smtClean="0"/>
              <a:t>tkání; rozpoznání </a:t>
            </a:r>
            <a:r>
              <a:rPr lang="cs-CZ" altLang="cs-CZ" sz="1800" i="1" dirty="0"/>
              <a:t>antigenu v lymfatických </a:t>
            </a:r>
            <a:r>
              <a:rPr lang="cs-CZ" altLang="cs-CZ" sz="1800" i="1" dirty="0" smtClean="0"/>
              <a:t>orgánech)</a:t>
            </a:r>
          </a:p>
          <a:p>
            <a:pPr lvl="4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alt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Humorální</a:t>
            </a:r>
            <a:r>
              <a:rPr lang="cs-CZ" altLang="cs-CZ" sz="1800" dirty="0"/>
              <a:t> složka </a:t>
            </a:r>
            <a:r>
              <a:rPr lang="cs-CZ" altLang="cs-CZ" sz="1800" dirty="0" smtClean="0"/>
              <a:t>(</a:t>
            </a:r>
            <a:r>
              <a:rPr lang="cs-CZ" altLang="cs-CZ" sz="1800" dirty="0">
                <a:solidFill>
                  <a:schemeClr val="tx2"/>
                </a:solidFill>
              </a:rPr>
              <a:t>protilátky</a:t>
            </a:r>
            <a:r>
              <a:rPr lang="cs-CZ" altLang="cs-CZ" sz="1800" dirty="0"/>
              <a:t> tvořené </a:t>
            </a:r>
            <a:r>
              <a:rPr lang="cs-CZ" altLang="cs-CZ" sz="1800" dirty="0">
                <a:solidFill>
                  <a:schemeClr val="tx2"/>
                </a:solidFill>
              </a:rPr>
              <a:t>B lymfocyty,</a:t>
            </a:r>
            <a:r>
              <a:rPr lang="cs-CZ" altLang="cs-CZ" sz="1800" dirty="0"/>
              <a:t> eliminují mikroby z </a:t>
            </a:r>
            <a:r>
              <a:rPr lang="cs-CZ" altLang="cs-CZ" sz="1800" dirty="0">
                <a:solidFill>
                  <a:schemeClr val="tx2"/>
                </a:solidFill>
              </a:rPr>
              <a:t>extracelulárních</a:t>
            </a:r>
            <a:r>
              <a:rPr lang="cs-CZ" altLang="cs-CZ" sz="1800" dirty="0"/>
              <a:t> tekutin</a:t>
            </a:r>
            <a:r>
              <a:rPr lang="cs-CZ" altLang="cs-CZ" sz="1800" dirty="0" smtClean="0"/>
              <a:t>)</a:t>
            </a:r>
            <a:endParaRPr lang="cs-CZ" altLang="cs-CZ" sz="1800" dirty="0"/>
          </a:p>
          <a:p>
            <a:pPr lvl="4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alt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Buněčná</a:t>
            </a:r>
            <a:r>
              <a:rPr lang="cs-CZ" altLang="cs-CZ" sz="1800" dirty="0"/>
              <a:t> složka </a:t>
            </a:r>
            <a:r>
              <a:rPr lang="cs-CZ" altLang="cs-CZ" sz="1800" dirty="0" smtClean="0"/>
              <a:t>(</a:t>
            </a:r>
            <a:r>
              <a:rPr lang="cs-CZ" altLang="cs-CZ" sz="1800" dirty="0" smtClean="0">
                <a:solidFill>
                  <a:schemeClr val="tx2"/>
                </a:solidFill>
              </a:rPr>
              <a:t>T </a:t>
            </a:r>
            <a:r>
              <a:rPr lang="cs-CZ" altLang="cs-CZ" sz="1800" dirty="0">
                <a:solidFill>
                  <a:schemeClr val="tx2"/>
                </a:solidFill>
              </a:rPr>
              <a:t>lymfocyty,</a:t>
            </a:r>
            <a:r>
              <a:rPr lang="cs-CZ" altLang="cs-CZ" sz="1800" dirty="0"/>
              <a:t> CD4+ a CD8+ eliminují mikroby </a:t>
            </a:r>
            <a:r>
              <a:rPr lang="cs-CZ" altLang="cs-CZ" sz="1800" i="1" dirty="0"/>
              <a:t>z </a:t>
            </a:r>
            <a:r>
              <a:rPr lang="cs-CZ" altLang="cs-CZ" sz="1800" dirty="0" smtClean="0">
                <a:solidFill>
                  <a:schemeClr val="tx2"/>
                </a:solidFill>
              </a:rPr>
              <a:t>buněk</a:t>
            </a:r>
            <a:r>
              <a:rPr lang="cs-CZ" altLang="cs-CZ" sz="1800" dirty="0" smtClean="0"/>
              <a:t>)</a:t>
            </a:r>
            <a:endParaRPr lang="cs-CZ" altLang="cs-CZ" sz="1800" dirty="0"/>
          </a:p>
          <a:p>
            <a:pPr marL="1143000" lvl="4" indent="0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cs-CZ" altLang="cs-CZ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lvl="1" indent="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cs-CZ" altLang="cs-CZ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mtClean="0"/>
              <a:t>Rh antigeny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248150" cy="48244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2200" dirty="0" smtClean="0"/>
              <a:t>sérologické rozeznání pomocí dg. sér anti-D,-C,-c,-E,-e</a:t>
            </a:r>
          </a:p>
          <a:p>
            <a:pPr>
              <a:lnSpc>
                <a:spcPct val="120000"/>
              </a:lnSpc>
            </a:pPr>
            <a:r>
              <a:rPr lang="cs-CZ" altLang="cs-CZ" sz="2200" dirty="0" smtClean="0"/>
              <a:t>existuje </a:t>
            </a:r>
            <a:r>
              <a:rPr lang="cs-CZ" altLang="cs-CZ" sz="2200" b="1" dirty="0" smtClean="0"/>
              <a:t>8 </a:t>
            </a:r>
            <a:r>
              <a:rPr lang="cs-CZ" altLang="cs-CZ" sz="2200" b="1" dirty="0" err="1" smtClean="0"/>
              <a:t>haplotypů</a:t>
            </a:r>
            <a:r>
              <a:rPr lang="cs-CZ" altLang="cs-CZ" sz="2200" b="1" dirty="0" smtClean="0"/>
              <a:t> </a:t>
            </a:r>
            <a:r>
              <a:rPr lang="cs-CZ" altLang="cs-CZ" sz="2200" dirty="0" smtClean="0"/>
              <a:t>(</a:t>
            </a:r>
            <a:r>
              <a:rPr lang="cs-CZ" altLang="cs-CZ" sz="2200" dirty="0" err="1" smtClean="0"/>
              <a:t>Dce</a:t>
            </a:r>
            <a:r>
              <a:rPr lang="cs-CZ" altLang="cs-CZ" sz="2200" dirty="0" smtClean="0"/>
              <a:t>, </a:t>
            </a:r>
            <a:r>
              <a:rPr lang="cs-CZ" altLang="cs-CZ" sz="2200" dirty="0" err="1" smtClean="0"/>
              <a:t>DcE</a:t>
            </a:r>
            <a:r>
              <a:rPr lang="cs-CZ" altLang="cs-CZ" sz="2200" dirty="0" smtClean="0"/>
              <a:t>, </a:t>
            </a:r>
            <a:r>
              <a:rPr lang="cs-CZ" altLang="cs-CZ" sz="2200" dirty="0" err="1" smtClean="0"/>
              <a:t>DCe</a:t>
            </a:r>
            <a:r>
              <a:rPr lang="cs-CZ" altLang="cs-CZ" sz="2200" dirty="0" smtClean="0"/>
              <a:t>, DCE, </a:t>
            </a:r>
            <a:r>
              <a:rPr lang="cs-CZ" altLang="cs-CZ" sz="2200" dirty="0" err="1" smtClean="0"/>
              <a:t>dce</a:t>
            </a:r>
            <a:r>
              <a:rPr lang="cs-CZ" altLang="cs-CZ" sz="2200" dirty="0" smtClean="0"/>
              <a:t>, </a:t>
            </a:r>
            <a:r>
              <a:rPr lang="cs-CZ" altLang="cs-CZ" sz="2200" dirty="0" err="1" smtClean="0"/>
              <a:t>dCe</a:t>
            </a:r>
            <a:r>
              <a:rPr lang="cs-CZ" altLang="cs-CZ" sz="2200" dirty="0" smtClean="0"/>
              <a:t>, </a:t>
            </a:r>
            <a:r>
              <a:rPr lang="cs-CZ" altLang="cs-CZ" sz="2200" dirty="0" err="1" smtClean="0"/>
              <a:t>dcE</a:t>
            </a:r>
            <a:r>
              <a:rPr lang="cs-CZ" altLang="cs-CZ" sz="2200" dirty="0" smtClean="0"/>
              <a:t>, </a:t>
            </a:r>
            <a:r>
              <a:rPr lang="cs-CZ" altLang="cs-CZ" sz="2200" dirty="0" err="1" smtClean="0"/>
              <a:t>dCE</a:t>
            </a:r>
            <a:r>
              <a:rPr lang="cs-CZ" altLang="cs-CZ" sz="2200" dirty="0" smtClean="0"/>
              <a:t>) a </a:t>
            </a:r>
            <a:r>
              <a:rPr lang="cs-CZ" altLang="cs-CZ" sz="2200" b="1" dirty="0" smtClean="0"/>
              <a:t>36 genotypů     </a:t>
            </a:r>
            <a:r>
              <a:rPr lang="cs-CZ" altLang="cs-CZ" sz="2200" dirty="0" smtClean="0"/>
              <a:t>(= kombinace 2 </a:t>
            </a:r>
            <a:r>
              <a:rPr lang="cs-CZ" altLang="cs-CZ" sz="2200" dirty="0" err="1" smtClean="0"/>
              <a:t>haplotypů</a:t>
            </a:r>
            <a:r>
              <a:rPr lang="cs-CZ" altLang="cs-CZ" sz="2200" dirty="0" smtClean="0"/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200" dirty="0" err="1" smtClean="0"/>
              <a:t>zygocii</a:t>
            </a:r>
            <a:r>
              <a:rPr lang="cs-CZ" altLang="cs-CZ" sz="2200" dirty="0" smtClean="0"/>
              <a:t> D/D a D/d nelze sérologicky odlišit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</p:txBody>
      </p:sp>
      <p:graphicFrame>
        <p:nvGraphicFramePr>
          <p:cNvPr id="710660" name="Group 4"/>
          <p:cNvGraphicFramePr>
            <a:graphicFrameLocks noGrp="1"/>
          </p:cNvGraphicFramePr>
          <p:nvPr>
            <p:ph sz="half" idx="2"/>
          </p:nvPr>
        </p:nvGraphicFramePr>
        <p:xfrm>
          <a:off x="4787900" y="1557338"/>
          <a:ext cx="4102100" cy="4457701"/>
        </p:xfrm>
        <a:graphic>
          <a:graphicData uri="http://schemas.openxmlformats.org/drawingml/2006/table">
            <a:tbl>
              <a:tblPr/>
              <a:tblGrid>
                <a:gridCol w="1517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2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5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309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Antigeny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D+C+c-E-e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1443" marR="91443" marT="45605" marB="456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Fenotyp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cs-CZ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cs-CZ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RhD</a:t>
                      </a:r>
                      <a:r>
                        <a:rPr kumimoji="0" lang="cs-CZ" alt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+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CCee</a:t>
                      </a:r>
                      <a:endParaRPr kumimoji="0" lang="cs-CZ" altLang="cs-CZ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3" marR="91443" marT="45605" marB="456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Genotyp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cs-CZ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cs-CZ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cs-CZ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r´</a:t>
                      </a:r>
                    </a:p>
                  </a:txBody>
                  <a:tcPr marL="91443" marR="91443" marT="45605" marB="456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6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D+C-c+E+e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1443" marR="91443" marT="45605" marB="456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cs-CZ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RhD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 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ccEe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605" marB="456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cs-CZ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cs-CZ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cs-CZ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dcE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cs-CZ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r´´</a:t>
                      </a:r>
                    </a:p>
                  </a:txBody>
                  <a:tcPr marL="91443" marR="91443" marT="45605" marB="456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Variantní D antigeny:</a:t>
            </a:r>
            <a:endParaRPr lang="cs-CZ" altLang="cs-CZ" sz="320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447800"/>
            <a:ext cx="7931150" cy="4572000"/>
          </a:xfrm>
        </p:spPr>
        <p:txBody>
          <a:bodyPr/>
          <a:lstStyle/>
          <a:p>
            <a:pPr marL="319088" lvl="1" indent="0" eaLnBrk="1" hangingPunct="1">
              <a:buFont typeface="Wingdings 2" panose="05020102010507070707" pitchFamily="18" charset="2"/>
              <a:buNone/>
              <a:defRPr/>
            </a:pPr>
            <a:endParaRPr lang="cs-CZ" altLang="cs-CZ" sz="2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 eaLnBrk="1" hangingPunct="1">
              <a:defRPr/>
            </a:pPr>
            <a:r>
              <a:rPr lang="cs-CZ" altLang="cs-CZ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cs-CZ" altLang="cs-CZ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endParaRPr lang="cs-CZ" altLang="cs-CZ" sz="2200" dirty="0"/>
          </a:p>
          <a:p>
            <a:pPr marL="617537" lvl="2" indent="-342900" eaLnBrk="1" hangingPunct="1">
              <a:defRPr/>
            </a:pPr>
            <a:r>
              <a:rPr lang="cs-CZ" altLang="cs-CZ" sz="1800" dirty="0" smtClean="0"/>
              <a:t>kvantitativní </a:t>
            </a:r>
            <a:r>
              <a:rPr lang="cs-CZ" altLang="cs-CZ" sz="1800" dirty="0"/>
              <a:t>změna </a:t>
            </a:r>
            <a:r>
              <a:rPr lang="cs-CZ" altLang="cs-CZ" sz="1800" dirty="0" smtClean="0"/>
              <a:t>antigenu</a:t>
            </a:r>
          </a:p>
          <a:p>
            <a:pPr marL="617537" lvl="2" indent="-342900" eaLnBrk="1" hangingPunct="1">
              <a:defRPr/>
            </a:pPr>
            <a:endParaRPr lang="cs-CZ" altLang="cs-CZ" sz="1800" dirty="0" smtClean="0"/>
          </a:p>
          <a:p>
            <a:pPr marL="342900" lvl="1" indent="-342900" eaLnBrk="1" hangingPunct="1">
              <a:defRPr/>
            </a:pPr>
            <a:r>
              <a:rPr lang="cs-CZ" altLang="cs-CZ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Parciální </a:t>
            </a:r>
            <a:r>
              <a:rPr lang="cs-CZ" altLang="cs-CZ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(variantní) </a:t>
            </a:r>
            <a:r>
              <a:rPr lang="cs-CZ" altLang="cs-CZ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altLang="cs-CZ" sz="2200" dirty="0" smtClean="0"/>
              <a:t> </a:t>
            </a:r>
          </a:p>
          <a:p>
            <a:pPr marL="617537" lvl="2" indent="-342900" eaLnBrk="1" hangingPunct="1">
              <a:defRPr/>
            </a:pPr>
            <a:r>
              <a:rPr lang="cs-CZ" altLang="cs-CZ" sz="1800" dirty="0" smtClean="0"/>
              <a:t>kvalitativní </a:t>
            </a:r>
            <a:r>
              <a:rPr lang="cs-CZ" altLang="cs-CZ" sz="1800" dirty="0"/>
              <a:t>změna v mozaice antigenu</a:t>
            </a:r>
          </a:p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60800"/>
            <a:ext cx="460216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Weak D, D</a:t>
            </a:r>
            <a:r>
              <a:rPr lang="cs-CZ" altLang="cs-CZ" sz="3200" baseline="30000" smtClean="0"/>
              <a:t>w</a:t>
            </a:r>
            <a:endParaRPr lang="cs-CZ" altLang="cs-CZ" sz="320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447800"/>
            <a:ext cx="7931150" cy="4572000"/>
          </a:xfrm>
        </p:spPr>
        <p:txBody>
          <a:bodyPr/>
          <a:lstStyle/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labě exprimovaný antigen </a:t>
            </a:r>
          </a:p>
          <a:p>
            <a:pPr eaLnBrk="1" hangingPunct="1">
              <a:defRPr/>
            </a:pPr>
            <a:r>
              <a:rPr lang="cs-CZ" altLang="cs-CZ" sz="2400" dirty="0" smtClean="0"/>
              <a:t>Všechny D epitopy, žádná změna AMK v </a:t>
            </a:r>
            <a:r>
              <a:rPr lang="cs-CZ" altLang="cs-CZ" sz="2400" dirty="0" err="1" smtClean="0"/>
              <a:t>extramembranozní</a:t>
            </a:r>
            <a:r>
              <a:rPr lang="cs-CZ" altLang="cs-CZ" sz="2400" dirty="0" smtClean="0"/>
              <a:t> části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proteinu, mutace postihují </a:t>
            </a:r>
            <a:r>
              <a:rPr lang="cs-CZ" altLang="cs-CZ" sz="2400" dirty="0" err="1" smtClean="0"/>
              <a:t>intramembranozní</a:t>
            </a:r>
            <a:r>
              <a:rPr lang="cs-CZ" altLang="cs-CZ" sz="2400" dirty="0" smtClean="0"/>
              <a:t> a intracelulární část proteinu</a:t>
            </a:r>
          </a:p>
          <a:p>
            <a:pPr eaLnBrk="1" hangingPunct="1">
              <a:defRPr/>
            </a:pP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Nebývá riziko imunizace D antigenem</a:t>
            </a:r>
          </a:p>
          <a:p>
            <a:pPr eaLnBrk="1" hangingPunct="1">
              <a:defRPr/>
            </a:pPr>
            <a:r>
              <a:rPr lang="cs-CZ" altLang="cs-CZ" sz="2400" dirty="0" smtClean="0"/>
              <a:t>Příjemci: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+ transfuze</a:t>
            </a:r>
          </a:p>
          <a:p>
            <a:pPr eaLnBrk="1" hangingPunct="1">
              <a:defRPr/>
            </a:pPr>
            <a:r>
              <a:rPr lang="cs-CZ" altLang="cs-CZ" sz="2400" dirty="0" smtClean="0"/>
              <a:t>Těhotné: anti-D profylaxe ne</a:t>
            </a:r>
          </a:p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r>
              <a:rPr lang="cs-CZ" altLang="cs-CZ" sz="2400" dirty="0" smtClean="0"/>
              <a:t>spousta typů – </a:t>
            </a:r>
            <a:r>
              <a:rPr lang="cs-CZ" altLang="cs-CZ" sz="2000" dirty="0" smtClean="0"/>
              <a:t>viz.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altLang="cs-CZ" sz="2000" dirty="0" smtClean="0"/>
              <a:t>   http://www.rhesusbase.info/</a:t>
            </a:r>
            <a:r>
              <a:rPr lang="cs-CZ" altLang="cs-CZ" sz="2400" dirty="0" smtClean="0"/>
              <a:t> </a:t>
            </a:r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08500"/>
            <a:ext cx="3562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7012" cy="1412875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Parciální (variantní) D, D</a:t>
            </a:r>
            <a:r>
              <a:rPr lang="cs-CZ" altLang="cs-CZ" sz="3200" baseline="30000" smtClean="0"/>
              <a:t>var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366207"/>
            <a:ext cx="7705228" cy="482441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dirty="0" smtClean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Chybí jedna nebo více částí/epitopů D antigenu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(změna v </a:t>
            </a:r>
            <a:r>
              <a:rPr lang="cs-CZ" altLang="cs-CZ" sz="2400" dirty="0" err="1" smtClean="0"/>
              <a:t>extramembranózní</a:t>
            </a:r>
            <a:r>
              <a:rPr lang="cs-CZ" altLang="cs-CZ" sz="2400" dirty="0" smtClean="0"/>
              <a:t> části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proteinu)</a:t>
            </a:r>
          </a:p>
          <a:p>
            <a:pPr marL="548640" lvl="1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dirty="0" smtClean="0"/>
              <a:t>některé epitopy chybí, zbývající slabě vyjádřené</a:t>
            </a:r>
          </a:p>
          <a:p>
            <a:pPr marL="548640" lvl="1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dirty="0" smtClean="0"/>
              <a:t>antigen je složený z jiných epitopů = </a:t>
            </a:r>
            <a:r>
              <a:rPr lang="cs-CZ" altLang="cs-CZ" dirty="0" smtClean="0">
                <a:solidFill>
                  <a:schemeClr val="tx2"/>
                </a:solidFill>
              </a:rPr>
              <a:t>nový tvar proteinu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Problém: 	vznik alo-anti-D, která reaguje se všemi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RhD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			kromě vlastních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</a:t>
            </a:r>
            <a:endParaRPr lang="cs-CZ" alt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Příjemci: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- transfuze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Těhotné: anti-D profylaxe ano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/>
          </a:p>
          <a:p>
            <a:pPr eaLnBrk="1" hangingPunct="1">
              <a:lnSpc>
                <a:spcPct val="110000"/>
              </a:lnSpc>
              <a:defRPr/>
            </a:pPr>
            <a:r>
              <a:rPr lang="cs-CZ" altLang="cs-CZ" sz="2400" dirty="0" smtClean="0"/>
              <a:t>Spousta variant</a:t>
            </a:r>
            <a:endParaRPr lang="cs-CZ" altLang="cs-CZ" sz="2000" dirty="0" smtClean="0"/>
          </a:p>
          <a:p>
            <a:pPr marL="0" indent="0" eaLnBrk="1" hangingPunct="1">
              <a:lnSpc>
                <a:spcPct val="110000"/>
              </a:lnSpc>
              <a:buFont typeface="Wingdings 2" panose="05020102010507070707" pitchFamily="18" charset="2"/>
              <a:buNone/>
              <a:defRPr/>
            </a:pPr>
            <a:r>
              <a:rPr lang="cs-CZ" altLang="cs-CZ" sz="2000" dirty="0" smtClean="0"/>
              <a:t>   (http://www.rhesusbase.info/)</a:t>
            </a:r>
            <a:r>
              <a:rPr lang="cs-CZ" altLang="cs-CZ" sz="2800" dirty="0" smtClean="0"/>
              <a:t> 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200" dirty="0" smtClean="0"/>
              <a:t>Klinicky nejvýznamnější je </a:t>
            </a:r>
          </a:p>
          <a:p>
            <a:pPr marL="274638" lvl="1" indent="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cs-CZ" altLang="cs-CZ" sz="2200" dirty="0"/>
              <a:t> </a:t>
            </a:r>
            <a:r>
              <a:rPr lang="cs-CZ" altLang="cs-CZ" sz="2200" dirty="0" smtClean="0"/>
              <a:t>   varianta D VI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cs-CZ" altLang="cs-CZ" sz="2400" dirty="0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18944"/>
            <a:ext cx="3562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Vyšetření RhD antigenu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rutinní vyšetření D antigenu v rámci krevní skupiny – 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přímá aglutinace</a:t>
            </a:r>
          </a:p>
          <a:p>
            <a:pPr eaLnBrk="1" hangingPunct="1">
              <a:defRPr/>
            </a:pPr>
            <a:r>
              <a:rPr lang="cs-CZ" altLang="cs-CZ" sz="2400" dirty="0" smtClean="0"/>
              <a:t>různé typy diagnostik anti-D: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blend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IgG</a:t>
            </a:r>
            <a:endParaRPr lang="cs-CZ" altLang="cs-CZ" sz="2400" dirty="0" smtClean="0"/>
          </a:p>
          <a:p>
            <a:pPr eaLnBrk="1" hangingPunct="1">
              <a:defRPr/>
            </a:pPr>
            <a:r>
              <a:rPr lang="cs-CZ" altLang="cs-CZ" sz="2400" dirty="0" smtClean="0"/>
              <a:t>vyšetření 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monoklonálními dg. 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séry s různými klony anti-D třídy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IgM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defRPr/>
            </a:pPr>
            <a:r>
              <a:rPr lang="cs-CZ" altLang="cs-CZ" sz="2200" dirty="0" smtClean="0"/>
              <a:t>diskrepance či zeslabení reakce – do dořešení uzavření výsledku jako </a:t>
            </a:r>
            <a:r>
              <a:rPr lang="cs-CZ" altLang="cs-CZ" sz="2200" dirty="0" err="1" smtClean="0"/>
              <a:t>D</a:t>
            </a:r>
            <a:r>
              <a:rPr lang="cs-CZ" altLang="cs-CZ" sz="2200" baseline="30000" dirty="0" err="1" smtClean="0"/>
              <a:t>w</a:t>
            </a:r>
            <a:r>
              <a:rPr lang="cs-CZ" altLang="cs-CZ" sz="2200" baseline="30000" dirty="0" smtClean="0"/>
              <a:t>/v </a:t>
            </a:r>
            <a:r>
              <a:rPr lang="cs-CZ" altLang="cs-CZ" sz="2200" dirty="0" smtClean="0"/>
              <a:t>(TP dárce označen jako </a:t>
            </a:r>
            <a:r>
              <a:rPr lang="cs-CZ" altLang="cs-CZ" sz="2200" dirty="0" err="1" smtClean="0"/>
              <a:t>RhD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poz</a:t>
            </a:r>
            <a:r>
              <a:rPr lang="cs-CZ" altLang="cs-CZ" sz="2200" dirty="0" smtClean="0"/>
              <a:t>., příjemce dostává </a:t>
            </a:r>
            <a:r>
              <a:rPr lang="cs-CZ" altLang="cs-CZ" sz="2200" dirty="0" err="1" smtClean="0"/>
              <a:t>RhD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neg</a:t>
            </a:r>
            <a:r>
              <a:rPr lang="cs-CZ" altLang="cs-CZ" sz="2200" dirty="0" smtClean="0"/>
              <a:t>. </a:t>
            </a:r>
            <a:r>
              <a:rPr lang="cs-CZ" altLang="cs-CZ" sz="2200" dirty="0" err="1" smtClean="0"/>
              <a:t>ery</a:t>
            </a:r>
            <a:r>
              <a:rPr lang="cs-CZ" altLang="cs-CZ" sz="2200" dirty="0" smtClean="0"/>
              <a:t> TP)</a:t>
            </a:r>
            <a:endParaRPr lang="cs-CZ" altLang="cs-CZ" sz="2200" baseline="30000" dirty="0" smtClean="0"/>
          </a:p>
          <a:p>
            <a:pPr eaLnBrk="1" hangingPunct="1">
              <a:defRPr/>
            </a:pPr>
            <a:r>
              <a:rPr lang="cs-CZ" altLang="cs-CZ" sz="2400" dirty="0" smtClean="0"/>
              <a:t>validita testu - použití kontrolního séra „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ctl</a:t>
            </a:r>
            <a:r>
              <a:rPr lang="cs-CZ" altLang="cs-CZ" sz="2400" dirty="0" smtClean="0"/>
              <a:t>“(= </a:t>
            </a:r>
            <a:r>
              <a:rPr lang="cs-CZ" altLang="cs-CZ" sz="2400" dirty="0" err="1" smtClean="0"/>
              <a:t>diluentová</a:t>
            </a:r>
            <a:r>
              <a:rPr lang="cs-CZ" altLang="cs-CZ" sz="2400" dirty="0" smtClean="0"/>
              <a:t> kontrola bez obsahu </a:t>
            </a:r>
            <a:r>
              <a:rPr lang="cs-CZ" altLang="cs-CZ" sz="2400" dirty="0" err="1" smtClean="0"/>
              <a:t>Abs</a:t>
            </a:r>
            <a:r>
              <a:rPr lang="cs-CZ" altLang="cs-CZ" sz="2400" dirty="0" smtClean="0"/>
              <a:t>) k vyloučení falešně pozitivních výsledků </a:t>
            </a:r>
          </a:p>
          <a:p>
            <a:pPr lvl="1" eaLnBrk="1" hangingPunct="1">
              <a:defRPr/>
            </a:pPr>
            <a:r>
              <a:rPr lang="cs-CZ" altLang="cs-CZ" sz="2200" dirty="0" smtClean="0"/>
              <a:t>pro uzavření výsledku vyšetření </a:t>
            </a:r>
            <a:r>
              <a:rPr lang="cs-CZ" altLang="cs-CZ" sz="2200" dirty="0" err="1" smtClean="0"/>
              <a:t>RhD</a:t>
            </a:r>
            <a:r>
              <a:rPr lang="cs-CZ" altLang="cs-CZ" sz="2200" dirty="0" smtClean="0"/>
              <a:t> musí být </a:t>
            </a:r>
            <a:r>
              <a:rPr lang="cs-CZ" altLang="cs-CZ" sz="2200" dirty="0" err="1" smtClean="0"/>
              <a:t>Rh</a:t>
            </a:r>
            <a:r>
              <a:rPr lang="cs-CZ" altLang="cs-CZ" sz="2200" dirty="0" smtClean="0"/>
              <a:t> kontrola negativní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Rh protilátky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Imunní, klinicky významné </a:t>
            </a:r>
            <a:r>
              <a:rPr lang="cs-CZ" altLang="cs-CZ" sz="2400" dirty="0" smtClean="0"/>
              <a:t>- vedou k destrukci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</a:t>
            </a:r>
            <a:r>
              <a:rPr lang="cs-CZ" alt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anti-D, -E, -c, -C, -e, -</a:t>
            </a:r>
            <a:r>
              <a:rPr lang="cs-CZ" altLang="cs-CZ" sz="2400" dirty="0" err="1"/>
              <a:t>Cw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neaktivují komplement, vedou k extravaskulární hemolýze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prochází placentou (aktivní transport)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klinické souvislosti: 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HON, HTR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anti-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tepelné autoprotilátky u AIHA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profylaktické použití anti-D jako prevence HON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průkaz v testech při 37°C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zvýšená reaktivita v enzymovém testu, efekt dávky (=Ab reaguje silněji s homozygotní krvinkou)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Kvíz – určování KS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cs-CZ" altLang="cs-CZ" dirty="0" smtClean="0"/>
          </a:p>
        </p:txBody>
      </p:sp>
      <p:graphicFrame>
        <p:nvGraphicFramePr>
          <p:cNvPr id="4" name="Group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670978"/>
              </p:ext>
            </p:extLst>
          </p:nvPr>
        </p:nvGraphicFramePr>
        <p:xfrm>
          <a:off x="914400" y="1916113"/>
          <a:ext cx="2073424" cy="3800476"/>
        </p:xfrm>
        <a:graphic>
          <a:graphicData uri="http://schemas.openxmlformats.org/drawingml/2006/table">
            <a:tbl>
              <a:tblPr/>
              <a:tblGrid>
                <a:gridCol w="1327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5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9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Diagnostická 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séra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Erys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pac.</a:t>
                      </a:r>
                    </a:p>
                    <a:p>
                      <a:endParaRPr lang="cs-CZ" sz="1600" dirty="0"/>
                    </a:p>
                  </a:txBody>
                  <a:tcPr marT="45733" marB="45733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-A 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0" dirty="0">
                          <a:effectLst/>
                          <a:latin typeface="+mn-lt"/>
                        </a:rPr>
                        <a:t>++++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anti-B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effectLst/>
                        <a:latin typeface="+mn-lt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anti-D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effectLst/>
                          <a:latin typeface="+mn-lt"/>
                        </a:rPr>
                        <a:t>++++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-D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effectLst/>
                          <a:latin typeface="+mn-lt"/>
                        </a:rPr>
                        <a:t>++++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Rh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ctl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                     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93945"/>
              </p:ext>
            </p:extLst>
          </p:nvPr>
        </p:nvGraphicFramePr>
        <p:xfrm>
          <a:off x="3491880" y="1920246"/>
          <a:ext cx="2016224" cy="27011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Typové </a:t>
                      </a:r>
                      <a:r>
                        <a:rPr kumimoji="0" lang="cs-CZ" alt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erytrocyty</a:t>
                      </a:r>
                      <a:endParaRPr kumimoji="0" lang="cs-CZ" altLang="cs-CZ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alt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Plazma pac.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7" marB="45727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</a:t>
                      </a:r>
                      <a:endParaRPr kumimoji="0" lang="cs-CZ" altLang="cs-CZ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7" marB="45727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</a:t>
                      </a:r>
                      <a:endParaRPr kumimoji="0" lang="cs-CZ" altLang="cs-CZ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7" marB="45727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B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++++</a:t>
                      </a:r>
                    </a:p>
                  </a:txBody>
                  <a:tcPr marT="45727" marB="45727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Kvíz – určování KS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graphicFrame>
        <p:nvGraphicFramePr>
          <p:cNvPr id="6" name="Group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57581"/>
              </p:ext>
            </p:extLst>
          </p:nvPr>
        </p:nvGraphicFramePr>
        <p:xfrm>
          <a:off x="939800" y="1916113"/>
          <a:ext cx="1976016" cy="3800476"/>
        </p:xfrm>
        <a:graphic>
          <a:graphicData uri="http://schemas.openxmlformats.org/drawingml/2006/table">
            <a:tbl>
              <a:tblPr/>
              <a:tblGrid>
                <a:gridCol w="1255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9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Diagnostická 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séra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Erys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pac.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-A 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anti-B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effectLst/>
                          <a:latin typeface="+mn-lt"/>
                        </a:rPr>
                        <a:t>++++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effectLst/>
                        <a:latin typeface="+mn-lt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anti-D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-D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Rh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ctl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                     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18197"/>
              </p:ext>
            </p:extLst>
          </p:nvPr>
        </p:nvGraphicFramePr>
        <p:xfrm>
          <a:off x="3491880" y="1916113"/>
          <a:ext cx="1880553" cy="26942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0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4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Typové </a:t>
                      </a:r>
                      <a:r>
                        <a:rPr kumimoji="0" lang="cs-CZ" altLang="cs-CZ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erytrocyty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altLang="cs-CZ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plazma pac.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24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altLang="cs-CZ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++++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24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altLang="cs-CZ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+++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B</a:t>
                      </a:r>
                      <a:endParaRPr kumimoji="0" lang="cs-CZ" alt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Kvíz – určování KS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graphicFrame>
        <p:nvGraphicFramePr>
          <p:cNvPr id="8" name="Group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841636"/>
              </p:ext>
            </p:extLst>
          </p:nvPr>
        </p:nvGraphicFramePr>
        <p:xfrm>
          <a:off x="949325" y="1868488"/>
          <a:ext cx="2122488" cy="3798888"/>
        </p:xfrm>
        <a:graphic>
          <a:graphicData uri="http://schemas.openxmlformats.org/drawingml/2006/table">
            <a:tbl>
              <a:tblPr/>
              <a:tblGrid>
                <a:gridCol w="1318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9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Diagnostická </a:t>
                      </a:r>
                      <a:r>
                        <a:rPr kumimoji="0" lang="cs-CZ" alt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séra</a:t>
                      </a:r>
                      <a:endParaRPr kumimoji="0" lang="cs-CZ" alt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Erys</a:t>
                      </a:r>
                      <a:r>
                        <a:rPr kumimoji="0" lang="cs-CZ" alt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pac.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</a:t>
                      </a:r>
                      <a:r>
                        <a:rPr kumimoji="0" lang="cs-CZ" alt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++++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++++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altLang="cs-C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cs-C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++++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</a:t>
                      </a:r>
                      <a:r>
                        <a:rPr kumimoji="0" lang="cs-CZ" alt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++++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</a:t>
                      </a:r>
                      <a:r>
                        <a:rPr kumimoji="0" lang="cs-CZ" alt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ctl</a:t>
                      </a:r>
                      <a:r>
                        <a:rPr kumimoji="0" lang="cs-CZ" alt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                 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023047"/>
              </p:ext>
            </p:extLst>
          </p:nvPr>
        </p:nvGraphicFramePr>
        <p:xfrm>
          <a:off x="3900487" y="1868488"/>
          <a:ext cx="1895649" cy="26512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3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Typové </a:t>
                      </a:r>
                      <a:r>
                        <a:rPr kumimoji="0" lang="cs-CZ" altLang="cs-CZ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erytrocyty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altLang="cs-CZ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plazma pac.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74" marB="456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674" marB="45674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24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altLang="cs-CZ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4" marB="456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674" marB="45674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24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altLang="cs-CZ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4" marB="456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674" marB="45674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B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74" marB="456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674" marB="45674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Kvíz – určování KS</a:t>
            </a:r>
          </a:p>
        </p:txBody>
      </p:sp>
      <p:sp>
        <p:nvSpPr>
          <p:cNvPr id="7680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graphicFrame>
        <p:nvGraphicFramePr>
          <p:cNvPr id="4" name="Group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748659"/>
              </p:ext>
            </p:extLst>
          </p:nvPr>
        </p:nvGraphicFramePr>
        <p:xfrm>
          <a:off x="946150" y="1916113"/>
          <a:ext cx="2122488" cy="3800476"/>
        </p:xfrm>
        <a:graphic>
          <a:graphicData uri="http://schemas.openxmlformats.org/drawingml/2006/table">
            <a:tbl>
              <a:tblPr/>
              <a:tblGrid>
                <a:gridCol w="1321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0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9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Diagnostická 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séra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Erys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pac.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-A 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anti-B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effectLst/>
                        <a:latin typeface="+mn-lt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anti-D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effectLst/>
                          <a:latin typeface="+mn-lt"/>
                        </a:rPr>
                        <a:t>+</a:t>
                      </a:r>
                      <a:endParaRPr lang="cs-CZ" sz="1800" b="0" dirty="0">
                        <a:effectLst/>
                        <a:latin typeface="+mn-lt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-D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effectLst/>
                          <a:latin typeface="+mn-lt"/>
                        </a:rPr>
                        <a:t>++</a:t>
                      </a:r>
                      <a:endParaRPr lang="cs-CZ" sz="1800" b="0" dirty="0">
                        <a:effectLst/>
                        <a:latin typeface="+mn-lt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Rh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ctl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                     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701508"/>
              </p:ext>
            </p:extLst>
          </p:nvPr>
        </p:nvGraphicFramePr>
        <p:xfrm>
          <a:off x="3419872" y="1916340"/>
          <a:ext cx="1944216" cy="26527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3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Typové </a:t>
                      </a:r>
                      <a:r>
                        <a:rPr kumimoji="0" lang="cs-CZ" altLang="cs-CZ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erytrocyty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altLang="cs-CZ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plazma pac.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24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altLang="cs-CZ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++++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24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altLang="cs-CZ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+++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B</a:t>
                      </a:r>
                      <a:endParaRPr kumimoji="0" lang="cs-CZ" alt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++++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Imunohematologie = </a:t>
            </a:r>
            <a:r>
              <a:rPr lang="cs-CZ" altLang="cs-CZ" sz="3200" i="1" smtClean="0"/>
              <a:t>protilátkový typ</a:t>
            </a:r>
            <a:r>
              <a:rPr lang="cs-CZ" altLang="cs-CZ" sz="3200" smtClean="0"/>
              <a:t> specifické imunitní odpovědi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0113" y="1628775"/>
            <a:ext cx="7343775" cy="4572000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Protilátky /imunoglobuliny</a:t>
            </a:r>
            <a:endParaRPr lang="cs-CZ" altLang="cs-CZ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cs-CZ" altLang="cs-CZ" sz="2400" dirty="0" smtClean="0"/>
          </a:p>
          <a:p>
            <a:pPr marL="457200" indent="-4572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produkty B-lymfocytů</a:t>
            </a:r>
          </a:p>
          <a:p>
            <a:pPr marL="457200" indent="-4572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přítomné na membráně B lymfocytů jako antigenní receptory (BCR) nebo rozpuštěné </a:t>
            </a:r>
            <a:r>
              <a:rPr lang="cs-CZ" altLang="cs-CZ" sz="2400" dirty="0"/>
              <a:t>jako </a:t>
            </a:r>
            <a:r>
              <a:rPr lang="cs-CZ" altLang="cs-CZ" sz="2400" dirty="0" smtClean="0"/>
              <a:t>proteiny v krvi</a:t>
            </a:r>
            <a:r>
              <a:rPr lang="cs-CZ" altLang="cs-CZ" sz="2000" dirty="0" smtClean="0"/>
              <a:t> </a:t>
            </a:r>
            <a:r>
              <a:rPr lang="cs-CZ" altLang="cs-CZ" sz="2400" dirty="0" smtClean="0"/>
              <a:t>a v mukózních tekutinách</a:t>
            </a:r>
          </a:p>
          <a:p>
            <a:pPr marL="457200" indent="-4572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neutralizují a eliminují antigeny z krve a </a:t>
            </a:r>
            <a:r>
              <a:rPr lang="cs-CZ" altLang="cs-CZ" sz="2400" dirty="0"/>
              <a:t>s</a:t>
            </a:r>
            <a:r>
              <a:rPr lang="cs-CZ" altLang="cs-CZ" sz="2400" dirty="0" smtClean="0"/>
              <a:t>liznic</a:t>
            </a:r>
            <a:endParaRPr lang="cs-CZ" altLang="cs-CZ" sz="2000" dirty="0" smtClean="0"/>
          </a:p>
          <a:p>
            <a:pPr marL="457200" indent="-4572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působí pouze extracelulárně</a:t>
            </a:r>
          </a:p>
          <a:p>
            <a:pPr marL="457200" indent="-4572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rozeznávají jen </a:t>
            </a:r>
            <a:r>
              <a:rPr lang="cs-CZ" altLang="cs-CZ" sz="2400" i="1" dirty="0" smtClean="0">
                <a:solidFill>
                  <a:srgbClr val="002060"/>
                </a:solidFill>
              </a:rPr>
              <a:t>určité typy </a:t>
            </a:r>
            <a:r>
              <a:rPr lang="cs-CZ" altLang="cs-CZ" sz="2400" dirty="0" smtClean="0"/>
              <a:t>antigenních molekul (sacharidy, složité chemické struktury s lipidy a proteiny)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cs-CZ" altLang="cs-CZ" sz="2400" dirty="0" smtClean="0"/>
          </a:p>
          <a:p>
            <a:pPr marL="457200" indent="-4572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marL="457200" indent="-4572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sz="3200" smtClean="0"/>
              <a:t>Ostatní krevní skupiny</a:t>
            </a:r>
          </a:p>
        </p:txBody>
      </p:sp>
      <p:graphicFrame>
        <p:nvGraphicFramePr>
          <p:cNvPr id="77827" name="Zástupný symbol pro obsah 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06588" y="1989138"/>
          <a:ext cx="539115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Acrobat Document" r:id="rId3" imgW="6838095" imgH="5114286" progId="AcroExch.Document.11">
                  <p:embed/>
                </p:oleObj>
              </mc:Choice>
              <mc:Fallback>
                <p:oleObj name="Acrobat Document" r:id="rId3" imgW="6838095" imgH="5114286" progId="AcroExch.Document.11">
                  <p:embed/>
                  <p:pic>
                    <p:nvPicPr>
                      <p:cNvPr id="0" name="Zástupný symbol pro obsah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1989138"/>
                        <a:ext cx="5391150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22337"/>
          </a:xfrm>
        </p:spPr>
        <p:txBody>
          <a:bodyPr/>
          <a:lstStyle/>
          <a:p>
            <a:pPr eaLnBrk="1" hangingPunct="1"/>
            <a:r>
              <a:rPr lang="cs-CZ" altLang="cs-CZ" sz="3200" u="sng" smtClean="0"/>
              <a:t/>
            </a:r>
            <a:br>
              <a:rPr lang="cs-CZ" altLang="cs-CZ" sz="3200" u="sng" smtClean="0"/>
            </a:br>
            <a:r>
              <a:rPr lang="cs-CZ" altLang="cs-CZ" sz="3200" u="sng" smtClean="0"/>
              <a:t>Kell systém</a:t>
            </a:r>
            <a:endParaRPr lang="cs-CZ" altLang="cs-CZ" sz="320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447800"/>
            <a:ext cx="8147050" cy="48609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400" dirty="0"/>
              <a:t>glykoproteinové antigeny</a:t>
            </a:r>
          </a:p>
          <a:p>
            <a:pPr eaLnBrk="1" hangingPunct="1">
              <a:defRPr/>
            </a:pPr>
            <a:r>
              <a:rPr lang="cs-CZ" altLang="cs-CZ" sz="2400" dirty="0"/>
              <a:t>silné imunogeny</a:t>
            </a:r>
          </a:p>
          <a:p>
            <a:pPr eaLnBrk="1" hangingPunct="1">
              <a:defRPr/>
            </a:pPr>
            <a:r>
              <a:rPr lang="cs-CZ" altLang="cs-CZ" sz="2400" dirty="0"/>
              <a:t>Celkem </a:t>
            </a:r>
            <a:r>
              <a:rPr lang="cs-CZ" altLang="cs-CZ" sz="2400" dirty="0" smtClean="0"/>
              <a:t>38 </a:t>
            </a:r>
            <a:r>
              <a:rPr lang="cs-CZ" altLang="cs-CZ" sz="2400" dirty="0"/>
              <a:t>antigenů v systému, tvoří alelické páry: K/k, </a:t>
            </a:r>
            <a:r>
              <a:rPr lang="cs-CZ" altLang="cs-CZ" sz="2400" dirty="0" err="1"/>
              <a:t>Kpa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Kpb</a:t>
            </a:r>
            <a:r>
              <a:rPr lang="cs-CZ" altLang="cs-CZ" sz="2400" dirty="0"/>
              <a:t>, Jsa/</a:t>
            </a:r>
            <a:r>
              <a:rPr lang="cs-CZ" altLang="cs-CZ" sz="2400" dirty="0" err="1"/>
              <a:t>Jsb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Nejvýznamnější antigeny: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(K),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Cellano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(k)</a:t>
            </a:r>
          </a:p>
          <a:p>
            <a:pPr eaLnBrk="1" hangingPunct="1">
              <a:defRPr/>
            </a:pPr>
            <a:r>
              <a:rPr lang="cs-CZ" altLang="cs-CZ" sz="2400" dirty="0"/>
              <a:t>90% jedinců nemá K (</a:t>
            </a:r>
            <a:r>
              <a:rPr lang="cs-CZ" altLang="cs-CZ" sz="2400" dirty="0" err="1"/>
              <a:t>Kell</a:t>
            </a:r>
            <a:r>
              <a:rPr lang="cs-CZ" altLang="cs-CZ" sz="2400" dirty="0"/>
              <a:t>), 1% nemá antigen k (</a:t>
            </a:r>
            <a:r>
              <a:rPr lang="cs-CZ" altLang="cs-CZ" sz="2400" dirty="0" err="1"/>
              <a:t>Cellano</a:t>
            </a:r>
            <a:r>
              <a:rPr lang="cs-CZ" altLang="cs-CZ" sz="2400" dirty="0"/>
              <a:t>)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cs-CZ" altLang="cs-CZ" sz="2400" baseline="30000" dirty="0" smtClean="0"/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Kell</a:t>
            </a:r>
            <a:r>
              <a:rPr lang="cs-CZ" altLang="cs-CZ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protilátky:</a:t>
            </a:r>
          </a:p>
          <a:p>
            <a:pPr eaLnBrk="1" hangingPunct="1"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imunní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protilátky,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typ</a:t>
            </a:r>
          </a:p>
          <a:p>
            <a:pPr eaLnBrk="1" hangingPunct="1"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klinicky významné</a:t>
            </a:r>
          </a:p>
          <a:p>
            <a:pPr lvl="1" eaLnBrk="1" hangingPunct="1">
              <a:defRPr/>
            </a:pPr>
            <a:r>
              <a:rPr lang="cs-CZ" altLang="cs-CZ" sz="2200" dirty="0"/>
              <a:t>v etiologii HON (navíc </a:t>
            </a:r>
            <a:r>
              <a:rPr lang="cs-CZ" altLang="cs-CZ" sz="2200" dirty="0" err="1"/>
              <a:t>suprese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erytropoezy</a:t>
            </a:r>
            <a:r>
              <a:rPr lang="cs-CZ" altLang="cs-CZ" sz="2200" dirty="0"/>
              <a:t>), HTR</a:t>
            </a:r>
          </a:p>
          <a:p>
            <a:pPr eaLnBrk="1" hangingPunct="1">
              <a:defRPr/>
            </a:pPr>
            <a:r>
              <a:rPr lang="cs-CZ" altLang="cs-CZ" sz="2400" dirty="0"/>
              <a:t>dop. se nepodávat K+ </a:t>
            </a:r>
            <a:r>
              <a:rPr lang="cs-CZ" altLang="cs-CZ" sz="2400" dirty="0" err="1"/>
              <a:t>ery</a:t>
            </a:r>
            <a:r>
              <a:rPr lang="cs-CZ" altLang="cs-CZ" sz="2400" dirty="0"/>
              <a:t> dívkám a ženám ve fertilním věku</a:t>
            </a:r>
          </a:p>
          <a:p>
            <a:pPr eaLnBrk="1" hangingPunct="1">
              <a:defRPr/>
            </a:pPr>
            <a:r>
              <a:rPr lang="cs-CZ" altLang="cs-CZ" sz="2400" dirty="0"/>
              <a:t>častá anti-K, vzácně anti-k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50900"/>
          </a:xfrm>
        </p:spPr>
        <p:txBody>
          <a:bodyPr/>
          <a:lstStyle/>
          <a:p>
            <a:pPr eaLnBrk="1" hangingPunct="1"/>
            <a:r>
              <a:rPr lang="cs-CZ" altLang="cs-CZ" sz="3200" u="sng" dirty="0" err="1" smtClean="0"/>
              <a:t>Kidd</a:t>
            </a:r>
            <a:r>
              <a:rPr lang="cs-CZ" altLang="cs-CZ" sz="3200" u="sng" dirty="0" smtClean="0"/>
              <a:t>  systém (</a:t>
            </a:r>
            <a:r>
              <a:rPr lang="cs-CZ" altLang="cs-CZ" sz="3200" u="sng" dirty="0" err="1" smtClean="0"/>
              <a:t>Jk</a:t>
            </a:r>
            <a:r>
              <a:rPr lang="cs-CZ" altLang="cs-CZ" sz="3200" u="sng" dirty="0" smtClean="0"/>
              <a:t>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412875"/>
            <a:ext cx="820420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/>
              <a:t>glykoproteinové antigeny </a:t>
            </a:r>
            <a:r>
              <a:rPr lang="cs-CZ" altLang="cs-CZ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Jka</a:t>
            </a:r>
            <a:r>
              <a:rPr lang="cs-CZ" altLang="cs-CZ" sz="2200" dirty="0"/>
              <a:t> a </a:t>
            </a:r>
            <a:r>
              <a:rPr lang="cs-CZ" altLang="cs-CZ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Jkb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kodominantní</a:t>
            </a:r>
            <a:r>
              <a:rPr lang="cs-CZ" altLang="cs-CZ" sz="22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/>
              <a:t>Fenotypy: </a:t>
            </a:r>
            <a:r>
              <a:rPr lang="cs-CZ" altLang="cs-CZ" sz="2200" dirty="0" err="1"/>
              <a:t>Jk</a:t>
            </a:r>
            <a:r>
              <a:rPr lang="cs-CZ" altLang="cs-CZ" sz="2200" dirty="0"/>
              <a:t>(</a:t>
            </a:r>
            <a:r>
              <a:rPr lang="cs-CZ" altLang="cs-CZ" sz="2200" dirty="0" err="1"/>
              <a:t>a+b</a:t>
            </a:r>
            <a:r>
              <a:rPr lang="cs-CZ" altLang="cs-CZ" sz="2200" dirty="0"/>
              <a:t>-), </a:t>
            </a:r>
            <a:r>
              <a:rPr lang="cs-CZ" altLang="cs-CZ" sz="2200" dirty="0" err="1"/>
              <a:t>Jk</a:t>
            </a:r>
            <a:r>
              <a:rPr lang="cs-CZ" altLang="cs-CZ" sz="2200" dirty="0"/>
              <a:t>(</a:t>
            </a:r>
            <a:r>
              <a:rPr lang="cs-CZ" altLang="cs-CZ" sz="2200" dirty="0" err="1"/>
              <a:t>a+b</a:t>
            </a:r>
            <a:r>
              <a:rPr lang="cs-CZ" altLang="cs-CZ" sz="2200" dirty="0"/>
              <a:t>+) a </a:t>
            </a:r>
            <a:r>
              <a:rPr lang="cs-CZ" altLang="cs-CZ" sz="2200" dirty="0" err="1"/>
              <a:t>Jk</a:t>
            </a:r>
            <a:r>
              <a:rPr lang="cs-CZ" altLang="cs-CZ" sz="2200" dirty="0"/>
              <a:t>(a-b+)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cs-CZ" altLang="cs-CZ" sz="2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Kidd</a:t>
            </a:r>
            <a:r>
              <a:rPr lang="cs-CZ" altLang="cs-CZ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protilátky: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/>
              <a:t>imunní </a:t>
            </a:r>
            <a:r>
              <a:rPr lang="cs-CZ" altLang="cs-CZ" sz="2200" dirty="0" err="1"/>
              <a:t>IgG</a:t>
            </a:r>
            <a:r>
              <a:rPr lang="cs-CZ" altLang="cs-CZ" sz="2200" dirty="0"/>
              <a:t> typ, </a:t>
            </a:r>
            <a:r>
              <a:rPr lang="cs-CZ" altLang="cs-CZ" sz="2200" dirty="0" err="1"/>
              <a:t>hemolyzující</a:t>
            </a:r>
            <a:r>
              <a:rPr lang="cs-CZ" altLang="cs-CZ" sz="2200" dirty="0"/>
              <a:t> účinek při aktivaci komplementu (cca 50%)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 smtClean="0"/>
              <a:t>méně časté, ale klinicky významné</a:t>
            </a:r>
            <a:endParaRPr lang="cs-CZ" altLang="cs-CZ" sz="2200" dirty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cs-CZ" altLang="cs-CZ" sz="2000" dirty="0"/>
              <a:t>nebezpečné, senzibilizované </a:t>
            </a:r>
            <a:r>
              <a:rPr lang="cs-CZ" altLang="cs-CZ" sz="2000" dirty="0" err="1"/>
              <a:t>ery</a:t>
            </a:r>
            <a:r>
              <a:rPr lang="cs-CZ" altLang="cs-CZ" sz="2000" dirty="0"/>
              <a:t> podléhají rychlé fagocytóze - přehlédnutelné (rychle odstraňovány z oběhu nemusí být detekovány při následujícím </a:t>
            </a:r>
            <a:r>
              <a:rPr lang="cs-CZ" altLang="cs-CZ" sz="2000" dirty="0" err="1"/>
              <a:t>předtransf</a:t>
            </a:r>
            <a:r>
              <a:rPr lang="cs-CZ" altLang="cs-CZ" sz="2000" dirty="0"/>
              <a:t>. vyš.) → rychlá sekundární imunologická odpověď, akutní </a:t>
            </a:r>
            <a:r>
              <a:rPr lang="cs-CZ" altLang="cs-CZ" sz="2000" dirty="0" err="1"/>
              <a:t>potransfuzní</a:t>
            </a:r>
            <a:r>
              <a:rPr lang="cs-CZ" altLang="cs-CZ" sz="2000" dirty="0"/>
              <a:t> reakce typu HTR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vzácně </a:t>
            </a:r>
            <a:r>
              <a:rPr lang="cs-CZ" altLang="cs-CZ" sz="2000" dirty="0"/>
              <a:t>u HON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22337"/>
          </a:xfrm>
        </p:spPr>
        <p:txBody>
          <a:bodyPr/>
          <a:lstStyle/>
          <a:p>
            <a:pPr eaLnBrk="1" hangingPunct="1"/>
            <a:r>
              <a:rPr lang="cs-CZ" altLang="cs-CZ" sz="3200" u="sng" dirty="0" smtClean="0"/>
              <a:t>Systém </a:t>
            </a:r>
            <a:r>
              <a:rPr lang="cs-CZ" altLang="cs-CZ" sz="3200" u="sng" dirty="0" err="1" smtClean="0"/>
              <a:t>Duffy</a:t>
            </a:r>
            <a:r>
              <a:rPr lang="cs-CZ" altLang="cs-CZ" sz="3200" u="sng" dirty="0" smtClean="0"/>
              <a:t> (Fy)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412875"/>
            <a:ext cx="814705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/>
              <a:t>glykoproteinové antigeny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/>
              <a:t>alely </a:t>
            </a:r>
            <a:r>
              <a:rPr lang="cs-CZ" altLang="cs-CZ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Fya</a:t>
            </a:r>
            <a:r>
              <a:rPr lang="cs-CZ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altLang="cs-CZ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Fyb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kodominantní</a:t>
            </a: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/>
              <a:t>alela Fy u Afričanů (nefunkční alela bez </a:t>
            </a:r>
            <a:r>
              <a:rPr lang="cs-CZ" altLang="cs-CZ" sz="2200" dirty="0" err="1"/>
              <a:t>Ag</a:t>
            </a:r>
            <a:r>
              <a:rPr lang="cs-CZ" altLang="cs-CZ" sz="2200" dirty="0"/>
              <a:t> produktu</a:t>
            </a:r>
            <a:r>
              <a:rPr lang="cs-CZ" altLang="cs-CZ" sz="2200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fenotyp </a:t>
            </a:r>
            <a:r>
              <a:rPr lang="cs-CZ" altLang="cs-CZ" sz="2000" dirty="0"/>
              <a:t>Fy(a-b-)  protektivní pro </a:t>
            </a:r>
            <a:r>
              <a:rPr lang="cs-CZ" altLang="cs-CZ" sz="2000" dirty="0" err="1"/>
              <a:t>malarii</a:t>
            </a:r>
            <a:endParaRPr lang="cs-CZ" altLang="cs-CZ" sz="20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cs-CZ" altLang="cs-CZ" sz="24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Duffy</a:t>
            </a:r>
            <a:r>
              <a:rPr lang="cs-CZ" altLang="cs-CZ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protilátky</a:t>
            </a:r>
            <a:r>
              <a:rPr lang="cs-CZ" altLang="cs-CZ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/>
              <a:t>imunní </a:t>
            </a:r>
            <a:r>
              <a:rPr lang="cs-CZ" altLang="cs-CZ" sz="2200" dirty="0" err="1"/>
              <a:t>IgG</a:t>
            </a:r>
            <a:r>
              <a:rPr lang="cs-CZ" altLang="cs-CZ" sz="2200" dirty="0"/>
              <a:t> typ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relativně častá anti-</a:t>
            </a:r>
            <a:r>
              <a:rPr lang="cs-CZ" altLang="cs-CZ" sz="2000" dirty="0" err="1"/>
              <a:t>Fya</a:t>
            </a:r>
            <a:r>
              <a:rPr lang="cs-CZ" altLang="cs-CZ" sz="2000" dirty="0"/>
              <a:t> , méně častá anti-</a:t>
            </a:r>
            <a:r>
              <a:rPr lang="cs-CZ" altLang="cs-CZ" sz="2000" dirty="0" err="1"/>
              <a:t>Fyb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 smtClean="0"/>
              <a:t>Klinický význam: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HON vzácně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někdy </a:t>
            </a:r>
            <a:r>
              <a:rPr lang="cs-CZ" altLang="cs-CZ" sz="2000" dirty="0"/>
              <a:t>HTR (pozdní či akutní, obvykle s lehčím průběhem)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cs-CZ" altLang="cs-CZ" sz="24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50900"/>
          </a:xfrm>
        </p:spPr>
        <p:txBody>
          <a:bodyPr/>
          <a:lstStyle/>
          <a:p>
            <a:pPr eaLnBrk="1" hangingPunct="1"/>
            <a:r>
              <a:rPr lang="cs-CZ" altLang="cs-CZ" sz="3200" u="sng" dirty="0" smtClean="0"/>
              <a:t>MNS systém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5259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200" dirty="0" err="1" smtClean="0"/>
              <a:t>Glykoforiny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transmembránové</a:t>
            </a:r>
            <a:endParaRPr lang="cs-CZ" altLang="cs-CZ" sz="2200" dirty="0" smtClean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200" i="1" dirty="0" smtClean="0"/>
              <a:t>GPA</a:t>
            </a:r>
            <a:r>
              <a:rPr lang="cs-CZ" altLang="cs-CZ" sz="2200" dirty="0" smtClean="0"/>
              <a:t> gen = </a:t>
            </a:r>
            <a:r>
              <a:rPr lang="cs-CZ" alt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 antigeny </a:t>
            </a:r>
            <a:r>
              <a:rPr lang="cs-CZ" altLang="cs-CZ" sz="2200" dirty="0" smtClean="0"/>
              <a:t>(</a:t>
            </a:r>
            <a:r>
              <a:rPr lang="cs-CZ" altLang="cs-CZ" sz="2200" dirty="0" err="1" smtClean="0"/>
              <a:t>kodominantní</a:t>
            </a:r>
            <a:r>
              <a:rPr lang="cs-CZ" altLang="cs-CZ" sz="2200" dirty="0" smtClean="0"/>
              <a:t>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200" i="1" dirty="0" smtClean="0"/>
              <a:t>GPB </a:t>
            </a:r>
            <a:r>
              <a:rPr lang="cs-CZ" altLang="cs-CZ" sz="2200" dirty="0" smtClean="0"/>
              <a:t>gen = </a:t>
            </a:r>
            <a:r>
              <a:rPr lang="cs-CZ" altLang="cs-CZ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cs-CZ" alt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antigeny </a:t>
            </a:r>
            <a:r>
              <a:rPr lang="cs-CZ" altLang="cs-CZ" sz="2200" dirty="0"/>
              <a:t>(</a:t>
            </a:r>
            <a:r>
              <a:rPr lang="cs-CZ" altLang="cs-CZ" sz="2200" dirty="0" err="1"/>
              <a:t>kodominantní</a:t>
            </a:r>
            <a:r>
              <a:rPr lang="cs-CZ" altLang="cs-CZ" sz="2200" dirty="0"/>
              <a:t>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200" dirty="0" smtClean="0"/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cs-CZ" altLang="cs-CZ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MNS </a:t>
            </a:r>
            <a:r>
              <a:rPr lang="cs-CZ" altLang="cs-CZ" sz="2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protilátky: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000" dirty="0"/>
              <a:t>většinou přirozené protilátky - chladové, </a:t>
            </a:r>
            <a:r>
              <a:rPr lang="cs-CZ" altLang="cs-CZ" sz="2000" dirty="0" err="1"/>
              <a:t>IgM</a:t>
            </a:r>
            <a:endParaRPr lang="cs-CZ" altLang="cs-CZ" sz="2000" dirty="0"/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dirty="0"/>
              <a:t>-M,-N bez klinického významu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000" dirty="0" smtClean="0"/>
              <a:t>vzácně </a:t>
            </a:r>
            <a:r>
              <a:rPr lang="cs-CZ" altLang="cs-CZ" sz="2000" dirty="0"/>
              <a:t>imunní </a:t>
            </a:r>
            <a:r>
              <a:rPr lang="cs-CZ" altLang="cs-CZ" sz="2000" dirty="0" err="1" smtClean="0"/>
              <a:t>IgG</a:t>
            </a:r>
            <a:r>
              <a:rPr lang="cs-CZ" altLang="cs-CZ" sz="2000" dirty="0" smtClean="0"/>
              <a:t> (</a:t>
            </a:r>
            <a:r>
              <a:rPr lang="cs-CZ" altLang="cs-CZ" sz="2000" dirty="0"/>
              <a:t>anti-s,-S,-</a:t>
            </a:r>
            <a:r>
              <a:rPr lang="cs-CZ" altLang="cs-CZ" sz="2000" dirty="0" smtClean="0"/>
              <a:t>M) 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alt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S,-s </a:t>
            </a:r>
            <a:r>
              <a:rPr lang="cs-CZ" altLang="cs-CZ" sz="1800" dirty="0"/>
              <a:t>vzácně </a:t>
            </a:r>
            <a:r>
              <a:rPr lang="cs-CZ" alt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</a:t>
            </a:r>
            <a:r>
              <a:rPr lang="cs-CZ" altLang="cs-CZ" sz="1800" dirty="0"/>
              <a:t> a </a:t>
            </a:r>
            <a:r>
              <a:rPr lang="cs-CZ" alt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HTR</a:t>
            </a:r>
            <a:r>
              <a:rPr lang="cs-CZ" altLang="cs-CZ" sz="1800" dirty="0"/>
              <a:t> při aktivitě v NAT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22337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Další systémy krevních skupin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268413"/>
            <a:ext cx="8351837" cy="53292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I systém</a:t>
            </a:r>
            <a:endParaRPr lang="cs-CZ" altLang="cs-CZ" sz="2200" dirty="0"/>
          </a:p>
          <a:p>
            <a:pPr eaLnBrk="1" hangingPunct="1">
              <a:defRPr/>
            </a:pPr>
            <a:r>
              <a:rPr lang="cs-CZ" altLang="cs-CZ" sz="2400" dirty="0" err="1" smtClean="0"/>
              <a:t>Lewis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err="1" smtClean="0"/>
              <a:t>Lutheran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P systém</a:t>
            </a:r>
          </a:p>
          <a:p>
            <a:pPr eaLnBrk="1" hangingPunct="1">
              <a:defRPr/>
            </a:pPr>
            <a:r>
              <a:rPr lang="cs-CZ" altLang="cs-CZ" sz="2400" dirty="0" err="1"/>
              <a:t>Chido</a:t>
            </a:r>
            <a:r>
              <a:rPr lang="cs-CZ" altLang="cs-CZ" sz="2400" dirty="0"/>
              <a:t>/</a:t>
            </a:r>
            <a:r>
              <a:rPr lang="cs-CZ" altLang="cs-CZ" sz="2400" dirty="0" err="1"/>
              <a:t>Rodgers</a:t>
            </a:r>
            <a:r>
              <a:rPr lang="cs-CZ" altLang="cs-CZ" sz="2400" dirty="0"/>
              <a:t> (Ch/R)</a:t>
            </a:r>
          </a:p>
          <a:p>
            <a:pPr eaLnBrk="1" hangingPunct="1">
              <a:defRPr/>
            </a:pPr>
            <a:r>
              <a:rPr lang="cs-CZ" altLang="cs-CZ" sz="2400" dirty="0" err="1"/>
              <a:t>Colton</a:t>
            </a:r>
            <a:r>
              <a:rPr lang="cs-CZ" altLang="cs-CZ" sz="2400" dirty="0"/>
              <a:t> (Co</a:t>
            </a:r>
            <a:r>
              <a:rPr lang="cs-CZ" altLang="cs-CZ" sz="2400" dirty="0" smtClean="0"/>
              <a:t>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/>
              <a:t>Cromer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Cr</a:t>
            </a:r>
            <a:r>
              <a:rPr lang="cs-CZ" altLang="cs-CZ" sz="2400" dirty="0"/>
              <a:t>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/>
              <a:t>Diego (Di)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/>
              <a:t>Dombrock</a:t>
            </a:r>
            <a:r>
              <a:rPr lang="cs-CZ" altLang="cs-CZ" sz="2400" dirty="0"/>
              <a:t> (Do)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/>
              <a:t>Gerbich</a:t>
            </a:r>
            <a:r>
              <a:rPr lang="cs-CZ" altLang="cs-CZ" sz="2400" dirty="0"/>
              <a:t> /</a:t>
            </a:r>
            <a:r>
              <a:rPr lang="cs-CZ" altLang="cs-CZ" sz="2400" dirty="0" err="1"/>
              <a:t>Ge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smtClean="0"/>
              <a:t>…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509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Ostatní skupiny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341438"/>
            <a:ext cx="4033837" cy="2663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Vysokofrekventní antigeny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smtClean="0"/>
              <a:t>Incidence více než 99%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/>
              <a:t>Vel, Lan, JMH, Sd</a:t>
            </a:r>
            <a:r>
              <a:rPr lang="cs-CZ" altLang="cs-CZ" sz="1800" baseline="30000" smtClean="0"/>
              <a:t>a</a:t>
            </a:r>
            <a:r>
              <a:rPr lang="cs-CZ" altLang="cs-CZ" sz="1800" smtClean="0"/>
              <a:t>, At</a:t>
            </a:r>
            <a:r>
              <a:rPr lang="cs-CZ" altLang="cs-CZ" sz="1800" baseline="30000" smtClean="0"/>
              <a:t>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/>
              <a:t>Obtížně identifikovatelné / referenční pracoviště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/>
              <a:t>Téměř nelze najít kompatibilní erytrocyty pro imunizované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3438" y="1341438"/>
            <a:ext cx="4033837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Nízkofrekventní              antigeny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smtClean="0"/>
              <a:t>méně než 1%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/>
              <a:t>Chr</a:t>
            </a:r>
            <a:r>
              <a:rPr lang="cs-CZ" altLang="cs-CZ" sz="1800" baseline="30000" smtClean="0"/>
              <a:t>a</a:t>
            </a:r>
            <a:r>
              <a:rPr lang="cs-CZ" altLang="cs-CZ" sz="1800" smtClean="0"/>
              <a:t>, By, Bi, JONES, HJK,SARA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/>
              <a:t>Vzácně imunizace transfuzemi, většina dárců antigen nemá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42988" y="4292600"/>
            <a:ext cx="44450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HLA</a:t>
            </a:r>
            <a:r>
              <a:rPr lang="cs-CZ" altLang="cs-CZ" sz="2800" dirty="0"/>
              <a:t> </a:t>
            </a:r>
            <a:r>
              <a:rPr lang="cs-CZ" altLang="cs-CZ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I. třídy na erytrocytech</a:t>
            </a:r>
            <a:endParaRPr lang="cs-CZ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16013" y="5084763"/>
            <a:ext cx="4572000" cy="993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cs-CZ" altLang="cs-CZ" dirty="0" err="1">
                <a:latin typeface="+mn-lt"/>
              </a:rPr>
              <a:t>Bg</a:t>
            </a:r>
            <a:r>
              <a:rPr lang="cs-CZ" altLang="cs-CZ" dirty="0">
                <a:latin typeface="+mn-lt"/>
              </a:rPr>
              <a:t> antigeny na zralých erytrocytech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cs-CZ" altLang="cs-CZ" dirty="0">
                <a:latin typeface="+mn-lt"/>
              </a:rPr>
              <a:t>Exprese jen u malé části populace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cs-CZ" altLang="cs-CZ" dirty="0">
                <a:latin typeface="+mn-lt"/>
              </a:rPr>
              <a:t>Protilátky proti nim vzácně vedou k HTR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Struktura imunoglobulinu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7838" y="1431925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4 polypeptidové řetězce protilátky H2L2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obsahuje 2 identické těžké (H) a 2 identické lehké (L) řetězce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Tvoří tvar písmene Y, vzájemně spojené disulfidickými můstky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Dva fragmenty </a:t>
            </a:r>
            <a:r>
              <a:rPr lang="cs-CZ" altLang="cs-CZ" sz="2400" dirty="0" err="1" smtClean="0"/>
              <a:t>Fab</a:t>
            </a:r>
            <a:r>
              <a:rPr lang="cs-CZ" altLang="cs-CZ" sz="2400" dirty="0" smtClean="0"/>
              <a:t> + jeden fragment </a:t>
            </a:r>
            <a:r>
              <a:rPr lang="cs-CZ" altLang="cs-CZ" sz="2400" dirty="0" err="1" smtClean="0"/>
              <a:t>Fc</a:t>
            </a:r>
            <a:r>
              <a:rPr lang="cs-CZ" altLang="cs-CZ" sz="2400" dirty="0" smtClean="0"/>
              <a:t>, mezi nimi flexibilní otočná oblast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>
                <a:solidFill>
                  <a:srgbClr val="FF0000"/>
                </a:solidFill>
              </a:rPr>
              <a:t>Variabilní</a:t>
            </a:r>
            <a:r>
              <a:rPr lang="cs-CZ" altLang="cs-CZ" sz="2400" dirty="0" smtClean="0"/>
              <a:t> část obsahuje oblast pro vazbu </a:t>
            </a:r>
          </a:p>
          <a:p>
            <a:pPr marL="268288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cs-CZ" altLang="cs-CZ" sz="2400" dirty="0" smtClean="0"/>
              <a:t>antigenu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 smtClean="0">
                <a:solidFill>
                  <a:srgbClr val="0070C0"/>
                </a:solidFill>
              </a:rPr>
              <a:t>Konstatní</a:t>
            </a:r>
            <a:r>
              <a:rPr lang="cs-CZ" altLang="cs-CZ" sz="2400" dirty="0" smtClean="0"/>
              <a:t> část je neměnná, má oblast</a:t>
            </a:r>
          </a:p>
          <a:p>
            <a:pPr marL="268288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cs-CZ" altLang="cs-CZ" sz="2400" dirty="0" smtClean="0"/>
              <a:t>pro jinou vazbu (komplement, </a:t>
            </a:r>
            <a:r>
              <a:rPr lang="cs-CZ" altLang="cs-CZ" sz="2400" dirty="0" err="1" smtClean="0"/>
              <a:t>fagocytoza</a:t>
            </a:r>
            <a:r>
              <a:rPr lang="cs-CZ" altLang="cs-CZ" sz="2400" dirty="0" smtClean="0"/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Lehké řetězce: kappa, lambda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Těžké řetězce: rozlišení na </a:t>
            </a:r>
            <a:r>
              <a:rPr lang="cs-CZ" altLang="cs-CZ" sz="2400" dirty="0"/>
              <a:t>izotypy</a:t>
            </a:r>
            <a:endParaRPr lang="cs-CZ" altLang="cs-CZ" sz="2400" dirty="0" smtClean="0"/>
          </a:p>
          <a:p>
            <a:pPr indent="-47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 dirty="0" err="1" smtClean="0"/>
              <a:t>IgM,IgD,IgG,IgA,IgE</a:t>
            </a:r>
            <a:endParaRPr lang="cs-CZ" altLang="cs-CZ" sz="24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</p:txBody>
      </p:sp>
      <p:grpSp>
        <p:nvGrpSpPr>
          <p:cNvPr id="341002" name="Group 10"/>
          <p:cNvGrpSpPr>
            <a:grpSpLocks/>
          </p:cNvGrpSpPr>
          <p:nvPr/>
        </p:nvGrpSpPr>
        <p:grpSpPr bwMode="auto">
          <a:xfrm>
            <a:off x="6084168" y="3501008"/>
            <a:ext cx="2520950" cy="2843213"/>
            <a:chOff x="2784" y="1056"/>
            <a:chExt cx="2693" cy="2714"/>
          </a:xfrm>
        </p:grpSpPr>
        <p:pic>
          <p:nvPicPr>
            <p:cNvPr id="16389" name="Picture 11" descr="1_17 heavy and ligh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56"/>
              <a:ext cx="2693" cy="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Freeform 12"/>
            <p:cNvSpPr>
              <a:spLocks/>
            </p:cNvSpPr>
            <p:nvPr/>
          </p:nvSpPr>
          <p:spPr bwMode="auto">
            <a:xfrm>
              <a:off x="3744" y="1824"/>
              <a:ext cx="256" cy="1488"/>
            </a:xfrm>
            <a:custGeom>
              <a:avLst/>
              <a:gdLst>
                <a:gd name="T0" fmla="*/ 0 w 256"/>
                <a:gd name="T1" fmla="*/ 0 h 1488"/>
                <a:gd name="T2" fmla="*/ 208 w 256"/>
                <a:gd name="T3" fmla="*/ 424 h 1488"/>
                <a:gd name="T4" fmla="*/ 256 w 256"/>
                <a:gd name="T5" fmla="*/ 584 h 1488"/>
                <a:gd name="T6" fmla="*/ 240 w 256"/>
                <a:gd name="T7" fmla="*/ 1488 h 14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6" h="1488">
                  <a:moveTo>
                    <a:pt x="0" y="0"/>
                  </a:moveTo>
                  <a:lnTo>
                    <a:pt x="208" y="424"/>
                  </a:lnTo>
                  <a:lnTo>
                    <a:pt x="256" y="584"/>
                  </a:lnTo>
                  <a:lnTo>
                    <a:pt x="240" y="1488"/>
                  </a:lnTo>
                </a:path>
              </a:pathLst>
            </a:custGeom>
            <a:noFill/>
            <a:ln w="57150">
              <a:solidFill>
                <a:srgbClr val="3366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6391" name="Line 13"/>
            <p:cNvSpPr>
              <a:spLocks noChangeShapeType="1"/>
            </p:cNvSpPr>
            <p:nvPr/>
          </p:nvSpPr>
          <p:spPr bwMode="auto">
            <a:xfrm>
              <a:off x="3504" y="1968"/>
              <a:ext cx="240" cy="384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6392" name="Line 14"/>
            <p:cNvSpPr>
              <a:spLocks noChangeShapeType="1"/>
            </p:cNvSpPr>
            <p:nvPr/>
          </p:nvSpPr>
          <p:spPr bwMode="auto">
            <a:xfrm>
              <a:off x="3264" y="1584"/>
              <a:ext cx="240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6393" name="Line 15"/>
            <p:cNvSpPr>
              <a:spLocks noChangeShapeType="1"/>
            </p:cNvSpPr>
            <p:nvPr/>
          </p:nvSpPr>
          <p:spPr bwMode="auto">
            <a:xfrm>
              <a:off x="3504" y="1440"/>
              <a:ext cx="240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Struktura protilátky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dirty="0" smtClean="0"/>
              <a:t>Monomery </a:t>
            </a:r>
            <a:r>
              <a:rPr lang="cs-CZ" altLang="cs-CZ" sz="2400" b="1" dirty="0" err="1" smtClean="0"/>
              <a:t>IgG,</a:t>
            </a:r>
            <a:r>
              <a:rPr lang="cs-CZ" altLang="cs-CZ" sz="2400" dirty="0" err="1" smtClean="0"/>
              <a:t>IgD,IgE</a:t>
            </a:r>
            <a:r>
              <a:rPr lang="cs-CZ" altLang="cs-CZ" sz="2400" dirty="0" smtClean="0"/>
              <a:t> = </a:t>
            </a:r>
            <a:r>
              <a:rPr lang="cs-CZ" altLang="cs-CZ" sz="2400" b="1" dirty="0" smtClean="0"/>
              <a:t>dvě </a:t>
            </a:r>
            <a:r>
              <a:rPr lang="cs-CZ" altLang="cs-CZ" sz="2400" dirty="0" smtClean="0"/>
              <a:t>vazebná místa pro </a:t>
            </a:r>
            <a:r>
              <a:rPr lang="cs-CZ" altLang="cs-CZ" sz="2400" dirty="0" err="1" smtClean="0"/>
              <a:t>Ag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Dimer </a:t>
            </a:r>
            <a:r>
              <a:rPr lang="cs-CZ" altLang="cs-CZ" sz="2400" dirty="0" err="1" smtClean="0"/>
              <a:t>IgA</a:t>
            </a:r>
            <a:r>
              <a:rPr lang="cs-CZ" altLang="cs-CZ" sz="2400" dirty="0" smtClean="0"/>
              <a:t> = čtyři vazebná místa pro </a:t>
            </a:r>
            <a:r>
              <a:rPr lang="cs-CZ" altLang="cs-CZ" sz="2400" dirty="0" err="1" smtClean="0"/>
              <a:t>Ag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b="1" dirty="0" err="1" smtClean="0"/>
              <a:t>Pentamer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IgM</a:t>
            </a:r>
            <a:r>
              <a:rPr lang="cs-CZ" altLang="cs-CZ" sz="2400" dirty="0" smtClean="0"/>
              <a:t> = </a:t>
            </a:r>
            <a:r>
              <a:rPr lang="cs-CZ" altLang="cs-CZ" sz="2400" b="1" dirty="0" smtClean="0"/>
              <a:t>deset </a:t>
            </a:r>
            <a:r>
              <a:rPr lang="cs-CZ" altLang="cs-CZ" sz="2400" dirty="0" smtClean="0"/>
              <a:t>míst pro </a:t>
            </a:r>
            <a:r>
              <a:rPr lang="cs-CZ" altLang="cs-CZ" sz="2400" dirty="0" err="1" smtClean="0"/>
              <a:t>Ag</a:t>
            </a:r>
            <a:endParaRPr lang="cs-CZ" altLang="cs-CZ" sz="2400" dirty="0" smtClean="0"/>
          </a:p>
        </p:txBody>
      </p:sp>
      <p:pic>
        <p:nvPicPr>
          <p:cNvPr id="18436" name="Picture 5" descr="000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3509963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6" descr="000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29000"/>
            <a:ext cx="259238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7" descr="0000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429000"/>
            <a:ext cx="19367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Antigeny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Cizí substance navozující imunitní odpověď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Epitop (antigenní determinanta) </a:t>
            </a:r>
            <a:r>
              <a:rPr lang="cs-CZ" altLang="cs-CZ" sz="2400" dirty="0"/>
              <a:t>= část </a:t>
            </a:r>
            <a:r>
              <a:rPr lang="cs-CZ" altLang="cs-CZ" sz="2400" dirty="0" err="1"/>
              <a:t>Ag</a:t>
            </a:r>
            <a:r>
              <a:rPr lang="cs-CZ" altLang="cs-CZ" sz="2400" dirty="0"/>
              <a:t>, na kterou se naváže protilátka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Jeden antigen může mít více různých epitopů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Obvykle proteiny, polysacharidy, lipidy, NK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cs-CZ" altLang="cs-CZ" sz="2400" dirty="0" smtClean="0"/>
          </a:p>
        </p:txBody>
      </p:sp>
      <p:sp>
        <p:nvSpPr>
          <p:cNvPr id="21508" name="Zástupný symbol pro obsah 1"/>
          <p:cNvSpPr>
            <a:spLocks noGrp="1"/>
          </p:cNvSpPr>
          <p:nvPr>
            <p:ph sz="quarter" idx="2"/>
          </p:nvPr>
        </p:nvSpPr>
        <p:spPr>
          <a:xfrm>
            <a:off x="4716463" y="3789363"/>
            <a:ext cx="3967162" cy="2230437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Antigeny v imunohematologii: </a:t>
            </a:r>
          </a:p>
          <a:p>
            <a:pPr lvl="1" eaLnBrk="1" hangingPunct="1">
              <a:spcBef>
                <a:spcPts val="575"/>
              </a:spcBef>
            </a:pPr>
            <a:r>
              <a:rPr lang="cs-CZ" altLang="cs-CZ" sz="2200" smtClean="0"/>
              <a:t>krevní skupiny erytrocytů </a:t>
            </a:r>
          </a:p>
          <a:p>
            <a:pPr lvl="1" eaLnBrk="1" hangingPunct="1">
              <a:spcBef>
                <a:spcPts val="575"/>
              </a:spcBef>
            </a:pPr>
            <a:r>
              <a:rPr lang="cs-CZ" altLang="cs-CZ" sz="2200" smtClean="0"/>
              <a:t>HLA (histokompatibilní, transplantační) antigeny</a:t>
            </a:r>
          </a:p>
          <a:p>
            <a:endParaRPr lang="cs-CZ" altLang="cs-CZ" smtClean="0"/>
          </a:p>
        </p:txBody>
      </p:sp>
      <p:pic>
        <p:nvPicPr>
          <p:cNvPr id="2150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08050"/>
            <a:ext cx="41767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8509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Komplement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069975"/>
            <a:ext cx="8291512" cy="5383213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soubor sérových a membránových </a:t>
            </a:r>
            <a:r>
              <a:rPr lang="cs-CZ" sz="2400" dirty="0" smtClean="0"/>
              <a:t>glykoproteinů, </a:t>
            </a:r>
            <a:r>
              <a:rPr lang="cs-CZ" sz="2400" dirty="0"/>
              <a:t>které slouží jako </a:t>
            </a:r>
            <a:r>
              <a:rPr lang="cs-CZ" sz="2400" dirty="0" smtClean="0"/>
              <a:t>humorální složka</a:t>
            </a:r>
            <a:r>
              <a:rPr lang="cs-CZ" sz="2400" dirty="0"/>
              <a:t> </a:t>
            </a:r>
            <a:r>
              <a:rPr lang="cs-CZ" sz="2400" dirty="0" smtClean="0"/>
              <a:t>nespecifické imunity</a:t>
            </a:r>
          </a:p>
          <a:p>
            <a:pPr lvl="1" eaLnBrk="1" hangingPunct="1">
              <a:defRPr/>
            </a:pPr>
            <a:r>
              <a:rPr lang="cs-CZ" sz="2000" dirty="0" smtClean="0"/>
              <a:t>nejdůležitějšími proteiny komplementu jsou sérové proteiny C1-C9</a:t>
            </a:r>
            <a:r>
              <a:rPr lang="cs-CZ" sz="2000" dirty="0"/>
              <a:t>, </a:t>
            </a:r>
            <a:r>
              <a:rPr lang="cs-CZ" sz="2000" dirty="0" smtClean="0"/>
              <a:t>převážně proteolytické enzymy (kaskádová reakce)</a:t>
            </a:r>
          </a:p>
          <a:p>
            <a:pPr eaLnBrk="1" hangingPunct="1">
              <a:defRPr/>
            </a:pPr>
            <a:r>
              <a:rPr lang="cs-CZ" altLang="cs-CZ" sz="2400" dirty="0" smtClean="0"/>
              <a:t>hlavní funkce: </a:t>
            </a:r>
          </a:p>
          <a:p>
            <a:pPr lvl="1" eaLnBrk="1" hangingPunct="1">
              <a:defRPr/>
            </a:pPr>
            <a:r>
              <a:rPr lang="cs-CZ" altLang="cs-CZ" sz="2000" dirty="0" err="1"/>
              <a:t>opsonizace</a:t>
            </a:r>
            <a:r>
              <a:rPr lang="cs-CZ" altLang="cs-CZ" sz="2000" dirty="0"/>
              <a:t> bakterií při </a:t>
            </a:r>
            <a:r>
              <a:rPr lang="cs-CZ" altLang="cs-CZ" sz="2000" dirty="0" smtClean="0"/>
              <a:t>fagocytóze</a:t>
            </a:r>
            <a:endParaRPr lang="cs-CZ" altLang="cs-CZ" sz="2000" dirty="0"/>
          </a:p>
          <a:p>
            <a:pPr lvl="1" eaLnBrk="1" hangingPunct="1">
              <a:defRPr/>
            </a:pPr>
            <a:r>
              <a:rPr lang="cs-CZ" altLang="cs-CZ" sz="2000" dirty="0"/>
              <a:t>chemotaxe </a:t>
            </a:r>
            <a:r>
              <a:rPr lang="cs-CZ" altLang="cs-CZ" sz="2000" dirty="0" smtClean="0"/>
              <a:t>fagocytů</a:t>
            </a:r>
            <a:endParaRPr lang="cs-CZ" altLang="cs-CZ" sz="2000" dirty="0"/>
          </a:p>
          <a:p>
            <a:pPr lvl="1" eaLnBrk="1" hangingPunct="1">
              <a:defRPr/>
            </a:pPr>
            <a:r>
              <a:rPr lang="cs-CZ" altLang="cs-CZ" sz="2000" dirty="0"/>
              <a:t>zánětlivá </a:t>
            </a:r>
            <a:r>
              <a:rPr lang="cs-CZ" altLang="cs-CZ" sz="2000" dirty="0" smtClean="0"/>
              <a:t>reakce</a:t>
            </a:r>
            <a:endParaRPr lang="cs-CZ" altLang="cs-CZ" sz="2000" dirty="0"/>
          </a:p>
          <a:p>
            <a:pPr lvl="1" eaLnBrk="1" hangingPunct="1">
              <a:defRPr/>
            </a:pPr>
            <a:r>
              <a:rPr lang="cs-CZ" altLang="cs-CZ" sz="2000" dirty="0" err="1"/>
              <a:t>lýza</a:t>
            </a:r>
            <a:r>
              <a:rPr lang="cs-CZ" altLang="cs-CZ" sz="2000" dirty="0"/>
              <a:t> buněk (</a:t>
            </a:r>
            <a:r>
              <a:rPr lang="cs-CZ" altLang="cs-CZ" sz="2000" dirty="0" err="1"/>
              <a:t>membránolytický</a:t>
            </a:r>
            <a:r>
              <a:rPr lang="cs-CZ" altLang="cs-CZ" sz="2000" dirty="0"/>
              <a:t> komplex)</a:t>
            </a:r>
          </a:p>
          <a:p>
            <a:pPr eaLnBrk="1" hangingPunct="1">
              <a:defRPr/>
            </a:pPr>
            <a:r>
              <a:rPr lang="cs-CZ" altLang="cs-CZ" sz="2400" dirty="0" smtClean="0"/>
              <a:t>3 cesty aktivace komplementové kaskády:	</a:t>
            </a:r>
          </a:p>
          <a:p>
            <a:pPr lvl="1" eaLnBrk="1" hangingPunct="1">
              <a:defRPr/>
            </a:pPr>
            <a:r>
              <a:rPr lang="cs-CZ" altLang="cs-CZ" sz="2200" dirty="0" smtClean="0"/>
              <a:t> </a:t>
            </a:r>
            <a:r>
              <a:rPr lang="cs-CZ" altLang="cs-CZ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klasická (kontakt s Ab) </a:t>
            </a:r>
            <a:r>
              <a:rPr lang="cs-CZ" altLang="cs-CZ" sz="2200" i="1" dirty="0" smtClean="0"/>
              <a:t>– uplatňuje se v imunohematologii</a:t>
            </a:r>
          </a:p>
          <a:p>
            <a:pPr lvl="1" eaLnBrk="1" hangingPunct="1">
              <a:defRPr/>
            </a:pPr>
            <a:r>
              <a:rPr lang="cs-CZ" altLang="cs-CZ" dirty="0" smtClean="0"/>
              <a:t> </a:t>
            </a:r>
            <a:r>
              <a:rPr lang="cs-CZ" altLang="cs-CZ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lektinová</a:t>
            </a:r>
            <a:r>
              <a:rPr lang="cs-CZ" altLang="cs-CZ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(vazba </a:t>
            </a:r>
            <a:r>
              <a:rPr lang="cs-CZ" altLang="cs-CZ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lektinu</a:t>
            </a:r>
            <a:r>
              <a:rPr lang="cs-CZ" altLang="cs-CZ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cs-CZ" altLang="cs-CZ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bakteriální </a:t>
            </a:r>
            <a:r>
              <a:rPr lang="cs-CZ" altLang="cs-CZ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povrchy)</a:t>
            </a:r>
          </a:p>
          <a:p>
            <a:pPr lvl="1" eaLnBrk="1" hangingPunct="1">
              <a:defRPr/>
            </a:pPr>
            <a:r>
              <a:rPr lang="cs-CZ" altLang="cs-CZ" dirty="0" smtClean="0"/>
              <a:t> </a:t>
            </a:r>
            <a:r>
              <a:rPr lang="cs-CZ" altLang="cs-CZ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alternativní </a:t>
            </a:r>
            <a:r>
              <a:rPr lang="cs-CZ" altLang="cs-CZ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 endotoxinem</a:t>
            </a:r>
            <a:r>
              <a:rPr lang="cs-CZ" altLang="cs-CZ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altLang="cs-CZ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93775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Působení komplementu na erytrocyty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557338"/>
            <a:ext cx="7772400" cy="44624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u="sng" dirty="0" smtClean="0"/>
              <a:t>Masivní aktivace komplementu </a:t>
            </a:r>
            <a:r>
              <a:rPr lang="cs-CZ" altLang="cs-CZ" sz="2400" dirty="0" smtClean="0"/>
              <a:t>= intravaskulární typ hemolýzy (vzniku membránového komplexu MAC+ </a:t>
            </a:r>
            <a:r>
              <a:rPr lang="cs-CZ" altLang="cs-CZ" sz="2400" dirty="0" err="1" smtClean="0"/>
              <a:t>vazoaktivních</a:t>
            </a:r>
            <a:r>
              <a:rPr lang="cs-CZ" altLang="cs-CZ" sz="2400" dirty="0" smtClean="0"/>
              <a:t> peptidů): </a:t>
            </a:r>
            <a:r>
              <a:rPr lang="cs-CZ" altLang="cs-CZ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lýza</a:t>
            </a:r>
            <a:r>
              <a:rPr lang="cs-CZ" alt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erytrocytů</a:t>
            </a:r>
          </a:p>
          <a:p>
            <a:pPr eaLnBrk="1" hangingPunct="1">
              <a:defRPr/>
            </a:pPr>
            <a:endParaRPr lang="cs-CZ" altLang="cs-CZ" sz="2400" u="sng" dirty="0" smtClean="0"/>
          </a:p>
          <a:p>
            <a:pPr eaLnBrk="1" hangingPunct="1">
              <a:defRPr/>
            </a:pPr>
            <a:r>
              <a:rPr lang="cs-CZ" altLang="cs-CZ" sz="2400" u="sng" dirty="0" smtClean="0"/>
              <a:t>Mírnější aktivace komplementu</a:t>
            </a:r>
            <a:r>
              <a:rPr lang="cs-CZ" altLang="cs-CZ" sz="2400" dirty="0" smtClean="0"/>
              <a:t> = extravaskulární hemolýza v RES: </a:t>
            </a:r>
            <a:r>
              <a:rPr lang="cs-CZ" alt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fagocytóza erytrocytů</a:t>
            </a:r>
          </a:p>
          <a:p>
            <a:pPr eaLnBrk="1" hangingPunct="1">
              <a:buFontTx/>
              <a:buNone/>
              <a:defRPr/>
            </a:pPr>
            <a:endParaRPr lang="cs-CZ" altLang="cs-CZ" sz="24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sz="2200" dirty="0" smtClean="0"/>
              <a:t>např. akutní HTR při AB0 neshodě, CAD……..</a:t>
            </a:r>
            <a:r>
              <a:rPr lang="cs-CZ" altLang="cs-CZ" sz="2200" dirty="0" err="1" smtClean="0"/>
              <a:t>i.v.lýza</a:t>
            </a:r>
            <a:endParaRPr lang="cs-CZ" altLang="cs-CZ" sz="2200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200" dirty="0" smtClean="0"/>
              <a:t>např. pozdní HTR, HON, WAIHA …..fagocytóza </a:t>
            </a:r>
          </a:p>
          <a:p>
            <a:pPr eaLnBrk="1" hangingPunct="1">
              <a:buNone/>
              <a:defRPr/>
            </a:pPr>
            <a:endParaRPr lang="cs-CZ" altLang="cs-CZ" sz="2000" dirty="0" smtClean="0"/>
          </a:p>
          <a:p>
            <a:pPr eaLnBrk="1" hangingPunct="1">
              <a:buNone/>
              <a:defRPr/>
            </a:pPr>
            <a:r>
              <a:rPr lang="cs-CZ" altLang="cs-CZ" sz="2000" dirty="0" smtClean="0"/>
              <a:t>Hemolýza = zkrácené </a:t>
            </a:r>
            <a:r>
              <a:rPr lang="cs-CZ" altLang="cs-CZ" sz="2000" dirty="0"/>
              <a:t>přežívání </a:t>
            </a:r>
            <a:r>
              <a:rPr lang="cs-CZ" altLang="cs-CZ" sz="2000" dirty="0" err="1"/>
              <a:t>erys</a:t>
            </a:r>
            <a:r>
              <a:rPr lang="cs-CZ" altLang="cs-CZ" sz="2000" dirty="0"/>
              <a:t> na méně než 100-120 dní</a:t>
            </a:r>
          </a:p>
          <a:p>
            <a:pPr eaLnBrk="1" hangingPunct="1">
              <a:buFontTx/>
              <a:buNone/>
              <a:defRPr/>
            </a:pPr>
            <a:endParaRPr lang="cs-CZ" alt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TM02900720[[fn=Integrál]]</Template>
  <TotalTime>9908</TotalTime>
  <Words>2698</Words>
  <Application>Microsoft Office PowerPoint</Application>
  <PresentationFormat>Předvádění na obrazovce (4:3)</PresentationFormat>
  <Paragraphs>563</Paragraphs>
  <Slides>46</Slides>
  <Notes>29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</vt:lpstr>
      <vt:lpstr>Franklin Gothic Book</vt:lpstr>
      <vt:lpstr>Wingdings</vt:lpstr>
      <vt:lpstr>Wingdings 2</vt:lpstr>
      <vt:lpstr>Jmění</vt:lpstr>
      <vt:lpstr>Acrobat Document</vt:lpstr>
      <vt:lpstr>Imunohematologie</vt:lpstr>
      <vt:lpstr>Obecná imunohematologie</vt:lpstr>
      <vt:lpstr>Imunita</vt:lpstr>
      <vt:lpstr>Imunohematologie = protilátkový typ specifické imunitní odpovědi</vt:lpstr>
      <vt:lpstr>Struktura imunoglobulinu</vt:lpstr>
      <vt:lpstr>Struktura protilátky</vt:lpstr>
      <vt:lpstr>Antigeny</vt:lpstr>
      <vt:lpstr>Komplement</vt:lpstr>
      <vt:lpstr>Působení komplementu na erytrocyty</vt:lpstr>
      <vt:lpstr> Imunohematologická vyšetření</vt:lpstr>
      <vt:lpstr>Aglutinace přímá/ solný test</vt:lpstr>
      <vt:lpstr>Aglutinace nepřímá</vt:lpstr>
      <vt:lpstr>Nepřímá aglutinace – enzymové testy</vt:lpstr>
      <vt:lpstr>Nepřímá aglutinace – antiglobulinové testy (Coombsovy testy)</vt:lpstr>
      <vt:lpstr>Nepřímá aglutinace – antiglobulinové testy (Coombsovy testy)</vt:lpstr>
      <vt:lpstr>Prezentace aplikace PowerPoint</vt:lpstr>
      <vt:lpstr>Krevní skupiny/skupinové systémy </vt:lpstr>
      <vt:lpstr>Rozdělení krevních skupin  podle struktury a funkce </vt:lpstr>
      <vt:lpstr>Dědičnost krevních skupin</vt:lpstr>
      <vt:lpstr>AB0 systém</vt:lpstr>
      <vt:lpstr> A,B antigeny</vt:lpstr>
      <vt:lpstr>AB0 protilátky</vt:lpstr>
      <vt:lpstr>Prezentace aplikace PowerPoint</vt:lpstr>
      <vt:lpstr>Laboratorní vyšetření: </vt:lpstr>
      <vt:lpstr>Laboratorní vyšetření KS</vt:lpstr>
      <vt:lpstr>AB0 diskrepance</vt:lpstr>
      <vt:lpstr>Sérologické vyšetření ostatních krevních skupin</vt:lpstr>
      <vt:lpstr>Rh systém</vt:lpstr>
      <vt:lpstr>Rh antigeny</vt:lpstr>
      <vt:lpstr>Rh antigeny</vt:lpstr>
      <vt:lpstr>Variantní D antigeny:</vt:lpstr>
      <vt:lpstr>Weak D, Dw</vt:lpstr>
      <vt:lpstr>Parciální (variantní) D, Dvar</vt:lpstr>
      <vt:lpstr>Vyšetření RhD antigenu</vt:lpstr>
      <vt:lpstr>Rh protilátky</vt:lpstr>
      <vt:lpstr>Kvíz – určování KS</vt:lpstr>
      <vt:lpstr>Kvíz – určování KS</vt:lpstr>
      <vt:lpstr>Kvíz – určování KS</vt:lpstr>
      <vt:lpstr>Kvíz – určování KS</vt:lpstr>
      <vt:lpstr>Ostatní krevní skupiny</vt:lpstr>
      <vt:lpstr> Kell systém</vt:lpstr>
      <vt:lpstr>Kidd  systém (Jk)</vt:lpstr>
      <vt:lpstr>Systém Duffy (Fy)</vt:lpstr>
      <vt:lpstr>MNS systém </vt:lpstr>
      <vt:lpstr>Další systémy krevních skupin</vt:lpstr>
      <vt:lpstr>Ostatní skupiny</vt:lpstr>
    </vt:vector>
  </TitlesOfParts>
  <Company>Fakultni Nemocnice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8260</dc:creator>
  <cp:lastModifiedBy>Tylečková Jana</cp:lastModifiedBy>
  <cp:revision>660</cp:revision>
  <cp:lastPrinted>2020-11-03T09:21:12Z</cp:lastPrinted>
  <dcterms:created xsi:type="dcterms:W3CDTF">2006-12-16T12:12:28Z</dcterms:created>
  <dcterms:modified xsi:type="dcterms:W3CDTF">2023-11-08T07:41:32Z</dcterms:modified>
</cp:coreProperties>
</file>