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6"/>
  </p:notesMasterIdLst>
  <p:sldIdLst>
    <p:sldId id="486" r:id="rId2"/>
    <p:sldId id="265" r:id="rId3"/>
    <p:sldId id="468" r:id="rId4"/>
    <p:sldId id="490" r:id="rId5"/>
    <p:sldId id="491" r:id="rId6"/>
    <p:sldId id="487" r:id="rId7"/>
    <p:sldId id="469" r:id="rId8"/>
    <p:sldId id="471" r:id="rId9"/>
    <p:sldId id="470" r:id="rId10"/>
    <p:sldId id="472" r:id="rId11"/>
    <p:sldId id="474" r:id="rId12"/>
    <p:sldId id="475" r:id="rId13"/>
    <p:sldId id="476" r:id="rId14"/>
    <p:sldId id="488" r:id="rId15"/>
    <p:sldId id="478" r:id="rId16"/>
    <p:sldId id="440" r:id="rId17"/>
    <p:sldId id="441" r:id="rId18"/>
    <p:sldId id="481" r:id="rId19"/>
    <p:sldId id="443" r:id="rId20"/>
    <p:sldId id="444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80" r:id="rId32"/>
    <p:sldId id="462" r:id="rId33"/>
    <p:sldId id="463" r:id="rId34"/>
    <p:sldId id="464" r:id="rId35"/>
    <p:sldId id="465" r:id="rId36"/>
    <p:sldId id="466" r:id="rId37"/>
    <p:sldId id="467" r:id="rId38"/>
    <p:sldId id="489" r:id="rId39"/>
    <p:sldId id="458" r:id="rId40"/>
    <p:sldId id="459" r:id="rId41"/>
    <p:sldId id="484" r:id="rId42"/>
    <p:sldId id="483" r:id="rId43"/>
    <p:sldId id="460" r:id="rId44"/>
    <p:sldId id="461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Muni Bold" panose="00000500000000000000" pitchFamily="50" charset="-18"/>
      <p:regular r:id="rId51"/>
      <p:bold r:id="rId5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4BC8FF"/>
    <a:srgbClr val="0000DC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2CCF4-F204-450D-8996-2859DFF9B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A391800-3951-4A99-A4C0-3639A40FEE73}">
      <dgm:prSet/>
      <dgm:spPr/>
      <dgm:t>
        <a:bodyPr/>
        <a:lstStyle/>
        <a:p>
          <a:r>
            <a:rPr lang="cs-CZ"/>
            <a:t>poskytovat informace o životosprávě v těhotenství a při kojení, o přípravě na porod, ošetření novorozence a o antikoncepci; poskytovat rady a pomoc v otázkách sociálně-právních ve spolupráci s odpovědnými orgány,</a:t>
          </a:r>
        </a:p>
      </dgm:t>
    </dgm:pt>
    <dgm:pt modelId="{55E0F36E-F3EB-43E7-8B5F-E5A57262AC16}" type="parTrans" cxnId="{62670E87-3AEF-488D-8B90-96C71B52527A}">
      <dgm:prSet/>
      <dgm:spPr/>
      <dgm:t>
        <a:bodyPr/>
        <a:lstStyle/>
        <a:p>
          <a:endParaRPr lang="cs-CZ"/>
        </a:p>
      </dgm:t>
    </dgm:pt>
    <dgm:pt modelId="{08CFAC7A-4665-46A3-AE82-DFC3BB1DE5EB}" type="sibTrans" cxnId="{62670E87-3AEF-488D-8B90-96C71B52527A}">
      <dgm:prSet/>
      <dgm:spPr/>
      <dgm:t>
        <a:bodyPr/>
        <a:lstStyle/>
        <a:p>
          <a:endParaRPr lang="cs-CZ"/>
        </a:p>
      </dgm:t>
    </dgm:pt>
    <dgm:pt modelId="{926B87C0-14D4-4152-8C39-A4B6A3970002}">
      <dgm:prSet/>
      <dgm:spPr/>
      <dgm:t>
        <a:bodyPr/>
        <a:lstStyle/>
        <a:p>
          <a:r>
            <a:rPr lang="cs-CZ"/>
            <a:t>provádět návštěvy v rodině těhotné ženy, ženy do šestého týdne po porodu a gynekologicky nemocné, sledovat její zdravotní stav,</a:t>
          </a:r>
        </a:p>
      </dgm:t>
    </dgm:pt>
    <dgm:pt modelId="{3FF7B9ED-32B1-420C-AEC3-3F4A333B926C}" type="parTrans" cxnId="{02794B55-78EC-4EED-AC4A-7445A2E2FCE1}">
      <dgm:prSet/>
      <dgm:spPr/>
      <dgm:t>
        <a:bodyPr/>
        <a:lstStyle/>
        <a:p>
          <a:endParaRPr lang="cs-CZ"/>
        </a:p>
      </dgm:t>
    </dgm:pt>
    <dgm:pt modelId="{F3792C09-9A5C-4E9B-872F-5606992E7FE6}" type="sibTrans" cxnId="{02794B55-78EC-4EED-AC4A-7445A2E2FCE1}">
      <dgm:prSet/>
      <dgm:spPr/>
      <dgm:t>
        <a:bodyPr/>
        <a:lstStyle/>
        <a:p>
          <a:endParaRPr lang="cs-CZ"/>
        </a:p>
      </dgm:t>
    </dgm:pt>
    <dgm:pt modelId="{DB33CEA2-11BF-4EBF-97D2-84D248ECD9E4}">
      <dgm:prSet/>
      <dgm:spPr/>
      <dgm:t>
        <a:bodyPr/>
        <a:lstStyle/>
        <a:p>
          <a:r>
            <a:rPr lang="cs-CZ"/>
            <a:t>podporovat a edukovat ženu v péči o novorozence, včetně podpory kojení, a předcházet jeho komplikacím,</a:t>
          </a:r>
        </a:p>
      </dgm:t>
    </dgm:pt>
    <dgm:pt modelId="{7BA7848D-A7A4-4D2C-9617-5F43A481B435}" type="parTrans" cxnId="{80A9A166-0622-4878-B9AD-C8B2ECA96959}">
      <dgm:prSet/>
      <dgm:spPr/>
      <dgm:t>
        <a:bodyPr/>
        <a:lstStyle/>
        <a:p>
          <a:endParaRPr lang="cs-CZ"/>
        </a:p>
      </dgm:t>
    </dgm:pt>
    <dgm:pt modelId="{964AD158-3FE9-4478-8374-9750210E47F7}" type="sibTrans" cxnId="{80A9A166-0622-4878-B9AD-C8B2ECA96959}">
      <dgm:prSet/>
      <dgm:spPr/>
      <dgm:t>
        <a:bodyPr/>
        <a:lstStyle/>
        <a:p>
          <a:endParaRPr lang="cs-CZ"/>
        </a:p>
      </dgm:t>
    </dgm:pt>
    <dgm:pt modelId="{79EC57BB-34D4-43BD-BB7D-8ABD951D991B}">
      <dgm:prSet/>
      <dgm:spPr/>
      <dgm:t>
        <a:bodyPr/>
        <a:lstStyle/>
        <a:p>
          <a:r>
            <a:rPr lang="cs-CZ"/>
            <a:t>diagnostikovat těhotenství, předepisovat, doporučovat nebo provádět vyšetření nutná ke sledování fyziologického těhotenství, sledovat ženu s fyziologickým těhotenstvím, poskytovat jí informace o prevenci komplikací; v případě zjištěného rizika předávat ženu do péče lékaře se specializovanou způsobilostí v oboru gynekologie a porodnictví,</a:t>
          </a:r>
        </a:p>
      </dgm:t>
    </dgm:pt>
    <dgm:pt modelId="{3B519EEE-E0CC-4406-A828-5163FAA1B8E8}" type="parTrans" cxnId="{59381BD1-278E-4EAB-BC9D-BCD5BFA5D40F}">
      <dgm:prSet/>
      <dgm:spPr/>
      <dgm:t>
        <a:bodyPr/>
        <a:lstStyle/>
        <a:p>
          <a:endParaRPr lang="cs-CZ"/>
        </a:p>
      </dgm:t>
    </dgm:pt>
    <dgm:pt modelId="{E2DD1B53-AA63-4256-860F-059362AC3012}" type="sibTrans" cxnId="{59381BD1-278E-4EAB-BC9D-BCD5BFA5D40F}">
      <dgm:prSet/>
      <dgm:spPr/>
      <dgm:t>
        <a:bodyPr/>
        <a:lstStyle/>
        <a:p>
          <a:endParaRPr lang="cs-CZ"/>
        </a:p>
      </dgm:t>
    </dgm:pt>
    <dgm:pt modelId="{F652009D-9EC4-4350-8F52-F94688D4F138}">
      <dgm:prSet/>
      <dgm:spPr/>
      <dgm:t>
        <a:bodyPr/>
        <a:lstStyle/>
        <a:p>
          <a:r>
            <a:rPr lang="cs-CZ"/>
            <a:t>sledovat stav plodu v děloze všemi vhodnými klinickými a technickými prostředky, rozpoznávat u matky, plodu nebo novorozence příznaky patologií, které vyžadují zásah lékaře, a pomáhat mu v případě zásahu; při nepřítomnosti lékaře provádět neodkladná opatření,</a:t>
          </a:r>
        </a:p>
      </dgm:t>
    </dgm:pt>
    <dgm:pt modelId="{62E41B18-F294-4A3D-A1A5-934F2D721B83}" type="parTrans" cxnId="{AE3808AC-3336-4235-AED7-9CEA7D17D6E0}">
      <dgm:prSet/>
      <dgm:spPr/>
      <dgm:t>
        <a:bodyPr/>
        <a:lstStyle/>
        <a:p>
          <a:endParaRPr lang="cs-CZ"/>
        </a:p>
      </dgm:t>
    </dgm:pt>
    <dgm:pt modelId="{8E3CAB57-3AED-47B0-93E0-2586A4EE0826}" type="sibTrans" cxnId="{AE3808AC-3336-4235-AED7-9CEA7D17D6E0}">
      <dgm:prSet/>
      <dgm:spPr/>
      <dgm:t>
        <a:bodyPr/>
        <a:lstStyle/>
        <a:p>
          <a:endParaRPr lang="cs-CZ"/>
        </a:p>
      </dgm:t>
    </dgm:pt>
    <dgm:pt modelId="{AC3A04F8-C394-4A94-880A-B2D50CAF0169}" type="pres">
      <dgm:prSet presAssocID="{4782CCF4-F204-450D-8996-2859DFF9BB5C}" presName="linear" presStyleCnt="0">
        <dgm:presLayoutVars>
          <dgm:animLvl val="lvl"/>
          <dgm:resizeHandles val="exact"/>
        </dgm:presLayoutVars>
      </dgm:prSet>
      <dgm:spPr/>
    </dgm:pt>
    <dgm:pt modelId="{5BCC2345-4178-4CCA-85E2-F1AB4E1F68FA}" type="pres">
      <dgm:prSet presAssocID="{4A391800-3951-4A99-A4C0-3639A40FEE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37C591F-9EB8-4434-AA56-7C83282CB3C3}" type="pres">
      <dgm:prSet presAssocID="{08CFAC7A-4665-46A3-AE82-DFC3BB1DE5EB}" presName="spacer" presStyleCnt="0"/>
      <dgm:spPr/>
    </dgm:pt>
    <dgm:pt modelId="{43D090DA-BA6F-4E69-8B83-D82688272FA2}" type="pres">
      <dgm:prSet presAssocID="{926B87C0-14D4-4152-8C39-A4B6A39700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88DE42-5099-4A89-AD86-95A84B6B3CC7}" type="pres">
      <dgm:prSet presAssocID="{F3792C09-9A5C-4E9B-872F-5606992E7FE6}" presName="spacer" presStyleCnt="0"/>
      <dgm:spPr/>
    </dgm:pt>
    <dgm:pt modelId="{1F252082-36B1-4166-9E61-BA713E6934DF}" type="pres">
      <dgm:prSet presAssocID="{DB33CEA2-11BF-4EBF-97D2-84D248ECD9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FB71EB-5E9F-415D-8FB5-2D8ED7B171F9}" type="pres">
      <dgm:prSet presAssocID="{964AD158-3FE9-4478-8374-9750210E47F7}" presName="spacer" presStyleCnt="0"/>
      <dgm:spPr/>
    </dgm:pt>
    <dgm:pt modelId="{70D1DC2A-C40B-41E0-8A1F-01636BB02BA8}" type="pres">
      <dgm:prSet presAssocID="{79EC57BB-34D4-43BD-BB7D-8ABD951D99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8954A38-D2AA-443B-B4A0-E19C65E28A2F}" type="pres">
      <dgm:prSet presAssocID="{E2DD1B53-AA63-4256-860F-059362AC3012}" presName="spacer" presStyleCnt="0"/>
      <dgm:spPr/>
    </dgm:pt>
    <dgm:pt modelId="{B05CAF80-36E4-4183-B937-0FB34839090F}" type="pres">
      <dgm:prSet presAssocID="{F652009D-9EC4-4350-8F52-F94688D4F1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B13BA06-8AFB-4A05-AFE8-6AC341297F5A}" type="presOf" srcId="{926B87C0-14D4-4152-8C39-A4B6A3970002}" destId="{43D090DA-BA6F-4E69-8B83-D82688272FA2}" srcOrd="0" destOrd="0" presId="urn:microsoft.com/office/officeart/2005/8/layout/vList2"/>
    <dgm:cxn modelId="{8B3ABD2F-91D2-4D82-9BC3-45D7164AA155}" type="presOf" srcId="{F652009D-9EC4-4350-8F52-F94688D4F138}" destId="{B05CAF80-36E4-4183-B937-0FB34839090F}" srcOrd="0" destOrd="0" presId="urn:microsoft.com/office/officeart/2005/8/layout/vList2"/>
    <dgm:cxn modelId="{80A9A166-0622-4878-B9AD-C8B2ECA96959}" srcId="{4782CCF4-F204-450D-8996-2859DFF9BB5C}" destId="{DB33CEA2-11BF-4EBF-97D2-84D248ECD9E4}" srcOrd="2" destOrd="0" parTransId="{7BA7848D-A7A4-4D2C-9617-5F43A481B435}" sibTransId="{964AD158-3FE9-4478-8374-9750210E47F7}"/>
    <dgm:cxn modelId="{5068FD4B-4346-4A4F-BFD5-C498CCDA3A53}" type="presOf" srcId="{79EC57BB-34D4-43BD-BB7D-8ABD951D991B}" destId="{70D1DC2A-C40B-41E0-8A1F-01636BB02BA8}" srcOrd="0" destOrd="0" presId="urn:microsoft.com/office/officeart/2005/8/layout/vList2"/>
    <dgm:cxn modelId="{02794B55-78EC-4EED-AC4A-7445A2E2FCE1}" srcId="{4782CCF4-F204-450D-8996-2859DFF9BB5C}" destId="{926B87C0-14D4-4152-8C39-A4B6A3970002}" srcOrd="1" destOrd="0" parTransId="{3FF7B9ED-32B1-420C-AEC3-3F4A333B926C}" sibTransId="{F3792C09-9A5C-4E9B-872F-5606992E7FE6}"/>
    <dgm:cxn modelId="{B212C883-6A4B-4956-A127-8187AB6AC18C}" type="presOf" srcId="{4782CCF4-F204-450D-8996-2859DFF9BB5C}" destId="{AC3A04F8-C394-4A94-880A-B2D50CAF0169}" srcOrd="0" destOrd="0" presId="urn:microsoft.com/office/officeart/2005/8/layout/vList2"/>
    <dgm:cxn modelId="{62670E87-3AEF-488D-8B90-96C71B52527A}" srcId="{4782CCF4-F204-450D-8996-2859DFF9BB5C}" destId="{4A391800-3951-4A99-A4C0-3639A40FEE73}" srcOrd="0" destOrd="0" parTransId="{55E0F36E-F3EB-43E7-8B5F-E5A57262AC16}" sibTransId="{08CFAC7A-4665-46A3-AE82-DFC3BB1DE5EB}"/>
    <dgm:cxn modelId="{09120DA4-1E1D-491C-83F8-C08F4DAD5B9C}" type="presOf" srcId="{DB33CEA2-11BF-4EBF-97D2-84D248ECD9E4}" destId="{1F252082-36B1-4166-9E61-BA713E6934DF}" srcOrd="0" destOrd="0" presId="urn:microsoft.com/office/officeart/2005/8/layout/vList2"/>
    <dgm:cxn modelId="{AE3808AC-3336-4235-AED7-9CEA7D17D6E0}" srcId="{4782CCF4-F204-450D-8996-2859DFF9BB5C}" destId="{F652009D-9EC4-4350-8F52-F94688D4F138}" srcOrd="4" destOrd="0" parTransId="{62E41B18-F294-4A3D-A1A5-934F2D721B83}" sibTransId="{8E3CAB57-3AED-47B0-93E0-2586A4EE0826}"/>
    <dgm:cxn modelId="{59381BD1-278E-4EAB-BC9D-BCD5BFA5D40F}" srcId="{4782CCF4-F204-450D-8996-2859DFF9BB5C}" destId="{79EC57BB-34D4-43BD-BB7D-8ABD951D991B}" srcOrd="3" destOrd="0" parTransId="{3B519EEE-E0CC-4406-A828-5163FAA1B8E8}" sibTransId="{E2DD1B53-AA63-4256-860F-059362AC3012}"/>
    <dgm:cxn modelId="{DDCBF8ED-5D26-41BA-A8C2-E5F1E8C0B160}" type="presOf" srcId="{4A391800-3951-4A99-A4C0-3639A40FEE73}" destId="{5BCC2345-4178-4CCA-85E2-F1AB4E1F68FA}" srcOrd="0" destOrd="0" presId="urn:microsoft.com/office/officeart/2005/8/layout/vList2"/>
    <dgm:cxn modelId="{758E5004-0E1A-4E03-AAD2-3B83C90ABC24}" type="presParOf" srcId="{AC3A04F8-C394-4A94-880A-B2D50CAF0169}" destId="{5BCC2345-4178-4CCA-85E2-F1AB4E1F68FA}" srcOrd="0" destOrd="0" presId="urn:microsoft.com/office/officeart/2005/8/layout/vList2"/>
    <dgm:cxn modelId="{7269F19E-A9C7-405F-9A92-A0444B2F6F20}" type="presParOf" srcId="{AC3A04F8-C394-4A94-880A-B2D50CAF0169}" destId="{837C591F-9EB8-4434-AA56-7C83282CB3C3}" srcOrd="1" destOrd="0" presId="urn:microsoft.com/office/officeart/2005/8/layout/vList2"/>
    <dgm:cxn modelId="{D18A7CC4-3655-4B23-96A6-6D58656D9395}" type="presParOf" srcId="{AC3A04F8-C394-4A94-880A-B2D50CAF0169}" destId="{43D090DA-BA6F-4E69-8B83-D82688272FA2}" srcOrd="2" destOrd="0" presId="urn:microsoft.com/office/officeart/2005/8/layout/vList2"/>
    <dgm:cxn modelId="{EF6AD1AC-9AF2-4256-B189-5F4D1E4F1344}" type="presParOf" srcId="{AC3A04F8-C394-4A94-880A-B2D50CAF0169}" destId="{EE88DE42-5099-4A89-AD86-95A84B6B3CC7}" srcOrd="3" destOrd="0" presId="urn:microsoft.com/office/officeart/2005/8/layout/vList2"/>
    <dgm:cxn modelId="{9F14F287-2B7B-4333-AFB3-632F847519FC}" type="presParOf" srcId="{AC3A04F8-C394-4A94-880A-B2D50CAF0169}" destId="{1F252082-36B1-4166-9E61-BA713E6934DF}" srcOrd="4" destOrd="0" presId="urn:microsoft.com/office/officeart/2005/8/layout/vList2"/>
    <dgm:cxn modelId="{64A87F2E-72BA-4A70-BB77-E58B9B7B864C}" type="presParOf" srcId="{AC3A04F8-C394-4A94-880A-B2D50CAF0169}" destId="{71FB71EB-5E9F-415D-8FB5-2D8ED7B171F9}" srcOrd="5" destOrd="0" presId="urn:microsoft.com/office/officeart/2005/8/layout/vList2"/>
    <dgm:cxn modelId="{45858C14-3D09-4CEF-8000-067235BA8D7C}" type="presParOf" srcId="{AC3A04F8-C394-4A94-880A-B2D50CAF0169}" destId="{70D1DC2A-C40B-41E0-8A1F-01636BB02BA8}" srcOrd="6" destOrd="0" presId="urn:microsoft.com/office/officeart/2005/8/layout/vList2"/>
    <dgm:cxn modelId="{A8C4C0A2-6813-42F0-91F3-A7C34FFF3830}" type="presParOf" srcId="{AC3A04F8-C394-4A94-880A-B2D50CAF0169}" destId="{18954A38-D2AA-443B-B4A0-E19C65E28A2F}" srcOrd="7" destOrd="0" presId="urn:microsoft.com/office/officeart/2005/8/layout/vList2"/>
    <dgm:cxn modelId="{0B73B78E-415D-4241-A579-7A686B306300}" type="presParOf" srcId="{AC3A04F8-C394-4A94-880A-B2D50CAF0169}" destId="{B05CAF80-36E4-4183-B937-0FB3483909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9182-8EC4-444C-9C3F-E5825DB90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7270ABB-43B6-4B11-976B-5549B86555AC}">
      <dgm:prSet/>
      <dgm:spPr/>
      <dgm:t>
        <a:bodyPr/>
        <a:lstStyle/>
        <a:p>
          <a:r>
            <a:rPr lang="cs-CZ"/>
            <a:t>rozpoznávat u matky, plodu nebo novorozence příznaky patologií, které vyžadují zásah lékaře, a pomáhat mu v případě zásahu; při nepřítomnosti lékaře provádět neodkladná opatření,</a:t>
          </a:r>
        </a:p>
      </dgm:t>
    </dgm:pt>
    <dgm:pt modelId="{4329DB7B-47EC-4662-9DCF-8FC969B7DDC8}" type="parTrans" cxnId="{A342146B-784D-4EA3-A5FA-CE374C590289}">
      <dgm:prSet/>
      <dgm:spPr/>
      <dgm:t>
        <a:bodyPr/>
        <a:lstStyle/>
        <a:p>
          <a:endParaRPr lang="cs-CZ"/>
        </a:p>
      </dgm:t>
    </dgm:pt>
    <dgm:pt modelId="{67D126EC-2605-477D-A6BA-7EAC102AA304}" type="sibTrans" cxnId="{A342146B-784D-4EA3-A5FA-CE374C590289}">
      <dgm:prSet/>
      <dgm:spPr/>
      <dgm:t>
        <a:bodyPr/>
        <a:lstStyle/>
        <a:p>
          <a:endParaRPr lang="cs-CZ"/>
        </a:p>
      </dgm:t>
    </dgm:pt>
    <dgm:pt modelId="{6B371A41-3D42-4A6D-8361-6146771DC643}">
      <dgm:prSet/>
      <dgm:spPr/>
      <dgm:t>
        <a:bodyPr/>
        <a:lstStyle/>
        <a:p>
          <a:r>
            <a:rPr lang="cs-CZ"/>
            <a:t>připravovat rodičku k porodu, pečovat o ni ve všech dobách porodních a vést fyziologický porod, včetně případného nástřihu hráze; v neodkladných případech vést i porod v poloze koncem pánevním (neodkladným případem se rozumí vyšetřovací nebo léčebný výkon nezbytný k záchraně života nebo zdraví)</a:t>
          </a:r>
        </a:p>
      </dgm:t>
    </dgm:pt>
    <dgm:pt modelId="{F174092B-5821-4A62-87AB-7847E0F9E372}" type="parTrans" cxnId="{DA9DA202-23DD-4910-860C-EDECA5C99752}">
      <dgm:prSet/>
      <dgm:spPr/>
      <dgm:t>
        <a:bodyPr/>
        <a:lstStyle/>
        <a:p>
          <a:endParaRPr lang="cs-CZ"/>
        </a:p>
      </dgm:t>
    </dgm:pt>
    <dgm:pt modelId="{D8C9A7C5-EEA1-410C-98A2-51A3C29E8D31}" type="sibTrans" cxnId="{DA9DA202-23DD-4910-860C-EDECA5C99752}">
      <dgm:prSet/>
      <dgm:spPr/>
      <dgm:t>
        <a:bodyPr/>
        <a:lstStyle/>
        <a:p>
          <a:endParaRPr lang="cs-CZ"/>
        </a:p>
      </dgm:t>
    </dgm:pt>
    <dgm:pt modelId="{6BFD2262-F774-44BE-AFE5-9E6E318B23E9}">
      <dgm:prSet/>
      <dgm:spPr/>
      <dgm:t>
        <a:bodyPr/>
        <a:lstStyle/>
        <a:p>
          <a:r>
            <a:rPr lang="cs-CZ"/>
            <a:t>ošetřovat porodní a poporodní poranění a pečovat o ženu do šestého týdne po porodu,</a:t>
          </a:r>
        </a:p>
      </dgm:t>
    </dgm:pt>
    <dgm:pt modelId="{474780CA-8037-4D1D-BDB5-F74FCB409E20}" type="parTrans" cxnId="{AF35C6ED-8B9E-4E6F-B1F3-BD7542DA8A6F}">
      <dgm:prSet/>
      <dgm:spPr/>
      <dgm:t>
        <a:bodyPr/>
        <a:lstStyle/>
        <a:p>
          <a:endParaRPr lang="cs-CZ"/>
        </a:p>
      </dgm:t>
    </dgm:pt>
    <dgm:pt modelId="{1F45868C-4F34-4ED1-A401-B2729FE1E011}" type="sibTrans" cxnId="{AF35C6ED-8B9E-4E6F-B1F3-BD7542DA8A6F}">
      <dgm:prSet/>
      <dgm:spPr/>
      <dgm:t>
        <a:bodyPr/>
        <a:lstStyle/>
        <a:p>
          <a:endParaRPr lang="cs-CZ"/>
        </a:p>
      </dgm:t>
    </dgm:pt>
    <dgm:pt modelId="{9EAEA1C6-68CB-44A9-8904-5CF8EB132905}">
      <dgm:prSet/>
      <dgm:spPr/>
      <dgm:t>
        <a:bodyPr/>
        <a:lstStyle/>
        <a:p>
          <a:r>
            <a:rPr lang="cs-CZ"/>
            <a:t>přejímat, kontrolovat, ukládat léčivé přípravky10) a manipulovat s nimi a zajišťovat jejich dostatečnou zásobu,</a:t>
          </a:r>
        </a:p>
      </dgm:t>
    </dgm:pt>
    <dgm:pt modelId="{76844373-E18B-440C-A69F-FBA7671E76B9}" type="parTrans" cxnId="{41ADB924-FE4D-43AC-8460-0872D95280EA}">
      <dgm:prSet/>
      <dgm:spPr/>
      <dgm:t>
        <a:bodyPr/>
        <a:lstStyle/>
        <a:p>
          <a:endParaRPr lang="cs-CZ"/>
        </a:p>
      </dgm:t>
    </dgm:pt>
    <dgm:pt modelId="{D8EE5705-6E9C-4D8C-8EEF-37C854B25346}" type="sibTrans" cxnId="{41ADB924-FE4D-43AC-8460-0872D95280EA}">
      <dgm:prSet/>
      <dgm:spPr/>
      <dgm:t>
        <a:bodyPr/>
        <a:lstStyle/>
        <a:p>
          <a:endParaRPr lang="cs-CZ"/>
        </a:p>
      </dgm:t>
    </dgm:pt>
    <dgm:pt modelId="{5AFF690C-B9F4-4CDE-BDD0-360FBB635DA6}">
      <dgm:prSet/>
      <dgm:spPr/>
      <dgm:t>
        <a:bodyPr/>
        <a:lstStyle/>
        <a:p>
          <a:r>
            <a:rPr lang="cs-CZ"/>
            <a:t>přejímat, kontrolovat a ukládat zdravotnické prostředky11) a prádlo, manipulovat s nimi a zajišťovat jejich dezinfekci a sterilizaci a jejich dostatečnou zásobu,</a:t>
          </a:r>
        </a:p>
      </dgm:t>
    </dgm:pt>
    <dgm:pt modelId="{E529F7C9-0F74-44BF-986B-4A5A63B80A87}" type="parTrans" cxnId="{7EAF32B8-9ED9-4E1B-BEAE-FE49A6C5BFE9}">
      <dgm:prSet/>
      <dgm:spPr/>
      <dgm:t>
        <a:bodyPr/>
        <a:lstStyle/>
        <a:p>
          <a:endParaRPr lang="cs-CZ"/>
        </a:p>
      </dgm:t>
    </dgm:pt>
    <dgm:pt modelId="{5A5EBBE5-3E52-476D-B031-462393B61EB8}" type="sibTrans" cxnId="{7EAF32B8-9ED9-4E1B-BEAE-FE49A6C5BFE9}">
      <dgm:prSet/>
      <dgm:spPr/>
      <dgm:t>
        <a:bodyPr/>
        <a:lstStyle/>
        <a:p>
          <a:endParaRPr lang="cs-CZ"/>
        </a:p>
      </dgm:t>
    </dgm:pt>
    <dgm:pt modelId="{2A305480-8B0E-4885-A8E9-D052F63B6C41}">
      <dgm:prSet/>
      <dgm:spPr/>
      <dgm:t>
        <a:bodyPr/>
        <a:lstStyle/>
        <a:p>
          <a:r>
            <a:rPr lang="cs-CZ"/>
            <a:t>analyzovat, zajistit a hodnotit kvalitu a bezpečnost poskytované ošetřovatelské péče,</a:t>
          </a:r>
        </a:p>
      </dgm:t>
    </dgm:pt>
    <dgm:pt modelId="{26A43D47-AFD5-4E2E-83F0-24E118D6A14B}" type="parTrans" cxnId="{288D9D39-AF39-44B4-9F13-7D004CAD197C}">
      <dgm:prSet/>
      <dgm:spPr/>
      <dgm:t>
        <a:bodyPr/>
        <a:lstStyle/>
        <a:p>
          <a:endParaRPr lang="cs-CZ"/>
        </a:p>
      </dgm:t>
    </dgm:pt>
    <dgm:pt modelId="{CA9742DC-E846-46CC-88ED-5F23D753E15E}" type="sibTrans" cxnId="{288D9D39-AF39-44B4-9F13-7D004CAD197C}">
      <dgm:prSet/>
      <dgm:spPr/>
      <dgm:t>
        <a:bodyPr/>
        <a:lstStyle/>
        <a:p>
          <a:endParaRPr lang="cs-CZ"/>
        </a:p>
      </dgm:t>
    </dgm:pt>
    <dgm:pt modelId="{25B54D21-BD79-4A06-8DB1-F3A5B6B41249}">
      <dgm:prSet/>
      <dgm:spPr/>
      <dgm:t>
        <a:bodyPr/>
        <a:lstStyle/>
        <a:p>
          <a:r>
            <a:rPr lang="cs-CZ"/>
            <a:t>pečovat o ženu s odumřelým plodem ve vyšším stupni těhotenství, s přerušeným těhotenstvím nad dvanáctý týden z genetické indikace či zdravotní indikace ženy ve všech porodních dobách, včetně sledování a vyhodnocování rizik s tím spojených, </a:t>
          </a:r>
        </a:p>
      </dgm:t>
    </dgm:pt>
    <dgm:pt modelId="{EFB46351-3A33-4131-A28C-646FA6B29DE9}" type="parTrans" cxnId="{CFC3366D-2DCA-4F81-A648-8C07E19F9D8E}">
      <dgm:prSet/>
      <dgm:spPr/>
      <dgm:t>
        <a:bodyPr/>
        <a:lstStyle/>
        <a:p>
          <a:endParaRPr lang="cs-CZ"/>
        </a:p>
      </dgm:t>
    </dgm:pt>
    <dgm:pt modelId="{79D6C7B2-96DE-43B9-9EDA-E781A2B90F2C}" type="sibTrans" cxnId="{CFC3366D-2DCA-4F81-A648-8C07E19F9D8E}">
      <dgm:prSet/>
      <dgm:spPr/>
      <dgm:t>
        <a:bodyPr/>
        <a:lstStyle/>
        <a:p>
          <a:endParaRPr lang="cs-CZ"/>
        </a:p>
      </dgm:t>
    </dgm:pt>
    <dgm:pt modelId="{D337E8C0-F700-4FC1-8D20-EEDDCB1EA830}">
      <dgm:prSet/>
      <dgm:spPr/>
      <dgm:t>
        <a:bodyPr/>
        <a:lstStyle/>
        <a:p>
          <a:r>
            <a:rPr lang="cs-CZ"/>
            <a:t>poskytovat bez odborného dohledu a bez indikace ošetřovatelskou péči fyziologickému novorozenci</a:t>
          </a:r>
        </a:p>
      </dgm:t>
    </dgm:pt>
    <dgm:pt modelId="{92271C59-B74A-4953-A792-9565071E89FE}" type="parTrans" cxnId="{5D3F6C97-8777-45D6-9EAE-1557E7754780}">
      <dgm:prSet/>
      <dgm:spPr/>
      <dgm:t>
        <a:bodyPr/>
        <a:lstStyle/>
        <a:p>
          <a:endParaRPr lang="cs-CZ"/>
        </a:p>
      </dgm:t>
    </dgm:pt>
    <dgm:pt modelId="{86FA7C6A-6E7B-4918-A066-5AE2FB49E718}" type="sibTrans" cxnId="{5D3F6C97-8777-45D6-9EAE-1557E7754780}">
      <dgm:prSet/>
      <dgm:spPr/>
      <dgm:t>
        <a:bodyPr/>
        <a:lstStyle/>
        <a:p>
          <a:endParaRPr lang="cs-CZ"/>
        </a:p>
      </dgm:t>
    </dgm:pt>
    <dgm:pt modelId="{2D24500C-5F22-4157-9413-5866A4CAC12F}" type="pres">
      <dgm:prSet presAssocID="{EFB79182-8EC4-444C-9C3F-E5825DB90BE2}" presName="linear" presStyleCnt="0">
        <dgm:presLayoutVars>
          <dgm:animLvl val="lvl"/>
          <dgm:resizeHandles val="exact"/>
        </dgm:presLayoutVars>
      </dgm:prSet>
      <dgm:spPr/>
    </dgm:pt>
    <dgm:pt modelId="{1EABD1BF-5862-4EB0-86C9-7C344FDEAA8B}" type="pres">
      <dgm:prSet presAssocID="{C7270ABB-43B6-4B11-976B-5549B86555A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D51C5F4-6214-4A15-998B-25970BDDF875}" type="pres">
      <dgm:prSet presAssocID="{67D126EC-2605-477D-A6BA-7EAC102AA304}" presName="spacer" presStyleCnt="0"/>
      <dgm:spPr/>
    </dgm:pt>
    <dgm:pt modelId="{CF500201-DE94-4B40-8FC8-D206155248F2}" type="pres">
      <dgm:prSet presAssocID="{6B371A41-3D42-4A6D-8361-6146771DC64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8437101-833C-4B4D-A57F-A93D00CA7EF1}" type="pres">
      <dgm:prSet presAssocID="{D8C9A7C5-EEA1-410C-98A2-51A3C29E8D31}" presName="spacer" presStyleCnt="0"/>
      <dgm:spPr/>
    </dgm:pt>
    <dgm:pt modelId="{920B8C8F-97B5-4267-B43B-827E42FB73FB}" type="pres">
      <dgm:prSet presAssocID="{6BFD2262-F774-44BE-AFE5-9E6E318B23E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1325CE4-9888-435D-B372-CF6253288523}" type="pres">
      <dgm:prSet presAssocID="{1F45868C-4F34-4ED1-A401-B2729FE1E011}" presName="spacer" presStyleCnt="0"/>
      <dgm:spPr/>
    </dgm:pt>
    <dgm:pt modelId="{6D498AEA-9B84-4313-8E98-A424BACAE509}" type="pres">
      <dgm:prSet presAssocID="{9EAEA1C6-68CB-44A9-8904-5CF8EB13290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0A5F108-3275-44E6-A622-03FE3B96629A}" type="pres">
      <dgm:prSet presAssocID="{D8EE5705-6E9C-4D8C-8EEF-37C854B25346}" presName="spacer" presStyleCnt="0"/>
      <dgm:spPr/>
    </dgm:pt>
    <dgm:pt modelId="{CF0A7B2A-8AA8-458E-B2E8-A59303705E9A}" type="pres">
      <dgm:prSet presAssocID="{5AFF690C-B9F4-4CDE-BDD0-360FBB635DA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EEE6B34-0614-425D-B578-223D57550252}" type="pres">
      <dgm:prSet presAssocID="{5A5EBBE5-3E52-476D-B031-462393B61EB8}" presName="spacer" presStyleCnt="0"/>
      <dgm:spPr/>
    </dgm:pt>
    <dgm:pt modelId="{F961D8FC-00C7-41A6-9C4F-CED7E6916911}" type="pres">
      <dgm:prSet presAssocID="{2A305480-8B0E-4885-A8E9-D052F63B6C4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1F771B4-D2BE-4166-9884-16E9C1561550}" type="pres">
      <dgm:prSet presAssocID="{CA9742DC-E846-46CC-88ED-5F23D753E15E}" presName="spacer" presStyleCnt="0"/>
      <dgm:spPr/>
    </dgm:pt>
    <dgm:pt modelId="{7278EDF0-A827-415F-BEC1-EE9E0C98C3B1}" type="pres">
      <dgm:prSet presAssocID="{25B54D21-BD79-4A06-8DB1-F3A5B6B4124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A3D1D34-BFAC-464B-A9AB-FFD5D7A66DFF}" type="pres">
      <dgm:prSet presAssocID="{79D6C7B2-96DE-43B9-9EDA-E781A2B90F2C}" presName="spacer" presStyleCnt="0"/>
      <dgm:spPr/>
    </dgm:pt>
    <dgm:pt modelId="{E841C1D1-C052-45BD-9BFE-E8CF48FA7D6C}" type="pres">
      <dgm:prSet presAssocID="{D337E8C0-F700-4FC1-8D20-EEDDCB1EA83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A9DA202-23DD-4910-860C-EDECA5C99752}" srcId="{EFB79182-8EC4-444C-9C3F-E5825DB90BE2}" destId="{6B371A41-3D42-4A6D-8361-6146771DC643}" srcOrd="1" destOrd="0" parTransId="{F174092B-5821-4A62-87AB-7847E0F9E372}" sibTransId="{D8C9A7C5-EEA1-410C-98A2-51A3C29E8D31}"/>
    <dgm:cxn modelId="{ACEDAD1A-F703-4740-B84D-F128057026AC}" type="presOf" srcId="{9EAEA1C6-68CB-44A9-8904-5CF8EB132905}" destId="{6D498AEA-9B84-4313-8E98-A424BACAE509}" srcOrd="0" destOrd="0" presId="urn:microsoft.com/office/officeart/2005/8/layout/vList2"/>
    <dgm:cxn modelId="{41ADB924-FE4D-43AC-8460-0872D95280EA}" srcId="{EFB79182-8EC4-444C-9C3F-E5825DB90BE2}" destId="{9EAEA1C6-68CB-44A9-8904-5CF8EB132905}" srcOrd="3" destOrd="0" parTransId="{76844373-E18B-440C-A69F-FBA7671E76B9}" sibTransId="{D8EE5705-6E9C-4D8C-8EEF-37C854B25346}"/>
    <dgm:cxn modelId="{39B8272D-B3A8-4830-BE30-49EC114CFE27}" type="presOf" srcId="{6B371A41-3D42-4A6D-8361-6146771DC643}" destId="{CF500201-DE94-4B40-8FC8-D206155248F2}" srcOrd="0" destOrd="0" presId="urn:microsoft.com/office/officeart/2005/8/layout/vList2"/>
    <dgm:cxn modelId="{C218FA2E-E5FF-4FD4-90EC-91FB9AE43222}" type="presOf" srcId="{C7270ABB-43B6-4B11-976B-5549B86555AC}" destId="{1EABD1BF-5862-4EB0-86C9-7C344FDEAA8B}" srcOrd="0" destOrd="0" presId="urn:microsoft.com/office/officeart/2005/8/layout/vList2"/>
    <dgm:cxn modelId="{B36A6F2F-60A0-48EA-B1B9-724B1B9B347F}" type="presOf" srcId="{2A305480-8B0E-4885-A8E9-D052F63B6C41}" destId="{F961D8FC-00C7-41A6-9C4F-CED7E6916911}" srcOrd="0" destOrd="0" presId="urn:microsoft.com/office/officeart/2005/8/layout/vList2"/>
    <dgm:cxn modelId="{288D9D39-AF39-44B4-9F13-7D004CAD197C}" srcId="{EFB79182-8EC4-444C-9C3F-E5825DB90BE2}" destId="{2A305480-8B0E-4885-A8E9-D052F63B6C41}" srcOrd="5" destOrd="0" parTransId="{26A43D47-AFD5-4E2E-83F0-24E118D6A14B}" sibTransId="{CA9742DC-E846-46CC-88ED-5F23D753E15E}"/>
    <dgm:cxn modelId="{A05EAD3E-A4B7-49AC-8EFB-927E7E1B6DB3}" type="presOf" srcId="{EFB79182-8EC4-444C-9C3F-E5825DB90BE2}" destId="{2D24500C-5F22-4157-9413-5866A4CAC12F}" srcOrd="0" destOrd="0" presId="urn:microsoft.com/office/officeart/2005/8/layout/vList2"/>
    <dgm:cxn modelId="{A342146B-784D-4EA3-A5FA-CE374C590289}" srcId="{EFB79182-8EC4-444C-9C3F-E5825DB90BE2}" destId="{C7270ABB-43B6-4B11-976B-5549B86555AC}" srcOrd="0" destOrd="0" parTransId="{4329DB7B-47EC-4662-9DCF-8FC969B7DDC8}" sibTransId="{67D126EC-2605-477D-A6BA-7EAC102AA304}"/>
    <dgm:cxn modelId="{7645DC4C-DEE3-4936-9EB6-65D6982DE5EA}" type="presOf" srcId="{5AFF690C-B9F4-4CDE-BDD0-360FBB635DA6}" destId="{CF0A7B2A-8AA8-458E-B2E8-A59303705E9A}" srcOrd="0" destOrd="0" presId="urn:microsoft.com/office/officeart/2005/8/layout/vList2"/>
    <dgm:cxn modelId="{CFC3366D-2DCA-4F81-A648-8C07E19F9D8E}" srcId="{EFB79182-8EC4-444C-9C3F-E5825DB90BE2}" destId="{25B54D21-BD79-4A06-8DB1-F3A5B6B41249}" srcOrd="6" destOrd="0" parTransId="{EFB46351-3A33-4131-A28C-646FA6B29DE9}" sibTransId="{79D6C7B2-96DE-43B9-9EDA-E781A2B90F2C}"/>
    <dgm:cxn modelId="{8202FD50-51B1-4497-8AF8-D01E8377FED8}" type="presOf" srcId="{D337E8C0-F700-4FC1-8D20-EEDDCB1EA830}" destId="{E841C1D1-C052-45BD-9BFE-E8CF48FA7D6C}" srcOrd="0" destOrd="0" presId="urn:microsoft.com/office/officeart/2005/8/layout/vList2"/>
    <dgm:cxn modelId="{5D3F6C97-8777-45D6-9EAE-1557E7754780}" srcId="{EFB79182-8EC4-444C-9C3F-E5825DB90BE2}" destId="{D337E8C0-F700-4FC1-8D20-EEDDCB1EA830}" srcOrd="7" destOrd="0" parTransId="{92271C59-B74A-4953-A792-9565071E89FE}" sibTransId="{86FA7C6A-6E7B-4918-A066-5AE2FB49E718}"/>
    <dgm:cxn modelId="{7EAF32B8-9ED9-4E1B-BEAE-FE49A6C5BFE9}" srcId="{EFB79182-8EC4-444C-9C3F-E5825DB90BE2}" destId="{5AFF690C-B9F4-4CDE-BDD0-360FBB635DA6}" srcOrd="4" destOrd="0" parTransId="{E529F7C9-0F74-44BF-986B-4A5A63B80A87}" sibTransId="{5A5EBBE5-3E52-476D-B031-462393B61EB8}"/>
    <dgm:cxn modelId="{7E688FCC-9ADD-455C-B1DF-120EDB82ECD5}" type="presOf" srcId="{25B54D21-BD79-4A06-8DB1-F3A5B6B41249}" destId="{7278EDF0-A827-415F-BEC1-EE9E0C98C3B1}" srcOrd="0" destOrd="0" presId="urn:microsoft.com/office/officeart/2005/8/layout/vList2"/>
    <dgm:cxn modelId="{1C131BDC-C069-4911-B525-8E27A70145AC}" type="presOf" srcId="{6BFD2262-F774-44BE-AFE5-9E6E318B23E9}" destId="{920B8C8F-97B5-4267-B43B-827E42FB73FB}" srcOrd="0" destOrd="0" presId="urn:microsoft.com/office/officeart/2005/8/layout/vList2"/>
    <dgm:cxn modelId="{AF35C6ED-8B9E-4E6F-B1F3-BD7542DA8A6F}" srcId="{EFB79182-8EC4-444C-9C3F-E5825DB90BE2}" destId="{6BFD2262-F774-44BE-AFE5-9E6E318B23E9}" srcOrd="2" destOrd="0" parTransId="{474780CA-8037-4D1D-BDB5-F74FCB409E20}" sibTransId="{1F45868C-4F34-4ED1-A401-B2729FE1E011}"/>
    <dgm:cxn modelId="{BE50752D-B875-4BB7-9866-1DFFEE0EFA0A}" type="presParOf" srcId="{2D24500C-5F22-4157-9413-5866A4CAC12F}" destId="{1EABD1BF-5862-4EB0-86C9-7C344FDEAA8B}" srcOrd="0" destOrd="0" presId="urn:microsoft.com/office/officeart/2005/8/layout/vList2"/>
    <dgm:cxn modelId="{FD7F6572-855E-45F4-A72E-6DD5EED95814}" type="presParOf" srcId="{2D24500C-5F22-4157-9413-5866A4CAC12F}" destId="{6D51C5F4-6214-4A15-998B-25970BDDF875}" srcOrd="1" destOrd="0" presId="urn:microsoft.com/office/officeart/2005/8/layout/vList2"/>
    <dgm:cxn modelId="{1BDF8780-8D3E-4C1F-AD54-703D4DB8D878}" type="presParOf" srcId="{2D24500C-5F22-4157-9413-5866A4CAC12F}" destId="{CF500201-DE94-4B40-8FC8-D206155248F2}" srcOrd="2" destOrd="0" presId="urn:microsoft.com/office/officeart/2005/8/layout/vList2"/>
    <dgm:cxn modelId="{159F8CB7-2DA3-4F59-8585-E3EBF57A3A37}" type="presParOf" srcId="{2D24500C-5F22-4157-9413-5866A4CAC12F}" destId="{E8437101-833C-4B4D-A57F-A93D00CA7EF1}" srcOrd="3" destOrd="0" presId="urn:microsoft.com/office/officeart/2005/8/layout/vList2"/>
    <dgm:cxn modelId="{ED65460A-A739-4562-BE59-9638643882B1}" type="presParOf" srcId="{2D24500C-5F22-4157-9413-5866A4CAC12F}" destId="{920B8C8F-97B5-4267-B43B-827E42FB73FB}" srcOrd="4" destOrd="0" presId="urn:microsoft.com/office/officeart/2005/8/layout/vList2"/>
    <dgm:cxn modelId="{EEF934E0-DB6D-4847-9437-6D2A62ADE6D8}" type="presParOf" srcId="{2D24500C-5F22-4157-9413-5866A4CAC12F}" destId="{81325CE4-9888-435D-B372-CF6253288523}" srcOrd="5" destOrd="0" presId="urn:microsoft.com/office/officeart/2005/8/layout/vList2"/>
    <dgm:cxn modelId="{C38D2FCE-C2B6-44BF-A1C3-F96073897154}" type="presParOf" srcId="{2D24500C-5F22-4157-9413-5866A4CAC12F}" destId="{6D498AEA-9B84-4313-8E98-A424BACAE509}" srcOrd="6" destOrd="0" presId="urn:microsoft.com/office/officeart/2005/8/layout/vList2"/>
    <dgm:cxn modelId="{46F4DD8E-0BDF-4A2F-832B-64189E19977C}" type="presParOf" srcId="{2D24500C-5F22-4157-9413-5866A4CAC12F}" destId="{E0A5F108-3275-44E6-A622-03FE3B96629A}" srcOrd="7" destOrd="0" presId="urn:microsoft.com/office/officeart/2005/8/layout/vList2"/>
    <dgm:cxn modelId="{0D6823BF-A699-404A-90B1-5156F115E0E0}" type="presParOf" srcId="{2D24500C-5F22-4157-9413-5866A4CAC12F}" destId="{CF0A7B2A-8AA8-458E-B2E8-A59303705E9A}" srcOrd="8" destOrd="0" presId="urn:microsoft.com/office/officeart/2005/8/layout/vList2"/>
    <dgm:cxn modelId="{11A5C439-938B-44A6-9616-E2DFDA1FE819}" type="presParOf" srcId="{2D24500C-5F22-4157-9413-5866A4CAC12F}" destId="{EEEE6B34-0614-425D-B578-223D57550252}" srcOrd="9" destOrd="0" presId="urn:microsoft.com/office/officeart/2005/8/layout/vList2"/>
    <dgm:cxn modelId="{DB12298A-D483-418B-8C89-3CE5AAEE452D}" type="presParOf" srcId="{2D24500C-5F22-4157-9413-5866A4CAC12F}" destId="{F961D8FC-00C7-41A6-9C4F-CED7E6916911}" srcOrd="10" destOrd="0" presId="urn:microsoft.com/office/officeart/2005/8/layout/vList2"/>
    <dgm:cxn modelId="{77AC3A01-2567-4F19-8747-647E8A37CBAD}" type="presParOf" srcId="{2D24500C-5F22-4157-9413-5866A4CAC12F}" destId="{51F771B4-D2BE-4166-9884-16E9C1561550}" srcOrd="11" destOrd="0" presId="urn:microsoft.com/office/officeart/2005/8/layout/vList2"/>
    <dgm:cxn modelId="{C52B646C-2EA1-4495-9F63-D8D7E5F9EA71}" type="presParOf" srcId="{2D24500C-5F22-4157-9413-5866A4CAC12F}" destId="{7278EDF0-A827-415F-BEC1-EE9E0C98C3B1}" srcOrd="12" destOrd="0" presId="urn:microsoft.com/office/officeart/2005/8/layout/vList2"/>
    <dgm:cxn modelId="{15022005-B2CA-4781-A241-CC3ECD3BD687}" type="presParOf" srcId="{2D24500C-5F22-4157-9413-5866A4CAC12F}" destId="{7A3D1D34-BFAC-464B-A9AB-FFD5D7A66DFF}" srcOrd="13" destOrd="0" presId="urn:microsoft.com/office/officeart/2005/8/layout/vList2"/>
    <dgm:cxn modelId="{B4BB6732-71EF-4EDA-8D1A-23DB6D038B12}" type="presParOf" srcId="{2D24500C-5F22-4157-9413-5866A4CAC12F}" destId="{E841C1D1-C052-45BD-9BFE-E8CF48FA7D6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A0361-174B-4B47-95DE-9C36CF41A9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563A2E-299D-4953-B1FE-93F86027A4A0}">
      <dgm:prSet/>
      <dgm:spPr/>
      <dgm:t>
        <a:bodyPr/>
        <a:lstStyle/>
        <a:p>
          <a:r>
            <a:rPr lang="cs-CZ"/>
            <a:t>živnost ohlašovací = při splnění stanovených podmínek smějí být provozovány na základě ohlášení</a:t>
          </a:r>
        </a:p>
      </dgm:t>
    </dgm:pt>
    <dgm:pt modelId="{42EA6DC7-D1C2-4F6B-BCBB-E62A13B94D66}" type="parTrans" cxnId="{33C3A70A-279F-4FA7-A2A9-10A45BA2EF88}">
      <dgm:prSet/>
      <dgm:spPr/>
      <dgm:t>
        <a:bodyPr/>
        <a:lstStyle/>
        <a:p>
          <a:endParaRPr lang="cs-CZ"/>
        </a:p>
      </dgm:t>
    </dgm:pt>
    <dgm:pt modelId="{9013E044-8ECF-4971-B2D5-6EF505A1AADC}" type="sibTrans" cxnId="{33C3A70A-279F-4FA7-A2A9-10A45BA2EF88}">
      <dgm:prSet/>
      <dgm:spPr/>
      <dgm:t>
        <a:bodyPr/>
        <a:lstStyle/>
        <a:p>
          <a:endParaRPr lang="cs-CZ"/>
        </a:p>
      </dgm:t>
    </dgm:pt>
    <dgm:pt modelId="{28DB35A4-92D2-4EAD-A647-673EC8B99EF3}">
      <dgm:prSet/>
      <dgm:spPr/>
      <dgm:t>
        <a:bodyPr/>
        <a:lstStyle/>
        <a:p>
          <a:r>
            <a:rPr lang="cs-CZ" dirty="0"/>
            <a:t>volná – není podmínka odborné způsobilosti, např. poradenská a konzultační činnost, zpracování odborných studií a posudků</a:t>
          </a:r>
        </a:p>
      </dgm:t>
    </dgm:pt>
    <dgm:pt modelId="{3165B365-C21D-418F-81D7-25B44C82FEF9}" type="parTrans" cxnId="{83869930-E3F8-4368-9E1B-CAC7A7ADB032}">
      <dgm:prSet/>
      <dgm:spPr/>
      <dgm:t>
        <a:bodyPr/>
        <a:lstStyle/>
        <a:p>
          <a:endParaRPr lang="cs-CZ"/>
        </a:p>
      </dgm:t>
    </dgm:pt>
    <dgm:pt modelId="{6F3E647B-75B4-47C0-A51B-CE0C2545652F}" type="sibTrans" cxnId="{83869930-E3F8-4368-9E1B-CAC7A7ADB032}">
      <dgm:prSet/>
      <dgm:spPr/>
      <dgm:t>
        <a:bodyPr/>
        <a:lstStyle/>
        <a:p>
          <a:endParaRPr lang="cs-CZ"/>
        </a:p>
      </dgm:t>
    </dgm:pt>
    <dgm:pt modelId="{8BA91DC8-B654-4F5E-912E-AA4A0583B0C4}">
      <dgm:prSet/>
      <dgm:spPr/>
      <dgm:t>
        <a:bodyPr/>
        <a:lstStyle/>
        <a:p>
          <a:r>
            <a:rPr lang="cs-CZ" dirty="0"/>
            <a:t>vázaná – </a:t>
          </a:r>
          <a:r>
            <a:rPr lang="cs-CZ" b="1" dirty="0"/>
            <a:t>i porodní asistence</a:t>
          </a:r>
          <a:endParaRPr lang="cs-CZ" dirty="0"/>
        </a:p>
      </dgm:t>
    </dgm:pt>
    <dgm:pt modelId="{9160279D-A113-4C71-918A-CA98319694C5}" type="parTrans" cxnId="{69D55119-568C-4A9A-90C4-0001E6819EA1}">
      <dgm:prSet/>
      <dgm:spPr/>
      <dgm:t>
        <a:bodyPr/>
        <a:lstStyle/>
        <a:p>
          <a:endParaRPr lang="cs-CZ"/>
        </a:p>
      </dgm:t>
    </dgm:pt>
    <dgm:pt modelId="{5F585AAC-3A50-4D2F-8C04-1BB9A1782D1B}" type="sibTrans" cxnId="{69D55119-568C-4A9A-90C4-0001E6819EA1}">
      <dgm:prSet/>
      <dgm:spPr/>
      <dgm:t>
        <a:bodyPr/>
        <a:lstStyle/>
        <a:p>
          <a:endParaRPr lang="cs-CZ"/>
        </a:p>
      </dgm:t>
    </dgm:pt>
    <dgm:pt modelId="{84AA8508-FF46-490B-A4CE-D57EBC6420E8}">
      <dgm:prSet/>
      <dgm:spPr/>
      <dgm:t>
        <a:bodyPr/>
        <a:lstStyle/>
        <a:p>
          <a:r>
            <a:rPr lang="cs-CZ" dirty="0"/>
            <a:t>řemeslná – např. pekařství, cukrářství, zámečnictví, malířství…</a:t>
          </a:r>
        </a:p>
      </dgm:t>
    </dgm:pt>
    <dgm:pt modelId="{4B1DC9D2-49E9-4E3D-ABC7-1E7F2CBDE88A}" type="parTrans" cxnId="{F512A636-E1C3-4F86-B189-41DC997DB8CE}">
      <dgm:prSet/>
      <dgm:spPr/>
      <dgm:t>
        <a:bodyPr/>
        <a:lstStyle/>
        <a:p>
          <a:endParaRPr lang="cs-CZ"/>
        </a:p>
      </dgm:t>
    </dgm:pt>
    <dgm:pt modelId="{E1104AC6-174C-4915-BEFC-2F667D564812}" type="sibTrans" cxnId="{F512A636-E1C3-4F86-B189-41DC997DB8CE}">
      <dgm:prSet/>
      <dgm:spPr/>
      <dgm:t>
        <a:bodyPr/>
        <a:lstStyle/>
        <a:p>
          <a:endParaRPr lang="cs-CZ"/>
        </a:p>
      </dgm:t>
    </dgm:pt>
    <dgm:pt modelId="{DCDAE59D-279A-41E4-A0AF-C5DB66B91488}">
      <dgm:prSet/>
      <dgm:spPr/>
      <dgm:t>
        <a:bodyPr/>
        <a:lstStyle/>
        <a:p>
          <a:r>
            <a:rPr lang="cs-CZ"/>
            <a:t>živnost koncesovaná = smějí být provozovány na základě koncese, nutnost správního rozhodnutí</a:t>
          </a:r>
        </a:p>
      </dgm:t>
    </dgm:pt>
    <dgm:pt modelId="{A3013D76-BF84-49EA-ACE1-A20C19AAAEBD}" type="parTrans" cxnId="{80CEEB30-88D2-4062-83DD-A5BA6F977710}">
      <dgm:prSet/>
      <dgm:spPr/>
      <dgm:t>
        <a:bodyPr/>
        <a:lstStyle/>
        <a:p>
          <a:endParaRPr lang="cs-CZ"/>
        </a:p>
      </dgm:t>
    </dgm:pt>
    <dgm:pt modelId="{0C8C61A8-3F3E-4AC8-B896-D1743AE24782}" type="sibTrans" cxnId="{80CEEB30-88D2-4062-83DD-A5BA6F977710}">
      <dgm:prSet/>
      <dgm:spPr/>
      <dgm:t>
        <a:bodyPr/>
        <a:lstStyle/>
        <a:p>
          <a:endParaRPr lang="cs-CZ"/>
        </a:p>
      </dgm:t>
    </dgm:pt>
    <dgm:pt modelId="{CA51177B-0D7E-4724-88F3-FA28BD63643D}" type="pres">
      <dgm:prSet presAssocID="{83FA0361-174B-4B47-95DE-9C36CF41A9AD}" presName="linear" presStyleCnt="0">
        <dgm:presLayoutVars>
          <dgm:animLvl val="lvl"/>
          <dgm:resizeHandles val="exact"/>
        </dgm:presLayoutVars>
      </dgm:prSet>
      <dgm:spPr/>
    </dgm:pt>
    <dgm:pt modelId="{A16641FF-A0B7-4EBE-9122-62D42AD8F675}" type="pres">
      <dgm:prSet presAssocID="{18563A2E-299D-4953-B1FE-93F86027A4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E22BC8-DD96-44F9-9CD6-D3BDC57C7D37}" type="pres">
      <dgm:prSet presAssocID="{18563A2E-299D-4953-B1FE-93F86027A4A0}" presName="childText" presStyleLbl="revTx" presStyleIdx="0" presStyleCnt="1">
        <dgm:presLayoutVars>
          <dgm:bulletEnabled val="1"/>
        </dgm:presLayoutVars>
      </dgm:prSet>
      <dgm:spPr/>
    </dgm:pt>
    <dgm:pt modelId="{CDDA61AE-F87D-4295-8972-E303A64593D9}" type="pres">
      <dgm:prSet presAssocID="{DCDAE59D-279A-41E4-A0AF-C5DB66B9148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C3A70A-279F-4FA7-A2A9-10A45BA2EF88}" srcId="{83FA0361-174B-4B47-95DE-9C36CF41A9AD}" destId="{18563A2E-299D-4953-B1FE-93F86027A4A0}" srcOrd="0" destOrd="0" parTransId="{42EA6DC7-D1C2-4F6B-BCBB-E62A13B94D66}" sibTransId="{9013E044-8ECF-4971-B2D5-6EF505A1AADC}"/>
    <dgm:cxn modelId="{A438E70B-AE57-4710-BD4A-5124691642B1}" type="presOf" srcId="{83FA0361-174B-4B47-95DE-9C36CF41A9AD}" destId="{CA51177B-0D7E-4724-88F3-FA28BD63643D}" srcOrd="0" destOrd="0" presId="urn:microsoft.com/office/officeart/2005/8/layout/vList2"/>
    <dgm:cxn modelId="{69D55119-568C-4A9A-90C4-0001E6819EA1}" srcId="{18563A2E-299D-4953-B1FE-93F86027A4A0}" destId="{8BA91DC8-B654-4F5E-912E-AA4A0583B0C4}" srcOrd="1" destOrd="0" parTransId="{9160279D-A113-4C71-918A-CA98319694C5}" sibTransId="{5F585AAC-3A50-4D2F-8C04-1BB9A1782D1B}"/>
    <dgm:cxn modelId="{5D7B0D2F-EBAC-4062-B610-CFF71EE3FF26}" type="presOf" srcId="{28DB35A4-92D2-4EAD-A647-673EC8B99EF3}" destId="{1CE22BC8-DD96-44F9-9CD6-D3BDC57C7D37}" srcOrd="0" destOrd="0" presId="urn:microsoft.com/office/officeart/2005/8/layout/vList2"/>
    <dgm:cxn modelId="{83869930-E3F8-4368-9E1B-CAC7A7ADB032}" srcId="{18563A2E-299D-4953-B1FE-93F86027A4A0}" destId="{28DB35A4-92D2-4EAD-A647-673EC8B99EF3}" srcOrd="0" destOrd="0" parTransId="{3165B365-C21D-418F-81D7-25B44C82FEF9}" sibTransId="{6F3E647B-75B4-47C0-A51B-CE0C2545652F}"/>
    <dgm:cxn modelId="{80CEEB30-88D2-4062-83DD-A5BA6F977710}" srcId="{83FA0361-174B-4B47-95DE-9C36CF41A9AD}" destId="{DCDAE59D-279A-41E4-A0AF-C5DB66B91488}" srcOrd="1" destOrd="0" parTransId="{A3013D76-BF84-49EA-ACE1-A20C19AAAEBD}" sibTransId="{0C8C61A8-3F3E-4AC8-B896-D1743AE24782}"/>
    <dgm:cxn modelId="{F512A636-E1C3-4F86-B189-41DC997DB8CE}" srcId="{18563A2E-299D-4953-B1FE-93F86027A4A0}" destId="{84AA8508-FF46-490B-A4CE-D57EBC6420E8}" srcOrd="2" destOrd="0" parTransId="{4B1DC9D2-49E9-4E3D-ABC7-1E7F2CBDE88A}" sibTransId="{E1104AC6-174C-4915-BEFC-2F667D564812}"/>
    <dgm:cxn modelId="{4F3A2562-B122-4C1E-9E41-70AD6174A44F}" type="presOf" srcId="{DCDAE59D-279A-41E4-A0AF-C5DB66B91488}" destId="{CDDA61AE-F87D-4295-8972-E303A64593D9}" srcOrd="0" destOrd="0" presId="urn:microsoft.com/office/officeart/2005/8/layout/vList2"/>
    <dgm:cxn modelId="{702A7E50-8B63-45A9-B0BE-28CBB60E1711}" type="presOf" srcId="{84AA8508-FF46-490B-A4CE-D57EBC6420E8}" destId="{1CE22BC8-DD96-44F9-9CD6-D3BDC57C7D37}" srcOrd="0" destOrd="2" presId="urn:microsoft.com/office/officeart/2005/8/layout/vList2"/>
    <dgm:cxn modelId="{4339D4CC-266E-46D2-B26C-71C0C429104B}" type="presOf" srcId="{8BA91DC8-B654-4F5E-912E-AA4A0583B0C4}" destId="{1CE22BC8-DD96-44F9-9CD6-D3BDC57C7D37}" srcOrd="0" destOrd="1" presId="urn:microsoft.com/office/officeart/2005/8/layout/vList2"/>
    <dgm:cxn modelId="{D2F574CE-99D8-463C-A10A-0CDE392B9BDC}" type="presOf" srcId="{18563A2E-299D-4953-B1FE-93F86027A4A0}" destId="{A16641FF-A0B7-4EBE-9122-62D42AD8F675}" srcOrd="0" destOrd="0" presId="urn:microsoft.com/office/officeart/2005/8/layout/vList2"/>
    <dgm:cxn modelId="{69C2EBB7-9136-4024-AAA9-F8C3E5853A3F}" type="presParOf" srcId="{CA51177B-0D7E-4724-88F3-FA28BD63643D}" destId="{A16641FF-A0B7-4EBE-9122-62D42AD8F675}" srcOrd="0" destOrd="0" presId="urn:microsoft.com/office/officeart/2005/8/layout/vList2"/>
    <dgm:cxn modelId="{FB8944F5-8ABB-4651-9F60-FC4E74591753}" type="presParOf" srcId="{CA51177B-0D7E-4724-88F3-FA28BD63643D}" destId="{1CE22BC8-DD96-44F9-9CD6-D3BDC57C7D37}" srcOrd="1" destOrd="0" presId="urn:microsoft.com/office/officeart/2005/8/layout/vList2"/>
    <dgm:cxn modelId="{E0830612-D2CF-43A9-A4F9-052F0FC72181}" type="presParOf" srcId="{CA51177B-0D7E-4724-88F3-FA28BD63643D}" destId="{CDDA61AE-F87D-4295-8972-E303A64593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F2F515-B65F-4511-967E-55739DE000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2F5B39F-0E24-4284-BDA1-DCBEDB34E359}">
      <dgm:prSet/>
      <dgm:spPr/>
      <dgm:t>
        <a:bodyPr/>
        <a:lstStyle/>
        <a:p>
          <a:r>
            <a:rPr lang="cs-CZ"/>
            <a:t>fyzická nebo právnická osoba, která má oprávnění k poskytování zdravotních služeb podle zákona č. 372/2011 Sb.</a:t>
          </a:r>
        </a:p>
      </dgm:t>
    </dgm:pt>
    <dgm:pt modelId="{B362E811-59F0-4B81-B3F2-8A16EE17CA39}" type="parTrans" cxnId="{4254135A-8545-4745-A23C-4143321D5727}">
      <dgm:prSet/>
      <dgm:spPr/>
      <dgm:t>
        <a:bodyPr/>
        <a:lstStyle/>
        <a:p>
          <a:endParaRPr lang="cs-CZ"/>
        </a:p>
      </dgm:t>
    </dgm:pt>
    <dgm:pt modelId="{5BA722CA-F0F7-4D08-8CE8-5AAF92A34951}" type="sibTrans" cxnId="{4254135A-8545-4745-A23C-4143321D5727}">
      <dgm:prSet/>
      <dgm:spPr/>
      <dgm:t>
        <a:bodyPr/>
        <a:lstStyle/>
        <a:p>
          <a:endParaRPr lang="cs-CZ"/>
        </a:p>
      </dgm:t>
    </dgm:pt>
    <dgm:pt modelId="{4A9AFBA0-230A-407A-8B5D-FDE9AACA1F47}">
      <dgm:prSet/>
      <dgm:spPr/>
      <dgm:t>
        <a:bodyPr/>
        <a:lstStyle/>
        <a:p>
          <a:r>
            <a:rPr lang="cs-CZ"/>
            <a:t>Zdravotní služby = poskytování zdravotní péče podle zákona zdravotnickými pracovníky, a </a:t>
          </a:r>
          <a:r>
            <a:rPr lang="cs-CZ" b="1"/>
            <a:t>dále činnosti vykonávané jinými odbornými pracovníky</a:t>
          </a:r>
          <a:r>
            <a:rPr lang="cs-CZ"/>
            <a:t>, jsou-li tyto činnosti vykonávány v přímé souvislosti s poskytováním zdravotní péče</a:t>
          </a:r>
        </a:p>
      </dgm:t>
    </dgm:pt>
    <dgm:pt modelId="{32329C60-3C5C-46AA-BE0A-5EE459C89770}" type="parTrans" cxnId="{D4DDE200-15F6-4860-AE5F-BA4BA5ADF1D9}">
      <dgm:prSet/>
      <dgm:spPr/>
      <dgm:t>
        <a:bodyPr/>
        <a:lstStyle/>
        <a:p>
          <a:endParaRPr lang="cs-CZ"/>
        </a:p>
      </dgm:t>
    </dgm:pt>
    <dgm:pt modelId="{7B8418AE-A20F-4E45-89B4-724BF0B3800B}" type="sibTrans" cxnId="{D4DDE200-15F6-4860-AE5F-BA4BA5ADF1D9}">
      <dgm:prSet/>
      <dgm:spPr/>
      <dgm:t>
        <a:bodyPr/>
        <a:lstStyle/>
        <a:p>
          <a:endParaRPr lang="cs-CZ"/>
        </a:p>
      </dgm:t>
    </dgm:pt>
    <dgm:pt modelId="{59DAA2ED-3F65-41E4-BB57-988843577A66}">
      <dgm:prSet/>
      <dgm:spPr/>
      <dgm:t>
        <a:bodyPr/>
        <a:lstStyle/>
        <a:p>
          <a:r>
            <a:rPr lang="cs-CZ"/>
            <a:t>Zdravotnické zařízení = prostory určené pro poskytování zdravotních služeb</a:t>
          </a:r>
        </a:p>
      </dgm:t>
    </dgm:pt>
    <dgm:pt modelId="{2CF73285-6564-45CE-8E71-8FEA2BC56368}" type="parTrans" cxnId="{90AA1F3F-B8BA-4600-838C-2D1EDA9C05C0}">
      <dgm:prSet/>
      <dgm:spPr/>
      <dgm:t>
        <a:bodyPr/>
        <a:lstStyle/>
        <a:p>
          <a:endParaRPr lang="cs-CZ"/>
        </a:p>
      </dgm:t>
    </dgm:pt>
    <dgm:pt modelId="{CA52F217-F77A-4512-8E43-3C9AE497ED75}" type="sibTrans" cxnId="{90AA1F3F-B8BA-4600-838C-2D1EDA9C05C0}">
      <dgm:prSet/>
      <dgm:spPr/>
      <dgm:t>
        <a:bodyPr/>
        <a:lstStyle/>
        <a:p>
          <a:endParaRPr lang="cs-CZ"/>
        </a:p>
      </dgm:t>
    </dgm:pt>
    <dgm:pt modelId="{E24E85E9-FF66-41B3-A7C4-ACED193E159D}" type="pres">
      <dgm:prSet presAssocID="{CDF2F515-B65F-4511-967E-55739DE000EF}" presName="linear" presStyleCnt="0">
        <dgm:presLayoutVars>
          <dgm:animLvl val="lvl"/>
          <dgm:resizeHandles val="exact"/>
        </dgm:presLayoutVars>
      </dgm:prSet>
      <dgm:spPr/>
    </dgm:pt>
    <dgm:pt modelId="{0DF5FB59-3833-46B4-A292-19D10BE5FFD8}" type="pres">
      <dgm:prSet presAssocID="{22F5B39F-0E24-4284-BDA1-DCBEDB34E3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200818-7D6D-4F5E-90C6-5883ED10D2F3}" type="pres">
      <dgm:prSet presAssocID="{5BA722CA-F0F7-4D08-8CE8-5AAF92A34951}" presName="spacer" presStyleCnt="0"/>
      <dgm:spPr/>
    </dgm:pt>
    <dgm:pt modelId="{18A34677-6206-4D42-8A99-79516F28A4BB}" type="pres">
      <dgm:prSet presAssocID="{4A9AFBA0-230A-407A-8B5D-FDE9AACA1F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7A46D4-18F3-4AC7-9EFF-A85AA8F3FC2E}" type="pres">
      <dgm:prSet presAssocID="{7B8418AE-A20F-4E45-89B4-724BF0B3800B}" presName="spacer" presStyleCnt="0"/>
      <dgm:spPr/>
    </dgm:pt>
    <dgm:pt modelId="{4B0C37C9-FDB2-44C6-9118-AFCA5946CA33}" type="pres">
      <dgm:prSet presAssocID="{59DAA2ED-3F65-41E4-BB57-988843577A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DDE200-15F6-4860-AE5F-BA4BA5ADF1D9}" srcId="{CDF2F515-B65F-4511-967E-55739DE000EF}" destId="{4A9AFBA0-230A-407A-8B5D-FDE9AACA1F47}" srcOrd="1" destOrd="0" parTransId="{32329C60-3C5C-46AA-BE0A-5EE459C89770}" sibTransId="{7B8418AE-A20F-4E45-89B4-724BF0B3800B}"/>
    <dgm:cxn modelId="{90AA1F3F-B8BA-4600-838C-2D1EDA9C05C0}" srcId="{CDF2F515-B65F-4511-967E-55739DE000EF}" destId="{59DAA2ED-3F65-41E4-BB57-988843577A66}" srcOrd="2" destOrd="0" parTransId="{2CF73285-6564-45CE-8E71-8FEA2BC56368}" sibTransId="{CA52F217-F77A-4512-8E43-3C9AE497ED75}"/>
    <dgm:cxn modelId="{996ED24E-D996-44A1-BEF5-108A0D431116}" type="presOf" srcId="{4A9AFBA0-230A-407A-8B5D-FDE9AACA1F47}" destId="{18A34677-6206-4D42-8A99-79516F28A4BB}" srcOrd="0" destOrd="0" presId="urn:microsoft.com/office/officeart/2005/8/layout/vList2"/>
    <dgm:cxn modelId="{4254135A-8545-4745-A23C-4143321D5727}" srcId="{CDF2F515-B65F-4511-967E-55739DE000EF}" destId="{22F5B39F-0E24-4284-BDA1-DCBEDB34E359}" srcOrd="0" destOrd="0" parTransId="{B362E811-59F0-4B81-B3F2-8A16EE17CA39}" sibTransId="{5BA722CA-F0F7-4D08-8CE8-5AAF92A34951}"/>
    <dgm:cxn modelId="{A99DEEBC-52EE-4B9F-8EAC-6BB4BCDEECE0}" type="presOf" srcId="{59DAA2ED-3F65-41E4-BB57-988843577A66}" destId="{4B0C37C9-FDB2-44C6-9118-AFCA5946CA33}" srcOrd="0" destOrd="0" presId="urn:microsoft.com/office/officeart/2005/8/layout/vList2"/>
    <dgm:cxn modelId="{3F3C8CDF-04A9-493C-B11D-8D73770811FE}" type="presOf" srcId="{22F5B39F-0E24-4284-BDA1-DCBEDB34E359}" destId="{0DF5FB59-3833-46B4-A292-19D10BE5FFD8}" srcOrd="0" destOrd="0" presId="urn:microsoft.com/office/officeart/2005/8/layout/vList2"/>
    <dgm:cxn modelId="{082FCBF8-F5A7-40EC-A178-85F4E9E0FCAB}" type="presOf" srcId="{CDF2F515-B65F-4511-967E-55739DE000EF}" destId="{E24E85E9-FF66-41B3-A7C4-ACED193E159D}" srcOrd="0" destOrd="0" presId="urn:microsoft.com/office/officeart/2005/8/layout/vList2"/>
    <dgm:cxn modelId="{6D23EFFE-DE04-44CB-B007-B9BA42C19014}" type="presParOf" srcId="{E24E85E9-FF66-41B3-A7C4-ACED193E159D}" destId="{0DF5FB59-3833-46B4-A292-19D10BE5FFD8}" srcOrd="0" destOrd="0" presId="urn:microsoft.com/office/officeart/2005/8/layout/vList2"/>
    <dgm:cxn modelId="{8A51A0F2-B14F-4492-8CF2-A9DBFAE44583}" type="presParOf" srcId="{E24E85E9-FF66-41B3-A7C4-ACED193E159D}" destId="{4D200818-7D6D-4F5E-90C6-5883ED10D2F3}" srcOrd="1" destOrd="0" presId="urn:microsoft.com/office/officeart/2005/8/layout/vList2"/>
    <dgm:cxn modelId="{0CE3E53D-9B7F-4F98-925A-2D6D323ECFA4}" type="presParOf" srcId="{E24E85E9-FF66-41B3-A7C4-ACED193E159D}" destId="{18A34677-6206-4D42-8A99-79516F28A4BB}" srcOrd="2" destOrd="0" presId="urn:microsoft.com/office/officeart/2005/8/layout/vList2"/>
    <dgm:cxn modelId="{2391A698-BAB9-4AF4-8A6F-D805D210786E}" type="presParOf" srcId="{E24E85E9-FF66-41B3-A7C4-ACED193E159D}" destId="{B97A46D4-18F3-4AC7-9EFF-A85AA8F3FC2E}" srcOrd="3" destOrd="0" presId="urn:microsoft.com/office/officeart/2005/8/layout/vList2"/>
    <dgm:cxn modelId="{1D9D69D5-EC74-499A-A6DB-4DFEEEF692E9}" type="presParOf" srcId="{E24E85E9-FF66-41B3-A7C4-ACED193E159D}" destId="{4B0C37C9-FDB2-44C6-9118-AFCA5946CA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D9119D-BFE4-457E-92A9-D42D291DD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1862BDD-4129-46B5-8A45-C3BB4E70169D}">
      <dgm:prSet/>
      <dgm:spPr/>
      <dgm:t>
        <a:bodyPr/>
        <a:lstStyle/>
        <a:p>
          <a:r>
            <a:rPr lang="cs-CZ"/>
            <a:t>možné pouze na základě oprávnění k poskytování zdravotních služeb</a:t>
          </a:r>
        </a:p>
      </dgm:t>
    </dgm:pt>
    <dgm:pt modelId="{2A186B4B-4323-4079-8C44-D212805C02DB}" type="parTrans" cxnId="{CE641563-8F7F-4CDB-A80C-2C2A2E769EDD}">
      <dgm:prSet/>
      <dgm:spPr/>
      <dgm:t>
        <a:bodyPr/>
        <a:lstStyle/>
        <a:p>
          <a:endParaRPr lang="cs-CZ"/>
        </a:p>
      </dgm:t>
    </dgm:pt>
    <dgm:pt modelId="{C8C2F2A7-A9E2-431D-A920-8D66C457DFC5}" type="sibTrans" cxnId="{CE641563-8F7F-4CDB-A80C-2C2A2E769EDD}">
      <dgm:prSet/>
      <dgm:spPr/>
      <dgm:t>
        <a:bodyPr/>
        <a:lstStyle/>
        <a:p>
          <a:endParaRPr lang="cs-CZ"/>
        </a:p>
      </dgm:t>
    </dgm:pt>
    <dgm:pt modelId="{F00564EA-B2B4-4EB3-9F43-92AC17CCBDED}">
      <dgm:prSet/>
      <dgm:spPr/>
      <dgm:t>
        <a:bodyPr/>
        <a:lstStyle/>
        <a:p>
          <a:r>
            <a:rPr lang="cs-CZ"/>
            <a:t>pouze služby uvedené v oprávnění</a:t>
          </a:r>
        </a:p>
      </dgm:t>
    </dgm:pt>
    <dgm:pt modelId="{A059BFB5-E336-4E44-8DDB-159DBE71B2E0}" type="parTrans" cxnId="{4259FC35-4CD6-4C2F-A25C-C30690160E10}">
      <dgm:prSet/>
      <dgm:spPr/>
      <dgm:t>
        <a:bodyPr/>
        <a:lstStyle/>
        <a:p>
          <a:endParaRPr lang="cs-CZ"/>
        </a:p>
      </dgm:t>
    </dgm:pt>
    <dgm:pt modelId="{92E4588E-6482-4116-B80B-6A57A0A549DF}" type="sibTrans" cxnId="{4259FC35-4CD6-4C2F-A25C-C30690160E10}">
      <dgm:prSet/>
      <dgm:spPr/>
      <dgm:t>
        <a:bodyPr/>
        <a:lstStyle/>
        <a:p>
          <a:endParaRPr lang="cs-CZ"/>
        </a:p>
      </dgm:t>
    </dgm:pt>
    <dgm:pt modelId="{4686CA45-2FD1-44B4-9015-7835F26F9BAE}">
      <dgm:prSet/>
      <dgm:spPr/>
      <dgm:t>
        <a:bodyPr/>
        <a:lstStyle/>
        <a:p>
          <a:r>
            <a:rPr lang="cs-CZ"/>
            <a:t>bez oprávnění pouze:</a:t>
          </a:r>
        </a:p>
      </dgm:t>
    </dgm:pt>
    <dgm:pt modelId="{BCD759DB-B447-41B9-87DB-B9930A157A49}" type="parTrans" cxnId="{A5E6DF15-4363-42FF-B8BB-AA8B22D699B9}">
      <dgm:prSet/>
      <dgm:spPr/>
      <dgm:t>
        <a:bodyPr/>
        <a:lstStyle/>
        <a:p>
          <a:endParaRPr lang="cs-CZ"/>
        </a:p>
      </dgm:t>
    </dgm:pt>
    <dgm:pt modelId="{7E3D0EF0-47DF-4A1C-8343-C11C391B43E4}" type="sibTrans" cxnId="{A5E6DF15-4363-42FF-B8BB-AA8B22D699B9}">
      <dgm:prSet/>
      <dgm:spPr/>
      <dgm:t>
        <a:bodyPr/>
        <a:lstStyle/>
        <a:p>
          <a:endParaRPr lang="cs-CZ"/>
        </a:p>
      </dgm:t>
    </dgm:pt>
    <dgm:pt modelId="{940AE2A7-DB96-4B3A-9956-DE8CB3D776B0}">
      <dgm:prSet/>
      <dgm:spPr/>
      <dgm:t>
        <a:bodyPr/>
        <a:lstStyle/>
        <a:p>
          <a:r>
            <a:rPr lang="cs-CZ"/>
            <a:t>odborná první pomoc</a:t>
          </a:r>
        </a:p>
      </dgm:t>
    </dgm:pt>
    <dgm:pt modelId="{A58DD575-3AA0-4A8A-8B7F-0C1387056B27}" type="parTrans" cxnId="{46DFA28E-AAF3-415A-843A-8274880F22F9}">
      <dgm:prSet/>
      <dgm:spPr/>
      <dgm:t>
        <a:bodyPr/>
        <a:lstStyle/>
        <a:p>
          <a:endParaRPr lang="cs-CZ"/>
        </a:p>
      </dgm:t>
    </dgm:pt>
    <dgm:pt modelId="{EB0DA978-E708-4F06-8BDF-72E9938A630C}" type="sibTrans" cxnId="{46DFA28E-AAF3-415A-843A-8274880F22F9}">
      <dgm:prSet/>
      <dgm:spPr/>
      <dgm:t>
        <a:bodyPr/>
        <a:lstStyle/>
        <a:p>
          <a:endParaRPr lang="cs-CZ"/>
        </a:p>
      </dgm:t>
    </dgm:pt>
    <dgm:pt modelId="{61F29818-0913-4EEA-84D0-957B77238298}">
      <dgm:prSet/>
      <dgm:spPr/>
      <dgm:t>
        <a:bodyPr/>
        <a:lstStyle/>
        <a:p>
          <a:r>
            <a:rPr lang="cs-CZ"/>
            <a:t>v zařízeních sociálních služeb podle zákona o sociálních službách</a:t>
          </a:r>
        </a:p>
      </dgm:t>
    </dgm:pt>
    <dgm:pt modelId="{7ABCA151-228A-4BA9-B71F-A077126797DC}" type="parTrans" cxnId="{6745CE7D-75ED-4200-BF70-8F82CB535E79}">
      <dgm:prSet/>
      <dgm:spPr/>
      <dgm:t>
        <a:bodyPr/>
        <a:lstStyle/>
        <a:p>
          <a:endParaRPr lang="cs-CZ"/>
        </a:p>
      </dgm:t>
    </dgm:pt>
    <dgm:pt modelId="{E0107DA4-54F6-4093-BFA4-302AE7687E06}" type="sibTrans" cxnId="{6745CE7D-75ED-4200-BF70-8F82CB535E79}">
      <dgm:prSet/>
      <dgm:spPr/>
      <dgm:t>
        <a:bodyPr/>
        <a:lstStyle/>
        <a:p>
          <a:endParaRPr lang="cs-CZ"/>
        </a:p>
      </dgm:t>
    </dgm:pt>
    <dgm:pt modelId="{6F825936-8A31-4895-8E3C-48FB3EAD8A33}">
      <dgm:prSet/>
      <dgm:spPr/>
      <dgm:t>
        <a:bodyPr/>
        <a:lstStyle/>
        <a:p>
          <a:r>
            <a:rPr lang="cs-CZ" dirty="0"/>
            <a:t>zajistit převoz osoby, jejíž zdravotní stav to vyžaduje, ze zahraničí do České republiky nebo naopak</a:t>
          </a:r>
        </a:p>
      </dgm:t>
    </dgm:pt>
    <dgm:pt modelId="{B9B3707C-02F1-4458-9C67-A3FF438D3AA5}" type="parTrans" cxnId="{35568A94-F947-4F8B-BFC5-D326FE35DBC3}">
      <dgm:prSet/>
      <dgm:spPr/>
      <dgm:t>
        <a:bodyPr/>
        <a:lstStyle/>
        <a:p>
          <a:endParaRPr lang="cs-CZ"/>
        </a:p>
      </dgm:t>
    </dgm:pt>
    <dgm:pt modelId="{0FC7E0D8-B920-4800-995D-61B57E06C237}" type="sibTrans" cxnId="{35568A94-F947-4F8B-BFC5-D326FE35DBC3}">
      <dgm:prSet/>
      <dgm:spPr/>
      <dgm:t>
        <a:bodyPr/>
        <a:lstStyle/>
        <a:p>
          <a:endParaRPr lang="cs-CZ"/>
        </a:p>
      </dgm:t>
    </dgm:pt>
    <dgm:pt modelId="{3BFE62C0-2654-4EC9-8FD8-04034855EFFD}">
      <dgm:prSet/>
      <dgm:spPr/>
      <dgm:t>
        <a:bodyPr/>
        <a:lstStyle/>
        <a:p>
          <a:r>
            <a:rPr lang="cs-CZ"/>
            <a:t>oprávněná osoba jiného státu - dle přepisů jiného státu, dočasná činnost na území ČR, osoby usazené, se sídlem ve státě EU, EHP, Švýcarské konfederaci</a:t>
          </a:r>
        </a:p>
      </dgm:t>
    </dgm:pt>
    <dgm:pt modelId="{63938BDC-A679-4324-BBD6-B5420DF4AD63}" type="parTrans" cxnId="{89EAC6FD-333F-4B11-8CF3-74AB565D78D9}">
      <dgm:prSet/>
      <dgm:spPr/>
      <dgm:t>
        <a:bodyPr/>
        <a:lstStyle/>
        <a:p>
          <a:endParaRPr lang="cs-CZ"/>
        </a:p>
      </dgm:t>
    </dgm:pt>
    <dgm:pt modelId="{60C58699-9D23-4791-934C-F31A37CE6782}" type="sibTrans" cxnId="{89EAC6FD-333F-4B11-8CF3-74AB565D78D9}">
      <dgm:prSet/>
      <dgm:spPr/>
      <dgm:t>
        <a:bodyPr/>
        <a:lstStyle/>
        <a:p>
          <a:endParaRPr lang="cs-CZ"/>
        </a:p>
      </dgm:t>
    </dgm:pt>
    <dgm:pt modelId="{18714541-41DA-4E84-88D2-2BB1B32B8FF8}">
      <dgm:prSet/>
      <dgm:spPr/>
      <dgm:t>
        <a:bodyPr/>
        <a:lstStyle/>
        <a:p>
          <a:r>
            <a:rPr lang="cs-CZ"/>
            <a:t>prostřednictvím osob způsobilých k výkonu zdravotnického povolání</a:t>
          </a:r>
        </a:p>
      </dgm:t>
    </dgm:pt>
    <dgm:pt modelId="{226C1D43-FB54-4275-8C6D-85FC1F5B066E}" type="parTrans" cxnId="{55BA3329-3D0F-4445-BFD4-7F8D52022569}">
      <dgm:prSet/>
      <dgm:spPr/>
      <dgm:t>
        <a:bodyPr/>
        <a:lstStyle/>
        <a:p>
          <a:endParaRPr lang="cs-CZ"/>
        </a:p>
      </dgm:t>
    </dgm:pt>
    <dgm:pt modelId="{9C8212EB-A4B8-425C-968D-877AF75FF363}" type="sibTrans" cxnId="{55BA3329-3D0F-4445-BFD4-7F8D52022569}">
      <dgm:prSet/>
      <dgm:spPr/>
      <dgm:t>
        <a:bodyPr/>
        <a:lstStyle/>
        <a:p>
          <a:endParaRPr lang="cs-CZ"/>
        </a:p>
      </dgm:t>
    </dgm:pt>
    <dgm:pt modelId="{C07D1914-7988-4920-85AC-5D1DCD0EF65F}" type="pres">
      <dgm:prSet presAssocID="{DFD9119D-BFE4-457E-92A9-D42D291DDF43}" presName="linear" presStyleCnt="0">
        <dgm:presLayoutVars>
          <dgm:animLvl val="lvl"/>
          <dgm:resizeHandles val="exact"/>
        </dgm:presLayoutVars>
      </dgm:prSet>
      <dgm:spPr/>
    </dgm:pt>
    <dgm:pt modelId="{CC5904EF-1A9F-4CE2-9944-7B64FD3101F7}" type="pres">
      <dgm:prSet presAssocID="{71862BDD-4129-46B5-8A45-C3BB4E7016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7F4FCA-CEBC-47B3-9181-196986AC7C5C}" type="pres">
      <dgm:prSet presAssocID="{C8C2F2A7-A9E2-431D-A920-8D66C457DFC5}" presName="spacer" presStyleCnt="0"/>
      <dgm:spPr/>
    </dgm:pt>
    <dgm:pt modelId="{FCD0A165-6260-46D1-80C4-DC9E0F6B97C5}" type="pres">
      <dgm:prSet presAssocID="{F00564EA-B2B4-4EB3-9F43-92AC17CCBD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FA43A7-E661-4C3F-8EC9-479CD57D258E}" type="pres">
      <dgm:prSet presAssocID="{92E4588E-6482-4116-B80B-6A57A0A549DF}" presName="spacer" presStyleCnt="0"/>
      <dgm:spPr/>
    </dgm:pt>
    <dgm:pt modelId="{6F49C006-610E-4DBE-B517-D2E53801E3B1}" type="pres">
      <dgm:prSet presAssocID="{4686CA45-2FD1-44B4-9015-7835F26F9B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60C8CF-0D44-4B09-B6D5-DE6906B2CEF7}" type="pres">
      <dgm:prSet presAssocID="{4686CA45-2FD1-44B4-9015-7835F26F9BAE}" presName="childText" presStyleLbl="revTx" presStyleIdx="0" presStyleCnt="1">
        <dgm:presLayoutVars>
          <dgm:bulletEnabled val="1"/>
        </dgm:presLayoutVars>
      </dgm:prSet>
      <dgm:spPr/>
    </dgm:pt>
    <dgm:pt modelId="{1CC4211D-A2AD-49C1-A0C6-C669B11786AE}" type="pres">
      <dgm:prSet presAssocID="{18714541-41DA-4E84-88D2-2BB1B32B8F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64FB06-62E7-4717-A681-65CB4FC606F0}" type="presOf" srcId="{61F29818-0913-4EEA-84D0-957B77238298}" destId="{5360C8CF-0D44-4B09-B6D5-DE6906B2CEF7}" srcOrd="0" destOrd="1" presId="urn:microsoft.com/office/officeart/2005/8/layout/vList2"/>
    <dgm:cxn modelId="{37327D15-9121-4027-9D8C-B047753C9FB0}" type="presOf" srcId="{4686CA45-2FD1-44B4-9015-7835F26F9BAE}" destId="{6F49C006-610E-4DBE-B517-D2E53801E3B1}" srcOrd="0" destOrd="0" presId="urn:microsoft.com/office/officeart/2005/8/layout/vList2"/>
    <dgm:cxn modelId="{A5E6DF15-4363-42FF-B8BB-AA8B22D699B9}" srcId="{DFD9119D-BFE4-457E-92A9-D42D291DDF43}" destId="{4686CA45-2FD1-44B4-9015-7835F26F9BAE}" srcOrd="2" destOrd="0" parTransId="{BCD759DB-B447-41B9-87DB-B9930A157A49}" sibTransId="{7E3D0EF0-47DF-4A1C-8343-C11C391B43E4}"/>
    <dgm:cxn modelId="{02791B17-9213-4ED6-96EB-46D6B74920C4}" type="presOf" srcId="{DFD9119D-BFE4-457E-92A9-D42D291DDF43}" destId="{C07D1914-7988-4920-85AC-5D1DCD0EF65F}" srcOrd="0" destOrd="0" presId="urn:microsoft.com/office/officeart/2005/8/layout/vList2"/>
    <dgm:cxn modelId="{55BA3329-3D0F-4445-BFD4-7F8D52022569}" srcId="{DFD9119D-BFE4-457E-92A9-D42D291DDF43}" destId="{18714541-41DA-4E84-88D2-2BB1B32B8FF8}" srcOrd="3" destOrd="0" parTransId="{226C1D43-FB54-4275-8C6D-85FC1F5B066E}" sibTransId="{9C8212EB-A4B8-425C-968D-877AF75FF363}"/>
    <dgm:cxn modelId="{E3161F32-2241-4D53-A30B-BCF31DE4FE74}" type="presOf" srcId="{71862BDD-4129-46B5-8A45-C3BB4E70169D}" destId="{CC5904EF-1A9F-4CE2-9944-7B64FD3101F7}" srcOrd="0" destOrd="0" presId="urn:microsoft.com/office/officeart/2005/8/layout/vList2"/>
    <dgm:cxn modelId="{4259FC35-4CD6-4C2F-A25C-C30690160E10}" srcId="{DFD9119D-BFE4-457E-92A9-D42D291DDF43}" destId="{F00564EA-B2B4-4EB3-9F43-92AC17CCBDED}" srcOrd="1" destOrd="0" parTransId="{A059BFB5-E336-4E44-8DDB-159DBE71B2E0}" sibTransId="{92E4588E-6482-4116-B80B-6A57A0A549DF}"/>
    <dgm:cxn modelId="{CE641563-8F7F-4CDB-A80C-2C2A2E769EDD}" srcId="{DFD9119D-BFE4-457E-92A9-D42D291DDF43}" destId="{71862BDD-4129-46B5-8A45-C3BB4E70169D}" srcOrd="0" destOrd="0" parTransId="{2A186B4B-4323-4079-8C44-D212805C02DB}" sibTransId="{C8C2F2A7-A9E2-431D-A920-8D66C457DFC5}"/>
    <dgm:cxn modelId="{C015456A-5A5C-47DA-B8BD-B2DDF7892733}" type="presOf" srcId="{F00564EA-B2B4-4EB3-9F43-92AC17CCBDED}" destId="{FCD0A165-6260-46D1-80C4-DC9E0F6B97C5}" srcOrd="0" destOrd="0" presId="urn:microsoft.com/office/officeart/2005/8/layout/vList2"/>
    <dgm:cxn modelId="{424DAD4A-184F-4869-8E57-6C0576A8693F}" type="presOf" srcId="{6F825936-8A31-4895-8E3C-48FB3EAD8A33}" destId="{5360C8CF-0D44-4B09-B6D5-DE6906B2CEF7}" srcOrd="0" destOrd="2" presId="urn:microsoft.com/office/officeart/2005/8/layout/vList2"/>
    <dgm:cxn modelId="{7A971D74-410B-4F84-BBA0-B7B26D5FDA06}" type="presOf" srcId="{3BFE62C0-2654-4EC9-8FD8-04034855EFFD}" destId="{5360C8CF-0D44-4B09-B6D5-DE6906B2CEF7}" srcOrd="0" destOrd="3" presId="urn:microsoft.com/office/officeart/2005/8/layout/vList2"/>
    <dgm:cxn modelId="{6745CE7D-75ED-4200-BF70-8F82CB535E79}" srcId="{4686CA45-2FD1-44B4-9015-7835F26F9BAE}" destId="{61F29818-0913-4EEA-84D0-957B77238298}" srcOrd="1" destOrd="0" parTransId="{7ABCA151-228A-4BA9-B71F-A077126797DC}" sibTransId="{E0107DA4-54F6-4093-BFA4-302AE7687E06}"/>
    <dgm:cxn modelId="{46DFA28E-AAF3-415A-843A-8274880F22F9}" srcId="{4686CA45-2FD1-44B4-9015-7835F26F9BAE}" destId="{940AE2A7-DB96-4B3A-9956-DE8CB3D776B0}" srcOrd="0" destOrd="0" parTransId="{A58DD575-3AA0-4A8A-8B7F-0C1387056B27}" sibTransId="{EB0DA978-E708-4F06-8BDF-72E9938A630C}"/>
    <dgm:cxn modelId="{35568A94-F947-4F8B-BFC5-D326FE35DBC3}" srcId="{4686CA45-2FD1-44B4-9015-7835F26F9BAE}" destId="{6F825936-8A31-4895-8E3C-48FB3EAD8A33}" srcOrd="2" destOrd="0" parTransId="{B9B3707C-02F1-4458-9C67-A3FF438D3AA5}" sibTransId="{0FC7E0D8-B920-4800-995D-61B57E06C237}"/>
    <dgm:cxn modelId="{4FCCA3CC-CF41-4974-800F-0A29A377CEB0}" type="presOf" srcId="{940AE2A7-DB96-4B3A-9956-DE8CB3D776B0}" destId="{5360C8CF-0D44-4B09-B6D5-DE6906B2CEF7}" srcOrd="0" destOrd="0" presId="urn:microsoft.com/office/officeart/2005/8/layout/vList2"/>
    <dgm:cxn modelId="{D26C1CE1-C199-4693-8998-9F32B069C766}" type="presOf" srcId="{18714541-41DA-4E84-88D2-2BB1B32B8FF8}" destId="{1CC4211D-A2AD-49C1-A0C6-C669B11786AE}" srcOrd="0" destOrd="0" presId="urn:microsoft.com/office/officeart/2005/8/layout/vList2"/>
    <dgm:cxn modelId="{89EAC6FD-333F-4B11-8CF3-74AB565D78D9}" srcId="{4686CA45-2FD1-44B4-9015-7835F26F9BAE}" destId="{3BFE62C0-2654-4EC9-8FD8-04034855EFFD}" srcOrd="3" destOrd="0" parTransId="{63938BDC-A679-4324-BBD6-B5420DF4AD63}" sibTransId="{60C58699-9D23-4791-934C-F31A37CE6782}"/>
    <dgm:cxn modelId="{EBC92F0A-4F1E-4581-8449-50530D7272CD}" type="presParOf" srcId="{C07D1914-7988-4920-85AC-5D1DCD0EF65F}" destId="{CC5904EF-1A9F-4CE2-9944-7B64FD3101F7}" srcOrd="0" destOrd="0" presId="urn:microsoft.com/office/officeart/2005/8/layout/vList2"/>
    <dgm:cxn modelId="{ACF35F69-4847-41B2-9595-54EA1A2898FC}" type="presParOf" srcId="{C07D1914-7988-4920-85AC-5D1DCD0EF65F}" destId="{227F4FCA-CEBC-47B3-9181-196986AC7C5C}" srcOrd="1" destOrd="0" presId="urn:microsoft.com/office/officeart/2005/8/layout/vList2"/>
    <dgm:cxn modelId="{822E1B9A-78DD-4C94-9AA7-C79AB83E78E6}" type="presParOf" srcId="{C07D1914-7988-4920-85AC-5D1DCD0EF65F}" destId="{FCD0A165-6260-46D1-80C4-DC9E0F6B97C5}" srcOrd="2" destOrd="0" presId="urn:microsoft.com/office/officeart/2005/8/layout/vList2"/>
    <dgm:cxn modelId="{CD403C69-4630-443A-B46D-A4006F43443B}" type="presParOf" srcId="{C07D1914-7988-4920-85AC-5D1DCD0EF65F}" destId="{5DFA43A7-E661-4C3F-8EC9-479CD57D258E}" srcOrd="3" destOrd="0" presId="urn:microsoft.com/office/officeart/2005/8/layout/vList2"/>
    <dgm:cxn modelId="{6231C9EF-BFEE-4AF1-824C-18DD60818773}" type="presParOf" srcId="{C07D1914-7988-4920-85AC-5D1DCD0EF65F}" destId="{6F49C006-610E-4DBE-B517-D2E53801E3B1}" srcOrd="4" destOrd="0" presId="urn:microsoft.com/office/officeart/2005/8/layout/vList2"/>
    <dgm:cxn modelId="{AD8778E9-ED0E-4DE1-BA91-0DF17D0F77B5}" type="presParOf" srcId="{C07D1914-7988-4920-85AC-5D1DCD0EF65F}" destId="{5360C8CF-0D44-4B09-B6D5-DE6906B2CEF7}" srcOrd="5" destOrd="0" presId="urn:microsoft.com/office/officeart/2005/8/layout/vList2"/>
    <dgm:cxn modelId="{660EC6CA-771C-45D3-89BE-5737F749BFE9}" type="presParOf" srcId="{C07D1914-7988-4920-85AC-5D1DCD0EF65F}" destId="{1CC4211D-A2AD-49C1-A0C6-C669B11786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C2345-4178-4CCA-85E2-F1AB4E1F68FA}">
      <dsp:nvSpPr>
        <dsp:cNvPr id="0" name=""/>
        <dsp:cNvSpPr/>
      </dsp:nvSpPr>
      <dsp:spPr>
        <a:xfrm>
          <a:off x="0" y="55341"/>
          <a:ext cx="10515600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poskytovat informace o životosprávě v těhotenství a při kojení, o přípravě na porod, ošetření novorozence a o antikoncepci; poskytovat rady a pomoc v otázkách sociálně-právních ve spolupráci s odpovědnými orgány,</a:t>
          </a:r>
        </a:p>
      </dsp:txBody>
      <dsp:txXfrm>
        <a:off x="55981" y="111322"/>
        <a:ext cx="10403638" cy="1034820"/>
      </dsp:txXfrm>
    </dsp:sp>
    <dsp:sp modelId="{43D090DA-BA6F-4E69-8B83-D82688272FA2}">
      <dsp:nvSpPr>
        <dsp:cNvPr id="0" name=""/>
        <dsp:cNvSpPr/>
      </dsp:nvSpPr>
      <dsp:spPr>
        <a:xfrm>
          <a:off x="0" y="1251084"/>
          <a:ext cx="10515600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provádět návštěvy v rodině těhotné ženy, ženy do šestého týdne po porodu a gynekologicky nemocné, sledovat její zdravotní stav,</a:t>
          </a:r>
        </a:p>
      </dsp:txBody>
      <dsp:txXfrm>
        <a:off x="55981" y="1307065"/>
        <a:ext cx="10403638" cy="1034820"/>
      </dsp:txXfrm>
    </dsp:sp>
    <dsp:sp modelId="{1F252082-36B1-4166-9E61-BA713E6934DF}">
      <dsp:nvSpPr>
        <dsp:cNvPr id="0" name=""/>
        <dsp:cNvSpPr/>
      </dsp:nvSpPr>
      <dsp:spPr>
        <a:xfrm>
          <a:off x="0" y="2446827"/>
          <a:ext cx="10515600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podporovat a edukovat ženu v péči o novorozence, včetně podpory kojení, a předcházet jeho komplikacím,</a:t>
          </a:r>
        </a:p>
      </dsp:txBody>
      <dsp:txXfrm>
        <a:off x="55981" y="2502808"/>
        <a:ext cx="10403638" cy="1034820"/>
      </dsp:txXfrm>
    </dsp:sp>
    <dsp:sp modelId="{70D1DC2A-C40B-41E0-8A1F-01636BB02BA8}">
      <dsp:nvSpPr>
        <dsp:cNvPr id="0" name=""/>
        <dsp:cNvSpPr/>
      </dsp:nvSpPr>
      <dsp:spPr>
        <a:xfrm>
          <a:off x="0" y="3642570"/>
          <a:ext cx="10515600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diagnostikovat těhotenství, předepisovat, doporučovat nebo provádět vyšetření nutná ke sledování fyziologického těhotenství, sledovat ženu s fyziologickým těhotenstvím, poskytovat jí informace o prevenci komplikací; v případě zjištěného rizika předávat ženu do péče lékaře se specializovanou způsobilostí v oboru gynekologie a porodnictví,</a:t>
          </a:r>
        </a:p>
      </dsp:txBody>
      <dsp:txXfrm>
        <a:off x="55981" y="3698551"/>
        <a:ext cx="10403638" cy="1034820"/>
      </dsp:txXfrm>
    </dsp:sp>
    <dsp:sp modelId="{B05CAF80-36E4-4183-B937-0FB34839090F}">
      <dsp:nvSpPr>
        <dsp:cNvPr id="0" name=""/>
        <dsp:cNvSpPr/>
      </dsp:nvSpPr>
      <dsp:spPr>
        <a:xfrm>
          <a:off x="0" y="4838313"/>
          <a:ext cx="10515600" cy="1146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sledovat stav plodu v děloze všemi vhodnými klinickými a technickými prostředky, rozpoznávat u matky, plodu nebo novorozence příznaky patologií, které vyžadují zásah lékaře, a pomáhat mu v případě zásahu; při nepřítomnosti lékaře provádět neodkladná opatření,</a:t>
          </a:r>
        </a:p>
      </dsp:txBody>
      <dsp:txXfrm>
        <a:off x="55981" y="4894294"/>
        <a:ext cx="10403638" cy="103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BD1BF-5862-4EB0-86C9-7C344FDEAA8B}">
      <dsp:nvSpPr>
        <dsp:cNvPr id="0" name=""/>
        <dsp:cNvSpPr/>
      </dsp:nvSpPr>
      <dsp:spPr>
        <a:xfrm>
          <a:off x="0" y="128563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rozpoznávat u matky, plodu nebo novorozence příznaky patologií, které vyžadují zásah lékaře, a pomáhat mu v případě zásahu; při nepřítomnosti lékaře provádět neodkladná opatření,</a:t>
          </a:r>
        </a:p>
      </dsp:txBody>
      <dsp:txXfrm>
        <a:off x="33690" y="162253"/>
        <a:ext cx="10448220" cy="622773"/>
      </dsp:txXfrm>
    </dsp:sp>
    <dsp:sp modelId="{CF500201-DE94-4B40-8FC8-D206155248F2}">
      <dsp:nvSpPr>
        <dsp:cNvPr id="0" name=""/>
        <dsp:cNvSpPr/>
      </dsp:nvSpPr>
      <dsp:spPr>
        <a:xfrm>
          <a:off x="0" y="856157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připravovat rodičku k porodu, pečovat o ni ve všech dobách porodních a vést fyziologický porod, včetně případného nástřihu hráze; v neodkladných případech vést i porod v poloze koncem pánevním (neodkladným případem se rozumí vyšetřovací nebo léčebný výkon nezbytný k záchraně života nebo zdraví)</a:t>
          </a:r>
        </a:p>
      </dsp:txBody>
      <dsp:txXfrm>
        <a:off x="33690" y="889847"/>
        <a:ext cx="10448220" cy="622773"/>
      </dsp:txXfrm>
    </dsp:sp>
    <dsp:sp modelId="{920B8C8F-97B5-4267-B43B-827E42FB73FB}">
      <dsp:nvSpPr>
        <dsp:cNvPr id="0" name=""/>
        <dsp:cNvSpPr/>
      </dsp:nvSpPr>
      <dsp:spPr>
        <a:xfrm>
          <a:off x="0" y="1583751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ošetřovat porodní a poporodní poranění a pečovat o ženu do šestého týdne po porodu,</a:t>
          </a:r>
        </a:p>
      </dsp:txBody>
      <dsp:txXfrm>
        <a:off x="33690" y="1617441"/>
        <a:ext cx="10448220" cy="622773"/>
      </dsp:txXfrm>
    </dsp:sp>
    <dsp:sp modelId="{6D498AEA-9B84-4313-8E98-A424BACAE509}">
      <dsp:nvSpPr>
        <dsp:cNvPr id="0" name=""/>
        <dsp:cNvSpPr/>
      </dsp:nvSpPr>
      <dsp:spPr>
        <a:xfrm>
          <a:off x="0" y="2311345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přejímat, kontrolovat, ukládat léčivé přípravky10) a manipulovat s nimi a zajišťovat jejich dostatečnou zásobu,</a:t>
          </a:r>
        </a:p>
      </dsp:txBody>
      <dsp:txXfrm>
        <a:off x="33690" y="2345035"/>
        <a:ext cx="10448220" cy="622773"/>
      </dsp:txXfrm>
    </dsp:sp>
    <dsp:sp modelId="{CF0A7B2A-8AA8-458E-B2E8-A59303705E9A}">
      <dsp:nvSpPr>
        <dsp:cNvPr id="0" name=""/>
        <dsp:cNvSpPr/>
      </dsp:nvSpPr>
      <dsp:spPr>
        <a:xfrm>
          <a:off x="0" y="3038939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přejímat, kontrolovat a ukládat zdravotnické prostředky11) a prádlo, manipulovat s nimi a zajišťovat jejich dezinfekci a sterilizaci a jejich dostatečnou zásobu,</a:t>
          </a:r>
        </a:p>
      </dsp:txBody>
      <dsp:txXfrm>
        <a:off x="33690" y="3072629"/>
        <a:ext cx="10448220" cy="622773"/>
      </dsp:txXfrm>
    </dsp:sp>
    <dsp:sp modelId="{F961D8FC-00C7-41A6-9C4F-CED7E6916911}">
      <dsp:nvSpPr>
        <dsp:cNvPr id="0" name=""/>
        <dsp:cNvSpPr/>
      </dsp:nvSpPr>
      <dsp:spPr>
        <a:xfrm>
          <a:off x="0" y="3766532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analyzovat, zajistit a hodnotit kvalitu a bezpečnost poskytované ošetřovatelské péče,</a:t>
          </a:r>
        </a:p>
      </dsp:txBody>
      <dsp:txXfrm>
        <a:off x="33690" y="3800222"/>
        <a:ext cx="10448220" cy="622773"/>
      </dsp:txXfrm>
    </dsp:sp>
    <dsp:sp modelId="{7278EDF0-A827-415F-BEC1-EE9E0C98C3B1}">
      <dsp:nvSpPr>
        <dsp:cNvPr id="0" name=""/>
        <dsp:cNvSpPr/>
      </dsp:nvSpPr>
      <dsp:spPr>
        <a:xfrm>
          <a:off x="0" y="4494126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pečovat o ženu s odumřelým plodem ve vyšším stupni těhotenství, s přerušeným těhotenstvím nad dvanáctý týden z genetické indikace či zdravotní indikace ženy ve všech porodních dobách, včetně sledování a vyhodnocování rizik s tím spojených, </a:t>
          </a:r>
        </a:p>
      </dsp:txBody>
      <dsp:txXfrm>
        <a:off x="33690" y="4527816"/>
        <a:ext cx="10448220" cy="622773"/>
      </dsp:txXfrm>
    </dsp:sp>
    <dsp:sp modelId="{E841C1D1-C052-45BD-9BFE-E8CF48FA7D6C}">
      <dsp:nvSpPr>
        <dsp:cNvPr id="0" name=""/>
        <dsp:cNvSpPr/>
      </dsp:nvSpPr>
      <dsp:spPr>
        <a:xfrm>
          <a:off x="0" y="5221720"/>
          <a:ext cx="10515600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poskytovat bez odborného dohledu a bez indikace ošetřovatelskou péči fyziologickému novorozenci</a:t>
          </a:r>
        </a:p>
      </dsp:txBody>
      <dsp:txXfrm>
        <a:off x="33690" y="5255410"/>
        <a:ext cx="10448220" cy="622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641FF-A0B7-4EBE-9122-62D42AD8F675}">
      <dsp:nvSpPr>
        <dsp:cNvPr id="0" name=""/>
        <dsp:cNvSpPr/>
      </dsp:nvSpPr>
      <dsp:spPr>
        <a:xfrm>
          <a:off x="0" y="98896"/>
          <a:ext cx="10515600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živnost ohlašovací = při splnění stanovených podmínek smějí být provozovány na základě ohlášení</a:t>
          </a:r>
        </a:p>
      </dsp:txBody>
      <dsp:txXfrm>
        <a:off x="62198" y="161094"/>
        <a:ext cx="10391204" cy="1149734"/>
      </dsp:txXfrm>
    </dsp:sp>
    <dsp:sp modelId="{1CE22BC8-DD96-44F9-9CD6-D3BDC57C7D37}">
      <dsp:nvSpPr>
        <dsp:cNvPr id="0" name=""/>
        <dsp:cNvSpPr/>
      </dsp:nvSpPr>
      <dsp:spPr>
        <a:xfrm>
          <a:off x="0" y="1373026"/>
          <a:ext cx="10515600" cy="160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/>
            <a:t>volná – není podmínka odborné způsobilosti, např. poradenská a konzultační činnost, zpracování odborných studií a posudků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/>
            <a:t>vázaná – </a:t>
          </a:r>
          <a:r>
            <a:rPr lang="cs-CZ" sz="2600" b="1" kern="1200" dirty="0"/>
            <a:t>i porodní asistence</a:t>
          </a:r>
          <a:endParaRPr lang="cs-CZ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/>
            <a:t>řemeslná – např. pekařství, cukrářství, zámečnictví, malířství…</a:t>
          </a:r>
        </a:p>
      </dsp:txBody>
      <dsp:txXfrm>
        <a:off x="0" y="1373026"/>
        <a:ext cx="10515600" cy="1605285"/>
      </dsp:txXfrm>
    </dsp:sp>
    <dsp:sp modelId="{CDDA61AE-F87D-4295-8972-E303A64593D9}">
      <dsp:nvSpPr>
        <dsp:cNvPr id="0" name=""/>
        <dsp:cNvSpPr/>
      </dsp:nvSpPr>
      <dsp:spPr>
        <a:xfrm>
          <a:off x="0" y="2978311"/>
          <a:ext cx="10515600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živnost koncesovaná = smějí být provozovány na základě koncese, nutnost správního rozhodnutí</a:t>
          </a:r>
        </a:p>
      </dsp:txBody>
      <dsp:txXfrm>
        <a:off x="62198" y="3040509"/>
        <a:ext cx="10391204" cy="114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5FB59-3833-46B4-A292-19D10BE5FFD8}">
      <dsp:nvSpPr>
        <dsp:cNvPr id="0" name=""/>
        <dsp:cNvSpPr/>
      </dsp:nvSpPr>
      <dsp:spPr>
        <a:xfrm>
          <a:off x="0" y="360380"/>
          <a:ext cx="10515600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fyzická nebo právnická osoba, která má oprávnění k poskytování zdravotních služeb podle zákona č. 372/2011 Sb.</a:t>
          </a:r>
        </a:p>
      </dsp:txBody>
      <dsp:txXfrm>
        <a:off x="57015" y="417395"/>
        <a:ext cx="10401570" cy="1053922"/>
      </dsp:txXfrm>
    </dsp:sp>
    <dsp:sp modelId="{18A34677-6206-4D42-8A99-79516F28A4BB}">
      <dsp:nvSpPr>
        <dsp:cNvPr id="0" name=""/>
        <dsp:cNvSpPr/>
      </dsp:nvSpPr>
      <dsp:spPr>
        <a:xfrm>
          <a:off x="0" y="1591692"/>
          <a:ext cx="10515600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Zdravotní služby = poskytování zdravotní péče podle zákona zdravotnickými pracovníky, a </a:t>
          </a:r>
          <a:r>
            <a:rPr lang="cs-CZ" sz="2200" b="1" kern="1200"/>
            <a:t>dále činnosti vykonávané jinými odbornými pracovníky</a:t>
          </a:r>
          <a:r>
            <a:rPr lang="cs-CZ" sz="2200" kern="1200"/>
            <a:t>, jsou-li tyto činnosti vykonávány v přímé souvislosti s poskytováním zdravotní péče</a:t>
          </a:r>
        </a:p>
      </dsp:txBody>
      <dsp:txXfrm>
        <a:off x="57015" y="1648707"/>
        <a:ext cx="10401570" cy="1053922"/>
      </dsp:txXfrm>
    </dsp:sp>
    <dsp:sp modelId="{4B0C37C9-FDB2-44C6-9118-AFCA5946CA33}">
      <dsp:nvSpPr>
        <dsp:cNvPr id="0" name=""/>
        <dsp:cNvSpPr/>
      </dsp:nvSpPr>
      <dsp:spPr>
        <a:xfrm>
          <a:off x="0" y="2823005"/>
          <a:ext cx="10515600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Zdravotnické zařízení = prostory určené pro poskytování zdravotních služeb</a:t>
          </a:r>
        </a:p>
      </dsp:txBody>
      <dsp:txXfrm>
        <a:off x="57015" y="2880020"/>
        <a:ext cx="10401570" cy="1053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904EF-1A9F-4CE2-9944-7B64FD3101F7}">
      <dsp:nvSpPr>
        <dsp:cNvPr id="0" name=""/>
        <dsp:cNvSpPr/>
      </dsp:nvSpPr>
      <dsp:spPr>
        <a:xfrm>
          <a:off x="0" y="2169"/>
          <a:ext cx="105156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možné pouze na základě oprávnění k poskytování zdravotních služeb</a:t>
          </a:r>
        </a:p>
      </dsp:txBody>
      <dsp:txXfrm>
        <a:off x="28557" y="30726"/>
        <a:ext cx="10458486" cy="527886"/>
      </dsp:txXfrm>
    </dsp:sp>
    <dsp:sp modelId="{FCD0A165-6260-46D1-80C4-DC9E0F6B97C5}">
      <dsp:nvSpPr>
        <dsp:cNvPr id="0" name=""/>
        <dsp:cNvSpPr/>
      </dsp:nvSpPr>
      <dsp:spPr>
        <a:xfrm>
          <a:off x="0" y="659169"/>
          <a:ext cx="105156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pouze služby uvedené v oprávnění</a:t>
          </a:r>
        </a:p>
      </dsp:txBody>
      <dsp:txXfrm>
        <a:off x="28557" y="687726"/>
        <a:ext cx="10458486" cy="527886"/>
      </dsp:txXfrm>
    </dsp:sp>
    <dsp:sp modelId="{6F49C006-610E-4DBE-B517-D2E53801E3B1}">
      <dsp:nvSpPr>
        <dsp:cNvPr id="0" name=""/>
        <dsp:cNvSpPr/>
      </dsp:nvSpPr>
      <dsp:spPr>
        <a:xfrm>
          <a:off x="0" y="1316169"/>
          <a:ext cx="105156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bez oprávnění pouze:</a:t>
          </a:r>
        </a:p>
      </dsp:txBody>
      <dsp:txXfrm>
        <a:off x="28557" y="1344726"/>
        <a:ext cx="10458486" cy="527886"/>
      </dsp:txXfrm>
    </dsp:sp>
    <dsp:sp modelId="{5360C8CF-0D44-4B09-B6D5-DE6906B2CEF7}">
      <dsp:nvSpPr>
        <dsp:cNvPr id="0" name=""/>
        <dsp:cNvSpPr/>
      </dsp:nvSpPr>
      <dsp:spPr>
        <a:xfrm>
          <a:off x="0" y="1901169"/>
          <a:ext cx="1051560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odborná první pomoc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v zařízeních sociálních služeb podle zákona o sociálních službách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zajistit převoz osoby, jejíž zdravotní stav to vyžaduje, ze zahraničí do České republiky nebo naopak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/>
            <a:t>oprávněná osoba jiného státu - dle přepisů jiného státu, dočasná činnost na území ČR, osoby usazené, se sídlem ve státě EU, EHP, Švýcarské konfederaci</a:t>
          </a:r>
        </a:p>
      </dsp:txBody>
      <dsp:txXfrm>
        <a:off x="0" y="1901169"/>
        <a:ext cx="10515600" cy="1863000"/>
      </dsp:txXfrm>
    </dsp:sp>
    <dsp:sp modelId="{1CC4211D-A2AD-49C1-A0C6-C669B11786AE}">
      <dsp:nvSpPr>
        <dsp:cNvPr id="0" name=""/>
        <dsp:cNvSpPr/>
      </dsp:nvSpPr>
      <dsp:spPr>
        <a:xfrm>
          <a:off x="0" y="3764169"/>
          <a:ext cx="105156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prostřednictvím osob způsobilých k výkonu zdravotnického povolání</a:t>
          </a:r>
        </a:p>
      </dsp:txBody>
      <dsp:txXfrm>
        <a:off x="28557" y="3792726"/>
        <a:ext cx="10458486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491" y="659428"/>
            <a:ext cx="1724399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10/26/2023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10/26/2023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5F3C532-C204-974E-A15B-38C06FDA4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  <p:sldLayoutId id="2147483665" r:id="rId10"/>
    <p:sldLayoutId id="21474836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2-92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zp.cz/poskytovatele/smluvni-vztahy/postup-uzavirani-smluv-pro-zdravotnicke-zarizeni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poskytovatele zdravotních služeb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1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/>
              <a:t>povinnost ohlásit živnostenskému úřadu – spojeno se správními poplatky (ohlášení   živnosti   při   vstupu do   živnostenského   podnikání – 1000 Kč atd.)</a:t>
            </a:r>
          </a:p>
          <a:p>
            <a:endParaRPr lang="cs-CZ" sz="2000" dirty="0"/>
          </a:p>
          <a:p>
            <a:r>
              <a:rPr lang="cs-CZ" sz="2000" dirty="0"/>
              <a:t>ohlášení fyzické osoby musí obsahovat:</a:t>
            </a:r>
          </a:p>
          <a:p>
            <a:pPr lvl="2"/>
            <a:r>
              <a:rPr lang="cs-CZ" sz="1600" dirty="0"/>
              <a:t>jméno a příjmení, popřípadě obchodní firmu, státní občanství, adresu bydliště, rodné číslo, bylo-li přiděleno, datum narození, místo narození (obec, okres, stát) a rodné příjmení</a:t>
            </a:r>
          </a:p>
          <a:p>
            <a:pPr lvl="2"/>
            <a:r>
              <a:rPr lang="cs-CZ" sz="1600" dirty="0"/>
              <a:t>adresu sídla</a:t>
            </a:r>
          </a:p>
          <a:p>
            <a:pPr lvl="2"/>
            <a:r>
              <a:rPr lang="cs-CZ" sz="1600" dirty="0"/>
              <a:t>předmět podnikání </a:t>
            </a:r>
          </a:p>
          <a:p>
            <a:pPr lvl="2"/>
            <a:r>
              <a:rPr lang="cs-CZ" sz="1600" dirty="0"/>
              <a:t>identifikační číslo osoby, bylo-li přiděleno</a:t>
            </a:r>
          </a:p>
          <a:p>
            <a:pPr lvl="2"/>
            <a:r>
              <a:rPr lang="cs-CZ" sz="1600" dirty="0"/>
              <a:t>provozovnu nebo provozovny</a:t>
            </a:r>
          </a:p>
          <a:p>
            <a:pPr lvl="2"/>
            <a:r>
              <a:rPr lang="cs-CZ" sz="1600" dirty="0"/>
              <a:t>titul nebo vědeckou hodnost osob </a:t>
            </a:r>
          </a:p>
          <a:p>
            <a:pPr lvl="2"/>
            <a:r>
              <a:rPr lang="cs-CZ" sz="1600" dirty="0"/>
              <a:t>případně adresu pro doručování všemi živnostenskými úřady</a:t>
            </a:r>
          </a:p>
          <a:p>
            <a:pPr lvl="2"/>
            <a:r>
              <a:rPr lang="cs-CZ" sz="1600" dirty="0"/>
              <a:t>Doklady o odborné způsobilosti</a:t>
            </a:r>
          </a:p>
          <a:p>
            <a:endParaRPr lang="cs-CZ" sz="2000" dirty="0"/>
          </a:p>
          <a:p>
            <a:r>
              <a:rPr lang="cs-CZ" sz="2000" dirty="0"/>
              <a:t>živnostenské oprávnění u ohlašovacích vzniká dnem ohlášení</a:t>
            </a:r>
          </a:p>
          <a:p>
            <a:r>
              <a:rPr lang="cs-CZ" sz="2000" dirty="0"/>
              <a:t>živnostenský úřad provede za splnění podmínek zápis do živnostenského rejstříku do 5 pracovních dnů ode dne doručení ohlášení a vydá podnikateli výpis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Ohlašování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smrtí podnikatele</a:t>
            </a:r>
          </a:p>
          <a:p>
            <a:r>
              <a:rPr lang="cs-CZ" sz="2400" dirty="0"/>
              <a:t>zánikem právnické osoby</a:t>
            </a:r>
          </a:p>
          <a:p>
            <a:r>
              <a:rPr lang="cs-CZ" sz="2400" dirty="0"/>
              <a:t>uplynutím doby, pokud bylo živnostenské oprávnění omezeno na dobu určitou,</a:t>
            </a:r>
          </a:p>
          <a:p>
            <a:r>
              <a:rPr lang="cs-CZ" sz="2400" dirty="0"/>
              <a:t>výmazem zahraniční osoby povinně zapsané v obchodním rejstříku nebo jejího předmětu podnikání z obchodního rejstříku,</a:t>
            </a:r>
          </a:p>
          <a:p>
            <a:r>
              <a:rPr lang="cs-CZ" sz="2400" dirty="0"/>
              <a:t>stanoví-li tak zvláštní právní předpis,</a:t>
            </a:r>
          </a:p>
          <a:p>
            <a:r>
              <a:rPr lang="cs-CZ" sz="2400" dirty="0"/>
              <a:t>rozhodnutím živnostenského úřadu o zrušení živnostenského oprávnění.</a:t>
            </a:r>
          </a:p>
          <a:p>
            <a:r>
              <a:rPr lang="cs-CZ" sz="2400" dirty="0"/>
              <a:t>živnostenský úřad zruší živnostenské oprávnění jestliže podnikatel již nesplňuje podmínky, nastanou překážky, podnikatel o to požádá.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živnosti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uvedené se vztahuje také na právnické osoby!</a:t>
            </a:r>
          </a:p>
          <a:p>
            <a:r>
              <a:rPr lang="cs-CZ" dirty="0"/>
              <a:t>pokud se rozhodnete podnikat jako právnická osoba (typicky s.r.o.), je kromě založení obchodní společnosti třeba myslet také na získání živnostenského oprávnění</a:t>
            </a:r>
          </a:p>
          <a:p>
            <a:r>
              <a:rPr lang="cs-CZ" dirty="0"/>
              <a:t>založení obchodní společnosti vyžaduje zakladatelskou listinou sepsanou u notáře, doložení dalších dokumentů a podání návrhu na zápis do obchodního rejstříku – trvá cca několik týdnů, vyjde to na cca 10 000 až 20 000 Kč</a:t>
            </a:r>
          </a:p>
          <a:p>
            <a:r>
              <a:rPr lang="cs-CZ" dirty="0"/>
              <a:t>název společnosti musí být nezaměnitelný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povinnost mít založen bankovní účet</a:t>
            </a:r>
          </a:p>
          <a:p>
            <a:r>
              <a:rPr lang="cs-CZ" dirty="0"/>
              <a:t>povinnost být registrován na finančním úřadě</a:t>
            </a:r>
          </a:p>
          <a:p>
            <a:r>
              <a:rPr lang="cs-CZ" dirty="0"/>
              <a:t>povinnost se ohlásit na správě sociálního a zdravotního pojištění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  <a:p>
            <a:r>
              <a:rPr lang="cs-CZ" dirty="0"/>
              <a:t>získat oprávnění k poskytování zdravotních služeb!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Podnikání – další povinnosti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8820150" cy="1309512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Poskytování zdravotních služeb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E30882-CD65-48FA-A4CA-5A8763EE68BB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Poskytovatel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51CA27-7E3B-41FD-8CE1-B0C698BB2BD6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 algn="just"/>
            <a:r>
              <a:rPr lang="cs-CZ" dirty="0"/>
              <a:t>musí být splněny požadavky podle předpisů v době kdy žádám o oprávnění!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požadavky na minimální personální zabezpečení zdravotních služeb (vyhláška č. 99/2012 Sb., o požadavcích na minimální personální zabezpečení zdravotních služeb)</a:t>
            </a:r>
          </a:p>
          <a:p>
            <a:pPr lvl="2" algn="just"/>
            <a:r>
              <a:rPr lang="cs-CZ" dirty="0"/>
              <a:t>Část I. ambulantní péče podle oborů zdravotní péče - obory nelékařských zdravotnických povolání – </a:t>
            </a:r>
            <a:r>
              <a:rPr lang="cs-CZ" b="1" dirty="0"/>
              <a:t>porodní asistentka</a:t>
            </a:r>
            <a:r>
              <a:rPr lang="cs-CZ" dirty="0"/>
              <a:t>: </a:t>
            </a:r>
          </a:p>
          <a:p>
            <a:pPr marL="1371600" lvl="3" indent="0" algn="just">
              <a:buNone/>
            </a:pPr>
            <a:r>
              <a:rPr lang="cs-CZ" b="1" u="sng" dirty="0"/>
              <a:t>Zdravotní péče bez vedení porodů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a) porodní asistentka způsobilá k výkonu povolání bez odborného dohledu nebo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b) porodní asistentka se specializovanou způsobilostí v oboru způsobilá k výkonu povolání bez odborného dohledu, pokud jsou vykonávány činnosti podle jiného právního předpisu12).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371600" lvl="3" indent="0" algn="just">
              <a:buNone/>
            </a:pPr>
            <a:r>
              <a:rPr lang="cs-CZ" b="1" u="sng" dirty="0"/>
              <a:t>Zdravotní péče, včetně vedení fyziologických porodů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a) porodní asistentka způsobilá k výkonu povolání bez odborného dohledu,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b) porodní asistentka se specializovanou způsobilostí v oboru, pokud jsou vykonávány činnosti podle jiného právního předpisu12) a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c) gynekolog a porodník - fyzická přítomnost do 5 minut na pracovišti.</a:t>
            </a:r>
          </a:p>
          <a:p>
            <a:pPr marL="1828800" lvl="3" indent="-457200" algn="just">
              <a:buFont typeface="+mj-lt"/>
              <a:buAutoNum type="alphaLcParenR"/>
            </a:pPr>
            <a:endParaRPr lang="cs-CZ" dirty="0"/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Při vedení porodu jsou na pracovišti přítomny vždy dvě porodní asistentky nebo jedna porodní asistentka a jedna dětská sestra, dětská sestra pro intenzivní péči nebo sestra pro intenzivní péči.</a:t>
            </a:r>
          </a:p>
          <a:p>
            <a:pPr marL="1828800" lvl="3" indent="-457200" algn="just">
              <a:buFont typeface="+mj-lt"/>
              <a:buAutoNum type="alphaLcParenR"/>
            </a:pPr>
            <a:r>
              <a:rPr lang="cs-CZ" dirty="0"/>
              <a:t>Pokud není zajištěno provedení porodu císařským řezem nebo operace směřující k ukončení porodu nejdéle do 15 minut od zjištění komplikace porodu ve zdravotnickém zařízení lůžkové péče, musí být péče dále zabezpečena podle požadavků bodu 15 části I přílohy č. 3 této vyhlášky a dále </a:t>
            </a:r>
            <a:r>
              <a:rPr lang="cs-CZ" dirty="0" err="1"/>
              <a:t>neonatologem</a:t>
            </a:r>
            <a:r>
              <a:rPr lang="cs-CZ" dirty="0"/>
              <a:t>.</a:t>
            </a:r>
          </a:p>
          <a:p>
            <a:pPr lvl="0" algn="just"/>
            <a:r>
              <a:rPr lang="cs-CZ" dirty="0"/>
              <a:t>ve zdravotnických zařízeních v místech uvedených v oprávnění k poskytování zdravotních služeb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technické a věcné vybavení zdravotnických zařízení musí odpovídat oborům, druhu a formě poskytované zdravotní péče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vyhláška č. 92/2012 Sb., o požadavcích na minimální technické a věcné vybavení zdravotnických zařízení a kontaktních pracovišť domácí péče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společné požadavky pro všechny obory </a:t>
            </a:r>
          </a:p>
          <a:p>
            <a:pPr lvl="4"/>
            <a:r>
              <a:rPr lang="cs-CZ" dirty="0"/>
              <a:t>Laboratoř musí mít minimální plochu 6 m2 na 1 pracovní místo, na každé další pracovní místo se plocha zvyšuje o 2 m2.</a:t>
            </a:r>
          </a:p>
          <a:p>
            <a:pPr lvl="4"/>
            <a:r>
              <a:rPr lang="cs-CZ" dirty="0"/>
              <a:t>Vybavení:</a:t>
            </a:r>
          </a:p>
          <a:p>
            <a:pPr lvl="5"/>
            <a:r>
              <a:rPr lang="cs-CZ" dirty="0"/>
              <a:t>umyvadlo a dřez nebo výlevka,</a:t>
            </a:r>
          </a:p>
          <a:p>
            <a:pPr lvl="5"/>
            <a:r>
              <a:rPr lang="cs-CZ" dirty="0"/>
              <a:t>laboratorní stůl,</a:t>
            </a:r>
          </a:p>
          <a:p>
            <a:pPr lvl="5"/>
            <a:r>
              <a:rPr lang="cs-CZ" dirty="0"/>
              <a:t>chladicí zařízení,</a:t>
            </a:r>
          </a:p>
          <a:p>
            <a:pPr lvl="5"/>
            <a:r>
              <a:rPr lang="cs-CZ" dirty="0"/>
              <a:t>zařízení pro přípravu vzorků, pokud to provoz laboratoře vyžaduje,</a:t>
            </a:r>
          </a:p>
          <a:p>
            <a:pPr lvl="5"/>
            <a:r>
              <a:rPr lang="cs-CZ" dirty="0"/>
              <a:t>atd.</a:t>
            </a:r>
          </a:p>
          <a:p>
            <a:pPr lvl="2"/>
            <a:r>
              <a:rPr lang="cs-CZ" dirty="0"/>
              <a:t>+ podle oboru – </a:t>
            </a:r>
            <a:r>
              <a:rPr lang="cs-CZ" dirty="0">
                <a:hlinkClick r:id="rId2"/>
              </a:rPr>
              <a:t>porodní asistence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zdravotních služeb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dirty="0"/>
              <a:t>povolání lékaře, zubního lékaře nebo farmaceuta nebo způsobilost k výkonu povolání zdravotnického pracovníka nelékařského povolání bez přímého vedení a odborného dohledu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poskytovatel, který je fyzickou osobou, </a:t>
            </a:r>
            <a:r>
              <a:rPr lang="cs-CZ" b="1" dirty="0"/>
              <a:t>musí být způsobilý k samostatnému výkonu zdravotnického povolání</a:t>
            </a:r>
            <a:r>
              <a:rPr lang="cs-CZ" dirty="0"/>
              <a:t> (zákon č. 96/2004 Sb.)</a:t>
            </a:r>
            <a:endParaRPr lang="cs-CZ" b="1" dirty="0"/>
          </a:p>
          <a:p>
            <a:pPr lvl="0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Způsobilost k samostatnému výkonu zdravotnického povolání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Aft>
                <a:spcPts val="513"/>
              </a:spcAft>
              <a:buNone/>
              <a:defRPr/>
            </a:pPr>
            <a:r>
              <a:rPr lang="cs-CZ" altLang="cs-CZ" sz="2000" b="1" dirty="0"/>
              <a:t>Poskytovatel zdravotních služeb</a:t>
            </a:r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fyzická nebo právnická osoba, která má oprávnění k poskytování zdravotních služeb podle zákona č. 372/2011 Sb.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personál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zdravotnické zařízení – prostory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technické a věcné vybavení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oprávnění</a:t>
            </a:r>
            <a:endParaRPr lang="cs-CZ" altLang="cs-CZ" sz="18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DAA61-AA14-4117-8DE0-273EC9C2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Zdravotnický pracovník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odborná/specializovaná způsobilost</a:t>
            </a:r>
          </a:p>
          <a:p>
            <a:r>
              <a:rPr lang="cs-CZ" sz="2000" dirty="0"/>
              <a:t>zdravotní stav</a:t>
            </a:r>
          </a:p>
          <a:p>
            <a:r>
              <a:rPr lang="cs-CZ" sz="2000" dirty="0"/>
              <a:t>bezúhonnost</a:t>
            </a:r>
          </a:p>
          <a:p>
            <a:r>
              <a:rPr lang="cs-CZ" sz="2000" dirty="0"/>
              <a:t>případně členství v komoře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poskytuje zdravotní služby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dirty="0"/>
              <a:t>za bezúhonného se pro účely tohoto zákona považuje ten, kdo nebyl pravomocně odsouzen:</a:t>
            </a:r>
          </a:p>
          <a:p>
            <a:pPr lvl="2" algn="just"/>
            <a:r>
              <a:rPr lang="cs-CZ" dirty="0"/>
              <a:t>za úmyslný trestný čin k nepodmíněnému trestu odnětí svobody v trvání alespoň 1 roku</a:t>
            </a:r>
          </a:p>
          <a:p>
            <a:pPr lvl="2" algn="just"/>
            <a:r>
              <a:rPr lang="cs-CZ" dirty="0"/>
              <a:t>za trestný čin spáchaný při poskytování zdravotních služeb</a:t>
            </a:r>
          </a:p>
          <a:p>
            <a:pPr marL="914400" lvl="2" indent="0" algn="just">
              <a:buNone/>
            </a:pPr>
            <a:r>
              <a:rPr lang="pl-PL" dirty="0"/>
              <a:t>anebo se na něho hledí, jako by nebyl odsouzen.</a:t>
            </a:r>
          </a:p>
          <a:p>
            <a:pPr marL="914400" lvl="2" indent="0" algn="just">
              <a:buNone/>
            </a:pPr>
            <a:endParaRPr lang="cs-CZ" dirty="0"/>
          </a:p>
          <a:p>
            <a:pPr lvl="0" algn="just"/>
            <a:r>
              <a:rPr lang="cs-CZ" dirty="0"/>
              <a:t>dokládá se výpisem z evidence Rejstříku trestů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Bezúhonnost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Krajský úřad podle místa poskytování ZS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Ministerstvo obrany nebo Ministerstvo spravedlnosti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Ministerstvo vnitra</a:t>
            </a:r>
          </a:p>
          <a:p>
            <a:pPr lvl="0"/>
            <a:endParaRPr lang="cs-CZ" dirty="0"/>
          </a:p>
          <a:p>
            <a:pPr marL="0" indent="0" algn="just">
              <a:buNone/>
            </a:pPr>
            <a:r>
              <a:rPr lang="cs-CZ" dirty="0"/>
              <a:t>jen na základě souhlasného závazného stanoviska </a:t>
            </a:r>
            <a:r>
              <a:rPr lang="cs-CZ" b="1" dirty="0"/>
              <a:t>Státního ústavu pro kontrolu léčiv </a:t>
            </a:r>
            <a:r>
              <a:rPr lang="cs-CZ" dirty="0"/>
              <a:t>k technickému a věcnému vybavení zdravotnického zařízení</a:t>
            </a:r>
          </a:p>
          <a:p>
            <a:pPr lvl="0"/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 udělení oprávnění rozhoduje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dosažení věku 18 let</a:t>
            </a:r>
          </a:p>
          <a:p>
            <a:r>
              <a:rPr lang="cs-CZ" dirty="0"/>
              <a:t>plná svéprávnost</a:t>
            </a:r>
          </a:p>
          <a:p>
            <a:r>
              <a:rPr lang="cs-CZ" dirty="0"/>
              <a:t>bezúhonnost</a:t>
            </a:r>
          </a:p>
          <a:p>
            <a:r>
              <a:rPr lang="cs-CZ" dirty="0"/>
              <a:t>povolení k pobytu na území ČR</a:t>
            </a:r>
          </a:p>
          <a:p>
            <a:r>
              <a:rPr lang="cs-CZ" dirty="0"/>
              <a:t>způsobilost k samostatnému výkonu zdravotnického povolání / odborný zástupce</a:t>
            </a:r>
          </a:p>
          <a:p>
            <a:r>
              <a:rPr lang="cs-CZ" dirty="0"/>
              <a:t>oprávnění k užívání zdravotnické zařízení </a:t>
            </a:r>
          </a:p>
          <a:p>
            <a:r>
              <a:rPr lang="cs-CZ" dirty="0"/>
              <a:t>splnění požadavků na personální zabezpečení</a:t>
            </a:r>
          </a:p>
          <a:p>
            <a:r>
              <a:rPr lang="cs-CZ" dirty="0"/>
              <a:t>doložení stanovisek SÚKL, KHS, MZ</a:t>
            </a:r>
          </a:p>
          <a:p>
            <a:r>
              <a:rPr lang="cs-CZ" dirty="0"/>
              <a:t>osobně způsobilá / odborný zástupce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udělení oprávnění - FO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bezúhonnost – statutární orgán/ jeho členové / vedoucí organizační složky státu / organizační složky územního samosprávného celku</a:t>
            </a:r>
          </a:p>
          <a:p>
            <a:r>
              <a:rPr lang="cs-CZ" sz="2400" dirty="0"/>
              <a:t>ustavení odborného zástupce</a:t>
            </a:r>
          </a:p>
          <a:p>
            <a:r>
              <a:rPr lang="cs-CZ" sz="2400" dirty="0"/>
              <a:t>oprávnění k užívání zdravotnické zařízení (technické a věcné vybavení)</a:t>
            </a:r>
          </a:p>
          <a:p>
            <a:r>
              <a:rPr lang="cs-CZ" sz="2400" dirty="0"/>
              <a:t>splnění požadavků na personální zabezpečení</a:t>
            </a:r>
          </a:p>
          <a:p>
            <a:r>
              <a:rPr lang="cs-CZ" sz="2400" dirty="0"/>
              <a:t>doložení stanovisek SÚKL, KHS, MZ</a:t>
            </a:r>
          </a:p>
          <a:p>
            <a:r>
              <a:rPr lang="cs-CZ" sz="2400" dirty="0"/>
              <a:t>odborný zástupce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udělení oprávnění - PO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soudem nebo správním orgánem udělen zákaz činnosti </a:t>
            </a:r>
          </a:p>
          <a:p>
            <a:endParaRPr lang="cs-CZ" dirty="0"/>
          </a:p>
          <a:p>
            <a:r>
              <a:rPr lang="cs-CZ" dirty="0"/>
              <a:t>po dobu 3 let ode dne nabytí právní moci rozhodnutí o odnětí oprávnění</a:t>
            </a:r>
          </a:p>
          <a:p>
            <a:endParaRPr lang="cs-CZ" dirty="0"/>
          </a:p>
          <a:p>
            <a:r>
              <a:rPr lang="cs-CZ" dirty="0"/>
              <a:t>překážky související s insolvenčním řízení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Překážky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povinné náležitosti podle zákona</a:t>
            </a:r>
          </a:p>
          <a:p>
            <a:pPr lvl="2"/>
            <a:r>
              <a:rPr lang="cs-CZ" i="1" dirty="0"/>
              <a:t>údaje o žadateli</a:t>
            </a:r>
            <a:endParaRPr lang="cs-CZ" dirty="0"/>
          </a:p>
          <a:p>
            <a:pPr lvl="2"/>
            <a:r>
              <a:rPr lang="cs-CZ" i="1" dirty="0"/>
              <a:t>údaje o odborném zástupci</a:t>
            </a:r>
            <a:endParaRPr lang="cs-CZ" dirty="0"/>
          </a:p>
          <a:p>
            <a:pPr lvl="2"/>
            <a:r>
              <a:rPr lang="cs-CZ" i="1" dirty="0"/>
              <a:t>údaje o místu poskytování ZS</a:t>
            </a:r>
            <a:endParaRPr lang="cs-CZ" dirty="0"/>
          </a:p>
          <a:p>
            <a:pPr lvl="2"/>
            <a:r>
              <a:rPr lang="cs-CZ" i="1" dirty="0"/>
              <a:t>formy, obory a druhy poskytované zdravotní péče</a:t>
            </a:r>
            <a:endParaRPr lang="cs-CZ" dirty="0"/>
          </a:p>
          <a:p>
            <a:pPr lvl="2"/>
            <a:r>
              <a:rPr lang="cs-CZ" i="1" dirty="0"/>
              <a:t>datum, kdy žadatel hodlá zahájit poskytování ZS</a:t>
            </a:r>
            <a:endParaRPr lang="cs-CZ" dirty="0"/>
          </a:p>
          <a:p>
            <a:pPr lvl="2"/>
            <a:r>
              <a:rPr lang="cs-CZ" i="1" dirty="0"/>
              <a:t>doba, po kterou žadatel hodlá zdravotní služby poskytovat, pokud žádá o udělení oprávnění na dobu určitou</a:t>
            </a:r>
            <a:endParaRPr lang="cs-CZ" dirty="0"/>
          </a:p>
          <a:p>
            <a:pPr lvl="2"/>
            <a:r>
              <a:rPr lang="cs-CZ" i="1" dirty="0"/>
              <a:t>doklady k žádosti</a:t>
            </a:r>
            <a:endParaRPr lang="cs-CZ" dirty="0"/>
          </a:p>
          <a:p>
            <a:pPr marL="914400" lvl="2" indent="0">
              <a:buNone/>
            </a:pPr>
            <a:endParaRPr lang="cs-CZ" sz="3400" dirty="0"/>
          </a:p>
          <a:p>
            <a:r>
              <a:rPr lang="cs-CZ" sz="3400" dirty="0"/>
              <a:t>povinnost skutečnosti doložit doklady (o způsobilosti, o bezúhonnost, seznam zdravotnických pracovníků apod.)</a:t>
            </a:r>
          </a:p>
          <a:p>
            <a:endParaRPr lang="cs-CZ" dirty="0"/>
          </a:p>
          <a:p>
            <a:r>
              <a:rPr lang="cs-CZ" sz="2600" dirty="0"/>
              <a:t>pokud budou ZS poskytovány u jiného poskytovatele v jeho ZZ - smlouvu s poskytovatelem, který provozuje zdravotnické zařízení v němž bude žadatel zdravotní služby poskytovat, opravňující žadatele využívat technické a věcné vybavení zdravotnického zařízení a personální zabezpečení zdravotních služeb tohoto poskytovatele k poskytování zdravotních služeb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Žádost o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rozhoduje Krajský úřad na základě doložených skutečností</a:t>
            </a:r>
          </a:p>
          <a:p>
            <a:r>
              <a:rPr lang="cs-CZ" dirty="0"/>
              <a:t>pokud vše splněno – udělí oprávnění</a:t>
            </a:r>
          </a:p>
          <a:p>
            <a:r>
              <a:rPr lang="cs-CZ" dirty="0"/>
              <a:t>v rozhodnutí je uvedeno, na jakou dobu de uděluje a datum zahájení poskytování ZS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Povinnost poskytovatele hlásit změny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Rozhodnutí o udělení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smrtí poskytovatele</a:t>
            </a:r>
          </a:p>
          <a:p>
            <a:r>
              <a:rPr lang="cs-CZ" b="1" dirty="0"/>
              <a:t>zánikem poskytovatele</a:t>
            </a:r>
            <a:r>
              <a:rPr lang="cs-CZ" dirty="0"/>
              <a:t>,</a:t>
            </a:r>
          </a:p>
          <a:p>
            <a:r>
              <a:rPr lang="cs-CZ" dirty="0"/>
              <a:t> výmazem organizační složky závodu právnické osoby se sídlem mimo území České republiky z obchodního rejstříku,</a:t>
            </a:r>
          </a:p>
          <a:p>
            <a:r>
              <a:rPr lang="cs-CZ" dirty="0"/>
              <a:t>zrušením organizační složky státu nebo organizační složky územního samosprávného celku, bylo-li poskytování zdravotních služeb zajišťováno touto organizační složkou,</a:t>
            </a:r>
          </a:p>
          <a:p>
            <a:r>
              <a:rPr lang="cs-CZ" b="1" dirty="0"/>
              <a:t>uplynutím doby</a:t>
            </a:r>
            <a:r>
              <a:rPr lang="cs-CZ" dirty="0"/>
              <a:t>, pokud bylo oprávnění uděleno na dobu určitou,</a:t>
            </a:r>
          </a:p>
          <a:p>
            <a:r>
              <a:rPr lang="cs-CZ" b="1" dirty="0"/>
              <a:t>rozhodnutím</a:t>
            </a:r>
            <a:r>
              <a:rPr lang="cs-CZ" dirty="0"/>
              <a:t> příslušného správního orgánu o odejmutí oprávnění, nebo</a:t>
            </a:r>
          </a:p>
          <a:p>
            <a:r>
              <a:rPr lang="cs-CZ" dirty="0"/>
              <a:t>v dalších případech stanovených tímto zákonem.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Zánik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9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příslušný orgán odejme:</a:t>
            </a:r>
          </a:p>
          <a:p>
            <a:pPr lvl="2"/>
            <a:r>
              <a:rPr lang="cs-CZ" sz="3200" dirty="0"/>
              <a:t>poskytovatel přestal splňovat podmínky</a:t>
            </a:r>
          </a:p>
          <a:p>
            <a:pPr lvl="2"/>
            <a:r>
              <a:rPr lang="cs-CZ" sz="3200" dirty="0"/>
              <a:t>nastala překážka pro udělení</a:t>
            </a:r>
          </a:p>
          <a:p>
            <a:pPr lvl="2"/>
            <a:r>
              <a:rPr lang="cs-CZ" sz="3200" dirty="0"/>
              <a:t>poskytovatel o to požádal</a:t>
            </a:r>
          </a:p>
          <a:p>
            <a:pPr lvl="2"/>
            <a:r>
              <a:rPr lang="cs-CZ" sz="3200" dirty="0"/>
              <a:t>další případy stanovené zákonem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Odejmutí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1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uložen zákaz činnosti v poskytování ZS (soud / správní orgán)</a:t>
            </a:r>
          </a:p>
          <a:p>
            <a:pPr lvl="0"/>
            <a:r>
              <a:rPr lang="cs-CZ" dirty="0"/>
              <a:t>není pojištěn pro případ odpovědnosti za škodu způsobenou v souvislosti s poskytováním ZS</a:t>
            </a:r>
          </a:p>
          <a:p>
            <a:pPr lvl="0"/>
            <a:r>
              <a:rPr lang="cs-CZ" dirty="0"/>
              <a:t>závažným způsobem /opakovaně porušil povinnost stanovenou pro poskytování ZS zákonem </a:t>
            </a:r>
          </a:p>
          <a:p>
            <a:pPr lvl="0"/>
            <a:r>
              <a:rPr lang="cs-CZ" dirty="0"/>
              <a:t>ve lhůtě neodstranil zjištěné nedostatky </a:t>
            </a:r>
          </a:p>
          <a:p>
            <a:pPr lvl="0"/>
            <a:r>
              <a:rPr lang="cs-CZ" dirty="0"/>
              <a:t>nevede / vede v rozporu s právním předpisem ZD </a:t>
            </a:r>
          </a:p>
          <a:p>
            <a:pPr lvl="0"/>
            <a:r>
              <a:rPr lang="cs-CZ" dirty="0"/>
              <a:t>neplatí pojistné na sociální zabezpečení a příspěvek na státní politiku zaměstnanosti</a:t>
            </a:r>
          </a:p>
          <a:p>
            <a:pPr lvl="0"/>
            <a:r>
              <a:rPr lang="cs-CZ" dirty="0"/>
              <a:t>po dobu 3 let ode dne nabytí právní moci rozhodnutí o zamítnutí insolvenčního návrhu /zrušení konkursu  </a:t>
            </a:r>
          </a:p>
          <a:p>
            <a:r>
              <a:rPr lang="cs-CZ" dirty="0"/>
              <a:t>v průběhu insolvenčního řízení bez souhlasu insolvenčního správce</a:t>
            </a:r>
          </a:p>
          <a:p>
            <a:r>
              <a:rPr lang="cs-CZ" dirty="0"/>
              <a:t>zdravotní služby nejsou poskytovány po dobu delší než 1 rok</a:t>
            </a:r>
          </a:p>
          <a:p>
            <a:r>
              <a:rPr lang="cs-CZ" dirty="0"/>
              <a:t>dále viz zákon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 odejmutí/změnění/pozastavení oprávnění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Aft>
                <a:spcPts val="513"/>
              </a:spcAft>
              <a:buNone/>
              <a:defRPr/>
            </a:pPr>
            <a:r>
              <a:rPr lang="cs-CZ" altLang="cs-CZ" sz="2000" b="1" dirty="0"/>
              <a:t>Živnostenské oprávnění</a:t>
            </a:r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2000" dirty="0"/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živnostenský úřad</a:t>
            </a:r>
          </a:p>
          <a:p>
            <a:pPr algn="just" defTabSz="891737">
              <a:spcAft>
                <a:spcPts val="513"/>
              </a:spcAft>
              <a:defRPr/>
            </a:pPr>
            <a:r>
              <a:rPr lang="cs-CZ" altLang="cs-CZ" sz="2000" dirty="0"/>
              <a:t>při splnění podmínek podle zákona č. 455/1991 Sb., o živnostenském podnikání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CDAA61-AA14-4117-8DE0-273EC9C2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Oprávnění k poskytování zdravotních služeb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uděluje krajský úřad</a:t>
            </a:r>
          </a:p>
          <a:p>
            <a:r>
              <a:rPr lang="cs-CZ" sz="2000" dirty="0"/>
              <a:t>při splnění podmínek podle zákona č. 372/2011 Sb., o zdravotních službách a podmínkách jejich poskytování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Pozor na rozdíl!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3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nejdéle na dobu 1 roku</a:t>
            </a:r>
          </a:p>
          <a:p>
            <a:pPr lvl="0"/>
            <a:r>
              <a:rPr lang="cs-CZ" dirty="0"/>
              <a:t>přerušením je neposkytování ZS déle než 1 měsíc</a:t>
            </a:r>
          </a:p>
          <a:p>
            <a:pPr lvl="0"/>
            <a:r>
              <a:rPr lang="cs-CZ" dirty="0"/>
              <a:t>povinnost oznámit nejpozději 60 dnů předem</a:t>
            </a:r>
          </a:p>
          <a:p>
            <a:pPr lvl="0"/>
            <a:r>
              <a:rPr lang="cs-CZ" dirty="0"/>
              <a:t>povinnost zajistit předání kopie nebo výpis ZD nově zvolenému poskytovateli</a:t>
            </a:r>
          </a:p>
          <a:p>
            <a:r>
              <a:rPr lang="cs-CZ" dirty="0"/>
              <a:t>pokračování v poskytování ZS poskytovatel písemně oznámí KÚ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Přerušení poskytování ZS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3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preventivní péče zaměřená na předcházení onemocnění a jeho včasné rozpoznání</a:t>
            </a:r>
          </a:p>
          <a:p>
            <a:pPr lvl="0"/>
            <a:r>
              <a:rPr lang="cs-CZ" dirty="0"/>
              <a:t>na základě povolení uděleného krajským úřadem</a:t>
            </a:r>
          </a:p>
          <a:p>
            <a:pPr lvl="0"/>
            <a:r>
              <a:rPr lang="cs-CZ" dirty="0"/>
              <a:t>nutné stanovisko krajské hygienické stanice</a:t>
            </a:r>
          </a:p>
          <a:p>
            <a:pPr lvl="0"/>
            <a:r>
              <a:rPr lang="cs-CZ" dirty="0"/>
              <a:t>Žádost musí obsahovat:</a:t>
            </a:r>
          </a:p>
          <a:p>
            <a:pPr lvl="1"/>
            <a:r>
              <a:rPr lang="cs-CZ" dirty="0"/>
              <a:t>identifikační údaje poskytovatele </a:t>
            </a:r>
          </a:p>
          <a:p>
            <a:pPr lvl="1"/>
            <a:r>
              <a:rPr lang="cs-CZ" dirty="0"/>
              <a:t>vymezení činností</a:t>
            </a:r>
          </a:p>
          <a:p>
            <a:pPr lvl="1"/>
            <a:r>
              <a:rPr lang="cs-CZ" dirty="0"/>
              <a:t>místo</a:t>
            </a:r>
          </a:p>
          <a:p>
            <a:pPr lvl="1"/>
            <a:r>
              <a:rPr lang="cs-CZ" dirty="0"/>
              <a:t>dobu, na kterou má být povolení uděleno, určenou konkrétním datem</a:t>
            </a:r>
          </a:p>
          <a:p>
            <a:pPr lvl="1"/>
            <a:r>
              <a:rPr lang="cs-CZ" dirty="0"/>
              <a:t>hygienická a protiepidemická opatření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Poskytování preventivní péče mimo ZZ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Pojištěnec má právo na </a:t>
            </a:r>
            <a:r>
              <a:rPr lang="cs-CZ" b="1" dirty="0"/>
              <a:t>časovou a místní dostupnost </a:t>
            </a:r>
            <a:r>
              <a:rPr lang="cs-CZ" dirty="0"/>
              <a:t>hrazených služeb poskytovaných smluvními poskytovateli příslušné zdravotní pojišťovny</a:t>
            </a:r>
          </a:p>
          <a:p>
            <a:endParaRPr lang="cs-CZ" sz="3400" dirty="0"/>
          </a:p>
          <a:p>
            <a:pPr algn="just"/>
            <a:r>
              <a:rPr lang="cs-CZ" dirty="0"/>
              <a:t>zdravotní pojišťovna je povinna zajistit poskytování hrazených služeb svým pojištěncům, včetně jejich místní a časové dostupnosti. Tuto povinnost plní prostřednictvím poskytovatelů, se kterými uzavřela smlouvu o poskytování a úhradě hrazených služeb. = </a:t>
            </a:r>
            <a:r>
              <a:rPr lang="cs-CZ" b="1" dirty="0"/>
              <a:t>síť poskytovatelů</a:t>
            </a:r>
            <a:endParaRPr lang="cs-CZ" sz="3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4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může navrhnout zdravotní pojišťovna, uchazeč nebo obec</a:t>
            </a:r>
          </a:p>
          <a:p>
            <a:r>
              <a:rPr lang="cs-CZ" dirty="0"/>
              <a:t>vyhlašuje  krajský úřad – na úřední desce</a:t>
            </a:r>
          </a:p>
          <a:p>
            <a:r>
              <a:rPr lang="cs-CZ" dirty="0"/>
              <a:t>vyhlášení obsahuje</a:t>
            </a:r>
          </a:p>
          <a:p>
            <a:pPr lvl="2"/>
            <a:r>
              <a:rPr lang="cs-CZ" dirty="0"/>
              <a:t>rozsah hrazených služeb a vymezené území</a:t>
            </a:r>
          </a:p>
          <a:p>
            <a:pPr lvl="2"/>
            <a:r>
              <a:rPr lang="cs-CZ" dirty="0"/>
              <a:t>lhůtu pro podání nabídek</a:t>
            </a:r>
          </a:p>
          <a:p>
            <a:pPr lvl="2"/>
            <a:r>
              <a:rPr lang="cs-CZ" dirty="0"/>
              <a:t>Místo pro podání přihlášky</a:t>
            </a:r>
          </a:p>
          <a:p>
            <a:pPr lvl="2"/>
            <a:r>
              <a:rPr lang="cs-CZ" dirty="0"/>
              <a:t>lhůtu od kdy je třeba poskytování ZS zajistit</a:t>
            </a:r>
          </a:p>
          <a:p>
            <a:r>
              <a:rPr lang="cs-CZ" dirty="0"/>
              <a:t>pro každé výběrové řízení je zřízena komise</a:t>
            </a:r>
            <a:endParaRPr lang="cs-CZ" sz="3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Smlouvy s pojišťovnami – výběrové řízení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4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členové komise:</a:t>
            </a:r>
          </a:p>
          <a:p>
            <a:pPr lvl="2"/>
            <a:r>
              <a:rPr lang="cs-CZ" dirty="0"/>
              <a:t>zástupce krajského úřadu</a:t>
            </a:r>
          </a:p>
          <a:p>
            <a:pPr lvl="2"/>
            <a:r>
              <a:rPr lang="cs-CZ" dirty="0"/>
              <a:t>zástupce příslušné komory nebo zástupce profesní organizace</a:t>
            </a:r>
          </a:p>
          <a:p>
            <a:pPr lvl="2"/>
            <a:r>
              <a:rPr lang="cs-CZ" dirty="0"/>
              <a:t>zástupce příslušné zdravotní pojišťovny</a:t>
            </a:r>
          </a:p>
          <a:p>
            <a:pPr lvl="2"/>
            <a:r>
              <a:rPr lang="cs-CZ" dirty="0"/>
              <a:t>odborník pro zdravotní služby, které mají být uchazečem poskytovány</a:t>
            </a:r>
          </a:p>
          <a:p>
            <a:r>
              <a:rPr lang="cs-CZ" dirty="0"/>
              <a:t>rozhoduje nadpoloviční většina hlasů</a:t>
            </a:r>
          </a:p>
          <a:p>
            <a:r>
              <a:rPr lang="cs-CZ" dirty="0"/>
              <a:t>v případě rovnosti příslušná pojišťovna</a:t>
            </a:r>
          </a:p>
          <a:p>
            <a:endParaRPr lang="cs-CZ" sz="3400" b="1" dirty="0"/>
          </a:p>
          <a:p>
            <a:r>
              <a:rPr lang="cs-CZ" dirty="0"/>
              <a:t>vyhlašovatel pozve uchazeče na jednání výběrové komise</a:t>
            </a:r>
            <a:endParaRPr lang="cs-CZ" sz="3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Smlouvy s pojišťovnami – výběrové komise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6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 posouzení přihlášek stanoví komise pořadí uchazečů</a:t>
            </a:r>
          </a:p>
          <a:p>
            <a:endParaRPr lang="cs-CZ" dirty="0"/>
          </a:p>
          <a:p>
            <a:r>
              <a:rPr lang="cs-CZ" dirty="0"/>
              <a:t>zdravotní pojišťovna </a:t>
            </a:r>
            <a:r>
              <a:rPr lang="cs-CZ" b="1" u="sng" dirty="0"/>
              <a:t>přihlíží</a:t>
            </a:r>
            <a:r>
              <a:rPr lang="cs-CZ" dirty="0"/>
              <a:t> k výsledkům výběrového řízení při uzavírání smluv o poskytování a úhradě hrazených služeb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výsledek výběrového řízení nezakládá právo na uzavření smlouvy se zdravotní pojišťovnou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zdravotní pojišťovna je oprávněna uzavřít smlouvu s uchazečem pouze tehdy, bylo-li uzavření takové smlouvy ve výběrovém řízení doporučeno</a:t>
            </a:r>
          </a:p>
          <a:p>
            <a:endParaRPr lang="cs-CZ" dirty="0"/>
          </a:p>
          <a:p>
            <a:r>
              <a:rPr lang="cs-CZ" dirty="0"/>
              <a:t>pokud nebylo doporučeno – možné za 3 měsíce znovu žádat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 – výsledek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pojišťovny mají na svých stránkách podrobné instrukce a politiku vytváření sítě</a:t>
            </a:r>
          </a:p>
          <a:p>
            <a:endParaRPr lang="cs-CZ" dirty="0"/>
          </a:p>
          <a:p>
            <a:r>
              <a:rPr lang="cs-CZ" dirty="0"/>
              <a:t>např. VZP odkaz zde: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https://www.vzp.cz/poskytovatele/smluvni-vztahy/postup-uzavirani-smluv-pro-zdravotnicke-zarizeni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Smlouvy s pojišťovnami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8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není povinnost uzavírat smlouvy s pojišťovnami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poskytovatel může cílit na samoplátce, ale u různých oborů různá ochota pacientů platit</a:t>
            </a:r>
          </a:p>
          <a:p>
            <a:endParaRPr lang="cs-CZ" dirty="0"/>
          </a:p>
          <a:p>
            <a:r>
              <a:rPr lang="cs-CZ" dirty="0"/>
              <a:t>neodkladnou péči musí zdravotní pojišťovna pojištěnce uhradit i nesmluvnímu poskytovateli </a:t>
            </a:r>
          </a:p>
          <a:p>
            <a:endParaRPr lang="cs-CZ" dirty="0"/>
          </a:p>
          <a:p>
            <a:r>
              <a:rPr lang="cs-CZ" dirty="0"/>
              <a:t>povinnost předem informovat o ceně této služby, vystavit účetní doklad,  zpracovat seznam cen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Režim samoplátců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5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8820150" cy="1309512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Povinnosti poskytovatele zdravotních služeb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98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Poskytovat zdravotní služby </a:t>
            </a:r>
            <a:r>
              <a:rPr lang="cs-CZ" b="1" dirty="0"/>
              <a:t>na náležité odborné úrovni, vytvořit podmínky </a:t>
            </a:r>
            <a:r>
              <a:rPr lang="cs-CZ" dirty="0"/>
              <a:t>a opatření k zajištění uplatňování práv a povinností pacientů a dalších oprávněných osob, zdravotnických pracovníků a jiných odborných pracovníků při poskytování zdravotních služeb.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Zachování mlčenlivosti – povinnost poskytovatele!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Povinnosti poskytovatele - obecně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D6972E-B5BD-4FF0-871A-CD135EBCB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676797"/>
              </p:ext>
            </p:extLst>
          </p:nvPr>
        </p:nvGraphicFramePr>
        <p:xfrm>
          <a:off x="838200" y="136526"/>
          <a:ext cx="10515600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36BC52-5085-46C9-8D9F-821770846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D46385-262D-418F-9FE3-D15F122B24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600" dirty="0"/>
              <a:t>informovat předem pacienta o </a:t>
            </a:r>
            <a:r>
              <a:rPr lang="cs-CZ" sz="3600" b="1" dirty="0"/>
              <a:t>ceně</a:t>
            </a:r>
            <a:r>
              <a:rPr lang="cs-CZ" sz="3600" dirty="0"/>
              <a:t> poskytovaných zdravotních služeb</a:t>
            </a:r>
          </a:p>
          <a:p>
            <a:r>
              <a:rPr lang="cs-CZ" sz="3600" dirty="0"/>
              <a:t>zpracovat seznam cen přístupný pacientům</a:t>
            </a:r>
          </a:p>
          <a:p>
            <a:r>
              <a:rPr lang="cs-CZ" sz="3600" dirty="0"/>
              <a:t>vymezit provozní a ordinační dobu, na přístupném místě</a:t>
            </a:r>
          </a:p>
          <a:p>
            <a:r>
              <a:rPr lang="cs-CZ" sz="3600" dirty="0"/>
              <a:t>opatřit zdravotnické zařízení viditelným </a:t>
            </a:r>
            <a:r>
              <a:rPr lang="cs-CZ" sz="3600" b="1" dirty="0"/>
              <a:t>označením</a:t>
            </a:r>
          </a:p>
          <a:p>
            <a:r>
              <a:rPr lang="cs-CZ" sz="3600" dirty="0"/>
              <a:t>v době nepřítomnosti zpřístupnit pacientům informaci o poskytnutí neodkladné péče jiným poskytovatelem</a:t>
            </a:r>
          </a:p>
          <a:p>
            <a:r>
              <a:rPr lang="cs-CZ" sz="3600" dirty="0"/>
              <a:t>předat zprávu o poskytnutých zdravotních službách registrujícímu poskytovateli v oboru všeobecné praktické lékařství </a:t>
            </a:r>
          </a:p>
          <a:p>
            <a:r>
              <a:rPr lang="cs-CZ" sz="3600" dirty="0"/>
              <a:t>předat </a:t>
            </a:r>
            <a:r>
              <a:rPr lang="cs-CZ" sz="3600" b="1" dirty="0"/>
              <a:t>informace</a:t>
            </a:r>
            <a:r>
              <a:rPr lang="cs-CZ" sz="3600" dirty="0"/>
              <a:t> nezbytné pro návaznou péči</a:t>
            </a:r>
          </a:p>
          <a:p>
            <a:r>
              <a:rPr lang="cs-CZ" sz="3600" dirty="0"/>
              <a:t>zpracovat </a:t>
            </a:r>
            <a:r>
              <a:rPr lang="cs-CZ" sz="3600" b="1" dirty="0"/>
              <a:t>seznam</a:t>
            </a:r>
            <a:r>
              <a:rPr lang="cs-CZ" sz="3600" dirty="0"/>
              <a:t> zdravotních služeb, k jejichž poskytnutí je vyžadován písemný souhlas</a:t>
            </a:r>
          </a:p>
          <a:p>
            <a:r>
              <a:rPr lang="cs-CZ" sz="3600" dirty="0"/>
              <a:t>informovat pacienta o tom, že se na poskytování zdravotních služeb mohou podílet osoby získávající způsobilost k výkonu povolání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Konkrétní povinnosti poskytovatele vůči pacientovi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7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povinnost vést a uchovávat zdravotnickou dokumentaci</a:t>
            </a:r>
          </a:p>
          <a:p>
            <a:r>
              <a:rPr lang="cs-CZ" sz="3200" dirty="0"/>
              <a:t>v listinné nebo elektronické podobě nebo v kombinaci obou těchto podob</a:t>
            </a:r>
          </a:p>
          <a:p>
            <a:r>
              <a:rPr lang="cs-CZ" sz="3200" dirty="0"/>
              <a:t>vyřazování zdravotnické dokumentace (archivace a skartace)</a:t>
            </a:r>
          </a:p>
          <a:p>
            <a:pPr lvl="2"/>
            <a:r>
              <a:rPr lang="cs-CZ" sz="2400" dirty="0"/>
              <a:t>podle vyhlášky č. 98/2012 Sb., o zdravotnické dokumentaci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Povinnosti týkající se zdravotnické dokumentace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5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předávat údaje do Národního zdravotnického informačního systému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uzavřít pojistnou smlouvu o pojištění své odpovědnosti </a:t>
            </a:r>
            <a:endParaRPr lang="cs-CZ" dirty="0"/>
          </a:p>
          <a:p>
            <a:endParaRPr lang="cs-CZ" sz="2000" dirty="0"/>
          </a:p>
          <a:p>
            <a:r>
              <a:rPr lang="cs-CZ" sz="2000" dirty="0"/>
              <a:t>péče o zaměstnance, BOZP – povinnosti zaměstnavatele viz přednáška pracovní právo</a:t>
            </a:r>
          </a:p>
          <a:p>
            <a:endParaRPr lang="cs-CZ" sz="2000" dirty="0"/>
          </a:p>
          <a:p>
            <a:r>
              <a:rPr lang="cs-CZ" sz="2000" dirty="0"/>
              <a:t>pozor na odpovědnost za zaměstnance a omezený regres na zaměstnanci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Další povinnosti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6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překročení únosné pracovní zatížení nebo jeho přijetí brání provozní důvody, personální zabezpečení nebo technické a věcné vybavení zdravotnického zařízení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vzdálenost místa pobytu pacienta neumožňovala v případě poskytování zdravotních služeb v oboru všeobecné praktické lékařství a praktické lékařství pro děti a dorost výkon návštěvní služby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není pojištěncem zdravotní pojišťovny, se kterou má poskytovatel uzavřenu smlouvu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Písemná zpráva!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pt-BR" dirty="0"/>
              <a:t>dmít</a:t>
            </a:r>
            <a:r>
              <a:rPr lang="cs-CZ" dirty="0"/>
              <a:t>nutí</a:t>
            </a:r>
            <a:r>
              <a:rPr lang="pt-BR" dirty="0"/>
              <a:t> přijetí pacienta do péče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3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200" dirty="0"/>
              <a:t>předá pacienta s jeho souhlasem do péče jiného poskytovatele,</a:t>
            </a:r>
          </a:p>
          <a:p>
            <a:endParaRPr lang="cs-CZ" sz="3200" dirty="0"/>
          </a:p>
          <a:p>
            <a:r>
              <a:rPr lang="cs-CZ" sz="3200" dirty="0"/>
              <a:t>pominou důvody pro poskytování zdravotních služeb;</a:t>
            </a:r>
          </a:p>
          <a:p>
            <a:endParaRPr lang="cs-CZ" sz="3200" dirty="0"/>
          </a:p>
          <a:p>
            <a:r>
              <a:rPr lang="cs-CZ" sz="3200" dirty="0"/>
              <a:t>pacient vysloví nesouhlas s poskytováním veškerých zdravotních služeb,</a:t>
            </a:r>
          </a:p>
          <a:p>
            <a:endParaRPr lang="cs-CZ" sz="3200" dirty="0"/>
          </a:p>
          <a:p>
            <a:r>
              <a:rPr lang="cs-CZ" sz="3200" dirty="0"/>
              <a:t>pacient závažným způsobem omezuje práva ostatních pacientů, úmyslně a soustavně nedodržuje navržený individuální léčebný postup, pokud s poskytováním zdravotních služeb vyslovil souhlas, nebo se neřídí vnitřním řádem a jeho chování není způsobeno zdravotním stavem,</a:t>
            </a:r>
          </a:p>
          <a:p>
            <a:endParaRPr lang="cs-CZ" sz="3200" dirty="0"/>
          </a:p>
          <a:p>
            <a:r>
              <a:rPr lang="cs-CZ" sz="3200" dirty="0"/>
              <a:t>přestal poskytovat součinnost nezbytnou pro další poskytování zdravotních služeb; to neplatí, jestliže neposkytování součinnosti souvisí se zdravotním stavem pacienta;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ukončením péče nesmí dojít k bezprostřednímu ohrožení života nebo vážnému poškození zdraví pacienta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Písemná zpráva!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Ukončení péče o </a:t>
            </a:r>
            <a:r>
              <a:rPr lang="pt-BR" dirty="0"/>
              <a:t>pacienta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248667-AF3B-4B3F-9C46-EA2F1E7F1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509940"/>
              </p:ext>
            </p:extLst>
          </p:nvPr>
        </p:nvGraphicFramePr>
        <p:xfrm>
          <a:off x="838200" y="136525"/>
          <a:ext cx="10515600" cy="604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2A0F42-9D0B-4FA4-8AE0-F7D07A262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F1270-5997-4223-BC5D-9683E1005C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BDBE9CA-8B48-49B6-822F-FCBD0A4C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Živnost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25928A-1D61-4F69-9164-F1389F53E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živnost =  soustavná činnost provozovaná samostatně, vlastním jménem, na vlastní odpovědnost, za účelem dosažení zisku a za podmínek stanovených tímto zákonem</a:t>
            </a:r>
          </a:p>
          <a:p>
            <a:endParaRPr lang="cs-CZ" sz="2000" dirty="0"/>
          </a:p>
          <a:p>
            <a:r>
              <a:rPr lang="cs-CZ" sz="2000" dirty="0"/>
              <a:t>živností </a:t>
            </a:r>
            <a:r>
              <a:rPr lang="cs-CZ" sz="2000" b="1" dirty="0"/>
              <a:t>není činnost </a:t>
            </a:r>
            <a:r>
              <a:rPr lang="cs-CZ" sz="2000" dirty="0"/>
              <a:t>lékařů, zubních lékařů a farmaceutů, </a:t>
            </a:r>
            <a:r>
              <a:rPr lang="cs-CZ" sz="2000" b="1" dirty="0"/>
              <a:t>nelékařských zdravotnických pracovníků</a:t>
            </a:r>
            <a:r>
              <a:rPr lang="cs-CZ" sz="2000" dirty="0"/>
              <a:t> </a:t>
            </a:r>
            <a:r>
              <a:rPr lang="cs-CZ" sz="2000" b="1" dirty="0"/>
              <a:t>při poskytování zdravotních služeb </a:t>
            </a:r>
            <a:r>
              <a:rPr lang="cs-CZ" sz="2000" dirty="0"/>
              <a:t>a přírodních léčitelů</a:t>
            </a:r>
          </a:p>
          <a:p>
            <a:endParaRPr lang="cs-CZ" sz="2000" dirty="0"/>
          </a:p>
          <a:p>
            <a:r>
              <a:rPr lang="cs-CZ" sz="2000" dirty="0"/>
              <a:t>Poskytování zdravotních služeb není živností, ALE například nákup a prodej pomůcek, vzdělávání, školení a činnosti které nejsou zdravotními službami živností jsou!</a:t>
            </a:r>
          </a:p>
          <a:p>
            <a:endParaRPr lang="cs-CZ" sz="200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9527DA3-2511-48A9-AF0B-B46F5507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obecné podmínky</a:t>
            </a:r>
          </a:p>
          <a:p>
            <a:pPr lvl="2"/>
            <a:r>
              <a:rPr lang="cs-CZ" dirty="0"/>
              <a:t>plná svéprávnost</a:t>
            </a:r>
          </a:p>
          <a:p>
            <a:pPr lvl="2"/>
            <a:r>
              <a:rPr lang="cs-CZ" dirty="0"/>
              <a:t>bezúhonnost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sz="1800" dirty="0"/>
              <a:t>bezúhonnost = za bezúhonnou se pro účely živnostenského podnikání nepovažuje osoba, která byla pravomocně odsouzena pro trestný čin </a:t>
            </a:r>
            <a:r>
              <a:rPr lang="cs-CZ" sz="1800" b="1" dirty="0"/>
              <a:t>spáchaný úmyslně</a:t>
            </a:r>
            <a:r>
              <a:rPr lang="cs-CZ" sz="1800" dirty="0"/>
              <a:t>, jestliže byl tento trestný čin spáchán </a:t>
            </a:r>
            <a:r>
              <a:rPr lang="cs-CZ" sz="1800" b="1" dirty="0"/>
              <a:t>v souvislosti s podnikáním</a:t>
            </a:r>
            <a:r>
              <a:rPr lang="cs-CZ" sz="1800" dirty="0"/>
              <a:t>, anebo s předmětem podnikání, o který žádá nebo který ohlašuje, pokud se na ni nehledí, jako by nebyla odsouzena</a:t>
            </a:r>
          </a:p>
          <a:p>
            <a:endParaRPr lang="cs-CZ" sz="2000" dirty="0"/>
          </a:p>
          <a:p>
            <a:r>
              <a:rPr lang="cs-CZ" sz="2000" dirty="0"/>
              <a:t>zvláštní podmínky = odborná nebo jiná způsobilost</a:t>
            </a:r>
          </a:p>
          <a:p>
            <a:pPr lvl="2"/>
            <a:r>
              <a:rPr lang="cs-CZ" sz="1600" dirty="0"/>
              <a:t>např. Porodní asistence- způsobilost k výkonu zdravotnického povolání </a:t>
            </a:r>
            <a:r>
              <a:rPr lang="cs-CZ" sz="1600" b="1" dirty="0"/>
              <a:t>porodní asistentky</a:t>
            </a:r>
            <a:r>
              <a:rPr lang="cs-CZ" sz="1600" dirty="0"/>
              <a:t> podle zvláštního právního předpisu, nebo vyšší odborné vzdělání v oboru vzdělání diplomovaná porodní </a:t>
            </a:r>
            <a:r>
              <a:rPr lang="cs-CZ" sz="1600" dirty="0" err="1"/>
              <a:t>asistenka</a:t>
            </a:r>
            <a:r>
              <a:rPr lang="cs-CZ" sz="1600" dirty="0"/>
              <a:t>…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6B88D1-41CD-43FE-A444-139FE6167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794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>
            <a:extLst>
              <a:ext uri="{FF2B5EF4-FFF2-40B4-BE49-F238E27FC236}">
                <a16:creationId xmlns:a16="http://schemas.microsoft.com/office/drawing/2014/main" id="{2181576E-8D34-464F-8ABF-2781BE29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Živnostenské podnikání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4C0024-D566-46CB-ACD8-518A262D3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06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08" id="{E43662CB-0DB9-0E49-B8AD-F04052864929}" vid="{66DBEA55-D2F6-6F4E-8354-2665B981E4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80</TotalTime>
  <Words>2947</Words>
  <Application>Microsoft Office PowerPoint</Application>
  <PresentationFormat>Širokoúhlá obrazovka</PresentationFormat>
  <Paragraphs>393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Muni Bold</vt:lpstr>
      <vt:lpstr>Calibri</vt:lpstr>
      <vt:lpstr>Motiv Office</vt:lpstr>
      <vt:lpstr>Role poskytovatele zdravotních služeb</vt:lpstr>
      <vt:lpstr>Kdo poskytuje zdravotní služby</vt:lpstr>
      <vt:lpstr>Pozor na rozdíl!</vt:lpstr>
      <vt:lpstr>Prezentace aplikace PowerPoint</vt:lpstr>
      <vt:lpstr>Prezentace aplikace PowerPoint</vt:lpstr>
      <vt:lpstr>Živnost</vt:lpstr>
      <vt:lpstr>Živnostenské podnikání</vt:lpstr>
      <vt:lpstr>Živnostenské podnikání</vt:lpstr>
      <vt:lpstr>Živnostenské podnikání</vt:lpstr>
      <vt:lpstr>Ohlašování živnosti</vt:lpstr>
      <vt:lpstr>Zánik živnosti</vt:lpstr>
      <vt:lpstr>Živnostenské podnikání</vt:lpstr>
      <vt:lpstr>Podnikání – další povinnosti</vt:lpstr>
      <vt:lpstr>Poskytování zdravotních služeb</vt:lpstr>
      <vt:lpstr>Poskytovatel zdravotních služeb</vt:lpstr>
      <vt:lpstr>Poskytování zdravotních služeb</vt:lpstr>
      <vt:lpstr>Poskytování zdravotních služeb</vt:lpstr>
      <vt:lpstr>Poskytování zdravotních služeb</vt:lpstr>
      <vt:lpstr>Způsobilost k samostatnému výkonu zdravotnického povolání</vt:lpstr>
      <vt:lpstr>Bezúhonnost</vt:lpstr>
      <vt:lpstr>O udělení oprávnění rozhoduje</vt:lpstr>
      <vt:lpstr>Podmínky udělení oprávnění - FO</vt:lpstr>
      <vt:lpstr>Podmínky udělení oprávnění - PO</vt:lpstr>
      <vt:lpstr>Překážky udělení oprávnění</vt:lpstr>
      <vt:lpstr>Žádost o udělení oprávnění</vt:lpstr>
      <vt:lpstr>Rozhodnutí o udělení oprávnění</vt:lpstr>
      <vt:lpstr>Zánik oprávnění</vt:lpstr>
      <vt:lpstr>Odejmutí oprávnění</vt:lpstr>
      <vt:lpstr>Možnost odejmutí/změnění/pozastavení oprávnění</vt:lpstr>
      <vt:lpstr>Přerušení poskytování ZS</vt:lpstr>
      <vt:lpstr>Poskytování preventivní péče mimo ZZ</vt:lpstr>
      <vt:lpstr>Smlouvy s pojišťovnami</vt:lpstr>
      <vt:lpstr>Smlouvy s pojišťovnami – výběrové řízení</vt:lpstr>
      <vt:lpstr>Smlouvy s pojišťovnami – výběrové komise</vt:lpstr>
      <vt:lpstr>Smlouvy s pojišťovnami – výsledek</vt:lpstr>
      <vt:lpstr>Smlouvy s pojišťovnami</vt:lpstr>
      <vt:lpstr>Režim samoplátců</vt:lpstr>
      <vt:lpstr>Povinnosti poskytovatele zdravotních služeb</vt:lpstr>
      <vt:lpstr>Povinnosti poskytovatele - obecně</vt:lpstr>
      <vt:lpstr>Konkrétní povinnosti poskytovatele vůči pacientovi</vt:lpstr>
      <vt:lpstr>Povinnosti týkající se zdravotnické dokumentace</vt:lpstr>
      <vt:lpstr>Další povinnosti</vt:lpstr>
      <vt:lpstr>Odmítnutí přijetí pacienta do péče</vt:lpstr>
      <vt:lpstr>Ukončení péče o pacienta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poskytovatele zdravotních služeb</dc:title>
  <dc:creator>Jaroslav Divoký</dc:creator>
  <cp:lastModifiedBy>Jaroslav Divoký</cp:lastModifiedBy>
  <cp:revision>9</cp:revision>
  <dcterms:created xsi:type="dcterms:W3CDTF">2022-02-23T09:02:23Z</dcterms:created>
  <dcterms:modified xsi:type="dcterms:W3CDTF">2023-10-26T10:40:05Z</dcterms:modified>
</cp:coreProperties>
</file>