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7"/>
  </p:notesMasterIdLst>
  <p:handoutMasterIdLst>
    <p:handoutMasterId r:id="rId58"/>
  </p:handoutMasterIdLst>
  <p:sldIdLst>
    <p:sldId id="304" r:id="rId2"/>
    <p:sldId id="424" r:id="rId3"/>
    <p:sldId id="475" r:id="rId4"/>
    <p:sldId id="382" r:id="rId5"/>
    <p:sldId id="383" r:id="rId6"/>
    <p:sldId id="262" r:id="rId7"/>
    <p:sldId id="478" r:id="rId8"/>
    <p:sldId id="479" r:id="rId9"/>
    <p:sldId id="288" r:id="rId10"/>
    <p:sldId id="480" r:id="rId11"/>
    <p:sldId id="386" r:id="rId12"/>
    <p:sldId id="481" r:id="rId13"/>
    <p:sldId id="482" r:id="rId14"/>
    <p:sldId id="422" r:id="rId15"/>
    <p:sldId id="486" r:id="rId16"/>
    <p:sldId id="485" r:id="rId17"/>
    <p:sldId id="388" r:id="rId18"/>
    <p:sldId id="390" r:id="rId19"/>
    <p:sldId id="391" r:id="rId20"/>
    <p:sldId id="487" r:id="rId21"/>
    <p:sldId id="488" r:id="rId22"/>
    <p:sldId id="489" r:id="rId23"/>
    <p:sldId id="490" r:id="rId24"/>
    <p:sldId id="494" r:id="rId25"/>
    <p:sldId id="495" r:id="rId26"/>
    <p:sldId id="491" r:id="rId27"/>
    <p:sldId id="497" r:id="rId28"/>
    <p:sldId id="492" r:id="rId29"/>
    <p:sldId id="496" r:id="rId30"/>
    <p:sldId id="498" r:id="rId31"/>
    <p:sldId id="499" r:id="rId32"/>
    <p:sldId id="500" r:id="rId33"/>
    <p:sldId id="501" r:id="rId34"/>
    <p:sldId id="502" r:id="rId35"/>
    <p:sldId id="503" r:id="rId36"/>
    <p:sldId id="512" r:id="rId37"/>
    <p:sldId id="513" r:id="rId38"/>
    <p:sldId id="514" r:id="rId39"/>
    <p:sldId id="515" r:id="rId40"/>
    <p:sldId id="516" r:id="rId41"/>
    <p:sldId id="413" r:id="rId42"/>
    <p:sldId id="517" r:id="rId43"/>
    <p:sldId id="518" r:id="rId44"/>
    <p:sldId id="415" r:id="rId45"/>
    <p:sldId id="417" r:id="rId46"/>
    <p:sldId id="507" r:id="rId47"/>
    <p:sldId id="508" r:id="rId48"/>
    <p:sldId id="509" r:id="rId49"/>
    <p:sldId id="511" r:id="rId50"/>
    <p:sldId id="506" r:id="rId51"/>
    <p:sldId id="504" r:id="rId52"/>
    <p:sldId id="505" r:id="rId53"/>
    <p:sldId id="449" r:id="rId54"/>
    <p:sldId id="426" r:id="rId55"/>
    <p:sldId id="305" r:id="rId56"/>
  </p:sldIdLst>
  <p:sldSz cx="12192000" cy="6858000"/>
  <p:notesSz cx="6858000" cy="9144000"/>
  <p:custDataLst>
    <p:tags r:id="rId59"/>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5AC8AF"/>
    <a:srgbClr val="FFFFFF"/>
    <a:srgbClr val="FF6600"/>
    <a:srgbClr val="F01928"/>
    <a:srgbClr val="9100DC"/>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yl s motivem 2 – zvýraznění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Styl s motivem 2 – zvýraznění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53" autoAdjust="0"/>
    <p:restoredTop sz="96754" autoAdjust="0"/>
  </p:normalViewPr>
  <p:slideViewPr>
    <p:cSldViewPr snapToGrid="0">
      <p:cViewPr varScale="1">
        <p:scale>
          <a:sx n="107" d="100"/>
          <a:sy n="107" d="100"/>
        </p:scale>
        <p:origin x="138" y="25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a Macková" userId="79c3ad72-3379-40f8-b15a-8512db7b141e" providerId="ADAL" clId="{A1A05603-B4B6-429C-A4E8-C723046BAABA}"/>
    <pc:docChg chg="modSld">
      <pc:chgData name="Denisa Macková" userId="79c3ad72-3379-40f8-b15a-8512db7b141e" providerId="ADAL" clId="{A1A05603-B4B6-429C-A4E8-C723046BAABA}" dt="2023-09-12T09:42:52.873" v="3" actId="1076"/>
      <pc:docMkLst>
        <pc:docMk/>
      </pc:docMkLst>
      <pc:sldChg chg="addSp modSp mod">
        <pc:chgData name="Denisa Macková" userId="79c3ad72-3379-40f8-b15a-8512db7b141e" providerId="ADAL" clId="{A1A05603-B4B6-429C-A4E8-C723046BAABA}" dt="2023-09-12T09:42:52.873" v="3" actId="1076"/>
        <pc:sldMkLst>
          <pc:docMk/>
          <pc:sldMk cId="763048589" sldId="424"/>
        </pc:sldMkLst>
        <pc:spChg chg="mod">
          <ac:chgData name="Denisa Macková" userId="79c3ad72-3379-40f8-b15a-8512db7b141e" providerId="ADAL" clId="{A1A05603-B4B6-429C-A4E8-C723046BAABA}" dt="2023-09-12T09:42:43.627" v="1" actId="1076"/>
          <ac:spMkLst>
            <pc:docMk/>
            <pc:sldMk cId="763048589" sldId="424"/>
            <ac:spMk id="2" creationId="{45DF85CB-2C32-4DEB-8155-E57FD5CCC7D7}"/>
          </ac:spMkLst>
        </pc:spChg>
        <pc:spChg chg="mod">
          <ac:chgData name="Denisa Macková" userId="79c3ad72-3379-40f8-b15a-8512db7b141e" providerId="ADAL" clId="{A1A05603-B4B6-429C-A4E8-C723046BAABA}" dt="2023-09-12T09:42:47.862" v="2" actId="1076"/>
          <ac:spMkLst>
            <pc:docMk/>
            <pc:sldMk cId="763048589" sldId="424"/>
            <ac:spMk id="4" creationId="{645DA8AF-C295-4556-B3DB-0EE727D806F6}"/>
          </ac:spMkLst>
        </pc:spChg>
        <pc:spChg chg="add mod">
          <ac:chgData name="Denisa Macková" userId="79c3ad72-3379-40f8-b15a-8512db7b141e" providerId="ADAL" clId="{A1A05603-B4B6-429C-A4E8-C723046BAABA}" dt="2023-09-12T09:42:52.873" v="3" actId="1076"/>
          <ac:spMkLst>
            <pc:docMk/>
            <pc:sldMk cId="763048589" sldId="424"/>
            <ac:spMk id="7" creationId="{9E5A4730-7114-47EA-BA50-A85A1EEE42A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rázek snímku 1">
            <a:extLst>
              <a:ext uri="{FF2B5EF4-FFF2-40B4-BE49-F238E27FC236}">
                <a16:creationId xmlns:a16="http://schemas.microsoft.com/office/drawing/2014/main" id="{594C43B2-E9C7-4AB9-B5D4-46DB8196052E}"/>
              </a:ext>
            </a:extLst>
          </p:cNvPr>
          <p:cNvSpPr>
            <a:spLocks noGrp="1" noRot="1" noChangeAspect="1" noTextEdit="1"/>
          </p:cNvSpPr>
          <p:nvPr>
            <p:ph type="sldImg"/>
          </p:nvPr>
        </p:nvSpPr>
        <p:spPr>
          <a:ln/>
        </p:spPr>
      </p:sp>
      <p:sp>
        <p:nvSpPr>
          <p:cNvPr id="21507" name="Zástupný symbol pro poznámky 2">
            <a:extLst>
              <a:ext uri="{FF2B5EF4-FFF2-40B4-BE49-F238E27FC236}">
                <a16:creationId xmlns:a16="http://schemas.microsoft.com/office/drawing/2014/main" id="{ABF11196-A348-4815-BAFC-55A5D2393087}"/>
              </a:ext>
            </a:extLst>
          </p:cNvPr>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endParaRPr altLang="cs-CZ">
              <a:latin typeface="Book Antiqua" panose="02040602050305030304" pitchFamily="18" charset="0"/>
            </a:endParaRPr>
          </a:p>
        </p:txBody>
      </p:sp>
      <p:sp>
        <p:nvSpPr>
          <p:cNvPr id="21508" name="Zástupný symbol pro číslo snímku 3">
            <a:extLst>
              <a:ext uri="{FF2B5EF4-FFF2-40B4-BE49-F238E27FC236}">
                <a16:creationId xmlns:a16="http://schemas.microsoft.com/office/drawing/2014/main" id="{2CAB3B35-F3AC-47BE-9BAF-B3D067758D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2AFE59-2E35-43E0-8295-7107EE7111CD}" type="slidenum">
              <a:rPr lang="cs-CZ" altLang="cs-CZ">
                <a:solidFill>
                  <a:srgbClr val="595959"/>
                </a:solidFill>
                <a:latin typeface="Book Antiqua" panose="02040602050305030304" pitchFamily="18" charset="0"/>
              </a:rPr>
              <a:pPr/>
              <a:t>6</a:t>
            </a:fld>
            <a:endParaRPr lang="cs-CZ" altLang="cs-CZ">
              <a:solidFill>
                <a:srgbClr val="595959"/>
              </a:solidFill>
              <a:latin typeface="Book Antiqua" panose="0204060205030503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Ústav zdravotnických věd, LF MU</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Ústav zdravotnických věd, LF MU</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4042872" y="2010475"/>
            <a:ext cx="4106255" cy="2837050"/>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1736670" y="1950397"/>
            <a:ext cx="8718659"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2922105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Ústav zdravotnických věd, LF MU</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103031259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164544353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1_Nadpis a obsah">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7C1131A1-7E9E-4E2D-B7B6-59989C6DDB43}"/>
              </a:ext>
            </a:extLst>
          </p:cNvPr>
          <p:cNvSpPr txBox="1">
            <a:spLocks noGrp="1"/>
          </p:cNvSpPr>
          <p:nvPr>
            <p:ph type="dt" sz="half" idx="10"/>
          </p:nvPr>
        </p:nvSpPr>
        <p:spPr/>
        <p:txBody>
          <a:bodyPr/>
          <a:lstStyle>
            <a:lvl1pPr>
              <a:defRPr/>
            </a:lvl1pPr>
          </a:lstStyle>
          <a:p>
            <a:pPr>
              <a:defRPr/>
            </a:pPr>
            <a:endParaRPr/>
          </a:p>
        </p:txBody>
      </p:sp>
      <p:sp>
        <p:nvSpPr>
          <p:cNvPr id="3" name="Zástupný symbol pro číslo snímku 5">
            <a:extLst>
              <a:ext uri="{FF2B5EF4-FFF2-40B4-BE49-F238E27FC236}">
                <a16:creationId xmlns:a16="http://schemas.microsoft.com/office/drawing/2014/main" id="{1F79E228-51CA-4C9F-88EF-E2A475B73DF6}"/>
              </a:ext>
            </a:extLst>
          </p:cNvPr>
          <p:cNvSpPr txBox="1">
            <a:spLocks noGrp="1"/>
          </p:cNvSpPr>
          <p:nvPr>
            <p:ph type="sldNum" sz="quarter" idx="11"/>
          </p:nvPr>
        </p:nvSpPr>
        <p:spPr/>
        <p:txBody>
          <a:bodyPr/>
          <a:lstStyle>
            <a:lvl1pPr>
              <a:defRPr/>
            </a:lvl1pPr>
          </a:lstStyle>
          <a:p>
            <a:fld id="{0CFCB6FA-7CD2-4779-931E-0A069E2C061E}" type="slidenum">
              <a:rPr lang="cs-CZ" altLang="cs-CZ"/>
              <a:pPr/>
              <a:t>‹#›</a:t>
            </a:fld>
            <a:endParaRPr lang="cs-CZ" altLang="cs-CZ"/>
          </a:p>
        </p:txBody>
      </p:sp>
    </p:spTree>
    <p:extLst>
      <p:ext uri="{BB962C8B-B14F-4D97-AF65-F5344CB8AC3E}">
        <p14:creationId xmlns:p14="http://schemas.microsoft.com/office/powerpoint/2010/main" val="803974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Ústav zdravotnických věd, LF MU</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a:extLst>
              <a:ext uri="{28A0092B-C50C-407E-A947-70E740481C1C}">
                <a14:useLocalDpi xmlns:a14="http://schemas.microsoft.com/office/drawing/2010/main"/>
              </a:ext>
            </a:extLst>
          </a:blip>
          <a:stretch>
            <a:fillRect/>
          </a:stretch>
        </p:blipFill>
        <p:spPr>
          <a:xfrm>
            <a:off x="415019" y="414000"/>
            <a:ext cx="1544906"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Ústav zdravotnických věd, LF MU</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Ústav zdravotnických věd, LF MU</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Ústav zdravotnických věd, LF MU</a:t>
            </a:r>
            <a:endParaRPr lang="cs-CZ" alt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Ústav zdravotnických věd, LF MU</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8" r:id="rId15"/>
    <p:sldLayoutId id="2147483699" r:id="rId16"/>
    <p:sldLayoutId id="2147483700" r:id="rId17"/>
    <p:sldLayoutId id="2147483702" r:id="rId18"/>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videos/search?q=Feeding+Tube+Surgery&amp;&amp;view=detail&amp;mid=F758AF528392DF9520A8F758AF528392DF9520A8&amp;&amp;FORM=VRDGAR&amp;ru=%2Fvideos%2Fsearch%3Fq%3DFeeding%2BTube%2BSurgery%26FORM%3DRESTAB" TargetMode="External"/><Relationship Id="rId2" Type="http://schemas.openxmlformats.org/officeDocument/2006/relationships/hyperlink" Target="https://www.bing.com/videos/search?q=Feeding+Tube+Surgery&amp;&amp;view=detail&amp;mid=571E33C28F054D65EB11571E33C28F054D65EB11&amp;&amp;FORM=VRDGAR&amp;ru=%2Fvideos%2Fsearch%3Fq%3DFeeding%2520Tube%2520Surgery%26FORM%3DVDVVXX" TargetMode="Externa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emf"/><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emf"/><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1.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oleObject" Target="../embeddings/oleObject1.bin"/><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5" Type="http://schemas.openxmlformats.org/officeDocument/2006/relationships/image" Target="../media/image62.w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is.muni.cz/elportal/?id=1496062" TargetMode="Externa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hyperlink" Target="http://is.muni.cz/elportal/?id=1364079" TargetMode="Externa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60897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76B2EAF-F037-43E4-94A8-4C7A2A2E481B}"/>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E996A2D7-93F6-423B-B725-4AEA98AEA278}"/>
              </a:ext>
            </a:extLst>
          </p:cNvPr>
          <p:cNvSpPr>
            <a:spLocks noGrp="1"/>
          </p:cNvSpPr>
          <p:nvPr>
            <p:ph type="title"/>
          </p:nvPr>
        </p:nvSpPr>
        <p:spPr>
          <a:xfrm>
            <a:off x="720000" y="489180"/>
            <a:ext cx="10753200" cy="451576"/>
          </a:xfrm>
        </p:spPr>
        <p:txBody>
          <a:bodyPr/>
          <a:lstStyle/>
          <a:p>
            <a:r>
              <a:rPr lang="cs-CZ" dirty="0" err="1"/>
              <a:t>Jejunostomie</a:t>
            </a:r>
            <a:r>
              <a:rPr lang="cs-CZ" dirty="0"/>
              <a:t>                              PEJ</a:t>
            </a:r>
          </a:p>
        </p:txBody>
      </p:sp>
      <p:sp>
        <p:nvSpPr>
          <p:cNvPr id="11" name="Řečová bublina: obdélníkový bublinový popisek se zakulacenými rohy 10">
            <a:extLst>
              <a:ext uri="{FF2B5EF4-FFF2-40B4-BE49-F238E27FC236}">
                <a16:creationId xmlns:a16="http://schemas.microsoft.com/office/drawing/2014/main" id="{A6453958-4632-4B21-8B38-185DB954D23C}"/>
              </a:ext>
            </a:extLst>
          </p:cNvPr>
          <p:cNvSpPr/>
          <p:nvPr/>
        </p:nvSpPr>
        <p:spPr bwMode="auto">
          <a:xfrm>
            <a:off x="100322" y="1390746"/>
            <a:ext cx="5995678" cy="1532823"/>
          </a:xfrm>
          <a:prstGeom prst="wedgeRoundRectCallout">
            <a:avLst>
              <a:gd name="adj1" fmla="val -12778"/>
              <a:gd name="adj2" fmla="val -73181"/>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bg1"/>
                </a:solidFill>
                <a:effectLst/>
                <a:latin typeface="+mn-lt"/>
              </a:rPr>
              <a:t>JEJUNOSTOMIE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v</a:t>
            </a:r>
            <a:r>
              <a:rPr kumimoji="0" lang="cs-CZ" sz="1800" b="0" i="0" u="none" strike="noStrike" cap="none" normalizeH="0" baseline="0" dirty="0">
                <a:ln>
                  <a:noFill/>
                </a:ln>
                <a:solidFill>
                  <a:schemeClr val="bg1"/>
                </a:solidFill>
                <a:effectLst/>
                <a:latin typeface="+mn-lt"/>
              </a:rPr>
              <a:t> průběhu operačního zákroku</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(laparoskopického/laparotomického)</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j</a:t>
            </a:r>
            <a:r>
              <a:rPr kumimoji="0" lang="cs-CZ" sz="1800" b="0" i="0" u="none" strike="noStrike" cap="none" normalizeH="0" baseline="0" dirty="0">
                <a:ln>
                  <a:noFill/>
                </a:ln>
                <a:solidFill>
                  <a:schemeClr val="bg1"/>
                </a:solidFill>
                <a:effectLst/>
                <a:latin typeface="+mn-lt"/>
              </a:rPr>
              <a:t>e zaveden silikonový katé</a:t>
            </a:r>
            <a:r>
              <a:rPr lang="cs-CZ" sz="1800" dirty="0">
                <a:solidFill>
                  <a:schemeClr val="bg1"/>
                </a:solidFill>
                <a:latin typeface="+mn-lt"/>
              </a:rPr>
              <a:t>tr do jejuna za účelem podávání</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výživy</a:t>
            </a:r>
            <a:endParaRPr kumimoji="0" lang="cs-CZ" sz="1800" b="0" i="0" u="none" strike="noStrike" cap="none" normalizeH="0" baseline="0" dirty="0">
              <a:ln>
                <a:noFill/>
              </a:ln>
              <a:solidFill>
                <a:schemeClr val="bg1"/>
              </a:solidFill>
              <a:effectLst/>
              <a:latin typeface="+mn-lt"/>
            </a:endParaRPr>
          </a:p>
        </p:txBody>
      </p:sp>
      <p:sp>
        <p:nvSpPr>
          <p:cNvPr id="12" name="Řečová bublina: obdélníkový bublinový popisek se zakulacenými rohy 11">
            <a:extLst>
              <a:ext uri="{FF2B5EF4-FFF2-40B4-BE49-F238E27FC236}">
                <a16:creationId xmlns:a16="http://schemas.microsoft.com/office/drawing/2014/main" id="{E6622A9D-68A9-4182-96E6-20804B17FE3C}"/>
              </a:ext>
            </a:extLst>
          </p:cNvPr>
          <p:cNvSpPr/>
          <p:nvPr/>
        </p:nvSpPr>
        <p:spPr bwMode="auto">
          <a:xfrm>
            <a:off x="6259257" y="1395177"/>
            <a:ext cx="5832421" cy="1528392"/>
          </a:xfrm>
          <a:prstGeom prst="wedgeRoundRectCallout">
            <a:avLst>
              <a:gd name="adj1" fmla="val 4096"/>
              <a:gd name="adj2" fmla="val -74536"/>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a:r>
              <a:rPr lang="cs-CZ" sz="1800" b="1" dirty="0">
                <a:solidFill>
                  <a:schemeClr val="bg1"/>
                </a:solidFill>
                <a:effectLst>
                  <a:outerShdw blurRad="38100" dist="38100" dir="2700000" algn="tl">
                    <a:srgbClr val="000000">
                      <a:alpha val="43137"/>
                    </a:srgbClr>
                  </a:outerShdw>
                </a:effectLst>
                <a:latin typeface="+mn-lt"/>
              </a:rPr>
              <a:t>PERKUTÁNNÍ ENDOSKOPICKÁ JEJUNOSTOMIE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Silikonový katétr do jejuna zaveden přes</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stěnu břišní (perkutánně) za využití endoskopu </a:t>
            </a:r>
          </a:p>
        </p:txBody>
      </p:sp>
      <p:pic>
        <p:nvPicPr>
          <p:cNvPr id="13" name="Picture 4" descr="https://www.medicalopedia.org/wp-content/uploads/2011/04/jejunostomy.jpg">
            <a:extLst>
              <a:ext uri="{FF2B5EF4-FFF2-40B4-BE49-F238E27FC236}">
                <a16:creationId xmlns:a16="http://schemas.microsoft.com/office/drawing/2014/main" id="{ABC7438B-D7FA-4697-A78E-3550DFEA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722" y="3130540"/>
            <a:ext cx="3481150" cy="3238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obrazit zdrojový obrázek">
            <a:extLst>
              <a:ext uri="{FF2B5EF4-FFF2-40B4-BE49-F238E27FC236}">
                <a16:creationId xmlns:a16="http://schemas.microsoft.com/office/drawing/2014/main" id="{5348B9E0-20C2-4D31-9EC3-254F1474A6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4" t="2479" r="51976" b="45286"/>
          <a:stretch/>
        </p:blipFill>
        <p:spPr bwMode="auto">
          <a:xfrm>
            <a:off x="7128239" y="3349542"/>
            <a:ext cx="3574473" cy="3004458"/>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zápatí 4">
            <a:extLst>
              <a:ext uri="{FF2B5EF4-FFF2-40B4-BE49-F238E27FC236}">
                <a16:creationId xmlns:a16="http://schemas.microsoft.com/office/drawing/2014/main" id="{0FC30EF3-3E11-4717-8441-E9BC1AF85405}"/>
              </a:ext>
            </a:extLst>
          </p:cNvPr>
          <p:cNvSpPr>
            <a:spLocks noGrp="1"/>
          </p:cNvSpPr>
          <p:nvPr>
            <p:ph type="ftr" sz="quarter" idx="10"/>
          </p:nvPr>
        </p:nvSpPr>
        <p:spPr/>
        <p:txBody>
          <a:bodyPr/>
          <a:lstStyle/>
          <a:p>
            <a:r>
              <a:rPr lang="cs-CZ" dirty="0"/>
              <a:t>Ústav zdravotnických věd, LF MU</a:t>
            </a:r>
          </a:p>
        </p:txBody>
      </p:sp>
    </p:spTree>
    <p:extLst>
      <p:ext uri="{BB962C8B-B14F-4D97-AF65-F5344CB8AC3E}">
        <p14:creationId xmlns:p14="http://schemas.microsoft.com/office/powerpoint/2010/main" val="331259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4CCA0C3-E289-49D3-A709-BEAA35629CD8}"/>
              </a:ext>
            </a:extLst>
          </p:cNvPr>
          <p:cNvSpPr>
            <a:spLocks noGrp="1"/>
          </p:cNvSpPr>
          <p:nvPr>
            <p:ph type="ftr" sz="quarter" idx="10"/>
          </p:nvPr>
        </p:nvSpPr>
        <p:spPr/>
        <p:txBody>
          <a:bodyPr/>
          <a:lstStyle/>
          <a:p>
            <a:r>
              <a:rPr lang="cs-CZ" altLang="cs-CZ"/>
              <a:t>Ústav zdravotnických věd, LF MU</a:t>
            </a:r>
            <a:endParaRPr lang="cs-CZ" altLang="cs-CZ" dirty="0"/>
          </a:p>
        </p:txBody>
      </p:sp>
      <p:sp>
        <p:nvSpPr>
          <p:cNvPr id="3" name="Zástupný symbol pro číslo snímku 2">
            <a:extLst>
              <a:ext uri="{FF2B5EF4-FFF2-40B4-BE49-F238E27FC236}">
                <a16:creationId xmlns:a16="http://schemas.microsoft.com/office/drawing/2014/main" id="{08F520F2-611B-4CC5-AE0E-560791FA9284}"/>
              </a:ext>
            </a:extLst>
          </p:cNvPr>
          <p:cNvSpPr>
            <a:spLocks noGrp="1"/>
          </p:cNvSpPr>
          <p:nvPr>
            <p:ph type="sldNum" sz="quarter" idx="11"/>
          </p:nvPr>
        </p:nvSpPr>
        <p:spPr/>
        <p:txBody>
          <a:bodyPr/>
          <a:lstStyle/>
          <a:p>
            <a:fld id="{D6D6C118-631F-4A80-9886-907009361577}" type="slidenum">
              <a:rPr lang="cs-CZ" altLang="cs-CZ" smtClean="0"/>
              <a:pPr/>
              <a:t>11</a:t>
            </a:fld>
            <a:endParaRPr lang="cs-CZ" altLang="cs-CZ" dirty="0"/>
          </a:p>
        </p:txBody>
      </p:sp>
      <p:pic>
        <p:nvPicPr>
          <p:cNvPr id="4" name="Obrázek 3">
            <a:extLst>
              <a:ext uri="{FF2B5EF4-FFF2-40B4-BE49-F238E27FC236}">
                <a16:creationId xmlns:a16="http://schemas.microsoft.com/office/drawing/2014/main" id="{FC1BA471-0407-4519-B427-A429AB886373}"/>
              </a:ext>
            </a:extLst>
          </p:cNvPr>
          <p:cNvPicPr>
            <a:picLocks noChangeAspect="1"/>
          </p:cNvPicPr>
          <p:nvPr/>
        </p:nvPicPr>
        <p:blipFill rotWithShape="1">
          <a:blip r:embed="rId2"/>
          <a:srcRect l="12928" t="-375" r="13468" b="375"/>
          <a:stretch/>
        </p:blipFill>
        <p:spPr>
          <a:xfrm>
            <a:off x="95003" y="0"/>
            <a:ext cx="12243460" cy="6748900"/>
          </a:xfrm>
          <a:prstGeom prst="rect">
            <a:avLst/>
          </a:prstGeom>
        </p:spPr>
      </p:pic>
    </p:spTree>
    <p:extLst>
      <p:ext uri="{BB962C8B-B14F-4D97-AF65-F5344CB8AC3E}">
        <p14:creationId xmlns:p14="http://schemas.microsoft.com/office/powerpoint/2010/main" val="1298820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092AC81-EB51-4085-9075-9708029ED3B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E76244A1-6420-42E2-A5F5-F175462B10BB}"/>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4897A572-882B-41EF-ABF0-5335B0D9B246}"/>
              </a:ext>
            </a:extLst>
          </p:cNvPr>
          <p:cNvSpPr>
            <a:spLocks noGrp="1"/>
          </p:cNvSpPr>
          <p:nvPr>
            <p:ph type="title"/>
          </p:nvPr>
        </p:nvSpPr>
        <p:spPr>
          <a:xfrm>
            <a:off x="540000" y="720909"/>
            <a:ext cx="5654167" cy="451576"/>
          </a:xfrm>
        </p:spPr>
        <p:txBody>
          <a:bodyPr/>
          <a:lstStyle/>
          <a:p>
            <a:r>
              <a:rPr lang="cs-CZ" altLang="cs-CZ" kern="0" dirty="0"/>
              <a:t>Podávání stravy sondou do žaludku</a:t>
            </a:r>
            <a:br>
              <a:rPr lang="cs-CZ" altLang="cs-CZ" kern="0" dirty="0"/>
            </a:br>
            <a:endParaRPr lang="cs-CZ" dirty="0"/>
          </a:p>
        </p:txBody>
      </p:sp>
      <p:pic>
        <p:nvPicPr>
          <p:cNvPr id="6" name="Picture 2" descr="Zobrazit zdrojový obrázek">
            <a:extLst>
              <a:ext uri="{FF2B5EF4-FFF2-40B4-BE49-F238E27FC236}">
                <a16:creationId xmlns:a16="http://schemas.microsoft.com/office/drawing/2014/main" id="{D56F0620-EE87-4C1D-9B3E-3ACCC49EB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079" y="720909"/>
            <a:ext cx="5287688" cy="558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267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FD29032-9DE1-4CD6-82C5-FF3E9418267B}"/>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2AD85EB6-0484-4DA8-B268-99318E316A8E}"/>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7B8F43BA-AAB9-47CC-9FA5-527706FA93CE}"/>
              </a:ext>
            </a:extLst>
          </p:cNvPr>
          <p:cNvSpPr>
            <a:spLocks noGrp="1"/>
          </p:cNvSpPr>
          <p:nvPr>
            <p:ph type="title"/>
          </p:nvPr>
        </p:nvSpPr>
        <p:spPr>
          <a:xfrm>
            <a:off x="540000" y="720000"/>
            <a:ext cx="2404940" cy="451576"/>
          </a:xfrm>
        </p:spPr>
        <p:txBody>
          <a:bodyPr/>
          <a:lstStyle/>
          <a:p>
            <a:r>
              <a:rPr lang="cs-CZ" dirty="0"/>
              <a:t>Založení PEG</a:t>
            </a:r>
          </a:p>
        </p:txBody>
      </p:sp>
      <p:sp>
        <p:nvSpPr>
          <p:cNvPr id="5" name="Zástupný obsah 4">
            <a:extLst>
              <a:ext uri="{FF2B5EF4-FFF2-40B4-BE49-F238E27FC236}">
                <a16:creationId xmlns:a16="http://schemas.microsoft.com/office/drawing/2014/main" id="{2A7F65C4-E718-4E52-8ABB-0B517FAD2B23}"/>
              </a:ext>
            </a:extLst>
          </p:cNvPr>
          <p:cNvSpPr>
            <a:spLocks noGrp="1"/>
          </p:cNvSpPr>
          <p:nvPr>
            <p:ph idx="1"/>
          </p:nvPr>
        </p:nvSpPr>
        <p:spPr>
          <a:xfrm>
            <a:off x="540000" y="5550786"/>
            <a:ext cx="10753200" cy="451576"/>
          </a:xfrm>
        </p:spPr>
        <p:txBody>
          <a:bodyPr/>
          <a:lstStyle/>
          <a:p>
            <a:pPr>
              <a:lnSpc>
                <a:spcPct val="100000"/>
              </a:lnSpc>
            </a:pPr>
            <a:r>
              <a:rPr lang="cs-CZ" sz="1400" dirty="0" err="1">
                <a:hlinkClick r:id="rId2"/>
              </a:rPr>
              <a:t>Percutaneous</a:t>
            </a:r>
            <a:r>
              <a:rPr lang="cs-CZ" sz="1400" dirty="0">
                <a:hlinkClick r:id="rId2"/>
              </a:rPr>
              <a:t> </a:t>
            </a:r>
            <a:r>
              <a:rPr lang="cs-CZ" sz="1400" dirty="0" err="1">
                <a:hlinkClick r:id="rId2"/>
              </a:rPr>
              <a:t>Endoscopic</a:t>
            </a:r>
            <a:r>
              <a:rPr lang="cs-CZ" sz="1400" dirty="0">
                <a:hlinkClick r:id="rId2"/>
              </a:rPr>
              <a:t> </a:t>
            </a:r>
            <a:r>
              <a:rPr lang="cs-CZ" sz="1400" dirty="0" err="1">
                <a:hlinkClick r:id="rId2"/>
              </a:rPr>
              <a:t>Gastrostomy</a:t>
            </a:r>
            <a:r>
              <a:rPr lang="cs-CZ" sz="1400" dirty="0">
                <a:hlinkClick r:id="rId2"/>
              </a:rPr>
              <a:t> PEG </a:t>
            </a:r>
            <a:r>
              <a:rPr lang="cs-CZ" sz="1400" dirty="0" err="1">
                <a:hlinkClick r:id="rId2"/>
              </a:rPr>
              <a:t>Feeding</a:t>
            </a:r>
            <a:r>
              <a:rPr lang="cs-CZ" sz="1400" dirty="0">
                <a:hlinkClick r:id="rId2"/>
              </a:rPr>
              <a:t> Tube </a:t>
            </a:r>
            <a:r>
              <a:rPr lang="cs-CZ" sz="1400" dirty="0" err="1">
                <a:hlinkClick r:id="rId2"/>
              </a:rPr>
              <a:t>Placement</a:t>
            </a:r>
            <a:r>
              <a:rPr lang="cs-CZ" sz="1400" dirty="0">
                <a:hlinkClick r:id="rId2"/>
              </a:rPr>
              <a:t> - Bing video</a:t>
            </a:r>
            <a:endParaRPr lang="cs-CZ" sz="1400" dirty="0"/>
          </a:p>
          <a:p>
            <a:pPr>
              <a:lnSpc>
                <a:spcPct val="100000"/>
              </a:lnSpc>
            </a:pPr>
            <a:r>
              <a:rPr lang="en-US" sz="1400" dirty="0">
                <a:hlinkClick r:id="rId3"/>
              </a:rPr>
              <a:t>Percutaneous Endoscopic Gastrostomy /pull method/ and Jejunal Extension Tube Placement - Bing video</a:t>
            </a:r>
            <a:endParaRPr lang="cs-CZ" sz="1400" dirty="0"/>
          </a:p>
          <a:p>
            <a:endParaRPr lang="cs-CZ" dirty="0"/>
          </a:p>
          <a:p>
            <a:endParaRPr lang="cs-CZ" dirty="0"/>
          </a:p>
        </p:txBody>
      </p:sp>
      <p:pic>
        <p:nvPicPr>
          <p:cNvPr id="7" name="Picture 2" descr="Percutaneous endoscopic gastrostomy performed with the Seldinger technique. (A) Advancement of the endoscope transorally into the stomach with insufflation. (B, C) Transillumination and finger indentation of the anterior abdominal wall. (D-G) Transgastric suture fixation of the stomach to the abdominal wall. (H) Longitudinal incision between the fixation sutures. (I-K) The Seldinger technique used to create a gastrostomy, with the pylorus intubated with a 16-French dilator through which a glidewire is passed. ">
            <a:extLst>
              <a:ext uri="{FF2B5EF4-FFF2-40B4-BE49-F238E27FC236}">
                <a16:creationId xmlns:a16="http://schemas.microsoft.com/office/drawing/2014/main" id="{CA3A25D5-A02F-4E1B-B2BB-B108D3544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175" y="720000"/>
            <a:ext cx="4252085" cy="4646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B) The GJ tube is advanced over the glidewire into the jejunum under fluoroscopy. (C, D) The U-stitches are tied around the GJ tube and the balloon is inflated. ">
            <a:extLst>
              <a:ext uri="{FF2B5EF4-FFF2-40B4-BE49-F238E27FC236}">
                <a16:creationId xmlns:a16="http://schemas.microsoft.com/office/drawing/2014/main" id="{1381DBAB-8A8D-4B33-AB33-EAEB3AE99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8108" y="806356"/>
            <a:ext cx="4875217" cy="447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27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ECBAC54-84F3-44E8-8A7F-D65C93D1EB04}"/>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07A696A7-6BFA-4802-8E83-0BF0E8CB28C4}"/>
              </a:ext>
            </a:extLst>
          </p:cNvPr>
          <p:cNvSpPr>
            <a:spLocks noGrp="1"/>
          </p:cNvSpPr>
          <p:nvPr>
            <p:ph type="sldNum" sz="quarter" idx="11"/>
          </p:nvPr>
        </p:nvSpPr>
        <p:spPr/>
        <p:txBody>
          <a:bodyPr/>
          <a:lstStyle/>
          <a:p>
            <a:fld id="{0DE708CC-0C3F-4567-9698-B54C0F35BD31}" type="slidenum">
              <a:rPr lang="cs-CZ" altLang="cs-CZ" smtClean="0"/>
              <a:pPr/>
              <a:t>14</a:t>
            </a:fld>
            <a:endParaRPr lang="cs-CZ" altLang="cs-CZ" dirty="0"/>
          </a:p>
        </p:txBody>
      </p:sp>
      <p:sp>
        <p:nvSpPr>
          <p:cNvPr id="4" name="Nadpis 3">
            <a:extLst>
              <a:ext uri="{FF2B5EF4-FFF2-40B4-BE49-F238E27FC236}">
                <a16:creationId xmlns:a16="http://schemas.microsoft.com/office/drawing/2014/main" id="{F6EE07CB-B984-4603-82DA-88E06A052F4D}"/>
              </a:ext>
            </a:extLst>
          </p:cNvPr>
          <p:cNvSpPr>
            <a:spLocks noGrp="1"/>
          </p:cNvSpPr>
          <p:nvPr>
            <p:ph type="title"/>
          </p:nvPr>
        </p:nvSpPr>
        <p:spPr>
          <a:xfrm>
            <a:off x="540000" y="2843210"/>
            <a:ext cx="11361600" cy="1171580"/>
          </a:xfrm>
        </p:spPr>
        <p:txBody>
          <a:bodyPr/>
          <a:lstStyle/>
          <a:p>
            <a:r>
              <a:rPr lang="cs-CZ" dirty="0"/>
              <a:t>Derivační </a:t>
            </a:r>
            <a:r>
              <a:rPr lang="cs-CZ" dirty="0" err="1"/>
              <a:t>stomie</a:t>
            </a:r>
            <a:endParaRPr lang="cs-CZ" dirty="0"/>
          </a:p>
        </p:txBody>
      </p:sp>
      <p:sp>
        <p:nvSpPr>
          <p:cNvPr id="5" name="Podnadpis 4">
            <a:extLst>
              <a:ext uri="{FF2B5EF4-FFF2-40B4-BE49-F238E27FC236}">
                <a16:creationId xmlns:a16="http://schemas.microsoft.com/office/drawing/2014/main" id="{DC5F1C75-91E7-4367-A5F6-0068EE177F98}"/>
              </a:ext>
            </a:extLst>
          </p:cNvPr>
          <p:cNvSpPr>
            <a:spLocks noGrp="1"/>
          </p:cNvSpPr>
          <p:nvPr>
            <p:ph type="subTitle" idx="1"/>
          </p:nvPr>
        </p:nvSpPr>
        <p:spPr>
          <a:xfrm>
            <a:off x="666000" y="3662519"/>
            <a:ext cx="11361600" cy="1870512"/>
          </a:xfrm>
        </p:spPr>
        <p:txBody>
          <a:bodyPr vert="horz" lIns="0" tIns="0" rIns="0" bIns="0" rtlCol="0">
            <a:noAutofit/>
          </a:bodyPr>
          <a:lstStyle/>
          <a:p>
            <a:pPr marL="252000" indent="-180000">
              <a:lnSpc>
                <a:spcPct val="150000"/>
              </a:lnSpc>
              <a:buFont typeface="Arial" panose="020B0604020202020204" pitchFamily="34" charset="0"/>
              <a:buChar char="̶"/>
            </a:pPr>
            <a:r>
              <a:rPr lang="cs-CZ" dirty="0">
                <a:latin typeface="+mn-lt"/>
                <a:ea typeface="+mn-ea"/>
                <a:cs typeface="+mn-cs"/>
              </a:rPr>
              <a:t>GIT</a:t>
            </a:r>
          </a:p>
          <a:p>
            <a:pPr marL="252000" indent="-180000">
              <a:lnSpc>
                <a:spcPct val="150000"/>
              </a:lnSpc>
              <a:buFont typeface="Arial" panose="020B0604020202020204" pitchFamily="34" charset="0"/>
              <a:buChar char="̶"/>
            </a:pPr>
            <a:r>
              <a:rPr lang="cs-CZ" dirty="0" err="1">
                <a:latin typeface="+mn-lt"/>
                <a:ea typeface="+mn-ea"/>
                <a:cs typeface="+mn-cs"/>
              </a:rPr>
              <a:t>Uropoetický</a:t>
            </a:r>
            <a:r>
              <a:rPr lang="cs-CZ" dirty="0">
                <a:latin typeface="+mn-lt"/>
                <a:ea typeface="+mn-ea"/>
                <a:cs typeface="+mn-cs"/>
              </a:rPr>
              <a:t> trakt</a:t>
            </a:r>
          </a:p>
          <a:p>
            <a:pPr marL="252000" indent="-180000">
              <a:lnSpc>
                <a:spcPct val="150000"/>
              </a:lnSpc>
              <a:buFont typeface="Arial" panose="020B0604020202020204" pitchFamily="34" charset="0"/>
              <a:buChar char="̶"/>
            </a:pPr>
            <a:r>
              <a:rPr lang="cs-CZ" dirty="0">
                <a:latin typeface="+mn-lt"/>
                <a:ea typeface="+mn-ea"/>
                <a:cs typeface="+mn-cs"/>
              </a:rPr>
              <a:t>Tracheostomie</a:t>
            </a:r>
          </a:p>
        </p:txBody>
      </p:sp>
    </p:spTree>
    <p:extLst>
      <p:ext uri="{BB962C8B-B14F-4D97-AF65-F5344CB8AC3E}">
        <p14:creationId xmlns:p14="http://schemas.microsoft.com/office/powerpoint/2010/main" val="2264471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F079926-720B-48E0-82B1-06D8C1D367F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E722CD3B-FF52-4F0F-ACAD-02564401531A}"/>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a:extLst>
              <a:ext uri="{FF2B5EF4-FFF2-40B4-BE49-F238E27FC236}">
                <a16:creationId xmlns:a16="http://schemas.microsoft.com/office/drawing/2014/main" id="{11B0009E-0F31-43D1-BAB3-02ABD94210E5}"/>
              </a:ext>
            </a:extLst>
          </p:cNvPr>
          <p:cNvSpPr>
            <a:spLocks noGrp="1"/>
          </p:cNvSpPr>
          <p:nvPr>
            <p:ph type="title"/>
          </p:nvPr>
        </p:nvSpPr>
        <p:spPr/>
        <p:txBody>
          <a:bodyPr/>
          <a:lstStyle/>
          <a:p>
            <a:r>
              <a:rPr lang="cs-CZ" sz="4000" dirty="0"/>
              <a:t>Důvody k vytvoření derivační </a:t>
            </a:r>
            <a:r>
              <a:rPr lang="cs-CZ" sz="4000" dirty="0" err="1"/>
              <a:t>stomie</a:t>
            </a:r>
            <a:endParaRPr lang="cs-CZ" dirty="0"/>
          </a:p>
        </p:txBody>
      </p:sp>
      <p:sp>
        <p:nvSpPr>
          <p:cNvPr id="5" name="Zástupný obsah 4">
            <a:extLst>
              <a:ext uri="{FF2B5EF4-FFF2-40B4-BE49-F238E27FC236}">
                <a16:creationId xmlns:a16="http://schemas.microsoft.com/office/drawing/2014/main" id="{4708DC05-68DC-4155-B7D8-6C444D62AA46}"/>
              </a:ext>
            </a:extLst>
          </p:cNvPr>
          <p:cNvSpPr>
            <a:spLocks noGrp="1"/>
          </p:cNvSpPr>
          <p:nvPr>
            <p:ph idx="1"/>
          </p:nvPr>
        </p:nvSpPr>
        <p:spPr>
          <a:xfrm>
            <a:off x="540001" y="1523327"/>
            <a:ext cx="11080870" cy="4139998"/>
          </a:xfrm>
        </p:spPr>
        <p:txBody>
          <a:bodyPr/>
          <a:lstStyle/>
          <a:p>
            <a:pPr>
              <a:lnSpc>
                <a:spcPts val="3600"/>
              </a:lnSpc>
            </a:pPr>
            <a:r>
              <a:rPr lang="cs-CZ" sz="2400" dirty="0"/>
              <a:t>vrozené vývojové vady GIT (střevní stenóza, </a:t>
            </a:r>
            <a:r>
              <a:rPr lang="cs-CZ" sz="2400" dirty="0" err="1"/>
              <a:t>Hirschprungova</a:t>
            </a:r>
            <a:r>
              <a:rPr lang="cs-CZ" sz="2400" dirty="0"/>
              <a:t> choroba)</a:t>
            </a:r>
          </a:p>
          <a:p>
            <a:pPr>
              <a:lnSpc>
                <a:spcPts val="3600"/>
              </a:lnSpc>
            </a:pPr>
            <a:r>
              <a:rPr lang="cs-CZ" sz="2400" dirty="0"/>
              <a:t>tumory na střevech</a:t>
            </a:r>
          </a:p>
          <a:p>
            <a:pPr>
              <a:lnSpc>
                <a:spcPts val="3600"/>
              </a:lnSpc>
            </a:pPr>
            <a:r>
              <a:rPr lang="cs-CZ" sz="2400" dirty="0"/>
              <a:t>náhlé příhody břišní (NPB) – ileus (mechanický, cévní), perforace střeva</a:t>
            </a:r>
          </a:p>
          <a:p>
            <a:pPr>
              <a:lnSpc>
                <a:spcPts val="3600"/>
              </a:lnSpc>
            </a:pPr>
            <a:r>
              <a:rPr lang="cs-CZ" sz="2400" dirty="0"/>
              <a:t>záněty střevní – Crohnova choroba, </a:t>
            </a:r>
            <a:r>
              <a:rPr lang="cs-CZ" sz="2400" dirty="0" err="1"/>
              <a:t>colitis</a:t>
            </a:r>
            <a:r>
              <a:rPr lang="cs-CZ" sz="2400" dirty="0"/>
              <a:t> </a:t>
            </a:r>
            <a:r>
              <a:rPr lang="cs-CZ" sz="2400" dirty="0" err="1"/>
              <a:t>ulcerosa</a:t>
            </a:r>
            <a:r>
              <a:rPr lang="cs-CZ" sz="2400" dirty="0"/>
              <a:t>, idiopatické </a:t>
            </a:r>
            <a:r>
              <a:rPr lang="cs-CZ" sz="2400" dirty="0" err="1"/>
              <a:t>proktokolitida</a:t>
            </a:r>
            <a:r>
              <a:rPr lang="cs-CZ" sz="2400" dirty="0"/>
              <a:t>, recidivující divertikulitis</a:t>
            </a:r>
          </a:p>
          <a:p>
            <a:pPr>
              <a:lnSpc>
                <a:spcPts val="3600"/>
              </a:lnSpc>
            </a:pPr>
            <a:r>
              <a:rPr lang="cs-CZ" sz="2400" dirty="0"/>
              <a:t>poranění, popáleniny, ozáření</a:t>
            </a:r>
          </a:p>
          <a:p>
            <a:pPr>
              <a:lnSpc>
                <a:spcPts val="3600"/>
              </a:lnSpc>
            </a:pPr>
            <a:r>
              <a:rPr lang="cs-CZ" sz="2400" dirty="0"/>
              <a:t>dekubitus v sakrální oblasti</a:t>
            </a:r>
          </a:p>
          <a:p>
            <a:pPr marL="72000" indent="0">
              <a:buNone/>
            </a:pPr>
            <a:endParaRPr lang="cs-CZ" sz="2400" dirty="0"/>
          </a:p>
          <a:p>
            <a:endParaRPr lang="cs-CZ" sz="2400" dirty="0"/>
          </a:p>
          <a:p>
            <a:endParaRPr lang="cs-CZ" dirty="0"/>
          </a:p>
        </p:txBody>
      </p:sp>
    </p:spTree>
    <p:extLst>
      <p:ext uri="{BB962C8B-B14F-4D97-AF65-F5344CB8AC3E}">
        <p14:creationId xmlns:p14="http://schemas.microsoft.com/office/powerpoint/2010/main" val="323347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0E3AC72-8798-44A9-99A3-7D2EC3FC6FDB}"/>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BCA93F5A-26C0-4341-B764-188371399B2D}"/>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9953560C-FA12-4660-90E1-7EFBF20D21CA}"/>
              </a:ext>
            </a:extLst>
          </p:cNvPr>
          <p:cNvSpPr>
            <a:spLocks noGrp="1"/>
          </p:cNvSpPr>
          <p:nvPr>
            <p:ph type="title"/>
          </p:nvPr>
        </p:nvSpPr>
        <p:spPr/>
        <p:txBody>
          <a:bodyPr/>
          <a:lstStyle/>
          <a:p>
            <a:r>
              <a:rPr lang="cs-CZ" dirty="0"/>
              <a:t>Derivační GIT </a:t>
            </a:r>
            <a:r>
              <a:rPr lang="cs-CZ" dirty="0" err="1"/>
              <a:t>stomie</a:t>
            </a:r>
            <a:endParaRPr lang="cs-CZ" dirty="0"/>
          </a:p>
        </p:txBody>
      </p:sp>
      <p:pic>
        <p:nvPicPr>
          <p:cNvPr id="6" name="Zástupný obsah 5">
            <a:extLst>
              <a:ext uri="{FF2B5EF4-FFF2-40B4-BE49-F238E27FC236}">
                <a16:creationId xmlns:a16="http://schemas.microsoft.com/office/drawing/2014/main" id="{BE2C1830-71C9-45C0-A19F-D55033379C31}"/>
              </a:ext>
            </a:extLst>
          </p:cNvPr>
          <p:cNvPicPr>
            <a:picLocks noGrp="1" noChangeAspect="1"/>
          </p:cNvPicPr>
          <p:nvPr>
            <p:ph idx="1"/>
          </p:nvPr>
        </p:nvPicPr>
        <p:blipFill rotWithShape="1">
          <a:blip r:embed="rId2"/>
          <a:srcRect l="12514" t="26956" r="60895" b="25008"/>
          <a:stretch/>
        </p:blipFill>
        <p:spPr>
          <a:xfrm>
            <a:off x="1047565" y="1438529"/>
            <a:ext cx="4450672" cy="4522518"/>
          </a:xfrm>
          <a:prstGeom prst="rect">
            <a:avLst/>
          </a:prstGeom>
          <a:solidFill>
            <a:srgbClr val="0000DC"/>
          </a:solidFill>
        </p:spPr>
      </p:pic>
      <p:pic>
        <p:nvPicPr>
          <p:cNvPr id="7" name="Zástupný symbol pro obsah 3">
            <a:extLst>
              <a:ext uri="{FF2B5EF4-FFF2-40B4-BE49-F238E27FC236}">
                <a16:creationId xmlns:a16="http://schemas.microsoft.com/office/drawing/2014/main" id="{05BBEAA8-6826-4444-AA51-DE5C8B1FFA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59" t="9039" r="10144" b="1855"/>
          <a:stretch/>
        </p:blipFill>
        <p:spPr bwMode="auto">
          <a:xfrm>
            <a:off x="6249880" y="315304"/>
            <a:ext cx="4357254" cy="61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431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a:extLst>
              <a:ext uri="{FF2B5EF4-FFF2-40B4-BE49-F238E27FC236}">
                <a16:creationId xmlns:a16="http://schemas.microsoft.com/office/drawing/2014/main" id="{712E8801-5E62-4075-BE8A-EF6F845EC819}"/>
              </a:ext>
            </a:extLst>
          </p:cNvPr>
          <p:cNvSpPr>
            <a:spLocks noGrp="1"/>
          </p:cNvSpPr>
          <p:nvPr>
            <p:ph sz="quarter" idx="24"/>
          </p:nvPr>
        </p:nvSpPr>
        <p:spPr>
          <a:xfrm>
            <a:off x="784414" y="1193064"/>
            <a:ext cx="5218413" cy="3896711"/>
          </a:xfrm>
        </p:spPr>
        <p:txBody>
          <a:bodyPr vert="horz" lIns="0" tIns="0" rIns="0" bIns="0" rtlCol="0">
            <a:noAutofit/>
          </a:bodyPr>
          <a:lstStyle/>
          <a:p>
            <a:pPr marL="252000" indent="-180000">
              <a:lnSpc>
                <a:spcPct val="150000"/>
              </a:lnSpc>
              <a:buFont typeface="Arial" panose="020B0604020202020204" pitchFamily="34" charset="0"/>
              <a:buChar char="̶"/>
            </a:pPr>
            <a:r>
              <a:rPr lang="cs-CZ" dirty="0"/>
              <a:t>dočasné</a:t>
            </a:r>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endParaRPr lang="cs-CZ" dirty="0"/>
          </a:p>
          <a:p>
            <a:pPr marL="252000" indent="-180000">
              <a:lnSpc>
                <a:spcPct val="150000"/>
              </a:lnSpc>
              <a:buFont typeface="Arial" panose="020B0604020202020204" pitchFamily="34" charset="0"/>
              <a:buChar char="̶"/>
            </a:pPr>
            <a:r>
              <a:rPr lang="cs-CZ" dirty="0"/>
              <a:t>trvalé (paliativní)</a:t>
            </a:r>
          </a:p>
        </p:txBody>
      </p:sp>
      <p:sp>
        <p:nvSpPr>
          <p:cNvPr id="3" name="Zástupný symbol pro zápatí 2">
            <a:extLst>
              <a:ext uri="{FF2B5EF4-FFF2-40B4-BE49-F238E27FC236}">
                <a16:creationId xmlns:a16="http://schemas.microsoft.com/office/drawing/2014/main" id="{CA52F080-4A97-4B69-9953-8FAD77CEF754}"/>
              </a:ext>
            </a:extLst>
          </p:cNvPr>
          <p:cNvSpPr>
            <a:spLocks noGrp="1"/>
          </p:cNvSpPr>
          <p:nvPr>
            <p:ph type="ftr" sz="quarter" idx="10"/>
          </p:nvPr>
        </p:nvSpPr>
        <p:spPr/>
        <p:txBody>
          <a:bodyPr/>
          <a:lstStyle/>
          <a:p>
            <a:r>
              <a:rPr lang="cs-CZ" altLang="cs-CZ"/>
              <a:t>Ústav zdravotnických věd, LF MU</a:t>
            </a:r>
            <a:endParaRPr lang="cs-CZ" altLang="cs-CZ" dirty="0"/>
          </a:p>
        </p:txBody>
      </p:sp>
      <p:sp>
        <p:nvSpPr>
          <p:cNvPr id="4" name="Zástupný symbol pro číslo snímku 3">
            <a:extLst>
              <a:ext uri="{FF2B5EF4-FFF2-40B4-BE49-F238E27FC236}">
                <a16:creationId xmlns:a16="http://schemas.microsoft.com/office/drawing/2014/main" id="{420EC30B-1A6A-460D-9824-6E8F80BA6003}"/>
              </a:ext>
            </a:extLst>
          </p:cNvPr>
          <p:cNvSpPr>
            <a:spLocks noGrp="1"/>
          </p:cNvSpPr>
          <p:nvPr>
            <p:ph type="sldNum" sz="quarter" idx="11"/>
          </p:nvPr>
        </p:nvSpPr>
        <p:spPr/>
        <p:txBody>
          <a:bodyPr/>
          <a:lstStyle/>
          <a:p>
            <a:fld id="{D6D6C118-631F-4A80-9886-907009361577}" type="slidenum">
              <a:rPr lang="cs-CZ" altLang="cs-CZ" smtClean="0"/>
              <a:pPr/>
              <a:t>17</a:t>
            </a:fld>
            <a:endParaRPr lang="cs-CZ" altLang="cs-CZ" dirty="0"/>
          </a:p>
        </p:txBody>
      </p:sp>
      <p:sp>
        <p:nvSpPr>
          <p:cNvPr id="5" name="Nadpis 4">
            <a:extLst>
              <a:ext uri="{FF2B5EF4-FFF2-40B4-BE49-F238E27FC236}">
                <a16:creationId xmlns:a16="http://schemas.microsoft.com/office/drawing/2014/main" id="{B0569349-ACA0-47E1-9DE8-B118C3299333}"/>
              </a:ext>
            </a:extLst>
          </p:cNvPr>
          <p:cNvSpPr>
            <a:spLocks noGrp="1"/>
          </p:cNvSpPr>
          <p:nvPr>
            <p:ph type="title"/>
          </p:nvPr>
        </p:nvSpPr>
        <p:spPr>
          <a:xfrm>
            <a:off x="697885" y="526098"/>
            <a:ext cx="10753200" cy="451576"/>
          </a:xfrm>
        </p:spPr>
        <p:txBody>
          <a:bodyPr/>
          <a:lstStyle/>
          <a:p>
            <a:r>
              <a:rPr lang="cs-CZ" dirty="0"/>
              <a:t>Dělení derivačních </a:t>
            </a:r>
            <a:r>
              <a:rPr lang="cs-CZ" dirty="0" err="1"/>
              <a:t>stomií</a:t>
            </a:r>
            <a:r>
              <a:rPr lang="cs-CZ" dirty="0"/>
              <a:t> GIT</a:t>
            </a:r>
          </a:p>
        </p:txBody>
      </p:sp>
      <p:sp>
        <p:nvSpPr>
          <p:cNvPr id="7" name="Zástupný symbol pro obsah 6">
            <a:extLst>
              <a:ext uri="{FF2B5EF4-FFF2-40B4-BE49-F238E27FC236}">
                <a16:creationId xmlns:a16="http://schemas.microsoft.com/office/drawing/2014/main" id="{D7BD7905-B1C1-4830-A2E6-133E39BE4AC1}"/>
              </a:ext>
            </a:extLst>
          </p:cNvPr>
          <p:cNvSpPr>
            <a:spLocks noGrp="1"/>
          </p:cNvSpPr>
          <p:nvPr>
            <p:ph idx="28"/>
          </p:nvPr>
        </p:nvSpPr>
        <p:spPr>
          <a:xfrm>
            <a:off x="4535794" y="1189088"/>
            <a:ext cx="5219998" cy="4140000"/>
          </a:xfrm>
        </p:spPr>
        <p:txBody>
          <a:bodyPr/>
          <a:lstStyle/>
          <a:p>
            <a:r>
              <a:rPr lang="cs-CZ" sz="2800" dirty="0"/>
              <a:t>dvojhlavňové</a:t>
            </a:r>
          </a:p>
          <a:p>
            <a:endParaRPr lang="cs-CZ" sz="2800" dirty="0"/>
          </a:p>
          <a:p>
            <a:endParaRPr lang="cs-CZ" sz="2800" dirty="0"/>
          </a:p>
        </p:txBody>
      </p:sp>
      <p:pic>
        <p:nvPicPr>
          <p:cNvPr id="8" name="Obrázek 7">
            <a:extLst>
              <a:ext uri="{FF2B5EF4-FFF2-40B4-BE49-F238E27FC236}">
                <a16:creationId xmlns:a16="http://schemas.microsoft.com/office/drawing/2014/main" id="{471B288B-7EE5-4A01-A6A7-E953AC27C7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871499" y="1828107"/>
            <a:ext cx="2002368" cy="2829604"/>
          </a:xfrm>
          <a:prstGeom prst="rect">
            <a:avLst/>
          </a:prstGeom>
        </p:spPr>
      </p:pic>
      <p:pic>
        <p:nvPicPr>
          <p:cNvPr id="9" name="Obrázek 11" descr="Obsah obrázku text&#10;&#10;Popis vygenerovaný s velmi vysokou mírou spolehlivosti">
            <a:extLst>
              <a:ext uri="{FF2B5EF4-FFF2-40B4-BE49-F238E27FC236}">
                <a16:creationId xmlns:a16="http://schemas.microsoft.com/office/drawing/2014/main" id="{3E4D044F-F7C0-4A38-B616-D29E515D3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901" y="4657711"/>
            <a:ext cx="2405852" cy="200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9">
            <a:extLst>
              <a:ext uri="{FF2B5EF4-FFF2-40B4-BE49-F238E27FC236}">
                <a16:creationId xmlns:a16="http://schemas.microsoft.com/office/drawing/2014/main" id="{1B1F1FEC-E99B-44B1-A637-98F6C718FD99}"/>
              </a:ext>
            </a:extLst>
          </p:cNvPr>
          <p:cNvSpPr/>
          <p:nvPr/>
        </p:nvSpPr>
        <p:spPr>
          <a:xfrm>
            <a:off x="8546866" y="1213048"/>
            <a:ext cx="2860720" cy="657359"/>
          </a:xfrm>
          <a:prstGeom prst="rect">
            <a:avLst/>
          </a:prstGeom>
        </p:spPr>
        <p:txBody>
          <a:bodyPr vert="horz" lIns="0" tIns="0" rIns="0" bIns="0" rtlCol="0">
            <a:noAutofit/>
          </a:bodyPr>
          <a:lstStyle/>
          <a:p>
            <a:pPr marL="252000" indent="-180000">
              <a:lnSpc>
                <a:spcPct val="150000"/>
              </a:lnSpc>
              <a:spcBef>
                <a:spcPts val="0"/>
              </a:spcBef>
              <a:buClr>
                <a:schemeClr val="tx2"/>
              </a:buClr>
              <a:buSzPct val="100000"/>
              <a:buFont typeface="Arial" panose="020B0604020202020204" pitchFamily="34" charset="0"/>
              <a:buChar char="̶"/>
            </a:pPr>
            <a:r>
              <a:rPr lang="cs-CZ" sz="2800" dirty="0">
                <a:latin typeface="+mn-lt"/>
              </a:rPr>
              <a:t>jednohlavňové</a:t>
            </a:r>
          </a:p>
        </p:txBody>
      </p:sp>
      <p:pic>
        <p:nvPicPr>
          <p:cNvPr id="11" name="Obrázek 7" descr="Obsah obrázku oblečení&#10;&#10;Popis vygenerovaný s vysokou mírou spolehlivosti">
            <a:extLst>
              <a:ext uri="{FF2B5EF4-FFF2-40B4-BE49-F238E27FC236}">
                <a16:creationId xmlns:a16="http://schemas.microsoft.com/office/drawing/2014/main" id="{ED5508C1-4406-4237-8FC6-79D65EC006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998"/>
          <a:stretch/>
        </p:blipFill>
        <p:spPr>
          <a:xfrm>
            <a:off x="8250371" y="2115899"/>
            <a:ext cx="3296084" cy="2474913"/>
          </a:xfrm>
          <a:prstGeom prst="rect">
            <a:avLst/>
          </a:prstGeom>
        </p:spPr>
      </p:pic>
      <p:pic>
        <p:nvPicPr>
          <p:cNvPr id="12" name="Obrázek 7" descr="Obsah obrázku text, mapa&#10;&#10;Popis vygenerovaný s velmi vysokou mírou spolehlivosti">
            <a:extLst>
              <a:ext uri="{FF2B5EF4-FFF2-40B4-BE49-F238E27FC236}">
                <a16:creationId xmlns:a16="http://schemas.microsoft.com/office/drawing/2014/main" id="{833BB437-FCBB-4EB2-9A9B-A86F6A17C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616869" y="4869199"/>
            <a:ext cx="2274675" cy="1790865"/>
          </a:xfrm>
          <a:prstGeom prst="rect">
            <a:avLst/>
          </a:prstGeom>
        </p:spPr>
      </p:pic>
      <p:pic>
        <p:nvPicPr>
          <p:cNvPr id="13" name="Obrázek 15" descr="Obsah obrázku text&#10;&#10;Popis vygenerovaný s vysokou mírou spolehlivosti">
            <a:extLst>
              <a:ext uri="{FF2B5EF4-FFF2-40B4-BE49-F238E27FC236}">
                <a16:creationId xmlns:a16="http://schemas.microsoft.com/office/drawing/2014/main" id="{564B4A42-F99C-421D-907F-DEE991DE6E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98822" y="2037785"/>
            <a:ext cx="2981504" cy="2442605"/>
          </a:xfrm>
          <a:prstGeom prst="rect">
            <a:avLst/>
          </a:prstGeom>
        </p:spPr>
      </p:pic>
    </p:spTree>
    <p:extLst>
      <p:ext uri="{BB962C8B-B14F-4D97-AF65-F5344CB8AC3E}">
        <p14:creationId xmlns:p14="http://schemas.microsoft.com/office/powerpoint/2010/main" val="1075138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F7B73C2-1EE9-4E99-9D8D-1D8995E868A8}"/>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48EA4F01-DF4E-4F46-91AE-B769CAADF8EF}"/>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B7F354BA-0866-4462-8B43-C4E71156E612}"/>
              </a:ext>
            </a:extLst>
          </p:cNvPr>
          <p:cNvSpPr>
            <a:spLocks noGrp="1"/>
          </p:cNvSpPr>
          <p:nvPr>
            <p:ph type="title"/>
          </p:nvPr>
        </p:nvSpPr>
        <p:spPr>
          <a:xfrm>
            <a:off x="540000" y="405037"/>
            <a:ext cx="11340454" cy="451576"/>
          </a:xfrm>
        </p:spPr>
        <p:txBody>
          <a:bodyPr/>
          <a:lstStyle/>
          <a:p>
            <a:r>
              <a:rPr lang="cs-CZ" dirty="0"/>
              <a:t>Lokalizace derivační </a:t>
            </a:r>
            <a:r>
              <a:rPr lang="cs-CZ" dirty="0" err="1"/>
              <a:t>stomií</a:t>
            </a:r>
            <a:r>
              <a:rPr lang="cs-CZ" dirty="0"/>
              <a:t> GIT – stěna břišní</a:t>
            </a:r>
          </a:p>
        </p:txBody>
      </p:sp>
      <p:pic>
        <p:nvPicPr>
          <p:cNvPr id="6" name="Obrázek 7">
            <a:extLst>
              <a:ext uri="{FF2B5EF4-FFF2-40B4-BE49-F238E27FC236}">
                <a16:creationId xmlns:a16="http://schemas.microsoft.com/office/drawing/2014/main" id="{46E0B26D-1403-4BE1-A8D0-60F10803F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73981" y="1138134"/>
            <a:ext cx="3546475" cy="4978400"/>
          </a:xfrm>
          <a:prstGeom prst="rect">
            <a:avLst/>
          </a:prstGeom>
        </p:spPr>
      </p:pic>
      <p:pic>
        <p:nvPicPr>
          <p:cNvPr id="7" name="Obrázek 7">
            <a:extLst>
              <a:ext uri="{FF2B5EF4-FFF2-40B4-BE49-F238E27FC236}">
                <a16:creationId xmlns:a16="http://schemas.microsoft.com/office/drawing/2014/main" id="{3B138103-8E38-4668-895A-25AA2C8D4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842887" y="1134282"/>
            <a:ext cx="3428577" cy="4982252"/>
          </a:xfrm>
          <a:prstGeom prst="rect">
            <a:avLst/>
          </a:prstGeom>
        </p:spPr>
      </p:pic>
      <p:sp>
        <p:nvSpPr>
          <p:cNvPr id="8" name="TextovéPole 7">
            <a:extLst>
              <a:ext uri="{FF2B5EF4-FFF2-40B4-BE49-F238E27FC236}">
                <a16:creationId xmlns:a16="http://schemas.microsoft.com/office/drawing/2014/main" id="{89138959-C7F2-40D9-819D-F871AC8AC8A1}"/>
              </a:ext>
            </a:extLst>
          </p:cNvPr>
          <p:cNvSpPr txBox="1"/>
          <p:nvPr/>
        </p:nvSpPr>
        <p:spPr>
          <a:xfrm>
            <a:off x="1673981" y="4866570"/>
            <a:ext cx="1552348" cy="461665"/>
          </a:xfrm>
          <a:prstGeom prst="rect">
            <a:avLst/>
          </a:prstGeom>
          <a:noFill/>
        </p:spPr>
        <p:txBody>
          <a:bodyPr wrap="none" rtlCol="0">
            <a:spAutoFit/>
          </a:bodyPr>
          <a:lstStyle/>
          <a:p>
            <a:r>
              <a:rPr lang="cs-CZ" dirty="0"/>
              <a:t>ileostomie</a:t>
            </a:r>
          </a:p>
        </p:txBody>
      </p:sp>
    </p:spTree>
    <p:extLst>
      <p:ext uri="{BB962C8B-B14F-4D97-AF65-F5344CB8AC3E}">
        <p14:creationId xmlns:p14="http://schemas.microsoft.com/office/powerpoint/2010/main" val="80534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FDBFFA-CB13-4913-8C7B-3D1051647E37}"/>
              </a:ext>
            </a:extLst>
          </p:cNvPr>
          <p:cNvSpPr>
            <a:spLocks noGrp="1"/>
          </p:cNvSpPr>
          <p:nvPr>
            <p:ph type="ftr" sz="quarter" idx="10"/>
          </p:nvPr>
        </p:nvSpPr>
        <p:spPr>
          <a:xfrm>
            <a:off x="666000" y="6163031"/>
            <a:ext cx="7920000" cy="252000"/>
          </a:xfrm>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3434564-2902-4BDF-B3E3-248217CA44F2}"/>
              </a:ext>
            </a:extLst>
          </p:cNvPr>
          <p:cNvSpPr>
            <a:spLocks noGrp="1"/>
          </p:cNvSpPr>
          <p:nvPr>
            <p:ph type="sldNum" sz="quarter" idx="11"/>
          </p:nvPr>
        </p:nvSpPr>
        <p:spPr>
          <a:xfrm>
            <a:off x="332521" y="6156642"/>
            <a:ext cx="252000" cy="252000"/>
          </a:xfrm>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D2C837DD-1B2F-474A-A68A-D087B46A0AA0}"/>
              </a:ext>
            </a:extLst>
          </p:cNvPr>
          <p:cNvSpPr>
            <a:spLocks noGrp="1"/>
          </p:cNvSpPr>
          <p:nvPr>
            <p:ph type="title"/>
          </p:nvPr>
        </p:nvSpPr>
        <p:spPr>
          <a:xfrm>
            <a:off x="395994" y="533820"/>
            <a:ext cx="10753200" cy="451576"/>
          </a:xfrm>
        </p:spPr>
        <p:txBody>
          <a:bodyPr/>
          <a:lstStyle/>
          <a:p>
            <a:r>
              <a:rPr lang="cs-CZ" altLang="cs-CZ" dirty="0"/>
              <a:t>Derivační </a:t>
            </a:r>
            <a:r>
              <a:rPr lang="cs-CZ" altLang="cs-CZ" dirty="0" err="1"/>
              <a:t>stomie</a:t>
            </a:r>
            <a:r>
              <a:rPr lang="cs-CZ" altLang="cs-CZ" dirty="0"/>
              <a:t> GIT – předoperační péče</a:t>
            </a:r>
            <a:endParaRPr lang="cs-CZ" dirty="0"/>
          </a:p>
        </p:txBody>
      </p:sp>
      <p:sp>
        <p:nvSpPr>
          <p:cNvPr id="5" name="Zástupný symbol pro obsah 4">
            <a:extLst>
              <a:ext uri="{FF2B5EF4-FFF2-40B4-BE49-F238E27FC236}">
                <a16:creationId xmlns:a16="http://schemas.microsoft.com/office/drawing/2014/main" id="{FA50EA92-2D62-4688-BE02-890FF6A5D3B0}"/>
              </a:ext>
            </a:extLst>
          </p:cNvPr>
          <p:cNvSpPr>
            <a:spLocks noGrp="1"/>
          </p:cNvSpPr>
          <p:nvPr>
            <p:ph idx="1"/>
          </p:nvPr>
        </p:nvSpPr>
        <p:spPr>
          <a:xfrm>
            <a:off x="263292" y="1615560"/>
            <a:ext cx="3614493" cy="4654060"/>
          </a:xfrm>
          <a:noFill/>
          <a:ln>
            <a:noFill/>
          </a:ln>
        </p:spPr>
        <p:style>
          <a:lnRef idx="1">
            <a:schemeClr val="accent1"/>
          </a:lnRef>
          <a:fillRef idx="2">
            <a:schemeClr val="accent1"/>
          </a:fillRef>
          <a:effectRef idx="1">
            <a:schemeClr val="accent1"/>
          </a:effectRef>
          <a:fontRef idx="minor">
            <a:schemeClr val="dk1"/>
          </a:fontRef>
        </p:style>
        <p:txBody>
          <a:bodyPr/>
          <a:lstStyle/>
          <a:p>
            <a:r>
              <a:rPr lang="cs-CZ" dirty="0"/>
              <a:t>p</a:t>
            </a:r>
            <a:r>
              <a:rPr lang="cs-CZ" kern="0" dirty="0"/>
              <a:t>sychická příprava</a:t>
            </a:r>
          </a:p>
          <a:p>
            <a:pPr marL="72000" indent="0">
              <a:buNone/>
            </a:pPr>
            <a:endParaRPr lang="cs-CZ" dirty="0">
              <a:solidFill>
                <a:schemeClr val="tx1"/>
              </a:solidFill>
            </a:endParaRPr>
          </a:p>
        </p:txBody>
      </p:sp>
      <p:sp>
        <p:nvSpPr>
          <p:cNvPr id="6" name="Zástupný symbol pro obsah 4">
            <a:extLst>
              <a:ext uri="{FF2B5EF4-FFF2-40B4-BE49-F238E27FC236}">
                <a16:creationId xmlns:a16="http://schemas.microsoft.com/office/drawing/2014/main" id="{54304636-EF61-4520-90A2-555D1EB61B53}"/>
              </a:ext>
            </a:extLst>
          </p:cNvPr>
          <p:cNvSpPr txBox="1">
            <a:spLocks/>
          </p:cNvSpPr>
          <p:nvPr/>
        </p:nvSpPr>
        <p:spPr>
          <a:xfrm>
            <a:off x="4332546" y="1568206"/>
            <a:ext cx="3898331" cy="465406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volba pomůcek</a:t>
            </a:r>
          </a:p>
          <a:p>
            <a:pPr marL="324000" lvl="1" indent="0">
              <a:buNone/>
            </a:pPr>
            <a:r>
              <a:rPr lang="cs-CZ" sz="2800" kern="0" dirty="0"/>
              <a:t>(alergie)</a:t>
            </a:r>
          </a:p>
        </p:txBody>
      </p:sp>
      <p:sp>
        <p:nvSpPr>
          <p:cNvPr id="7" name="Zástupný symbol pro obsah 4">
            <a:extLst>
              <a:ext uri="{FF2B5EF4-FFF2-40B4-BE49-F238E27FC236}">
                <a16:creationId xmlns:a16="http://schemas.microsoft.com/office/drawing/2014/main" id="{7EB736B6-CFC6-41E4-BE25-6E1772527ED6}"/>
              </a:ext>
            </a:extLst>
          </p:cNvPr>
          <p:cNvSpPr txBox="1">
            <a:spLocks/>
          </p:cNvSpPr>
          <p:nvPr/>
        </p:nvSpPr>
        <p:spPr>
          <a:xfrm>
            <a:off x="7859455" y="1576953"/>
            <a:ext cx="3614493" cy="574659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zakreslení </a:t>
            </a:r>
            <a:r>
              <a:rPr lang="cs-CZ" kern="0" dirty="0" err="1"/>
              <a:t>stomie</a:t>
            </a:r>
            <a:endParaRPr lang="cs-CZ" kern="0" dirty="0"/>
          </a:p>
          <a:p>
            <a:pPr marL="324000" lvl="1" indent="0">
              <a:buNone/>
            </a:pPr>
            <a:r>
              <a:rPr lang="cs-CZ" sz="2800" kern="0" dirty="0"/>
              <a:t>(vhodná lokalizace)</a:t>
            </a:r>
          </a:p>
        </p:txBody>
      </p:sp>
      <p:pic>
        <p:nvPicPr>
          <p:cNvPr id="8" name="Picture 7" descr="100_1615">
            <a:extLst>
              <a:ext uri="{FF2B5EF4-FFF2-40B4-BE49-F238E27FC236}">
                <a16:creationId xmlns:a16="http://schemas.microsoft.com/office/drawing/2014/main" id="{965EF817-0274-4E1C-B942-8E04070B2A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237562" y="3276600"/>
            <a:ext cx="3264294" cy="1907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2" descr="Zobrazit zdrojový obrázek">
            <a:extLst>
              <a:ext uri="{FF2B5EF4-FFF2-40B4-BE49-F238E27FC236}">
                <a16:creationId xmlns:a16="http://schemas.microsoft.com/office/drawing/2014/main" id="{BE367B2D-E29C-45ED-92BA-A66DA6AC1C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292" name="Picture 4" descr="Zobrazit zdrojový obrázek">
            <a:extLst>
              <a:ext uri="{FF2B5EF4-FFF2-40B4-BE49-F238E27FC236}">
                <a16:creationId xmlns:a16="http://schemas.microsoft.com/office/drawing/2014/main" id="{31F7CA3D-05B1-4BE4-9BEB-AB8DF43D67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473" y="3250251"/>
            <a:ext cx="3273185" cy="19303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04">
            <a:extLst>
              <a:ext uri="{FF2B5EF4-FFF2-40B4-BE49-F238E27FC236}">
                <a16:creationId xmlns:a16="http://schemas.microsoft.com/office/drawing/2014/main" id="{A677C018-CEC4-4FB8-907B-BE6A766ADC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884900" y="3278195"/>
            <a:ext cx="3264294" cy="19040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135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5DF85CB-2C32-4DEB-8155-E57FD5CCC7D7}"/>
              </a:ext>
            </a:extLst>
          </p:cNvPr>
          <p:cNvSpPr>
            <a:spLocks noGrp="1"/>
          </p:cNvSpPr>
          <p:nvPr>
            <p:ph type="ftr" sz="quarter" idx="10"/>
          </p:nvPr>
        </p:nvSpPr>
        <p:spPr>
          <a:xfrm>
            <a:off x="666000" y="6228000"/>
            <a:ext cx="7920000" cy="252000"/>
          </a:xfrm>
        </p:spPr>
        <p:txBody>
          <a:bodyPr/>
          <a:lstStyle/>
          <a:p>
            <a:r>
              <a:rPr lang="cs-CZ" dirty="0"/>
              <a:t>Ústav zdravotnických věd, LF MU</a:t>
            </a:r>
          </a:p>
        </p:txBody>
      </p:sp>
      <p:sp>
        <p:nvSpPr>
          <p:cNvPr id="3" name="Zástupný symbol pro číslo snímku 2">
            <a:extLst>
              <a:ext uri="{FF2B5EF4-FFF2-40B4-BE49-F238E27FC236}">
                <a16:creationId xmlns:a16="http://schemas.microsoft.com/office/drawing/2014/main" id="{5A9DABCC-6526-44F4-8E87-3DDD7E7FF725}"/>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4" name="Nadpis 3">
            <a:extLst>
              <a:ext uri="{FF2B5EF4-FFF2-40B4-BE49-F238E27FC236}">
                <a16:creationId xmlns:a16="http://schemas.microsoft.com/office/drawing/2014/main" id="{645DA8AF-C295-4556-B3DB-0EE727D806F6}"/>
              </a:ext>
            </a:extLst>
          </p:cNvPr>
          <p:cNvSpPr>
            <a:spLocks noGrp="1"/>
          </p:cNvSpPr>
          <p:nvPr>
            <p:ph type="title"/>
            <p:custDataLst>
              <p:tags r:id="rId2"/>
            </p:custDataLst>
          </p:nvPr>
        </p:nvSpPr>
        <p:spPr>
          <a:xfrm>
            <a:off x="540000" y="2658035"/>
            <a:ext cx="11361600" cy="1171580"/>
          </a:xfrm>
        </p:spPr>
        <p:txBody>
          <a:bodyPr/>
          <a:lstStyle/>
          <a:p>
            <a:r>
              <a:rPr lang="de-AT" dirty="0"/>
              <a:t>Chirurgie II</a:t>
            </a:r>
            <a:r>
              <a:rPr lang="cs-CZ" dirty="0"/>
              <a:t>I – </a:t>
            </a:r>
            <a:r>
              <a:rPr lang="cs-CZ" dirty="0" err="1"/>
              <a:t>stomie</a:t>
            </a:r>
            <a:endParaRPr lang="cs-CZ" dirty="0"/>
          </a:p>
        </p:txBody>
      </p:sp>
      <p:pic>
        <p:nvPicPr>
          <p:cNvPr id="6" name="Obrázek 5">
            <a:extLst>
              <a:ext uri="{FF2B5EF4-FFF2-40B4-BE49-F238E27FC236}">
                <a16:creationId xmlns:a16="http://schemas.microsoft.com/office/drawing/2014/main" id="{93D5DB51-D492-48FE-AC4A-CA022109D169}"/>
              </a:ext>
            </a:extLst>
          </p:cNvPr>
          <p:cNvPicPr>
            <a:picLocks noChangeAspect="1"/>
          </p:cNvPicPr>
          <p:nvPr/>
        </p:nvPicPr>
        <p:blipFill>
          <a:blip r:embed="rId4"/>
          <a:stretch>
            <a:fillRect/>
          </a:stretch>
        </p:blipFill>
        <p:spPr>
          <a:xfrm>
            <a:off x="398502" y="5041713"/>
            <a:ext cx="11284674" cy="792549"/>
          </a:xfrm>
          <a:prstGeom prst="rect">
            <a:avLst/>
          </a:prstGeom>
        </p:spPr>
      </p:pic>
      <p:sp>
        <p:nvSpPr>
          <p:cNvPr id="7" name="Podnadpis 4">
            <a:extLst>
              <a:ext uri="{FF2B5EF4-FFF2-40B4-BE49-F238E27FC236}">
                <a16:creationId xmlns:a16="http://schemas.microsoft.com/office/drawing/2014/main" id="{9E5A4730-7114-47EA-BA50-A85A1EEE42A0}"/>
              </a:ext>
            </a:extLst>
          </p:cNvPr>
          <p:cNvSpPr>
            <a:spLocks noGrp="1"/>
          </p:cNvSpPr>
          <p:nvPr>
            <p:ph type="subTitle" idx="1"/>
          </p:nvPr>
        </p:nvSpPr>
        <p:spPr>
          <a:xfrm>
            <a:off x="415200" y="3949478"/>
            <a:ext cx="11361600" cy="698497"/>
          </a:xfrm>
        </p:spPr>
        <p:txBody>
          <a:bodyPr/>
          <a:lstStyle/>
          <a:p>
            <a:r>
              <a:rPr lang="cs-CZ" sz="1000" dirty="0"/>
              <a:t>Denisa Macková, Natália Antalová, </a:t>
            </a:r>
            <a:r>
              <a:rPr lang="cs-CZ" sz="1000" dirty="0">
                <a:latin typeface="+mn-lt"/>
              </a:rPr>
              <a:t>Ústav zdravotnických věd, LF MU Brno</a:t>
            </a:r>
          </a:p>
          <a:p>
            <a:endParaRPr lang="cs-CZ" dirty="0"/>
          </a:p>
        </p:txBody>
      </p:sp>
    </p:spTree>
    <p:custDataLst>
      <p:tags r:id="rId1"/>
    </p:custDataLst>
    <p:extLst>
      <p:ext uri="{BB962C8B-B14F-4D97-AF65-F5344CB8AC3E}">
        <p14:creationId xmlns:p14="http://schemas.microsoft.com/office/powerpoint/2010/main" val="763048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FDBFFA-CB13-4913-8C7B-3D1051647E37}"/>
              </a:ext>
            </a:extLst>
          </p:cNvPr>
          <p:cNvSpPr>
            <a:spLocks noGrp="1"/>
          </p:cNvSpPr>
          <p:nvPr>
            <p:ph type="ftr" sz="quarter" idx="10"/>
          </p:nvPr>
        </p:nvSpPr>
        <p:spPr>
          <a:xfrm>
            <a:off x="666000" y="6163031"/>
            <a:ext cx="7920000" cy="252000"/>
          </a:xfrm>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3434564-2902-4BDF-B3E3-248217CA44F2}"/>
              </a:ext>
            </a:extLst>
          </p:cNvPr>
          <p:cNvSpPr>
            <a:spLocks noGrp="1"/>
          </p:cNvSpPr>
          <p:nvPr>
            <p:ph type="sldNum" sz="quarter" idx="11"/>
          </p:nvPr>
        </p:nvSpPr>
        <p:spPr>
          <a:xfrm>
            <a:off x="332521" y="6156642"/>
            <a:ext cx="252000" cy="252000"/>
          </a:xfrm>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D2C837DD-1B2F-474A-A68A-D087B46A0AA0}"/>
              </a:ext>
            </a:extLst>
          </p:cNvPr>
          <p:cNvSpPr>
            <a:spLocks noGrp="1"/>
          </p:cNvSpPr>
          <p:nvPr>
            <p:ph type="title"/>
          </p:nvPr>
        </p:nvSpPr>
        <p:spPr>
          <a:xfrm>
            <a:off x="567000" y="641853"/>
            <a:ext cx="10753200" cy="451576"/>
          </a:xfrm>
        </p:spPr>
        <p:txBody>
          <a:bodyPr/>
          <a:lstStyle/>
          <a:p>
            <a:r>
              <a:rPr lang="cs-CZ" altLang="cs-CZ" dirty="0"/>
              <a:t>Derivační </a:t>
            </a:r>
            <a:r>
              <a:rPr lang="cs-CZ" altLang="cs-CZ" dirty="0" err="1"/>
              <a:t>stomie</a:t>
            </a:r>
            <a:r>
              <a:rPr lang="cs-CZ" altLang="cs-CZ" dirty="0"/>
              <a:t> GIT – předoperační péče</a:t>
            </a:r>
            <a:endParaRPr lang="cs-CZ" dirty="0"/>
          </a:p>
        </p:txBody>
      </p:sp>
      <p:sp>
        <p:nvSpPr>
          <p:cNvPr id="7" name="Zástupný symbol pro obsah 4">
            <a:extLst>
              <a:ext uri="{FF2B5EF4-FFF2-40B4-BE49-F238E27FC236}">
                <a16:creationId xmlns:a16="http://schemas.microsoft.com/office/drawing/2014/main" id="{7EB736B6-CFC6-41E4-BE25-6E1772527ED6}"/>
              </a:ext>
            </a:extLst>
          </p:cNvPr>
          <p:cNvSpPr txBox="1">
            <a:spLocks/>
          </p:cNvSpPr>
          <p:nvPr/>
        </p:nvSpPr>
        <p:spPr>
          <a:xfrm>
            <a:off x="666000" y="1520214"/>
            <a:ext cx="2611440" cy="574659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zakreslení </a:t>
            </a:r>
            <a:r>
              <a:rPr lang="cs-CZ" kern="0" dirty="0" err="1"/>
              <a:t>stomie</a:t>
            </a:r>
            <a:r>
              <a:rPr lang="cs-CZ" kern="0" dirty="0"/>
              <a:t> </a:t>
            </a:r>
            <a:r>
              <a:rPr lang="cs-CZ" sz="2800" kern="0" dirty="0"/>
              <a:t>(vhodná lokalizace)</a:t>
            </a:r>
          </a:p>
        </p:txBody>
      </p:sp>
      <p:sp>
        <p:nvSpPr>
          <p:cNvPr id="9" name="AutoShape 2" descr="Zobrazit zdrojový obrázek">
            <a:extLst>
              <a:ext uri="{FF2B5EF4-FFF2-40B4-BE49-F238E27FC236}">
                <a16:creationId xmlns:a16="http://schemas.microsoft.com/office/drawing/2014/main" id="{BE367B2D-E29C-45ED-92BA-A66DA6AC1C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3" name="Picture 10" descr="02">
            <a:extLst>
              <a:ext uri="{FF2B5EF4-FFF2-40B4-BE49-F238E27FC236}">
                <a16:creationId xmlns:a16="http://schemas.microsoft.com/office/drawing/2014/main" id="{9E38E42C-1595-4F56-A9FD-C38EBB324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182400" y="5073180"/>
            <a:ext cx="2749319" cy="16695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8" descr="05">
            <a:extLst>
              <a:ext uri="{FF2B5EF4-FFF2-40B4-BE49-F238E27FC236}">
                <a16:creationId xmlns:a16="http://schemas.microsoft.com/office/drawing/2014/main" id="{BA1372C0-A3F2-444E-8EC6-492391D594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49153"/>
          <a:stretch>
            <a:fillRect/>
          </a:stretch>
        </p:blipFill>
        <p:spPr>
          <a:xfrm>
            <a:off x="3194280" y="1421617"/>
            <a:ext cx="2737440" cy="17423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9" descr="04">
            <a:extLst>
              <a:ext uri="{FF2B5EF4-FFF2-40B4-BE49-F238E27FC236}">
                <a16:creationId xmlns:a16="http://schemas.microsoft.com/office/drawing/2014/main" id="{A677C018-CEC4-4FB8-907B-BE6A766ADC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182399" y="3295525"/>
            <a:ext cx="2749320" cy="16441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Zástupný symbol pro obsah 3">
            <a:extLst>
              <a:ext uri="{FF2B5EF4-FFF2-40B4-BE49-F238E27FC236}">
                <a16:creationId xmlns:a16="http://schemas.microsoft.com/office/drawing/2014/main" id="{CA99FB8D-A809-4D2E-925C-37772959CE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00" t="19016" r="9733" b="5530"/>
          <a:stretch/>
        </p:blipFill>
        <p:spPr>
          <a:xfrm>
            <a:off x="6451334" y="1421617"/>
            <a:ext cx="4017329" cy="5321116"/>
          </a:xfrm>
          <a:prstGeom prst="rect">
            <a:avLst/>
          </a:prstGeom>
        </p:spPr>
      </p:pic>
    </p:spTree>
    <p:extLst>
      <p:ext uri="{BB962C8B-B14F-4D97-AF65-F5344CB8AC3E}">
        <p14:creationId xmlns:p14="http://schemas.microsoft.com/office/powerpoint/2010/main" val="1898626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1FDBFFA-CB13-4913-8C7B-3D1051647E37}"/>
              </a:ext>
            </a:extLst>
          </p:cNvPr>
          <p:cNvSpPr>
            <a:spLocks noGrp="1"/>
          </p:cNvSpPr>
          <p:nvPr>
            <p:ph type="ftr" sz="quarter" idx="10"/>
          </p:nvPr>
        </p:nvSpPr>
        <p:spPr>
          <a:xfrm>
            <a:off x="666000" y="6163031"/>
            <a:ext cx="7920000" cy="252000"/>
          </a:xfrm>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3434564-2902-4BDF-B3E3-248217CA44F2}"/>
              </a:ext>
            </a:extLst>
          </p:cNvPr>
          <p:cNvSpPr>
            <a:spLocks noGrp="1"/>
          </p:cNvSpPr>
          <p:nvPr>
            <p:ph type="sldNum" sz="quarter" idx="11"/>
          </p:nvPr>
        </p:nvSpPr>
        <p:spPr>
          <a:xfrm>
            <a:off x="332521" y="6156642"/>
            <a:ext cx="252000" cy="252000"/>
          </a:xfrm>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D2C837DD-1B2F-474A-A68A-D087B46A0AA0}"/>
              </a:ext>
            </a:extLst>
          </p:cNvPr>
          <p:cNvSpPr>
            <a:spLocks noGrp="1"/>
          </p:cNvSpPr>
          <p:nvPr>
            <p:ph type="title"/>
          </p:nvPr>
        </p:nvSpPr>
        <p:spPr>
          <a:xfrm>
            <a:off x="567000" y="641853"/>
            <a:ext cx="10753200" cy="451576"/>
          </a:xfrm>
        </p:spPr>
        <p:txBody>
          <a:bodyPr/>
          <a:lstStyle/>
          <a:p>
            <a:r>
              <a:rPr lang="cs-CZ" altLang="cs-CZ" dirty="0"/>
              <a:t>Derivační </a:t>
            </a:r>
            <a:r>
              <a:rPr lang="cs-CZ" altLang="cs-CZ" dirty="0" err="1"/>
              <a:t>stomie</a:t>
            </a:r>
            <a:r>
              <a:rPr lang="cs-CZ" altLang="cs-CZ" dirty="0"/>
              <a:t> GIT – předoperační péče</a:t>
            </a:r>
            <a:endParaRPr lang="cs-CZ" dirty="0"/>
          </a:p>
        </p:txBody>
      </p:sp>
      <p:sp>
        <p:nvSpPr>
          <p:cNvPr id="9" name="AutoShape 2" descr="Zobrazit zdrojový obrázek">
            <a:extLst>
              <a:ext uri="{FF2B5EF4-FFF2-40B4-BE49-F238E27FC236}">
                <a16:creationId xmlns:a16="http://schemas.microsoft.com/office/drawing/2014/main" id="{BE367B2D-E29C-45ED-92BA-A66DA6AC1C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 name="Zástupný symbol pro obsah 4">
            <a:extLst>
              <a:ext uri="{FF2B5EF4-FFF2-40B4-BE49-F238E27FC236}">
                <a16:creationId xmlns:a16="http://schemas.microsoft.com/office/drawing/2014/main" id="{3ADF25D4-5502-46C6-86A5-255AE22214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58521" y="2137251"/>
            <a:ext cx="3725801" cy="2795198"/>
          </a:xfrm>
          <a:prstGeom prst="rect">
            <a:avLst/>
          </a:prstGeom>
        </p:spPr>
      </p:pic>
      <p:pic>
        <p:nvPicPr>
          <p:cNvPr id="11" name="Zástupný symbol pro obsah 4">
            <a:extLst>
              <a:ext uri="{FF2B5EF4-FFF2-40B4-BE49-F238E27FC236}">
                <a16:creationId xmlns:a16="http://schemas.microsoft.com/office/drawing/2014/main" id="{DBA1BB38-AAC5-4F0E-BC12-3BC995BC0A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26000" y="2147665"/>
            <a:ext cx="3726933" cy="2795199"/>
          </a:xfrm>
          <a:prstGeom prst="rect">
            <a:avLst/>
          </a:prstGeom>
        </p:spPr>
      </p:pic>
      <p:pic>
        <p:nvPicPr>
          <p:cNvPr id="12" name="Zástupný symbol pro obsah 4">
            <a:extLst>
              <a:ext uri="{FF2B5EF4-FFF2-40B4-BE49-F238E27FC236}">
                <a16:creationId xmlns:a16="http://schemas.microsoft.com/office/drawing/2014/main" id="{C0C4D70E-A785-4BC3-97B7-FC68F1B6BD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894406" y="1535893"/>
            <a:ext cx="2839073" cy="3786214"/>
          </a:xfrm>
          <a:prstGeom prst="rect">
            <a:avLst/>
          </a:prstGeom>
        </p:spPr>
      </p:pic>
    </p:spTree>
    <p:extLst>
      <p:ext uri="{BB962C8B-B14F-4D97-AF65-F5344CB8AC3E}">
        <p14:creationId xmlns:p14="http://schemas.microsoft.com/office/powerpoint/2010/main" val="13294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2BDE8A0-E2BB-48C3-B00C-3F6C8D73DBE9}"/>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6ECC7183-3653-44A3-BA7A-6B7ACC6798D3}"/>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0B2CFF1A-E3F5-4A41-BB95-6935509E49D5}"/>
              </a:ext>
            </a:extLst>
          </p:cNvPr>
          <p:cNvSpPr>
            <a:spLocks noGrp="1"/>
          </p:cNvSpPr>
          <p:nvPr>
            <p:ph type="title"/>
          </p:nvPr>
        </p:nvSpPr>
        <p:spPr/>
        <p:txBody>
          <a:bodyPr/>
          <a:lstStyle/>
          <a:p>
            <a:r>
              <a:rPr lang="cs-CZ" altLang="cs-CZ" dirty="0"/>
              <a:t>Derivační </a:t>
            </a:r>
            <a:r>
              <a:rPr lang="cs-CZ" altLang="cs-CZ" dirty="0" err="1"/>
              <a:t>stomie</a:t>
            </a:r>
            <a:r>
              <a:rPr lang="cs-CZ" altLang="cs-CZ" dirty="0"/>
              <a:t> GIT – pooperační péče</a:t>
            </a:r>
            <a:endParaRPr lang="cs-CZ" dirty="0"/>
          </a:p>
        </p:txBody>
      </p:sp>
      <p:sp>
        <p:nvSpPr>
          <p:cNvPr id="5" name="Zástupný obsah 4">
            <a:extLst>
              <a:ext uri="{FF2B5EF4-FFF2-40B4-BE49-F238E27FC236}">
                <a16:creationId xmlns:a16="http://schemas.microsoft.com/office/drawing/2014/main" id="{DD38026D-538F-4201-A008-783267A88503}"/>
              </a:ext>
            </a:extLst>
          </p:cNvPr>
          <p:cNvSpPr>
            <a:spLocks noGrp="1"/>
          </p:cNvSpPr>
          <p:nvPr>
            <p:ph idx="1"/>
          </p:nvPr>
        </p:nvSpPr>
        <p:spPr/>
        <p:txBody>
          <a:bodyPr/>
          <a:lstStyle/>
          <a:p>
            <a:pPr>
              <a:lnSpc>
                <a:spcPts val="3600"/>
              </a:lnSpc>
            </a:pPr>
            <a:r>
              <a:rPr lang="cs-CZ" altLang="cs-CZ" dirty="0"/>
              <a:t>sledování </a:t>
            </a:r>
            <a:r>
              <a:rPr lang="cs-CZ" altLang="cs-CZ" dirty="0" err="1"/>
              <a:t>stomie</a:t>
            </a:r>
            <a:r>
              <a:rPr lang="cs-CZ" altLang="cs-CZ" dirty="0"/>
              <a:t> (barva, funkčnost, tvar…)</a:t>
            </a:r>
          </a:p>
          <a:p>
            <a:pPr eaLnBrk="1" hangingPunct="1">
              <a:lnSpc>
                <a:spcPts val="3600"/>
              </a:lnSpc>
            </a:pPr>
            <a:r>
              <a:rPr lang="cs-CZ" altLang="cs-CZ" dirty="0"/>
              <a:t>sledování odpadů ze </a:t>
            </a:r>
            <a:r>
              <a:rPr lang="cs-CZ" altLang="cs-CZ" dirty="0" err="1"/>
              <a:t>stomie</a:t>
            </a:r>
            <a:r>
              <a:rPr lang="cs-CZ" altLang="cs-CZ" dirty="0"/>
              <a:t> (pokud nevede extrémně mnoho, nebo neindikuje lékař – není třeba měřit množství)</a:t>
            </a:r>
          </a:p>
          <a:p>
            <a:pPr eaLnBrk="1" hangingPunct="1">
              <a:lnSpc>
                <a:spcPts val="3600"/>
              </a:lnSpc>
            </a:pPr>
            <a:r>
              <a:rPr lang="cs-CZ" altLang="cs-CZ" dirty="0"/>
              <a:t>výměna jímacího systému</a:t>
            </a:r>
          </a:p>
          <a:p>
            <a:pPr eaLnBrk="1" hangingPunct="1">
              <a:lnSpc>
                <a:spcPts val="3600"/>
              </a:lnSpc>
            </a:pPr>
            <a:r>
              <a:rPr lang="cs-CZ" altLang="cs-CZ" dirty="0"/>
              <a:t>edukační pohovory s pacientem a jeho blízkými (dle stavu pacienta aktivní či pasivní instruktáž ošetření </a:t>
            </a:r>
            <a:r>
              <a:rPr lang="cs-CZ" altLang="cs-CZ" dirty="0" err="1"/>
              <a:t>stomie</a:t>
            </a:r>
            <a:r>
              <a:rPr lang="cs-CZ" altLang="cs-CZ" dirty="0"/>
              <a:t>)</a:t>
            </a:r>
          </a:p>
          <a:p>
            <a:endParaRPr lang="cs-CZ" dirty="0"/>
          </a:p>
        </p:txBody>
      </p:sp>
    </p:spTree>
    <p:extLst>
      <p:ext uri="{BB962C8B-B14F-4D97-AF65-F5344CB8AC3E}">
        <p14:creationId xmlns:p14="http://schemas.microsoft.com/office/powerpoint/2010/main" val="1008695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D972A70-2398-4E59-939D-BD76A5CFB4E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2CE99FA5-A6D0-4600-A665-659226A130B5}"/>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E5A8389D-5CE7-4019-A085-6DD88D1C30EC}"/>
              </a:ext>
            </a:extLst>
          </p:cNvPr>
          <p:cNvSpPr>
            <a:spLocks noGrp="1"/>
          </p:cNvSpPr>
          <p:nvPr>
            <p:ph type="title"/>
          </p:nvPr>
        </p:nvSpPr>
        <p:spPr>
          <a:xfrm>
            <a:off x="720000" y="482494"/>
            <a:ext cx="10753200" cy="451576"/>
          </a:xfrm>
        </p:spPr>
        <p:txBody>
          <a:bodyPr/>
          <a:lstStyle/>
          <a:p>
            <a:r>
              <a:rPr lang="cs-CZ" dirty="0"/>
              <a:t>Firmy vyrábějící </a:t>
            </a:r>
            <a:r>
              <a:rPr lang="cs-CZ" dirty="0" err="1"/>
              <a:t>stoma</a:t>
            </a:r>
            <a:r>
              <a:rPr lang="cs-CZ" dirty="0"/>
              <a:t> pomůcky</a:t>
            </a:r>
          </a:p>
        </p:txBody>
      </p:sp>
      <p:pic>
        <p:nvPicPr>
          <p:cNvPr id="7" name="Obrázek 6">
            <a:extLst>
              <a:ext uri="{FF2B5EF4-FFF2-40B4-BE49-F238E27FC236}">
                <a16:creationId xmlns:a16="http://schemas.microsoft.com/office/drawing/2014/main" id="{75F0A7B0-4A62-42F4-B240-F127F91589F1}"/>
              </a:ext>
            </a:extLst>
          </p:cNvPr>
          <p:cNvPicPr>
            <a:picLocks noChangeAspect="1"/>
          </p:cNvPicPr>
          <p:nvPr/>
        </p:nvPicPr>
        <p:blipFill>
          <a:blip r:embed="rId2"/>
          <a:stretch>
            <a:fillRect/>
          </a:stretch>
        </p:blipFill>
        <p:spPr>
          <a:xfrm>
            <a:off x="230820" y="1284470"/>
            <a:ext cx="11469949" cy="4593130"/>
          </a:xfrm>
          <a:prstGeom prst="rect">
            <a:avLst/>
          </a:prstGeom>
        </p:spPr>
      </p:pic>
    </p:spTree>
    <p:extLst>
      <p:ext uri="{BB962C8B-B14F-4D97-AF65-F5344CB8AC3E}">
        <p14:creationId xmlns:p14="http://schemas.microsoft.com/office/powerpoint/2010/main" val="916991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A107404-F628-431A-85C9-CF0131EB8C66}"/>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33452186-AB12-45AC-B1E6-918D78398915}"/>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ED448C46-0C6C-4A1C-B817-763AC4E40BAA}"/>
              </a:ext>
            </a:extLst>
          </p:cNvPr>
          <p:cNvSpPr>
            <a:spLocks noGrp="1"/>
          </p:cNvSpPr>
          <p:nvPr>
            <p:ph type="title"/>
          </p:nvPr>
        </p:nvSpPr>
        <p:spPr/>
        <p:txBody>
          <a:bodyPr/>
          <a:lstStyle/>
          <a:p>
            <a:r>
              <a:rPr lang="cs-CZ" dirty="0"/>
              <a:t>Pomůcky k ošetření </a:t>
            </a:r>
            <a:r>
              <a:rPr lang="cs-CZ" dirty="0" err="1"/>
              <a:t>stomie</a:t>
            </a:r>
            <a:endParaRPr lang="cs-CZ" dirty="0"/>
          </a:p>
        </p:txBody>
      </p:sp>
      <p:sp>
        <p:nvSpPr>
          <p:cNvPr id="5" name="Zástupný obsah 4">
            <a:extLst>
              <a:ext uri="{FF2B5EF4-FFF2-40B4-BE49-F238E27FC236}">
                <a16:creationId xmlns:a16="http://schemas.microsoft.com/office/drawing/2014/main" id="{24139F4C-6E78-4621-9581-0A562084EC1C}"/>
              </a:ext>
            </a:extLst>
          </p:cNvPr>
          <p:cNvSpPr>
            <a:spLocks noGrp="1"/>
          </p:cNvSpPr>
          <p:nvPr>
            <p:ph idx="1"/>
          </p:nvPr>
        </p:nvSpPr>
        <p:spPr>
          <a:xfrm>
            <a:off x="733417" y="1572821"/>
            <a:ext cx="10753200" cy="4139998"/>
          </a:xfrm>
        </p:spPr>
        <p:txBody>
          <a:bodyPr/>
          <a:lstStyle/>
          <a:p>
            <a:pPr marL="72000" indent="0">
              <a:buNone/>
            </a:pPr>
            <a:r>
              <a:rPr lang="cs-CZ" sz="2400" dirty="0"/>
              <a:t>Sběrné technologie</a:t>
            </a:r>
          </a:p>
          <a:p>
            <a:r>
              <a:rPr lang="cs-CZ" sz="2400" dirty="0"/>
              <a:t>jednodílné systémy ( s výpustí, bez výpusti)</a:t>
            </a:r>
          </a:p>
          <a:p>
            <a:r>
              <a:rPr lang="cs-CZ" sz="2400" dirty="0"/>
              <a:t>dvoudílné systémy ( s výpustí, bez výpusti)</a:t>
            </a:r>
          </a:p>
        </p:txBody>
      </p:sp>
      <p:pic>
        <p:nvPicPr>
          <p:cNvPr id="10" name="Picture 4" descr="Snímek 085">
            <a:extLst>
              <a:ext uri="{FF2B5EF4-FFF2-40B4-BE49-F238E27FC236}">
                <a16:creationId xmlns:a16="http://schemas.microsoft.com/office/drawing/2014/main" id="{3DACD7A6-E59B-4D05-BFEE-0891883E5F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043259" y="3579332"/>
            <a:ext cx="2901347" cy="2331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Obrázek 11">
            <a:extLst>
              <a:ext uri="{FF2B5EF4-FFF2-40B4-BE49-F238E27FC236}">
                <a16:creationId xmlns:a16="http://schemas.microsoft.com/office/drawing/2014/main" id="{8217680D-39ED-468D-AC4B-E4900487A0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406"/>
          <a:stretch/>
        </p:blipFill>
        <p:spPr bwMode="auto">
          <a:xfrm>
            <a:off x="4703303" y="3933732"/>
            <a:ext cx="2170154" cy="162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100_1332">
            <a:extLst>
              <a:ext uri="{FF2B5EF4-FFF2-40B4-BE49-F238E27FC236}">
                <a16:creationId xmlns:a16="http://schemas.microsoft.com/office/drawing/2014/main" id="{DB9C8AD6-02F5-49FC-83AC-0A5B0AD2CE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560554" y="920946"/>
            <a:ext cx="3075728" cy="2442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4" descr="100_1329">
            <a:extLst>
              <a:ext uri="{FF2B5EF4-FFF2-40B4-BE49-F238E27FC236}">
                <a16:creationId xmlns:a16="http://schemas.microsoft.com/office/drawing/2014/main" id="{BF184F11-563F-4C14-85F4-49DD303429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560554" y="3564584"/>
            <a:ext cx="3075729" cy="23462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2867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A107404-F628-431A-85C9-CF0131EB8C66}"/>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33452186-AB12-45AC-B1E6-918D78398915}"/>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ED448C46-0C6C-4A1C-B817-763AC4E40BAA}"/>
              </a:ext>
            </a:extLst>
          </p:cNvPr>
          <p:cNvSpPr>
            <a:spLocks noGrp="1"/>
          </p:cNvSpPr>
          <p:nvPr>
            <p:ph type="title"/>
          </p:nvPr>
        </p:nvSpPr>
        <p:spPr/>
        <p:txBody>
          <a:bodyPr/>
          <a:lstStyle/>
          <a:p>
            <a:r>
              <a:rPr lang="cs-CZ" dirty="0"/>
              <a:t>Pomůcky k ošetření </a:t>
            </a:r>
            <a:r>
              <a:rPr lang="cs-CZ" dirty="0" err="1"/>
              <a:t>stomie</a:t>
            </a:r>
            <a:endParaRPr lang="cs-CZ" dirty="0"/>
          </a:p>
        </p:txBody>
      </p:sp>
      <p:sp>
        <p:nvSpPr>
          <p:cNvPr id="5" name="Zástupný obsah 4">
            <a:extLst>
              <a:ext uri="{FF2B5EF4-FFF2-40B4-BE49-F238E27FC236}">
                <a16:creationId xmlns:a16="http://schemas.microsoft.com/office/drawing/2014/main" id="{24139F4C-6E78-4621-9581-0A562084EC1C}"/>
              </a:ext>
            </a:extLst>
          </p:cNvPr>
          <p:cNvSpPr>
            <a:spLocks noGrp="1"/>
          </p:cNvSpPr>
          <p:nvPr>
            <p:ph idx="1"/>
          </p:nvPr>
        </p:nvSpPr>
        <p:spPr/>
        <p:txBody>
          <a:bodyPr/>
          <a:lstStyle/>
          <a:p>
            <a:pPr marL="72000" indent="0">
              <a:buNone/>
            </a:pPr>
            <a:r>
              <a:rPr lang="cs-CZ" dirty="0"/>
              <a:t>Kosmetické prostředky</a:t>
            </a:r>
          </a:p>
          <a:p>
            <a:r>
              <a:rPr lang="cs-CZ" dirty="0"/>
              <a:t>čistící prostředky /mýdlo, čistící ubrousky)</a:t>
            </a:r>
          </a:p>
          <a:p>
            <a:r>
              <a:rPr lang="cs-CZ" dirty="0"/>
              <a:t>ochranné prostředky (ochranný film, pasta na vyrovnání)</a:t>
            </a:r>
          </a:p>
          <a:p>
            <a:r>
              <a:rPr lang="cs-CZ" dirty="0"/>
              <a:t>hojivé prostředky</a:t>
            </a:r>
          </a:p>
        </p:txBody>
      </p:sp>
      <p:pic>
        <p:nvPicPr>
          <p:cNvPr id="6" name="Picture 2" descr="Roztok stomickÃ½ Coloplast, ubrousky, 30 ks ">
            <a:extLst>
              <a:ext uri="{FF2B5EF4-FFF2-40B4-BE49-F238E27FC236}">
                <a16:creationId xmlns:a16="http://schemas.microsoft.com/office/drawing/2014/main" id="{E2C65DFE-C6CD-440D-8607-9E84359E19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9564" y="639186"/>
            <a:ext cx="2535985" cy="227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unizdrav.cz/thumbs/1200-1200-normal-75/fd/60/fd609fb7c55e1a2a8e725c9ea9cc23b8.jpg">
            <a:extLst>
              <a:ext uri="{FF2B5EF4-FFF2-40B4-BE49-F238E27FC236}">
                <a16:creationId xmlns:a16="http://schemas.microsoft.com/office/drawing/2014/main" id="{F28AB318-6F8F-4A93-93D8-E1CB70B316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1887" y="3537247"/>
            <a:ext cx="2768225" cy="166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Pasta Coloplast">
            <a:extLst>
              <a:ext uri="{FF2B5EF4-FFF2-40B4-BE49-F238E27FC236}">
                <a16:creationId xmlns:a16="http://schemas.microsoft.com/office/drawing/2014/main" id="{21B81071-F737-468E-86A0-3E39229EF8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20" t="35910" r="3215" b="33002"/>
          <a:stretch/>
        </p:blipFill>
        <p:spPr bwMode="auto">
          <a:xfrm>
            <a:off x="8019564" y="3893607"/>
            <a:ext cx="2682349" cy="9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nímek 070">
            <a:extLst>
              <a:ext uri="{FF2B5EF4-FFF2-40B4-BE49-F238E27FC236}">
                <a16:creationId xmlns:a16="http://schemas.microsoft.com/office/drawing/2014/main" id="{97811D02-6CC3-46BB-BB4C-6AE1295C88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269507" y="4367402"/>
            <a:ext cx="2337243" cy="1752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08340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7EBAA3F-44CD-4020-A463-F7612E41133A}"/>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57B35F2E-44DA-4C2F-B8FD-BB14E5D85468}"/>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FC848D48-8A4A-4560-B51D-1E6F1066841D}"/>
              </a:ext>
            </a:extLst>
          </p:cNvPr>
          <p:cNvSpPr>
            <a:spLocks noGrp="1"/>
          </p:cNvSpPr>
          <p:nvPr>
            <p:ph type="title"/>
          </p:nvPr>
        </p:nvSpPr>
        <p:spPr/>
        <p:txBody>
          <a:bodyPr/>
          <a:lstStyle/>
          <a:p>
            <a:r>
              <a:rPr lang="cs-CZ" dirty="0"/>
              <a:t>Pomůcky k ošetření </a:t>
            </a:r>
            <a:r>
              <a:rPr lang="cs-CZ" dirty="0" err="1"/>
              <a:t>stomie</a:t>
            </a:r>
            <a:endParaRPr lang="cs-CZ" dirty="0"/>
          </a:p>
        </p:txBody>
      </p:sp>
      <p:pic>
        <p:nvPicPr>
          <p:cNvPr id="7" name="Obrázek 6">
            <a:extLst>
              <a:ext uri="{FF2B5EF4-FFF2-40B4-BE49-F238E27FC236}">
                <a16:creationId xmlns:a16="http://schemas.microsoft.com/office/drawing/2014/main" id="{1731471A-3793-4AE8-A194-04223245A27D}"/>
              </a:ext>
            </a:extLst>
          </p:cNvPr>
          <p:cNvPicPr>
            <a:picLocks noChangeAspect="1"/>
          </p:cNvPicPr>
          <p:nvPr/>
        </p:nvPicPr>
        <p:blipFill>
          <a:blip r:embed="rId2"/>
          <a:stretch>
            <a:fillRect/>
          </a:stretch>
        </p:blipFill>
        <p:spPr>
          <a:xfrm>
            <a:off x="1606352" y="1430502"/>
            <a:ext cx="8979296" cy="4538571"/>
          </a:xfrm>
          <a:prstGeom prst="rect">
            <a:avLst/>
          </a:prstGeom>
        </p:spPr>
      </p:pic>
    </p:spTree>
    <p:extLst>
      <p:ext uri="{BB962C8B-B14F-4D97-AF65-F5344CB8AC3E}">
        <p14:creationId xmlns:p14="http://schemas.microsoft.com/office/powerpoint/2010/main" val="188693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AB467B4-B0C5-4DBC-8956-317EE3015E4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FDD2E7A5-7904-40BF-AA59-5C563463BB3A}"/>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EBCFAB4D-3175-4C10-96B0-0C7B80C0382E}"/>
              </a:ext>
            </a:extLst>
          </p:cNvPr>
          <p:cNvSpPr>
            <a:spLocks noGrp="1"/>
          </p:cNvSpPr>
          <p:nvPr>
            <p:ph type="title"/>
          </p:nvPr>
        </p:nvSpPr>
        <p:spPr>
          <a:xfrm>
            <a:off x="720000" y="720000"/>
            <a:ext cx="3576792" cy="451576"/>
          </a:xfrm>
        </p:spPr>
        <p:txBody>
          <a:bodyPr/>
          <a:lstStyle/>
          <a:p>
            <a:r>
              <a:rPr lang="cs-CZ" altLang="cs-CZ" kern="0" dirty="0"/>
              <a:t>Výměna jímacího systému </a:t>
            </a:r>
            <a:r>
              <a:rPr lang="cs-CZ" altLang="cs-CZ" kern="0" dirty="0" err="1"/>
              <a:t>stomie</a:t>
            </a:r>
            <a:r>
              <a:rPr lang="cs-CZ" altLang="cs-CZ" kern="0" dirty="0"/>
              <a:t> GIT</a:t>
            </a:r>
          </a:p>
        </p:txBody>
      </p:sp>
      <p:pic>
        <p:nvPicPr>
          <p:cNvPr id="8" name="Zástupný obsah 7">
            <a:extLst>
              <a:ext uri="{FF2B5EF4-FFF2-40B4-BE49-F238E27FC236}">
                <a16:creationId xmlns:a16="http://schemas.microsoft.com/office/drawing/2014/main" id="{4F458F94-1249-40C7-B28F-31E5C826989B}"/>
              </a:ext>
            </a:extLst>
          </p:cNvPr>
          <p:cNvPicPr>
            <a:picLocks noGrp="1" noChangeAspect="1"/>
          </p:cNvPicPr>
          <p:nvPr>
            <p:ph idx="1"/>
          </p:nvPr>
        </p:nvPicPr>
        <p:blipFill rotWithShape="1">
          <a:blip r:embed="rId2"/>
          <a:srcRect l="45390" t="5512" r="12533"/>
          <a:stretch/>
        </p:blipFill>
        <p:spPr>
          <a:xfrm>
            <a:off x="4197075" y="183461"/>
            <a:ext cx="5138807" cy="6491078"/>
          </a:xfrm>
          <a:prstGeom prst="rect">
            <a:avLst/>
          </a:prstGeom>
        </p:spPr>
      </p:pic>
    </p:spTree>
    <p:extLst>
      <p:ext uri="{BB962C8B-B14F-4D97-AF65-F5344CB8AC3E}">
        <p14:creationId xmlns:p14="http://schemas.microsoft.com/office/powerpoint/2010/main" val="539900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AB467B4-B0C5-4DBC-8956-317EE3015E4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FDD2E7A5-7904-40BF-AA59-5C563463BB3A}"/>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EBCFAB4D-3175-4C10-96B0-0C7B80C0382E}"/>
              </a:ext>
            </a:extLst>
          </p:cNvPr>
          <p:cNvSpPr>
            <a:spLocks noGrp="1"/>
          </p:cNvSpPr>
          <p:nvPr>
            <p:ph type="title"/>
          </p:nvPr>
        </p:nvSpPr>
        <p:spPr/>
        <p:txBody>
          <a:bodyPr/>
          <a:lstStyle/>
          <a:p>
            <a:r>
              <a:rPr lang="cs-CZ" altLang="cs-CZ" kern="0" dirty="0"/>
              <a:t>Výměna jímacího systému </a:t>
            </a:r>
            <a:r>
              <a:rPr lang="cs-CZ" altLang="cs-CZ" kern="0" dirty="0" err="1"/>
              <a:t>stomie</a:t>
            </a:r>
            <a:r>
              <a:rPr lang="cs-CZ" altLang="cs-CZ" kern="0" dirty="0"/>
              <a:t> GIT</a:t>
            </a:r>
          </a:p>
        </p:txBody>
      </p:sp>
      <p:pic>
        <p:nvPicPr>
          <p:cNvPr id="6" name="Picture 2" descr="Zobrazit zdrojový obrázek">
            <a:extLst>
              <a:ext uri="{FF2B5EF4-FFF2-40B4-BE49-F238E27FC236}">
                <a16:creationId xmlns:a16="http://schemas.microsoft.com/office/drawing/2014/main" id="{9EC84135-3727-469E-B1DA-C020C195E2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9090" y="1533881"/>
            <a:ext cx="4211055" cy="45592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Zobrazit zdrojový obrázek">
            <a:extLst>
              <a:ext uri="{FF2B5EF4-FFF2-40B4-BE49-F238E27FC236}">
                <a16:creationId xmlns:a16="http://schemas.microsoft.com/office/drawing/2014/main" id="{0DF86FFC-0854-467A-BA1D-4595A4B46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285" y="1492632"/>
            <a:ext cx="4283824" cy="460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850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500893A-944C-465F-80F9-35A4DDEC548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ACA9D647-13F2-4867-BD2F-56A15814F83B}"/>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21296DF5-34D8-4A03-94D8-568E03D89179}"/>
              </a:ext>
            </a:extLst>
          </p:cNvPr>
          <p:cNvSpPr>
            <a:spLocks noGrp="1"/>
          </p:cNvSpPr>
          <p:nvPr>
            <p:ph type="title"/>
          </p:nvPr>
        </p:nvSpPr>
        <p:spPr/>
        <p:txBody>
          <a:bodyPr/>
          <a:lstStyle/>
          <a:p>
            <a:r>
              <a:rPr lang="cs-CZ" dirty="0"/>
              <a:t>Ambulantní péče – </a:t>
            </a:r>
            <a:r>
              <a:rPr lang="cs-CZ" dirty="0" err="1"/>
              <a:t>stomapporadna</a:t>
            </a:r>
            <a:r>
              <a:rPr lang="cs-CZ" dirty="0"/>
              <a:t> </a:t>
            </a:r>
          </a:p>
        </p:txBody>
      </p:sp>
      <p:sp>
        <p:nvSpPr>
          <p:cNvPr id="5" name="Zástupný obsah 4">
            <a:extLst>
              <a:ext uri="{FF2B5EF4-FFF2-40B4-BE49-F238E27FC236}">
                <a16:creationId xmlns:a16="http://schemas.microsoft.com/office/drawing/2014/main" id="{F70FFC37-B8B5-4DE5-A5F0-3631FAD1CE47}"/>
              </a:ext>
            </a:extLst>
          </p:cNvPr>
          <p:cNvSpPr>
            <a:spLocks noGrp="1"/>
          </p:cNvSpPr>
          <p:nvPr>
            <p:ph idx="1"/>
          </p:nvPr>
        </p:nvSpPr>
        <p:spPr>
          <a:xfrm>
            <a:off x="720000" y="1532204"/>
            <a:ext cx="10753200" cy="4139998"/>
          </a:xfrm>
        </p:spPr>
        <p:txBody>
          <a:bodyPr/>
          <a:lstStyle/>
          <a:p>
            <a:pPr>
              <a:lnSpc>
                <a:spcPts val="3600"/>
              </a:lnSpc>
            </a:pPr>
            <a:r>
              <a:rPr lang="cs-CZ" altLang="cs-CZ" sz="2400" dirty="0"/>
              <a:t>edukační pohovory</a:t>
            </a:r>
          </a:p>
          <a:p>
            <a:pPr>
              <a:lnSpc>
                <a:spcPts val="3600"/>
              </a:lnSpc>
            </a:pPr>
            <a:r>
              <a:rPr lang="cs-CZ" altLang="cs-CZ" sz="2400" dirty="0"/>
              <a:t>psychoterapeutický pohovor</a:t>
            </a:r>
          </a:p>
          <a:p>
            <a:pPr>
              <a:lnSpc>
                <a:spcPts val="3600"/>
              </a:lnSpc>
            </a:pPr>
            <a:r>
              <a:rPr lang="cs-CZ" altLang="cs-CZ" sz="2400" dirty="0"/>
              <a:t>preskripce pomůcek</a:t>
            </a:r>
          </a:p>
          <a:p>
            <a:pPr>
              <a:lnSpc>
                <a:spcPts val="3600"/>
              </a:lnSpc>
            </a:pPr>
            <a:r>
              <a:rPr lang="cs-CZ" altLang="cs-CZ" sz="2400" dirty="0"/>
              <a:t>výdej pomůcek</a:t>
            </a:r>
          </a:p>
          <a:p>
            <a:pPr>
              <a:lnSpc>
                <a:spcPts val="3600"/>
              </a:lnSpc>
            </a:pPr>
            <a:r>
              <a:rPr lang="cs-CZ" altLang="cs-CZ" sz="2400" dirty="0"/>
              <a:t>informace o nových typech pomůcek</a:t>
            </a:r>
          </a:p>
          <a:p>
            <a:pPr>
              <a:lnSpc>
                <a:spcPts val="3600"/>
              </a:lnSpc>
            </a:pPr>
            <a:r>
              <a:rPr lang="cs-CZ" altLang="cs-CZ" sz="2400" dirty="0"/>
              <a:t>řešení a vyhledávání komplikací</a:t>
            </a:r>
          </a:p>
          <a:p>
            <a:pPr>
              <a:lnSpc>
                <a:spcPts val="3600"/>
              </a:lnSpc>
            </a:pPr>
            <a:r>
              <a:rPr lang="cs-CZ" altLang="cs-CZ" sz="2400" dirty="0"/>
              <a:t>řešení intimních problémů (sexuálních)</a:t>
            </a:r>
          </a:p>
          <a:p>
            <a:pPr>
              <a:lnSpc>
                <a:spcPts val="3600"/>
              </a:lnSpc>
            </a:pPr>
            <a:r>
              <a:rPr lang="cs-CZ" altLang="cs-CZ" sz="2400" dirty="0"/>
              <a:t>zpětná vazba s rodinným zázemím</a:t>
            </a:r>
          </a:p>
          <a:p>
            <a:pPr>
              <a:lnSpc>
                <a:spcPts val="3600"/>
              </a:lnSpc>
            </a:pPr>
            <a:r>
              <a:rPr lang="cs-CZ" altLang="cs-CZ" sz="2400" dirty="0"/>
              <a:t>spolupráce s klubem </a:t>
            </a:r>
            <a:r>
              <a:rPr lang="cs-CZ" altLang="cs-CZ" sz="2400" dirty="0" err="1"/>
              <a:t>stomiků</a:t>
            </a:r>
            <a:endParaRPr lang="cs-CZ" altLang="cs-CZ" sz="2400" dirty="0"/>
          </a:p>
          <a:p>
            <a:pPr>
              <a:lnSpc>
                <a:spcPts val="3600"/>
              </a:lnSpc>
            </a:pPr>
            <a:r>
              <a:rPr lang="cs-CZ" altLang="cs-CZ" sz="2400" dirty="0"/>
              <a:t>spolupráce s domácí péčí</a:t>
            </a:r>
          </a:p>
          <a:p>
            <a:pPr marL="72000" indent="0">
              <a:buNone/>
            </a:pPr>
            <a:endParaRPr lang="cs-CZ" dirty="0"/>
          </a:p>
        </p:txBody>
      </p:sp>
      <p:pic>
        <p:nvPicPr>
          <p:cNvPr id="6" name="Zástupný obsah 4" descr="Obsah obrázku modrá, stůl, vsedě, postel&#10;&#10;Popis byl vytvořen automaticky">
            <a:extLst>
              <a:ext uri="{FF2B5EF4-FFF2-40B4-BE49-F238E27FC236}">
                <a16:creationId xmlns:a16="http://schemas.microsoft.com/office/drawing/2014/main" id="{5838EADA-A417-43CF-8456-B319366F21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965061" y="1526493"/>
            <a:ext cx="3349878" cy="2512979"/>
          </a:xfrm>
          <a:prstGeom prst="rect">
            <a:avLst/>
          </a:prstGeom>
        </p:spPr>
      </p:pic>
      <p:pic>
        <p:nvPicPr>
          <p:cNvPr id="7" name="Obrázek 6">
            <a:extLst>
              <a:ext uri="{FF2B5EF4-FFF2-40B4-BE49-F238E27FC236}">
                <a16:creationId xmlns:a16="http://schemas.microsoft.com/office/drawing/2014/main" id="{47C0E677-7FBD-4886-A64A-D298FD5A1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r="8333"/>
          <a:stretch>
            <a:fillRect/>
          </a:stretch>
        </p:blipFill>
        <p:spPr>
          <a:xfrm>
            <a:off x="7019061" y="4387714"/>
            <a:ext cx="3349878" cy="2092286"/>
          </a:xfrm>
          <a:prstGeom prst="rect">
            <a:avLst/>
          </a:prstGeom>
        </p:spPr>
      </p:pic>
    </p:spTree>
    <p:extLst>
      <p:ext uri="{BB962C8B-B14F-4D97-AF65-F5344CB8AC3E}">
        <p14:creationId xmlns:p14="http://schemas.microsoft.com/office/powerpoint/2010/main" val="47059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3</a:t>
            </a:fld>
            <a:endParaRPr lang="cs-CZ" altLang="cs-CZ" dirty="0"/>
          </a:p>
        </p:txBody>
      </p:sp>
      <p:sp>
        <p:nvSpPr>
          <p:cNvPr id="4" name="Nadpis 3"/>
          <p:cNvSpPr>
            <a:spLocks noGrp="1"/>
          </p:cNvSpPr>
          <p:nvPr>
            <p:ph type="title"/>
          </p:nvPr>
        </p:nvSpPr>
        <p:spPr>
          <a:xfrm>
            <a:off x="540000" y="2866632"/>
            <a:ext cx="11361600" cy="864113"/>
          </a:xfrm>
        </p:spPr>
        <p:txBody>
          <a:bodyPr/>
          <a:lstStyle/>
          <a:p>
            <a:r>
              <a:rPr lang="cs-CZ" dirty="0" err="1"/>
              <a:t>Stomie</a:t>
            </a:r>
            <a:endParaRPr lang="cs-CZ" dirty="0"/>
          </a:p>
        </p:txBody>
      </p:sp>
      <p:sp>
        <p:nvSpPr>
          <p:cNvPr id="5" name="Podnadpis 4"/>
          <p:cNvSpPr>
            <a:spLocks noGrp="1"/>
          </p:cNvSpPr>
          <p:nvPr>
            <p:ph type="subTitle" idx="1"/>
          </p:nvPr>
        </p:nvSpPr>
        <p:spPr>
          <a:xfrm>
            <a:off x="540000" y="3633850"/>
            <a:ext cx="11361600" cy="1840676"/>
          </a:xfrm>
        </p:spPr>
        <p:txBody>
          <a:bodyPr vert="horz" lIns="0" tIns="0" rIns="0" bIns="0" rtlCol="0">
            <a:noAutofit/>
          </a:bodyPr>
          <a:lstStyle/>
          <a:p>
            <a:pPr marL="252000" indent="-180000">
              <a:lnSpc>
                <a:spcPct val="150000"/>
              </a:lnSpc>
              <a:buFont typeface="Arial" panose="020B0604020202020204" pitchFamily="34" charset="0"/>
              <a:buChar char="̶"/>
            </a:pPr>
            <a:r>
              <a:rPr lang="cs-CZ" kern="1200" dirty="0">
                <a:latin typeface="+mn-lt"/>
                <a:ea typeface="+mn-ea"/>
                <a:cs typeface="+mn-cs"/>
              </a:rPr>
              <a:t>Výživné</a:t>
            </a:r>
          </a:p>
          <a:p>
            <a:pPr marL="252000" indent="-180000">
              <a:lnSpc>
                <a:spcPct val="150000"/>
              </a:lnSpc>
              <a:buFont typeface="Arial" panose="020B0604020202020204" pitchFamily="34" charset="0"/>
              <a:buChar char="̶"/>
            </a:pPr>
            <a:r>
              <a:rPr lang="cs-CZ" kern="1200" dirty="0">
                <a:latin typeface="+mn-lt"/>
                <a:ea typeface="+mn-ea"/>
                <a:cs typeface="+mn-cs"/>
              </a:rPr>
              <a:t>Derivační </a:t>
            </a:r>
          </a:p>
        </p:txBody>
      </p:sp>
    </p:spTree>
    <p:extLst>
      <p:ext uri="{BB962C8B-B14F-4D97-AF65-F5344CB8AC3E}">
        <p14:creationId xmlns:p14="http://schemas.microsoft.com/office/powerpoint/2010/main" val="2496727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DAF511-C5B6-4631-A797-DB06704D99C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882DB69E-146C-4C3A-948F-45B23245B579}"/>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a:extLst>
              <a:ext uri="{FF2B5EF4-FFF2-40B4-BE49-F238E27FC236}">
                <a16:creationId xmlns:a16="http://schemas.microsoft.com/office/drawing/2014/main" id="{CC7165C0-6122-47C5-B748-0967C89818A8}"/>
              </a:ext>
            </a:extLst>
          </p:cNvPr>
          <p:cNvSpPr>
            <a:spLocks noGrp="1"/>
          </p:cNvSpPr>
          <p:nvPr>
            <p:ph type="title"/>
          </p:nvPr>
        </p:nvSpPr>
        <p:spPr/>
        <p:txBody>
          <a:bodyPr/>
          <a:lstStyle/>
          <a:p>
            <a:r>
              <a:rPr lang="cs-CZ" altLang="cs-CZ" dirty="0"/>
              <a:t>Hodnocení </a:t>
            </a:r>
            <a:r>
              <a:rPr lang="cs-CZ" altLang="cs-CZ" dirty="0" err="1"/>
              <a:t>parastomální</a:t>
            </a:r>
            <a:r>
              <a:rPr lang="cs-CZ" altLang="cs-CZ" dirty="0"/>
              <a:t> kůže – DET skóre</a:t>
            </a:r>
            <a:endParaRPr lang="cs-CZ" dirty="0"/>
          </a:p>
        </p:txBody>
      </p:sp>
      <p:sp>
        <p:nvSpPr>
          <p:cNvPr id="5" name="Zástupný obsah 4">
            <a:extLst>
              <a:ext uri="{FF2B5EF4-FFF2-40B4-BE49-F238E27FC236}">
                <a16:creationId xmlns:a16="http://schemas.microsoft.com/office/drawing/2014/main" id="{403738A2-D0EB-4ABE-8336-9084BE57D4C0}"/>
              </a:ext>
            </a:extLst>
          </p:cNvPr>
          <p:cNvSpPr>
            <a:spLocks noGrp="1"/>
          </p:cNvSpPr>
          <p:nvPr>
            <p:ph idx="1"/>
          </p:nvPr>
        </p:nvSpPr>
        <p:spPr/>
        <p:txBody>
          <a:bodyPr/>
          <a:lstStyle/>
          <a:p>
            <a:pPr>
              <a:lnSpc>
                <a:spcPts val="3600"/>
              </a:lnSpc>
            </a:pPr>
            <a:r>
              <a:rPr lang="cs-CZ" altLang="cs-CZ" sz="2400" dirty="0"/>
              <a:t>1.část: hodnocení okolí </a:t>
            </a:r>
            <a:r>
              <a:rPr lang="cs-CZ" altLang="cs-CZ" sz="2400" dirty="0" err="1"/>
              <a:t>stomie</a:t>
            </a:r>
            <a:r>
              <a:rPr lang="cs-CZ" altLang="cs-CZ" sz="2400" dirty="0"/>
              <a:t> (velikost defektu je hodnocena za využití transparentní fólie s mřížkou)	 </a:t>
            </a:r>
          </a:p>
          <a:p>
            <a:pPr marL="72000" lvl="1" indent="0">
              <a:lnSpc>
                <a:spcPts val="3600"/>
              </a:lnSpc>
              <a:buNone/>
            </a:pPr>
            <a:r>
              <a:rPr lang="cs-CZ" altLang="cs-CZ" sz="2400" dirty="0">
                <a:solidFill>
                  <a:srgbClr val="0000DC"/>
                </a:solidFill>
              </a:rPr>
              <a:t>D = </a:t>
            </a:r>
            <a:r>
              <a:rPr lang="cs-CZ" altLang="cs-CZ" sz="2400" dirty="0" err="1">
                <a:solidFill>
                  <a:srgbClr val="0000DC"/>
                </a:solidFill>
              </a:rPr>
              <a:t>discolouration</a:t>
            </a:r>
            <a:r>
              <a:rPr lang="cs-CZ" altLang="cs-CZ" sz="2400" dirty="0">
                <a:solidFill>
                  <a:srgbClr val="0000DC"/>
                </a:solidFill>
              </a:rPr>
              <a:t> (změna barvy) </a:t>
            </a:r>
            <a:r>
              <a:rPr lang="cs-CZ" altLang="cs-CZ" sz="2400" dirty="0"/>
              <a:t>hodnotí se změna ve zabarvení </a:t>
            </a:r>
            <a:r>
              <a:rPr lang="cs-CZ" altLang="cs-CZ" sz="2400" dirty="0" err="1"/>
              <a:t>peristomální</a:t>
            </a:r>
            <a:r>
              <a:rPr lang="cs-CZ" altLang="cs-CZ" sz="2400" dirty="0"/>
              <a:t> oblasti, rozsah a její závažnost</a:t>
            </a:r>
          </a:p>
          <a:p>
            <a:pPr marL="72000" lvl="1" indent="0">
              <a:lnSpc>
                <a:spcPts val="3600"/>
              </a:lnSpc>
              <a:buNone/>
            </a:pPr>
            <a:r>
              <a:rPr lang="cs-CZ" altLang="cs-CZ" sz="2400" dirty="0">
                <a:solidFill>
                  <a:srgbClr val="0000DC"/>
                </a:solidFill>
              </a:rPr>
              <a:t>E = </a:t>
            </a:r>
            <a:r>
              <a:rPr lang="cs-CZ" altLang="cs-CZ" sz="2400" dirty="0" err="1">
                <a:solidFill>
                  <a:srgbClr val="0000DC"/>
                </a:solidFill>
              </a:rPr>
              <a:t>erosion</a:t>
            </a:r>
            <a:r>
              <a:rPr lang="cs-CZ" altLang="cs-CZ" sz="2400" dirty="0">
                <a:solidFill>
                  <a:srgbClr val="0000DC"/>
                </a:solidFill>
              </a:rPr>
              <a:t> (eroze)</a:t>
            </a:r>
            <a:r>
              <a:rPr lang="cs-CZ" altLang="cs-CZ" sz="2400" dirty="0"/>
              <a:t> hodnocení rozsahu a závažnosti poškození kožního krytu</a:t>
            </a:r>
          </a:p>
          <a:p>
            <a:pPr marL="72000" lvl="1" indent="0">
              <a:lnSpc>
                <a:spcPts val="3600"/>
              </a:lnSpc>
              <a:buNone/>
            </a:pPr>
            <a:r>
              <a:rPr lang="cs-CZ" altLang="cs-CZ" sz="2400" dirty="0">
                <a:solidFill>
                  <a:srgbClr val="0000DC"/>
                </a:solidFill>
              </a:rPr>
              <a:t>T = </a:t>
            </a:r>
            <a:r>
              <a:rPr lang="cs-CZ" altLang="cs-CZ" sz="2400" dirty="0" err="1">
                <a:solidFill>
                  <a:srgbClr val="0000DC"/>
                </a:solidFill>
              </a:rPr>
              <a:t>tissue</a:t>
            </a:r>
            <a:r>
              <a:rPr lang="cs-CZ" altLang="cs-CZ" sz="2400" dirty="0">
                <a:solidFill>
                  <a:srgbClr val="0000DC"/>
                </a:solidFill>
              </a:rPr>
              <a:t> (tkáňové hodnocení) </a:t>
            </a:r>
            <a:r>
              <a:rPr lang="cs-CZ" altLang="cs-CZ" sz="2400" dirty="0"/>
              <a:t>hodnotí se výskyt </a:t>
            </a:r>
            <a:r>
              <a:rPr lang="cs-CZ" altLang="cs-CZ" sz="2400" dirty="0" err="1"/>
              <a:t>hypergranulační</a:t>
            </a:r>
            <a:r>
              <a:rPr lang="cs-CZ" altLang="cs-CZ" sz="2400" dirty="0"/>
              <a:t> tkáně, její rozsah a závažnost (nadměrný růst tkáně)</a:t>
            </a:r>
          </a:p>
          <a:p>
            <a:pPr marL="72000" lvl="1" indent="0">
              <a:lnSpc>
                <a:spcPts val="3600"/>
              </a:lnSpc>
              <a:buNone/>
            </a:pPr>
            <a:endParaRPr lang="cs-CZ" altLang="cs-CZ" sz="2400" dirty="0"/>
          </a:p>
          <a:p>
            <a:pPr>
              <a:lnSpc>
                <a:spcPts val="3600"/>
              </a:lnSpc>
            </a:pPr>
            <a:r>
              <a:rPr lang="cs-CZ" altLang="cs-CZ" sz="2400" dirty="0"/>
              <a:t>2. část: hodnocení příčiny</a:t>
            </a:r>
          </a:p>
          <a:p>
            <a:endParaRPr lang="cs-CZ" dirty="0"/>
          </a:p>
        </p:txBody>
      </p:sp>
    </p:spTree>
    <p:extLst>
      <p:ext uri="{BB962C8B-B14F-4D97-AF65-F5344CB8AC3E}">
        <p14:creationId xmlns:p14="http://schemas.microsoft.com/office/powerpoint/2010/main" val="2824105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0DAF511-C5B6-4631-A797-DB06704D99C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882DB69E-146C-4C3A-948F-45B23245B579}"/>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CC7165C0-6122-47C5-B748-0967C89818A8}"/>
              </a:ext>
            </a:extLst>
          </p:cNvPr>
          <p:cNvSpPr>
            <a:spLocks noGrp="1"/>
          </p:cNvSpPr>
          <p:nvPr>
            <p:ph type="title"/>
          </p:nvPr>
        </p:nvSpPr>
        <p:spPr/>
        <p:txBody>
          <a:bodyPr/>
          <a:lstStyle/>
          <a:p>
            <a:r>
              <a:rPr lang="cs-CZ" altLang="cs-CZ" dirty="0"/>
              <a:t>Hodnocení </a:t>
            </a:r>
            <a:r>
              <a:rPr lang="cs-CZ" altLang="cs-CZ" dirty="0" err="1"/>
              <a:t>parastomální</a:t>
            </a:r>
            <a:r>
              <a:rPr lang="cs-CZ" altLang="cs-CZ" dirty="0"/>
              <a:t> kůže – DET skóre</a:t>
            </a:r>
            <a:endParaRPr lang="cs-CZ" dirty="0"/>
          </a:p>
        </p:txBody>
      </p:sp>
      <p:pic>
        <p:nvPicPr>
          <p:cNvPr id="9" name="Obrázek 8">
            <a:extLst>
              <a:ext uri="{FF2B5EF4-FFF2-40B4-BE49-F238E27FC236}">
                <a16:creationId xmlns:a16="http://schemas.microsoft.com/office/drawing/2014/main" id="{4A77A6E1-5C9C-45AE-BEAF-FA8771D12E5E}"/>
              </a:ext>
            </a:extLst>
          </p:cNvPr>
          <p:cNvPicPr>
            <a:picLocks noChangeAspect="1"/>
          </p:cNvPicPr>
          <p:nvPr/>
        </p:nvPicPr>
        <p:blipFill>
          <a:blip r:embed="rId2"/>
          <a:stretch>
            <a:fillRect/>
          </a:stretch>
        </p:blipFill>
        <p:spPr>
          <a:xfrm>
            <a:off x="1342615" y="1604083"/>
            <a:ext cx="9167529" cy="4406099"/>
          </a:xfrm>
          <a:prstGeom prst="rect">
            <a:avLst/>
          </a:prstGeom>
        </p:spPr>
      </p:pic>
    </p:spTree>
    <p:extLst>
      <p:ext uri="{BB962C8B-B14F-4D97-AF65-F5344CB8AC3E}">
        <p14:creationId xmlns:p14="http://schemas.microsoft.com/office/powerpoint/2010/main" val="3834274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B7C7DE5-1DEC-42C0-9FD7-41A2A9F17FDC}"/>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F335D1A-49CA-434E-9B12-789E34751449}"/>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625DC3B3-927A-4390-955D-F3E1B7946923}"/>
              </a:ext>
            </a:extLst>
          </p:cNvPr>
          <p:cNvSpPr>
            <a:spLocks noGrp="1"/>
          </p:cNvSpPr>
          <p:nvPr>
            <p:ph type="title"/>
          </p:nvPr>
        </p:nvSpPr>
        <p:spPr/>
        <p:txBody>
          <a:bodyPr/>
          <a:lstStyle/>
          <a:p>
            <a:r>
              <a:rPr lang="cs-CZ" dirty="0"/>
              <a:t>Derivační </a:t>
            </a:r>
            <a:r>
              <a:rPr lang="cs-CZ" dirty="0" err="1"/>
              <a:t>stomie</a:t>
            </a:r>
            <a:r>
              <a:rPr lang="cs-CZ" dirty="0"/>
              <a:t> GIT – ranné komplikace</a:t>
            </a:r>
          </a:p>
        </p:txBody>
      </p:sp>
      <p:sp>
        <p:nvSpPr>
          <p:cNvPr id="5" name="Zástupný obsah 4">
            <a:extLst>
              <a:ext uri="{FF2B5EF4-FFF2-40B4-BE49-F238E27FC236}">
                <a16:creationId xmlns:a16="http://schemas.microsoft.com/office/drawing/2014/main" id="{516F2F38-A5F7-4466-BE9C-FC42E8693EC3}"/>
              </a:ext>
            </a:extLst>
          </p:cNvPr>
          <p:cNvSpPr>
            <a:spLocks noGrp="1"/>
          </p:cNvSpPr>
          <p:nvPr>
            <p:ph idx="1"/>
          </p:nvPr>
        </p:nvSpPr>
        <p:spPr/>
        <p:txBody>
          <a:bodyPr/>
          <a:lstStyle/>
          <a:p>
            <a:pPr marL="72000" indent="0">
              <a:buNone/>
            </a:pPr>
            <a:r>
              <a:rPr lang="cs-CZ" dirty="0"/>
              <a:t>       krvácení                         odhojení                          nekróza</a:t>
            </a:r>
          </a:p>
        </p:txBody>
      </p:sp>
      <p:pic>
        <p:nvPicPr>
          <p:cNvPr id="7" name="Picture 7" descr="DSCN0520">
            <a:extLst>
              <a:ext uri="{FF2B5EF4-FFF2-40B4-BE49-F238E27FC236}">
                <a16:creationId xmlns:a16="http://schemas.microsoft.com/office/drawing/2014/main" id="{0584B824-C832-4CCA-8A3A-B49D2DAD74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739243" y="2552476"/>
            <a:ext cx="3179373" cy="23845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9" descr="000_0002">
            <a:extLst>
              <a:ext uri="{FF2B5EF4-FFF2-40B4-BE49-F238E27FC236}">
                <a16:creationId xmlns:a16="http://schemas.microsoft.com/office/drawing/2014/main" id="{97C3A0C0-8A57-498A-A566-E4E880903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16704" y="2569736"/>
            <a:ext cx="3158592" cy="23845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DSCN1234">
            <a:extLst>
              <a:ext uri="{FF2B5EF4-FFF2-40B4-BE49-F238E27FC236}">
                <a16:creationId xmlns:a16="http://schemas.microsoft.com/office/drawing/2014/main" id="{C221992C-6D9A-478F-A27C-6D92E00A4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273961" y="2552476"/>
            <a:ext cx="3178796" cy="23845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7088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B7C7DE5-1DEC-42C0-9FD7-41A2A9F17FDC}"/>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F335D1A-49CA-434E-9B12-789E34751449}"/>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a:extLst>
              <a:ext uri="{FF2B5EF4-FFF2-40B4-BE49-F238E27FC236}">
                <a16:creationId xmlns:a16="http://schemas.microsoft.com/office/drawing/2014/main" id="{625DC3B3-927A-4390-955D-F3E1B7946923}"/>
              </a:ext>
            </a:extLst>
          </p:cNvPr>
          <p:cNvSpPr>
            <a:spLocks noGrp="1"/>
          </p:cNvSpPr>
          <p:nvPr>
            <p:ph type="title"/>
          </p:nvPr>
        </p:nvSpPr>
        <p:spPr/>
        <p:txBody>
          <a:bodyPr/>
          <a:lstStyle/>
          <a:p>
            <a:r>
              <a:rPr lang="cs-CZ" dirty="0"/>
              <a:t>Derivační </a:t>
            </a:r>
            <a:r>
              <a:rPr lang="cs-CZ" dirty="0" err="1"/>
              <a:t>stomie</a:t>
            </a:r>
            <a:r>
              <a:rPr lang="cs-CZ" dirty="0"/>
              <a:t> GIT – pozdní komplikace</a:t>
            </a:r>
          </a:p>
        </p:txBody>
      </p:sp>
      <p:sp>
        <p:nvSpPr>
          <p:cNvPr id="5" name="Zástupný obsah 4">
            <a:extLst>
              <a:ext uri="{FF2B5EF4-FFF2-40B4-BE49-F238E27FC236}">
                <a16:creationId xmlns:a16="http://schemas.microsoft.com/office/drawing/2014/main" id="{516F2F38-A5F7-4466-BE9C-FC42E8693EC3}"/>
              </a:ext>
            </a:extLst>
          </p:cNvPr>
          <p:cNvSpPr>
            <a:spLocks noGrp="1"/>
          </p:cNvSpPr>
          <p:nvPr>
            <p:ph idx="1"/>
          </p:nvPr>
        </p:nvSpPr>
        <p:spPr/>
        <p:txBody>
          <a:bodyPr/>
          <a:lstStyle/>
          <a:p>
            <a:pPr marL="72000" indent="0">
              <a:buNone/>
            </a:pPr>
            <a:r>
              <a:rPr lang="cs-CZ" dirty="0"/>
              <a:t>        </a:t>
            </a:r>
            <a:r>
              <a:rPr lang="cs-CZ" dirty="0" err="1"/>
              <a:t>prolas</a:t>
            </a:r>
            <a:r>
              <a:rPr lang="cs-CZ" dirty="0"/>
              <a:t>                              </a:t>
            </a:r>
            <a:r>
              <a:rPr lang="cs-CZ" dirty="0" err="1"/>
              <a:t>prolas</a:t>
            </a:r>
            <a:r>
              <a:rPr lang="cs-CZ" dirty="0"/>
              <a:t>                          stenóza</a:t>
            </a:r>
          </a:p>
        </p:txBody>
      </p:sp>
      <p:graphicFrame>
        <p:nvGraphicFramePr>
          <p:cNvPr id="10" name="Object 3">
            <a:extLst>
              <a:ext uri="{FF2B5EF4-FFF2-40B4-BE49-F238E27FC236}">
                <a16:creationId xmlns:a16="http://schemas.microsoft.com/office/drawing/2014/main" id="{608AEC4A-5154-4DC3-80D0-6EDCCEBF34CD}"/>
              </a:ext>
            </a:extLst>
          </p:cNvPr>
          <p:cNvGraphicFramePr>
            <a:graphicFrameLocks noChangeAspect="1"/>
          </p:cNvGraphicFramePr>
          <p:nvPr>
            <p:extLst>
              <p:ext uri="{D42A27DB-BD31-4B8C-83A1-F6EECF244321}">
                <p14:modId xmlns:p14="http://schemas.microsoft.com/office/powerpoint/2010/main" val="3412373900"/>
              </p:ext>
            </p:extLst>
          </p:nvPr>
        </p:nvGraphicFramePr>
        <p:xfrm>
          <a:off x="664942" y="2534719"/>
          <a:ext cx="3196245" cy="2397982"/>
        </p:xfrm>
        <a:graphic>
          <a:graphicData uri="http://schemas.openxmlformats.org/presentationml/2006/ole">
            <mc:AlternateContent xmlns:mc="http://schemas.openxmlformats.org/markup-compatibility/2006">
              <mc:Choice xmlns:v="urn:schemas-microsoft-com:vml" Requires="v">
                <p:oleObj name="Slide" r:id="rId2" imgW="4572000" imgH="3429000" progId="PowerPoint.Slide.8">
                  <p:embed/>
                </p:oleObj>
              </mc:Choice>
              <mc:Fallback>
                <p:oleObj name="Slide" r:id="rId2" imgW="4572000" imgH="3429000" progId="PowerPoint.Slide.8">
                  <p:embed/>
                  <p:pic>
                    <p:nvPicPr>
                      <p:cNvPr id="10" name="Object 3">
                        <a:extLst>
                          <a:ext uri="{FF2B5EF4-FFF2-40B4-BE49-F238E27FC236}">
                            <a16:creationId xmlns:a16="http://schemas.microsoft.com/office/drawing/2014/main" id="{608AEC4A-5154-4DC3-80D0-6EDCCEBF3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42" y="2534719"/>
                        <a:ext cx="3196245" cy="2397982"/>
                      </a:xfrm>
                      <a:prstGeom prst="rect">
                        <a:avLst/>
                      </a:prstGeom>
                      <a:noFill/>
                      <a:ln>
                        <a:noFill/>
                      </a:ln>
                      <a:effectLst/>
                    </p:spPr>
                  </p:pic>
                </p:oleObj>
              </mc:Fallback>
            </mc:AlternateContent>
          </a:graphicData>
        </a:graphic>
      </p:graphicFrame>
      <p:pic>
        <p:nvPicPr>
          <p:cNvPr id="11" name="Picture 4" descr="100_1368">
            <a:extLst>
              <a:ext uri="{FF2B5EF4-FFF2-40B4-BE49-F238E27FC236}">
                <a16:creationId xmlns:a16="http://schemas.microsoft.com/office/drawing/2014/main" id="{261670F5-7AAD-452A-A433-B77619E8A6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479073" y="2534719"/>
            <a:ext cx="3178796" cy="23668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8" descr="DSCN1475">
            <a:extLst>
              <a:ext uri="{FF2B5EF4-FFF2-40B4-BE49-F238E27FC236}">
                <a16:creationId xmlns:a16="http://schemas.microsoft.com/office/drawing/2014/main" id="{B9EBB81C-E760-491D-83B3-8BDCA358A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292767" y="2525937"/>
            <a:ext cx="3179233" cy="238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1767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B7C7DE5-1DEC-42C0-9FD7-41A2A9F17FDC}"/>
              </a:ext>
            </a:extLst>
          </p:cNvPr>
          <p:cNvSpPr>
            <a:spLocks noGrp="1"/>
          </p:cNvSpPr>
          <p:nvPr>
            <p:ph type="ftr" sz="quarter" idx="10"/>
          </p:nvPr>
        </p:nvSpPr>
        <p:spPr/>
        <p:txBody>
          <a:bodyPr/>
          <a:lstStyle/>
          <a:p>
            <a:r>
              <a:rPr lang="cs-CZ" dirty="0"/>
              <a:t>Ústav zdravotnických věd, LF MU</a:t>
            </a:r>
          </a:p>
        </p:txBody>
      </p:sp>
      <p:sp>
        <p:nvSpPr>
          <p:cNvPr id="3" name="Zástupný symbol pro číslo snímku 2">
            <a:extLst>
              <a:ext uri="{FF2B5EF4-FFF2-40B4-BE49-F238E27FC236}">
                <a16:creationId xmlns:a16="http://schemas.microsoft.com/office/drawing/2014/main" id="{7F335D1A-49CA-434E-9B12-789E34751449}"/>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625DC3B3-927A-4390-955D-F3E1B7946923}"/>
              </a:ext>
            </a:extLst>
          </p:cNvPr>
          <p:cNvSpPr>
            <a:spLocks noGrp="1"/>
          </p:cNvSpPr>
          <p:nvPr>
            <p:ph type="title"/>
          </p:nvPr>
        </p:nvSpPr>
        <p:spPr/>
        <p:txBody>
          <a:bodyPr/>
          <a:lstStyle/>
          <a:p>
            <a:r>
              <a:rPr lang="cs-CZ" dirty="0"/>
              <a:t>Derivační </a:t>
            </a:r>
            <a:r>
              <a:rPr lang="cs-CZ" dirty="0" err="1"/>
              <a:t>stomie</a:t>
            </a:r>
            <a:r>
              <a:rPr lang="cs-CZ" dirty="0"/>
              <a:t> GIT – pozdní komplikace</a:t>
            </a:r>
          </a:p>
        </p:txBody>
      </p:sp>
      <p:sp>
        <p:nvSpPr>
          <p:cNvPr id="5" name="Zástupný obsah 4">
            <a:extLst>
              <a:ext uri="{FF2B5EF4-FFF2-40B4-BE49-F238E27FC236}">
                <a16:creationId xmlns:a16="http://schemas.microsoft.com/office/drawing/2014/main" id="{516F2F38-A5F7-4466-BE9C-FC42E8693EC3}"/>
              </a:ext>
            </a:extLst>
          </p:cNvPr>
          <p:cNvSpPr>
            <a:spLocks noGrp="1"/>
          </p:cNvSpPr>
          <p:nvPr>
            <p:ph idx="1"/>
          </p:nvPr>
        </p:nvSpPr>
        <p:spPr/>
        <p:txBody>
          <a:bodyPr/>
          <a:lstStyle/>
          <a:p>
            <a:pPr marL="72000" indent="0">
              <a:buNone/>
            </a:pPr>
            <a:r>
              <a:rPr lang="cs-CZ" dirty="0"/>
              <a:t>      </a:t>
            </a:r>
            <a:r>
              <a:rPr lang="cs-CZ" dirty="0" err="1"/>
              <a:t>rejekce</a:t>
            </a:r>
            <a:r>
              <a:rPr lang="cs-CZ" dirty="0"/>
              <a:t>                   nevhodná lokalizace       </a:t>
            </a:r>
            <a:r>
              <a:rPr lang="cs-CZ" dirty="0" err="1"/>
              <a:t>parastomální</a:t>
            </a:r>
            <a:r>
              <a:rPr lang="cs-CZ" dirty="0"/>
              <a:t> kýla</a:t>
            </a:r>
          </a:p>
        </p:txBody>
      </p:sp>
      <p:pic>
        <p:nvPicPr>
          <p:cNvPr id="9" name="Picture 10" descr="DSCN1272">
            <a:extLst>
              <a:ext uri="{FF2B5EF4-FFF2-40B4-BE49-F238E27FC236}">
                <a16:creationId xmlns:a16="http://schemas.microsoft.com/office/drawing/2014/main" id="{21604E96-7CB9-4CAD-B311-435FFC15B1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370615" y="2667978"/>
            <a:ext cx="3179233" cy="238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7" descr="DSCN0246">
            <a:extLst>
              <a:ext uri="{FF2B5EF4-FFF2-40B4-BE49-F238E27FC236}">
                <a16:creationId xmlns:a16="http://schemas.microsoft.com/office/drawing/2014/main" id="{04339528-2FE4-4E6C-96CC-19F51DD848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074529" y="2667979"/>
            <a:ext cx="3179232" cy="238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14" name="Object 5">
            <a:extLst>
              <a:ext uri="{FF2B5EF4-FFF2-40B4-BE49-F238E27FC236}">
                <a16:creationId xmlns:a16="http://schemas.microsoft.com/office/drawing/2014/main" id="{99C5BBD1-E099-4976-8F19-5274F26A1BC0}"/>
              </a:ext>
            </a:extLst>
          </p:cNvPr>
          <p:cNvGraphicFramePr>
            <a:graphicFrameLocks noChangeAspect="1"/>
          </p:cNvGraphicFramePr>
          <p:nvPr>
            <p:extLst>
              <p:ext uri="{D42A27DB-BD31-4B8C-83A1-F6EECF244321}">
                <p14:modId xmlns:p14="http://schemas.microsoft.com/office/powerpoint/2010/main" val="4228891376"/>
              </p:ext>
            </p:extLst>
          </p:nvPr>
        </p:nvGraphicFramePr>
        <p:xfrm>
          <a:off x="666000" y="2667979"/>
          <a:ext cx="3179935" cy="2384425"/>
        </p:xfrm>
        <a:graphic>
          <a:graphicData uri="http://schemas.openxmlformats.org/presentationml/2006/ole">
            <mc:AlternateContent xmlns:mc="http://schemas.openxmlformats.org/markup-compatibility/2006">
              <mc:Choice xmlns:v="urn:schemas-microsoft-com:vml" Requires="v">
                <p:oleObj name="Snímek" r:id="rId4" imgW="4572000" imgH="3429000" progId="PowerPoint.Slide.8">
                  <p:embed/>
                </p:oleObj>
              </mc:Choice>
              <mc:Fallback>
                <p:oleObj name="Snímek" r:id="rId4" imgW="4572000" imgH="3429000" progId="PowerPoint.Slide.8">
                  <p:embed/>
                  <p:pic>
                    <p:nvPicPr>
                      <p:cNvPr id="14" name="Object 5">
                        <a:extLst>
                          <a:ext uri="{FF2B5EF4-FFF2-40B4-BE49-F238E27FC236}">
                            <a16:creationId xmlns:a16="http://schemas.microsoft.com/office/drawing/2014/main" id="{99C5BBD1-E099-4976-8F19-5274F26A1B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00" y="2667979"/>
                        <a:ext cx="3179935" cy="23844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36548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B7C7DE5-1DEC-42C0-9FD7-41A2A9F17FDC}"/>
              </a:ext>
            </a:extLst>
          </p:cNvPr>
          <p:cNvSpPr>
            <a:spLocks noGrp="1"/>
          </p:cNvSpPr>
          <p:nvPr>
            <p:ph type="ftr" sz="quarter" idx="10"/>
          </p:nvPr>
        </p:nvSpPr>
        <p:spPr/>
        <p:txBody>
          <a:bodyPr/>
          <a:lstStyle/>
          <a:p>
            <a:r>
              <a:rPr lang="cs-CZ" dirty="0"/>
              <a:t>Ústav zdravotnických věd, LF MU</a:t>
            </a:r>
          </a:p>
        </p:txBody>
      </p:sp>
      <p:sp>
        <p:nvSpPr>
          <p:cNvPr id="3" name="Zástupný symbol pro číslo snímku 2">
            <a:extLst>
              <a:ext uri="{FF2B5EF4-FFF2-40B4-BE49-F238E27FC236}">
                <a16:creationId xmlns:a16="http://schemas.microsoft.com/office/drawing/2014/main" id="{7F335D1A-49CA-434E-9B12-789E34751449}"/>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a:extLst>
              <a:ext uri="{FF2B5EF4-FFF2-40B4-BE49-F238E27FC236}">
                <a16:creationId xmlns:a16="http://schemas.microsoft.com/office/drawing/2014/main" id="{625DC3B3-927A-4390-955D-F3E1B7946923}"/>
              </a:ext>
            </a:extLst>
          </p:cNvPr>
          <p:cNvSpPr>
            <a:spLocks noGrp="1"/>
          </p:cNvSpPr>
          <p:nvPr>
            <p:ph type="title"/>
          </p:nvPr>
        </p:nvSpPr>
        <p:spPr/>
        <p:txBody>
          <a:bodyPr/>
          <a:lstStyle/>
          <a:p>
            <a:r>
              <a:rPr lang="cs-CZ" dirty="0"/>
              <a:t>Derivační </a:t>
            </a:r>
            <a:r>
              <a:rPr lang="cs-CZ" dirty="0" err="1"/>
              <a:t>stomie</a:t>
            </a:r>
            <a:r>
              <a:rPr lang="cs-CZ" dirty="0"/>
              <a:t> GIT – poškození kůže</a:t>
            </a:r>
          </a:p>
        </p:txBody>
      </p:sp>
      <p:sp>
        <p:nvSpPr>
          <p:cNvPr id="5" name="Zástupný obsah 4">
            <a:extLst>
              <a:ext uri="{FF2B5EF4-FFF2-40B4-BE49-F238E27FC236}">
                <a16:creationId xmlns:a16="http://schemas.microsoft.com/office/drawing/2014/main" id="{516F2F38-A5F7-4466-BE9C-FC42E8693EC3}"/>
              </a:ext>
            </a:extLst>
          </p:cNvPr>
          <p:cNvSpPr>
            <a:spLocks noGrp="1"/>
          </p:cNvSpPr>
          <p:nvPr>
            <p:ph idx="1"/>
          </p:nvPr>
        </p:nvSpPr>
        <p:spPr/>
        <p:txBody>
          <a:bodyPr/>
          <a:lstStyle/>
          <a:p>
            <a:pPr marL="72000" indent="0">
              <a:buNone/>
            </a:pPr>
            <a:r>
              <a:rPr lang="cs-CZ" dirty="0"/>
              <a:t>      opruzenina                      alergie                          macerace</a:t>
            </a:r>
          </a:p>
        </p:txBody>
      </p:sp>
      <p:pic>
        <p:nvPicPr>
          <p:cNvPr id="10" name="Picture 6" descr="Opruzení">
            <a:extLst>
              <a:ext uri="{FF2B5EF4-FFF2-40B4-BE49-F238E27FC236}">
                <a16:creationId xmlns:a16="http://schemas.microsoft.com/office/drawing/2014/main" id="{D1A59DC0-7751-4766-9317-2072499994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0" t="1746" r="4485" b="29279"/>
          <a:stretch/>
        </p:blipFill>
        <p:spPr>
          <a:xfrm>
            <a:off x="666000" y="2667978"/>
            <a:ext cx="3206925" cy="2384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100_1393">
            <a:extLst>
              <a:ext uri="{FF2B5EF4-FFF2-40B4-BE49-F238E27FC236}">
                <a16:creationId xmlns:a16="http://schemas.microsoft.com/office/drawing/2014/main" id="{8FA38A06-0D9C-4D70-A857-69D9BBD4A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346769" y="2652291"/>
            <a:ext cx="3179231" cy="24001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7" descr="100_1389">
            <a:extLst>
              <a:ext uri="{FF2B5EF4-FFF2-40B4-BE49-F238E27FC236}">
                <a16:creationId xmlns:a16="http://schemas.microsoft.com/office/drawing/2014/main" id="{ED77F2D6-A4B5-494A-8281-146380524A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522154" y="2652291"/>
            <a:ext cx="3261774" cy="2384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8916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AF60516-9500-48D8-8324-0F1D0C7272A8}"/>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2F2E8606-B157-4C78-8620-25A799A5DB96}"/>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a:extLst>
              <a:ext uri="{FF2B5EF4-FFF2-40B4-BE49-F238E27FC236}">
                <a16:creationId xmlns:a16="http://schemas.microsoft.com/office/drawing/2014/main" id="{BA11BCFE-06F8-4FA9-9A73-A17517438B02}"/>
              </a:ext>
            </a:extLst>
          </p:cNvPr>
          <p:cNvSpPr>
            <a:spLocks noGrp="1"/>
          </p:cNvSpPr>
          <p:nvPr>
            <p:ph type="title"/>
          </p:nvPr>
        </p:nvSpPr>
        <p:spPr>
          <a:xfrm>
            <a:off x="719400" y="590258"/>
            <a:ext cx="10753200" cy="451576"/>
          </a:xfrm>
        </p:spPr>
        <p:txBody>
          <a:bodyPr/>
          <a:lstStyle/>
          <a:p>
            <a:r>
              <a:rPr lang="cs-CZ" dirty="0"/>
              <a:t>Derivační </a:t>
            </a:r>
            <a:r>
              <a:rPr lang="cs-CZ" dirty="0" err="1"/>
              <a:t>stomie</a:t>
            </a:r>
            <a:r>
              <a:rPr lang="cs-CZ" dirty="0"/>
              <a:t> GIT – </a:t>
            </a:r>
            <a:r>
              <a:rPr lang="de-AT" dirty="0"/>
              <a:t>z</a:t>
            </a:r>
            <a:r>
              <a:rPr lang="cs-CZ" dirty="0" err="1"/>
              <a:t>ásady</a:t>
            </a:r>
            <a:r>
              <a:rPr lang="cs-CZ" dirty="0"/>
              <a:t> výživy</a:t>
            </a:r>
          </a:p>
        </p:txBody>
      </p:sp>
      <p:sp>
        <p:nvSpPr>
          <p:cNvPr id="5" name="Zástupný obsah 4">
            <a:extLst>
              <a:ext uri="{FF2B5EF4-FFF2-40B4-BE49-F238E27FC236}">
                <a16:creationId xmlns:a16="http://schemas.microsoft.com/office/drawing/2014/main" id="{8584EF91-AA56-4135-8D2F-7A014B5E65DE}"/>
              </a:ext>
            </a:extLst>
          </p:cNvPr>
          <p:cNvSpPr>
            <a:spLocks noGrp="1"/>
          </p:cNvSpPr>
          <p:nvPr>
            <p:ph idx="1"/>
          </p:nvPr>
        </p:nvSpPr>
        <p:spPr>
          <a:xfrm>
            <a:off x="719400" y="1434550"/>
            <a:ext cx="10753200" cy="4139998"/>
          </a:xfrm>
        </p:spPr>
        <p:txBody>
          <a:bodyPr/>
          <a:lstStyle/>
          <a:p>
            <a:pPr>
              <a:lnSpc>
                <a:spcPts val="3600"/>
              </a:lnSpc>
            </a:pPr>
            <a:r>
              <a:rPr lang="cs-CZ" altLang="cs-CZ" sz="2400" dirty="0">
                <a:sym typeface="Symbol" panose="05050102010706020507" pitchFamily="18" charset="2"/>
              </a:rPr>
              <a:t>k určení nevhodných potravin pomůže zaznamenávat přijatou stravu a odezvu organizmu po dobu 1 měsíce (p</a:t>
            </a:r>
            <a:r>
              <a:rPr lang="cs-CZ" altLang="cs-CZ" sz="2400" dirty="0"/>
              <a:t>otíže vyvolané nevhodnou stravou jsou individuální)</a:t>
            </a:r>
          </a:p>
          <a:p>
            <a:pPr>
              <a:lnSpc>
                <a:spcPts val="3600"/>
              </a:lnSpc>
            </a:pPr>
            <a:r>
              <a:rPr lang="cs-CZ" altLang="cs-CZ" sz="2400" dirty="0">
                <a:solidFill>
                  <a:srgbClr val="0000DC"/>
                </a:solidFill>
                <a:sym typeface="Symbol" panose="05050102010706020507" pitchFamily="18" charset="2"/>
              </a:rPr>
              <a:t>obecná doporučení – </a:t>
            </a:r>
            <a:r>
              <a:rPr lang="cs-CZ" altLang="cs-CZ" sz="2400" dirty="0">
                <a:sym typeface="Symbol" panose="05050102010706020507" pitchFamily="18" charset="2"/>
              </a:rPr>
              <a:t>jíst pomalu a pečlivě kousat</a:t>
            </a:r>
          </a:p>
          <a:p>
            <a:pPr>
              <a:lnSpc>
                <a:spcPts val="3600"/>
              </a:lnSpc>
            </a:pPr>
            <a:r>
              <a:rPr lang="cs-CZ" altLang="cs-CZ" sz="2400" dirty="0">
                <a:sym typeface="Symbol" panose="05050102010706020507" pitchFamily="18" charset="2"/>
              </a:rPr>
              <a:t>žvýkat s uzavřenými ústy  zamezí polykání vzduchu </a:t>
            </a:r>
          </a:p>
          <a:p>
            <a:pPr>
              <a:lnSpc>
                <a:spcPts val="3600"/>
              </a:lnSpc>
            </a:pPr>
            <a:r>
              <a:rPr lang="cs-CZ" altLang="cs-CZ" sz="2400" dirty="0">
                <a:sym typeface="Symbol" panose="05050102010706020507" pitchFamily="18" charset="2"/>
              </a:rPr>
              <a:t>pravidelná a střídmá strava  pravidelné vyprazdňování</a:t>
            </a:r>
          </a:p>
          <a:p>
            <a:pPr>
              <a:lnSpc>
                <a:spcPts val="3600"/>
              </a:lnSpc>
            </a:pPr>
            <a:r>
              <a:rPr lang="cs-CZ" altLang="cs-CZ" sz="2400" dirty="0">
                <a:sym typeface="Symbol" panose="05050102010706020507" pitchFamily="18" charset="2"/>
              </a:rPr>
              <a:t>novou potravinu vyzkoušet v malém množství  alergie</a:t>
            </a:r>
          </a:p>
          <a:p>
            <a:pPr>
              <a:lnSpc>
                <a:spcPts val="3600"/>
              </a:lnSpc>
            </a:pPr>
            <a:r>
              <a:rPr lang="cs-CZ" altLang="cs-CZ" sz="2400" dirty="0">
                <a:sym typeface="Symbol" panose="05050102010706020507" pitchFamily="18" charset="2"/>
              </a:rPr>
              <a:t>technologie úpravy – vaření, dušení vždy do změknutí</a:t>
            </a:r>
          </a:p>
          <a:p>
            <a:pPr>
              <a:lnSpc>
                <a:spcPts val="3600"/>
              </a:lnSpc>
            </a:pPr>
            <a:r>
              <a:rPr lang="cs-CZ" altLang="cs-CZ" sz="2400" dirty="0">
                <a:sym typeface="Symbol" panose="05050102010706020507" pitchFamily="18" charset="2"/>
              </a:rPr>
              <a:t>dostatečný příjem tekutin – nepít studené a sycené nápoje</a:t>
            </a:r>
          </a:p>
          <a:p>
            <a:pPr>
              <a:lnSpc>
                <a:spcPts val="3600"/>
              </a:lnSpc>
            </a:pPr>
            <a:r>
              <a:rPr lang="cs-CZ" altLang="cs-CZ" sz="2400" dirty="0">
                <a:sym typeface="Symbol" panose="05050102010706020507" pitchFamily="18" charset="2"/>
              </a:rPr>
              <a:t>doplňovat vitamíny a minerály</a:t>
            </a:r>
          </a:p>
          <a:p>
            <a:endParaRPr lang="cs-CZ" dirty="0"/>
          </a:p>
        </p:txBody>
      </p:sp>
    </p:spTree>
    <p:extLst>
      <p:ext uri="{BB962C8B-B14F-4D97-AF65-F5344CB8AC3E}">
        <p14:creationId xmlns:p14="http://schemas.microsoft.com/office/powerpoint/2010/main" val="1644207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1EF0F79E-239A-4E0F-B2A9-119A83ABDF58}"/>
              </a:ext>
            </a:extLst>
          </p:cNvPr>
          <p:cNvSpPr>
            <a:spLocks noChangeArrowheads="1"/>
          </p:cNvSpPr>
          <p:nvPr/>
        </p:nvSpPr>
        <p:spPr bwMode="auto">
          <a:xfrm>
            <a:off x="7935366" y="4764225"/>
            <a:ext cx="2842635" cy="1318449"/>
          </a:xfrm>
          <a:prstGeom prst="wedgeEllipseCallout">
            <a:avLst>
              <a:gd name="adj1" fmla="val -20353"/>
              <a:gd name="adj2" fmla="val -273011"/>
            </a:avLst>
          </a:prstGeom>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lIns="0" tIns="0" rIns="0" bIns="0" rtlCol="0">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52000" indent="-180000">
              <a:spcBef>
                <a:spcPts val="0"/>
              </a:spcBef>
              <a:buClr>
                <a:schemeClr val="tx2"/>
              </a:buClr>
              <a:buSzPct val="100000"/>
              <a:buFont typeface="Arial" panose="020B0604020202020204" pitchFamily="34" charset="0"/>
              <a:buChar char="̶"/>
            </a:pPr>
            <a:r>
              <a:rPr lang="cs-CZ" altLang="cs-CZ" sz="2000" dirty="0">
                <a:solidFill>
                  <a:schemeClr val="bg1"/>
                </a:solidFill>
                <a:latin typeface="+mn-lt"/>
              </a:rPr>
              <a:t>Dieta č. 5 bílkovinná, bezezbytková</a:t>
            </a:r>
          </a:p>
        </p:txBody>
      </p:sp>
      <p:sp>
        <p:nvSpPr>
          <p:cNvPr id="2" name="Zástupný symbol pro zápatí 1">
            <a:extLst>
              <a:ext uri="{FF2B5EF4-FFF2-40B4-BE49-F238E27FC236}">
                <a16:creationId xmlns:a16="http://schemas.microsoft.com/office/drawing/2014/main" id="{1AF60516-9500-48D8-8324-0F1D0C7272A8}"/>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2F2E8606-B157-4C78-8620-25A799A5DB96}"/>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a:extLst>
              <a:ext uri="{FF2B5EF4-FFF2-40B4-BE49-F238E27FC236}">
                <a16:creationId xmlns:a16="http://schemas.microsoft.com/office/drawing/2014/main" id="{BA11BCFE-06F8-4FA9-9A73-A17517438B02}"/>
              </a:ext>
            </a:extLst>
          </p:cNvPr>
          <p:cNvSpPr>
            <a:spLocks noGrp="1"/>
          </p:cNvSpPr>
          <p:nvPr>
            <p:ph type="title"/>
          </p:nvPr>
        </p:nvSpPr>
        <p:spPr>
          <a:xfrm>
            <a:off x="719400" y="590258"/>
            <a:ext cx="10753200" cy="451576"/>
          </a:xfrm>
        </p:spPr>
        <p:txBody>
          <a:bodyPr/>
          <a:lstStyle/>
          <a:p>
            <a:r>
              <a:rPr lang="cs-CZ" dirty="0"/>
              <a:t>Derivační </a:t>
            </a:r>
            <a:r>
              <a:rPr lang="cs-CZ" dirty="0" err="1"/>
              <a:t>stomie</a:t>
            </a:r>
            <a:r>
              <a:rPr lang="cs-CZ" dirty="0"/>
              <a:t> GIT – </a:t>
            </a:r>
            <a:r>
              <a:rPr lang="de-AT" dirty="0"/>
              <a:t>z</a:t>
            </a:r>
            <a:r>
              <a:rPr lang="cs-CZ" dirty="0" err="1"/>
              <a:t>ásady</a:t>
            </a:r>
            <a:r>
              <a:rPr lang="cs-CZ" dirty="0"/>
              <a:t> výživy</a:t>
            </a:r>
          </a:p>
        </p:txBody>
      </p:sp>
      <p:sp>
        <p:nvSpPr>
          <p:cNvPr id="5" name="Zástupný obsah 4">
            <a:extLst>
              <a:ext uri="{FF2B5EF4-FFF2-40B4-BE49-F238E27FC236}">
                <a16:creationId xmlns:a16="http://schemas.microsoft.com/office/drawing/2014/main" id="{8584EF91-AA56-4135-8D2F-7A014B5E65DE}"/>
              </a:ext>
            </a:extLst>
          </p:cNvPr>
          <p:cNvSpPr>
            <a:spLocks noGrp="1"/>
          </p:cNvSpPr>
          <p:nvPr>
            <p:ph idx="1"/>
          </p:nvPr>
        </p:nvSpPr>
        <p:spPr>
          <a:xfrm>
            <a:off x="719400" y="1434550"/>
            <a:ext cx="10753200" cy="4139998"/>
          </a:xfrm>
        </p:spPr>
        <p:txBody>
          <a:bodyPr/>
          <a:lstStyle/>
          <a:p>
            <a:pPr>
              <a:lnSpc>
                <a:spcPts val="3600"/>
              </a:lnSpc>
            </a:pPr>
            <a:r>
              <a:rPr lang="cs-CZ" altLang="cs-CZ" sz="2400" dirty="0">
                <a:solidFill>
                  <a:srgbClr val="0000DC"/>
                </a:solidFill>
                <a:sym typeface="Symbol" panose="05050102010706020507" pitchFamily="18" charset="2"/>
              </a:rPr>
              <a:t>požadavky na stravu </a:t>
            </a:r>
            <a:r>
              <a:rPr lang="cs-CZ" altLang="cs-CZ" sz="2400" dirty="0">
                <a:sym typeface="Symbol" panose="05050102010706020507" pitchFamily="18" charset="2"/>
              </a:rPr>
              <a:t>– bezezbytková, netučná, nenadýmavá</a:t>
            </a:r>
          </a:p>
          <a:p>
            <a:r>
              <a:rPr lang="cs-CZ" altLang="cs-CZ" sz="2400" dirty="0">
                <a:sym typeface="Symbol" panose="05050102010706020507" pitchFamily="18" charset="2"/>
              </a:rPr>
              <a:t>prvních 6 – 8 týdnu strava bez nerozpustné vlákniny</a:t>
            </a:r>
          </a:p>
          <a:p>
            <a:r>
              <a:rPr lang="cs-CZ" altLang="cs-CZ" sz="2400" dirty="0">
                <a:solidFill>
                  <a:srgbClr val="0000DC"/>
                </a:solidFill>
                <a:sym typeface="Symbol" panose="05050102010706020507" pitchFamily="18" charset="2"/>
              </a:rPr>
              <a:t>doplňky stravy – </a:t>
            </a:r>
            <a:r>
              <a:rPr lang="cs-CZ" altLang="cs-CZ" sz="2400" dirty="0">
                <a:sym typeface="Symbol" panose="05050102010706020507" pitchFamily="18" charset="2"/>
              </a:rPr>
              <a:t>vitamíny, minerály, sipping, modulární dietetika, probiotika, probiotika</a:t>
            </a:r>
          </a:p>
          <a:p>
            <a:r>
              <a:rPr lang="cs-CZ" altLang="cs-CZ" sz="2400" dirty="0">
                <a:solidFill>
                  <a:srgbClr val="0000DC"/>
                </a:solidFill>
                <a:sym typeface="Symbol" panose="05050102010706020507" pitchFamily="18" charset="2"/>
              </a:rPr>
              <a:t>rozložení stravy </a:t>
            </a:r>
            <a:r>
              <a:rPr lang="cs-CZ" altLang="cs-CZ" sz="2400" dirty="0">
                <a:sym typeface="Symbol" panose="05050102010706020507" pitchFamily="18" charset="2"/>
              </a:rPr>
              <a:t>– vydatná snídaně a oběd, menší večeře</a:t>
            </a:r>
          </a:p>
          <a:p>
            <a:r>
              <a:rPr lang="cs-CZ" altLang="cs-CZ" sz="2400" dirty="0">
                <a:sym typeface="Symbol" panose="05050102010706020507" pitchFamily="18" charset="2"/>
              </a:rPr>
              <a:t>v</a:t>
            </a:r>
            <a:r>
              <a:rPr lang="cs-CZ" altLang="cs-CZ" sz="2400" dirty="0"/>
              <a:t>hodnou volbou stravy ovlivníme činnost střeva</a:t>
            </a:r>
            <a:endParaRPr lang="cs-CZ" altLang="cs-CZ" sz="2400" dirty="0">
              <a:sym typeface="Symbol" panose="05050102010706020507" pitchFamily="18" charset="2"/>
            </a:endParaRPr>
          </a:p>
          <a:p>
            <a:endParaRPr lang="cs-CZ" dirty="0"/>
          </a:p>
        </p:txBody>
      </p:sp>
    </p:spTree>
    <p:extLst>
      <p:ext uri="{BB962C8B-B14F-4D97-AF65-F5344CB8AC3E}">
        <p14:creationId xmlns:p14="http://schemas.microsoft.com/office/powerpoint/2010/main" val="2272510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2FD0B2E-B716-463D-979E-D6D878D0AB9F}"/>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4AD2B6AF-FE81-40CA-95AD-13B218AE4D3C}"/>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a:extLst>
              <a:ext uri="{FF2B5EF4-FFF2-40B4-BE49-F238E27FC236}">
                <a16:creationId xmlns:a16="http://schemas.microsoft.com/office/drawing/2014/main" id="{F2DB7189-C852-4DFC-8573-B543200675A4}"/>
              </a:ext>
            </a:extLst>
          </p:cNvPr>
          <p:cNvSpPr>
            <a:spLocks noGrp="1"/>
          </p:cNvSpPr>
          <p:nvPr>
            <p:ph type="title"/>
          </p:nvPr>
        </p:nvSpPr>
        <p:spPr>
          <a:xfrm>
            <a:off x="719399" y="485697"/>
            <a:ext cx="10753200" cy="451576"/>
          </a:xfrm>
        </p:spPr>
        <p:txBody>
          <a:bodyPr/>
          <a:lstStyle/>
          <a:p>
            <a:r>
              <a:rPr lang="cs-CZ" dirty="0"/>
              <a:t>Derivační </a:t>
            </a:r>
            <a:r>
              <a:rPr lang="cs-CZ" dirty="0" err="1"/>
              <a:t>stomie</a:t>
            </a:r>
            <a:r>
              <a:rPr lang="cs-CZ" dirty="0"/>
              <a:t> GIT – ú</a:t>
            </a:r>
            <a:r>
              <a:rPr lang="cs-CZ" altLang="cs-CZ" dirty="0"/>
              <a:t>činek potravin</a:t>
            </a:r>
            <a:endParaRPr lang="cs-CZ" dirty="0"/>
          </a:p>
        </p:txBody>
      </p:sp>
      <p:graphicFrame>
        <p:nvGraphicFramePr>
          <p:cNvPr id="6" name="Group 60">
            <a:extLst>
              <a:ext uri="{FF2B5EF4-FFF2-40B4-BE49-F238E27FC236}">
                <a16:creationId xmlns:a16="http://schemas.microsoft.com/office/drawing/2014/main" id="{A935047B-29F0-480C-9E59-A2A6EA667A24}"/>
              </a:ext>
            </a:extLst>
          </p:cNvPr>
          <p:cNvGraphicFramePr>
            <a:graphicFrameLocks noGrp="1"/>
          </p:cNvGraphicFramePr>
          <p:nvPr>
            <p:ph idx="1"/>
            <p:extLst>
              <p:ext uri="{D42A27DB-BD31-4B8C-83A1-F6EECF244321}">
                <p14:modId xmlns:p14="http://schemas.microsoft.com/office/powerpoint/2010/main" val="2599027083"/>
              </p:ext>
            </p:extLst>
          </p:nvPr>
        </p:nvGraphicFramePr>
        <p:xfrm>
          <a:off x="1593787" y="1417610"/>
          <a:ext cx="9004423" cy="4330052"/>
        </p:xfrm>
        <a:graphic>
          <a:graphicData uri="http://schemas.openxmlformats.org/drawingml/2006/table">
            <a:tbl>
              <a:tblPr/>
              <a:tblGrid>
                <a:gridCol w="2729466">
                  <a:extLst>
                    <a:ext uri="{9D8B030D-6E8A-4147-A177-3AD203B41FA5}">
                      <a16:colId xmlns:a16="http://schemas.microsoft.com/office/drawing/2014/main" val="20000"/>
                    </a:ext>
                  </a:extLst>
                </a:gridCol>
                <a:gridCol w="6274957">
                  <a:extLst>
                    <a:ext uri="{9D8B030D-6E8A-4147-A177-3AD203B41FA5}">
                      <a16:colId xmlns:a16="http://schemas.microsoft.com/office/drawing/2014/main" val="20001"/>
                    </a:ext>
                  </a:extLst>
                </a:gridCol>
              </a:tblGrid>
              <a:tr h="54567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Nadýmavý</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luštěniny, čerstvé pečivo, zelí, květák, vejce, pivo, cibule, nápoje s bublinkami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862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Proti nadýmání</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jogurt, brusinky</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56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Zápach podporuje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chřest, houby, luštěniny, vejce, ryby, cibule, zelí, česnek, květák, ostré koření</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56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Zápach tlumí</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jogurt, brusinky, petržel, majoránka, kmín, fenykl, bazalka, tymián, saturajka</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1744">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Projímá</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káva, cukr, alkohol, švestky, hrušky,fíky, kysané zelí, kapusta, luštěniny, mléko, masové vývary, ryby, studené, smařené nápoje s bublinkami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56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Průjem tlumí</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čokoláda, bílé pečivo, rýže, banány, brambory, vařená mrkev, strouhané jablko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566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Zácpa - prevence</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pomerančový džus ráno pře jídlem, dostatek tekutin</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5686">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a:ln>
                            <a:noFill/>
                          </a:ln>
                          <a:solidFill>
                            <a:schemeClr val="tx1"/>
                          </a:solidFill>
                          <a:effectLst/>
                          <a:latin typeface="+mn-lt"/>
                          <a:cs typeface="Times New Roman" pitchFamily="18" charset="0"/>
                        </a:rPr>
                        <a:t>Břišní koliku vyvolá</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85000"/>
                        </a:lnSpc>
                        <a:spcBef>
                          <a:spcPct val="20000"/>
                        </a:spcBef>
                        <a:spcAft>
                          <a:spcPct val="0"/>
                        </a:spcAft>
                        <a:buClrTx/>
                        <a:buSzTx/>
                        <a:buFontTx/>
                        <a:buNone/>
                        <a:tabLst/>
                      </a:pPr>
                      <a:r>
                        <a:rPr kumimoji="0" lang="cs-CZ" altLang="cs-CZ" sz="1800" b="0" i="0" u="none" strike="noStrike" cap="none" normalizeH="0" baseline="0" dirty="0">
                          <a:ln>
                            <a:noFill/>
                          </a:ln>
                          <a:solidFill>
                            <a:schemeClr val="tx1"/>
                          </a:solidFill>
                          <a:effectLst/>
                          <a:latin typeface="+mn-lt"/>
                          <a:cs typeface="Times New Roman" pitchFamily="18" charset="0"/>
                        </a:rPr>
                        <a:t>zelí, ořechy, luštěniny, kapusta, cibule, houby, křížaly, kukuřice</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81415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E5299F5-0FBB-454E-BADB-865F1FB256DA}"/>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222E25B-B37F-49F4-9774-DC42D184F2D2}"/>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a:extLst>
              <a:ext uri="{FF2B5EF4-FFF2-40B4-BE49-F238E27FC236}">
                <a16:creationId xmlns:a16="http://schemas.microsoft.com/office/drawing/2014/main" id="{F8DAE0B2-4CD7-4A86-A43D-D175420059C7}"/>
              </a:ext>
            </a:extLst>
          </p:cNvPr>
          <p:cNvSpPr>
            <a:spLocks noGrp="1"/>
          </p:cNvSpPr>
          <p:nvPr>
            <p:ph type="title"/>
          </p:nvPr>
        </p:nvSpPr>
        <p:spPr/>
        <p:txBody>
          <a:bodyPr/>
          <a:lstStyle/>
          <a:p>
            <a:r>
              <a:rPr lang="cs-CZ" altLang="cs-CZ" dirty="0"/>
              <a:t>Zásady výživy </a:t>
            </a:r>
            <a:r>
              <a:rPr lang="cs-CZ" altLang="cs-CZ" dirty="0" err="1"/>
              <a:t>kolostomiků</a:t>
            </a:r>
            <a:endParaRPr lang="cs-CZ" dirty="0"/>
          </a:p>
        </p:txBody>
      </p:sp>
      <p:sp>
        <p:nvSpPr>
          <p:cNvPr id="5" name="Zástupný obsah 4">
            <a:extLst>
              <a:ext uri="{FF2B5EF4-FFF2-40B4-BE49-F238E27FC236}">
                <a16:creationId xmlns:a16="http://schemas.microsoft.com/office/drawing/2014/main" id="{20C646FD-3726-454E-AE31-57AE4CCC85B0}"/>
              </a:ext>
            </a:extLst>
          </p:cNvPr>
          <p:cNvSpPr>
            <a:spLocks noGrp="1"/>
          </p:cNvSpPr>
          <p:nvPr>
            <p:ph idx="1"/>
          </p:nvPr>
        </p:nvSpPr>
        <p:spPr>
          <a:xfrm>
            <a:off x="720000" y="1514449"/>
            <a:ext cx="10753200" cy="4139998"/>
          </a:xfrm>
        </p:spPr>
        <p:txBody>
          <a:bodyPr/>
          <a:lstStyle/>
          <a:p>
            <a:pPr>
              <a:lnSpc>
                <a:spcPts val="3600"/>
              </a:lnSpc>
            </a:pPr>
            <a:r>
              <a:rPr lang="cs-CZ" altLang="cs-CZ" sz="2400" dirty="0"/>
              <a:t>jíst třikrát denně ve stejnou dobu </a:t>
            </a:r>
            <a:r>
              <a:rPr lang="cs-CZ" altLang="cs-CZ" sz="2400" dirty="0">
                <a:sym typeface="Symbol" panose="05050102010706020507" pitchFamily="18" charset="2"/>
              </a:rPr>
              <a:t> zajistí pravidelnost vylučování</a:t>
            </a:r>
          </a:p>
          <a:p>
            <a:pPr>
              <a:lnSpc>
                <a:spcPts val="3600"/>
              </a:lnSpc>
            </a:pPr>
            <a:r>
              <a:rPr lang="cs-CZ" altLang="cs-CZ" sz="2400" dirty="0">
                <a:sym typeface="Symbol" panose="05050102010706020507" pitchFamily="18" charset="2"/>
              </a:rPr>
              <a:t>dostatek tekutin </a:t>
            </a:r>
          </a:p>
          <a:p>
            <a:pPr>
              <a:lnSpc>
                <a:spcPts val="3600"/>
              </a:lnSpc>
            </a:pPr>
            <a:r>
              <a:rPr lang="cs-CZ" altLang="cs-CZ" sz="2400" dirty="0">
                <a:sym typeface="Symbol" panose="05050102010706020507" pitchFamily="18" charset="2"/>
              </a:rPr>
              <a:t>velké množství bílkovin ztužuje stolici  omezit</a:t>
            </a:r>
          </a:p>
          <a:p>
            <a:pPr>
              <a:lnSpc>
                <a:spcPts val="3600"/>
              </a:lnSpc>
            </a:pPr>
            <a:r>
              <a:rPr lang="cs-CZ" altLang="cs-CZ" sz="2400" dirty="0">
                <a:solidFill>
                  <a:srgbClr val="0000DC"/>
                </a:solidFill>
                <a:sym typeface="Symbol" panose="05050102010706020507" pitchFamily="18" charset="2"/>
              </a:rPr>
              <a:t>nekonzumovat:</a:t>
            </a:r>
          </a:p>
          <a:p>
            <a:pPr lvl="1">
              <a:lnSpc>
                <a:spcPts val="3600"/>
              </a:lnSpc>
            </a:pPr>
            <a:r>
              <a:rPr lang="cs-CZ" altLang="cs-CZ" sz="2400" dirty="0">
                <a:sym typeface="Symbol" panose="05050102010706020507" pitchFamily="18" charset="2"/>
              </a:rPr>
              <a:t>tučná jídla, celozrnný chléb, luštěniny, zelené fazolky</a:t>
            </a:r>
          </a:p>
          <a:p>
            <a:pPr lvl="1">
              <a:lnSpc>
                <a:spcPts val="3600"/>
              </a:lnSpc>
            </a:pPr>
            <a:r>
              <a:rPr lang="cs-CZ" altLang="cs-CZ" sz="2400" dirty="0">
                <a:sym typeface="Symbol" panose="05050102010706020507" pitchFamily="18" charset="2"/>
              </a:rPr>
              <a:t>zelí, kapustu, květák, okurky, syrové ovoce</a:t>
            </a:r>
          </a:p>
          <a:p>
            <a:pPr lvl="1">
              <a:lnSpc>
                <a:spcPts val="3600"/>
              </a:lnSpc>
            </a:pPr>
            <a:r>
              <a:rPr lang="cs-CZ" altLang="cs-CZ" sz="2400" dirty="0">
                <a:sym typeface="Symbol" panose="05050102010706020507" pitchFamily="18" charset="2"/>
              </a:rPr>
              <a:t>aromatickou zeleninu – cibule, česnek, pórek, ředkvičky</a:t>
            </a:r>
          </a:p>
          <a:p>
            <a:pPr lvl="1">
              <a:lnSpc>
                <a:spcPts val="3600"/>
              </a:lnSpc>
            </a:pPr>
            <a:r>
              <a:rPr lang="cs-CZ" altLang="cs-CZ" sz="2400" dirty="0">
                <a:sym typeface="Symbol" panose="05050102010706020507" pitchFamily="18" charset="2"/>
              </a:rPr>
              <a:t>ostré koření</a:t>
            </a:r>
          </a:p>
          <a:p>
            <a:pPr lvl="1">
              <a:lnSpc>
                <a:spcPts val="3600"/>
              </a:lnSpc>
            </a:pPr>
            <a:r>
              <a:rPr lang="cs-CZ" altLang="cs-CZ" sz="2400" dirty="0">
                <a:sym typeface="Symbol" panose="05050102010706020507" pitchFamily="18" charset="2"/>
              </a:rPr>
              <a:t>mléko, šumivé nápoje, koncentrovaný alkohol </a:t>
            </a:r>
          </a:p>
          <a:p>
            <a:endParaRPr lang="cs-CZ" dirty="0"/>
          </a:p>
        </p:txBody>
      </p:sp>
    </p:spTree>
    <p:extLst>
      <p:ext uri="{BB962C8B-B14F-4D97-AF65-F5344CB8AC3E}">
        <p14:creationId xmlns:p14="http://schemas.microsoft.com/office/powerpoint/2010/main" val="4209682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C226617-A88E-4DB3-A753-2F4F10682590}"/>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F94CBF2F-A3AC-40FB-BBDF-FE5CE8C55C88}"/>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C48F5CDC-8B2B-48AA-9107-73DF71265813}"/>
              </a:ext>
            </a:extLst>
          </p:cNvPr>
          <p:cNvSpPr>
            <a:spLocks noGrp="1"/>
          </p:cNvSpPr>
          <p:nvPr>
            <p:ph type="title"/>
          </p:nvPr>
        </p:nvSpPr>
        <p:spPr/>
        <p:txBody>
          <a:bodyPr/>
          <a:lstStyle/>
          <a:p>
            <a:r>
              <a:rPr lang="cs-CZ" dirty="0" err="1"/>
              <a:t>Stomie</a:t>
            </a:r>
            <a:endParaRPr lang="cs-CZ" dirty="0"/>
          </a:p>
        </p:txBody>
      </p:sp>
      <p:sp>
        <p:nvSpPr>
          <p:cNvPr id="5" name="Zástupný symbol pro obsah 4">
            <a:extLst>
              <a:ext uri="{FF2B5EF4-FFF2-40B4-BE49-F238E27FC236}">
                <a16:creationId xmlns:a16="http://schemas.microsoft.com/office/drawing/2014/main" id="{F4EB155C-7F99-4BE6-AA7B-3F3F53E7D454}"/>
              </a:ext>
            </a:extLst>
          </p:cNvPr>
          <p:cNvSpPr>
            <a:spLocks noGrp="1"/>
          </p:cNvSpPr>
          <p:nvPr>
            <p:ph idx="1"/>
          </p:nvPr>
        </p:nvSpPr>
        <p:spPr/>
        <p:txBody>
          <a:bodyPr/>
          <a:lstStyle/>
          <a:p>
            <a:r>
              <a:rPr lang="cs-CZ" dirty="0" err="1"/>
              <a:t>stoma</a:t>
            </a:r>
            <a:r>
              <a:rPr lang="cs-CZ" dirty="0"/>
              <a:t> = ústí, ústa, otvor průchod</a:t>
            </a:r>
          </a:p>
          <a:p>
            <a:r>
              <a:rPr lang="cs-CZ" dirty="0"/>
              <a:t>uměle vytvořené vyústění dutého orgánu na povrch těla</a:t>
            </a:r>
          </a:p>
          <a:p>
            <a:endParaRPr lang="cs-CZ" dirty="0"/>
          </a:p>
        </p:txBody>
      </p:sp>
      <p:pic>
        <p:nvPicPr>
          <p:cNvPr id="6" name="Obrázek 4">
            <a:extLst>
              <a:ext uri="{FF2B5EF4-FFF2-40B4-BE49-F238E27FC236}">
                <a16:creationId xmlns:a16="http://schemas.microsoft.com/office/drawing/2014/main" id="{0AE2B028-3BD7-4051-A4F6-357FA9E2C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562" y="3204647"/>
            <a:ext cx="3444875"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513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E5299F5-0FBB-454E-BADB-865F1FB256DA}"/>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222E25B-B37F-49F4-9774-DC42D184F2D2}"/>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a:extLst>
              <a:ext uri="{FF2B5EF4-FFF2-40B4-BE49-F238E27FC236}">
                <a16:creationId xmlns:a16="http://schemas.microsoft.com/office/drawing/2014/main" id="{F8DAE0B2-4CD7-4A86-A43D-D175420059C7}"/>
              </a:ext>
            </a:extLst>
          </p:cNvPr>
          <p:cNvSpPr>
            <a:spLocks noGrp="1"/>
          </p:cNvSpPr>
          <p:nvPr>
            <p:ph type="title"/>
          </p:nvPr>
        </p:nvSpPr>
        <p:spPr/>
        <p:txBody>
          <a:bodyPr/>
          <a:lstStyle/>
          <a:p>
            <a:r>
              <a:rPr lang="cs-CZ" altLang="cs-CZ" dirty="0"/>
              <a:t>Zásady výživy </a:t>
            </a:r>
            <a:r>
              <a:rPr lang="cs-CZ" altLang="cs-CZ" dirty="0" err="1"/>
              <a:t>ileostomiků</a:t>
            </a:r>
            <a:endParaRPr lang="cs-CZ" dirty="0"/>
          </a:p>
        </p:txBody>
      </p:sp>
      <p:sp>
        <p:nvSpPr>
          <p:cNvPr id="5" name="Zástupný obsah 4">
            <a:extLst>
              <a:ext uri="{FF2B5EF4-FFF2-40B4-BE49-F238E27FC236}">
                <a16:creationId xmlns:a16="http://schemas.microsoft.com/office/drawing/2014/main" id="{20C646FD-3726-454E-AE31-57AE4CCC85B0}"/>
              </a:ext>
            </a:extLst>
          </p:cNvPr>
          <p:cNvSpPr>
            <a:spLocks noGrp="1"/>
          </p:cNvSpPr>
          <p:nvPr>
            <p:ph idx="1"/>
          </p:nvPr>
        </p:nvSpPr>
        <p:spPr/>
        <p:txBody>
          <a:bodyPr/>
          <a:lstStyle/>
          <a:p>
            <a:pPr>
              <a:lnSpc>
                <a:spcPts val="3600"/>
              </a:lnSpc>
            </a:pPr>
            <a:r>
              <a:rPr lang="cs-CZ" altLang="cs-CZ" sz="2400" dirty="0"/>
              <a:t>kaloricky vydatná strava</a:t>
            </a:r>
            <a:endParaRPr lang="cs-CZ" altLang="cs-CZ" sz="2400" dirty="0">
              <a:sym typeface="Symbol" panose="05050102010706020507" pitchFamily="18" charset="2"/>
            </a:endParaRPr>
          </a:p>
          <a:p>
            <a:pPr>
              <a:lnSpc>
                <a:spcPts val="3600"/>
              </a:lnSpc>
            </a:pPr>
            <a:r>
              <a:rPr lang="cs-CZ" altLang="cs-CZ" sz="2400" dirty="0">
                <a:sym typeface="Symbol" panose="05050102010706020507" pitchFamily="18" charset="2"/>
              </a:rPr>
              <a:t>hodně vitamínů – ovocné šťávy</a:t>
            </a:r>
          </a:p>
          <a:p>
            <a:pPr>
              <a:lnSpc>
                <a:spcPts val="3600"/>
              </a:lnSpc>
            </a:pPr>
            <a:r>
              <a:rPr lang="cs-CZ" altLang="cs-CZ" sz="2400" dirty="0">
                <a:sym typeface="Symbol" panose="05050102010706020507" pitchFamily="18" charset="2"/>
              </a:rPr>
              <a:t>dostatek minerálů – sůl 6 -9 g denně</a:t>
            </a:r>
          </a:p>
          <a:p>
            <a:pPr>
              <a:lnSpc>
                <a:spcPts val="3600"/>
              </a:lnSpc>
            </a:pPr>
            <a:r>
              <a:rPr lang="cs-CZ" altLang="cs-CZ" sz="2400" dirty="0">
                <a:sym typeface="Symbol" panose="05050102010706020507" pitchFamily="18" charset="2"/>
              </a:rPr>
              <a:t>dostatek tekutin, pít při jídle – 2 l / den</a:t>
            </a:r>
          </a:p>
          <a:p>
            <a:pPr>
              <a:lnSpc>
                <a:spcPts val="3600"/>
              </a:lnSpc>
            </a:pPr>
            <a:r>
              <a:rPr lang="cs-CZ" altLang="cs-CZ" sz="2400" dirty="0">
                <a:solidFill>
                  <a:srgbClr val="0000DC"/>
                </a:solidFill>
                <a:latin typeface="+mn-lt"/>
                <a:sym typeface="Symbol" panose="05050102010706020507" pitchFamily="18" charset="2"/>
              </a:rPr>
              <a:t>stolici zahustí </a:t>
            </a:r>
            <a:r>
              <a:rPr lang="cs-CZ" altLang="cs-CZ" sz="2400" dirty="0">
                <a:latin typeface="+mn-lt"/>
                <a:sym typeface="Symbol" panose="05050102010706020507" pitchFamily="18" charset="2"/>
              </a:rPr>
              <a:t>rýže, borůvky, černý čaj, strouhaná jablka</a:t>
            </a:r>
          </a:p>
          <a:p>
            <a:pPr>
              <a:lnSpc>
                <a:spcPts val="3600"/>
              </a:lnSpc>
            </a:pPr>
            <a:r>
              <a:rPr lang="cs-CZ" altLang="cs-CZ" sz="2400" dirty="0">
                <a:solidFill>
                  <a:srgbClr val="0000DC"/>
                </a:solidFill>
                <a:latin typeface="+mn-lt"/>
                <a:sym typeface="Symbol" panose="05050102010706020507" pitchFamily="18" charset="2"/>
              </a:rPr>
              <a:t>nekonzumovat:</a:t>
            </a:r>
          </a:p>
          <a:p>
            <a:pPr lvl="1">
              <a:lnSpc>
                <a:spcPts val="3600"/>
              </a:lnSpc>
            </a:pPr>
            <a:r>
              <a:rPr lang="cs-CZ" altLang="cs-CZ" sz="2400" dirty="0">
                <a:sym typeface="Symbol" panose="05050102010706020507" pitchFamily="18" charset="2"/>
              </a:rPr>
              <a:t>t</a:t>
            </a:r>
            <a:r>
              <a:rPr lang="cs-CZ" altLang="cs-CZ" sz="2400" dirty="0">
                <a:latin typeface="+mn-lt"/>
                <a:sym typeface="Symbol" panose="05050102010706020507" pitchFamily="18" charset="2"/>
              </a:rPr>
              <a:t>učná jídla, hodně sladké</a:t>
            </a:r>
          </a:p>
          <a:p>
            <a:pPr lvl="1">
              <a:lnSpc>
                <a:spcPts val="3600"/>
              </a:lnSpc>
            </a:pPr>
            <a:r>
              <a:rPr lang="cs-CZ" altLang="cs-CZ" sz="2400" dirty="0">
                <a:sym typeface="Symbol" panose="05050102010706020507" pitchFamily="18" charset="2"/>
              </a:rPr>
              <a:t>p</a:t>
            </a:r>
            <a:r>
              <a:rPr lang="cs-CZ" altLang="cs-CZ" sz="2400" dirty="0">
                <a:latin typeface="+mn-lt"/>
                <a:sym typeface="Symbol" panose="05050102010706020507" pitchFamily="18" charset="2"/>
              </a:rPr>
              <a:t>omeranče, slupky, okurky, kukuřice, ořechy  riziko koliky </a:t>
            </a:r>
          </a:p>
          <a:p>
            <a:endParaRPr lang="cs-CZ" dirty="0"/>
          </a:p>
        </p:txBody>
      </p:sp>
    </p:spTree>
    <p:extLst>
      <p:ext uri="{BB962C8B-B14F-4D97-AF65-F5344CB8AC3E}">
        <p14:creationId xmlns:p14="http://schemas.microsoft.com/office/powerpoint/2010/main" val="115429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41</a:t>
            </a:fld>
            <a:endParaRPr lang="cs-CZ" altLang="cs-CZ" dirty="0"/>
          </a:p>
        </p:txBody>
      </p:sp>
      <p:sp>
        <p:nvSpPr>
          <p:cNvPr id="4" name="Nadpis 3"/>
          <p:cNvSpPr>
            <a:spLocks noGrp="1"/>
          </p:cNvSpPr>
          <p:nvPr>
            <p:ph type="title"/>
          </p:nvPr>
        </p:nvSpPr>
        <p:spPr>
          <a:xfrm>
            <a:off x="398502" y="2900365"/>
            <a:ext cx="11361600" cy="864113"/>
          </a:xfrm>
        </p:spPr>
        <p:txBody>
          <a:bodyPr/>
          <a:lstStyle/>
          <a:p>
            <a:r>
              <a:rPr lang="cs-CZ" dirty="0"/>
              <a:t>Derivační </a:t>
            </a:r>
            <a:r>
              <a:rPr lang="cs-CZ" dirty="0" err="1"/>
              <a:t>stomie</a:t>
            </a:r>
            <a:r>
              <a:rPr lang="cs-CZ" dirty="0"/>
              <a:t> – </a:t>
            </a:r>
            <a:r>
              <a:rPr lang="cs-CZ" dirty="0" err="1"/>
              <a:t>uropoetický</a:t>
            </a:r>
            <a:r>
              <a:rPr lang="cs-CZ" dirty="0"/>
              <a:t> trakt</a:t>
            </a:r>
          </a:p>
        </p:txBody>
      </p:sp>
    </p:spTree>
    <p:extLst>
      <p:ext uri="{BB962C8B-B14F-4D97-AF65-F5344CB8AC3E}">
        <p14:creationId xmlns:p14="http://schemas.microsoft.com/office/powerpoint/2010/main" val="2324727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0B4B402-0CE5-4426-B553-DFB44EEFA1A5}"/>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4CBD184-37FC-4A07-ACD9-CD47C8E1E29E}"/>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a:extLst>
              <a:ext uri="{FF2B5EF4-FFF2-40B4-BE49-F238E27FC236}">
                <a16:creationId xmlns:a16="http://schemas.microsoft.com/office/drawing/2014/main" id="{1030AEAC-A1AC-4197-AF44-F0B27900CA12}"/>
              </a:ext>
            </a:extLst>
          </p:cNvPr>
          <p:cNvSpPr>
            <a:spLocks noGrp="1"/>
          </p:cNvSpPr>
          <p:nvPr>
            <p:ph type="title"/>
          </p:nvPr>
        </p:nvSpPr>
        <p:spPr/>
        <p:txBody>
          <a:bodyPr/>
          <a:lstStyle/>
          <a:p>
            <a:r>
              <a:rPr lang="cs-CZ" dirty="0"/>
              <a:t>Typy derivačních </a:t>
            </a:r>
            <a:r>
              <a:rPr lang="cs-CZ" dirty="0" err="1"/>
              <a:t>stomií</a:t>
            </a:r>
            <a:r>
              <a:rPr lang="cs-CZ" dirty="0"/>
              <a:t> – </a:t>
            </a:r>
            <a:r>
              <a:rPr lang="cs-CZ" dirty="0" err="1"/>
              <a:t>uropoetický</a:t>
            </a:r>
            <a:r>
              <a:rPr lang="cs-CZ" dirty="0"/>
              <a:t> trakt</a:t>
            </a:r>
          </a:p>
        </p:txBody>
      </p:sp>
      <p:pic>
        <p:nvPicPr>
          <p:cNvPr id="6" name="Obrázek 4">
            <a:extLst>
              <a:ext uri="{FF2B5EF4-FFF2-40B4-BE49-F238E27FC236}">
                <a16:creationId xmlns:a16="http://schemas.microsoft.com/office/drawing/2014/main" id="{1447519B-B494-44DF-A755-26E5A48E5A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1011" y="1653382"/>
            <a:ext cx="33337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9C5A57D4-383D-4EEE-8D5B-45B0AD4E6B5F}"/>
              </a:ext>
            </a:extLst>
          </p:cNvPr>
          <p:cNvSpPr txBox="1"/>
          <p:nvPr/>
        </p:nvSpPr>
        <p:spPr>
          <a:xfrm>
            <a:off x="1191912" y="4473595"/>
            <a:ext cx="1951948" cy="1200329"/>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Urostomie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našití močovodů na „zaslepené“ střevo</a:t>
            </a:r>
          </a:p>
        </p:txBody>
      </p:sp>
      <p:pic>
        <p:nvPicPr>
          <p:cNvPr id="9" name="Obrázek 5" descr="Obsah obrázku text, mapa&#10;&#10;Popis vygenerovaný s vysokou mírou spolehlivosti">
            <a:extLst>
              <a:ext uri="{FF2B5EF4-FFF2-40B4-BE49-F238E27FC236}">
                <a16:creationId xmlns:a16="http://schemas.microsoft.com/office/drawing/2014/main" id="{D97C1801-7060-48DB-877A-5F003A340C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79" t="21154" b="1"/>
          <a:stretch/>
        </p:blipFill>
        <p:spPr bwMode="auto">
          <a:xfrm>
            <a:off x="3834633" y="1876665"/>
            <a:ext cx="2141228" cy="20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9">
            <a:extLst>
              <a:ext uri="{FF2B5EF4-FFF2-40B4-BE49-F238E27FC236}">
                <a16:creationId xmlns:a16="http://schemas.microsoft.com/office/drawing/2014/main" id="{9BFB1737-6B38-4CD4-BE33-4439C74B496A}"/>
              </a:ext>
            </a:extLst>
          </p:cNvPr>
          <p:cNvSpPr txBox="1"/>
          <p:nvPr/>
        </p:nvSpPr>
        <p:spPr>
          <a:xfrm>
            <a:off x="3504273" y="4551204"/>
            <a:ext cx="2591727" cy="923330"/>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Epicistostomie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vyústění močového měchýře na povrch těla</a:t>
            </a:r>
          </a:p>
        </p:txBody>
      </p:sp>
      <p:sp>
        <p:nvSpPr>
          <p:cNvPr id="12" name="TextovéPole 11">
            <a:extLst>
              <a:ext uri="{FF2B5EF4-FFF2-40B4-BE49-F238E27FC236}">
                <a16:creationId xmlns:a16="http://schemas.microsoft.com/office/drawing/2014/main" id="{839B4C97-4B8B-44B4-8563-8B0520243388}"/>
              </a:ext>
            </a:extLst>
          </p:cNvPr>
          <p:cNvSpPr txBox="1"/>
          <p:nvPr/>
        </p:nvSpPr>
        <p:spPr>
          <a:xfrm>
            <a:off x="6263463" y="4551204"/>
            <a:ext cx="2591727" cy="1477328"/>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Ureterostomie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vyústění jednoho nebo obou močovodů na povrch těla</a:t>
            </a:r>
          </a:p>
          <a:p>
            <a:pPr algn="ctr"/>
            <a:r>
              <a:rPr lang="cs-CZ" sz="1800" dirty="0">
                <a:solidFill>
                  <a:srgbClr val="FF0000"/>
                </a:solidFill>
                <a:latin typeface="+mn-lt"/>
                <a:ea typeface="Tahoma" panose="020B0604030504040204" pitchFamily="34" charset="0"/>
                <a:cs typeface="Tahoma" panose="020B0604030504040204" pitchFamily="34" charset="0"/>
              </a:rPr>
              <a:t>NESMÍ SE KLEMOVAT</a:t>
            </a:r>
          </a:p>
        </p:txBody>
      </p:sp>
      <p:pic>
        <p:nvPicPr>
          <p:cNvPr id="13" name="Obrázek 3">
            <a:extLst>
              <a:ext uri="{FF2B5EF4-FFF2-40B4-BE49-F238E27FC236}">
                <a16:creationId xmlns:a16="http://schemas.microsoft.com/office/drawing/2014/main" id="{DE6E46D2-49C8-427D-8615-7DF031BEB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463" y="1925042"/>
            <a:ext cx="2591726" cy="20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ovéPole 13">
            <a:extLst>
              <a:ext uri="{FF2B5EF4-FFF2-40B4-BE49-F238E27FC236}">
                <a16:creationId xmlns:a16="http://schemas.microsoft.com/office/drawing/2014/main" id="{4F15F9D0-6100-455E-A568-401F74DC3851}"/>
              </a:ext>
            </a:extLst>
          </p:cNvPr>
          <p:cNvSpPr txBox="1"/>
          <p:nvPr/>
        </p:nvSpPr>
        <p:spPr>
          <a:xfrm>
            <a:off x="9142791" y="4551204"/>
            <a:ext cx="2591727" cy="1477328"/>
          </a:xfrm>
          <a:prstGeom prst="rect">
            <a:avLst/>
          </a:prstGeom>
          <a:noFill/>
        </p:spPr>
        <p:txBody>
          <a:bodyPr wrap="square" rtlCol="0">
            <a:spAutoFit/>
          </a:bodyPr>
          <a:lstStyle/>
          <a:p>
            <a:pPr algn="ctr"/>
            <a:r>
              <a:rPr lang="cs-CZ" sz="1800" b="1" dirty="0" err="1">
                <a:latin typeface="+mn-lt"/>
                <a:ea typeface="Tahoma" panose="020B0604030504040204" pitchFamily="34" charset="0"/>
                <a:cs typeface="Tahoma" panose="020B0604030504040204" pitchFamily="34" charset="0"/>
              </a:rPr>
              <a:t>Nefrostomie</a:t>
            </a:r>
            <a:endParaRPr lang="cs-CZ" sz="1800" b="1" dirty="0">
              <a:latin typeface="+mn-lt"/>
              <a:ea typeface="Tahoma" panose="020B0604030504040204" pitchFamily="34" charset="0"/>
              <a:cs typeface="Tahoma" panose="020B0604030504040204" pitchFamily="34" charset="0"/>
            </a:endParaRPr>
          </a:p>
          <a:p>
            <a:pPr algn="ctr"/>
            <a:r>
              <a:rPr lang="cs-CZ" sz="1800" dirty="0">
                <a:latin typeface="+mn-lt"/>
                <a:ea typeface="Tahoma" panose="020B0604030504040204" pitchFamily="34" charset="0"/>
                <a:cs typeface="Tahoma" panose="020B0604030504040204" pitchFamily="34" charset="0"/>
              </a:rPr>
              <a:t>vyústění jednoho nebo obou močovodů na povrch těla</a:t>
            </a:r>
          </a:p>
          <a:p>
            <a:pPr algn="ctr"/>
            <a:r>
              <a:rPr lang="cs-CZ" sz="1800" dirty="0">
                <a:solidFill>
                  <a:srgbClr val="FF0000"/>
                </a:solidFill>
                <a:latin typeface="+mn-lt"/>
                <a:ea typeface="Tahoma" panose="020B0604030504040204" pitchFamily="34" charset="0"/>
                <a:cs typeface="Tahoma" panose="020B0604030504040204" pitchFamily="34" charset="0"/>
              </a:rPr>
              <a:t>NESMÍ SE KLEMOVAT</a:t>
            </a:r>
          </a:p>
        </p:txBody>
      </p:sp>
      <p:pic>
        <p:nvPicPr>
          <p:cNvPr id="15" name="Picture 2" descr="SouvisejÃ­cÃ­ obrÃ¡zek">
            <a:extLst>
              <a:ext uri="{FF2B5EF4-FFF2-40B4-BE49-F238E27FC236}">
                <a16:creationId xmlns:a16="http://schemas.microsoft.com/office/drawing/2014/main" id="{B3F273E9-F50A-42BD-B0C6-CCDED572E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135" b="12524"/>
          <a:stretch>
            <a:fillRect/>
          </a:stretch>
        </p:blipFill>
        <p:spPr bwMode="auto">
          <a:xfrm>
            <a:off x="9324352" y="1925042"/>
            <a:ext cx="2366637" cy="20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635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873612E-BD7E-4C25-A633-F7B5855BEEEF}"/>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85B47D70-071D-4294-A7CB-FA98DBE26259}"/>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a:extLst>
              <a:ext uri="{FF2B5EF4-FFF2-40B4-BE49-F238E27FC236}">
                <a16:creationId xmlns:a16="http://schemas.microsoft.com/office/drawing/2014/main" id="{37B88955-D909-4E45-A326-7A957D7DAD39}"/>
              </a:ext>
            </a:extLst>
          </p:cNvPr>
          <p:cNvSpPr>
            <a:spLocks noGrp="1"/>
          </p:cNvSpPr>
          <p:nvPr>
            <p:ph type="title"/>
          </p:nvPr>
        </p:nvSpPr>
        <p:spPr/>
        <p:txBody>
          <a:bodyPr/>
          <a:lstStyle/>
          <a:p>
            <a:r>
              <a:rPr lang="cs-CZ" dirty="0"/>
              <a:t>Derivační </a:t>
            </a:r>
            <a:r>
              <a:rPr lang="cs-CZ" dirty="0" err="1"/>
              <a:t>stomie</a:t>
            </a:r>
            <a:r>
              <a:rPr lang="cs-CZ" dirty="0"/>
              <a:t> – </a:t>
            </a:r>
            <a:r>
              <a:rPr lang="cs-CZ" dirty="0" err="1"/>
              <a:t>uropoetický</a:t>
            </a:r>
            <a:r>
              <a:rPr lang="cs-CZ" dirty="0"/>
              <a:t> trakt</a:t>
            </a:r>
          </a:p>
        </p:txBody>
      </p:sp>
      <p:sp>
        <p:nvSpPr>
          <p:cNvPr id="5" name="Zástupný obsah 4">
            <a:extLst>
              <a:ext uri="{FF2B5EF4-FFF2-40B4-BE49-F238E27FC236}">
                <a16:creationId xmlns:a16="http://schemas.microsoft.com/office/drawing/2014/main" id="{3950E9C3-D93B-4CF0-837E-ED69966369E8}"/>
              </a:ext>
            </a:extLst>
          </p:cNvPr>
          <p:cNvSpPr>
            <a:spLocks noGrp="1"/>
          </p:cNvSpPr>
          <p:nvPr>
            <p:ph idx="1"/>
          </p:nvPr>
        </p:nvSpPr>
        <p:spPr/>
        <p:txBody>
          <a:bodyPr/>
          <a:lstStyle/>
          <a:p>
            <a:pPr>
              <a:lnSpc>
                <a:spcPts val="3600"/>
              </a:lnSpc>
            </a:pPr>
            <a:r>
              <a:rPr kumimoji="0" lang="cs-CZ" sz="2800" i="0" u="none" strike="noStrike" cap="none" normalizeH="0" baseline="0" dirty="0">
                <a:ln>
                  <a:noFill/>
                </a:ln>
                <a:effectLst/>
              </a:rPr>
              <a:t>nutný přísně aseptický přístup!!!!</a:t>
            </a:r>
          </a:p>
          <a:p>
            <a:pPr>
              <a:lnSpc>
                <a:spcPts val="3600"/>
              </a:lnSpc>
            </a:pPr>
            <a:r>
              <a:rPr lang="cs-CZ" dirty="0"/>
              <a:t>j</a:t>
            </a:r>
            <a:r>
              <a:rPr kumimoji="0" lang="cs-CZ" sz="2800" i="0" u="none" strike="noStrike" cap="none" normalizeH="0" baseline="0" dirty="0">
                <a:ln>
                  <a:noFill/>
                </a:ln>
                <a:effectLst/>
              </a:rPr>
              <a:t>sou svedeny do stejné </a:t>
            </a:r>
            <a:r>
              <a:rPr lang="cs-CZ" dirty="0"/>
              <a:t>sběrné nádoby jako PMK nebo je použit sběrný sáček (jednodílný výpustný)</a:t>
            </a:r>
            <a:endParaRPr kumimoji="0" lang="cs-CZ" sz="2800" i="0" u="none" strike="noStrike" cap="none" normalizeH="0" baseline="0" dirty="0">
              <a:ln>
                <a:noFill/>
              </a:ln>
              <a:effectLst/>
            </a:endParaRPr>
          </a:p>
          <a:p>
            <a:endParaRPr lang="cs-CZ" dirty="0"/>
          </a:p>
        </p:txBody>
      </p:sp>
    </p:spTree>
    <p:extLst>
      <p:ext uri="{BB962C8B-B14F-4D97-AF65-F5344CB8AC3E}">
        <p14:creationId xmlns:p14="http://schemas.microsoft.com/office/powerpoint/2010/main" val="3763673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44</a:t>
            </a:fld>
            <a:endParaRPr lang="cs-CZ" altLang="cs-CZ" dirty="0"/>
          </a:p>
        </p:txBody>
      </p:sp>
      <p:sp>
        <p:nvSpPr>
          <p:cNvPr id="4" name="Nadpis 3"/>
          <p:cNvSpPr>
            <a:spLocks noGrp="1"/>
          </p:cNvSpPr>
          <p:nvPr>
            <p:ph type="title"/>
          </p:nvPr>
        </p:nvSpPr>
        <p:spPr>
          <a:xfrm>
            <a:off x="666000" y="3232874"/>
            <a:ext cx="11361600" cy="864113"/>
          </a:xfrm>
        </p:spPr>
        <p:txBody>
          <a:bodyPr/>
          <a:lstStyle/>
          <a:p>
            <a:r>
              <a:rPr lang="cs-CZ" dirty="0" err="1"/>
              <a:t>Stomie</a:t>
            </a:r>
            <a:r>
              <a:rPr lang="cs-CZ" dirty="0"/>
              <a:t> – dýchací trakt</a:t>
            </a:r>
          </a:p>
        </p:txBody>
      </p:sp>
    </p:spTree>
    <p:extLst>
      <p:ext uri="{BB962C8B-B14F-4D97-AF65-F5344CB8AC3E}">
        <p14:creationId xmlns:p14="http://schemas.microsoft.com/office/powerpoint/2010/main" val="2053918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E4587C3-6248-4CAD-982A-71D47402F6E6}"/>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18A41C6A-05D2-40D0-85E8-FA583EBF0141}"/>
              </a:ext>
            </a:extLst>
          </p:cNvPr>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sp>
        <p:nvSpPr>
          <p:cNvPr id="4" name="Nadpis 3">
            <a:extLst>
              <a:ext uri="{FF2B5EF4-FFF2-40B4-BE49-F238E27FC236}">
                <a16:creationId xmlns:a16="http://schemas.microsoft.com/office/drawing/2014/main" id="{C8E526F8-BB5B-4009-AE94-25BBD0F30F76}"/>
              </a:ext>
            </a:extLst>
          </p:cNvPr>
          <p:cNvSpPr>
            <a:spLocks noGrp="1"/>
          </p:cNvSpPr>
          <p:nvPr>
            <p:ph type="title"/>
          </p:nvPr>
        </p:nvSpPr>
        <p:spPr>
          <a:xfrm>
            <a:off x="602453" y="640891"/>
            <a:ext cx="10753200" cy="451576"/>
          </a:xfrm>
        </p:spPr>
        <p:txBody>
          <a:bodyPr/>
          <a:lstStyle/>
          <a:p>
            <a:r>
              <a:rPr lang="cs-CZ" dirty="0" err="1"/>
              <a:t>Koniotomie</a:t>
            </a:r>
            <a:endParaRPr lang="cs-CZ" dirty="0"/>
          </a:p>
        </p:txBody>
      </p:sp>
      <p:sp>
        <p:nvSpPr>
          <p:cNvPr id="5" name="Zástupný symbol pro obsah 4">
            <a:extLst>
              <a:ext uri="{FF2B5EF4-FFF2-40B4-BE49-F238E27FC236}">
                <a16:creationId xmlns:a16="http://schemas.microsoft.com/office/drawing/2014/main" id="{6A055FB0-68E5-4398-B64B-FB5CAD37D841}"/>
              </a:ext>
            </a:extLst>
          </p:cNvPr>
          <p:cNvSpPr>
            <a:spLocks noGrp="1"/>
          </p:cNvSpPr>
          <p:nvPr>
            <p:ph idx="1"/>
          </p:nvPr>
        </p:nvSpPr>
        <p:spPr>
          <a:xfrm>
            <a:off x="666000" y="1487286"/>
            <a:ext cx="11027236" cy="4139998"/>
          </a:xfrm>
        </p:spPr>
        <p:txBody>
          <a:bodyPr/>
          <a:lstStyle/>
          <a:p>
            <a:r>
              <a:rPr lang="cs-CZ" dirty="0"/>
              <a:t>urgentní zajištění dýchacích cest</a:t>
            </a:r>
          </a:p>
          <a:p>
            <a:r>
              <a:rPr lang="cs-CZ" dirty="0"/>
              <a:t>jedná se o dočasné řešení, které je nahrazeno tracheostomií</a:t>
            </a:r>
          </a:p>
          <a:p>
            <a:endParaRPr lang="cs-CZ" dirty="0"/>
          </a:p>
        </p:txBody>
      </p:sp>
      <p:pic>
        <p:nvPicPr>
          <p:cNvPr id="6" name="Obrázek 9">
            <a:extLst>
              <a:ext uri="{FF2B5EF4-FFF2-40B4-BE49-F238E27FC236}">
                <a16:creationId xmlns:a16="http://schemas.microsoft.com/office/drawing/2014/main" id="{3190CB52-42D1-4906-A67C-978B23E90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235300">
            <a:off x="7843275" y="3421938"/>
            <a:ext cx="244633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7" descr="Obsah obrázku text&#10;&#10;Popis vygenerovaný s velmi vysokou mírou spolehlivosti">
            <a:extLst>
              <a:ext uri="{FF2B5EF4-FFF2-40B4-BE49-F238E27FC236}">
                <a16:creationId xmlns:a16="http://schemas.microsoft.com/office/drawing/2014/main" id="{A4C15DF4-68E4-45CD-8ACB-274EDFAF1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845" b="12845"/>
          <a:stretch>
            <a:fillRect/>
          </a:stretch>
        </p:blipFill>
        <p:spPr>
          <a:xfrm>
            <a:off x="3377675" y="2850387"/>
            <a:ext cx="3706812" cy="3503613"/>
          </a:xfrm>
          <a:prstGeom prst="rect">
            <a:avLst/>
          </a:prstGeom>
        </p:spPr>
      </p:pic>
    </p:spTree>
    <p:extLst>
      <p:ext uri="{BB962C8B-B14F-4D97-AF65-F5344CB8AC3E}">
        <p14:creationId xmlns:p14="http://schemas.microsoft.com/office/powerpoint/2010/main" val="4155801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728AF0C-0766-4F83-AADA-697CFD9B954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CEF0B5D8-B5A5-46F6-BECA-3CDF51E56266}"/>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a:extLst>
              <a:ext uri="{FF2B5EF4-FFF2-40B4-BE49-F238E27FC236}">
                <a16:creationId xmlns:a16="http://schemas.microsoft.com/office/drawing/2014/main" id="{A303047C-1DA1-48F4-9418-034762ABDB3B}"/>
              </a:ext>
            </a:extLst>
          </p:cNvPr>
          <p:cNvSpPr>
            <a:spLocks noGrp="1"/>
          </p:cNvSpPr>
          <p:nvPr>
            <p:ph type="title"/>
          </p:nvPr>
        </p:nvSpPr>
        <p:spPr/>
        <p:txBody>
          <a:bodyPr/>
          <a:lstStyle/>
          <a:p>
            <a:r>
              <a:rPr lang="cs-CZ" dirty="0"/>
              <a:t>Tracheostomie</a:t>
            </a:r>
          </a:p>
        </p:txBody>
      </p:sp>
      <p:sp>
        <p:nvSpPr>
          <p:cNvPr id="5" name="Zástupný obsah 4">
            <a:extLst>
              <a:ext uri="{FF2B5EF4-FFF2-40B4-BE49-F238E27FC236}">
                <a16:creationId xmlns:a16="http://schemas.microsoft.com/office/drawing/2014/main" id="{8CD92445-4C43-4A2E-8E21-9BD39F5B9A94}"/>
              </a:ext>
            </a:extLst>
          </p:cNvPr>
          <p:cNvSpPr>
            <a:spLocks noGrp="1"/>
          </p:cNvSpPr>
          <p:nvPr>
            <p:ph idx="1"/>
          </p:nvPr>
        </p:nvSpPr>
        <p:spPr/>
        <p:txBody>
          <a:bodyPr/>
          <a:lstStyle/>
          <a:p>
            <a:r>
              <a:rPr lang="cs-CZ" dirty="0"/>
              <a:t>umělé vyústění průdušnice na povrch těla</a:t>
            </a:r>
          </a:p>
          <a:p>
            <a:r>
              <a:rPr lang="cs-CZ" dirty="0"/>
              <a:t>umožnění ventilace</a:t>
            </a:r>
          </a:p>
          <a:p>
            <a:endParaRPr lang="cs-CZ" dirty="0"/>
          </a:p>
        </p:txBody>
      </p:sp>
      <p:pic>
        <p:nvPicPr>
          <p:cNvPr id="6" name="Obrázek 4">
            <a:extLst>
              <a:ext uri="{FF2B5EF4-FFF2-40B4-BE49-F238E27FC236}">
                <a16:creationId xmlns:a16="http://schemas.microsoft.com/office/drawing/2014/main" id="{96D13C2B-D015-4BFF-AE73-018163EFE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795" b="16795"/>
          <a:stretch>
            <a:fillRect/>
          </a:stretch>
        </p:blipFill>
        <p:spPr>
          <a:xfrm>
            <a:off x="8161679" y="2641494"/>
            <a:ext cx="3066106" cy="3190506"/>
          </a:xfrm>
          <a:prstGeom prst="rect">
            <a:avLst/>
          </a:prstGeom>
        </p:spPr>
      </p:pic>
      <p:pic>
        <p:nvPicPr>
          <p:cNvPr id="7" name="Picture 2" descr="Zobrazit zdrojový obrázek">
            <a:extLst>
              <a:ext uri="{FF2B5EF4-FFF2-40B4-BE49-F238E27FC236}">
                <a16:creationId xmlns:a16="http://schemas.microsoft.com/office/drawing/2014/main" id="{F06E7175-ACE4-4684-AD1E-44CEA553E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289" y="2629931"/>
            <a:ext cx="3202069" cy="32020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Ã½sledek obrÃ¡zku pro kanyla s obturaÄnÃ­ manÅ¾etou">
            <a:extLst>
              <a:ext uri="{FF2B5EF4-FFF2-40B4-BE49-F238E27FC236}">
                <a16:creationId xmlns:a16="http://schemas.microsoft.com/office/drawing/2014/main" id="{298C9272-5AD7-41EB-8DF1-A63F052FA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525" y="3206843"/>
            <a:ext cx="2563812"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901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728AF0C-0766-4F83-AADA-697CFD9B954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CEF0B5D8-B5A5-46F6-BECA-3CDF51E56266}"/>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4" name="Nadpis 3">
            <a:extLst>
              <a:ext uri="{FF2B5EF4-FFF2-40B4-BE49-F238E27FC236}">
                <a16:creationId xmlns:a16="http://schemas.microsoft.com/office/drawing/2014/main" id="{A303047C-1DA1-48F4-9418-034762ABDB3B}"/>
              </a:ext>
            </a:extLst>
          </p:cNvPr>
          <p:cNvSpPr>
            <a:spLocks noGrp="1"/>
          </p:cNvSpPr>
          <p:nvPr>
            <p:ph type="title"/>
          </p:nvPr>
        </p:nvSpPr>
        <p:spPr/>
        <p:txBody>
          <a:bodyPr/>
          <a:lstStyle/>
          <a:p>
            <a:r>
              <a:rPr lang="cs-CZ" dirty="0"/>
              <a:t>Tracheostomie</a:t>
            </a:r>
          </a:p>
        </p:txBody>
      </p:sp>
      <p:pic>
        <p:nvPicPr>
          <p:cNvPr id="11" name="Picture 2" descr="Zobrazit zdrojový obrázek">
            <a:extLst>
              <a:ext uri="{FF2B5EF4-FFF2-40B4-BE49-F238E27FC236}">
                <a16:creationId xmlns:a16="http://schemas.microsoft.com/office/drawing/2014/main" id="{1CAB5836-8408-436C-89F0-3878A84BF2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17"/>
          <a:stretch/>
        </p:blipFill>
        <p:spPr bwMode="auto">
          <a:xfrm>
            <a:off x="1884245" y="1494008"/>
            <a:ext cx="8234401" cy="441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86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2F1EC78-F115-40FB-A120-3EC47CDDB5AF}"/>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4E8F7BD2-55CA-4101-9438-8F1EF5D27B47}"/>
              </a:ext>
            </a:extLst>
          </p:cNvPr>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
        <p:nvSpPr>
          <p:cNvPr id="4" name="Nadpis 3">
            <a:extLst>
              <a:ext uri="{FF2B5EF4-FFF2-40B4-BE49-F238E27FC236}">
                <a16:creationId xmlns:a16="http://schemas.microsoft.com/office/drawing/2014/main" id="{A2620C77-D56C-46CD-A285-A876712C580C}"/>
              </a:ext>
            </a:extLst>
          </p:cNvPr>
          <p:cNvSpPr>
            <a:spLocks noGrp="1"/>
          </p:cNvSpPr>
          <p:nvPr>
            <p:ph type="title"/>
          </p:nvPr>
        </p:nvSpPr>
        <p:spPr/>
        <p:txBody>
          <a:bodyPr/>
          <a:lstStyle/>
          <a:p>
            <a:r>
              <a:rPr lang="cs-CZ" kern="0" dirty="0"/>
              <a:t>Tracheostomie – převaz</a:t>
            </a:r>
            <a:endParaRPr lang="cs-CZ" dirty="0"/>
          </a:p>
        </p:txBody>
      </p:sp>
      <p:sp>
        <p:nvSpPr>
          <p:cNvPr id="5" name="Zástupný obsah 4">
            <a:extLst>
              <a:ext uri="{FF2B5EF4-FFF2-40B4-BE49-F238E27FC236}">
                <a16:creationId xmlns:a16="http://schemas.microsoft.com/office/drawing/2014/main" id="{61FE58C6-185A-4E6E-9B49-B383D9132DB0}"/>
              </a:ext>
            </a:extLst>
          </p:cNvPr>
          <p:cNvSpPr>
            <a:spLocks noGrp="1"/>
          </p:cNvSpPr>
          <p:nvPr>
            <p:ph idx="1"/>
          </p:nvPr>
        </p:nvSpPr>
        <p:spPr/>
        <p:txBody>
          <a:bodyPr/>
          <a:lstStyle/>
          <a:p>
            <a:pPr>
              <a:lnSpc>
                <a:spcPts val="3600"/>
              </a:lnSpc>
              <a:buNone/>
            </a:pPr>
            <a:r>
              <a:rPr lang="cs-CZ" sz="2400" dirty="0">
                <a:solidFill>
                  <a:schemeClr val="tx2"/>
                </a:solidFill>
              </a:rPr>
              <a:t>Pomůcky: </a:t>
            </a:r>
            <a:endParaRPr lang="cs-CZ" sz="2400" dirty="0"/>
          </a:p>
          <a:p>
            <a:pPr>
              <a:lnSpc>
                <a:spcPts val="3600"/>
              </a:lnSpc>
            </a:pPr>
            <a:r>
              <a:rPr lang="cs-CZ" sz="2400" dirty="0"/>
              <a:t>OOPP (rukavice, zástěra, ochranné brýle)</a:t>
            </a:r>
          </a:p>
          <a:p>
            <a:pPr>
              <a:lnSpc>
                <a:spcPts val="3600"/>
              </a:lnSpc>
            </a:pPr>
            <a:r>
              <a:rPr lang="cs-CZ" sz="2400" dirty="0"/>
              <a:t>emitní miska</a:t>
            </a:r>
          </a:p>
          <a:p>
            <a:pPr>
              <a:lnSpc>
                <a:spcPts val="3600"/>
              </a:lnSpc>
            </a:pPr>
            <a:r>
              <a:rPr lang="cs-CZ" sz="2400" dirty="0"/>
              <a:t>sterilní nástroj (peán, pinzeta)</a:t>
            </a:r>
          </a:p>
          <a:p>
            <a:pPr>
              <a:lnSpc>
                <a:spcPts val="3600"/>
              </a:lnSpc>
            </a:pPr>
            <a:r>
              <a:rPr lang="cs-CZ" sz="2400" dirty="0"/>
              <a:t>sterilní tampóny</a:t>
            </a:r>
          </a:p>
          <a:p>
            <a:pPr>
              <a:lnSpc>
                <a:spcPts val="3600"/>
              </a:lnSpc>
            </a:pPr>
            <a:r>
              <a:rPr lang="cs-CZ" sz="2400" dirty="0"/>
              <a:t>dezinfekční prostředek</a:t>
            </a:r>
          </a:p>
          <a:p>
            <a:pPr>
              <a:lnSpc>
                <a:spcPts val="3600"/>
              </a:lnSpc>
            </a:pPr>
            <a:r>
              <a:rPr lang="cs-CZ" sz="2400" dirty="0"/>
              <a:t>tracheostomická kanyla</a:t>
            </a:r>
          </a:p>
          <a:p>
            <a:pPr>
              <a:lnSpc>
                <a:spcPts val="3600"/>
              </a:lnSpc>
            </a:pPr>
            <a:r>
              <a:rPr lang="cs-CZ" sz="2400" dirty="0"/>
              <a:t>vhodný krycí materiál</a:t>
            </a:r>
          </a:p>
          <a:p>
            <a:pPr>
              <a:lnSpc>
                <a:spcPts val="3600"/>
              </a:lnSpc>
            </a:pPr>
            <a:r>
              <a:rPr lang="cs-CZ" sz="2400" dirty="0"/>
              <a:t>fixační páska k upevnění tracheostomické kanyly</a:t>
            </a:r>
          </a:p>
          <a:p>
            <a:endParaRPr lang="cs-CZ" dirty="0"/>
          </a:p>
        </p:txBody>
      </p:sp>
      <p:pic>
        <p:nvPicPr>
          <p:cNvPr id="6" name="Obrázek 3">
            <a:extLst>
              <a:ext uri="{FF2B5EF4-FFF2-40B4-BE49-F238E27FC236}">
                <a16:creationId xmlns:a16="http://schemas.microsoft.com/office/drawing/2014/main" id="{34CFFB4B-A317-4528-8D99-30408185C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17033" y="2293552"/>
            <a:ext cx="3001322" cy="2669065"/>
          </a:xfrm>
          <a:prstGeom prst="rect">
            <a:avLst/>
          </a:prstGeom>
        </p:spPr>
      </p:pic>
    </p:spTree>
    <p:extLst>
      <p:ext uri="{BB962C8B-B14F-4D97-AF65-F5344CB8AC3E}">
        <p14:creationId xmlns:p14="http://schemas.microsoft.com/office/powerpoint/2010/main" val="3633074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2F1EC78-F115-40FB-A120-3EC47CDDB5AF}"/>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4E8F7BD2-55CA-4101-9438-8F1EF5D27B47}"/>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4" name="Nadpis 3">
            <a:extLst>
              <a:ext uri="{FF2B5EF4-FFF2-40B4-BE49-F238E27FC236}">
                <a16:creationId xmlns:a16="http://schemas.microsoft.com/office/drawing/2014/main" id="{A2620C77-D56C-46CD-A285-A876712C580C}"/>
              </a:ext>
            </a:extLst>
          </p:cNvPr>
          <p:cNvSpPr>
            <a:spLocks noGrp="1"/>
          </p:cNvSpPr>
          <p:nvPr>
            <p:ph type="title"/>
          </p:nvPr>
        </p:nvSpPr>
        <p:spPr>
          <a:xfrm>
            <a:off x="666000" y="636637"/>
            <a:ext cx="10753200" cy="451576"/>
          </a:xfrm>
        </p:spPr>
        <p:txBody>
          <a:bodyPr/>
          <a:lstStyle/>
          <a:p>
            <a:r>
              <a:rPr lang="cs-CZ" kern="0" dirty="0"/>
              <a:t>Tracheostomie – převaz</a:t>
            </a:r>
            <a:endParaRPr lang="cs-CZ" dirty="0"/>
          </a:p>
        </p:txBody>
      </p:sp>
      <p:sp>
        <p:nvSpPr>
          <p:cNvPr id="5" name="Zástupný obsah 4">
            <a:extLst>
              <a:ext uri="{FF2B5EF4-FFF2-40B4-BE49-F238E27FC236}">
                <a16:creationId xmlns:a16="http://schemas.microsoft.com/office/drawing/2014/main" id="{61FE58C6-185A-4E6E-9B49-B383D9132DB0}"/>
              </a:ext>
            </a:extLst>
          </p:cNvPr>
          <p:cNvSpPr>
            <a:spLocks noGrp="1"/>
          </p:cNvSpPr>
          <p:nvPr>
            <p:ph idx="1"/>
          </p:nvPr>
        </p:nvSpPr>
        <p:spPr>
          <a:xfrm>
            <a:off x="720000" y="1487746"/>
            <a:ext cx="10753200" cy="4139998"/>
          </a:xfrm>
        </p:spPr>
        <p:txBody>
          <a:bodyPr/>
          <a:lstStyle/>
          <a:p>
            <a:pPr>
              <a:lnSpc>
                <a:spcPts val="3600"/>
              </a:lnSpc>
              <a:buNone/>
            </a:pPr>
            <a:r>
              <a:rPr lang="cs-CZ" sz="2400" dirty="0">
                <a:solidFill>
                  <a:schemeClr val="tx2"/>
                </a:solidFill>
              </a:rPr>
              <a:t>Průběh: </a:t>
            </a:r>
          </a:p>
          <a:p>
            <a:pPr>
              <a:lnSpc>
                <a:spcPts val="3600"/>
              </a:lnSpc>
            </a:pPr>
            <a:r>
              <a:rPr lang="cs-CZ" sz="2400" dirty="0"/>
              <a:t>edukace pacienta, </a:t>
            </a:r>
            <a:r>
              <a:rPr lang="cs-CZ" sz="2400" dirty="0" err="1"/>
              <a:t>Fowlerova</a:t>
            </a:r>
            <a:r>
              <a:rPr lang="cs-CZ" sz="2400" dirty="0"/>
              <a:t> poloha</a:t>
            </a:r>
          </a:p>
          <a:p>
            <a:pPr>
              <a:lnSpc>
                <a:spcPts val="3600"/>
              </a:lnSpc>
            </a:pPr>
            <a:r>
              <a:rPr lang="cs-CZ" sz="2400" dirty="0"/>
              <a:t>zdravotník si nasadí OOPP, provede péči o dutinu ústní a odsaje ze </a:t>
            </a:r>
            <a:r>
              <a:rPr lang="cs-CZ" sz="2400" dirty="0" err="1"/>
              <a:t>sublglotického</a:t>
            </a:r>
            <a:r>
              <a:rPr lang="cs-CZ" sz="2400" dirty="0"/>
              <a:t> prostoru i dolních cest dýchacích (zkontroluje tlak v </a:t>
            </a:r>
            <a:r>
              <a:rPr lang="cs-CZ" sz="2400" dirty="0" err="1"/>
              <a:t>obturační</a:t>
            </a:r>
            <a:r>
              <a:rPr lang="cs-CZ" sz="2400" dirty="0"/>
              <a:t> manžetě = 20-25 mm </a:t>
            </a:r>
            <a:r>
              <a:rPr lang="cs-CZ" sz="2400" dirty="0" err="1"/>
              <a:t>Hg</a:t>
            </a:r>
            <a:r>
              <a:rPr lang="cs-CZ" sz="2400" dirty="0"/>
              <a:t>)</a:t>
            </a:r>
          </a:p>
          <a:p>
            <a:pPr>
              <a:lnSpc>
                <a:spcPts val="3600"/>
              </a:lnSpc>
            </a:pPr>
            <a:r>
              <a:rPr lang="cs-CZ" sz="2400" dirty="0"/>
              <a:t>sejmutí starého krytí, odstranění použitých rukavic, dezinfekce rukou, nové rukavice, zhodnocení okolí stomatu (krvácení, infekce, stav kůže/sliznic)</a:t>
            </a:r>
          </a:p>
          <a:p>
            <a:pPr>
              <a:lnSpc>
                <a:spcPts val="3600"/>
              </a:lnSpc>
            </a:pPr>
            <a:r>
              <a:rPr lang="cs-CZ" sz="2400" dirty="0"/>
              <a:t>dezinfekce za využití sterilních nástrojů a tamponů	</a:t>
            </a:r>
          </a:p>
          <a:p>
            <a:pPr>
              <a:lnSpc>
                <a:spcPts val="3600"/>
              </a:lnSpc>
            </a:pPr>
            <a:r>
              <a:rPr lang="cs-CZ" sz="2400" dirty="0"/>
              <a:t>kanylu podkládáme mulovým materiálem (frekvence výměny je min. 24 hodin), fixace fixační páskou (tah na dva prsty</a:t>
            </a:r>
            <a:r>
              <a:rPr lang="cs-CZ" dirty="0"/>
              <a:t>)</a:t>
            </a:r>
          </a:p>
          <a:p>
            <a:endParaRPr lang="cs-CZ" dirty="0"/>
          </a:p>
        </p:txBody>
      </p:sp>
    </p:spTree>
    <p:extLst>
      <p:ext uri="{BB962C8B-B14F-4D97-AF65-F5344CB8AC3E}">
        <p14:creationId xmlns:p14="http://schemas.microsoft.com/office/powerpoint/2010/main" val="1832921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54B04F36-70AD-41A9-8471-A18B63C317E8}"/>
              </a:ext>
            </a:extLst>
          </p:cNvPr>
          <p:cNvSpPr>
            <a:spLocks noGrp="1"/>
          </p:cNvSpPr>
          <p:nvPr>
            <p:ph type="ftr" sz="quarter" idx="10"/>
          </p:nvPr>
        </p:nvSpPr>
        <p:spPr/>
        <p:txBody>
          <a:bodyPr/>
          <a:lstStyle/>
          <a:p>
            <a:r>
              <a:rPr lang="cs-CZ" altLang="cs-CZ" dirty="0"/>
              <a:t>Ústav zdravotnických věd, LF MU</a:t>
            </a:r>
          </a:p>
        </p:txBody>
      </p:sp>
      <p:sp>
        <p:nvSpPr>
          <p:cNvPr id="4" name="Zástupný symbol pro číslo snímku 3">
            <a:extLst>
              <a:ext uri="{FF2B5EF4-FFF2-40B4-BE49-F238E27FC236}">
                <a16:creationId xmlns:a16="http://schemas.microsoft.com/office/drawing/2014/main" id="{10CABC1F-D97B-48CF-8416-184E6F829707}"/>
              </a:ext>
            </a:extLst>
          </p:cNvPr>
          <p:cNvSpPr>
            <a:spLocks noGrp="1"/>
          </p:cNvSpPr>
          <p:nvPr>
            <p:ph type="sldNum" sz="quarter" idx="11"/>
          </p:nvPr>
        </p:nvSpPr>
        <p:spPr/>
        <p:txBody>
          <a:bodyPr/>
          <a:lstStyle/>
          <a:p>
            <a:fld id="{D6D6C118-631F-4A80-9886-907009361577}" type="slidenum">
              <a:rPr lang="cs-CZ" altLang="cs-CZ" smtClean="0"/>
              <a:pPr/>
              <a:t>5</a:t>
            </a:fld>
            <a:endParaRPr lang="cs-CZ" altLang="cs-CZ" dirty="0"/>
          </a:p>
        </p:txBody>
      </p:sp>
      <p:sp>
        <p:nvSpPr>
          <p:cNvPr id="5" name="Nadpis 4">
            <a:extLst>
              <a:ext uri="{FF2B5EF4-FFF2-40B4-BE49-F238E27FC236}">
                <a16:creationId xmlns:a16="http://schemas.microsoft.com/office/drawing/2014/main" id="{E2C55B23-3FBC-4600-B374-F1EBC66CF5A3}"/>
              </a:ext>
            </a:extLst>
          </p:cNvPr>
          <p:cNvSpPr>
            <a:spLocks noGrp="1"/>
          </p:cNvSpPr>
          <p:nvPr>
            <p:ph type="title"/>
          </p:nvPr>
        </p:nvSpPr>
        <p:spPr>
          <a:xfrm>
            <a:off x="311379" y="174288"/>
            <a:ext cx="10753200" cy="451576"/>
          </a:xfrm>
        </p:spPr>
        <p:txBody>
          <a:bodyPr/>
          <a:lstStyle/>
          <a:p>
            <a:r>
              <a:rPr lang="cs-CZ" dirty="0"/>
              <a:t>Typy </a:t>
            </a:r>
            <a:r>
              <a:rPr lang="cs-CZ" dirty="0" err="1"/>
              <a:t>stomií</a:t>
            </a:r>
            <a:endParaRPr lang="cs-CZ" dirty="0"/>
          </a:p>
        </p:txBody>
      </p:sp>
      <p:sp>
        <p:nvSpPr>
          <p:cNvPr id="10" name="Obdélník 9">
            <a:extLst>
              <a:ext uri="{FF2B5EF4-FFF2-40B4-BE49-F238E27FC236}">
                <a16:creationId xmlns:a16="http://schemas.microsoft.com/office/drawing/2014/main" id="{FE569E18-3AFB-4E83-865C-66B5CD39C6FF}"/>
              </a:ext>
            </a:extLst>
          </p:cNvPr>
          <p:cNvSpPr/>
          <p:nvPr/>
        </p:nvSpPr>
        <p:spPr bwMode="auto">
          <a:xfrm>
            <a:off x="93023" y="877106"/>
            <a:ext cx="12005953" cy="2291457"/>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chemeClr val="bg1">
                    <a:lumMod val="95000"/>
                  </a:schemeClr>
                </a:solidFill>
                <a:effectLst/>
                <a:latin typeface="+mn-lt"/>
              </a:rPr>
              <a:t>VÝŽIVNÉ – PŘÍVODNÉ</a:t>
            </a:r>
          </a:p>
        </p:txBody>
      </p:sp>
      <p:sp>
        <p:nvSpPr>
          <p:cNvPr id="11" name="Obdélník 10">
            <a:extLst>
              <a:ext uri="{FF2B5EF4-FFF2-40B4-BE49-F238E27FC236}">
                <a16:creationId xmlns:a16="http://schemas.microsoft.com/office/drawing/2014/main" id="{982484AE-17FA-43B8-978F-AFA33A4EB63D}"/>
              </a:ext>
            </a:extLst>
          </p:cNvPr>
          <p:cNvSpPr/>
          <p:nvPr/>
        </p:nvSpPr>
        <p:spPr bwMode="auto">
          <a:xfrm>
            <a:off x="93024" y="3279562"/>
            <a:ext cx="12005952" cy="2697196"/>
          </a:xfrm>
          <a:prstGeom prst="rect">
            <a:avLst/>
          </a:prstGeom>
          <a:solidFill>
            <a:srgbClr val="0000DC"/>
          </a:solidFill>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chemeClr val="bg1">
                    <a:lumMod val="95000"/>
                  </a:schemeClr>
                </a:solidFill>
                <a:effectLst/>
              </a:rPr>
              <a:t>ODVODNÉ – DERIVAČNÍ</a:t>
            </a:r>
          </a:p>
        </p:txBody>
      </p:sp>
      <p:sp>
        <p:nvSpPr>
          <p:cNvPr id="12" name="Obdélník 11">
            <a:extLst>
              <a:ext uri="{FF2B5EF4-FFF2-40B4-BE49-F238E27FC236}">
                <a16:creationId xmlns:a16="http://schemas.microsoft.com/office/drawing/2014/main" id="{A09D7131-AD30-4C3C-992E-0CFA50E09460}"/>
              </a:ext>
            </a:extLst>
          </p:cNvPr>
          <p:cNvSpPr/>
          <p:nvPr/>
        </p:nvSpPr>
        <p:spPr bwMode="auto">
          <a:xfrm>
            <a:off x="182089" y="1384241"/>
            <a:ext cx="5708072" cy="1229620"/>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cs-CZ" sz="2000" dirty="0">
                <a:solidFill>
                  <a:schemeClr val="tx1"/>
                </a:solidFill>
              </a:rPr>
              <a:t>ŽALUDEK</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cs-CZ" sz="2000" dirty="0"/>
              <a:t>gastrostomie</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cs-CZ" sz="2000" dirty="0"/>
              <a:t>perkutánní endoskopická gastrostomie (PEG)</a:t>
            </a:r>
          </a:p>
          <a:p>
            <a:pPr marL="342900" marR="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cs-CZ" sz="2000" dirty="0"/>
              <a:t>výživový knoflík  (</a:t>
            </a:r>
            <a:r>
              <a:rPr lang="cs-CZ" sz="2000" dirty="0" err="1"/>
              <a:t>feeding</a:t>
            </a:r>
            <a:r>
              <a:rPr lang="cs-CZ" sz="2000" dirty="0"/>
              <a:t> </a:t>
            </a:r>
            <a:r>
              <a:rPr lang="cs-CZ" sz="2000" dirty="0" err="1"/>
              <a:t>button</a:t>
            </a:r>
            <a:r>
              <a:rPr lang="cs-CZ" sz="2000" dirty="0"/>
              <a:t>)</a:t>
            </a:r>
          </a:p>
          <a:p>
            <a:pPr marL="0" marR="0" indent="0" algn="l" defTabSz="914400" rtl="0" eaLnBrk="1" fontAlgn="base" latinLnBrk="0" hangingPunct="1">
              <a:lnSpc>
                <a:spcPct val="100000"/>
              </a:lnSpc>
              <a:spcBef>
                <a:spcPct val="0"/>
              </a:spcBef>
              <a:spcAft>
                <a:spcPct val="0"/>
              </a:spcAft>
              <a:buClrTx/>
              <a:buSzTx/>
              <a:buFontTx/>
              <a:buNone/>
              <a:tabLst/>
            </a:pPr>
            <a:endParaRPr kumimoji="0" lang="cs-CZ" sz="2000" b="0" i="0" u="none" strike="noStrike" cap="none" normalizeH="0" baseline="0" dirty="0">
              <a:ln>
                <a:noFill/>
              </a:ln>
              <a:solidFill>
                <a:schemeClr val="tx1"/>
              </a:solidFill>
              <a:effectLst/>
              <a:latin typeface="Tahoma" pitchFamily="34" charset="0"/>
            </a:endParaRPr>
          </a:p>
        </p:txBody>
      </p:sp>
      <p:sp>
        <p:nvSpPr>
          <p:cNvPr id="13" name="Obdélník 12">
            <a:extLst>
              <a:ext uri="{FF2B5EF4-FFF2-40B4-BE49-F238E27FC236}">
                <a16:creationId xmlns:a16="http://schemas.microsoft.com/office/drawing/2014/main" id="{9E0AB503-BD43-48AA-9759-E114F5B3DCEB}"/>
              </a:ext>
            </a:extLst>
          </p:cNvPr>
          <p:cNvSpPr/>
          <p:nvPr/>
        </p:nvSpPr>
        <p:spPr bwMode="auto">
          <a:xfrm>
            <a:off x="6096000" y="1384241"/>
            <a:ext cx="5913911" cy="1239950"/>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cs-CZ" sz="2000" dirty="0">
                <a:solidFill>
                  <a:schemeClr val="tx1"/>
                </a:solidFill>
              </a:rPr>
              <a:t>JEJUNUM</a:t>
            </a:r>
          </a:p>
          <a:p>
            <a:pPr marL="342900" marR="0" indent="-342900" algn="l" defTabSz="914400" rtl="0" eaLnBrk="1" fontAlgn="base" latinLnBrk="0" hangingPunct="1">
              <a:lnSpc>
                <a:spcPct val="100000"/>
              </a:lnSpc>
              <a:spcBef>
                <a:spcPct val="0"/>
              </a:spcBef>
              <a:spcAft>
                <a:spcPct val="0"/>
              </a:spcAft>
              <a:buClr>
                <a:schemeClr val="bg1"/>
              </a:buClr>
              <a:buSzTx/>
              <a:buFont typeface="Arial" panose="020B0604020202020204" pitchFamily="34" charset="0"/>
              <a:buChar char="-"/>
              <a:tabLst/>
            </a:pPr>
            <a:r>
              <a:rPr lang="cs-CZ" sz="2000" dirty="0" err="1"/>
              <a:t>jejunostomie</a:t>
            </a:r>
            <a:endParaRPr lang="cs-CZ" sz="2000" dirty="0"/>
          </a:p>
          <a:p>
            <a:pPr marL="342900" marR="0" indent="-342900" algn="l" defTabSz="914400" rtl="0" eaLnBrk="1" fontAlgn="base" latinLnBrk="0" hangingPunct="1">
              <a:lnSpc>
                <a:spcPct val="100000"/>
              </a:lnSpc>
              <a:spcBef>
                <a:spcPct val="0"/>
              </a:spcBef>
              <a:spcAft>
                <a:spcPct val="0"/>
              </a:spcAft>
              <a:buClr>
                <a:schemeClr val="bg1"/>
              </a:buClr>
              <a:buSzTx/>
              <a:buFont typeface="Arial" panose="020B0604020202020204" pitchFamily="34" charset="0"/>
              <a:buChar char="-"/>
              <a:tabLst/>
            </a:pPr>
            <a:r>
              <a:rPr lang="cs-CZ" sz="2000" dirty="0"/>
              <a:t>perkutánní endoskopická </a:t>
            </a:r>
            <a:r>
              <a:rPr lang="cs-CZ" sz="2000" dirty="0" err="1"/>
              <a:t>jejunostomie</a:t>
            </a:r>
            <a:r>
              <a:rPr lang="cs-CZ" sz="2000" dirty="0"/>
              <a:t> – PEJ</a:t>
            </a:r>
          </a:p>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4" name="Obdélník 13">
            <a:extLst>
              <a:ext uri="{FF2B5EF4-FFF2-40B4-BE49-F238E27FC236}">
                <a16:creationId xmlns:a16="http://schemas.microsoft.com/office/drawing/2014/main" id="{712F43BE-B3F5-4461-BF6F-64D212AB1482}"/>
              </a:ext>
            </a:extLst>
          </p:cNvPr>
          <p:cNvSpPr/>
          <p:nvPr/>
        </p:nvSpPr>
        <p:spPr bwMode="auto">
          <a:xfrm>
            <a:off x="182088" y="2670877"/>
            <a:ext cx="11827822" cy="388451"/>
          </a:xfrm>
          <a:prstGeom prst="rec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4"/>
          </a:lnRef>
          <a:fillRef idx="3">
            <a:schemeClr val="accent4"/>
          </a:fillRef>
          <a:effectRef idx="3">
            <a:schemeClr val="accent4"/>
          </a:effectRef>
          <a:fontRef idx="minor">
            <a:schemeClr val="lt1"/>
          </a:fontRef>
        </p:style>
        <p:txBody>
          <a:bodyPr vert="horz" wrap="none" lIns="91440" tIns="45720" rIns="91440" bIns="45720" numCol="1" rtlCol="0" anchor="t" anchorCtr="0" compatLnSpc="1">
            <a:prstTxWarp prst="textNoShape">
              <a:avLst/>
            </a:prstTxWarp>
          </a:bodyPr>
          <a:lstStyle/>
          <a:p>
            <a:pPr marL="548640" lvl="1" algn="ctr" eaLnBrk="1" fontAlgn="auto" hangingPunct="1">
              <a:spcAft>
                <a:spcPts val="0"/>
              </a:spcAft>
              <a:defRPr/>
            </a:pPr>
            <a:r>
              <a:rPr lang="cs-CZ" sz="2000" dirty="0"/>
              <a:t>-   perkutánní endoskopická gastrostomie s jejunální sondou - PEG/J</a:t>
            </a:r>
          </a:p>
          <a:p>
            <a:pPr marL="0" marR="0" indent="0" algn="l" defTabSz="914400" rtl="0" eaLnBrk="1" fontAlgn="base" latinLnBrk="0" hangingPunct="1">
              <a:lnSpc>
                <a:spcPct val="100000"/>
              </a:lnSpc>
              <a:spcBef>
                <a:spcPct val="0"/>
              </a:spcBef>
              <a:spcAft>
                <a:spcPct val="0"/>
              </a:spcAft>
              <a:buClrTx/>
              <a:buSzTx/>
              <a:buFontTx/>
              <a:buNone/>
              <a:tabLst/>
            </a:pPr>
            <a:endParaRPr kumimoji="0" lang="cs-CZ" sz="2000" b="0" i="0" u="none" strike="noStrike" cap="none" normalizeH="0" baseline="0" dirty="0">
              <a:ln>
                <a:noFill/>
              </a:ln>
              <a:solidFill>
                <a:schemeClr val="tx1"/>
              </a:solidFill>
              <a:effectLst/>
              <a:latin typeface="Tahoma" pitchFamily="34" charset="0"/>
            </a:endParaRPr>
          </a:p>
        </p:txBody>
      </p:sp>
      <p:sp>
        <p:nvSpPr>
          <p:cNvPr id="15" name="Obdélník 14">
            <a:extLst>
              <a:ext uri="{FF2B5EF4-FFF2-40B4-BE49-F238E27FC236}">
                <a16:creationId xmlns:a16="http://schemas.microsoft.com/office/drawing/2014/main" id="{BD06389A-F913-4087-916A-EB9F11EC0837}"/>
              </a:ext>
            </a:extLst>
          </p:cNvPr>
          <p:cNvSpPr/>
          <p:nvPr/>
        </p:nvSpPr>
        <p:spPr bwMode="auto">
          <a:xfrm>
            <a:off x="311379" y="3448481"/>
            <a:ext cx="3536226" cy="2467453"/>
          </a:xfrm>
          <a:prstGeom prst="rect">
            <a:avLst/>
          </a:prstGeom>
          <a:solidFill>
            <a:schemeClr val="accent4">
              <a:lumMod val="75000"/>
            </a:schemeClr>
          </a:solidFill>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lvl="1" indent="0" eaLnBrk="1" fontAlgn="auto" hangingPunct="1">
              <a:spcAft>
                <a:spcPts val="0"/>
              </a:spcAft>
              <a:buNone/>
              <a:defRPr/>
            </a:pPr>
            <a:r>
              <a:rPr lang="cs-CZ" sz="2000" dirty="0">
                <a:solidFill>
                  <a:schemeClr val="tx1"/>
                </a:solidFill>
              </a:rPr>
              <a:t>ZAŽÍVACÍ TRAKT</a:t>
            </a:r>
          </a:p>
          <a:p>
            <a:pPr marL="342900" lvl="1" indent="-342900" eaLnBrk="1" fontAlgn="auto" hangingPunct="1">
              <a:spcAft>
                <a:spcPts val="0"/>
              </a:spcAft>
              <a:buClr>
                <a:schemeClr val="bg1"/>
              </a:buClr>
              <a:buFont typeface="Arial" panose="020B0604020202020204" pitchFamily="34" charset="0"/>
              <a:buChar char="-"/>
              <a:defRPr/>
            </a:pPr>
            <a:r>
              <a:rPr lang="cs-CZ" sz="2000" dirty="0" err="1"/>
              <a:t>oesophagostomie</a:t>
            </a:r>
            <a:endParaRPr lang="cs-CZ" sz="2000" dirty="0"/>
          </a:p>
          <a:p>
            <a:pPr marL="342900" lvl="2" indent="-342900" eaLnBrk="1" fontAlgn="auto" hangingPunct="1">
              <a:spcAft>
                <a:spcPts val="0"/>
              </a:spcAft>
              <a:buClr>
                <a:schemeClr val="bg1"/>
              </a:buClr>
              <a:buFont typeface="Arial" panose="020B0604020202020204" pitchFamily="34" charset="0"/>
              <a:buChar char="-"/>
              <a:defRPr/>
            </a:pPr>
            <a:r>
              <a:rPr lang="cs-CZ" sz="2000" dirty="0" err="1"/>
              <a:t>jejunostomie</a:t>
            </a:r>
            <a:endParaRPr lang="cs-CZ" sz="2000" dirty="0"/>
          </a:p>
          <a:p>
            <a:pPr marL="342900" lvl="2" indent="-342900" eaLnBrk="1" fontAlgn="auto" hangingPunct="1">
              <a:spcAft>
                <a:spcPts val="0"/>
              </a:spcAft>
              <a:buClr>
                <a:schemeClr val="bg1"/>
              </a:buClr>
              <a:buFont typeface="Arial" panose="020B0604020202020204" pitchFamily="34" charset="0"/>
              <a:buChar char="-"/>
              <a:defRPr/>
            </a:pPr>
            <a:r>
              <a:rPr lang="cs-CZ" sz="2000" dirty="0"/>
              <a:t>ileostomie</a:t>
            </a:r>
          </a:p>
          <a:p>
            <a:pPr marL="342900" lvl="2" indent="-342900" eaLnBrk="1" fontAlgn="auto" hangingPunct="1">
              <a:spcAft>
                <a:spcPts val="0"/>
              </a:spcAft>
              <a:buClr>
                <a:schemeClr val="bg1"/>
              </a:buClr>
              <a:buFont typeface="Arial" panose="020B0604020202020204" pitchFamily="34" charset="0"/>
              <a:buChar char="-"/>
              <a:defRPr/>
            </a:pPr>
            <a:r>
              <a:rPr lang="cs-CZ" sz="2000" dirty="0"/>
              <a:t>kolostomie</a:t>
            </a:r>
          </a:p>
          <a:p>
            <a:pPr marL="800100" lvl="3" indent="-342900" fontAlgn="auto">
              <a:spcAft>
                <a:spcPts val="0"/>
              </a:spcAft>
              <a:buClr>
                <a:schemeClr val="bg1"/>
              </a:buClr>
              <a:buFont typeface="Arial" panose="020B0604020202020204" pitchFamily="34" charset="0"/>
              <a:buChar char="-"/>
              <a:defRPr/>
            </a:pPr>
            <a:r>
              <a:rPr lang="cs-CZ" sz="2000" dirty="0" err="1"/>
              <a:t>cékostomie</a:t>
            </a:r>
            <a:endParaRPr lang="cs-CZ" sz="2000" dirty="0"/>
          </a:p>
          <a:p>
            <a:pPr marL="800100" lvl="3" indent="-342900" fontAlgn="auto">
              <a:spcAft>
                <a:spcPts val="0"/>
              </a:spcAft>
              <a:buClr>
                <a:schemeClr val="bg1"/>
              </a:buClr>
              <a:buFont typeface="Arial" panose="020B0604020202020204" pitchFamily="34" charset="0"/>
              <a:buChar char="-"/>
              <a:defRPr/>
            </a:pPr>
            <a:r>
              <a:rPr lang="cs-CZ" sz="2000" dirty="0" err="1"/>
              <a:t>transversostomie</a:t>
            </a:r>
            <a:endParaRPr lang="cs-CZ" sz="2000" dirty="0"/>
          </a:p>
          <a:p>
            <a:pPr marL="800100" lvl="3" indent="-342900" fontAlgn="auto">
              <a:spcAft>
                <a:spcPts val="0"/>
              </a:spcAft>
              <a:buClr>
                <a:schemeClr val="bg1"/>
              </a:buClr>
              <a:buFont typeface="Arial" panose="020B0604020202020204" pitchFamily="34" charset="0"/>
              <a:buChar char="-"/>
              <a:defRPr/>
            </a:pPr>
            <a:r>
              <a:rPr lang="cs-CZ" sz="2000" dirty="0" err="1"/>
              <a:t>sigmoideostomie</a:t>
            </a:r>
            <a:endParaRPr lang="cs-CZ" sz="2000" dirty="0"/>
          </a:p>
          <a:p>
            <a:pPr marL="320040" lvl="1" indent="0" eaLnBrk="1" fontAlgn="auto" hangingPunct="1">
              <a:spcAft>
                <a:spcPts val="0"/>
              </a:spcAft>
              <a:buNone/>
              <a:defRPr/>
            </a:pPr>
            <a:endParaRPr lang="cs-CZ" sz="2000" dirty="0"/>
          </a:p>
        </p:txBody>
      </p:sp>
      <p:sp>
        <p:nvSpPr>
          <p:cNvPr id="16" name="Obdélník 15">
            <a:extLst>
              <a:ext uri="{FF2B5EF4-FFF2-40B4-BE49-F238E27FC236}">
                <a16:creationId xmlns:a16="http://schemas.microsoft.com/office/drawing/2014/main" id="{A6585A69-4FDF-4514-AF7F-53F7DF25C4CB}"/>
              </a:ext>
            </a:extLst>
          </p:cNvPr>
          <p:cNvSpPr/>
          <p:nvPr/>
        </p:nvSpPr>
        <p:spPr bwMode="auto">
          <a:xfrm>
            <a:off x="4205508" y="3769708"/>
            <a:ext cx="3780981" cy="2146226"/>
          </a:xfrm>
          <a:prstGeom prst="rect">
            <a:avLst/>
          </a:prstGeom>
          <a:solidFill>
            <a:srgbClr val="00B0F0"/>
          </a:solidFill>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lvl="1" fontAlgn="auto">
              <a:spcAft>
                <a:spcPts val="0"/>
              </a:spcAft>
              <a:defRPr/>
            </a:pPr>
            <a:r>
              <a:rPr lang="cs-CZ" sz="2000" dirty="0">
                <a:solidFill>
                  <a:schemeClr val="tx1"/>
                </a:solidFill>
              </a:rPr>
              <a:t>UROPOETICKÝ TRAKT </a:t>
            </a:r>
            <a:endParaRPr lang="cs-CZ" sz="2000" b="1" dirty="0"/>
          </a:p>
          <a:p>
            <a:pPr marL="342900" lvl="2" indent="-342900" eaLnBrk="1" fontAlgn="auto" hangingPunct="1">
              <a:spcAft>
                <a:spcPts val="0"/>
              </a:spcAft>
              <a:buFont typeface="Arial" panose="020B0604020202020204" pitchFamily="34" charset="0"/>
              <a:buChar char="-"/>
              <a:defRPr/>
            </a:pPr>
            <a:r>
              <a:rPr lang="cs-CZ" sz="2000" dirty="0" err="1"/>
              <a:t>ureterostomie</a:t>
            </a:r>
            <a:endParaRPr lang="cs-CZ" sz="2000" dirty="0"/>
          </a:p>
          <a:p>
            <a:pPr marL="342900" lvl="2" indent="-342900" eaLnBrk="1" fontAlgn="auto" hangingPunct="1">
              <a:spcAft>
                <a:spcPts val="0"/>
              </a:spcAft>
              <a:buFont typeface="Arial" panose="020B0604020202020204" pitchFamily="34" charset="0"/>
              <a:buChar char="-"/>
              <a:defRPr/>
            </a:pPr>
            <a:r>
              <a:rPr lang="cs-CZ" sz="2000" dirty="0" err="1"/>
              <a:t>epicystostomie</a:t>
            </a:r>
            <a:r>
              <a:rPr lang="cs-CZ" sz="2000" dirty="0"/>
              <a:t> (</a:t>
            </a:r>
            <a:r>
              <a:rPr lang="cs-CZ" sz="2000" dirty="0" err="1"/>
              <a:t>cystostomie</a:t>
            </a:r>
            <a:r>
              <a:rPr lang="cs-CZ" sz="2000" dirty="0"/>
              <a:t>)</a:t>
            </a:r>
          </a:p>
          <a:p>
            <a:pPr marL="342900" lvl="2" indent="-342900" eaLnBrk="1" fontAlgn="auto" hangingPunct="1">
              <a:spcAft>
                <a:spcPts val="0"/>
              </a:spcAft>
              <a:buFont typeface="Arial" panose="020B0604020202020204" pitchFamily="34" charset="0"/>
              <a:buChar char="-"/>
              <a:defRPr/>
            </a:pPr>
            <a:r>
              <a:rPr lang="cs-CZ" sz="2000" dirty="0" err="1"/>
              <a:t>urostomie</a:t>
            </a:r>
            <a:endParaRPr lang="cs-CZ" sz="2000" dirty="0"/>
          </a:p>
        </p:txBody>
      </p:sp>
      <p:sp>
        <p:nvSpPr>
          <p:cNvPr id="18" name="Obdélník 17">
            <a:extLst>
              <a:ext uri="{FF2B5EF4-FFF2-40B4-BE49-F238E27FC236}">
                <a16:creationId xmlns:a16="http://schemas.microsoft.com/office/drawing/2014/main" id="{BC56CB58-B966-4FE7-B3AC-64AAE733A3BA}"/>
              </a:ext>
            </a:extLst>
          </p:cNvPr>
          <p:cNvSpPr/>
          <p:nvPr/>
        </p:nvSpPr>
        <p:spPr bwMode="auto">
          <a:xfrm>
            <a:off x="8473684" y="3442617"/>
            <a:ext cx="3536226" cy="2467452"/>
          </a:xfrm>
          <a:prstGeom prst="rect">
            <a:avLst/>
          </a:prstGeom>
          <a:solidFill>
            <a:srgbClr val="00B0F0"/>
          </a:solidFill>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lvl="1" indent="0" eaLnBrk="1" fontAlgn="auto" hangingPunct="1">
              <a:spcAft>
                <a:spcPts val="0"/>
              </a:spcAft>
              <a:buNone/>
              <a:defRPr/>
            </a:pPr>
            <a:r>
              <a:rPr lang="pl-PL" sz="2000" dirty="0">
                <a:solidFill>
                  <a:schemeClr val="tx1"/>
                </a:solidFill>
              </a:rPr>
              <a:t>DÝCHACÍ TRAKT </a:t>
            </a:r>
          </a:p>
          <a:p>
            <a:pPr marL="342900" lvl="2" indent="-342900" eaLnBrk="1" fontAlgn="auto" hangingPunct="1">
              <a:spcAft>
                <a:spcPts val="0"/>
              </a:spcAft>
              <a:buClr>
                <a:schemeClr val="bg1"/>
              </a:buClr>
              <a:buFont typeface="Arial" panose="020B0604020202020204" pitchFamily="34" charset="0"/>
              <a:buChar char="-"/>
              <a:defRPr/>
            </a:pPr>
            <a:r>
              <a:rPr lang="pl-PL" sz="2000" dirty="0"/>
              <a:t>tracheostomie</a:t>
            </a:r>
          </a:p>
          <a:p>
            <a:pPr marL="342900" lvl="2" indent="-342900" eaLnBrk="1" fontAlgn="auto" hangingPunct="1">
              <a:spcAft>
                <a:spcPts val="0"/>
              </a:spcAft>
              <a:buClr>
                <a:schemeClr val="bg1"/>
              </a:buClr>
              <a:buFont typeface="Arial" panose="020B0604020202020204" pitchFamily="34" charset="0"/>
              <a:buChar char="-"/>
              <a:defRPr/>
            </a:pPr>
            <a:r>
              <a:rPr lang="pl-PL" sz="2000" dirty="0"/>
              <a:t>koniotomie</a:t>
            </a:r>
          </a:p>
        </p:txBody>
      </p:sp>
    </p:spTree>
    <p:extLst>
      <p:ext uri="{BB962C8B-B14F-4D97-AF65-F5344CB8AC3E}">
        <p14:creationId xmlns:p14="http://schemas.microsoft.com/office/powerpoint/2010/main" val="627641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26BC8F-EB2D-4CC2-9C66-5B1B39CB087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642973DC-63C1-4B78-9996-E3B58704848F}"/>
              </a:ext>
            </a:extLst>
          </p:cNvPr>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4" name="Nadpis 3">
            <a:extLst>
              <a:ext uri="{FF2B5EF4-FFF2-40B4-BE49-F238E27FC236}">
                <a16:creationId xmlns:a16="http://schemas.microsoft.com/office/drawing/2014/main" id="{420778D8-39F4-444F-B467-2E908A6AA8BE}"/>
              </a:ext>
            </a:extLst>
          </p:cNvPr>
          <p:cNvSpPr>
            <a:spLocks noGrp="1"/>
          </p:cNvSpPr>
          <p:nvPr>
            <p:ph type="title"/>
          </p:nvPr>
        </p:nvSpPr>
        <p:spPr>
          <a:xfrm>
            <a:off x="720000" y="720000"/>
            <a:ext cx="3923021" cy="451576"/>
          </a:xfrm>
        </p:spPr>
        <p:txBody>
          <a:bodyPr/>
          <a:lstStyle/>
          <a:p>
            <a:r>
              <a:rPr lang="cs-CZ" kern="0" dirty="0"/>
              <a:t>Tracheostomie – převaz</a:t>
            </a:r>
            <a:br>
              <a:rPr lang="cs-CZ" kern="0" dirty="0"/>
            </a:br>
            <a:endParaRPr lang="cs-CZ" dirty="0"/>
          </a:p>
        </p:txBody>
      </p:sp>
      <p:pic>
        <p:nvPicPr>
          <p:cNvPr id="7" name="Picture 2" descr="Zobrazit zdrojový obrázek">
            <a:extLst>
              <a:ext uri="{FF2B5EF4-FFF2-40B4-BE49-F238E27FC236}">
                <a16:creationId xmlns:a16="http://schemas.microsoft.com/office/drawing/2014/main" id="{EEC029FA-BADD-4F50-ADEF-43FDA9E1B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510" y="720000"/>
            <a:ext cx="5112452" cy="5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651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526BC8F-EB2D-4CC2-9C66-5B1B39CB087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642973DC-63C1-4B78-9996-E3B58704848F}"/>
              </a:ext>
            </a:extLst>
          </p:cNvPr>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4" name="Nadpis 3">
            <a:extLst>
              <a:ext uri="{FF2B5EF4-FFF2-40B4-BE49-F238E27FC236}">
                <a16:creationId xmlns:a16="http://schemas.microsoft.com/office/drawing/2014/main" id="{420778D8-39F4-444F-B467-2E908A6AA8BE}"/>
              </a:ext>
            </a:extLst>
          </p:cNvPr>
          <p:cNvSpPr>
            <a:spLocks noGrp="1"/>
          </p:cNvSpPr>
          <p:nvPr>
            <p:ph type="title"/>
          </p:nvPr>
        </p:nvSpPr>
        <p:spPr>
          <a:xfrm>
            <a:off x="720000" y="720000"/>
            <a:ext cx="3923021" cy="451576"/>
          </a:xfrm>
        </p:spPr>
        <p:txBody>
          <a:bodyPr/>
          <a:lstStyle/>
          <a:p>
            <a:r>
              <a:rPr lang="cs-CZ" kern="0" dirty="0"/>
              <a:t>Tracheostomie – odsávání </a:t>
            </a:r>
            <a:br>
              <a:rPr lang="cs-CZ" kern="0" dirty="0"/>
            </a:br>
            <a:endParaRPr lang="cs-CZ" dirty="0"/>
          </a:p>
        </p:txBody>
      </p:sp>
      <p:pic>
        <p:nvPicPr>
          <p:cNvPr id="6" name="Picture 6" descr="Zobrazit zdrojový obrázek">
            <a:extLst>
              <a:ext uri="{FF2B5EF4-FFF2-40B4-BE49-F238E27FC236}">
                <a16:creationId xmlns:a16="http://schemas.microsoft.com/office/drawing/2014/main" id="{D8DD6625-4BA3-4415-8314-A6AAE3405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000" y="720000"/>
            <a:ext cx="5269415" cy="557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333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B4411F1-9D6D-4E0F-85FD-6217EB1E79E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72FC185A-07F3-43A2-A8B2-BF37592DE718}"/>
              </a:ext>
            </a:extLst>
          </p:cNvPr>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4" name="Nadpis 3">
            <a:extLst>
              <a:ext uri="{FF2B5EF4-FFF2-40B4-BE49-F238E27FC236}">
                <a16:creationId xmlns:a16="http://schemas.microsoft.com/office/drawing/2014/main" id="{AB6B8F37-85BF-4B44-9D7D-8858E27E37BD}"/>
              </a:ext>
            </a:extLst>
          </p:cNvPr>
          <p:cNvSpPr>
            <a:spLocks noGrp="1"/>
          </p:cNvSpPr>
          <p:nvPr>
            <p:ph type="title"/>
          </p:nvPr>
        </p:nvSpPr>
        <p:spPr>
          <a:xfrm>
            <a:off x="540000" y="666734"/>
            <a:ext cx="11335876" cy="451576"/>
          </a:xfrm>
        </p:spPr>
        <p:txBody>
          <a:bodyPr/>
          <a:lstStyle/>
          <a:p>
            <a:r>
              <a:rPr lang="cs-CZ" dirty="0"/>
              <a:t>Kompetence všeobecné sestry v péči o </a:t>
            </a:r>
            <a:r>
              <a:rPr lang="cs-CZ" dirty="0" err="1"/>
              <a:t>stomie</a:t>
            </a:r>
            <a:endParaRPr lang="cs-CZ" dirty="0"/>
          </a:p>
        </p:txBody>
      </p:sp>
      <p:sp>
        <p:nvSpPr>
          <p:cNvPr id="5" name="Zástupný obsah 4">
            <a:extLst>
              <a:ext uri="{FF2B5EF4-FFF2-40B4-BE49-F238E27FC236}">
                <a16:creationId xmlns:a16="http://schemas.microsoft.com/office/drawing/2014/main" id="{967CEA4A-5A26-4B1B-9104-67D8B41A2FB1}"/>
              </a:ext>
            </a:extLst>
          </p:cNvPr>
          <p:cNvSpPr>
            <a:spLocks noGrp="1"/>
          </p:cNvSpPr>
          <p:nvPr>
            <p:ph idx="1"/>
          </p:nvPr>
        </p:nvSpPr>
        <p:spPr>
          <a:xfrm>
            <a:off x="720000" y="1603156"/>
            <a:ext cx="10753200" cy="4139998"/>
          </a:xfrm>
        </p:spPr>
        <p:txBody>
          <a:bodyPr/>
          <a:lstStyle/>
          <a:p>
            <a:pPr marL="72000" indent="0">
              <a:lnSpc>
                <a:spcPts val="3600"/>
              </a:lnSpc>
              <a:buNone/>
            </a:pPr>
            <a:r>
              <a:rPr lang="cs-CZ" sz="2400" b="1" dirty="0"/>
              <a:t>Bez odborného dohledu a bez indikace lékařem</a:t>
            </a:r>
            <a:r>
              <a:rPr lang="cs-CZ" sz="2400" dirty="0"/>
              <a:t> </a:t>
            </a:r>
          </a:p>
          <a:p>
            <a:pPr>
              <a:lnSpc>
                <a:spcPts val="3600"/>
              </a:lnSpc>
            </a:pPr>
            <a:r>
              <a:rPr lang="cs-CZ" sz="2400" dirty="0"/>
              <a:t>odsávání sekretů z horních cest dýchacích a z permanentní tracheostomické kanyly u pacientů starších 3 let a zajišťovat průchodnost DC</a:t>
            </a:r>
          </a:p>
          <a:p>
            <a:pPr>
              <a:lnSpc>
                <a:spcPts val="3600"/>
              </a:lnSpc>
            </a:pPr>
            <a:r>
              <a:rPr lang="cs-CZ" sz="2400" dirty="0"/>
              <a:t>ošetřování </a:t>
            </a:r>
            <a:r>
              <a:rPr lang="cs-CZ" sz="2400" dirty="0" err="1"/>
              <a:t>stomie</a:t>
            </a:r>
            <a:r>
              <a:rPr lang="cs-CZ" sz="2400" dirty="0"/>
              <a:t>, doporučovat použití vhodných zdravotnických prostředků pro péči o </a:t>
            </a:r>
            <a:r>
              <a:rPr lang="cs-CZ" sz="2400" dirty="0" err="1"/>
              <a:t>stomie</a:t>
            </a:r>
            <a:endParaRPr lang="cs-CZ" sz="2400" dirty="0"/>
          </a:p>
          <a:p>
            <a:pPr>
              <a:lnSpc>
                <a:spcPts val="3600"/>
              </a:lnSpc>
            </a:pPr>
            <a:r>
              <a:rPr lang="cs-CZ" sz="2400" dirty="0"/>
              <a:t>sledování stavu kůže a sliznic</a:t>
            </a:r>
          </a:p>
          <a:p>
            <a:pPr marL="72000" indent="0">
              <a:lnSpc>
                <a:spcPts val="3600"/>
              </a:lnSpc>
              <a:buNone/>
            </a:pPr>
            <a:r>
              <a:rPr lang="cs-CZ" sz="2400" b="1" dirty="0"/>
              <a:t>Bez odborného dohledu na základě indikace lékaře</a:t>
            </a:r>
          </a:p>
          <a:p>
            <a:pPr>
              <a:lnSpc>
                <a:spcPts val="3600"/>
              </a:lnSpc>
            </a:pPr>
            <a:r>
              <a:rPr lang="cs-CZ" sz="2400" dirty="0"/>
              <a:t>zavádět a udržovat inhalační a kyslíkovou terapii</a:t>
            </a:r>
          </a:p>
          <a:p>
            <a:pPr>
              <a:lnSpc>
                <a:spcPts val="3600"/>
              </a:lnSpc>
            </a:pPr>
            <a:r>
              <a:rPr lang="cs-CZ" sz="2400" dirty="0"/>
              <a:t>provádět výměnu a ošetření tracheostomické kanyly </a:t>
            </a:r>
          </a:p>
          <a:p>
            <a:endParaRPr lang="cs-CZ" dirty="0"/>
          </a:p>
        </p:txBody>
      </p:sp>
    </p:spTree>
    <p:extLst>
      <p:ext uri="{BB962C8B-B14F-4D97-AF65-F5344CB8AC3E}">
        <p14:creationId xmlns:p14="http://schemas.microsoft.com/office/powerpoint/2010/main" val="238751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6AA6AEA-0D84-4E4C-A5E5-9D17F034EEC0}"/>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5D91D212-C3E9-4251-8227-FEAD1893CC77}"/>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sp>
        <p:nvSpPr>
          <p:cNvPr id="4" name="Nadpis 3">
            <a:extLst>
              <a:ext uri="{FF2B5EF4-FFF2-40B4-BE49-F238E27FC236}">
                <a16:creationId xmlns:a16="http://schemas.microsoft.com/office/drawing/2014/main" id="{E2CA8938-614E-49C8-827C-95D18FBDB2E3}"/>
              </a:ext>
            </a:extLst>
          </p:cNvPr>
          <p:cNvSpPr>
            <a:spLocks noGrp="1"/>
          </p:cNvSpPr>
          <p:nvPr>
            <p:ph type="title"/>
          </p:nvPr>
        </p:nvSpPr>
        <p:spPr>
          <a:xfrm>
            <a:off x="2986659" y="2977424"/>
            <a:ext cx="6218682" cy="451576"/>
          </a:xfrm>
        </p:spPr>
        <p:txBody>
          <a:bodyPr/>
          <a:lstStyle/>
          <a:p>
            <a:r>
              <a:rPr lang="cs-CZ" dirty="0"/>
              <a:t>DĚKUJI ZA POZORNOST</a:t>
            </a:r>
          </a:p>
        </p:txBody>
      </p:sp>
    </p:spTree>
    <p:extLst>
      <p:ext uri="{BB962C8B-B14F-4D97-AF65-F5344CB8AC3E}">
        <p14:creationId xmlns:p14="http://schemas.microsoft.com/office/powerpoint/2010/main" val="681131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2B84854-59B6-467B-AD26-2B4BC5F3B912}"/>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EF2B2644-3951-4312-8839-1FFC64B4853D}"/>
              </a:ext>
            </a:extLst>
          </p:cNvPr>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sp>
        <p:nvSpPr>
          <p:cNvPr id="4" name="Nadpis 3">
            <a:extLst>
              <a:ext uri="{FF2B5EF4-FFF2-40B4-BE49-F238E27FC236}">
                <a16:creationId xmlns:a16="http://schemas.microsoft.com/office/drawing/2014/main" id="{54601D0A-EDC8-4F82-91B0-4E5DD3A81EA5}"/>
              </a:ext>
            </a:extLst>
          </p:cNvPr>
          <p:cNvSpPr>
            <a:spLocks noGrp="1"/>
          </p:cNvSpPr>
          <p:nvPr>
            <p:ph type="title"/>
          </p:nvPr>
        </p:nvSpPr>
        <p:spPr/>
        <p:txBody>
          <a:bodyPr/>
          <a:lstStyle/>
          <a:p>
            <a:r>
              <a:rPr lang="cs-CZ"/>
              <a:t>Zdroje</a:t>
            </a:r>
          </a:p>
        </p:txBody>
      </p:sp>
      <p:sp>
        <p:nvSpPr>
          <p:cNvPr id="5" name="Zástupný symbol pro obsah 4">
            <a:extLst>
              <a:ext uri="{FF2B5EF4-FFF2-40B4-BE49-F238E27FC236}">
                <a16:creationId xmlns:a16="http://schemas.microsoft.com/office/drawing/2014/main" id="{A779900F-EE2C-4972-8820-6F346AA93712}"/>
              </a:ext>
            </a:extLst>
          </p:cNvPr>
          <p:cNvSpPr>
            <a:spLocks noGrp="1"/>
          </p:cNvSpPr>
          <p:nvPr>
            <p:ph idx="1"/>
          </p:nvPr>
        </p:nvSpPr>
        <p:spPr>
          <a:xfrm>
            <a:off x="782753" y="1432026"/>
            <a:ext cx="10753200" cy="4139998"/>
          </a:xfrm>
        </p:spPr>
        <p:txBody>
          <a:bodyPr/>
          <a:lstStyle/>
          <a:p>
            <a:pPr lvl="0">
              <a:lnSpc>
                <a:spcPts val="3600"/>
              </a:lnSpc>
              <a:buClr>
                <a:prstClr val="black"/>
              </a:buClr>
            </a:pPr>
            <a:r>
              <a:rPr lang="cs-CZ" altLang="cs-CZ" sz="2400" dirty="0" err="1">
                <a:solidFill>
                  <a:prstClr val="black"/>
                </a:solidFill>
              </a:rPr>
              <a:t>Beharková</a:t>
            </a:r>
            <a:r>
              <a:rPr lang="cs-CZ" altLang="cs-CZ" sz="2400" dirty="0">
                <a:solidFill>
                  <a:prstClr val="black"/>
                </a:solidFill>
              </a:rPr>
              <a:t>, N., Soldánová, D. Základy ošetřovatelských postupů a intervencí. 2. vyd. </a:t>
            </a:r>
            <a:r>
              <a:rPr lang="cs-CZ" altLang="cs-CZ" sz="2400" dirty="0" err="1">
                <a:solidFill>
                  <a:prstClr val="black"/>
                </a:solidFill>
              </a:rPr>
              <a:t>Elportál</a:t>
            </a:r>
            <a:r>
              <a:rPr lang="cs-CZ" altLang="cs-CZ" sz="2400" dirty="0">
                <a:solidFill>
                  <a:prstClr val="black"/>
                </a:solidFill>
              </a:rPr>
              <a:t> Brno, Masarykova univerzita 2019. </a:t>
            </a:r>
            <a:r>
              <a:rPr lang="cs-CZ" sz="2400" u="sng" dirty="0">
                <a:solidFill>
                  <a:prstClr val="black"/>
                </a:solidFill>
                <a:hlinkClick r:id="rId3"/>
              </a:rPr>
              <a:t>https://is.muni.cz/elportal/?id=1496062</a:t>
            </a:r>
            <a:endParaRPr lang="cs-CZ" altLang="cs-CZ" sz="2400" dirty="0">
              <a:solidFill>
                <a:prstClr val="black"/>
              </a:solidFill>
            </a:endParaRPr>
          </a:p>
          <a:p>
            <a:pPr lvl="0">
              <a:lnSpc>
                <a:spcPts val="3600"/>
              </a:lnSpc>
              <a:buClr>
                <a:prstClr val="black"/>
              </a:buClr>
            </a:pPr>
            <a:r>
              <a:rPr lang="cs-CZ" altLang="cs-CZ" sz="2400" dirty="0" err="1">
                <a:solidFill>
                  <a:prstClr val="black"/>
                </a:solidFill>
              </a:rPr>
              <a:t>Beharková</a:t>
            </a:r>
            <a:r>
              <a:rPr lang="cs-CZ" altLang="cs-CZ" sz="2400" dirty="0">
                <a:solidFill>
                  <a:prstClr val="black"/>
                </a:solidFill>
              </a:rPr>
              <a:t>, N., Soldánová, D. Základy ošetřovatelských postupů a intervencí. </a:t>
            </a:r>
            <a:r>
              <a:rPr lang="cs-CZ" altLang="cs-CZ" sz="2400" dirty="0" err="1">
                <a:solidFill>
                  <a:prstClr val="black"/>
                </a:solidFill>
              </a:rPr>
              <a:t>Elportál</a:t>
            </a:r>
            <a:r>
              <a:rPr lang="cs-CZ" altLang="cs-CZ" sz="2400" dirty="0">
                <a:solidFill>
                  <a:prstClr val="black"/>
                </a:solidFill>
              </a:rPr>
              <a:t> </a:t>
            </a:r>
            <a:r>
              <a:rPr lang="cs-CZ" altLang="cs-CZ" sz="2400" dirty="0" err="1">
                <a:solidFill>
                  <a:prstClr val="black"/>
                </a:solidFill>
              </a:rPr>
              <a:t>brno</a:t>
            </a:r>
            <a:r>
              <a:rPr lang="cs-CZ" altLang="cs-CZ" sz="2400" dirty="0">
                <a:solidFill>
                  <a:prstClr val="black"/>
                </a:solidFill>
              </a:rPr>
              <a:t>, Masarykova univerzita 2016. </a:t>
            </a:r>
            <a:r>
              <a:rPr lang="cs-CZ" sz="2400" dirty="0">
                <a:solidFill>
                  <a:prstClr val="black"/>
                </a:solidFill>
                <a:hlinkClick r:id="rId4"/>
              </a:rPr>
              <a:t>http://is.muni.cz/elportal/?id=1364079</a:t>
            </a:r>
            <a:endParaRPr lang="cs-CZ" sz="2400" dirty="0">
              <a:solidFill>
                <a:prstClr val="black"/>
              </a:solidFill>
            </a:endParaRPr>
          </a:p>
          <a:p>
            <a:pPr lvl="0">
              <a:lnSpc>
                <a:spcPts val="3600"/>
              </a:lnSpc>
              <a:buClr>
                <a:prstClr val="black"/>
              </a:buClr>
            </a:pPr>
            <a:r>
              <a:rPr lang="cs-CZ" altLang="cs-CZ" sz="2400" dirty="0">
                <a:solidFill>
                  <a:prstClr val="black"/>
                </a:solidFill>
              </a:rPr>
              <a:t>Pokorná, A., Komínková, A. : Ošetřovatelské postupy založené na důkazech. 2. díl. Brno, Masarykova univerzita 2014.</a:t>
            </a:r>
          </a:p>
          <a:p>
            <a:endParaRPr lang="cs-CZ" dirty="0"/>
          </a:p>
        </p:txBody>
      </p:sp>
    </p:spTree>
    <p:custDataLst>
      <p:tags r:id="rId1"/>
    </p:custDataLst>
    <p:extLst>
      <p:ext uri="{BB962C8B-B14F-4D97-AF65-F5344CB8AC3E}">
        <p14:creationId xmlns:p14="http://schemas.microsoft.com/office/powerpoint/2010/main" val="3059155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2362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1E45AE96-93A2-40A5-9BA7-FA09C183DAFF}"/>
              </a:ext>
            </a:extLst>
          </p:cNvPr>
          <p:cNvSpPr txBox="1">
            <a:spLocks noGrp="1" noChangeArrowheads="1"/>
          </p:cNvSpPr>
          <p:nvPr>
            <p:ph type="ctrTitle"/>
          </p:nvPr>
        </p:nvSpPr>
        <p:spPr>
          <a:xfrm>
            <a:off x="540000" y="4307463"/>
            <a:ext cx="6400800" cy="549316"/>
          </a:xfrm>
        </p:spPr>
        <p:txBody>
          <a:bodyPr vert="horz" lIns="0" tIns="0" rIns="0" bIns="0" rtlCol="0" anchor="t" anchorCtr="0">
            <a:noAutofit/>
          </a:bodyPr>
          <a:lstStyle/>
          <a:p>
            <a:r>
              <a:rPr altLang="cs-CZ" dirty="0"/>
              <a:t>VÝŽIVNÉ STOMIE</a:t>
            </a:r>
          </a:p>
        </p:txBody>
      </p:sp>
      <p:pic>
        <p:nvPicPr>
          <p:cNvPr id="8194" name="Picture 2" descr="Zobrazit zdrojový obrázek">
            <a:extLst>
              <a:ext uri="{FF2B5EF4-FFF2-40B4-BE49-F238E27FC236}">
                <a16:creationId xmlns:a16="http://schemas.microsoft.com/office/drawing/2014/main" id="{AF1B6E33-99B5-471C-9B7B-87E24BA1E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792" y="999061"/>
            <a:ext cx="4514850"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138E21B8-993E-4CA0-8309-9BCD4159743C}"/>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C86457BF-BC48-4D4C-9B5D-DD064118F4B2}"/>
              </a:ext>
            </a:extLst>
          </p:cNvPr>
          <p:cNvSpPr>
            <a:spLocks noGrp="1"/>
          </p:cNvSpPr>
          <p:nvPr>
            <p:ph type="sldNum" sz="quarter" idx="11"/>
          </p:nvPr>
        </p:nvSpPr>
        <p:spPr/>
        <p:txBody>
          <a:bodyPr/>
          <a:lstStyle/>
          <a:p>
            <a:fld id="{0DE708CC-0C3F-4567-9698-B54C0F35BD31}" type="slidenum">
              <a:rPr lang="cs-CZ" altLang="cs-CZ" smtClean="0"/>
              <a:pPr/>
              <a:t>6</a:t>
            </a:fld>
            <a:endParaRPr lang="cs-CZ" alt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F079926-720B-48E0-82B1-06D8C1D367F3}"/>
              </a:ext>
            </a:extLst>
          </p:cNvPr>
          <p:cNvSpPr>
            <a:spLocks noGrp="1"/>
          </p:cNvSpPr>
          <p:nvPr>
            <p:ph type="ftr" sz="quarter" idx="10"/>
          </p:nvPr>
        </p:nvSpPr>
        <p:spPr/>
        <p:txBody>
          <a:bodyPr/>
          <a:lstStyle/>
          <a:p>
            <a:r>
              <a:rPr lang="cs-CZ"/>
              <a:t>Ústav zdravotnických věd, LF MU</a:t>
            </a:r>
            <a:endParaRPr lang="cs-CZ" dirty="0"/>
          </a:p>
        </p:txBody>
      </p:sp>
      <p:sp>
        <p:nvSpPr>
          <p:cNvPr id="3" name="Zástupný symbol pro číslo snímku 2">
            <a:extLst>
              <a:ext uri="{FF2B5EF4-FFF2-40B4-BE49-F238E27FC236}">
                <a16:creationId xmlns:a16="http://schemas.microsoft.com/office/drawing/2014/main" id="{E722CD3B-FF52-4F0F-ACAD-02564401531A}"/>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11B0009E-0F31-43D1-BAB3-02ABD94210E5}"/>
              </a:ext>
            </a:extLst>
          </p:cNvPr>
          <p:cNvSpPr>
            <a:spLocks noGrp="1"/>
          </p:cNvSpPr>
          <p:nvPr>
            <p:ph type="title"/>
          </p:nvPr>
        </p:nvSpPr>
        <p:spPr/>
        <p:txBody>
          <a:bodyPr/>
          <a:lstStyle/>
          <a:p>
            <a:r>
              <a:rPr lang="cs-CZ" sz="4000" dirty="0"/>
              <a:t>Důvody k vytvoření výživné </a:t>
            </a:r>
            <a:r>
              <a:rPr lang="cs-CZ" sz="4000" dirty="0" err="1"/>
              <a:t>stomie</a:t>
            </a:r>
            <a:endParaRPr lang="cs-CZ" dirty="0"/>
          </a:p>
        </p:txBody>
      </p:sp>
      <p:sp>
        <p:nvSpPr>
          <p:cNvPr id="5" name="Zástupný obsah 4">
            <a:extLst>
              <a:ext uri="{FF2B5EF4-FFF2-40B4-BE49-F238E27FC236}">
                <a16:creationId xmlns:a16="http://schemas.microsoft.com/office/drawing/2014/main" id="{4708DC05-68DC-4155-B7D8-6C444D62AA46}"/>
              </a:ext>
            </a:extLst>
          </p:cNvPr>
          <p:cNvSpPr>
            <a:spLocks noGrp="1"/>
          </p:cNvSpPr>
          <p:nvPr>
            <p:ph idx="1"/>
          </p:nvPr>
        </p:nvSpPr>
        <p:spPr>
          <a:xfrm>
            <a:off x="720000" y="1541082"/>
            <a:ext cx="10753200" cy="4139998"/>
          </a:xfrm>
        </p:spPr>
        <p:txBody>
          <a:bodyPr/>
          <a:lstStyle/>
          <a:p>
            <a:pPr>
              <a:lnSpc>
                <a:spcPts val="3600"/>
              </a:lnSpc>
            </a:pPr>
            <a:r>
              <a:rPr lang="cs-CZ" sz="2400" dirty="0"/>
              <a:t>nelze přijímat stravu ústy:</a:t>
            </a:r>
          </a:p>
          <a:p>
            <a:pPr lvl="1">
              <a:lnSpc>
                <a:spcPts val="3600"/>
              </a:lnSpc>
            </a:pPr>
            <a:r>
              <a:rPr lang="cs-CZ" sz="2400" dirty="0"/>
              <a:t>poruchy vědomí (kvantitativní, kvalitativní)</a:t>
            </a:r>
          </a:p>
          <a:p>
            <a:pPr lvl="1">
              <a:lnSpc>
                <a:spcPts val="3600"/>
              </a:lnSpc>
            </a:pPr>
            <a:r>
              <a:rPr lang="cs-CZ" sz="2400" dirty="0"/>
              <a:t>porucha polykacího aktu (dysfagie)</a:t>
            </a:r>
          </a:p>
          <a:p>
            <a:pPr>
              <a:lnSpc>
                <a:spcPts val="3600"/>
              </a:lnSpc>
            </a:pPr>
            <a:r>
              <a:rPr lang="cs-CZ" sz="2400" dirty="0"/>
              <a:t>onemocnění/úraz horní části GIT</a:t>
            </a:r>
          </a:p>
          <a:p>
            <a:pPr lvl="1">
              <a:lnSpc>
                <a:spcPts val="3600"/>
              </a:lnSpc>
            </a:pPr>
            <a:r>
              <a:rPr lang="cs-CZ" sz="2400" dirty="0"/>
              <a:t>dutina ústní: závažná stomatitida, popáleniny, zlomeniny čelisti, tumory…)</a:t>
            </a:r>
          </a:p>
          <a:p>
            <a:pPr lvl="1">
              <a:lnSpc>
                <a:spcPts val="3600"/>
              </a:lnSpc>
            </a:pPr>
            <a:r>
              <a:rPr lang="cs-CZ" sz="2400" dirty="0"/>
              <a:t>jícen: </a:t>
            </a:r>
            <a:r>
              <a:rPr lang="cs-CZ" sz="2400" dirty="0" err="1"/>
              <a:t>achalázie</a:t>
            </a:r>
            <a:r>
              <a:rPr lang="cs-CZ" sz="2400" dirty="0"/>
              <a:t>, stenóza, poleptání, tumory…)</a:t>
            </a:r>
          </a:p>
          <a:p>
            <a:pPr>
              <a:lnSpc>
                <a:spcPts val="3600"/>
              </a:lnSpc>
            </a:pPr>
            <a:r>
              <a:rPr lang="cs-CZ" sz="2400" dirty="0"/>
              <a:t>malnutrice, kachexie</a:t>
            </a:r>
          </a:p>
          <a:p>
            <a:pPr>
              <a:lnSpc>
                <a:spcPts val="3600"/>
              </a:lnSpc>
            </a:pPr>
            <a:r>
              <a:rPr lang="cs-CZ" sz="2400" dirty="0"/>
              <a:t>onkologičtí nemocní</a:t>
            </a:r>
          </a:p>
          <a:p>
            <a:pPr>
              <a:lnSpc>
                <a:spcPts val="3600"/>
              </a:lnSpc>
            </a:pPr>
            <a:r>
              <a:rPr lang="cs-CZ" sz="2400" dirty="0"/>
              <a:t>syndrom krátkého střeva, nespecifické střevní záněty, píštěle…</a:t>
            </a:r>
          </a:p>
          <a:p>
            <a:endParaRPr lang="cs-CZ" dirty="0"/>
          </a:p>
        </p:txBody>
      </p:sp>
    </p:spTree>
    <p:extLst>
      <p:ext uri="{BB962C8B-B14F-4D97-AF65-F5344CB8AC3E}">
        <p14:creationId xmlns:p14="http://schemas.microsoft.com/office/powerpoint/2010/main" val="3839451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76B2EAF-F037-43E4-94A8-4C7A2A2E481B}"/>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E996A2D7-93F6-423B-B725-4AEA98AEA278}"/>
              </a:ext>
            </a:extLst>
          </p:cNvPr>
          <p:cNvSpPr>
            <a:spLocks noGrp="1"/>
          </p:cNvSpPr>
          <p:nvPr>
            <p:ph type="title"/>
          </p:nvPr>
        </p:nvSpPr>
        <p:spPr>
          <a:xfrm>
            <a:off x="720000" y="489180"/>
            <a:ext cx="10753200" cy="451576"/>
          </a:xfrm>
        </p:spPr>
        <p:txBody>
          <a:bodyPr/>
          <a:lstStyle/>
          <a:p>
            <a:r>
              <a:rPr lang="cs-CZ" dirty="0"/>
              <a:t>Gastrostomie                              PEG</a:t>
            </a:r>
          </a:p>
        </p:txBody>
      </p:sp>
      <p:sp>
        <p:nvSpPr>
          <p:cNvPr id="6" name="Zástupný obsah 5">
            <a:extLst>
              <a:ext uri="{FF2B5EF4-FFF2-40B4-BE49-F238E27FC236}">
                <a16:creationId xmlns:a16="http://schemas.microsoft.com/office/drawing/2014/main" id="{24C37052-9077-40D0-B517-EEBEFD0409F2}"/>
              </a:ext>
            </a:extLst>
          </p:cNvPr>
          <p:cNvSpPr>
            <a:spLocks noGrp="1"/>
          </p:cNvSpPr>
          <p:nvPr>
            <p:ph idx="1"/>
          </p:nvPr>
        </p:nvSpPr>
        <p:spPr bwMode="auto">
          <a:xfrm>
            <a:off x="724880" y="1292780"/>
            <a:ext cx="4415115" cy="1663484"/>
          </a:xfrm>
          <a:prstGeom prst="wedgeRoundRectCallout">
            <a:avLst>
              <a:gd name="adj1" fmla="val 20609"/>
              <a:gd name="adj2" fmla="val -67233"/>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dirty="0">
                <a:ln>
                  <a:noFill/>
                </a:ln>
                <a:solidFill>
                  <a:schemeClr val="bg1"/>
                </a:solidFill>
                <a:effectLst/>
                <a:latin typeface="+mn-lt"/>
              </a:rPr>
              <a:t>GASTROSTOMIE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rPr>
              <a:t> v </a:t>
            </a:r>
            <a:r>
              <a:rPr kumimoji="0" lang="cs-CZ" sz="1800" b="0" i="0" u="none" strike="noStrike" cap="none" normalizeH="0" baseline="0" dirty="0">
                <a:ln>
                  <a:noFill/>
                </a:ln>
                <a:solidFill>
                  <a:schemeClr val="bg1"/>
                </a:solidFill>
                <a:effectLst/>
                <a:latin typeface="+mn-lt"/>
              </a:rPr>
              <a:t>průběhu operačního zákroku</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(laparoskopického/laparotomického)</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je z</a:t>
            </a:r>
            <a:r>
              <a:rPr kumimoji="0" lang="cs-CZ" sz="1800" b="0" i="0" u="none" strike="noStrike" cap="none" normalizeH="0" baseline="0" dirty="0">
                <a:ln>
                  <a:noFill/>
                </a:ln>
                <a:solidFill>
                  <a:schemeClr val="bg1"/>
                </a:solidFill>
                <a:effectLst/>
                <a:latin typeface="+mn-lt"/>
              </a:rPr>
              <a:t>aveden silikonový katé</a:t>
            </a:r>
            <a:r>
              <a:rPr lang="cs-CZ" sz="1800" dirty="0">
                <a:solidFill>
                  <a:schemeClr val="bg1"/>
                </a:solidFill>
                <a:latin typeface="+mn-lt"/>
              </a:rPr>
              <a:t>tr do žaludku za</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účelem podávání výživy</a:t>
            </a:r>
            <a:endParaRPr kumimoji="0" lang="cs-CZ" sz="1800" b="0" i="0" u="none" strike="noStrike" cap="none" normalizeH="0" baseline="0" dirty="0">
              <a:ln>
                <a:noFill/>
              </a:ln>
              <a:solidFill>
                <a:schemeClr val="bg1"/>
              </a:solidFill>
              <a:effectLst/>
              <a:latin typeface="+mn-lt"/>
            </a:endParaRPr>
          </a:p>
        </p:txBody>
      </p:sp>
      <p:sp>
        <p:nvSpPr>
          <p:cNvPr id="7" name="Řečová bublina: obdélníkový bublinový popisek se zakulacenými rohy 6">
            <a:extLst>
              <a:ext uri="{FF2B5EF4-FFF2-40B4-BE49-F238E27FC236}">
                <a16:creationId xmlns:a16="http://schemas.microsoft.com/office/drawing/2014/main" id="{53182C21-6288-4637-88FB-30F3C74F6B78}"/>
              </a:ext>
            </a:extLst>
          </p:cNvPr>
          <p:cNvSpPr/>
          <p:nvPr/>
        </p:nvSpPr>
        <p:spPr bwMode="auto">
          <a:xfrm>
            <a:off x="6329779" y="1387734"/>
            <a:ext cx="5421891" cy="1568530"/>
          </a:xfrm>
          <a:prstGeom prst="wedgeRoundRectCallout">
            <a:avLst>
              <a:gd name="adj1" fmla="val 7074"/>
              <a:gd name="adj2" fmla="val -78001"/>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a:r>
              <a:rPr lang="cs-CZ" sz="1800" b="1" dirty="0">
                <a:solidFill>
                  <a:schemeClr val="bg1"/>
                </a:solidFill>
                <a:effectLst>
                  <a:outerShdw blurRad="38100" dist="38100" dir="2700000" algn="tl">
                    <a:srgbClr val="000000">
                      <a:alpha val="43137"/>
                    </a:srgbClr>
                  </a:outerShdw>
                </a:effectLst>
                <a:latin typeface="+mn-lt"/>
              </a:rPr>
              <a:t>PERKUTÁNNÍ ENDOSKOPICKÁ GASTROSTOMIE</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silikonový katétr do žaludků zaveden přes</a:t>
            </a:r>
          </a:p>
          <a:p>
            <a:pPr marL="0" marR="0" indent="0" algn="ctr" defTabSz="914400" rtl="0" eaLnBrk="1" fontAlgn="base" latinLnBrk="0" hangingPunct="1">
              <a:lnSpc>
                <a:spcPct val="100000"/>
              </a:lnSpc>
              <a:spcBef>
                <a:spcPct val="0"/>
              </a:spcBef>
              <a:spcAft>
                <a:spcPct val="0"/>
              </a:spcAft>
              <a:buClrTx/>
              <a:buSzTx/>
              <a:buFontTx/>
              <a:buNone/>
              <a:tabLst/>
            </a:pPr>
            <a:r>
              <a:rPr lang="cs-CZ" sz="1800" dirty="0">
                <a:solidFill>
                  <a:schemeClr val="bg1"/>
                </a:solidFill>
                <a:latin typeface="+mn-lt"/>
              </a:rPr>
              <a:t>stěnu břišní (perkutánně) za využití endoskopu </a:t>
            </a:r>
          </a:p>
        </p:txBody>
      </p:sp>
      <p:pic>
        <p:nvPicPr>
          <p:cNvPr id="8" name="Obrázek 5" descr="Obsah obrázku text&#10;&#10;Popis vygenerovaný s velmi vysokou mírou spolehlivosti">
            <a:extLst>
              <a:ext uri="{FF2B5EF4-FFF2-40B4-BE49-F238E27FC236}">
                <a16:creationId xmlns:a16="http://schemas.microsoft.com/office/drawing/2014/main" id="{6DE5B475-A4EB-4D6B-B52E-79B8F54F9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824" r="314" b="-214"/>
          <a:stretch>
            <a:fillRect/>
          </a:stretch>
        </p:blipFill>
        <p:spPr bwMode="auto">
          <a:xfrm>
            <a:off x="1117127" y="2956264"/>
            <a:ext cx="3630619" cy="380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4" descr="Obsah obrázku text, mapa&#10;&#10;Popis vygenerovaný s velmi vysokou mírou spolehlivosti">
            <a:extLst>
              <a:ext uri="{FF2B5EF4-FFF2-40B4-BE49-F238E27FC236}">
                <a16:creationId xmlns:a16="http://schemas.microsoft.com/office/drawing/2014/main" id="{4360A06C-7E3C-423C-97EB-3B39B9342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820" y="2956264"/>
            <a:ext cx="464185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sonda2">
            <a:extLst>
              <a:ext uri="{FF2B5EF4-FFF2-40B4-BE49-F238E27FC236}">
                <a16:creationId xmlns:a16="http://schemas.microsoft.com/office/drawing/2014/main" id="{BAC89CF1-ED7E-4993-801E-1A22B5BCB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961" y="4394539"/>
            <a:ext cx="2350077"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Zástupný symbol pro zápatí 10">
            <a:extLst>
              <a:ext uri="{FF2B5EF4-FFF2-40B4-BE49-F238E27FC236}">
                <a16:creationId xmlns:a16="http://schemas.microsoft.com/office/drawing/2014/main" id="{E80B714D-BFB0-4A74-8550-006BA308B678}"/>
              </a:ext>
            </a:extLst>
          </p:cNvPr>
          <p:cNvSpPr>
            <a:spLocks noGrp="1"/>
          </p:cNvSpPr>
          <p:nvPr>
            <p:ph type="ftr" sz="quarter" idx="10"/>
          </p:nvPr>
        </p:nvSpPr>
        <p:spPr/>
        <p:txBody>
          <a:bodyPr/>
          <a:lstStyle/>
          <a:p>
            <a:r>
              <a:rPr lang="cs-CZ"/>
              <a:t>Ústav zdravotnických věd, LF MU</a:t>
            </a:r>
            <a:endParaRPr lang="cs-CZ" dirty="0"/>
          </a:p>
        </p:txBody>
      </p:sp>
    </p:spTree>
    <p:extLst>
      <p:ext uri="{BB962C8B-B14F-4D97-AF65-F5344CB8AC3E}">
        <p14:creationId xmlns:p14="http://schemas.microsoft.com/office/powerpoint/2010/main" val="76217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a:extLst>
              <a:ext uri="{FF2B5EF4-FFF2-40B4-BE49-F238E27FC236}">
                <a16:creationId xmlns:a16="http://schemas.microsoft.com/office/drawing/2014/main" id="{55E220C1-9F66-4054-823A-BDAD4C3DD23F}"/>
              </a:ext>
            </a:extLst>
          </p:cNvPr>
          <p:cNvSpPr txBox="1">
            <a:spLocks noGrp="1" noChangeArrowheads="1"/>
          </p:cNvSpPr>
          <p:nvPr>
            <p:ph type="title" idx="4294967295"/>
          </p:nvPr>
        </p:nvSpPr>
        <p:spPr>
          <a:xfrm>
            <a:off x="1051309" y="543636"/>
            <a:ext cx="10753200" cy="451576"/>
          </a:xfrm>
        </p:spPr>
        <p:txBody>
          <a:bodyPr/>
          <a:lstStyle/>
          <a:p>
            <a:pPr eaLnBrk="1" hangingPunct="1"/>
            <a:r>
              <a:rPr lang="cs-CZ" altLang="cs-CZ" dirty="0"/>
              <a:t>Výživový knoflík (</a:t>
            </a:r>
            <a:r>
              <a:rPr lang="cs-CZ" altLang="cs-CZ" dirty="0" err="1"/>
              <a:t>feeding</a:t>
            </a:r>
            <a:r>
              <a:rPr lang="cs-CZ" altLang="cs-CZ" dirty="0"/>
              <a:t> </a:t>
            </a:r>
            <a:r>
              <a:rPr lang="cs-CZ" altLang="cs-CZ" dirty="0" err="1"/>
              <a:t>button</a:t>
            </a:r>
            <a:r>
              <a:rPr altLang="cs-CZ" dirty="0"/>
              <a:t>)</a:t>
            </a:r>
          </a:p>
        </p:txBody>
      </p:sp>
      <p:pic>
        <p:nvPicPr>
          <p:cNvPr id="28676" name="Obrázek 4">
            <a:extLst>
              <a:ext uri="{FF2B5EF4-FFF2-40B4-BE49-F238E27FC236}">
                <a16:creationId xmlns:a16="http://schemas.microsoft.com/office/drawing/2014/main" id="{D2849314-FD50-49B9-BBC5-84E37B213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359" y="1247631"/>
            <a:ext cx="2228268" cy="279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Obrázek 6">
            <a:extLst>
              <a:ext uri="{FF2B5EF4-FFF2-40B4-BE49-F238E27FC236}">
                <a16:creationId xmlns:a16="http://schemas.microsoft.com/office/drawing/2014/main" id="{897E7C49-F6D5-49D7-B396-4E9B31E02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1560515"/>
            <a:ext cx="2365375"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Řečová bublina: obdélníkový bublinový popisek se zakulacenými rohy 1">
            <a:extLst>
              <a:ext uri="{FF2B5EF4-FFF2-40B4-BE49-F238E27FC236}">
                <a16:creationId xmlns:a16="http://schemas.microsoft.com/office/drawing/2014/main" id="{8C49AAE5-4204-492D-BEB4-54885C81BDC3}"/>
              </a:ext>
            </a:extLst>
          </p:cNvPr>
          <p:cNvSpPr/>
          <p:nvPr/>
        </p:nvSpPr>
        <p:spPr bwMode="auto">
          <a:xfrm>
            <a:off x="541538" y="4489605"/>
            <a:ext cx="11453718" cy="1388321"/>
          </a:xfrm>
          <a:prstGeom prst="wedgeRoundRectCallout">
            <a:avLst>
              <a:gd name="adj1" fmla="val -23015"/>
              <a:gd name="adj2" fmla="val -110523"/>
              <a:gd name="adj3" fmla="val 1666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algn="ctr" eaLnBrk="1" hangingPunct="1"/>
            <a:r>
              <a:rPr lang="cs-CZ" altLang="cs-CZ" dirty="0">
                <a:solidFill>
                  <a:schemeClr val="bg1"/>
                </a:solidFill>
                <a:latin typeface="+mn-lt"/>
              </a:rPr>
              <a:t>zavádí se po 6 - 8 týdnech po vytvoření </a:t>
            </a:r>
            <a:r>
              <a:rPr lang="cs-CZ" altLang="cs-CZ" dirty="0" err="1">
                <a:solidFill>
                  <a:schemeClr val="bg1"/>
                </a:solidFill>
                <a:latin typeface="+mn-lt"/>
              </a:rPr>
              <a:t>PEGu</a:t>
            </a:r>
            <a:endParaRPr lang="cs-CZ" altLang="cs-CZ" dirty="0">
              <a:solidFill>
                <a:schemeClr val="bg1"/>
              </a:solidFill>
              <a:latin typeface="+mn-lt"/>
            </a:endParaRPr>
          </a:p>
          <a:p>
            <a:pPr algn="ctr" eaLnBrk="1" hangingPunct="1"/>
            <a:r>
              <a:rPr lang="cs-CZ" altLang="cs-CZ" dirty="0">
                <a:solidFill>
                  <a:schemeClr val="bg1"/>
                </a:solidFill>
                <a:latin typeface="+mn-lt"/>
              </a:rPr>
              <a:t>jedná se o diskrétní metodu </a:t>
            </a:r>
            <a:r>
              <a:rPr lang="cs-CZ" altLang="cs-CZ" dirty="0" err="1">
                <a:solidFill>
                  <a:schemeClr val="bg1"/>
                </a:solidFill>
                <a:latin typeface="+mn-lt"/>
              </a:rPr>
              <a:t>PEGu</a:t>
            </a:r>
            <a:endParaRPr lang="cs-CZ" altLang="cs-CZ" dirty="0">
              <a:solidFill>
                <a:schemeClr val="bg1"/>
              </a:solidFill>
              <a:latin typeface="+mn-lt"/>
            </a:endParaRPr>
          </a:p>
          <a:p>
            <a:pPr algn="ctr" eaLnBrk="1" hangingPunct="1"/>
            <a:r>
              <a:rPr lang="cs-CZ" altLang="cs-CZ" dirty="0">
                <a:solidFill>
                  <a:schemeClr val="bg1"/>
                </a:solidFill>
                <a:latin typeface="+mn-lt"/>
              </a:rPr>
              <a:t>vhodný u aktivních pacientů, nebo u neklidných pacientů (hrozí extrakce, poškození)</a:t>
            </a:r>
          </a:p>
        </p:txBody>
      </p:sp>
      <p:sp>
        <p:nvSpPr>
          <p:cNvPr id="3" name="Zástupný symbol pro číslo snímku 2">
            <a:extLst>
              <a:ext uri="{FF2B5EF4-FFF2-40B4-BE49-F238E27FC236}">
                <a16:creationId xmlns:a16="http://schemas.microsoft.com/office/drawing/2014/main" id="{FAC11356-D73A-4BB2-B12D-C2AB9FB31169}"/>
              </a:ext>
            </a:extLst>
          </p:cNvPr>
          <p:cNvSpPr>
            <a:spLocks noGrp="1"/>
          </p:cNvSpPr>
          <p:nvPr>
            <p:ph type="sldNum" sz="quarter" idx="11"/>
          </p:nvPr>
        </p:nvSpPr>
        <p:spPr/>
        <p:txBody>
          <a:bodyPr/>
          <a:lstStyle/>
          <a:p>
            <a:fld id="{0CFCB6FA-7CD2-4779-931E-0A069E2C061E}" type="slidenum">
              <a:rPr lang="cs-CZ" altLang="cs-CZ" smtClean="0"/>
              <a:pPr/>
              <a:t>9</a:t>
            </a:fld>
            <a:endParaRPr lang="cs-CZ" altLang="cs-CZ"/>
          </a:p>
        </p:txBody>
      </p:sp>
      <p:sp>
        <p:nvSpPr>
          <p:cNvPr id="7" name="Zástupný symbol pro zápatí 1">
            <a:extLst>
              <a:ext uri="{FF2B5EF4-FFF2-40B4-BE49-F238E27FC236}">
                <a16:creationId xmlns:a16="http://schemas.microsoft.com/office/drawing/2014/main" id="{B5CB133A-9B86-4BDB-A184-7E1FE363DDF4}"/>
              </a:ext>
            </a:extLst>
          </p:cNvPr>
          <p:cNvSpPr txBox="1">
            <a:spLocks/>
          </p:cNvSpPr>
          <p:nvPr/>
        </p:nvSpPr>
        <p:spPr>
          <a:xfrm>
            <a:off x="720000" y="6228000"/>
            <a:ext cx="7920000" cy="25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defRPr lang="cs-CZ" altLang="cs-CZ" sz="1200">
                <a:solidFill>
                  <a:schemeClr val="tx2"/>
                </a:solidFill>
                <a:latin typeface="+mj-lt"/>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dirty="0"/>
              <a:t>Ústav zdravotnických věd, LF MU</a:t>
            </a:r>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Chirurgie postupy II[20210412090224831].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Prezentace-MED-CZ-v6</Template>
  <TotalTime>1667</TotalTime>
  <Words>1951</Words>
  <Application>Microsoft Office PowerPoint</Application>
  <PresentationFormat>Širokoúhlá obrazovka</PresentationFormat>
  <Paragraphs>364</Paragraphs>
  <Slides>55</Slides>
  <Notes>1</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55</vt:i4>
      </vt:variant>
    </vt:vector>
  </HeadingPairs>
  <TitlesOfParts>
    <vt:vector size="62" baseType="lpstr">
      <vt:lpstr>Arial</vt:lpstr>
      <vt:lpstr>Book Antiqua</vt:lpstr>
      <vt:lpstr>Tahoma</vt:lpstr>
      <vt:lpstr>Wingdings</vt:lpstr>
      <vt:lpstr>Prezentace_MU_CZ</vt:lpstr>
      <vt:lpstr>Slide</vt:lpstr>
      <vt:lpstr>Snímek</vt:lpstr>
      <vt:lpstr>Prezentace aplikace PowerPoint</vt:lpstr>
      <vt:lpstr>Chirurgie III – stomie</vt:lpstr>
      <vt:lpstr>Stomie</vt:lpstr>
      <vt:lpstr>Stomie</vt:lpstr>
      <vt:lpstr>Typy stomií</vt:lpstr>
      <vt:lpstr>VÝŽIVNÉ STOMIE</vt:lpstr>
      <vt:lpstr>Důvody k vytvoření výživné stomie</vt:lpstr>
      <vt:lpstr>Gastrostomie                              PEG</vt:lpstr>
      <vt:lpstr>Výživový knoflík (feeding button)</vt:lpstr>
      <vt:lpstr>Jejunostomie                              PEJ</vt:lpstr>
      <vt:lpstr>Prezentace aplikace PowerPoint</vt:lpstr>
      <vt:lpstr>Podávání stravy sondou do žaludku </vt:lpstr>
      <vt:lpstr>Založení PEG</vt:lpstr>
      <vt:lpstr>Derivační stomie</vt:lpstr>
      <vt:lpstr>Důvody k vytvoření derivační stomie</vt:lpstr>
      <vt:lpstr>Derivační GIT stomie</vt:lpstr>
      <vt:lpstr>Dělení derivačních stomií GIT</vt:lpstr>
      <vt:lpstr>Lokalizace derivační stomií GIT – stěna břišní</vt:lpstr>
      <vt:lpstr>Derivační stomie GIT – předoperační péče</vt:lpstr>
      <vt:lpstr>Derivační stomie GIT – předoperační péče</vt:lpstr>
      <vt:lpstr>Derivační stomie GIT – předoperační péče</vt:lpstr>
      <vt:lpstr>Derivační stomie GIT – pooperační péče</vt:lpstr>
      <vt:lpstr>Firmy vyrábějící stoma pomůcky</vt:lpstr>
      <vt:lpstr>Pomůcky k ošetření stomie</vt:lpstr>
      <vt:lpstr>Pomůcky k ošetření stomie</vt:lpstr>
      <vt:lpstr>Pomůcky k ošetření stomie</vt:lpstr>
      <vt:lpstr>Výměna jímacího systému stomie GIT</vt:lpstr>
      <vt:lpstr>Výměna jímacího systému stomie GIT</vt:lpstr>
      <vt:lpstr>Ambulantní péče – stomapporadna </vt:lpstr>
      <vt:lpstr>Hodnocení parastomální kůže – DET skóre</vt:lpstr>
      <vt:lpstr>Hodnocení parastomální kůže – DET skóre</vt:lpstr>
      <vt:lpstr>Derivační stomie GIT – ranné komplikace</vt:lpstr>
      <vt:lpstr>Derivační stomie GIT – pozdní komplikace</vt:lpstr>
      <vt:lpstr>Derivační stomie GIT – pozdní komplikace</vt:lpstr>
      <vt:lpstr>Derivační stomie GIT – poškození kůže</vt:lpstr>
      <vt:lpstr>Derivační stomie GIT – zásady výživy</vt:lpstr>
      <vt:lpstr>Derivační stomie GIT – zásady výživy</vt:lpstr>
      <vt:lpstr>Derivační stomie GIT – účinek potravin</vt:lpstr>
      <vt:lpstr>Zásady výživy kolostomiků</vt:lpstr>
      <vt:lpstr>Zásady výživy ileostomiků</vt:lpstr>
      <vt:lpstr>Derivační stomie – uropoetický trakt</vt:lpstr>
      <vt:lpstr>Typy derivačních stomií – uropoetický trakt</vt:lpstr>
      <vt:lpstr>Derivační stomie – uropoetický trakt</vt:lpstr>
      <vt:lpstr>Stomie – dýchací trakt</vt:lpstr>
      <vt:lpstr>Koniotomie</vt:lpstr>
      <vt:lpstr>Tracheostomie</vt:lpstr>
      <vt:lpstr>Tracheostomie</vt:lpstr>
      <vt:lpstr>Tracheostomie – převaz</vt:lpstr>
      <vt:lpstr>Tracheostomie – převaz</vt:lpstr>
      <vt:lpstr>Tracheostomie – převaz </vt:lpstr>
      <vt:lpstr>Tracheostomie – odsávání  </vt:lpstr>
      <vt:lpstr>Kompetence všeobecné sestry v péči o stomie</vt:lpstr>
      <vt:lpstr>DĚKUJI ZA POZORNOST</vt:lpstr>
      <vt:lpstr>Zdroje</vt:lpstr>
      <vt:lpstr>Prezentace aplikace PowerPoint</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Martin Komenda</dc:creator>
  <cp:lastModifiedBy>Denisa Macková</cp:lastModifiedBy>
  <cp:revision>129</cp:revision>
  <cp:lastPrinted>1601-01-01T00:00:00Z</cp:lastPrinted>
  <dcterms:created xsi:type="dcterms:W3CDTF">2018-10-05T10:13:37Z</dcterms:created>
  <dcterms:modified xsi:type="dcterms:W3CDTF">2023-09-12T09:42:55Z</dcterms:modified>
</cp:coreProperties>
</file>