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5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4"/>
  </p:notesMasterIdLst>
  <p:handoutMasterIdLst>
    <p:handoutMasterId r:id="rId55"/>
  </p:handoutMasterIdLst>
  <p:sldIdLst>
    <p:sldId id="257" r:id="rId2"/>
    <p:sldId id="258" r:id="rId3"/>
    <p:sldId id="423" r:id="rId4"/>
    <p:sldId id="429" r:id="rId5"/>
    <p:sldId id="419" r:id="rId6"/>
    <p:sldId id="416" r:id="rId7"/>
    <p:sldId id="354" r:id="rId8"/>
    <p:sldId id="425" r:id="rId9"/>
    <p:sldId id="427" r:id="rId10"/>
    <p:sldId id="414" r:id="rId11"/>
    <p:sldId id="418" r:id="rId12"/>
    <p:sldId id="415" r:id="rId13"/>
    <p:sldId id="451" r:id="rId14"/>
    <p:sldId id="326" r:id="rId15"/>
    <p:sldId id="269" r:id="rId16"/>
    <p:sldId id="355" r:id="rId17"/>
    <p:sldId id="420" r:id="rId18"/>
    <p:sldId id="411" r:id="rId19"/>
    <p:sldId id="394" r:id="rId20"/>
    <p:sldId id="395" r:id="rId21"/>
    <p:sldId id="268" r:id="rId22"/>
    <p:sldId id="402" r:id="rId23"/>
    <p:sldId id="396" r:id="rId24"/>
    <p:sldId id="417" r:id="rId25"/>
    <p:sldId id="421" r:id="rId26"/>
    <p:sldId id="422" r:id="rId27"/>
    <p:sldId id="413" r:id="rId28"/>
    <p:sldId id="389" r:id="rId29"/>
    <p:sldId id="390" r:id="rId30"/>
    <p:sldId id="428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39" r:id="rId41"/>
    <p:sldId id="447" r:id="rId42"/>
    <p:sldId id="448" r:id="rId43"/>
    <p:sldId id="449" r:id="rId44"/>
    <p:sldId id="450" r:id="rId45"/>
    <p:sldId id="440" r:id="rId46"/>
    <p:sldId id="441" r:id="rId47"/>
    <p:sldId id="445" r:id="rId48"/>
    <p:sldId id="442" r:id="rId49"/>
    <p:sldId id="446" r:id="rId50"/>
    <p:sldId id="444" r:id="rId51"/>
    <p:sldId id="443" r:id="rId52"/>
    <p:sldId id="369" r:id="rId53"/>
  </p:sldIdLst>
  <p:sldSz cx="12192000" cy="6858000"/>
  <p:notesSz cx="6858000" cy="91440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F01928"/>
    <a:srgbClr val="0000DC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1" autoAdjust="0"/>
    <p:restoredTop sz="75145" autoAdjust="0"/>
  </p:normalViewPr>
  <p:slideViewPr>
    <p:cSldViewPr snapToGrid="0">
      <p:cViewPr varScale="1">
        <p:scale>
          <a:sx n="83" d="100"/>
          <a:sy n="83" d="100"/>
        </p:scale>
        <p:origin x="1308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88E56-EC14-436B-846B-6807CEAFC8B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E34C2FF-2F42-4657-AC83-B65B965C4A0B}">
      <dgm:prSet phldrT="[Text]" custT="1"/>
      <dgm:spPr/>
      <dgm:t>
        <a:bodyPr/>
        <a:lstStyle/>
        <a:p>
          <a:r>
            <a:rPr lang="cs-CZ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Studium informací</a:t>
          </a:r>
        </a:p>
      </dgm:t>
    </dgm:pt>
    <dgm:pt modelId="{14BECB95-E67A-4633-A507-480511F0C420}" type="parTrans" cxnId="{C287C7EC-FBFB-47FB-BC1C-07226BD4C24E}">
      <dgm:prSet/>
      <dgm:spPr/>
      <dgm:t>
        <a:bodyPr/>
        <a:lstStyle/>
        <a:p>
          <a:endParaRPr lang="cs-CZ"/>
        </a:p>
      </dgm:t>
    </dgm:pt>
    <dgm:pt modelId="{DC1E2ED5-E7D4-431A-8863-5D63B45E1CEB}" type="sibTrans" cxnId="{C287C7EC-FBFB-47FB-BC1C-07226BD4C24E}">
      <dgm:prSet/>
      <dgm:spPr/>
      <dgm:t>
        <a:bodyPr/>
        <a:lstStyle/>
        <a:p>
          <a:endParaRPr lang="cs-CZ"/>
        </a:p>
      </dgm:t>
    </dgm:pt>
    <dgm:pt modelId="{F70DA2CE-452F-459E-B4F3-5414ED3A1770}">
      <dgm:prSet phldrT="[Text]" phldr="1"/>
      <dgm:spPr/>
      <dgm:t>
        <a:bodyPr/>
        <a:lstStyle/>
        <a:p>
          <a:endParaRPr lang="cs-CZ"/>
        </a:p>
      </dgm:t>
    </dgm:pt>
    <dgm:pt modelId="{D9E49523-697A-4F10-A984-FC33EA178C1B}" type="parTrans" cxnId="{054041D1-D992-467D-8502-1C2AC853B6EB}">
      <dgm:prSet/>
      <dgm:spPr/>
      <dgm:t>
        <a:bodyPr/>
        <a:lstStyle/>
        <a:p>
          <a:endParaRPr lang="cs-CZ"/>
        </a:p>
      </dgm:t>
    </dgm:pt>
    <dgm:pt modelId="{C275B0AF-02AB-4562-B255-183AEFA10559}" type="sibTrans" cxnId="{054041D1-D992-467D-8502-1C2AC853B6EB}">
      <dgm:prSet/>
      <dgm:spPr/>
      <dgm:t>
        <a:bodyPr/>
        <a:lstStyle/>
        <a:p>
          <a:endParaRPr lang="cs-CZ"/>
        </a:p>
      </dgm:t>
    </dgm:pt>
    <dgm:pt modelId="{22BBBA5E-0364-4A43-A481-5AC92EA43C2D}">
      <dgm:prSet phldrT="[Text]" custT="1"/>
      <dgm:spPr/>
      <dgm:t>
        <a:bodyPr/>
        <a:lstStyle/>
        <a:p>
          <a:r>
            <a:rPr lang="cs-CZ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Nápad</a:t>
          </a:r>
        </a:p>
      </dgm:t>
    </dgm:pt>
    <dgm:pt modelId="{7A089CE5-0A52-4360-87C8-B69A2C58A50C}" type="parTrans" cxnId="{9FB57E21-0BAC-4F78-870A-4F878BE093BA}">
      <dgm:prSet/>
      <dgm:spPr/>
      <dgm:t>
        <a:bodyPr/>
        <a:lstStyle/>
        <a:p>
          <a:endParaRPr lang="cs-CZ"/>
        </a:p>
      </dgm:t>
    </dgm:pt>
    <dgm:pt modelId="{07D6EE6F-F02C-4624-98B6-9739150D3120}" type="sibTrans" cxnId="{9FB57E21-0BAC-4F78-870A-4F878BE093BA}">
      <dgm:prSet/>
      <dgm:spPr/>
      <dgm:t>
        <a:bodyPr/>
        <a:lstStyle/>
        <a:p>
          <a:endParaRPr lang="cs-CZ"/>
        </a:p>
      </dgm:t>
    </dgm:pt>
    <dgm:pt modelId="{07A729D9-AF37-44E6-A332-A3260FC8AB11}">
      <dgm:prSet phldrT="[Text]" phldr="1"/>
      <dgm:spPr/>
      <dgm:t>
        <a:bodyPr/>
        <a:lstStyle/>
        <a:p>
          <a:endParaRPr lang="cs-CZ"/>
        </a:p>
      </dgm:t>
    </dgm:pt>
    <dgm:pt modelId="{5EAA1DAC-4953-49A3-BCD2-DF19C1E83A74}" type="parTrans" cxnId="{B47BB5EF-C2E8-4ED7-8D67-4F55C5410D7E}">
      <dgm:prSet/>
      <dgm:spPr/>
      <dgm:t>
        <a:bodyPr/>
        <a:lstStyle/>
        <a:p>
          <a:endParaRPr lang="cs-CZ"/>
        </a:p>
      </dgm:t>
    </dgm:pt>
    <dgm:pt modelId="{A6C54585-560A-4872-8B75-7E87EA119F32}" type="sibTrans" cxnId="{B47BB5EF-C2E8-4ED7-8D67-4F55C5410D7E}">
      <dgm:prSet/>
      <dgm:spPr/>
      <dgm:t>
        <a:bodyPr/>
        <a:lstStyle/>
        <a:p>
          <a:endParaRPr lang="cs-CZ"/>
        </a:p>
      </dgm:t>
    </dgm:pt>
    <dgm:pt modelId="{982AF9FE-DDC1-4FE7-8F1D-63478C6D1DEF}">
      <dgm:prSet phldrT="[Text]" custT="1"/>
      <dgm:spPr/>
      <dgm:t>
        <a:bodyPr/>
        <a:lstStyle/>
        <a:p>
          <a:r>
            <a:rPr lang="cs-CZ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Diskuze</a:t>
          </a:r>
        </a:p>
      </dgm:t>
    </dgm:pt>
    <dgm:pt modelId="{F3B77A62-5FA9-4EE1-99EC-9A548A3EFB5B}" type="parTrans" cxnId="{E8B49309-F4BC-46A9-8E7B-950F2BA32F72}">
      <dgm:prSet/>
      <dgm:spPr/>
      <dgm:t>
        <a:bodyPr/>
        <a:lstStyle/>
        <a:p>
          <a:endParaRPr lang="cs-CZ"/>
        </a:p>
      </dgm:t>
    </dgm:pt>
    <dgm:pt modelId="{1DE8A434-8E2B-4F01-B811-2CEE8F7F87A3}" type="sibTrans" cxnId="{E8B49309-F4BC-46A9-8E7B-950F2BA32F72}">
      <dgm:prSet/>
      <dgm:spPr/>
      <dgm:t>
        <a:bodyPr/>
        <a:lstStyle/>
        <a:p>
          <a:endParaRPr lang="cs-CZ"/>
        </a:p>
      </dgm:t>
    </dgm:pt>
    <dgm:pt modelId="{A516990B-31F1-4BC5-BBE7-D897456A01F3}">
      <dgm:prSet phldrT="[Text]" phldr="1"/>
      <dgm:spPr/>
      <dgm:t>
        <a:bodyPr/>
        <a:lstStyle/>
        <a:p>
          <a:endParaRPr lang="cs-CZ" dirty="0"/>
        </a:p>
      </dgm:t>
    </dgm:pt>
    <dgm:pt modelId="{168C95E0-CDE3-4FE4-A25C-DAEC3A15D6EE}" type="parTrans" cxnId="{A77F449D-9B4C-4A53-9C66-F80E5DF195BB}">
      <dgm:prSet/>
      <dgm:spPr/>
      <dgm:t>
        <a:bodyPr/>
        <a:lstStyle/>
        <a:p>
          <a:endParaRPr lang="cs-CZ"/>
        </a:p>
      </dgm:t>
    </dgm:pt>
    <dgm:pt modelId="{8D8AB44F-3DBF-465C-8C66-BDE349F5E4AD}" type="sibTrans" cxnId="{A77F449D-9B4C-4A53-9C66-F80E5DF195BB}">
      <dgm:prSet/>
      <dgm:spPr/>
      <dgm:t>
        <a:bodyPr/>
        <a:lstStyle/>
        <a:p>
          <a:endParaRPr lang="cs-CZ"/>
        </a:p>
      </dgm:t>
    </dgm:pt>
    <dgm:pt modelId="{6012CC73-D8A1-41A9-BD43-7D6F27E2E2C7}">
      <dgm:prSet/>
      <dgm:spPr/>
      <dgm:t>
        <a:bodyPr/>
        <a:lstStyle/>
        <a:p>
          <a:endParaRPr lang="cs-CZ"/>
        </a:p>
      </dgm:t>
    </dgm:pt>
    <dgm:pt modelId="{C77241AB-1AD0-4AAD-87DB-6FB06685DEC5}" type="parTrans" cxnId="{257A01B1-7962-4669-AA14-87E6DDE5C578}">
      <dgm:prSet/>
      <dgm:spPr/>
      <dgm:t>
        <a:bodyPr/>
        <a:lstStyle/>
        <a:p>
          <a:endParaRPr lang="cs-CZ"/>
        </a:p>
      </dgm:t>
    </dgm:pt>
    <dgm:pt modelId="{219B194C-F317-4B95-9BFB-2AA853BD7E2F}" type="sibTrans" cxnId="{257A01B1-7962-4669-AA14-87E6DDE5C578}">
      <dgm:prSet/>
      <dgm:spPr/>
      <dgm:t>
        <a:bodyPr/>
        <a:lstStyle/>
        <a:p>
          <a:endParaRPr lang="cs-CZ"/>
        </a:p>
      </dgm:t>
    </dgm:pt>
    <dgm:pt modelId="{55C2EBA4-3314-4CB1-8E1E-F0399EE3C667}">
      <dgm:prSet/>
      <dgm:spPr/>
      <dgm:t>
        <a:bodyPr/>
        <a:lstStyle/>
        <a:p>
          <a:endParaRPr lang="cs-CZ"/>
        </a:p>
      </dgm:t>
    </dgm:pt>
    <dgm:pt modelId="{8C24C0A5-76B1-4663-BFFB-DF8E8E2B740A}" type="parTrans" cxnId="{24CAC49F-1599-46E7-B0CC-57FE97003464}">
      <dgm:prSet/>
      <dgm:spPr/>
      <dgm:t>
        <a:bodyPr/>
        <a:lstStyle/>
        <a:p>
          <a:endParaRPr lang="cs-CZ"/>
        </a:p>
      </dgm:t>
    </dgm:pt>
    <dgm:pt modelId="{35E6CA0A-A801-4C57-9367-3F0FB6CDE834}" type="sibTrans" cxnId="{24CAC49F-1599-46E7-B0CC-57FE97003464}">
      <dgm:prSet/>
      <dgm:spPr/>
      <dgm:t>
        <a:bodyPr/>
        <a:lstStyle/>
        <a:p>
          <a:endParaRPr lang="cs-CZ"/>
        </a:p>
      </dgm:t>
    </dgm:pt>
    <dgm:pt modelId="{C60D40A0-E02F-4B81-9439-E563B2CD9173}">
      <dgm:prSet custT="1"/>
      <dgm:spPr/>
      <dgm:t>
        <a:bodyPr/>
        <a:lstStyle/>
        <a:p>
          <a:r>
            <a:rPr lang="cs-CZ" sz="2400" dirty="0"/>
            <a:t>Výzkum</a:t>
          </a:r>
        </a:p>
      </dgm:t>
    </dgm:pt>
    <dgm:pt modelId="{C9CB202A-4AA8-41DB-B31C-AC0ED2473B66}" type="parTrans" cxnId="{247AD40E-5AED-4181-A09D-A2B5C348B48C}">
      <dgm:prSet/>
      <dgm:spPr/>
      <dgm:t>
        <a:bodyPr/>
        <a:lstStyle/>
        <a:p>
          <a:endParaRPr lang="cs-CZ"/>
        </a:p>
      </dgm:t>
    </dgm:pt>
    <dgm:pt modelId="{D223C91D-8DE5-46E2-AE87-FF0FC30A525A}" type="sibTrans" cxnId="{247AD40E-5AED-4181-A09D-A2B5C348B48C}">
      <dgm:prSet/>
      <dgm:spPr/>
      <dgm:t>
        <a:bodyPr/>
        <a:lstStyle/>
        <a:p>
          <a:endParaRPr lang="cs-CZ"/>
        </a:p>
      </dgm:t>
    </dgm:pt>
    <dgm:pt modelId="{1D37DA6F-7CC6-49B3-982F-5CF51E54E6FC}" type="pres">
      <dgm:prSet presAssocID="{2F988E56-EC14-436B-846B-6807CEAFC8B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1E1DBD5-199C-415B-BA54-83DEBE13366E}" type="pres">
      <dgm:prSet presAssocID="{3E34C2FF-2F42-4657-AC83-B65B965C4A0B}" presName="parentText1" presStyleLbl="node1" presStyleIdx="0" presStyleCnt="4" custLinFactNeighborX="307" custLinFactNeighborY="-13414">
        <dgm:presLayoutVars>
          <dgm:chMax/>
          <dgm:chPref val="3"/>
          <dgm:bulletEnabled val="1"/>
        </dgm:presLayoutVars>
      </dgm:prSet>
      <dgm:spPr/>
    </dgm:pt>
    <dgm:pt modelId="{1D344EE3-F422-480E-BE3B-CDCF37602F14}" type="pres">
      <dgm:prSet presAssocID="{3E34C2FF-2F42-4657-AC83-B65B965C4A0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95583E5F-5994-4DD5-A8FC-5C10C4C8C917}" type="pres">
      <dgm:prSet presAssocID="{22BBBA5E-0364-4A43-A481-5AC92EA43C2D}" presName="parentText2" presStyleLbl="node1" presStyleIdx="1" presStyleCnt="4" custLinFactNeighborX="-724" custLinFactNeighborY="-5487">
        <dgm:presLayoutVars>
          <dgm:chMax/>
          <dgm:chPref val="3"/>
          <dgm:bulletEnabled val="1"/>
        </dgm:presLayoutVars>
      </dgm:prSet>
      <dgm:spPr/>
    </dgm:pt>
    <dgm:pt modelId="{A340F84F-D497-4CF1-9361-43BAE0D90791}" type="pres">
      <dgm:prSet presAssocID="{22BBBA5E-0364-4A43-A481-5AC92EA43C2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1A931A8E-2CB7-489F-BDB2-AAD52FE9F171}" type="pres">
      <dgm:prSet presAssocID="{982AF9FE-DDC1-4FE7-8F1D-63478C6D1DEF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F5CB9611-C8CD-4323-8E87-24410188FC25}" type="pres">
      <dgm:prSet presAssocID="{982AF9FE-DDC1-4FE7-8F1D-63478C6D1DE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  <dgm:pt modelId="{D57E0ED2-FF09-448A-A5B3-F9BD7D3F47E6}" type="pres">
      <dgm:prSet presAssocID="{C60D40A0-E02F-4B81-9439-E563B2CD9173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</dgm:ptLst>
  <dgm:cxnLst>
    <dgm:cxn modelId="{E8B49309-F4BC-46A9-8E7B-950F2BA32F72}" srcId="{2F988E56-EC14-436B-846B-6807CEAFC8B8}" destId="{982AF9FE-DDC1-4FE7-8F1D-63478C6D1DEF}" srcOrd="2" destOrd="0" parTransId="{F3B77A62-5FA9-4EE1-99EC-9A548A3EFB5B}" sibTransId="{1DE8A434-8E2B-4F01-B811-2CEE8F7F87A3}"/>
    <dgm:cxn modelId="{247AD40E-5AED-4181-A09D-A2B5C348B48C}" srcId="{2F988E56-EC14-436B-846B-6807CEAFC8B8}" destId="{C60D40A0-E02F-4B81-9439-E563B2CD9173}" srcOrd="3" destOrd="0" parTransId="{C9CB202A-4AA8-41DB-B31C-AC0ED2473B66}" sibTransId="{D223C91D-8DE5-46E2-AE87-FF0FC30A525A}"/>
    <dgm:cxn modelId="{554F5112-AC16-4484-921F-852B58720B30}" type="presOf" srcId="{F70DA2CE-452F-459E-B4F3-5414ED3A1770}" destId="{1D344EE3-F422-480E-BE3B-CDCF37602F14}" srcOrd="0" destOrd="0" presId="urn:microsoft.com/office/officeart/2009/3/layout/IncreasingArrowsProcess"/>
    <dgm:cxn modelId="{9FB57E21-0BAC-4F78-870A-4F878BE093BA}" srcId="{2F988E56-EC14-436B-846B-6807CEAFC8B8}" destId="{22BBBA5E-0364-4A43-A481-5AC92EA43C2D}" srcOrd="1" destOrd="0" parTransId="{7A089CE5-0A52-4360-87C8-B69A2C58A50C}" sibTransId="{07D6EE6F-F02C-4624-98B6-9739150D3120}"/>
    <dgm:cxn modelId="{C934DB36-F4E3-464E-A448-D355A0A7ABDA}" type="presOf" srcId="{A516990B-31F1-4BC5-BBE7-D897456A01F3}" destId="{F5CB9611-C8CD-4323-8E87-24410188FC25}" srcOrd="0" destOrd="0" presId="urn:microsoft.com/office/officeart/2009/3/layout/IncreasingArrowsProcess"/>
    <dgm:cxn modelId="{DDF72041-3984-4299-B80A-3372D9D20909}" type="presOf" srcId="{982AF9FE-DDC1-4FE7-8F1D-63478C6D1DEF}" destId="{1A931A8E-2CB7-489F-BDB2-AAD52FE9F171}" srcOrd="0" destOrd="0" presId="urn:microsoft.com/office/officeart/2009/3/layout/IncreasingArrowsProcess"/>
    <dgm:cxn modelId="{55A9417E-72A7-4E59-91BF-9245D500CE84}" type="presOf" srcId="{3E34C2FF-2F42-4657-AC83-B65B965C4A0B}" destId="{71E1DBD5-199C-415B-BA54-83DEBE13366E}" srcOrd="0" destOrd="0" presId="urn:microsoft.com/office/officeart/2009/3/layout/IncreasingArrowsProcess"/>
    <dgm:cxn modelId="{C482D580-3FD7-4E8A-A58F-3329D0CFFDE4}" type="presOf" srcId="{2F988E56-EC14-436B-846B-6807CEAFC8B8}" destId="{1D37DA6F-7CC6-49B3-982F-5CF51E54E6FC}" srcOrd="0" destOrd="0" presId="urn:microsoft.com/office/officeart/2009/3/layout/IncreasingArrowsProcess"/>
    <dgm:cxn modelId="{A77F449D-9B4C-4A53-9C66-F80E5DF195BB}" srcId="{982AF9FE-DDC1-4FE7-8F1D-63478C6D1DEF}" destId="{A516990B-31F1-4BC5-BBE7-D897456A01F3}" srcOrd="0" destOrd="0" parTransId="{168C95E0-CDE3-4FE4-A25C-DAEC3A15D6EE}" sibTransId="{8D8AB44F-3DBF-465C-8C66-BDE349F5E4AD}"/>
    <dgm:cxn modelId="{24CAC49F-1599-46E7-B0CC-57FE97003464}" srcId="{982AF9FE-DDC1-4FE7-8F1D-63478C6D1DEF}" destId="{55C2EBA4-3314-4CB1-8E1E-F0399EE3C667}" srcOrd="1" destOrd="0" parTransId="{8C24C0A5-76B1-4663-BFFB-DF8E8E2B740A}" sibTransId="{35E6CA0A-A801-4C57-9367-3F0FB6CDE834}"/>
    <dgm:cxn modelId="{131959A3-80F5-4765-BC15-A3B34B1A175F}" type="presOf" srcId="{22BBBA5E-0364-4A43-A481-5AC92EA43C2D}" destId="{95583E5F-5994-4DD5-A8FC-5C10C4C8C917}" srcOrd="0" destOrd="0" presId="urn:microsoft.com/office/officeart/2009/3/layout/IncreasingArrowsProcess"/>
    <dgm:cxn modelId="{7D6020A9-D0B7-44D2-B2B7-29373DEF1456}" type="presOf" srcId="{07A729D9-AF37-44E6-A332-A3260FC8AB11}" destId="{A340F84F-D497-4CF1-9361-43BAE0D90791}" srcOrd="0" destOrd="0" presId="urn:microsoft.com/office/officeart/2009/3/layout/IncreasingArrowsProcess"/>
    <dgm:cxn modelId="{257A01B1-7962-4669-AA14-87E6DDE5C578}" srcId="{982AF9FE-DDC1-4FE7-8F1D-63478C6D1DEF}" destId="{6012CC73-D8A1-41A9-BD43-7D6F27E2E2C7}" srcOrd="2" destOrd="0" parTransId="{C77241AB-1AD0-4AAD-87DB-6FB06685DEC5}" sibTransId="{219B194C-F317-4B95-9BFB-2AA853BD7E2F}"/>
    <dgm:cxn modelId="{C7DCC8C0-F5D2-42D4-A3A9-E3F640FBE99C}" type="presOf" srcId="{6012CC73-D8A1-41A9-BD43-7D6F27E2E2C7}" destId="{F5CB9611-C8CD-4323-8E87-24410188FC25}" srcOrd="0" destOrd="2" presId="urn:microsoft.com/office/officeart/2009/3/layout/IncreasingArrowsProcess"/>
    <dgm:cxn modelId="{054041D1-D992-467D-8502-1C2AC853B6EB}" srcId="{3E34C2FF-2F42-4657-AC83-B65B965C4A0B}" destId="{F70DA2CE-452F-459E-B4F3-5414ED3A1770}" srcOrd="0" destOrd="0" parTransId="{D9E49523-697A-4F10-A984-FC33EA178C1B}" sibTransId="{C275B0AF-02AB-4562-B255-183AEFA10559}"/>
    <dgm:cxn modelId="{FED478E5-8611-4D39-8A7A-BA0F29EB2ABF}" type="presOf" srcId="{55C2EBA4-3314-4CB1-8E1E-F0399EE3C667}" destId="{F5CB9611-C8CD-4323-8E87-24410188FC25}" srcOrd="0" destOrd="1" presId="urn:microsoft.com/office/officeart/2009/3/layout/IncreasingArrowsProcess"/>
    <dgm:cxn modelId="{C287C7EC-FBFB-47FB-BC1C-07226BD4C24E}" srcId="{2F988E56-EC14-436B-846B-6807CEAFC8B8}" destId="{3E34C2FF-2F42-4657-AC83-B65B965C4A0B}" srcOrd="0" destOrd="0" parTransId="{14BECB95-E67A-4633-A507-480511F0C420}" sibTransId="{DC1E2ED5-E7D4-431A-8863-5D63B45E1CEB}"/>
    <dgm:cxn modelId="{B47BB5EF-C2E8-4ED7-8D67-4F55C5410D7E}" srcId="{22BBBA5E-0364-4A43-A481-5AC92EA43C2D}" destId="{07A729D9-AF37-44E6-A332-A3260FC8AB11}" srcOrd="0" destOrd="0" parTransId="{5EAA1DAC-4953-49A3-BCD2-DF19C1E83A74}" sibTransId="{A6C54585-560A-4872-8B75-7E87EA119F32}"/>
    <dgm:cxn modelId="{8D1FBCF2-EA6A-4301-9973-1B4F3C8CDC23}" type="presOf" srcId="{C60D40A0-E02F-4B81-9439-E563B2CD9173}" destId="{D57E0ED2-FF09-448A-A5B3-F9BD7D3F47E6}" srcOrd="0" destOrd="0" presId="urn:microsoft.com/office/officeart/2009/3/layout/IncreasingArrowsProcess"/>
    <dgm:cxn modelId="{97BB3E1A-F1D6-40F9-9040-021BCD18436D}" type="presParOf" srcId="{1D37DA6F-7CC6-49B3-982F-5CF51E54E6FC}" destId="{71E1DBD5-199C-415B-BA54-83DEBE13366E}" srcOrd="0" destOrd="0" presId="urn:microsoft.com/office/officeart/2009/3/layout/IncreasingArrowsProcess"/>
    <dgm:cxn modelId="{23C4CD57-A828-48AE-9186-33564F58C4F2}" type="presParOf" srcId="{1D37DA6F-7CC6-49B3-982F-5CF51E54E6FC}" destId="{1D344EE3-F422-480E-BE3B-CDCF37602F14}" srcOrd="1" destOrd="0" presId="urn:microsoft.com/office/officeart/2009/3/layout/IncreasingArrowsProcess"/>
    <dgm:cxn modelId="{625427F6-CFEA-49C3-9147-117C9BD8D2A5}" type="presParOf" srcId="{1D37DA6F-7CC6-49B3-982F-5CF51E54E6FC}" destId="{95583E5F-5994-4DD5-A8FC-5C10C4C8C917}" srcOrd="2" destOrd="0" presId="urn:microsoft.com/office/officeart/2009/3/layout/IncreasingArrowsProcess"/>
    <dgm:cxn modelId="{5A21CBDC-4020-4367-A397-43979A200D22}" type="presParOf" srcId="{1D37DA6F-7CC6-49B3-982F-5CF51E54E6FC}" destId="{A340F84F-D497-4CF1-9361-43BAE0D90791}" srcOrd="3" destOrd="0" presId="urn:microsoft.com/office/officeart/2009/3/layout/IncreasingArrowsProcess"/>
    <dgm:cxn modelId="{F97ECEF6-499A-4AC1-9D64-CB35DDB308F7}" type="presParOf" srcId="{1D37DA6F-7CC6-49B3-982F-5CF51E54E6FC}" destId="{1A931A8E-2CB7-489F-BDB2-AAD52FE9F171}" srcOrd="4" destOrd="0" presId="urn:microsoft.com/office/officeart/2009/3/layout/IncreasingArrowsProcess"/>
    <dgm:cxn modelId="{5DC1BB9B-9EA3-4D72-BF0F-0119B25C8251}" type="presParOf" srcId="{1D37DA6F-7CC6-49B3-982F-5CF51E54E6FC}" destId="{F5CB9611-C8CD-4323-8E87-24410188FC25}" srcOrd="5" destOrd="0" presId="urn:microsoft.com/office/officeart/2009/3/layout/IncreasingArrowsProcess"/>
    <dgm:cxn modelId="{04D06CCF-4DF7-4125-8CDE-5E38A07187E7}" type="presParOf" srcId="{1D37DA6F-7CC6-49B3-982F-5CF51E54E6FC}" destId="{D57E0ED2-FF09-448A-A5B3-F9BD7D3F47E6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A1998-0F32-4957-B79C-46BD3AC5034C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41EEE69F-4FDE-43AC-89ED-67933DBD3E4B}">
      <dgm:prSet phldrT="[Text]" custT="1"/>
      <dgm:spPr/>
      <dgm:t>
        <a:bodyPr/>
        <a:lstStyle/>
        <a:p>
          <a:r>
            <a:rPr lang="cs-CZ" sz="19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1</a:t>
          </a:r>
        </a:p>
      </dgm:t>
    </dgm:pt>
    <dgm:pt modelId="{7F7F9E76-737B-4E70-B7D8-D1F29039B5D4}" type="parTrans" cxnId="{A9CD489D-BA72-4923-B144-D0AA48528201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BA71875-21D5-4AAD-81F3-27DC80FD6A4E}" type="sibTrans" cxnId="{A9CD489D-BA72-4923-B144-D0AA48528201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9B2AC1D-EF84-4BEB-88E3-77A54E975BE0}">
      <dgm:prSet phldrT="[Text]" custT="1"/>
      <dgm:spPr/>
      <dgm:t>
        <a:bodyPr/>
        <a:lstStyle/>
        <a:p>
          <a:r>
            <a:rPr lang="cs-CZ" sz="19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2</a:t>
          </a:r>
        </a:p>
      </dgm:t>
    </dgm:pt>
    <dgm:pt modelId="{C588E9B5-0F6D-4C2B-9C14-22888AE64DF7}" type="parTrans" cxnId="{55A5D9E1-B518-45EF-A620-4355E2B538C2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2C7C7AD-3523-4984-B7BE-2BC6E9FF7842}" type="sibTrans" cxnId="{55A5D9E1-B518-45EF-A620-4355E2B538C2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BE7B0D6-A2A6-4DE6-AE2F-1312AD783883}">
      <dgm:prSet phldrT="[Text]" custT="1"/>
      <dgm:spPr/>
      <dgm:t>
        <a:bodyPr/>
        <a:lstStyle/>
        <a:p>
          <a:r>
            <a:rPr lang="cs-CZ" sz="19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3</a:t>
          </a:r>
        </a:p>
      </dgm:t>
    </dgm:pt>
    <dgm:pt modelId="{D909B255-A91E-4456-874E-FB1CC9419FB8}" type="parTrans" cxnId="{71474663-135C-41BE-B260-8CB217806815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F94169A-FE52-4541-A7B1-031213D5B86E}" type="sibTrans" cxnId="{71474663-135C-41BE-B260-8CB217806815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0E3643-6068-4B06-BCA7-DFF848A9C06C}">
      <dgm:prSet custT="1"/>
      <dgm:spPr/>
      <dgm:t>
        <a:bodyPr/>
        <a:lstStyle/>
        <a:p>
          <a:r>
            <a:rPr lang="cs-CZ" sz="1900" b="1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4</a:t>
          </a:r>
          <a:endParaRPr lang="cs-CZ" sz="19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D4BCBB8-F944-419F-A53B-B2DDC89D74EF}" type="parTrans" cxnId="{6806A72C-0AA3-4D31-B82E-F0F4821A5B05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3F2B6A6-DCF7-430A-910D-728E2EEA445B}" type="sibTrans" cxnId="{6806A72C-0AA3-4D31-B82E-F0F4821A5B05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44CCF7E-249F-40D5-A67F-16E0D4B64956}">
      <dgm:prSet custT="1"/>
      <dgm:spPr/>
      <dgm:t>
        <a:bodyPr/>
        <a:lstStyle/>
        <a:p>
          <a:r>
            <a:rPr lang="cs-CZ" sz="19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5</a:t>
          </a:r>
        </a:p>
      </dgm:t>
    </dgm:pt>
    <dgm:pt modelId="{73E4FB84-78C1-4416-88A7-FD4F004437C1}" type="parTrans" cxnId="{ECFE848D-DDEC-418F-ADEF-995A4A457810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A4911C5-896B-4BDA-B895-C30D1E070F29}" type="sibTrans" cxnId="{ECFE848D-DDEC-418F-ADEF-995A4A457810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B16B996-FCD7-4A46-9CA6-92590737B27C}">
      <dgm:prSet custT="1"/>
      <dgm:spPr/>
      <dgm:t>
        <a:bodyPr/>
        <a:lstStyle/>
        <a:p>
          <a:pPr>
            <a:buClr>
              <a:schemeClr val="tx2"/>
            </a:buClr>
            <a:buFontTx/>
            <a:buNone/>
          </a:pPr>
          <a:r>
            <a:rPr lang="cs-CZ" sz="19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Koncepční fáze</a:t>
          </a:r>
        </a:p>
      </dgm:t>
    </dgm:pt>
    <dgm:pt modelId="{70437097-5E1B-4DE5-8E2C-E9AB6CC539A5}" type="parTrans" cxnId="{C40B3436-05C6-41D9-B8E5-BB0E539981B2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14E94B4-B218-4354-9208-5C73DEF6205B}" type="sibTrans" cxnId="{C40B3436-05C6-41D9-B8E5-BB0E539981B2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1EBE575-9FBD-47E3-971C-724CB09FD4ED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8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Plánování</a:t>
          </a:r>
        </a:p>
      </dgm:t>
    </dgm:pt>
    <dgm:pt modelId="{0DA0E040-D318-41E3-9707-6C71610A776A}" type="parTrans" cxnId="{FF6A222B-B70F-4CDB-BF13-F73CDD556797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C8E128A-0EE7-4DFA-92B4-FD2308E33FD2}" type="sibTrans" cxnId="{FF6A222B-B70F-4CDB-BF13-F73CDD556797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8303E2D-92C8-4DBB-8907-788EB7C5785F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9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Empirická fáze</a:t>
          </a:r>
        </a:p>
      </dgm:t>
    </dgm:pt>
    <dgm:pt modelId="{EBFA7B71-6F23-4F69-A30B-579959D674EA}" type="parTrans" cxnId="{409EFC64-BEA9-43E6-AFB5-8B15838AA0AA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D0C1202-EDAF-4E3A-95EF-8ED60ED0BE34}" type="sibTrans" cxnId="{409EFC64-BEA9-43E6-AFB5-8B15838AA0AA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A775A48-BC41-4CBD-9E61-3B64A22EB906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8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Analytická fáze</a:t>
          </a:r>
        </a:p>
      </dgm:t>
    </dgm:pt>
    <dgm:pt modelId="{04FCD21F-EED8-4CD5-BE81-B1CFBCACBEB7}" type="parTrans" cxnId="{1A21FCD8-627A-4068-B9BD-3B98012AE0AC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4082D8F-B44D-46FC-99AE-12DB217E183E}" type="sibTrans" cxnId="{1A21FCD8-627A-4068-B9BD-3B98012AE0AC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1ECDA1A-7257-447B-A5AE-3DCAFF69F867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8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Diseminační fáze</a:t>
          </a:r>
        </a:p>
      </dgm:t>
    </dgm:pt>
    <dgm:pt modelId="{A86EBE53-5BF8-4CC2-A0FB-D2692069DCD3}" type="parTrans" cxnId="{4308F9B6-135C-45BD-90E2-C1B9974F109A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E8B9621-7AFC-4281-8368-50C7B65D388A}" type="sibTrans" cxnId="{4308F9B6-135C-45BD-90E2-C1B9974F109A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1925AEE-A612-4B56-8127-4DAFE0CF1B87}">
      <dgm:prSet custT="1"/>
      <dgm:spPr/>
      <dgm:t>
        <a:bodyPr/>
        <a:lstStyle/>
        <a:p>
          <a:pPr>
            <a:buClr>
              <a:schemeClr val="tx2"/>
            </a:buClr>
            <a:buFontTx/>
            <a:buChar char="-"/>
          </a:pPr>
          <a:r>
            <a:rPr lang="cs-CZ" sz="19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Vymezení výzkumného problému</a:t>
          </a:r>
        </a:p>
      </dgm:t>
    </dgm:pt>
    <dgm:pt modelId="{5C7B3B1B-8541-4F74-84CA-B582DD81E5DD}" type="parTrans" cxnId="{28BB8B7B-955F-40B5-A612-CC0C894F3CCA}">
      <dgm:prSet/>
      <dgm:spPr/>
      <dgm:t>
        <a:bodyPr/>
        <a:lstStyle/>
        <a:p>
          <a:endParaRPr lang="cs-CZ" sz="1900"/>
        </a:p>
      </dgm:t>
    </dgm:pt>
    <dgm:pt modelId="{16A94E56-F33B-429D-B5F4-7F5C228EC508}" type="sibTrans" cxnId="{28BB8B7B-955F-40B5-A612-CC0C894F3CCA}">
      <dgm:prSet/>
      <dgm:spPr/>
      <dgm:t>
        <a:bodyPr/>
        <a:lstStyle/>
        <a:p>
          <a:endParaRPr lang="cs-CZ" sz="1900"/>
        </a:p>
      </dgm:t>
    </dgm:pt>
    <dgm:pt modelId="{86BB548F-531D-42B6-9CA3-B2B638201808}">
      <dgm:prSet custT="1"/>
      <dgm:spPr/>
      <dgm:t>
        <a:bodyPr/>
        <a:lstStyle/>
        <a:p>
          <a:pPr>
            <a:buClr>
              <a:schemeClr val="tx2"/>
            </a:buClr>
            <a:buFontTx/>
            <a:buChar char="-"/>
          </a:pPr>
          <a:r>
            <a:rPr lang="cs-CZ" sz="19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Studium teoretických východisek</a:t>
          </a:r>
        </a:p>
      </dgm:t>
    </dgm:pt>
    <dgm:pt modelId="{587BC42E-43A6-486B-979C-29CCF3393E59}" type="parTrans" cxnId="{D1A39071-B8FC-431E-A025-AE0B9E1A5EFA}">
      <dgm:prSet/>
      <dgm:spPr/>
      <dgm:t>
        <a:bodyPr/>
        <a:lstStyle/>
        <a:p>
          <a:endParaRPr lang="cs-CZ" sz="1900"/>
        </a:p>
      </dgm:t>
    </dgm:pt>
    <dgm:pt modelId="{F0079505-EBC4-446F-BCEF-D56595962ADB}" type="sibTrans" cxnId="{D1A39071-B8FC-431E-A025-AE0B9E1A5EFA}">
      <dgm:prSet/>
      <dgm:spPr/>
      <dgm:t>
        <a:bodyPr/>
        <a:lstStyle/>
        <a:p>
          <a:endParaRPr lang="cs-CZ" sz="1900"/>
        </a:p>
      </dgm:t>
    </dgm:pt>
    <dgm:pt modelId="{984164FF-B979-4C4D-B05D-8EF24059433A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Volba výzkumného designu</a:t>
          </a:r>
        </a:p>
      </dgm:t>
    </dgm:pt>
    <dgm:pt modelId="{5075EBE5-D38E-47BD-A4E6-04F06DDE5C3A}" type="parTrans" cxnId="{46B80BEA-F395-4054-AB54-AE884287E2D1}">
      <dgm:prSet/>
      <dgm:spPr/>
      <dgm:t>
        <a:bodyPr/>
        <a:lstStyle/>
        <a:p>
          <a:endParaRPr lang="cs-CZ" sz="1900"/>
        </a:p>
      </dgm:t>
    </dgm:pt>
    <dgm:pt modelId="{D7DB52E2-41B9-4A66-B242-9AFACC179E41}" type="sibTrans" cxnId="{46B80BEA-F395-4054-AB54-AE884287E2D1}">
      <dgm:prSet/>
      <dgm:spPr/>
      <dgm:t>
        <a:bodyPr/>
        <a:lstStyle/>
        <a:p>
          <a:endParaRPr lang="cs-CZ" sz="1900"/>
        </a:p>
      </dgm:t>
    </dgm:pt>
    <dgm:pt modelId="{048D61CA-A7FF-4066-BD79-695DAF0B8C6B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Volba výzkumného nástroje</a:t>
          </a:r>
        </a:p>
      </dgm:t>
    </dgm:pt>
    <dgm:pt modelId="{89083EA9-408D-4CD6-BB89-E72DC3B214D9}" type="parTrans" cxnId="{493074A0-BEEE-43F5-B300-A1F2DDA5C72F}">
      <dgm:prSet/>
      <dgm:spPr/>
      <dgm:t>
        <a:bodyPr/>
        <a:lstStyle/>
        <a:p>
          <a:endParaRPr lang="cs-CZ" sz="1900"/>
        </a:p>
      </dgm:t>
    </dgm:pt>
    <dgm:pt modelId="{9403B437-0163-40D0-8B67-FA32B2E0891A}" type="sibTrans" cxnId="{493074A0-BEEE-43F5-B300-A1F2DDA5C72F}">
      <dgm:prSet/>
      <dgm:spPr/>
      <dgm:t>
        <a:bodyPr/>
        <a:lstStyle/>
        <a:p>
          <a:endParaRPr lang="cs-CZ" sz="1900"/>
        </a:p>
      </dgm:t>
    </dgm:pt>
    <dgm:pt modelId="{D2E18655-5A3B-42AB-9DAC-A76CFA120B1F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Formulace cílů/hypotéz/výzkumných otázek</a:t>
          </a:r>
        </a:p>
      </dgm:t>
    </dgm:pt>
    <dgm:pt modelId="{018565D5-684C-4153-9358-7556EEB3BAE6}" type="parTrans" cxnId="{68F23E33-5AD0-4B1B-BE5C-F3116A33A60F}">
      <dgm:prSet/>
      <dgm:spPr/>
      <dgm:t>
        <a:bodyPr/>
        <a:lstStyle/>
        <a:p>
          <a:endParaRPr lang="cs-CZ" sz="1900"/>
        </a:p>
      </dgm:t>
    </dgm:pt>
    <dgm:pt modelId="{0E4AADC2-40DA-4836-8F7B-62D2BD2BF9B1}" type="sibTrans" cxnId="{68F23E33-5AD0-4B1B-BE5C-F3116A33A60F}">
      <dgm:prSet/>
      <dgm:spPr/>
      <dgm:t>
        <a:bodyPr/>
        <a:lstStyle/>
        <a:p>
          <a:endParaRPr lang="cs-CZ" sz="1900"/>
        </a:p>
      </dgm:t>
    </dgm:pt>
    <dgm:pt modelId="{B4D81A4B-954F-4A61-9FAB-D9B30A63C837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Tvorba výzkumného nástroje</a:t>
          </a:r>
        </a:p>
      </dgm:t>
    </dgm:pt>
    <dgm:pt modelId="{7F3F36A3-24BC-420C-86DE-88528DD202E7}" type="parTrans" cxnId="{5312D005-CD7D-4823-974F-21003736F40F}">
      <dgm:prSet/>
      <dgm:spPr/>
      <dgm:t>
        <a:bodyPr/>
        <a:lstStyle/>
        <a:p>
          <a:endParaRPr lang="cs-CZ" sz="1900"/>
        </a:p>
      </dgm:t>
    </dgm:pt>
    <dgm:pt modelId="{D0A0EE2D-E033-49E9-A80D-55D96DC7BD90}" type="sibTrans" cxnId="{5312D005-CD7D-4823-974F-21003736F40F}">
      <dgm:prSet/>
      <dgm:spPr/>
      <dgm:t>
        <a:bodyPr/>
        <a:lstStyle/>
        <a:p>
          <a:endParaRPr lang="cs-CZ" sz="1900"/>
        </a:p>
      </dgm:t>
    </dgm:pt>
    <dgm:pt modelId="{D1931194-7E4C-40E3-9BAD-1879E2B21320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Sběr dat</a:t>
          </a:r>
        </a:p>
      </dgm:t>
    </dgm:pt>
    <dgm:pt modelId="{67E405B1-A85B-41F1-81AF-1EAD482D11D9}" type="parTrans" cxnId="{3F2EB340-C346-468C-83BC-7D1499BCFA92}">
      <dgm:prSet/>
      <dgm:spPr/>
      <dgm:t>
        <a:bodyPr/>
        <a:lstStyle/>
        <a:p>
          <a:endParaRPr lang="cs-CZ" sz="1900"/>
        </a:p>
      </dgm:t>
    </dgm:pt>
    <dgm:pt modelId="{A9BE80AE-C2EF-48D3-8208-0DC72B8A4FB8}" type="sibTrans" cxnId="{3F2EB340-C346-468C-83BC-7D1499BCFA92}">
      <dgm:prSet/>
      <dgm:spPr/>
      <dgm:t>
        <a:bodyPr/>
        <a:lstStyle/>
        <a:p>
          <a:endParaRPr lang="cs-CZ" sz="1900"/>
        </a:p>
      </dgm:t>
    </dgm:pt>
    <dgm:pt modelId="{62EA79F6-4AD2-43C6-B85A-3D8A552F309F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Interpretace dat</a:t>
          </a:r>
        </a:p>
      </dgm:t>
    </dgm:pt>
    <dgm:pt modelId="{4365449B-BD3A-49F7-8164-DD30D50CBA3D}" type="parTrans" cxnId="{C43ED5D7-6366-498D-95DD-DD34DB8F3733}">
      <dgm:prSet/>
      <dgm:spPr/>
      <dgm:t>
        <a:bodyPr/>
        <a:lstStyle/>
        <a:p>
          <a:endParaRPr lang="cs-CZ" sz="1900"/>
        </a:p>
      </dgm:t>
    </dgm:pt>
    <dgm:pt modelId="{E5A6CA9F-D0A0-4A25-8510-F4906322F393}" type="sibTrans" cxnId="{C43ED5D7-6366-498D-95DD-DD34DB8F3733}">
      <dgm:prSet/>
      <dgm:spPr/>
      <dgm:t>
        <a:bodyPr/>
        <a:lstStyle/>
        <a:p>
          <a:endParaRPr lang="cs-CZ" sz="1900"/>
        </a:p>
      </dgm:t>
    </dgm:pt>
    <dgm:pt modelId="{6EBAF44C-C154-4833-9CA1-CC3C9E0260CC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Aplikace výsledků šetření</a:t>
          </a:r>
        </a:p>
      </dgm:t>
    </dgm:pt>
    <dgm:pt modelId="{C299DC94-D5A3-4A92-9A30-16E58593C875}" type="parTrans" cxnId="{3E56D23D-4DBE-4C90-B3A9-32CD2CB9E566}">
      <dgm:prSet/>
      <dgm:spPr/>
      <dgm:t>
        <a:bodyPr/>
        <a:lstStyle/>
        <a:p>
          <a:endParaRPr lang="cs-CZ" sz="1900"/>
        </a:p>
      </dgm:t>
    </dgm:pt>
    <dgm:pt modelId="{6F20E163-DFBB-4B98-A0BB-48891CC7280E}" type="sibTrans" cxnId="{3E56D23D-4DBE-4C90-B3A9-32CD2CB9E566}">
      <dgm:prSet/>
      <dgm:spPr/>
      <dgm:t>
        <a:bodyPr/>
        <a:lstStyle/>
        <a:p>
          <a:endParaRPr lang="cs-CZ" sz="1900"/>
        </a:p>
      </dgm:t>
    </dgm:pt>
    <dgm:pt modelId="{25D81CE8-10E7-4872-9DAA-E47A0993CE2E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Volba cílového souboru</a:t>
          </a:r>
        </a:p>
      </dgm:t>
    </dgm:pt>
    <dgm:pt modelId="{D6C026E0-0A23-4C36-8AAB-7EE0CF779E30}" type="parTrans" cxnId="{4DEAAC4A-5B87-4FAA-89B6-1987775C786B}">
      <dgm:prSet/>
      <dgm:spPr/>
      <dgm:t>
        <a:bodyPr/>
        <a:lstStyle/>
        <a:p>
          <a:endParaRPr lang="cs-CZ" sz="1900"/>
        </a:p>
      </dgm:t>
    </dgm:pt>
    <dgm:pt modelId="{D77E9E1D-ABE8-4B63-9EFC-557B2989A7E3}" type="sibTrans" cxnId="{4DEAAC4A-5B87-4FAA-89B6-1987775C786B}">
      <dgm:prSet/>
      <dgm:spPr/>
      <dgm:t>
        <a:bodyPr/>
        <a:lstStyle/>
        <a:p>
          <a:endParaRPr lang="cs-CZ" sz="1900"/>
        </a:p>
      </dgm:t>
    </dgm:pt>
    <dgm:pt modelId="{A4985ECE-893E-40B3-AC55-905C3E81FF68}">
      <dgm:prSet custT="1"/>
      <dgm:spPr/>
      <dgm:t>
        <a:bodyPr/>
        <a:lstStyle/>
        <a:p>
          <a:pPr>
            <a:buClr>
              <a:schemeClr val="tx2"/>
            </a:buClr>
            <a:buFontTx/>
            <a:buChar char="-"/>
          </a:pPr>
          <a:r>
            <a:rPr lang="cs-CZ" sz="19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Definice pojmů konstruktů, proměnných a jejich operacionalizace</a:t>
          </a:r>
        </a:p>
      </dgm:t>
    </dgm:pt>
    <dgm:pt modelId="{F4E0D5CF-AC26-4CEE-8822-63009205AEA0}" type="parTrans" cxnId="{41840BA7-9587-41F8-8D30-800D97FAFB76}">
      <dgm:prSet/>
      <dgm:spPr/>
      <dgm:t>
        <a:bodyPr/>
        <a:lstStyle/>
        <a:p>
          <a:endParaRPr lang="cs-CZ" sz="1900"/>
        </a:p>
      </dgm:t>
    </dgm:pt>
    <dgm:pt modelId="{3EB44E78-9E2A-4A39-AE5A-D6780C0F8AF8}" type="sibTrans" cxnId="{41840BA7-9587-41F8-8D30-800D97FAFB76}">
      <dgm:prSet/>
      <dgm:spPr/>
      <dgm:t>
        <a:bodyPr/>
        <a:lstStyle/>
        <a:p>
          <a:endParaRPr lang="cs-CZ" sz="1900"/>
        </a:p>
      </dgm:t>
    </dgm:pt>
    <dgm:pt modelId="{EE9BB4FF-4FC7-41A8-8ABB-4DEE9BE2C0C6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Distribuce výsledků šetření</a:t>
          </a:r>
        </a:p>
      </dgm:t>
    </dgm:pt>
    <dgm:pt modelId="{A9FCEB4F-DEDC-483D-99B1-A6EFEEB15617}" type="parTrans" cxnId="{876F605B-8ECC-4689-BF30-E6839DE67EDC}">
      <dgm:prSet/>
      <dgm:spPr/>
      <dgm:t>
        <a:bodyPr/>
        <a:lstStyle/>
        <a:p>
          <a:endParaRPr lang="cs-CZ" sz="1900"/>
        </a:p>
      </dgm:t>
    </dgm:pt>
    <dgm:pt modelId="{4454E68F-6020-43A9-B55B-E7AA6C71F88D}" type="sibTrans" cxnId="{876F605B-8ECC-4689-BF30-E6839DE67EDC}">
      <dgm:prSet/>
      <dgm:spPr/>
      <dgm:t>
        <a:bodyPr/>
        <a:lstStyle/>
        <a:p>
          <a:endParaRPr lang="cs-CZ" sz="1900"/>
        </a:p>
      </dgm:t>
    </dgm:pt>
    <dgm:pt modelId="{6B7F3878-D57C-4C69-A8D4-9D0349216F69}" type="pres">
      <dgm:prSet presAssocID="{426A1998-0F32-4957-B79C-46BD3AC5034C}" presName="linearFlow" presStyleCnt="0">
        <dgm:presLayoutVars>
          <dgm:dir/>
          <dgm:animLvl val="lvl"/>
          <dgm:resizeHandles val="exact"/>
        </dgm:presLayoutVars>
      </dgm:prSet>
      <dgm:spPr/>
    </dgm:pt>
    <dgm:pt modelId="{3C6D8F4C-40CD-48E6-8EBF-0EB33795324C}" type="pres">
      <dgm:prSet presAssocID="{41EEE69F-4FDE-43AC-89ED-67933DBD3E4B}" presName="composite" presStyleCnt="0"/>
      <dgm:spPr/>
    </dgm:pt>
    <dgm:pt modelId="{DF286EDD-CEC7-42D3-8C86-8D0577B0B55C}" type="pres">
      <dgm:prSet presAssocID="{41EEE69F-4FDE-43AC-89ED-67933DBD3E4B}" presName="parentText" presStyleLbl="alignNode1" presStyleIdx="0" presStyleCnt="5" custScaleY="134910" custLinFactNeighborX="0" custLinFactNeighborY="-13869">
        <dgm:presLayoutVars>
          <dgm:chMax val="1"/>
          <dgm:bulletEnabled val="1"/>
        </dgm:presLayoutVars>
      </dgm:prSet>
      <dgm:spPr/>
    </dgm:pt>
    <dgm:pt modelId="{F09A03C8-7052-49C9-AF3F-FDC112CEE1AF}" type="pres">
      <dgm:prSet presAssocID="{41EEE69F-4FDE-43AC-89ED-67933DBD3E4B}" presName="descendantText" presStyleLbl="alignAcc1" presStyleIdx="0" presStyleCnt="5" custScaleY="182972" custLinFactNeighborX="110" custLinFactNeighborY="-5377">
        <dgm:presLayoutVars>
          <dgm:bulletEnabled val="1"/>
        </dgm:presLayoutVars>
      </dgm:prSet>
      <dgm:spPr/>
    </dgm:pt>
    <dgm:pt modelId="{AC4E8559-0233-494E-A064-3A00300D979D}" type="pres">
      <dgm:prSet presAssocID="{3BA71875-21D5-4AAD-81F3-27DC80FD6A4E}" presName="sp" presStyleCnt="0"/>
      <dgm:spPr/>
    </dgm:pt>
    <dgm:pt modelId="{32B1E7CD-B774-4AF1-BC39-3A711E6EF120}" type="pres">
      <dgm:prSet presAssocID="{B9B2AC1D-EF84-4BEB-88E3-77A54E975BE0}" presName="composite" presStyleCnt="0"/>
      <dgm:spPr/>
    </dgm:pt>
    <dgm:pt modelId="{0F6E6112-97A1-4BB5-A4F9-24FA94A52E5F}" type="pres">
      <dgm:prSet presAssocID="{B9B2AC1D-EF84-4BEB-88E3-77A54E975BE0}" presName="parentText" presStyleLbl="alignNode1" presStyleIdx="1" presStyleCnt="5" custScaleY="105918" custLinFactNeighborX="0" custLinFactNeighborY="-5224">
        <dgm:presLayoutVars>
          <dgm:chMax val="1"/>
          <dgm:bulletEnabled val="1"/>
        </dgm:presLayoutVars>
      </dgm:prSet>
      <dgm:spPr/>
    </dgm:pt>
    <dgm:pt modelId="{0D42DE77-9115-45FE-AF36-4AE860E95981}" type="pres">
      <dgm:prSet presAssocID="{B9B2AC1D-EF84-4BEB-88E3-77A54E975BE0}" presName="descendantText" presStyleLbl="alignAcc1" presStyleIdx="1" presStyleCnt="5" custScaleY="137276">
        <dgm:presLayoutVars>
          <dgm:bulletEnabled val="1"/>
        </dgm:presLayoutVars>
      </dgm:prSet>
      <dgm:spPr>
        <a:xfrm rot="5400000">
          <a:off x="4553415" y="-2099528"/>
          <a:ext cx="1053887" cy="8507179"/>
        </a:xfrm>
        <a:prstGeom prst="round2SameRect">
          <a:avLst/>
        </a:prstGeom>
      </dgm:spPr>
    </dgm:pt>
    <dgm:pt modelId="{10B0CF9C-9EA0-4AB2-B67E-5CACDB53E8AC}" type="pres">
      <dgm:prSet presAssocID="{52C7C7AD-3523-4984-B7BE-2BC6E9FF7842}" presName="sp" presStyleCnt="0"/>
      <dgm:spPr/>
    </dgm:pt>
    <dgm:pt modelId="{2832D165-FDD7-4D27-AE85-001951593D81}" type="pres">
      <dgm:prSet presAssocID="{DBE7B0D6-A2A6-4DE6-AE2F-1312AD783883}" presName="composite" presStyleCnt="0"/>
      <dgm:spPr/>
    </dgm:pt>
    <dgm:pt modelId="{0EC12212-346A-4AB7-ACA5-75C0ACA64481}" type="pres">
      <dgm:prSet presAssocID="{DBE7B0D6-A2A6-4DE6-AE2F-1312AD78388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7768E14-D2EF-4AD6-8E05-1704D4D0192A}" type="pres">
      <dgm:prSet presAssocID="{DBE7B0D6-A2A6-4DE6-AE2F-1312AD783883}" presName="descendantText" presStyleLbl="alignAcc1" presStyleIdx="2" presStyleCnt="5" custLinFactNeighborX="1117" custLinFactNeighborY="1034">
        <dgm:presLayoutVars>
          <dgm:bulletEnabled val="1"/>
        </dgm:presLayoutVars>
      </dgm:prSet>
      <dgm:spPr>
        <a:xfrm rot="5400000">
          <a:off x="4696501" y="-976799"/>
          <a:ext cx="767714" cy="8507179"/>
        </a:xfrm>
        <a:prstGeom prst="round2SameRect">
          <a:avLst/>
        </a:prstGeom>
      </dgm:spPr>
    </dgm:pt>
    <dgm:pt modelId="{C158D4D0-FFB8-4EAB-A575-4EC08FA6C4A3}" type="pres">
      <dgm:prSet presAssocID="{4F94169A-FE52-4541-A7B1-031213D5B86E}" presName="sp" presStyleCnt="0"/>
      <dgm:spPr/>
    </dgm:pt>
    <dgm:pt modelId="{3911B5BC-0447-4102-89D6-C4ED09F2258C}" type="pres">
      <dgm:prSet presAssocID="{7A0E3643-6068-4B06-BCA7-DFF848A9C06C}" presName="composite" presStyleCnt="0"/>
      <dgm:spPr/>
    </dgm:pt>
    <dgm:pt modelId="{C8D56B89-B0DC-4658-AA53-DE98922A0BD0}" type="pres">
      <dgm:prSet presAssocID="{7A0E3643-6068-4B06-BCA7-DFF848A9C06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D3558A0-4A00-411E-9132-1ECC93F67009}" type="pres">
      <dgm:prSet presAssocID="{7A0E3643-6068-4B06-BCA7-DFF848A9C06C}" presName="descendantText" presStyleLbl="alignAcc1" presStyleIdx="3" presStyleCnt="5" custLinFactNeighborX="644" custLinFactNeighborY="6603">
        <dgm:presLayoutVars>
          <dgm:bulletEnabled val="1"/>
        </dgm:presLayoutVars>
      </dgm:prSet>
      <dgm:spPr>
        <a:xfrm rot="5400000">
          <a:off x="4696501" y="145797"/>
          <a:ext cx="767714" cy="8507179"/>
        </a:xfrm>
        <a:prstGeom prst="round2SameRect">
          <a:avLst/>
        </a:prstGeom>
      </dgm:spPr>
    </dgm:pt>
    <dgm:pt modelId="{BC0FB456-1314-4F2A-B9F5-2CD208D8E0A2}" type="pres">
      <dgm:prSet presAssocID="{E3F2B6A6-DCF7-430A-910D-728E2EEA445B}" presName="sp" presStyleCnt="0"/>
      <dgm:spPr/>
    </dgm:pt>
    <dgm:pt modelId="{9AE2F024-9557-475B-9E13-F5B818640693}" type="pres">
      <dgm:prSet presAssocID="{944CCF7E-249F-40D5-A67F-16E0D4B64956}" presName="composite" presStyleCnt="0"/>
      <dgm:spPr/>
    </dgm:pt>
    <dgm:pt modelId="{5755B60C-EB7D-438F-A39D-F84FFE9C1743}" type="pres">
      <dgm:prSet presAssocID="{944CCF7E-249F-40D5-A67F-16E0D4B64956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1CA3827-207F-4ED3-A056-1CD90B7D1955}" type="pres">
      <dgm:prSet presAssocID="{944CCF7E-249F-40D5-A67F-16E0D4B64956}" presName="descendantText" presStyleLbl="alignAcc1" presStyleIdx="4" presStyleCnt="5">
        <dgm:presLayoutVars>
          <dgm:bulletEnabled val="1"/>
        </dgm:presLayoutVars>
      </dgm:prSet>
      <dgm:spPr>
        <a:xfrm rot="5400000">
          <a:off x="4696501" y="1174947"/>
          <a:ext cx="767714" cy="8507179"/>
        </a:xfrm>
        <a:prstGeom prst="round2SameRect">
          <a:avLst/>
        </a:prstGeom>
      </dgm:spPr>
    </dgm:pt>
  </dgm:ptLst>
  <dgm:cxnLst>
    <dgm:cxn modelId="{BDDE4503-B38E-4918-AF65-236097FACE77}" type="presOf" srcId="{25D81CE8-10E7-4872-9DAA-E47A0993CE2E}" destId="{0D42DE77-9115-45FE-AF36-4AE860E95981}" srcOrd="0" destOrd="2" presId="urn:microsoft.com/office/officeart/2005/8/layout/chevron2"/>
    <dgm:cxn modelId="{5312D005-CD7D-4823-974F-21003736F40F}" srcId="{DBE7B0D6-A2A6-4DE6-AE2F-1312AD783883}" destId="{B4D81A4B-954F-4A61-9FAB-D9B30A63C837}" srcOrd="2" destOrd="0" parTransId="{7F3F36A3-24BC-420C-86DE-88528DD202E7}" sibTransId="{D0A0EE2D-E033-49E9-A80D-55D96DC7BD90}"/>
    <dgm:cxn modelId="{DA24DA16-0F14-4D31-AC42-20D0F62F2A04}" type="presOf" srcId="{D2E18655-5A3B-42AB-9DAC-A76CFA120B1F}" destId="{57768E14-D2EF-4AD6-8E05-1704D4D0192A}" srcOrd="0" destOrd="1" presId="urn:microsoft.com/office/officeart/2005/8/layout/chevron2"/>
    <dgm:cxn modelId="{E8515817-76EE-4122-BC43-F6263628AEC1}" type="presOf" srcId="{B4D81A4B-954F-4A61-9FAB-D9B30A63C837}" destId="{57768E14-D2EF-4AD6-8E05-1704D4D0192A}" srcOrd="0" destOrd="2" presId="urn:microsoft.com/office/officeart/2005/8/layout/chevron2"/>
    <dgm:cxn modelId="{EF80AA27-13E7-4A7E-8C9C-38368880A876}" type="presOf" srcId="{B8303E2D-92C8-4DBB-8907-788EB7C5785F}" destId="{57768E14-D2EF-4AD6-8E05-1704D4D0192A}" srcOrd="0" destOrd="0" presId="urn:microsoft.com/office/officeart/2005/8/layout/chevron2"/>
    <dgm:cxn modelId="{FF6A222B-B70F-4CDB-BF13-F73CDD556797}" srcId="{B9B2AC1D-EF84-4BEB-88E3-77A54E975BE0}" destId="{41EBE575-9FBD-47E3-971C-724CB09FD4ED}" srcOrd="0" destOrd="0" parTransId="{0DA0E040-D318-41E3-9707-6C71610A776A}" sibTransId="{BC8E128A-0EE7-4DFA-92B4-FD2308E33FD2}"/>
    <dgm:cxn modelId="{6806A72C-0AA3-4D31-B82E-F0F4821A5B05}" srcId="{426A1998-0F32-4957-B79C-46BD3AC5034C}" destId="{7A0E3643-6068-4B06-BCA7-DFF848A9C06C}" srcOrd="3" destOrd="0" parTransId="{6D4BCBB8-F944-419F-A53B-B2DDC89D74EF}" sibTransId="{E3F2B6A6-DCF7-430A-910D-728E2EEA445B}"/>
    <dgm:cxn modelId="{68F23E33-5AD0-4B1B-BE5C-F3116A33A60F}" srcId="{DBE7B0D6-A2A6-4DE6-AE2F-1312AD783883}" destId="{D2E18655-5A3B-42AB-9DAC-A76CFA120B1F}" srcOrd="1" destOrd="0" parTransId="{018565D5-684C-4153-9358-7556EEB3BAE6}" sibTransId="{0E4AADC2-40DA-4836-8F7B-62D2BD2BF9B1}"/>
    <dgm:cxn modelId="{C40B3436-05C6-41D9-B8E5-BB0E539981B2}" srcId="{41EEE69F-4FDE-43AC-89ED-67933DBD3E4B}" destId="{9B16B996-FCD7-4A46-9CA6-92590737B27C}" srcOrd="0" destOrd="0" parTransId="{70437097-5E1B-4DE5-8E2C-E9AB6CC539A5}" sibTransId="{B14E94B4-B218-4354-9208-5C73DEF6205B}"/>
    <dgm:cxn modelId="{4C8EE738-06AD-480A-B23F-61E0D3025FB2}" type="presOf" srcId="{B9B2AC1D-EF84-4BEB-88E3-77A54E975BE0}" destId="{0F6E6112-97A1-4BB5-A4F9-24FA94A52E5F}" srcOrd="0" destOrd="0" presId="urn:microsoft.com/office/officeart/2005/8/layout/chevron2"/>
    <dgm:cxn modelId="{3E56D23D-4DBE-4C90-B3A9-32CD2CB9E566}" srcId="{944CCF7E-249F-40D5-A67F-16E0D4B64956}" destId="{6EBAF44C-C154-4833-9CA1-CC3C9E0260CC}" srcOrd="2" destOrd="0" parTransId="{C299DC94-D5A3-4A92-9A30-16E58593C875}" sibTransId="{6F20E163-DFBB-4B98-A0BB-48891CC7280E}"/>
    <dgm:cxn modelId="{3F2EB340-C346-468C-83BC-7D1499BCFA92}" srcId="{7A0E3643-6068-4B06-BCA7-DFF848A9C06C}" destId="{D1931194-7E4C-40E3-9BAD-1879E2B21320}" srcOrd="1" destOrd="0" parTransId="{67E405B1-A85B-41F1-81AF-1EAD482D11D9}" sibTransId="{A9BE80AE-C2EF-48D3-8208-0DC72B8A4FB8}"/>
    <dgm:cxn modelId="{876F605B-8ECC-4689-BF30-E6839DE67EDC}" srcId="{944CCF7E-249F-40D5-A67F-16E0D4B64956}" destId="{EE9BB4FF-4FC7-41A8-8ABB-4DEE9BE2C0C6}" srcOrd="1" destOrd="0" parTransId="{A9FCEB4F-DEDC-483D-99B1-A6EFEEB15617}" sibTransId="{4454E68F-6020-43A9-B55B-E7AA6C71F88D}"/>
    <dgm:cxn modelId="{71474663-135C-41BE-B260-8CB217806815}" srcId="{426A1998-0F32-4957-B79C-46BD3AC5034C}" destId="{DBE7B0D6-A2A6-4DE6-AE2F-1312AD783883}" srcOrd="2" destOrd="0" parTransId="{D909B255-A91E-4456-874E-FB1CC9419FB8}" sibTransId="{4F94169A-FE52-4541-A7B1-031213D5B86E}"/>
    <dgm:cxn modelId="{FD3B7364-41EA-4A31-A41A-C68BDEE9B264}" type="presOf" srcId="{6EBAF44C-C154-4833-9CA1-CC3C9E0260CC}" destId="{01CA3827-207F-4ED3-A056-1CD90B7D1955}" srcOrd="0" destOrd="2" presId="urn:microsoft.com/office/officeart/2005/8/layout/chevron2"/>
    <dgm:cxn modelId="{409EFC64-BEA9-43E6-AFB5-8B15838AA0AA}" srcId="{DBE7B0D6-A2A6-4DE6-AE2F-1312AD783883}" destId="{B8303E2D-92C8-4DBB-8907-788EB7C5785F}" srcOrd="0" destOrd="0" parTransId="{EBFA7B71-6F23-4F69-A30B-579959D674EA}" sibTransId="{AD0C1202-EDAF-4E3A-95EF-8ED60ED0BE34}"/>
    <dgm:cxn modelId="{DAF14A68-428E-4F42-9D67-EF28B5449421}" type="presOf" srcId="{944CCF7E-249F-40D5-A67F-16E0D4B64956}" destId="{5755B60C-EB7D-438F-A39D-F84FFE9C1743}" srcOrd="0" destOrd="0" presId="urn:microsoft.com/office/officeart/2005/8/layout/chevron2"/>
    <dgm:cxn modelId="{4DEAAC4A-5B87-4FAA-89B6-1987775C786B}" srcId="{41EBE575-9FBD-47E3-971C-724CB09FD4ED}" destId="{25D81CE8-10E7-4872-9DAA-E47A0993CE2E}" srcOrd="1" destOrd="0" parTransId="{D6C026E0-0A23-4C36-8AAB-7EE0CF779E30}" sibTransId="{D77E9E1D-ABE8-4B63-9EFC-557B2989A7E3}"/>
    <dgm:cxn modelId="{D5111650-CED1-44F9-AFE7-5155EDDB1E3F}" type="presOf" srcId="{71925AEE-A612-4B56-8127-4DAFE0CF1B87}" destId="{F09A03C8-7052-49C9-AF3F-FDC112CEE1AF}" srcOrd="0" destOrd="1" presId="urn:microsoft.com/office/officeart/2005/8/layout/chevron2"/>
    <dgm:cxn modelId="{D1A39071-B8FC-431E-A025-AE0B9E1A5EFA}" srcId="{9B16B996-FCD7-4A46-9CA6-92590737B27C}" destId="{86BB548F-531D-42B6-9CA3-B2B638201808}" srcOrd="2" destOrd="0" parTransId="{587BC42E-43A6-486B-979C-29CCF3393E59}" sibTransId="{F0079505-EBC4-446F-BCEF-D56595962ADB}"/>
    <dgm:cxn modelId="{589A4072-EFBF-4312-A4DE-16821F79661C}" type="presOf" srcId="{CA775A48-BC41-4CBD-9E61-3B64A22EB906}" destId="{5D3558A0-4A00-411E-9132-1ECC93F67009}" srcOrd="0" destOrd="0" presId="urn:microsoft.com/office/officeart/2005/8/layout/chevron2"/>
    <dgm:cxn modelId="{F16C5053-D676-43F2-810A-684D859217ED}" type="presOf" srcId="{048D61CA-A7FF-4066-BD79-695DAF0B8C6B}" destId="{0D42DE77-9115-45FE-AF36-4AE860E95981}" srcOrd="0" destOrd="3" presId="urn:microsoft.com/office/officeart/2005/8/layout/chevron2"/>
    <dgm:cxn modelId="{29BF1455-521B-4535-869E-71AF35CCC69C}" type="presOf" srcId="{41EBE575-9FBD-47E3-971C-724CB09FD4ED}" destId="{0D42DE77-9115-45FE-AF36-4AE860E95981}" srcOrd="0" destOrd="0" presId="urn:microsoft.com/office/officeart/2005/8/layout/chevron2"/>
    <dgm:cxn modelId="{28BB8B7B-955F-40B5-A612-CC0C894F3CCA}" srcId="{9B16B996-FCD7-4A46-9CA6-92590737B27C}" destId="{71925AEE-A612-4B56-8127-4DAFE0CF1B87}" srcOrd="0" destOrd="0" parTransId="{5C7B3B1B-8541-4F74-84CA-B582DD81E5DD}" sibTransId="{16A94E56-F33B-429D-B5F4-7F5C228EC508}"/>
    <dgm:cxn modelId="{0203AA8A-8387-4765-89A0-FA6D84521BF5}" type="presOf" srcId="{EE9BB4FF-4FC7-41A8-8ABB-4DEE9BE2C0C6}" destId="{01CA3827-207F-4ED3-A056-1CD90B7D1955}" srcOrd="0" destOrd="1" presId="urn:microsoft.com/office/officeart/2005/8/layout/chevron2"/>
    <dgm:cxn modelId="{6A83FE8C-6665-4566-947C-82D11E0130B8}" type="presOf" srcId="{984164FF-B979-4C4D-B05D-8EF24059433A}" destId="{0D42DE77-9115-45FE-AF36-4AE860E95981}" srcOrd="0" destOrd="1" presId="urn:microsoft.com/office/officeart/2005/8/layout/chevron2"/>
    <dgm:cxn modelId="{C3FA788D-8B71-4CBE-9F27-361CE6E6A356}" type="presOf" srcId="{E1ECDA1A-7257-447B-A5AE-3DCAFF69F867}" destId="{01CA3827-207F-4ED3-A056-1CD90B7D1955}" srcOrd="0" destOrd="0" presId="urn:microsoft.com/office/officeart/2005/8/layout/chevron2"/>
    <dgm:cxn modelId="{ECFE848D-DDEC-418F-ADEF-995A4A457810}" srcId="{426A1998-0F32-4957-B79C-46BD3AC5034C}" destId="{944CCF7E-249F-40D5-A67F-16E0D4B64956}" srcOrd="4" destOrd="0" parTransId="{73E4FB84-78C1-4416-88A7-FD4F004437C1}" sibTransId="{FA4911C5-896B-4BDA-B895-C30D1E070F29}"/>
    <dgm:cxn modelId="{B066AF9C-0DBA-4647-BC63-E41F27A7DB2F}" type="presOf" srcId="{62EA79F6-4AD2-43C6-B85A-3D8A552F309F}" destId="{5D3558A0-4A00-411E-9132-1ECC93F67009}" srcOrd="0" destOrd="2" presId="urn:microsoft.com/office/officeart/2005/8/layout/chevron2"/>
    <dgm:cxn modelId="{A9CD489D-BA72-4923-B144-D0AA48528201}" srcId="{426A1998-0F32-4957-B79C-46BD3AC5034C}" destId="{41EEE69F-4FDE-43AC-89ED-67933DBD3E4B}" srcOrd="0" destOrd="0" parTransId="{7F7F9E76-737B-4E70-B7D8-D1F29039B5D4}" sibTransId="{3BA71875-21D5-4AAD-81F3-27DC80FD6A4E}"/>
    <dgm:cxn modelId="{493074A0-BEEE-43F5-B300-A1F2DDA5C72F}" srcId="{41EBE575-9FBD-47E3-971C-724CB09FD4ED}" destId="{048D61CA-A7FF-4066-BD79-695DAF0B8C6B}" srcOrd="2" destOrd="0" parTransId="{89083EA9-408D-4CD6-BB89-E72DC3B214D9}" sibTransId="{9403B437-0163-40D0-8B67-FA32B2E0891A}"/>
    <dgm:cxn modelId="{41840BA7-9587-41F8-8D30-800D97FAFB76}" srcId="{9B16B996-FCD7-4A46-9CA6-92590737B27C}" destId="{A4985ECE-893E-40B3-AC55-905C3E81FF68}" srcOrd="1" destOrd="0" parTransId="{F4E0D5CF-AC26-4CEE-8822-63009205AEA0}" sibTransId="{3EB44E78-9E2A-4A39-AE5A-D6780C0F8AF8}"/>
    <dgm:cxn modelId="{12E286AA-64C0-4DF6-8189-B3A88C259B39}" type="presOf" srcId="{A4985ECE-893E-40B3-AC55-905C3E81FF68}" destId="{F09A03C8-7052-49C9-AF3F-FDC112CEE1AF}" srcOrd="0" destOrd="2" presId="urn:microsoft.com/office/officeart/2005/8/layout/chevron2"/>
    <dgm:cxn modelId="{4308F9B6-135C-45BD-90E2-C1B9974F109A}" srcId="{944CCF7E-249F-40D5-A67F-16E0D4B64956}" destId="{E1ECDA1A-7257-447B-A5AE-3DCAFF69F867}" srcOrd="0" destOrd="0" parTransId="{A86EBE53-5BF8-4CC2-A0FB-D2692069DCD3}" sibTransId="{1E8B9621-7AFC-4281-8368-50C7B65D388A}"/>
    <dgm:cxn modelId="{06196CBB-AAF4-4240-A386-F57897A66BB4}" type="presOf" srcId="{41EEE69F-4FDE-43AC-89ED-67933DBD3E4B}" destId="{DF286EDD-CEC7-42D3-8C86-8D0577B0B55C}" srcOrd="0" destOrd="0" presId="urn:microsoft.com/office/officeart/2005/8/layout/chevron2"/>
    <dgm:cxn modelId="{BBD4C7C4-CAB1-444F-955D-66B7482EFEB2}" type="presOf" srcId="{426A1998-0F32-4957-B79C-46BD3AC5034C}" destId="{6B7F3878-D57C-4C69-A8D4-9D0349216F69}" srcOrd="0" destOrd="0" presId="urn:microsoft.com/office/officeart/2005/8/layout/chevron2"/>
    <dgm:cxn modelId="{C43ED5D7-6366-498D-95DD-DD34DB8F3733}" srcId="{7A0E3643-6068-4B06-BCA7-DFF848A9C06C}" destId="{62EA79F6-4AD2-43C6-B85A-3D8A552F309F}" srcOrd="2" destOrd="0" parTransId="{4365449B-BD3A-49F7-8164-DD30D50CBA3D}" sibTransId="{E5A6CA9F-D0A0-4A25-8510-F4906322F393}"/>
    <dgm:cxn modelId="{1A21FCD8-627A-4068-B9BD-3B98012AE0AC}" srcId="{7A0E3643-6068-4B06-BCA7-DFF848A9C06C}" destId="{CA775A48-BC41-4CBD-9E61-3B64A22EB906}" srcOrd="0" destOrd="0" parTransId="{04FCD21F-EED8-4CD5-BE81-B1CFBCACBEB7}" sibTransId="{A4082D8F-B44D-46FC-99AE-12DB217E183E}"/>
    <dgm:cxn modelId="{55A5D9E1-B518-45EF-A620-4355E2B538C2}" srcId="{426A1998-0F32-4957-B79C-46BD3AC5034C}" destId="{B9B2AC1D-EF84-4BEB-88E3-77A54E975BE0}" srcOrd="1" destOrd="0" parTransId="{C588E9B5-0F6D-4C2B-9C14-22888AE64DF7}" sibTransId="{52C7C7AD-3523-4984-B7BE-2BC6E9FF7842}"/>
    <dgm:cxn modelId="{29C7B2E9-1B2B-49ED-B71B-C28E5CFDC245}" type="presOf" srcId="{D1931194-7E4C-40E3-9BAD-1879E2B21320}" destId="{5D3558A0-4A00-411E-9132-1ECC93F67009}" srcOrd="0" destOrd="1" presId="urn:microsoft.com/office/officeart/2005/8/layout/chevron2"/>
    <dgm:cxn modelId="{46B80BEA-F395-4054-AB54-AE884287E2D1}" srcId="{41EBE575-9FBD-47E3-971C-724CB09FD4ED}" destId="{984164FF-B979-4C4D-B05D-8EF24059433A}" srcOrd="0" destOrd="0" parTransId="{5075EBE5-D38E-47BD-A4E6-04F06DDE5C3A}" sibTransId="{D7DB52E2-41B9-4A66-B242-9AFACC179E41}"/>
    <dgm:cxn modelId="{0DC044F0-0256-4587-B0B1-F181BFB262E8}" type="presOf" srcId="{DBE7B0D6-A2A6-4DE6-AE2F-1312AD783883}" destId="{0EC12212-346A-4AB7-ACA5-75C0ACA64481}" srcOrd="0" destOrd="0" presId="urn:microsoft.com/office/officeart/2005/8/layout/chevron2"/>
    <dgm:cxn modelId="{DD4642F3-271F-4195-BFA9-75AF3621239C}" type="presOf" srcId="{86BB548F-531D-42B6-9CA3-B2B638201808}" destId="{F09A03C8-7052-49C9-AF3F-FDC112CEE1AF}" srcOrd="0" destOrd="3" presId="urn:microsoft.com/office/officeart/2005/8/layout/chevron2"/>
    <dgm:cxn modelId="{6358B3F8-D0F8-4F7B-95CC-49A2FB813D48}" type="presOf" srcId="{9B16B996-FCD7-4A46-9CA6-92590737B27C}" destId="{F09A03C8-7052-49C9-AF3F-FDC112CEE1AF}" srcOrd="0" destOrd="0" presId="urn:microsoft.com/office/officeart/2005/8/layout/chevron2"/>
    <dgm:cxn modelId="{99EC88FA-CF48-40FA-9E3D-C015D7ADBF17}" type="presOf" srcId="{7A0E3643-6068-4B06-BCA7-DFF848A9C06C}" destId="{C8D56B89-B0DC-4658-AA53-DE98922A0BD0}" srcOrd="0" destOrd="0" presId="urn:microsoft.com/office/officeart/2005/8/layout/chevron2"/>
    <dgm:cxn modelId="{F569F61C-9C42-4D81-9377-658C05C78339}" type="presParOf" srcId="{6B7F3878-D57C-4C69-A8D4-9D0349216F69}" destId="{3C6D8F4C-40CD-48E6-8EBF-0EB33795324C}" srcOrd="0" destOrd="0" presId="urn:microsoft.com/office/officeart/2005/8/layout/chevron2"/>
    <dgm:cxn modelId="{6D400696-1D0E-45EA-96A9-F850623B8769}" type="presParOf" srcId="{3C6D8F4C-40CD-48E6-8EBF-0EB33795324C}" destId="{DF286EDD-CEC7-42D3-8C86-8D0577B0B55C}" srcOrd="0" destOrd="0" presId="urn:microsoft.com/office/officeart/2005/8/layout/chevron2"/>
    <dgm:cxn modelId="{9158D6C5-67D2-44DD-A04F-8226B6A1805B}" type="presParOf" srcId="{3C6D8F4C-40CD-48E6-8EBF-0EB33795324C}" destId="{F09A03C8-7052-49C9-AF3F-FDC112CEE1AF}" srcOrd="1" destOrd="0" presId="urn:microsoft.com/office/officeart/2005/8/layout/chevron2"/>
    <dgm:cxn modelId="{4428BF52-C699-46E6-9955-1A8D4C2B1C06}" type="presParOf" srcId="{6B7F3878-D57C-4C69-A8D4-9D0349216F69}" destId="{AC4E8559-0233-494E-A064-3A00300D979D}" srcOrd="1" destOrd="0" presId="urn:microsoft.com/office/officeart/2005/8/layout/chevron2"/>
    <dgm:cxn modelId="{CC3BD335-2FCF-4C3E-94D1-A607866CA091}" type="presParOf" srcId="{6B7F3878-D57C-4C69-A8D4-9D0349216F69}" destId="{32B1E7CD-B774-4AF1-BC39-3A711E6EF120}" srcOrd="2" destOrd="0" presId="urn:microsoft.com/office/officeart/2005/8/layout/chevron2"/>
    <dgm:cxn modelId="{153B203C-21AE-45D0-B142-0FDB323BCA69}" type="presParOf" srcId="{32B1E7CD-B774-4AF1-BC39-3A711E6EF120}" destId="{0F6E6112-97A1-4BB5-A4F9-24FA94A52E5F}" srcOrd="0" destOrd="0" presId="urn:microsoft.com/office/officeart/2005/8/layout/chevron2"/>
    <dgm:cxn modelId="{FDA7DE8B-5F89-4BDC-9929-F892ADEC93B3}" type="presParOf" srcId="{32B1E7CD-B774-4AF1-BC39-3A711E6EF120}" destId="{0D42DE77-9115-45FE-AF36-4AE860E95981}" srcOrd="1" destOrd="0" presId="urn:microsoft.com/office/officeart/2005/8/layout/chevron2"/>
    <dgm:cxn modelId="{0A055CE9-D38D-410A-89EE-293C6A9FA34E}" type="presParOf" srcId="{6B7F3878-D57C-4C69-A8D4-9D0349216F69}" destId="{10B0CF9C-9EA0-4AB2-B67E-5CACDB53E8AC}" srcOrd="3" destOrd="0" presId="urn:microsoft.com/office/officeart/2005/8/layout/chevron2"/>
    <dgm:cxn modelId="{C851AA0D-DCC3-4EFA-BE77-34D1F1BFDBFC}" type="presParOf" srcId="{6B7F3878-D57C-4C69-A8D4-9D0349216F69}" destId="{2832D165-FDD7-4D27-AE85-001951593D81}" srcOrd="4" destOrd="0" presId="urn:microsoft.com/office/officeart/2005/8/layout/chevron2"/>
    <dgm:cxn modelId="{5372675B-2189-412C-8576-125F546B6255}" type="presParOf" srcId="{2832D165-FDD7-4D27-AE85-001951593D81}" destId="{0EC12212-346A-4AB7-ACA5-75C0ACA64481}" srcOrd="0" destOrd="0" presId="urn:microsoft.com/office/officeart/2005/8/layout/chevron2"/>
    <dgm:cxn modelId="{C323620C-CBD0-42FD-986F-6E6AFB28D9B0}" type="presParOf" srcId="{2832D165-FDD7-4D27-AE85-001951593D81}" destId="{57768E14-D2EF-4AD6-8E05-1704D4D0192A}" srcOrd="1" destOrd="0" presId="urn:microsoft.com/office/officeart/2005/8/layout/chevron2"/>
    <dgm:cxn modelId="{850BCC73-B7B7-4EAE-B2BF-197709502201}" type="presParOf" srcId="{6B7F3878-D57C-4C69-A8D4-9D0349216F69}" destId="{C158D4D0-FFB8-4EAB-A575-4EC08FA6C4A3}" srcOrd="5" destOrd="0" presId="urn:microsoft.com/office/officeart/2005/8/layout/chevron2"/>
    <dgm:cxn modelId="{CA68F897-4FD1-4BEF-8EC6-CD693A273234}" type="presParOf" srcId="{6B7F3878-D57C-4C69-A8D4-9D0349216F69}" destId="{3911B5BC-0447-4102-89D6-C4ED09F2258C}" srcOrd="6" destOrd="0" presId="urn:microsoft.com/office/officeart/2005/8/layout/chevron2"/>
    <dgm:cxn modelId="{C354C6D6-645D-422A-935A-DFBAB82FCC98}" type="presParOf" srcId="{3911B5BC-0447-4102-89D6-C4ED09F2258C}" destId="{C8D56B89-B0DC-4658-AA53-DE98922A0BD0}" srcOrd="0" destOrd="0" presId="urn:microsoft.com/office/officeart/2005/8/layout/chevron2"/>
    <dgm:cxn modelId="{0D07A36D-4A1D-45B6-9AE8-DC12F86B4DB1}" type="presParOf" srcId="{3911B5BC-0447-4102-89D6-C4ED09F2258C}" destId="{5D3558A0-4A00-411E-9132-1ECC93F67009}" srcOrd="1" destOrd="0" presId="urn:microsoft.com/office/officeart/2005/8/layout/chevron2"/>
    <dgm:cxn modelId="{79857A27-B9B6-428C-BFCB-4FDA02BBD734}" type="presParOf" srcId="{6B7F3878-D57C-4C69-A8D4-9D0349216F69}" destId="{BC0FB456-1314-4F2A-B9F5-2CD208D8E0A2}" srcOrd="7" destOrd="0" presId="urn:microsoft.com/office/officeart/2005/8/layout/chevron2"/>
    <dgm:cxn modelId="{79084C52-BC33-4FB2-ADFF-1CCF590298D8}" type="presParOf" srcId="{6B7F3878-D57C-4C69-A8D4-9D0349216F69}" destId="{9AE2F024-9557-475B-9E13-F5B818640693}" srcOrd="8" destOrd="0" presId="urn:microsoft.com/office/officeart/2005/8/layout/chevron2"/>
    <dgm:cxn modelId="{AA1367A2-9DC4-4543-B645-39F28D2D0734}" type="presParOf" srcId="{9AE2F024-9557-475B-9E13-F5B818640693}" destId="{5755B60C-EB7D-438F-A39D-F84FFE9C1743}" srcOrd="0" destOrd="0" presId="urn:microsoft.com/office/officeart/2005/8/layout/chevron2"/>
    <dgm:cxn modelId="{1868A795-071E-478E-BF83-0E3407B590A3}" type="presParOf" srcId="{9AE2F024-9557-475B-9E13-F5B818640693}" destId="{01CA3827-207F-4ED3-A056-1CD90B7D19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1D6C9A-2098-40F4-A15A-0A544B1C4570}" type="doc">
      <dgm:prSet loTypeId="urn:microsoft.com/office/officeart/2005/8/layout/bList2" loCatId="list" qsTypeId="urn:microsoft.com/office/officeart/2005/8/quickstyle/3d4" qsCatId="3D" csTypeId="urn:microsoft.com/office/officeart/2005/8/colors/colorful3" csCatId="colorful" phldr="1"/>
      <dgm:spPr/>
    </dgm:pt>
    <dgm:pt modelId="{E55382D3-8977-4622-A550-B27018FF24DD}">
      <dgm:prSet phldrT="[Text]" custT="1"/>
      <dgm:spPr/>
      <dgm:t>
        <a:bodyPr/>
        <a:lstStyle/>
        <a:p>
          <a:r>
            <a:rPr lang="cs-CZ" sz="2200" dirty="0"/>
            <a:t>POJEM</a:t>
          </a:r>
        </a:p>
      </dgm:t>
    </dgm:pt>
    <dgm:pt modelId="{E2031ABC-44C2-4F78-AFA7-0E3CDA20FE90}" type="parTrans" cxnId="{09188B69-5671-448C-8137-B1F2793A0434}">
      <dgm:prSet/>
      <dgm:spPr/>
      <dgm:t>
        <a:bodyPr/>
        <a:lstStyle/>
        <a:p>
          <a:endParaRPr lang="cs-CZ" sz="2200"/>
        </a:p>
      </dgm:t>
    </dgm:pt>
    <dgm:pt modelId="{D2B8AECD-EB5A-4D9F-96EF-B497DF38CA6E}" type="sibTrans" cxnId="{09188B69-5671-448C-8137-B1F2793A0434}">
      <dgm:prSet/>
      <dgm:spPr/>
      <dgm:t>
        <a:bodyPr/>
        <a:lstStyle/>
        <a:p>
          <a:endParaRPr lang="cs-CZ" sz="2200"/>
        </a:p>
      </dgm:t>
    </dgm:pt>
    <dgm:pt modelId="{D53E0E9B-DE77-44EF-9A02-CFC2FA50B3AE}">
      <dgm:prSet phldrT="[Text]" custT="1"/>
      <dgm:spPr/>
      <dgm:t>
        <a:bodyPr/>
        <a:lstStyle/>
        <a:p>
          <a:r>
            <a:rPr lang="cs-CZ" sz="2200" dirty="0"/>
            <a:t>KONSTRUKT</a:t>
          </a:r>
        </a:p>
      </dgm:t>
    </dgm:pt>
    <dgm:pt modelId="{47900978-E8C4-48C7-B641-62AFC52A9307}" type="parTrans" cxnId="{5F35C42C-90BE-40F3-B6B2-BB525165CAA0}">
      <dgm:prSet/>
      <dgm:spPr/>
      <dgm:t>
        <a:bodyPr/>
        <a:lstStyle/>
        <a:p>
          <a:endParaRPr lang="cs-CZ" sz="2200"/>
        </a:p>
      </dgm:t>
    </dgm:pt>
    <dgm:pt modelId="{B6193B58-28E6-49D1-9CFB-029C33DAA78A}" type="sibTrans" cxnId="{5F35C42C-90BE-40F3-B6B2-BB525165CAA0}">
      <dgm:prSet/>
      <dgm:spPr/>
      <dgm:t>
        <a:bodyPr/>
        <a:lstStyle/>
        <a:p>
          <a:endParaRPr lang="cs-CZ" sz="2200"/>
        </a:p>
      </dgm:t>
    </dgm:pt>
    <dgm:pt modelId="{05A21086-0FAF-4AC5-A4A6-CDD2DD46421D}">
      <dgm:prSet phldrT="[Text]" custT="1"/>
      <dgm:spPr/>
      <dgm:t>
        <a:bodyPr/>
        <a:lstStyle/>
        <a:p>
          <a:r>
            <a:rPr lang="cs-CZ" sz="2200" dirty="0"/>
            <a:t>PROMĚNNÁ</a:t>
          </a:r>
        </a:p>
      </dgm:t>
    </dgm:pt>
    <dgm:pt modelId="{A04D419E-C683-4230-AE90-B00272F7E107}" type="parTrans" cxnId="{0BC849E7-3170-496B-8861-434591F9A581}">
      <dgm:prSet/>
      <dgm:spPr/>
      <dgm:t>
        <a:bodyPr/>
        <a:lstStyle/>
        <a:p>
          <a:endParaRPr lang="cs-CZ" sz="2200"/>
        </a:p>
      </dgm:t>
    </dgm:pt>
    <dgm:pt modelId="{6686583D-0E7F-4750-8CAA-848C4E328CB4}" type="sibTrans" cxnId="{0BC849E7-3170-496B-8861-434591F9A581}">
      <dgm:prSet/>
      <dgm:spPr/>
      <dgm:t>
        <a:bodyPr/>
        <a:lstStyle/>
        <a:p>
          <a:endParaRPr lang="cs-CZ" sz="2200"/>
        </a:p>
      </dgm:t>
    </dgm:pt>
    <dgm:pt modelId="{3AB6791F-D456-464D-959E-DB0BC10B8DBD}">
      <dgm:prSet custT="1"/>
      <dgm:spPr/>
      <dgm:t>
        <a:bodyPr/>
        <a:lstStyle/>
        <a:p>
          <a:pPr>
            <a:buClr>
              <a:schemeClr val="tx2"/>
            </a:buClr>
            <a:buFontTx/>
            <a:buChar char="-"/>
          </a:pPr>
          <a:r>
            <a:rPr lang="cs-CZ" sz="2200"/>
            <a:t>Myšlenková abstrakce</a:t>
          </a:r>
          <a:endParaRPr lang="cs-CZ" sz="2200" dirty="0"/>
        </a:p>
      </dgm:t>
    </dgm:pt>
    <dgm:pt modelId="{D3390842-872B-4075-A15B-DF58E36576EF}" type="parTrans" cxnId="{1E468877-6D86-4CEE-9E0D-E8662A06A09C}">
      <dgm:prSet/>
      <dgm:spPr/>
      <dgm:t>
        <a:bodyPr/>
        <a:lstStyle/>
        <a:p>
          <a:endParaRPr lang="cs-CZ" sz="2200"/>
        </a:p>
      </dgm:t>
    </dgm:pt>
    <dgm:pt modelId="{1F1A6DC0-EAC1-4E48-B4A4-EC8B07E3D4F4}" type="sibTrans" cxnId="{1E468877-6D86-4CEE-9E0D-E8662A06A09C}">
      <dgm:prSet/>
      <dgm:spPr/>
      <dgm:t>
        <a:bodyPr/>
        <a:lstStyle/>
        <a:p>
          <a:endParaRPr lang="cs-CZ" sz="2200"/>
        </a:p>
      </dgm:t>
    </dgm:pt>
    <dgm:pt modelId="{1F7419D0-A69A-4027-861A-2D6B4B5463AC}">
      <dgm:prSet custT="1"/>
      <dgm:spPr/>
      <dgm:t>
        <a:bodyPr/>
        <a:lstStyle/>
        <a:p>
          <a:pPr>
            <a:buClr>
              <a:schemeClr val="tx2"/>
            </a:buClr>
            <a:buFontTx/>
            <a:buChar char="-"/>
          </a:pPr>
          <a:r>
            <a:rPr lang="cs-CZ" sz="2200" dirty="0"/>
            <a:t>Souhrnná myšlenková představa</a:t>
          </a:r>
        </a:p>
      </dgm:t>
    </dgm:pt>
    <dgm:pt modelId="{5376EFB4-4DE8-4C3A-B152-F8765BE61690}" type="parTrans" cxnId="{E4D534BF-89F6-44AC-88F8-C6B9065206A0}">
      <dgm:prSet/>
      <dgm:spPr/>
      <dgm:t>
        <a:bodyPr/>
        <a:lstStyle/>
        <a:p>
          <a:endParaRPr lang="cs-CZ" sz="2200"/>
        </a:p>
      </dgm:t>
    </dgm:pt>
    <dgm:pt modelId="{50CC1206-8366-4D82-9C7E-18DA57C8CE5F}" type="sibTrans" cxnId="{E4D534BF-89F6-44AC-88F8-C6B9065206A0}">
      <dgm:prSet/>
      <dgm:spPr/>
      <dgm:t>
        <a:bodyPr/>
        <a:lstStyle/>
        <a:p>
          <a:endParaRPr lang="cs-CZ" sz="2200"/>
        </a:p>
      </dgm:t>
    </dgm:pt>
    <dgm:pt modelId="{C2FFD69C-BF72-49D0-8391-54D87BAB3F61}">
      <dgm:prSet custT="1"/>
      <dgm:spPr/>
      <dgm:t>
        <a:bodyPr/>
        <a:lstStyle/>
        <a:p>
          <a:pPr>
            <a:buClr>
              <a:schemeClr val="tx2"/>
            </a:buClr>
            <a:buFontTx/>
            <a:buChar char="-"/>
          </a:pPr>
          <a:r>
            <a:rPr lang="cs-CZ" sz="2200" dirty="0"/>
            <a:t>Pojem je určen definicí, která jej odlišuje od jiných pojmů</a:t>
          </a:r>
        </a:p>
      </dgm:t>
    </dgm:pt>
    <dgm:pt modelId="{7E80A3AA-69A5-40EE-B029-A0327C629F21}" type="parTrans" cxnId="{012EF128-B04F-4522-8E46-39DBBC7B165B}">
      <dgm:prSet/>
      <dgm:spPr/>
      <dgm:t>
        <a:bodyPr/>
        <a:lstStyle/>
        <a:p>
          <a:endParaRPr lang="cs-CZ" sz="2200"/>
        </a:p>
      </dgm:t>
    </dgm:pt>
    <dgm:pt modelId="{67CBEE6C-CD10-407E-89DA-9305BFAFD7BD}" type="sibTrans" cxnId="{012EF128-B04F-4522-8E46-39DBBC7B165B}">
      <dgm:prSet/>
      <dgm:spPr/>
      <dgm:t>
        <a:bodyPr/>
        <a:lstStyle/>
        <a:p>
          <a:endParaRPr lang="cs-CZ" sz="2200"/>
        </a:p>
      </dgm:t>
    </dgm:pt>
    <dgm:pt modelId="{D41BC55E-6EF3-405B-BA44-0667B483662A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spcFirstLastPara="0" vert="horz" wrap="square" lIns="27940" tIns="83820" rIns="27940" bIns="27940" numCol="1" spcCol="1270" anchor="t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Konstrukt/y jsou definovány na základě vymezení výzkumného problému/teorie</a:t>
          </a:r>
        </a:p>
      </dgm:t>
    </dgm:pt>
    <dgm:pt modelId="{7BAA327D-6AB8-49DE-B13D-6D31C63E6CB7}" type="parTrans" cxnId="{9D006931-DF1F-4ABE-91F1-4B4278C8D5B9}">
      <dgm:prSet/>
      <dgm:spPr/>
      <dgm:t>
        <a:bodyPr/>
        <a:lstStyle/>
        <a:p>
          <a:endParaRPr lang="cs-CZ" sz="2200"/>
        </a:p>
      </dgm:t>
    </dgm:pt>
    <dgm:pt modelId="{7CDBA5C2-69C5-4237-BF53-615B7B71282D}" type="sibTrans" cxnId="{9D006931-DF1F-4ABE-91F1-4B4278C8D5B9}">
      <dgm:prSet/>
      <dgm:spPr/>
      <dgm:t>
        <a:bodyPr/>
        <a:lstStyle/>
        <a:p>
          <a:endParaRPr lang="cs-CZ" sz="2200"/>
        </a:p>
      </dgm:t>
    </dgm:pt>
    <dgm:pt modelId="{A0F82666-79B4-4724-B569-BFF32D284F31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spcFirstLastPara="0" vert="horz" wrap="square" lIns="27940" tIns="83820" rIns="27940" bIns="27940" numCol="1" spcCol="1270" anchor="t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Je tvořen k vědeckým účelům  </a:t>
          </a:r>
          <a:endParaRPr lang="cs-CZ" sz="2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58CB7A4-6FD7-4DC5-80B9-E20218335DB8}" type="parTrans" cxnId="{BD5498FF-C820-461D-80B1-4DCEC512A354}">
      <dgm:prSet/>
      <dgm:spPr/>
      <dgm:t>
        <a:bodyPr/>
        <a:lstStyle/>
        <a:p>
          <a:endParaRPr lang="cs-CZ" sz="2200"/>
        </a:p>
      </dgm:t>
    </dgm:pt>
    <dgm:pt modelId="{DAEF4A55-0538-45B9-A0A4-B89DBA3D4B3B}" type="sibTrans" cxnId="{BD5498FF-C820-461D-80B1-4DCEC512A354}">
      <dgm:prSet/>
      <dgm:spPr/>
      <dgm:t>
        <a:bodyPr/>
        <a:lstStyle/>
        <a:p>
          <a:endParaRPr lang="cs-CZ" sz="2200"/>
        </a:p>
      </dgm:t>
    </dgm:pt>
    <dgm:pt modelId="{8E12F519-5CB0-4FA9-82F9-2A3E32D0AC5E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spcFirstLastPara="0" vert="horz" wrap="square" lIns="27940" tIns="83820" rIns="27940" bIns="27940" numCol="1" spcCol="1270" anchor="t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 konstruktů jejich operacionalizací vznikají proměnné</a:t>
          </a:r>
        </a:p>
      </dgm:t>
    </dgm:pt>
    <dgm:pt modelId="{844E3B0A-8FF2-4893-9427-B6CF9D1AD3D1}" type="parTrans" cxnId="{0F3F3ACE-4DF0-41EA-A358-E15139AEF0C7}">
      <dgm:prSet/>
      <dgm:spPr/>
      <dgm:t>
        <a:bodyPr/>
        <a:lstStyle/>
        <a:p>
          <a:endParaRPr lang="cs-CZ" sz="2200"/>
        </a:p>
      </dgm:t>
    </dgm:pt>
    <dgm:pt modelId="{5D81A939-21C9-4080-B964-22C326B618D5}" type="sibTrans" cxnId="{0F3F3ACE-4DF0-41EA-A358-E15139AEF0C7}">
      <dgm:prSet/>
      <dgm:spPr/>
      <dgm:t>
        <a:bodyPr/>
        <a:lstStyle/>
        <a:p>
          <a:endParaRPr lang="cs-CZ" sz="2200"/>
        </a:p>
      </dgm:t>
    </dgm:pt>
    <dgm:pt modelId="{18555EB1-17C3-47CC-9E06-0571DFE1FBFE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spcFirstLastPara="0" vert="horz" wrap="square" lIns="27940" tIns="83820" rIns="27940" bIns="27940" numCol="1" spcCol="1270" anchor="t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Proměnná je měřitelným zastoupením konstruktu</a:t>
          </a:r>
        </a:p>
      </dgm:t>
    </dgm:pt>
    <dgm:pt modelId="{418635C6-4B88-4441-B29B-5C5F697FDD25}" type="parTrans" cxnId="{CD8BE7F2-A633-4600-BAE6-2A27A885F1A9}">
      <dgm:prSet/>
      <dgm:spPr/>
      <dgm:t>
        <a:bodyPr/>
        <a:lstStyle/>
        <a:p>
          <a:endParaRPr lang="cs-CZ" sz="2200"/>
        </a:p>
      </dgm:t>
    </dgm:pt>
    <dgm:pt modelId="{32F10D09-5DBC-4EF0-B168-07B8F45B6AFD}" type="sibTrans" cxnId="{CD8BE7F2-A633-4600-BAE6-2A27A885F1A9}">
      <dgm:prSet/>
      <dgm:spPr/>
      <dgm:t>
        <a:bodyPr/>
        <a:lstStyle/>
        <a:p>
          <a:endParaRPr lang="cs-CZ" sz="2200"/>
        </a:p>
      </dgm:t>
    </dgm:pt>
    <dgm:pt modelId="{206B12AA-902C-4842-A2ED-BEB0CAD96065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spcFirstLastPara="0" vert="horz" wrap="square" lIns="27940" tIns="83820" rIns="27940" bIns="27940" numCol="1" spcCol="1270" anchor="t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Reprezentuje jev/konstrukt</a:t>
          </a:r>
        </a:p>
      </dgm:t>
    </dgm:pt>
    <dgm:pt modelId="{0DCAC90E-A270-4D00-B4A6-41B0F57E4C45}" type="parTrans" cxnId="{5E0CB608-5CC6-4CD6-9FC6-AB0A90225F24}">
      <dgm:prSet/>
      <dgm:spPr/>
      <dgm:t>
        <a:bodyPr/>
        <a:lstStyle/>
        <a:p>
          <a:endParaRPr lang="cs-CZ" sz="2200"/>
        </a:p>
      </dgm:t>
    </dgm:pt>
    <dgm:pt modelId="{B4237FD3-27F5-4D35-B44E-560156142F77}" type="sibTrans" cxnId="{5E0CB608-5CC6-4CD6-9FC6-AB0A90225F24}">
      <dgm:prSet/>
      <dgm:spPr/>
      <dgm:t>
        <a:bodyPr/>
        <a:lstStyle/>
        <a:p>
          <a:endParaRPr lang="cs-CZ" sz="2200"/>
        </a:p>
      </dgm:t>
    </dgm:pt>
    <dgm:pt modelId="{53C42C08-AF05-47A7-9D40-FC771577ED90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spcFirstLastPara="0" vert="horz" wrap="square" lIns="27940" tIns="83820" rIns="27940" bIns="27940" numCol="1" spcCol="1270" anchor="t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Je pozorovatelná, měřitelná nebo kategoriální</a:t>
          </a:r>
        </a:p>
      </dgm:t>
    </dgm:pt>
    <dgm:pt modelId="{4EA79D2E-AD1F-4F0F-A730-5B2F8D906325}" type="parTrans" cxnId="{CBBB81A0-3A21-4928-8D5A-4D16F664459B}">
      <dgm:prSet/>
      <dgm:spPr/>
      <dgm:t>
        <a:bodyPr/>
        <a:lstStyle/>
        <a:p>
          <a:endParaRPr lang="cs-CZ" sz="2200"/>
        </a:p>
      </dgm:t>
    </dgm:pt>
    <dgm:pt modelId="{96FC98AE-3BB8-46EB-A2CD-FCA4A874EE8E}" type="sibTrans" cxnId="{CBBB81A0-3A21-4928-8D5A-4D16F664459B}">
      <dgm:prSet/>
      <dgm:spPr/>
      <dgm:t>
        <a:bodyPr/>
        <a:lstStyle/>
        <a:p>
          <a:endParaRPr lang="cs-CZ" sz="2200"/>
        </a:p>
      </dgm:t>
    </dgm:pt>
    <dgm:pt modelId="{ABB1D418-43EC-4AAD-ABD2-22FF8CB4CD8B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spcFirstLastPara="0" vert="horz" wrap="square" lIns="27940" tIns="83820" rIns="27940" bIns="27940" numCol="1" spcCol="1270" anchor="t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Hypotetický, přímo nepozorovatelný faktor</a:t>
          </a:r>
        </a:p>
      </dgm:t>
    </dgm:pt>
    <dgm:pt modelId="{8D23A56A-6C36-435F-90A8-67C550452264}" type="parTrans" cxnId="{96A3CF6F-EBAB-4E46-8B9D-4C087ED34CCB}">
      <dgm:prSet/>
      <dgm:spPr/>
    </dgm:pt>
    <dgm:pt modelId="{B51C62D7-1C53-48B3-B38C-2E6A7F900B5E}" type="sibTrans" cxnId="{96A3CF6F-EBAB-4E46-8B9D-4C087ED34CCB}">
      <dgm:prSet/>
      <dgm:spPr/>
    </dgm:pt>
    <dgm:pt modelId="{AD72189A-FEBE-4AFB-82F2-2621C9578378}" type="pres">
      <dgm:prSet presAssocID="{411D6C9A-2098-40F4-A15A-0A544B1C4570}" presName="diagram" presStyleCnt="0">
        <dgm:presLayoutVars>
          <dgm:dir/>
          <dgm:animLvl val="lvl"/>
          <dgm:resizeHandles val="exact"/>
        </dgm:presLayoutVars>
      </dgm:prSet>
      <dgm:spPr/>
    </dgm:pt>
    <dgm:pt modelId="{84CF0E53-AC43-47B2-9F9B-E8BF63C1B3C3}" type="pres">
      <dgm:prSet presAssocID="{E55382D3-8977-4622-A550-B27018FF24DD}" presName="compNode" presStyleCnt="0"/>
      <dgm:spPr/>
    </dgm:pt>
    <dgm:pt modelId="{2719906B-1A13-4234-B7C2-57F30F165A3C}" type="pres">
      <dgm:prSet presAssocID="{E55382D3-8977-4622-A550-B27018FF24DD}" presName="childRect" presStyleLbl="bgAcc1" presStyleIdx="0" presStyleCnt="3" custScaleY="116198" custLinFactNeighborX="-232" custLinFactNeighborY="-1638">
        <dgm:presLayoutVars>
          <dgm:bulletEnabled val="1"/>
        </dgm:presLayoutVars>
      </dgm:prSet>
      <dgm:spPr/>
    </dgm:pt>
    <dgm:pt modelId="{1E57AEBA-A177-4438-A729-CE54FBCF4CC2}" type="pres">
      <dgm:prSet presAssocID="{E55382D3-8977-4622-A550-B27018FF24D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9E945BF-F4D8-4171-9723-1D5E2DA5EDE8}" type="pres">
      <dgm:prSet presAssocID="{E55382D3-8977-4622-A550-B27018FF24DD}" presName="parentRect" presStyleLbl="alignNode1" presStyleIdx="0" presStyleCnt="3" custLinFactNeighborX="59" custLinFactNeighborY="2813"/>
      <dgm:spPr/>
    </dgm:pt>
    <dgm:pt modelId="{70E26CA1-36F9-4F20-AC3F-5D86855A6ADA}" type="pres">
      <dgm:prSet presAssocID="{E55382D3-8977-4622-A550-B27018FF24DD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45AB166-1E62-4A18-8C72-5E197FE0F027}" type="pres">
      <dgm:prSet presAssocID="{D2B8AECD-EB5A-4D9F-96EF-B497DF38CA6E}" presName="sibTrans" presStyleLbl="sibTrans2D1" presStyleIdx="0" presStyleCnt="0"/>
      <dgm:spPr/>
    </dgm:pt>
    <dgm:pt modelId="{1F1FCBAE-F57F-44B3-B12D-9CD69E0CE4DE}" type="pres">
      <dgm:prSet presAssocID="{D53E0E9B-DE77-44EF-9A02-CFC2FA50B3AE}" presName="compNode" presStyleCnt="0"/>
      <dgm:spPr/>
    </dgm:pt>
    <dgm:pt modelId="{C1DD9181-F701-4221-BC80-EDC80F64E10A}" type="pres">
      <dgm:prSet presAssocID="{D53E0E9B-DE77-44EF-9A02-CFC2FA50B3AE}" presName="childRect" presStyleLbl="bgAcc1" presStyleIdx="1" presStyleCnt="3" custScaleY="117134">
        <dgm:presLayoutVars>
          <dgm:bulletEnabled val="1"/>
        </dgm:presLayoutVars>
      </dgm:prSet>
      <dgm:spPr>
        <a:xfrm>
          <a:off x="3793308" y="674398"/>
          <a:ext cx="3240148" cy="2833122"/>
        </a:xfrm>
        <a:prstGeom prst="round2SameRect">
          <a:avLst>
            <a:gd name="adj1" fmla="val 8000"/>
            <a:gd name="adj2" fmla="val 0"/>
          </a:avLst>
        </a:prstGeom>
      </dgm:spPr>
    </dgm:pt>
    <dgm:pt modelId="{93E34D16-D488-4C4C-BC18-D4470E9C93F6}" type="pres">
      <dgm:prSet presAssocID="{D53E0E9B-DE77-44EF-9A02-CFC2FA50B3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DAC7E7D-F06B-4084-AF20-841BEC25FF34}" type="pres">
      <dgm:prSet presAssocID="{D53E0E9B-DE77-44EF-9A02-CFC2FA50B3AE}" presName="parentRect" presStyleLbl="alignNode1" presStyleIdx="1" presStyleCnt="3"/>
      <dgm:spPr/>
    </dgm:pt>
    <dgm:pt modelId="{A98E1C20-B44A-4BCC-BD62-CDB3F531E17C}" type="pres">
      <dgm:prSet presAssocID="{D53E0E9B-DE77-44EF-9A02-CFC2FA50B3AE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5470967-7141-4162-8191-DDC6AC400455}" type="pres">
      <dgm:prSet presAssocID="{B6193B58-28E6-49D1-9CFB-029C33DAA78A}" presName="sibTrans" presStyleLbl="sibTrans2D1" presStyleIdx="0" presStyleCnt="0"/>
      <dgm:spPr/>
    </dgm:pt>
    <dgm:pt modelId="{7A421375-6BC2-42E9-A7EA-AEB31721A5C5}" type="pres">
      <dgm:prSet presAssocID="{05A21086-0FAF-4AC5-A4A6-CDD2DD46421D}" presName="compNode" presStyleCnt="0"/>
      <dgm:spPr/>
    </dgm:pt>
    <dgm:pt modelId="{9720E38A-D07D-4666-AF6D-0F68D6279037}" type="pres">
      <dgm:prSet presAssocID="{05A21086-0FAF-4AC5-A4A6-CDD2DD46421D}" presName="childRect" presStyleLbl="bgAcc1" presStyleIdx="2" presStyleCnt="3" custScaleX="135085" custScaleY="111232" custLinFactNeighborX="-1768" custLinFactNeighborY="-4306">
        <dgm:presLayoutVars>
          <dgm:bulletEnabled val="1"/>
        </dgm:presLayoutVars>
      </dgm:prSet>
      <dgm:spPr>
        <a:xfrm>
          <a:off x="7623792" y="710085"/>
          <a:ext cx="4376954" cy="2690371"/>
        </a:xfrm>
        <a:prstGeom prst="round2SameRect">
          <a:avLst>
            <a:gd name="adj1" fmla="val 8000"/>
            <a:gd name="adj2" fmla="val 0"/>
          </a:avLst>
        </a:prstGeom>
      </dgm:spPr>
    </dgm:pt>
    <dgm:pt modelId="{6B722629-1162-40E6-B644-F7CC3FC04963}" type="pres">
      <dgm:prSet presAssocID="{05A21086-0FAF-4AC5-A4A6-CDD2DD46421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306A068-EA30-443F-8945-4FD9BB652AB2}" type="pres">
      <dgm:prSet presAssocID="{05A21086-0FAF-4AC5-A4A6-CDD2DD46421D}" presName="parentRect" presStyleLbl="alignNode1" presStyleIdx="2" presStyleCnt="3" custScaleX="134363" custLinFactNeighborX="-3118" custLinFactNeighborY="-4913"/>
      <dgm:spPr/>
    </dgm:pt>
    <dgm:pt modelId="{EED34C60-C86C-4639-B808-D83872090446}" type="pres">
      <dgm:prSet presAssocID="{05A21086-0FAF-4AC5-A4A6-CDD2DD46421D}" presName="adorn" presStyleLbl="fgAccFollowNode1" presStyleIdx="2" presStyleCnt="3" custLinFactNeighborX="166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Zadní pohled na pět baleríny na jevišti"/>
        </a:ext>
      </dgm:extLst>
    </dgm:pt>
  </dgm:ptLst>
  <dgm:cxnLst>
    <dgm:cxn modelId="{EE16A206-4997-4E16-B692-79D3A89120A2}" type="presOf" srcId="{8E12F519-5CB0-4FA9-82F9-2A3E32D0AC5E}" destId="{9720E38A-D07D-4666-AF6D-0F68D6279037}" srcOrd="0" destOrd="0" presId="urn:microsoft.com/office/officeart/2005/8/layout/bList2"/>
    <dgm:cxn modelId="{5E0CB608-5CC6-4CD6-9FC6-AB0A90225F24}" srcId="{05A21086-0FAF-4AC5-A4A6-CDD2DD46421D}" destId="{206B12AA-902C-4842-A2ED-BEB0CAD96065}" srcOrd="1" destOrd="0" parTransId="{0DCAC90E-A270-4D00-B4A6-41B0F57E4C45}" sibTransId="{B4237FD3-27F5-4D35-B44E-560156142F77}"/>
    <dgm:cxn modelId="{0035D30A-4BBB-4C86-AA28-2069D223F445}" type="presOf" srcId="{3AB6791F-D456-464D-959E-DB0BC10B8DBD}" destId="{2719906B-1A13-4234-B7C2-57F30F165A3C}" srcOrd="0" destOrd="0" presId="urn:microsoft.com/office/officeart/2005/8/layout/bList2"/>
    <dgm:cxn modelId="{5A1AD810-A640-4183-ADD9-23F998401F51}" type="presOf" srcId="{ABB1D418-43EC-4AAD-ABD2-22FF8CB4CD8B}" destId="{C1DD9181-F701-4221-BC80-EDC80F64E10A}" srcOrd="0" destOrd="0" presId="urn:microsoft.com/office/officeart/2005/8/layout/bList2"/>
    <dgm:cxn modelId="{87A08E14-AA92-4C30-B944-BE88B0AEBD0B}" type="presOf" srcId="{E55382D3-8977-4622-A550-B27018FF24DD}" destId="{1E57AEBA-A177-4438-A729-CE54FBCF4CC2}" srcOrd="0" destOrd="0" presId="urn:microsoft.com/office/officeart/2005/8/layout/bList2"/>
    <dgm:cxn modelId="{DF3F9814-9657-4A5E-BA34-AA89D15208A3}" type="presOf" srcId="{D53E0E9B-DE77-44EF-9A02-CFC2FA50B3AE}" destId="{2DAC7E7D-F06B-4084-AF20-841BEC25FF34}" srcOrd="1" destOrd="0" presId="urn:microsoft.com/office/officeart/2005/8/layout/bList2"/>
    <dgm:cxn modelId="{A8AF201E-BE73-465A-AC16-82BCF86D02DA}" type="presOf" srcId="{206B12AA-902C-4842-A2ED-BEB0CAD96065}" destId="{9720E38A-D07D-4666-AF6D-0F68D6279037}" srcOrd="0" destOrd="1" presId="urn:microsoft.com/office/officeart/2005/8/layout/bList2"/>
    <dgm:cxn modelId="{012EF128-B04F-4522-8E46-39DBBC7B165B}" srcId="{E55382D3-8977-4622-A550-B27018FF24DD}" destId="{C2FFD69C-BF72-49D0-8391-54D87BAB3F61}" srcOrd="2" destOrd="0" parTransId="{7E80A3AA-69A5-40EE-B029-A0327C629F21}" sibTransId="{67CBEE6C-CD10-407E-89DA-9305BFAFD7BD}"/>
    <dgm:cxn modelId="{5F35C42C-90BE-40F3-B6B2-BB525165CAA0}" srcId="{411D6C9A-2098-40F4-A15A-0A544B1C4570}" destId="{D53E0E9B-DE77-44EF-9A02-CFC2FA50B3AE}" srcOrd="1" destOrd="0" parTransId="{47900978-E8C4-48C7-B641-62AFC52A9307}" sibTransId="{B6193B58-28E6-49D1-9CFB-029C33DAA78A}"/>
    <dgm:cxn modelId="{9D006931-DF1F-4ABE-91F1-4B4278C8D5B9}" srcId="{D53E0E9B-DE77-44EF-9A02-CFC2FA50B3AE}" destId="{D41BC55E-6EF3-405B-BA44-0667B483662A}" srcOrd="1" destOrd="0" parTransId="{7BAA327D-6AB8-49DE-B13D-6D31C63E6CB7}" sibTransId="{7CDBA5C2-69C5-4237-BF53-615B7B71282D}"/>
    <dgm:cxn modelId="{8D790136-236B-4CBA-A9B0-41D0493BAD51}" type="presOf" srcId="{D53E0E9B-DE77-44EF-9A02-CFC2FA50B3AE}" destId="{93E34D16-D488-4C4C-BC18-D4470E9C93F6}" srcOrd="0" destOrd="0" presId="urn:microsoft.com/office/officeart/2005/8/layout/bList2"/>
    <dgm:cxn modelId="{7497BC63-8BC9-4621-B432-76D9DFB32B80}" type="presOf" srcId="{D41BC55E-6EF3-405B-BA44-0667B483662A}" destId="{C1DD9181-F701-4221-BC80-EDC80F64E10A}" srcOrd="0" destOrd="1" presId="urn:microsoft.com/office/officeart/2005/8/layout/bList2"/>
    <dgm:cxn modelId="{9DC66944-D2DF-4560-8517-4D97B263A8EC}" type="presOf" srcId="{05A21086-0FAF-4AC5-A4A6-CDD2DD46421D}" destId="{6B722629-1162-40E6-B644-F7CC3FC04963}" srcOrd="0" destOrd="0" presId="urn:microsoft.com/office/officeart/2005/8/layout/bList2"/>
    <dgm:cxn modelId="{09188B69-5671-448C-8137-B1F2793A0434}" srcId="{411D6C9A-2098-40F4-A15A-0A544B1C4570}" destId="{E55382D3-8977-4622-A550-B27018FF24DD}" srcOrd="0" destOrd="0" parTransId="{E2031ABC-44C2-4F78-AFA7-0E3CDA20FE90}" sibTransId="{D2B8AECD-EB5A-4D9F-96EF-B497DF38CA6E}"/>
    <dgm:cxn modelId="{A7A2396E-82B2-4870-9A04-1B3BE4DCBF2A}" type="presOf" srcId="{1F7419D0-A69A-4027-861A-2D6B4B5463AC}" destId="{2719906B-1A13-4234-B7C2-57F30F165A3C}" srcOrd="0" destOrd="1" presId="urn:microsoft.com/office/officeart/2005/8/layout/bList2"/>
    <dgm:cxn modelId="{75FBD34E-BEAF-490E-90EE-5BDA1C583074}" type="presOf" srcId="{411D6C9A-2098-40F4-A15A-0A544B1C4570}" destId="{AD72189A-FEBE-4AFB-82F2-2621C9578378}" srcOrd="0" destOrd="0" presId="urn:microsoft.com/office/officeart/2005/8/layout/bList2"/>
    <dgm:cxn modelId="{96A3CF6F-EBAB-4E46-8B9D-4C087ED34CCB}" srcId="{D53E0E9B-DE77-44EF-9A02-CFC2FA50B3AE}" destId="{ABB1D418-43EC-4AAD-ABD2-22FF8CB4CD8B}" srcOrd="0" destOrd="0" parTransId="{8D23A56A-6C36-435F-90A8-67C550452264}" sibTransId="{B51C62D7-1C53-48B3-B38C-2E6A7F900B5E}"/>
    <dgm:cxn modelId="{FF6DDC76-C309-46D9-8AE3-15EEA750A488}" type="presOf" srcId="{B6193B58-28E6-49D1-9CFB-029C33DAA78A}" destId="{D5470967-7141-4162-8191-DDC6AC400455}" srcOrd="0" destOrd="0" presId="urn:microsoft.com/office/officeart/2005/8/layout/bList2"/>
    <dgm:cxn modelId="{1E468877-6D86-4CEE-9E0D-E8662A06A09C}" srcId="{E55382D3-8977-4622-A550-B27018FF24DD}" destId="{3AB6791F-D456-464D-959E-DB0BC10B8DBD}" srcOrd="0" destOrd="0" parTransId="{D3390842-872B-4075-A15B-DF58E36576EF}" sibTransId="{1F1A6DC0-EAC1-4E48-B4A4-EC8B07E3D4F4}"/>
    <dgm:cxn modelId="{2B84CC90-E429-4C53-9140-8AE3C3595677}" type="presOf" srcId="{D2B8AECD-EB5A-4D9F-96EF-B497DF38CA6E}" destId="{445AB166-1E62-4A18-8C72-5E197FE0F027}" srcOrd="0" destOrd="0" presId="urn:microsoft.com/office/officeart/2005/8/layout/bList2"/>
    <dgm:cxn modelId="{E2B07A9B-FA41-48D1-9ACA-085C70C11E5D}" type="presOf" srcId="{18555EB1-17C3-47CC-9E06-0571DFE1FBFE}" destId="{9720E38A-D07D-4666-AF6D-0F68D6279037}" srcOrd="0" destOrd="2" presId="urn:microsoft.com/office/officeart/2005/8/layout/bList2"/>
    <dgm:cxn modelId="{CBBB81A0-3A21-4928-8D5A-4D16F664459B}" srcId="{05A21086-0FAF-4AC5-A4A6-CDD2DD46421D}" destId="{53C42C08-AF05-47A7-9D40-FC771577ED90}" srcOrd="3" destOrd="0" parTransId="{4EA79D2E-AD1F-4F0F-A730-5B2F8D906325}" sibTransId="{96FC98AE-3BB8-46EB-A2CD-FCA4A874EE8E}"/>
    <dgm:cxn modelId="{BD7AC2B5-87D5-4466-A4F7-162F3675D4F2}" type="presOf" srcId="{53C42C08-AF05-47A7-9D40-FC771577ED90}" destId="{9720E38A-D07D-4666-AF6D-0F68D6279037}" srcOrd="0" destOrd="3" presId="urn:microsoft.com/office/officeart/2005/8/layout/bList2"/>
    <dgm:cxn modelId="{D1A08ABC-8511-452D-9DC5-B224C94F1220}" type="presOf" srcId="{C2FFD69C-BF72-49D0-8391-54D87BAB3F61}" destId="{2719906B-1A13-4234-B7C2-57F30F165A3C}" srcOrd="0" destOrd="2" presId="urn:microsoft.com/office/officeart/2005/8/layout/bList2"/>
    <dgm:cxn modelId="{E4D534BF-89F6-44AC-88F8-C6B9065206A0}" srcId="{E55382D3-8977-4622-A550-B27018FF24DD}" destId="{1F7419D0-A69A-4027-861A-2D6B4B5463AC}" srcOrd="1" destOrd="0" parTransId="{5376EFB4-4DE8-4C3A-B152-F8765BE61690}" sibTransId="{50CC1206-8366-4D82-9C7E-18DA57C8CE5F}"/>
    <dgm:cxn modelId="{0F3F3ACE-4DF0-41EA-A358-E15139AEF0C7}" srcId="{05A21086-0FAF-4AC5-A4A6-CDD2DD46421D}" destId="{8E12F519-5CB0-4FA9-82F9-2A3E32D0AC5E}" srcOrd="0" destOrd="0" parTransId="{844E3B0A-8FF2-4893-9427-B6CF9D1AD3D1}" sibTransId="{5D81A939-21C9-4080-B964-22C326B618D5}"/>
    <dgm:cxn modelId="{534B10E7-FF5F-4547-BC58-BF12AAADB3D8}" type="presOf" srcId="{A0F82666-79B4-4724-B569-BFF32D284F31}" destId="{C1DD9181-F701-4221-BC80-EDC80F64E10A}" srcOrd="0" destOrd="2" presId="urn:microsoft.com/office/officeart/2005/8/layout/bList2"/>
    <dgm:cxn modelId="{0BC849E7-3170-496B-8861-434591F9A581}" srcId="{411D6C9A-2098-40F4-A15A-0A544B1C4570}" destId="{05A21086-0FAF-4AC5-A4A6-CDD2DD46421D}" srcOrd="2" destOrd="0" parTransId="{A04D419E-C683-4230-AE90-B00272F7E107}" sibTransId="{6686583D-0E7F-4750-8CAA-848C4E328CB4}"/>
    <dgm:cxn modelId="{5B1A07F1-A44E-49A8-9300-71079B058815}" type="presOf" srcId="{E55382D3-8977-4622-A550-B27018FF24DD}" destId="{A9E945BF-F4D8-4171-9723-1D5E2DA5EDE8}" srcOrd="1" destOrd="0" presId="urn:microsoft.com/office/officeart/2005/8/layout/bList2"/>
    <dgm:cxn modelId="{CD8BE7F2-A633-4600-BAE6-2A27A885F1A9}" srcId="{05A21086-0FAF-4AC5-A4A6-CDD2DD46421D}" destId="{18555EB1-17C3-47CC-9E06-0571DFE1FBFE}" srcOrd="2" destOrd="0" parTransId="{418635C6-4B88-4441-B29B-5C5F697FDD25}" sibTransId="{32F10D09-5DBC-4EF0-B168-07B8F45B6AFD}"/>
    <dgm:cxn modelId="{6F5DF8FD-CE02-4DAB-AFAA-C2BB1C4D3F06}" type="presOf" srcId="{05A21086-0FAF-4AC5-A4A6-CDD2DD46421D}" destId="{C306A068-EA30-443F-8945-4FD9BB652AB2}" srcOrd="1" destOrd="0" presId="urn:microsoft.com/office/officeart/2005/8/layout/bList2"/>
    <dgm:cxn modelId="{BD5498FF-C820-461D-80B1-4DCEC512A354}" srcId="{D53E0E9B-DE77-44EF-9A02-CFC2FA50B3AE}" destId="{A0F82666-79B4-4724-B569-BFF32D284F31}" srcOrd="2" destOrd="0" parTransId="{C58CB7A4-6FD7-4DC5-80B9-E20218335DB8}" sibTransId="{DAEF4A55-0538-45B9-A0A4-B89DBA3D4B3B}"/>
    <dgm:cxn modelId="{A54BF919-F8DA-481E-9959-CAEF20D6A35F}" type="presParOf" srcId="{AD72189A-FEBE-4AFB-82F2-2621C9578378}" destId="{84CF0E53-AC43-47B2-9F9B-E8BF63C1B3C3}" srcOrd="0" destOrd="0" presId="urn:microsoft.com/office/officeart/2005/8/layout/bList2"/>
    <dgm:cxn modelId="{891C501B-D1C5-44B7-B6E1-B9CD26D8E3E8}" type="presParOf" srcId="{84CF0E53-AC43-47B2-9F9B-E8BF63C1B3C3}" destId="{2719906B-1A13-4234-B7C2-57F30F165A3C}" srcOrd="0" destOrd="0" presId="urn:microsoft.com/office/officeart/2005/8/layout/bList2"/>
    <dgm:cxn modelId="{8AD85C1D-1740-4DAF-9F2D-2AA058495D36}" type="presParOf" srcId="{84CF0E53-AC43-47B2-9F9B-E8BF63C1B3C3}" destId="{1E57AEBA-A177-4438-A729-CE54FBCF4CC2}" srcOrd="1" destOrd="0" presId="urn:microsoft.com/office/officeart/2005/8/layout/bList2"/>
    <dgm:cxn modelId="{B1529F74-D745-480C-BEE3-94E9C3A666E3}" type="presParOf" srcId="{84CF0E53-AC43-47B2-9F9B-E8BF63C1B3C3}" destId="{A9E945BF-F4D8-4171-9723-1D5E2DA5EDE8}" srcOrd="2" destOrd="0" presId="urn:microsoft.com/office/officeart/2005/8/layout/bList2"/>
    <dgm:cxn modelId="{59C07B16-3F80-4FE3-976D-B7FD32989638}" type="presParOf" srcId="{84CF0E53-AC43-47B2-9F9B-E8BF63C1B3C3}" destId="{70E26CA1-36F9-4F20-AC3F-5D86855A6ADA}" srcOrd="3" destOrd="0" presId="urn:microsoft.com/office/officeart/2005/8/layout/bList2"/>
    <dgm:cxn modelId="{99F8A132-2A6C-4547-88C3-AAB1D685B5B3}" type="presParOf" srcId="{AD72189A-FEBE-4AFB-82F2-2621C9578378}" destId="{445AB166-1E62-4A18-8C72-5E197FE0F027}" srcOrd="1" destOrd="0" presId="urn:microsoft.com/office/officeart/2005/8/layout/bList2"/>
    <dgm:cxn modelId="{B277D9F1-76F0-4D19-A095-F6FB20A74803}" type="presParOf" srcId="{AD72189A-FEBE-4AFB-82F2-2621C9578378}" destId="{1F1FCBAE-F57F-44B3-B12D-9CD69E0CE4DE}" srcOrd="2" destOrd="0" presId="urn:microsoft.com/office/officeart/2005/8/layout/bList2"/>
    <dgm:cxn modelId="{ED966904-18F1-4CE3-A611-785D652F5945}" type="presParOf" srcId="{1F1FCBAE-F57F-44B3-B12D-9CD69E0CE4DE}" destId="{C1DD9181-F701-4221-BC80-EDC80F64E10A}" srcOrd="0" destOrd="0" presId="urn:microsoft.com/office/officeart/2005/8/layout/bList2"/>
    <dgm:cxn modelId="{388211F5-C981-45A4-88B0-B6189B557746}" type="presParOf" srcId="{1F1FCBAE-F57F-44B3-B12D-9CD69E0CE4DE}" destId="{93E34D16-D488-4C4C-BC18-D4470E9C93F6}" srcOrd="1" destOrd="0" presId="urn:microsoft.com/office/officeart/2005/8/layout/bList2"/>
    <dgm:cxn modelId="{20F9FAFE-FF6A-43D2-BF83-F5DD12B0CEB3}" type="presParOf" srcId="{1F1FCBAE-F57F-44B3-B12D-9CD69E0CE4DE}" destId="{2DAC7E7D-F06B-4084-AF20-841BEC25FF34}" srcOrd="2" destOrd="0" presId="urn:microsoft.com/office/officeart/2005/8/layout/bList2"/>
    <dgm:cxn modelId="{89CB5C12-45B2-434F-BE9B-93B7C0D7DEBD}" type="presParOf" srcId="{1F1FCBAE-F57F-44B3-B12D-9CD69E0CE4DE}" destId="{A98E1C20-B44A-4BCC-BD62-CDB3F531E17C}" srcOrd="3" destOrd="0" presId="urn:microsoft.com/office/officeart/2005/8/layout/bList2"/>
    <dgm:cxn modelId="{628F0F20-F21E-48B5-9151-D2660E6919AE}" type="presParOf" srcId="{AD72189A-FEBE-4AFB-82F2-2621C9578378}" destId="{D5470967-7141-4162-8191-DDC6AC400455}" srcOrd="3" destOrd="0" presId="urn:microsoft.com/office/officeart/2005/8/layout/bList2"/>
    <dgm:cxn modelId="{278E5DF0-69C9-4FBA-88D0-6429D5BA3BB8}" type="presParOf" srcId="{AD72189A-FEBE-4AFB-82F2-2621C9578378}" destId="{7A421375-6BC2-42E9-A7EA-AEB31721A5C5}" srcOrd="4" destOrd="0" presId="urn:microsoft.com/office/officeart/2005/8/layout/bList2"/>
    <dgm:cxn modelId="{87135152-CCFE-4228-8A6C-02CD33945EE4}" type="presParOf" srcId="{7A421375-6BC2-42E9-A7EA-AEB31721A5C5}" destId="{9720E38A-D07D-4666-AF6D-0F68D6279037}" srcOrd="0" destOrd="0" presId="urn:microsoft.com/office/officeart/2005/8/layout/bList2"/>
    <dgm:cxn modelId="{FF57865D-0426-4DF6-8E6D-8C6E7A594924}" type="presParOf" srcId="{7A421375-6BC2-42E9-A7EA-AEB31721A5C5}" destId="{6B722629-1162-40E6-B644-F7CC3FC04963}" srcOrd="1" destOrd="0" presId="urn:microsoft.com/office/officeart/2005/8/layout/bList2"/>
    <dgm:cxn modelId="{B6A6E9F8-E3D4-4976-BF7E-89AE750EBC5B}" type="presParOf" srcId="{7A421375-6BC2-42E9-A7EA-AEB31721A5C5}" destId="{C306A068-EA30-443F-8945-4FD9BB652AB2}" srcOrd="2" destOrd="0" presId="urn:microsoft.com/office/officeart/2005/8/layout/bList2"/>
    <dgm:cxn modelId="{3B879C90-4199-44B2-961A-8031781C1A91}" type="presParOf" srcId="{7A421375-6BC2-42E9-A7EA-AEB31721A5C5}" destId="{EED34C60-C86C-4639-B808-D8387209044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38366D-5211-443E-ABC4-FC3144D3C2A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B769F4-073D-4A94-81E2-8B59426B7C0D}">
      <dgm:prSet custT="1"/>
      <dgm:spPr/>
      <dgm:t>
        <a:bodyPr/>
        <a:lstStyle/>
        <a:p>
          <a:r>
            <a:rPr lang="cs-CZ" sz="1400" dirty="0"/>
            <a:t>Jistota</a:t>
          </a:r>
          <a:endParaRPr lang="en-GB" sz="1400" dirty="0"/>
        </a:p>
      </dgm:t>
    </dgm:pt>
    <dgm:pt modelId="{46971585-A31C-425E-9B17-B59441B49764}" type="parTrans" cxnId="{F7F567A8-7B90-4D62-87C2-D554FF29549D}">
      <dgm:prSet/>
      <dgm:spPr/>
      <dgm:t>
        <a:bodyPr/>
        <a:lstStyle/>
        <a:p>
          <a:endParaRPr lang="en-GB" sz="3200"/>
        </a:p>
      </dgm:t>
    </dgm:pt>
    <dgm:pt modelId="{A592FF9B-B1F0-4C0C-9ECC-ACC4FF45B914}" type="sibTrans" cxnId="{F7F567A8-7B90-4D62-87C2-D554FF29549D}">
      <dgm:prSet/>
      <dgm:spPr/>
      <dgm:t>
        <a:bodyPr/>
        <a:lstStyle/>
        <a:p>
          <a:endParaRPr lang="en-GB" sz="3200"/>
        </a:p>
      </dgm:t>
    </dgm:pt>
    <dgm:pt modelId="{BA310F94-020D-4424-9771-F0066670CDCA}">
      <dgm:prSet custT="1"/>
      <dgm:spPr/>
      <dgm:t>
        <a:bodyPr/>
        <a:lstStyle/>
        <a:p>
          <a:r>
            <a:rPr lang="cs-CZ" sz="1400" dirty="0"/>
            <a:t>Flexibilita</a:t>
          </a:r>
          <a:endParaRPr lang="en-GB" sz="1400" dirty="0"/>
        </a:p>
      </dgm:t>
    </dgm:pt>
    <dgm:pt modelId="{86377403-6016-48C0-A1A2-C08E1619CF87}" type="parTrans" cxnId="{B113D531-A6D5-40D2-9C1A-610FF92BA37F}">
      <dgm:prSet/>
      <dgm:spPr/>
      <dgm:t>
        <a:bodyPr/>
        <a:lstStyle/>
        <a:p>
          <a:endParaRPr lang="en-GB" sz="3200"/>
        </a:p>
      </dgm:t>
    </dgm:pt>
    <dgm:pt modelId="{75B0639E-01F7-403B-BB72-8D0D2E78D58A}" type="sibTrans" cxnId="{B113D531-A6D5-40D2-9C1A-610FF92BA37F}">
      <dgm:prSet/>
      <dgm:spPr/>
      <dgm:t>
        <a:bodyPr/>
        <a:lstStyle/>
        <a:p>
          <a:endParaRPr lang="en-GB" sz="3200"/>
        </a:p>
      </dgm:t>
    </dgm:pt>
    <dgm:pt modelId="{3E386080-E2B6-40D1-8F8B-1D81D619AD06}">
      <dgm:prSet custT="1"/>
      <dgm:spPr/>
      <dgm:t>
        <a:bodyPr/>
        <a:lstStyle/>
        <a:p>
          <a:r>
            <a:rPr lang="cs-CZ" sz="1400" dirty="0"/>
            <a:t>Intuice</a:t>
          </a:r>
          <a:endParaRPr lang="en-GB" sz="1400" dirty="0"/>
        </a:p>
      </dgm:t>
    </dgm:pt>
    <dgm:pt modelId="{E9E9728D-F652-4A75-BCA7-06D92F20BB13}" type="parTrans" cxnId="{CD8F0B9E-9303-4813-BFCE-B76A9E131AE0}">
      <dgm:prSet/>
      <dgm:spPr/>
      <dgm:t>
        <a:bodyPr/>
        <a:lstStyle/>
        <a:p>
          <a:endParaRPr lang="en-GB" sz="3200"/>
        </a:p>
      </dgm:t>
    </dgm:pt>
    <dgm:pt modelId="{576461CC-B848-44BD-8963-003B87D6185B}" type="sibTrans" cxnId="{CD8F0B9E-9303-4813-BFCE-B76A9E131AE0}">
      <dgm:prSet/>
      <dgm:spPr/>
      <dgm:t>
        <a:bodyPr/>
        <a:lstStyle/>
        <a:p>
          <a:endParaRPr lang="en-GB" sz="3200"/>
        </a:p>
      </dgm:t>
    </dgm:pt>
    <dgm:pt modelId="{A75AD077-0164-4222-AB26-31BD52CF36D4}">
      <dgm:prSet custT="1"/>
      <dgm:spPr/>
      <dgm:t>
        <a:bodyPr/>
        <a:lstStyle/>
        <a:p>
          <a:r>
            <a:rPr lang="cs-CZ" sz="1400" dirty="0"/>
            <a:t>Čestnost</a:t>
          </a:r>
          <a:endParaRPr lang="en-GB" sz="1400" dirty="0"/>
        </a:p>
      </dgm:t>
    </dgm:pt>
    <dgm:pt modelId="{51AEF456-F239-47C4-AB65-384A2863462F}" type="parTrans" cxnId="{B9C4ABE0-8E3C-4D5E-BC99-C114B99D4F01}">
      <dgm:prSet/>
      <dgm:spPr/>
      <dgm:t>
        <a:bodyPr/>
        <a:lstStyle/>
        <a:p>
          <a:endParaRPr lang="en-GB" sz="3200"/>
        </a:p>
      </dgm:t>
    </dgm:pt>
    <dgm:pt modelId="{84C62EC6-2968-4E46-A3DB-9D47BD55782A}" type="sibTrans" cxnId="{B9C4ABE0-8E3C-4D5E-BC99-C114B99D4F01}">
      <dgm:prSet/>
      <dgm:spPr/>
      <dgm:t>
        <a:bodyPr/>
        <a:lstStyle/>
        <a:p>
          <a:endParaRPr lang="en-GB" sz="3200"/>
        </a:p>
      </dgm:t>
    </dgm:pt>
    <dgm:pt modelId="{E266AAEF-FC45-44E6-B1B1-9DF33C9300F3}">
      <dgm:prSet custT="1"/>
      <dgm:spPr/>
      <dgm:t>
        <a:bodyPr/>
        <a:lstStyle/>
        <a:p>
          <a:r>
            <a:rPr lang="cs-CZ" sz="1400" dirty="0"/>
            <a:t>Kreativita</a:t>
          </a:r>
          <a:endParaRPr lang="en-GB" sz="1400" dirty="0"/>
        </a:p>
      </dgm:t>
    </dgm:pt>
    <dgm:pt modelId="{1450A40D-9D67-44EC-8015-A5674E88BF46}" type="parTrans" cxnId="{F1BAD9F0-9B66-488F-BE77-648F1A34767A}">
      <dgm:prSet/>
      <dgm:spPr/>
      <dgm:t>
        <a:bodyPr/>
        <a:lstStyle/>
        <a:p>
          <a:endParaRPr lang="en-GB" sz="3200"/>
        </a:p>
      </dgm:t>
    </dgm:pt>
    <dgm:pt modelId="{42C65A3C-C0A3-4320-B5FF-BEF805D08D6D}" type="sibTrans" cxnId="{F1BAD9F0-9B66-488F-BE77-648F1A34767A}">
      <dgm:prSet/>
      <dgm:spPr/>
      <dgm:t>
        <a:bodyPr/>
        <a:lstStyle/>
        <a:p>
          <a:endParaRPr lang="en-GB" sz="3200"/>
        </a:p>
      </dgm:t>
    </dgm:pt>
    <dgm:pt modelId="{112D98D3-E9CC-446C-B9E7-4FAF475B28B6}">
      <dgm:prSet custT="1"/>
      <dgm:spPr/>
      <dgm:t>
        <a:bodyPr/>
        <a:lstStyle/>
        <a:p>
          <a:r>
            <a:rPr lang="cs-CZ" sz="1400" dirty="0"/>
            <a:t>Reflexe</a:t>
          </a:r>
          <a:endParaRPr lang="en-GB" sz="1400" dirty="0"/>
        </a:p>
      </dgm:t>
    </dgm:pt>
    <dgm:pt modelId="{D6B1C07F-92F0-475E-BA8A-574D25087AD2}" type="parTrans" cxnId="{4A9A653D-EFF0-4FFF-869A-B3B208C68599}">
      <dgm:prSet/>
      <dgm:spPr/>
      <dgm:t>
        <a:bodyPr/>
        <a:lstStyle/>
        <a:p>
          <a:endParaRPr lang="en-GB" sz="3200"/>
        </a:p>
      </dgm:t>
    </dgm:pt>
    <dgm:pt modelId="{4E61F8DB-B01A-496D-A454-4D693844B3D1}" type="sibTrans" cxnId="{4A9A653D-EFF0-4FFF-869A-B3B208C68599}">
      <dgm:prSet/>
      <dgm:spPr/>
      <dgm:t>
        <a:bodyPr/>
        <a:lstStyle/>
        <a:p>
          <a:endParaRPr lang="en-GB" sz="3200"/>
        </a:p>
      </dgm:t>
    </dgm:pt>
    <dgm:pt modelId="{73ED91B2-58F4-473E-97EF-DBECF3AB7FA8}">
      <dgm:prSet custT="1"/>
      <dgm:spPr/>
      <dgm:t>
        <a:bodyPr/>
        <a:lstStyle/>
        <a:p>
          <a:r>
            <a:rPr lang="cs-CZ" sz="1400" dirty="0"/>
            <a:t>Otevřenost</a:t>
          </a:r>
          <a:endParaRPr lang="en-GB" sz="1400" dirty="0"/>
        </a:p>
      </dgm:t>
    </dgm:pt>
    <dgm:pt modelId="{6E7CD908-F6A2-4110-885C-EEBF7BA53D15}" type="parTrans" cxnId="{E7AD1E3D-9E76-4D2C-A399-7C0A0632B4C0}">
      <dgm:prSet/>
      <dgm:spPr/>
      <dgm:t>
        <a:bodyPr/>
        <a:lstStyle/>
        <a:p>
          <a:endParaRPr lang="en-GB" sz="3200"/>
        </a:p>
      </dgm:t>
    </dgm:pt>
    <dgm:pt modelId="{3BE1B059-232A-4899-B148-3D5947F10752}" type="sibTrans" cxnId="{E7AD1E3D-9E76-4D2C-A399-7C0A0632B4C0}">
      <dgm:prSet/>
      <dgm:spPr/>
      <dgm:t>
        <a:bodyPr/>
        <a:lstStyle/>
        <a:p>
          <a:endParaRPr lang="en-GB" sz="3200"/>
        </a:p>
      </dgm:t>
    </dgm:pt>
    <dgm:pt modelId="{28551F60-F2A8-4C45-8D68-3AA06558C046}">
      <dgm:prSet custT="1"/>
      <dgm:spPr/>
      <dgm:t>
        <a:bodyPr/>
        <a:lstStyle/>
        <a:p>
          <a:r>
            <a:rPr lang="cs-CZ" sz="1400" dirty="0"/>
            <a:t>Vytrvalost</a:t>
          </a:r>
          <a:endParaRPr lang="en-GB" sz="1400" dirty="0"/>
        </a:p>
      </dgm:t>
    </dgm:pt>
    <dgm:pt modelId="{19A65B07-0ED7-4AF4-A907-B9E62F3F7DAB}" type="parTrans" cxnId="{2594A2BE-35A2-4562-BF3A-17302EFBC2D8}">
      <dgm:prSet/>
      <dgm:spPr/>
      <dgm:t>
        <a:bodyPr/>
        <a:lstStyle/>
        <a:p>
          <a:endParaRPr lang="en-GB" sz="3200"/>
        </a:p>
      </dgm:t>
    </dgm:pt>
    <dgm:pt modelId="{0529458C-9FD5-4EF2-B2CF-CC4F48B40C0C}" type="sibTrans" cxnId="{2594A2BE-35A2-4562-BF3A-17302EFBC2D8}">
      <dgm:prSet/>
      <dgm:spPr/>
      <dgm:t>
        <a:bodyPr/>
        <a:lstStyle/>
        <a:p>
          <a:endParaRPr lang="en-GB" sz="3200"/>
        </a:p>
      </dgm:t>
    </dgm:pt>
    <dgm:pt modelId="{31914002-EBB6-46B1-9A1E-00420AA72517}">
      <dgm:prSet custT="1"/>
      <dgm:spPr/>
      <dgm:t>
        <a:bodyPr/>
        <a:lstStyle/>
        <a:p>
          <a:r>
            <a:rPr lang="cs-CZ" sz="1400" dirty="0"/>
            <a:t>Komplexnost</a:t>
          </a:r>
          <a:endParaRPr lang="en-GB" sz="1400" dirty="0"/>
        </a:p>
      </dgm:t>
    </dgm:pt>
    <dgm:pt modelId="{0E2E105E-4F17-4CDD-B11C-83B3C6778836}" type="parTrans" cxnId="{7CF76194-B70F-4169-B960-16955FA7DD93}">
      <dgm:prSet/>
      <dgm:spPr/>
      <dgm:t>
        <a:bodyPr/>
        <a:lstStyle/>
        <a:p>
          <a:endParaRPr lang="en-GB" sz="3200"/>
        </a:p>
      </dgm:t>
    </dgm:pt>
    <dgm:pt modelId="{E2F86A96-C391-40A8-A8AD-AA7658594DC3}" type="sibTrans" cxnId="{7CF76194-B70F-4169-B960-16955FA7DD93}">
      <dgm:prSet/>
      <dgm:spPr/>
      <dgm:t>
        <a:bodyPr/>
        <a:lstStyle/>
        <a:p>
          <a:endParaRPr lang="en-GB" sz="3200"/>
        </a:p>
      </dgm:t>
    </dgm:pt>
    <dgm:pt modelId="{7A932FF2-09AF-4719-ABB0-6B1EB50EBE49}">
      <dgm:prSet custT="1"/>
      <dgm:spPr/>
      <dgm:t>
        <a:bodyPr/>
        <a:lstStyle/>
        <a:p>
          <a:r>
            <a:rPr lang="cs-CZ" sz="1400" dirty="0"/>
            <a:t>Zvědavost</a:t>
          </a:r>
          <a:endParaRPr lang="en-GB" sz="1400" dirty="0"/>
        </a:p>
      </dgm:t>
    </dgm:pt>
    <dgm:pt modelId="{36F501A4-8E2B-4F7A-A342-11F84BCB8980}" type="parTrans" cxnId="{5001B220-2988-497C-8FF9-5CCB41008DCB}">
      <dgm:prSet/>
      <dgm:spPr/>
      <dgm:t>
        <a:bodyPr/>
        <a:lstStyle/>
        <a:p>
          <a:endParaRPr lang="en-GB"/>
        </a:p>
      </dgm:t>
    </dgm:pt>
    <dgm:pt modelId="{F5C3C680-ED2E-405D-8445-448D781DD7E4}" type="sibTrans" cxnId="{5001B220-2988-497C-8FF9-5CCB41008DCB}">
      <dgm:prSet/>
      <dgm:spPr/>
      <dgm:t>
        <a:bodyPr/>
        <a:lstStyle/>
        <a:p>
          <a:endParaRPr lang="en-GB"/>
        </a:p>
      </dgm:t>
    </dgm:pt>
    <dgm:pt modelId="{F9DEE236-A71E-4EFC-926C-03409E7C9685}" type="pres">
      <dgm:prSet presAssocID="{3438366D-5211-443E-ABC4-FC3144D3C2AD}" presName="Name0" presStyleCnt="0">
        <dgm:presLayoutVars>
          <dgm:dir/>
          <dgm:resizeHandles val="exact"/>
        </dgm:presLayoutVars>
      </dgm:prSet>
      <dgm:spPr/>
    </dgm:pt>
    <dgm:pt modelId="{FC7E5DEA-72E2-49F5-952A-232B1BB5D2CD}" type="pres">
      <dgm:prSet presAssocID="{E9B769F4-073D-4A94-81E2-8B59426B7C0D}" presName="Name5" presStyleLbl="vennNode1" presStyleIdx="0" presStyleCnt="10">
        <dgm:presLayoutVars>
          <dgm:bulletEnabled val="1"/>
        </dgm:presLayoutVars>
      </dgm:prSet>
      <dgm:spPr/>
    </dgm:pt>
    <dgm:pt modelId="{E59C15CB-FF67-4CAB-A18C-FED652E71361}" type="pres">
      <dgm:prSet presAssocID="{A592FF9B-B1F0-4C0C-9ECC-ACC4FF45B914}" presName="space" presStyleCnt="0"/>
      <dgm:spPr/>
    </dgm:pt>
    <dgm:pt modelId="{C5022FA7-B774-4B39-B779-22A2083FFE0D}" type="pres">
      <dgm:prSet presAssocID="{BA310F94-020D-4424-9771-F0066670CDCA}" presName="Name5" presStyleLbl="vennNode1" presStyleIdx="1" presStyleCnt="10">
        <dgm:presLayoutVars>
          <dgm:bulletEnabled val="1"/>
        </dgm:presLayoutVars>
      </dgm:prSet>
      <dgm:spPr/>
    </dgm:pt>
    <dgm:pt modelId="{6A99E89E-3DB6-4670-85AE-3DF4652A15A9}" type="pres">
      <dgm:prSet presAssocID="{75B0639E-01F7-403B-BB72-8D0D2E78D58A}" presName="space" presStyleCnt="0"/>
      <dgm:spPr/>
    </dgm:pt>
    <dgm:pt modelId="{B0C5EB00-0C2A-48E7-96DE-8B742CB1A79A}" type="pres">
      <dgm:prSet presAssocID="{3E386080-E2B6-40D1-8F8B-1D81D619AD06}" presName="Name5" presStyleLbl="vennNode1" presStyleIdx="2" presStyleCnt="10">
        <dgm:presLayoutVars>
          <dgm:bulletEnabled val="1"/>
        </dgm:presLayoutVars>
      </dgm:prSet>
      <dgm:spPr/>
    </dgm:pt>
    <dgm:pt modelId="{FCDEF77E-5161-4DA8-9A55-8A295086D527}" type="pres">
      <dgm:prSet presAssocID="{576461CC-B848-44BD-8963-003B87D6185B}" presName="space" presStyleCnt="0"/>
      <dgm:spPr/>
    </dgm:pt>
    <dgm:pt modelId="{C03D1B6C-D66B-4A42-9C38-3FFECEA753F7}" type="pres">
      <dgm:prSet presAssocID="{7A932FF2-09AF-4719-ABB0-6B1EB50EBE49}" presName="Name5" presStyleLbl="vennNode1" presStyleIdx="3" presStyleCnt="10">
        <dgm:presLayoutVars>
          <dgm:bulletEnabled val="1"/>
        </dgm:presLayoutVars>
      </dgm:prSet>
      <dgm:spPr/>
    </dgm:pt>
    <dgm:pt modelId="{858DFDF3-9020-4ED3-B8B6-3122BAD1B1DB}" type="pres">
      <dgm:prSet presAssocID="{F5C3C680-ED2E-405D-8445-448D781DD7E4}" presName="space" presStyleCnt="0"/>
      <dgm:spPr/>
    </dgm:pt>
    <dgm:pt modelId="{A0B379ED-91EC-4235-9C56-6145614A4796}" type="pres">
      <dgm:prSet presAssocID="{A75AD077-0164-4222-AB26-31BD52CF36D4}" presName="Name5" presStyleLbl="vennNode1" presStyleIdx="4" presStyleCnt="10">
        <dgm:presLayoutVars>
          <dgm:bulletEnabled val="1"/>
        </dgm:presLayoutVars>
      </dgm:prSet>
      <dgm:spPr/>
    </dgm:pt>
    <dgm:pt modelId="{54DEDBF2-CDE6-488A-8C08-8B2CDD1A1B65}" type="pres">
      <dgm:prSet presAssocID="{84C62EC6-2968-4E46-A3DB-9D47BD55782A}" presName="space" presStyleCnt="0"/>
      <dgm:spPr/>
    </dgm:pt>
    <dgm:pt modelId="{AEA3F7C2-3C1C-4685-A468-28BED819E631}" type="pres">
      <dgm:prSet presAssocID="{E266AAEF-FC45-44E6-B1B1-9DF33C9300F3}" presName="Name5" presStyleLbl="vennNode1" presStyleIdx="5" presStyleCnt="10">
        <dgm:presLayoutVars>
          <dgm:bulletEnabled val="1"/>
        </dgm:presLayoutVars>
      </dgm:prSet>
      <dgm:spPr/>
    </dgm:pt>
    <dgm:pt modelId="{4C5090E2-6A02-4ABB-86FD-EEEF02001C07}" type="pres">
      <dgm:prSet presAssocID="{42C65A3C-C0A3-4320-B5FF-BEF805D08D6D}" presName="space" presStyleCnt="0"/>
      <dgm:spPr/>
    </dgm:pt>
    <dgm:pt modelId="{C982B15C-D5CA-4ADD-9C16-11C2AD0A59C6}" type="pres">
      <dgm:prSet presAssocID="{112D98D3-E9CC-446C-B9E7-4FAF475B28B6}" presName="Name5" presStyleLbl="vennNode1" presStyleIdx="6" presStyleCnt="10">
        <dgm:presLayoutVars>
          <dgm:bulletEnabled val="1"/>
        </dgm:presLayoutVars>
      </dgm:prSet>
      <dgm:spPr/>
    </dgm:pt>
    <dgm:pt modelId="{4D2AE888-FEC1-45B4-9DC1-B122A8CDECD7}" type="pres">
      <dgm:prSet presAssocID="{4E61F8DB-B01A-496D-A454-4D693844B3D1}" presName="space" presStyleCnt="0"/>
      <dgm:spPr/>
    </dgm:pt>
    <dgm:pt modelId="{C315FD08-B4F6-4F7E-9F13-4BA209EAC64C}" type="pres">
      <dgm:prSet presAssocID="{73ED91B2-58F4-473E-97EF-DBECF3AB7FA8}" presName="Name5" presStyleLbl="vennNode1" presStyleIdx="7" presStyleCnt="10">
        <dgm:presLayoutVars>
          <dgm:bulletEnabled val="1"/>
        </dgm:presLayoutVars>
      </dgm:prSet>
      <dgm:spPr/>
    </dgm:pt>
    <dgm:pt modelId="{4AD8877A-1A83-42DC-9149-D5BFF92C5941}" type="pres">
      <dgm:prSet presAssocID="{3BE1B059-232A-4899-B148-3D5947F10752}" presName="space" presStyleCnt="0"/>
      <dgm:spPr/>
    </dgm:pt>
    <dgm:pt modelId="{7BB97C1B-6836-4C8C-9D9D-49D6189DDA20}" type="pres">
      <dgm:prSet presAssocID="{28551F60-F2A8-4C45-8D68-3AA06558C046}" presName="Name5" presStyleLbl="vennNode1" presStyleIdx="8" presStyleCnt="10">
        <dgm:presLayoutVars>
          <dgm:bulletEnabled val="1"/>
        </dgm:presLayoutVars>
      </dgm:prSet>
      <dgm:spPr/>
    </dgm:pt>
    <dgm:pt modelId="{C14E2C23-3980-47F6-B2A3-00F3216AC0B8}" type="pres">
      <dgm:prSet presAssocID="{0529458C-9FD5-4EF2-B2CF-CC4F48B40C0C}" presName="space" presStyleCnt="0"/>
      <dgm:spPr/>
    </dgm:pt>
    <dgm:pt modelId="{1534E239-A2CC-4BED-986C-33972B237B37}" type="pres">
      <dgm:prSet presAssocID="{31914002-EBB6-46B1-9A1E-00420AA72517}" presName="Name5" presStyleLbl="vennNode1" presStyleIdx="9" presStyleCnt="10">
        <dgm:presLayoutVars>
          <dgm:bulletEnabled val="1"/>
        </dgm:presLayoutVars>
      </dgm:prSet>
      <dgm:spPr/>
    </dgm:pt>
  </dgm:ptLst>
  <dgm:cxnLst>
    <dgm:cxn modelId="{13CD0901-56C5-478F-A235-161461CB86FE}" type="presOf" srcId="{28551F60-F2A8-4C45-8D68-3AA06558C046}" destId="{7BB97C1B-6836-4C8C-9D9D-49D6189DDA20}" srcOrd="0" destOrd="0" presId="urn:microsoft.com/office/officeart/2005/8/layout/venn3"/>
    <dgm:cxn modelId="{5001B220-2988-497C-8FF9-5CCB41008DCB}" srcId="{3438366D-5211-443E-ABC4-FC3144D3C2AD}" destId="{7A932FF2-09AF-4719-ABB0-6B1EB50EBE49}" srcOrd="3" destOrd="0" parTransId="{36F501A4-8E2B-4F7A-A342-11F84BCB8980}" sibTransId="{F5C3C680-ED2E-405D-8445-448D781DD7E4}"/>
    <dgm:cxn modelId="{47EDC127-48DD-4FE0-B8AE-FF2061C16C99}" type="presOf" srcId="{73ED91B2-58F4-473E-97EF-DBECF3AB7FA8}" destId="{C315FD08-B4F6-4F7E-9F13-4BA209EAC64C}" srcOrd="0" destOrd="0" presId="urn:microsoft.com/office/officeart/2005/8/layout/venn3"/>
    <dgm:cxn modelId="{B113D531-A6D5-40D2-9C1A-610FF92BA37F}" srcId="{3438366D-5211-443E-ABC4-FC3144D3C2AD}" destId="{BA310F94-020D-4424-9771-F0066670CDCA}" srcOrd="1" destOrd="0" parTransId="{86377403-6016-48C0-A1A2-C08E1619CF87}" sibTransId="{75B0639E-01F7-403B-BB72-8D0D2E78D58A}"/>
    <dgm:cxn modelId="{E7AD1E3D-9E76-4D2C-A399-7C0A0632B4C0}" srcId="{3438366D-5211-443E-ABC4-FC3144D3C2AD}" destId="{73ED91B2-58F4-473E-97EF-DBECF3AB7FA8}" srcOrd="7" destOrd="0" parTransId="{6E7CD908-F6A2-4110-885C-EEBF7BA53D15}" sibTransId="{3BE1B059-232A-4899-B148-3D5947F10752}"/>
    <dgm:cxn modelId="{4A9A653D-EFF0-4FFF-869A-B3B208C68599}" srcId="{3438366D-5211-443E-ABC4-FC3144D3C2AD}" destId="{112D98D3-E9CC-446C-B9E7-4FAF475B28B6}" srcOrd="6" destOrd="0" parTransId="{D6B1C07F-92F0-475E-BA8A-574D25087AD2}" sibTransId="{4E61F8DB-B01A-496D-A454-4D693844B3D1}"/>
    <dgm:cxn modelId="{E20D9A3D-23F8-47AB-A175-CF694FD8AB17}" type="presOf" srcId="{E9B769F4-073D-4A94-81E2-8B59426B7C0D}" destId="{FC7E5DEA-72E2-49F5-952A-232B1BB5D2CD}" srcOrd="0" destOrd="0" presId="urn:microsoft.com/office/officeart/2005/8/layout/venn3"/>
    <dgm:cxn modelId="{C77AEC52-2B50-4DE8-85D9-BAD06A9FE318}" type="presOf" srcId="{3438366D-5211-443E-ABC4-FC3144D3C2AD}" destId="{F9DEE236-A71E-4EFC-926C-03409E7C9685}" srcOrd="0" destOrd="0" presId="urn:microsoft.com/office/officeart/2005/8/layout/venn3"/>
    <dgm:cxn modelId="{450DD754-0B69-4A90-BFCE-451CDBC38D7A}" type="presOf" srcId="{31914002-EBB6-46B1-9A1E-00420AA72517}" destId="{1534E239-A2CC-4BED-986C-33972B237B37}" srcOrd="0" destOrd="0" presId="urn:microsoft.com/office/officeart/2005/8/layout/venn3"/>
    <dgm:cxn modelId="{7CF76194-B70F-4169-B960-16955FA7DD93}" srcId="{3438366D-5211-443E-ABC4-FC3144D3C2AD}" destId="{31914002-EBB6-46B1-9A1E-00420AA72517}" srcOrd="9" destOrd="0" parTransId="{0E2E105E-4F17-4CDD-B11C-83B3C6778836}" sibTransId="{E2F86A96-C391-40A8-A8AD-AA7658594DC3}"/>
    <dgm:cxn modelId="{CD8F0B9E-9303-4813-BFCE-B76A9E131AE0}" srcId="{3438366D-5211-443E-ABC4-FC3144D3C2AD}" destId="{3E386080-E2B6-40D1-8F8B-1D81D619AD06}" srcOrd="2" destOrd="0" parTransId="{E9E9728D-F652-4A75-BCA7-06D92F20BB13}" sibTransId="{576461CC-B848-44BD-8963-003B87D6185B}"/>
    <dgm:cxn modelId="{86A497A3-4CD7-414A-8E0C-0D06213D895C}" type="presOf" srcId="{BA310F94-020D-4424-9771-F0066670CDCA}" destId="{C5022FA7-B774-4B39-B779-22A2083FFE0D}" srcOrd="0" destOrd="0" presId="urn:microsoft.com/office/officeart/2005/8/layout/venn3"/>
    <dgm:cxn modelId="{F7F567A8-7B90-4D62-87C2-D554FF29549D}" srcId="{3438366D-5211-443E-ABC4-FC3144D3C2AD}" destId="{E9B769F4-073D-4A94-81E2-8B59426B7C0D}" srcOrd="0" destOrd="0" parTransId="{46971585-A31C-425E-9B17-B59441B49764}" sibTransId="{A592FF9B-B1F0-4C0C-9ECC-ACC4FF45B914}"/>
    <dgm:cxn modelId="{815340B2-C05E-4A30-ACD3-F7A223F27D22}" type="presOf" srcId="{A75AD077-0164-4222-AB26-31BD52CF36D4}" destId="{A0B379ED-91EC-4235-9C56-6145614A4796}" srcOrd="0" destOrd="0" presId="urn:microsoft.com/office/officeart/2005/8/layout/venn3"/>
    <dgm:cxn modelId="{2594A2BE-35A2-4562-BF3A-17302EFBC2D8}" srcId="{3438366D-5211-443E-ABC4-FC3144D3C2AD}" destId="{28551F60-F2A8-4C45-8D68-3AA06558C046}" srcOrd="8" destOrd="0" parTransId="{19A65B07-0ED7-4AF4-A907-B9E62F3F7DAB}" sibTransId="{0529458C-9FD5-4EF2-B2CF-CC4F48B40C0C}"/>
    <dgm:cxn modelId="{9E191FBF-C946-4E1D-9812-EF0C984F8C44}" type="presOf" srcId="{E266AAEF-FC45-44E6-B1B1-9DF33C9300F3}" destId="{AEA3F7C2-3C1C-4685-A468-28BED819E631}" srcOrd="0" destOrd="0" presId="urn:microsoft.com/office/officeart/2005/8/layout/venn3"/>
    <dgm:cxn modelId="{10F626DF-7E54-4784-A8D4-2E8ABB1F022D}" type="presOf" srcId="{3E386080-E2B6-40D1-8F8B-1D81D619AD06}" destId="{B0C5EB00-0C2A-48E7-96DE-8B742CB1A79A}" srcOrd="0" destOrd="0" presId="urn:microsoft.com/office/officeart/2005/8/layout/venn3"/>
    <dgm:cxn modelId="{B9C4ABE0-8E3C-4D5E-BC99-C114B99D4F01}" srcId="{3438366D-5211-443E-ABC4-FC3144D3C2AD}" destId="{A75AD077-0164-4222-AB26-31BD52CF36D4}" srcOrd="4" destOrd="0" parTransId="{51AEF456-F239-47C4-AB65-384A2863462F}" sibTransId="{84C62EC6-2968-4E46-A3DB-9D47BD55782A}"/>
    <dgm:cxn modelId="{463602E3-75F9-49B6-B16B-E3E86058B93B}" type="presOf" srcId="{112D98D3-E9CC-446C-B9E7-4FAF475B28B6}" destId="{C982B15C-D5CA-4ADD-9C16-11C2AD0A59C6}" srcOrd="0" destOrd="0" presId="urn:microsoft.com/office/officeart/2005/8/layout/venn3"/>
    <dgm:cxn modelId="{F1BAD9F0-9B66-488F-BE77-648F1A34767A}" srcId="{3438366D-5211-443E-ABC4-FC3144D3C2AD}" destId="{E266AAEF-FC45-44E6-B1B1-9DF33C9300F3}" srcOrd="5" destOrd="0" parTransId="{1450A40D-9D67-44EC-8015-A5674E88BF46}" sibTransId="{42C65A3C-C0A3-4320-B5FF-BEF805D08D6D}"/>
    <dgm:cxn modelId="{5427A9F9-A829-4B2B-B3CB-A423F2B381E4}" type="presOf" srcId="{7A932FF2-09AF-4719-ABB0-6B1EB50EBE49}" destId="{C03D1B6C-D66B-4A42-9C38-3FFECEA753F7}" srcOrd="0" destOrd="0" presId="urn:microsoft.com/office/officeart/2005/8/layout/venn3"/>
    <dgm:cxn modelId="{BE05A509-5D27-40CF-A081-F086237CA14C}" type="presParOf" srcId="{F9DEE236-A71E-4EFC-926C-03409E7C9685}" destId="{FC7E5DEA-72E2-49F5-952A-232B1BB5D2CD}" srcOrd="0" destOrd="0" presId="urn:microsoft.com/office/officeart/2005/8/layout/venn3"/>
    <dgm:cxn modelId="{14EB2036-9358-47A8-B4BA-61A2401EC46E}" type="presParOf" srcId="{F9DEE236-A71E-4EFC-926C-03409E7C9685}" destId="{E59C15CB-FF67-4CAB-A18C-FED652E71361}" srcOrd="1" destOrd="0" presId="urn:microsoft.com/office/officeart/2005/8/layout/venn3"/>
    <dgm:cxn modelId="{85B97213-6888-4B89-B67A-4BF5004C6D6D}" type="presParOf" srcId="{F9DEE236-A71E-4EFC-926C-03409E7C9685}" destId="{C5022FA7-B774-4B39-B779-22A2083FFE0D}" srcOrd="2" destOrd="0" presId="urn:microsoft.com/office/officeart/2005/8/layout/venn3"/>
    <dgm:cxn modelId="{711C33C3-CCE1-4A13-AC44-8310EFB62682}" type="presParOf" srcId="{F9DEE236-A71E-4EFC-926C-03409E7C9685}" destId="{6A99E89E-3DB6-4670-85AE-3DF4652A15A9}" srcOrd="3" destOrd="0" presId="urn:microsoft.com/office/officeart/2005/8/layout/venn3"/>
    <dgm:cxn modelId="{7958BBEE-3565-4289-BD6D-91F85228279F}" type="presParOf" srcId="{F9DEE236-A71E-4EFC-926C-03409E7C9685}" destId="{B0C5EB00-0C2A-48E7-96DE-8B742CB1A79A}" srcOrd="4" destOrd="0" presId="urn:microsoft.com/office/officeart/2005/8/layout/venn3"/>
    <dgm:cxn modelId="{CCA5FDFB-DA22-4413-8862-0312CE0F02FD}" type="presParOf" srcId="{F9DEE236-A71E-4EFC-926C-03409E7C9685}" destId="{FCDEF77E-5161-4DA8-9A55-8A295086D527}" srcOrd="5" destOrd="0" presId="urn:microsoft.com/office/officeart/2005/8/layout/venn3"/>
    <dgm:cxn modelId="{0E14FC50-6F29-41FB-B541-E2937121B9B8}" type="presParOf" srcId="{F9DEE236-A71E-4EFC-926C-03409E7C9685}" destId="{C03D1B6C-D66B-4A42-9C38-3FFECEA753F7}" srcOrd="6" destOrd="0" presId="urn:microsoft.com/office/officeart/2005/8/layout/venn3"/>
    <dgm:cxn modelId="{6EF7CCEF-D14F-49F1-823C-81E653651EEC}" type="presParOf" srcId="{F9DEE236-A71E-4EFC-926C-03409E7C9685}" destId="{858DFDF3-9020-4ED3-B8B6-3122BAD1B1DB}" srcOrd="7" destOrd="0" presId="urn:microsoft.com/office/officeart/2005/8/layout/venn3"/>
    <dgm:cxn modelId="{1083F7A7-B707-499C-8860-AA800EF1365B}" type="presParOf" srcId="{F9DEE236-A71E-4EFC-926C-03409E7C9685}" destId="{A0B379ED-91EC-4235-9C56-6145614A4796}" srcOrd="8" destOrd="0" presId="urn:microsoft.com/office/officeart/2005/8/layout/venn3"/>
    <dgm:cxn modelId="{2DBA4A88-CB8B-4ABE-A901-95FFEB082131}" type="presParOf" srcId="{F9DEE236-A71E-4EFC-926C-03409E7C9685}" destId="{54DEDBF2-CDE6-488A-8C08-8B2CDD1A1B65}" srcOrd="9" destOrd="0" presId="urn:microsoft.com/office/officeart/2005/8/layout/venn3"/>
    <dgm:cxn modelId="{CE8A9BD9-5730-4C4C-9EFC-5A60456626C8}" type="presParOf" srcId="{F9DEE236-A71E-4EFC-926C-03409E7C9685}" destId="{AEA3F7C2-3C1C-4685-A468-28BED819E631}" srcOrd="10" destOrd="0" presId="urn:microsoft.com/office/officeart/2005/8/layout/venn3"/>
    <dgm:cxn modelId="{7B2F4193-3BB9-40B3-8EE9-3630DC4E41CF}" type="presParOf" srcId="{F9DEE236-A71E-4EFC-926C-03409E7C9685}" destId="{4C5090E2-6A02-4ABB-86FD-EEEF02001C07}" srcOrd="11" destOrd="0" presId="urn:microsoft.com/office/officeart/2005/8/layout/venn3"/>
    <dgm:cxn modelId="{A81D73B3-B339-4FED-9DCE-865A6189359A}" type="presParOf" srcId="{F9DEE236-A71E-4EFC-926C-03409E7C9685}" destId="{C982B15C-D5CA-4ADD-9C16-11C2AD0A59C6}" srcOrd="12" destOrd="0" presId="urn:microsoft.com/office/officeart/2005/8/layout/venn3"/>
    <dgm:cxn modelId="{FEF37ABF-26D6-4193-87E0-A9A918FCFC21}" type="presParOf" srcId="{F9DEE236-A71E-4EFC-926C-03409E7C9685}" destId="{4D2AE888-FEC1-45B4-9DC1-B122A8CDECD7}" srcOrd="13" destOrd="0" presId="urn:microsoft.com/office/officeart/2005/8/layout/venn3"/>
    <dgm:cxn modelId="{75A4BA1A-20C1-4031-9AB3-9AF183315D73}" type="presParOf" srcId="{F9DEE236-A71E-4EFC-926C-03409E7C9685}" destId="{C315FD08-B4F6-4F7E-9F13-4BA209EAC64C}" srcOrd="14" destOrd="0" presId="urn:microsoft.com/office/officeart/2005/8/layout/venn3"/>
    <dgm:cxn modelId="{2484C49F-8B6C-49C1-8276-DF4252CD5C0C}" type="presParOf" srcId="{F9DEE236-A71E-4EFC-926C-03409E7C9685}" destId="{4AD8877A-1A83-42DC-9149-D5BFF92C5941}" srcOrd="15" destOrd="0" presId="urn:microsoft.com/office/officeart/2005/8/layout/venn3"/>
    <dgm:cxn modelId="{56DFFDD9-D880-4267-AA59-A4B7737D746E}" type="presParOf" srcId="{F9DEE236-A71E-4EFC-926C-03409E7C9685}" destId="{7BB97C1B-6836-4C8C-9D9D-49D6189DDA20}" srcOrd="16" destOrd="0" presId="urn:microsoft.com/office/officeart/2005/8/layout/venn3"/>
    <dgm:cxn modelId="{3989C4F0-FAAA-446F-90AC-18B832A2C233}" type="presParOf" srcId="{F9DEE236-A71E-4EFC-926C-03409E7C9685}" destId="{C14E2C23-3980-47F6-B2A3-00F3216AC0B8}" srcOrd="17" destOrd="0" presId="urn:microsoft.com/office/officeart/2005/8/layout/venn3"/>
    <dgm:cxn modelId="{1DB296B5-7737-435C-8466-2247F88DFF43}" type="presParOf" srcId="{F9DEE236-A71E-4EFC-926C-03409E7C9685}" destId="{1534E239-A2CC-4BED-986C-33972B237B37}" srcOrd="1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0AA4AB-691A-42E6-B7F8-80CF0178505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E6722C-43A8-48C4-A09B-60D931AB1176}">
      <dgm:prSet/>
      <dgm:spPr/>
      <dgm:t>
        <a:bodyPr/>
        <a:lstStyle/>
        <a:p>
          <a:r>
            <a:rPr lang="cs-CZ" dirty="0"/>
            <a:t>Logika</a:t>
          </a:r>
          <a:endParaRPr lang="en-GB" dirty="0"/>
        </a:p>
      </dgm:t>
    </dgm:pt>
    <dgm:pt modelId="{9F46BF4B-0614-432A-BB08-BE037B732B80}" type="parTrans" cxnId="{0040273C-501B-47B1-B1E4-1897523276EC}">
      <dgm:prSet/>
      <dgm:spPr/>
      <dgm:t>
        <a:bodyPr/>
        <a:lstStyle/>
        <a:p>
          <a:endParaRPr lang="en-GB"/>
        </a:p>
      </dgm:t>
    </dgm:pt>
    <dgm:pt modelId="{684C6393-C560-4A5B-BACA-EF358A94F233}" type="sibTrans" cxnId="{0040273C-501B-47B1-B1E4-1897523276EC}">
      <dgm:prSet/>
      <dgm:spPr/>
      <dgm:t>
        <a:bodyPr/>
        <a:lstStyle/>
        <a:p>
          <a:endParaRPr lang="en-GB"/>
        </a:p>
      </dgm:t>
    </dgm:pt>
    <dgm:pt modelId="{83BEA062-E789-4459-AC7A-628D01971CE0}">
      <dgm:prSet/>
      <dgm:spPr/>
      <dgm:t>
        <a:bodyPr/>
        <a:lstStyle/>
        <a:p>
          <a:r>
            <a:rPr lang="cs-CZ" dirty="0"/>
            <a:t>Předvídání</a:t>
          </a:r>
          <a:endParaRPr lang="en-GB" dirty="0"/>
        </a:p>
      </dgm:t>
    </dgm:pt>
    <dgm:pt modelId="{915914EC-E4B8-4190-928A-52FDA3BA4ACD}" type="parTrans" cxnId="{65367F05-E3B4-406F-B240-5A9FAADEF8D6}">
      <dgm:prSet/>
      <dgm:spPr/>
      <dgm:t>
        <a:bodyPr/>
        <a:lstStyle/>
        <a:p>
          <a:endParaRPr lang="en-GB"/>
        </a:p>
      </dgm:t>
    </dgm:pt>
    <dgm:pt modelId="{FC1997EB-5274-4A96-807D-D4F1CE53A4AA}" type="sibTrans" cxnId="{65367F05-E3B4-406F-B240-5A9FAADEF8D6}">
      <dgm:prSet/>
      <dgm:spPr/>
      <dgm:t>
        <a:bodyPr/>
        <a:lstStyle/>
        <a:p>
          <a:endParaRPr lang="en-GB"/>
        </a:p>
      </dgm:t>
    </dgm:pt>
    <dgm:pt modelId="{579A293E-281A-49DB-B874-E535A8B68837}">
      <dgm:prSet/>
      <dgm:spPr/>
      <dgm:t>
        <a:bodyPr/>
        <a:lstStyle/>
        <a:p>
          <a:r>
            <a:rPr lang="cs-CZ" dirty="0"/>
            <a:t>Analýza</a:t>
          </a:r>
          <a:endParaRPr lang="en-GB" dirty="0"/>
        </a:p>
      </dgm:t>
    </dgm:pt>
    <dgm:pt modelId="{86483103-7CA6-4F70-AEE9-3B1671657547}" type="parTrans" cxnId="{26EEE60C-EA21-45C7-B35E-46ABE1384AAF}">
      <dgm:prSet/>
      <dgm:spPr/>
      <dgm:t>
        <a:bodyPr/>
        <a:lstStyle/>
        <a:p>
          <a:endParaRPr lang="en-GB"/>
        </a:p>
      </dgm:t>
    </dgm:pt>
    <dgm:pt modelId="{E8D8000E-3F03-4ED0-9DC8-35ECD6DB3E0B}" type="sibTrans" cxnId="{26EEE60C-EA21-45C7-B35E-46ABE1384AAF}">
      <dgm:prSet/>
      <dgm:spPr/>
      <dgm:t>
        <a:bodyPr/>
        <a:lstStyle/>
        <a:p>
          <a:endParaRPr lang="en-GB"/>
        </a:p>
      </dgm:t>
    </dgm:pt>
    <dgm:pt modelId="{F08D252E-7A31-4A67-96F2-16BD66BA2797}">
      <dgm:prSet/>
      <dgm:spPr/>
      <dgm:t>
        <a:bodyPr/>
        <a:lstStyle/>
        <a:p>
          <a:r>
            <a:rPr lang="cs-CZ" dirty="0" err="1"/>
            <a:t>Hedání</a:t>
          </a:r>
          <a:r>
            <a:rPr lang="cs-CZ" dirty="0"/>
            <a:t> informací</a:t>
          </a:r>
          <a:endParaRPr lang="en-GB" dirty="0"/>
        </a:p>
      </dgm:t>
    </dgm:pt>
    <dgm:pt modelId="{6AE9234F-2654-4639-868E-FCF7D367B179}" type="parTrans" cxnId="{14384C53-CC27-418E-9DA2-C58F9693C229}">
      <dgm:prSet/>
      <dgm:spPr/>
      <dgm:t>
        <a:bodyPr/>
        <a:lstStyle/>
        <a:p>
          <a:endParaRPr lang="en-GB"/>
        </a:p>
      </dgm:t>
    </dgm:pt>
    <dgm:pt modelId="{A87E3178-2F51-4350-90D6-1F9F02DD7DDA}" type="sibTrans" cxnId="{14384C53-CC27-418E-9DA2-C58F9693C229}">
      <dgm:prSet/>
      <dgm:spPr/>
      <dgm:t>
        <a:bodyPr/>
        <a:lstStyle/>
        <a:p>
          <a:endParaRPr lang="en-GB"/>
        </a:p>
      </dgm:t>
    </dgm:pt>
    <dgm:pt modelId="{3DA519B4-0BC2-4B58-B081-C17FACA88928}">
      <dgm:prSet/>
      <dgm:spPr/>
      <dgm:t>
        <a:bodyPr/>
        <a:lstStyle/>
        <a:p>
          <a:r>
            <a:rPr lang="cs-CZ" dirty="0"/>
            <a:t>Aplikace standardů</a:t>
          </a:r>
          <a:endParaRPr lang="en-GB" dirty="0"/>
        </a:p>
      </dgm:t>
    </dgm:pt>
    <dgm:pt modelId="{DE0958A8-0320-45F2-BF39-EBE436DA6B70}" type="parTrans" cxnId="{B4772E18-B306-480C-87BE-32CE26245B79}">
      <dgm:prSet/>
      <dgm:spPr/>
      <dgm:t>
        <a:bodyPr/>
        <a:lstStyle/>
        <a:p>
          <a:endParaRPr lang="en-GB"/>
        </a:p>
      </dgm:t>
    </dgm:pt>
    <dgm:pt modelId="{8EA9FB64-85ED-40D9-AE74-9F9E06477743}" type="sibTrans" cxnId="{B4772E18-B306-480C-87BE-32CE26245B79}">
      <dgm:prSet/>
      <dgm:spPr/>
      <dgm:t>
        <a:bodyPr/>
        <a:lstStyle/>
        <a:p>
          <a:endParaRPr lang="en-GB"/>
        </a:p>
      </dgm:t>
    </dgm:pt>
    <dgm:pt modelId="{DA5323DD-2EA8-4C53-AD9B-35C4E70ADCAE}">
      <dgm:prSet/>
      <dgm:spPr/>
      <dgm:t>
        <a:bodyPr/>
        <a:lstStyle/>
        <a:p>
          <a:r>
            <a:rPr lang="cs-CZ" dirty="0"/>
            <a:t>Rozlišení rozdílů</a:t>
          </a:r>
          <a:endParaRPr lang="en-GB" dirty="0"/>
        </a:p>
      </dgm:t>
    </dgm:pt>
    <dgm:pt modelId="{10DD0825-1A41-4578-AB80-506B94BC28E4}" type="parTrans" cxnId="{23820854-F418-445F-800E-0E37E63462C4}">
      <dgm:prSet/>
      <dgm:spPr/>
      <dgm:t>
        <a:bodyPr/>
        <a:lstStyle/>
        <a:p>
          <a:endParaRPr lang="en-GB"/>
        </a:p>
      </dgm:t>
    </dgm:pt>
    <dgm:pt modelId="{FCA93EC6-4D72-4148-91C1-3A50E9A3B193}" type="sibTrans" cxnId="{23820854-F418-445F-800E-0E37E63462C4}">
      <dgm:prSet/>
      <dgm:spPr/>
      <dgm:t>
        <a:bodyPr/>
        <a:lstStyle/>
        <a:p>
          <a:endParaRPr lang="en-GB"/>
        </a:p>
      </dgm:t>
    </dgm:pt>
    <dgm:pt modelId="{3E5952B1-7F80-409F-A4B3-A3599EBA58B6}">
      <dgm:prSet/>
      <dgm:spPr/>
      <dgm:t>
        <a:bodyPr/>
        <a:lstStyle/>
        <a:p>
          <a:r>
            <a:rPr lang="cs-CZ" dirty="0"/>
            <a:t>Transformace znalostí</a:t>
          </a:r>
          <a:endParaRPr lang="en-GB" dirty="0"/>
        </a:p>
      </dgm:t>
    </dgm:pt>
    <dgm:pt modelId="{5192701A-75BD-42FA-B6F4-0C99EA36F5C9}" type="parTrans" cxnId="{37171E06-7A16-4FC5-B3E9-E5B89C3B28F4}">
      <dgm:prSet/>
      <dgm:spPr/>
      <dgm:t>
        <a:bodyPr/>
        <a:lstStyle/>
        <a:p>
          <a:endParaRPr lang="en-GB"/>
        </a:p>
      </dgm:t>
    </dgm:pt>
    <dgm:pt modelId="{526EE3E1-6CF9-401F-B1BD-27C68A77BF8A}" type="sibTrans" cxnId="{37171E06-7A16-4FC5-B3E9-E5B89C3B28F4}">
      <dgm:prSet/>
      <dgm:spPr/>
      <dgm:t>
        <a:bodyPr/>
        <a:lstStyle/>
        <a:p>
          <a:endParaRPr lang="en-GB"/>
        </a:p>
      </dgm:t>
    </dgm:pt>
    <dgm:pt modelId="{744CA254-B109-41B5-B5E1-DB933C87E624}" type="pres">
      <dgm:prSet presAssocID="{180AA4AB-691A-42E6-B7F8-80CF01785055}" presName="Name0" presStyleCnt="0">
        <dgm:presLayoutVars>
          <dgm:dir/>
          <dgm:resizeHandles val="exact"/>
        </dgm:presLayoutVars>
      </dgm:prSet>
      <dgm:spPr/>
    </dgm:pt>
    <dgm:pt modelId="{55955F88-9E37-4779-BF3D-12568E4B3644}" type="pres">
      <dgm:prSet presAssocID="{F6E6722C-43A8-48C4-A09B-60D931AB1176}" presName="Name5" presStyleLbl="vennNode1" presStyleIdx="0" presStyleCnt="7">
        <dgm:presLayoutVars>
          <dgm:bulletEnabled val="1"/>
        </dgm:presLayoutVars>
      </dgm:prSet>
      <dgm:spPr/>
    </dgm:pt>
    <dgm:pt modelId="{DFC35C23-1F6A-4B3D-B426-899B5CEED30D}" type="pres">
      <dgm:prSet presAssocID="{684C6393-C560-4A5B-BACA-EF358A94F233}" presName="space" presStyleCnt="0"/>
      <dgm:spPr/>
    </dgm:pt>
    <dgm:pt modelId="{8585A01D-A752-4AF2-98AD-73828B302361}" type="pres">
      <dgm:prSet presAssocID="{83BEA062-E789-4459-AC7A-628D01971CE0}" presName="Name5" presStyleLbl="vennNode1" presStyleIdx="1" presStyleCnt="7">
        <dgm:presLayoutVars>
          <dgm:bulletEnabled val="1"/>
        </dgm:presLayoutVars>
      </dgm:prSet>
      <dgm:spPr/>
    </dgm:pt>
    <dgm:pt modelId="{518FDE72-C34E-4BD4-9E8C-058D2FDE6D9A}" type="pres">
      <dgm:prSet presAssocID="{FC1997EB-5274-4A96-807D-D4F1CE53A4AA}" presName="space" presStyleCnt="0"/>
      <dgm:spPr/>
    </dgm:pt>
    <dgm:pt modelId="{528D7242-8FD7-4B3E-9759-77271F38829D}" type="pres">
      <dgm:prSet presAssocID="{579A293E-281A-49DB-B874-E535A8B68837}" presName="Name5" presStyleLbl="vennNode1" presStyleIdx="2" presStyleCnt="7">
        <dgm:presLayoutVars>
          <dgm:bulletEnabled val="1"/>
        </dgm:presLayoutVars>
      </dgm:prSet>
      <dgm:spPr/>
    </dgm:pt>
    <dgm:pt modelId="{4C5FF6B0-8678-4DB6-89EB-32B3FD6027EB}" type="pres">
      <dgm:prSet presAssocID="{E8D8000E-3F03-4ED0-9DC8-35ECD6DB3E0B}" presName="space" presStyleCnt="0"/>
      <dgm:spPr/>
    </dgm:pt>
    <dgm:pt modelId="{9A919521-4747-4679-9557-4AC5487CFC38}" type="pres">
      <dgm:prSet presAssocID="{F08D252E-7A31-4A67-96F2-16BD66BA2797}" presName="Name5" presStyleLbl="vennNode1" presStyleIdx="3" presStyleCnt="7">
        <dgm:presLayoutVars>
          <dgm:bulletEnabled val="1"/>
        </dgm:presLayoutVars>
      </dgm:prSet>
      <dgm:spPr/>
    </dgm:pt>
    <dgm:pt modelId="{19557DC2-5B36-49D0-81C9-FD8D846F06CA}" type="pres">
      <dgm:prSet presAssocID="{A87E3178-2F51-4350-90D6-1F9F02DD7DDA}" presName="space" presStyleCnt="0"/>
      <dgm:spPr/>
    </dgm:pt>
    <dgm:pt modelId="{DF4B90DE-2330-4B8D-8F8E-F2CF2470DB8A}" type="pres">
      <dgm:prSet presAssocID="{3DA519B4-0BC2-4B58-B081-C17FACA88928}" presName="Name5" presStyleLbl="vennNode1" presStyleIdx="4" presStyleCnt="7">
        <dgm:presLayoutVars>
          <dgm:bulletEnabled val="1"/>
        </dgm:presLayoutVars>
      </dgm:prSet>
      <dgm:spPr/>
    </dgm:pt>
    <dgm:pt modelId="{CE2C6F30-5E3A-4324-ADE6-B6E57559FC7D}" type="pres">
      <dgm:prSet presAssocID="{8EA9FB64-85ED-40D9-AE74-9F9E06477743}" presName="space" presStyleCnt="0"/>
      <dgm:spPr/>
    </dgm:pt>
    <dgm:pt modelId="{F5B297E3-2BEB-41C1-BF6F-B5E14E21FCFA}" type="pres">
      <dgm:prSet presAssocID="{DA5323DD-2EA8-4C53-AD9B-35C4E70ADCAE}" presName="Name5" presStyleLbl="vennNode1" presStyleIdx="5" presStyleCnt="7">
        <dgm:presLayoutVars>
          <dgm:bulletEnabled val="1"/>
        </dgm:presLayoutVars>
      </dgm:prSet>
      <dgm:spPr/>
    </dgm:pt>
    <dgm:pt modelId="{79958320-55B1-460C-8CD2-D8DA249A861D}" type="pres">
      <dgm:prSet presAssocID="{FCA93EC6-4D72-4148-91C1-3A50E9A3B193}" presName="space" presStyleCnt="0"/>
      <dgm:spPr/>
    </dgm:pt>
    <dgm:pt modelId="{D61F8CC8-9329-4CE6-91B2-464AFB069642}" type="pres">
      <dgm:prSet presAssocID="{3E5952B1-7F80-409F-A4B3-A3599EBA58B6}" presName="Name5" presStyleLbl="vennNode1" presStyleIdx="6" presStyleCnt="7">
        <dgm:presLayoutVars>
          <dgm:bulletEnabled val="1"/>
        </dgm:presLayoutVars>
      </dgm:prSet>
      <dgm:spPr/>
    </dgm:pt>
  </dgm:ptLst>
  <dgm:cxnLst>
    <dgm:cxn modelId="{65367F05-E3B4-406F-B240-5A9FAADEF8D6}" srcId="{180AA4AB-691A-42E6-B7F8-80CF01785055}" destId="{83BEA062-E789-4459-AC7A-628D01971CE0}" srcOrd="1" destOrd="0" parTransId="{915914EC-E4B8-4190-928A-52FDA3BA4ACD}" sibTransId="{FC1997EB-5274-4A96-807D-D4F1CE53A4AA}"/>
    <dgm:cxn modelId="{37171E06-7A16-4FC5-B3E9-E5B89C3B28F4}" srcId="{180AA4AB-691A-42E6-B7F8-80CF01785055}" destId="{3E5952B1-7F80-409F-A4B3-A3599EBA58B6}" srcOrd="6" destOrd="0" parTransId="{5192701A-75BD-42FA-B6F4-0C99EA36F5C9}" sibTransId="{526EE3E1-6CF9-401F-B1BD-27C68A77BF8A}"/>
    <dgm:cxn modelId="{26EEE60C-EA21-45C7-B35E-46ABE1384AAF}" srcId="{180AA4AB-691A-42E6-B7F8-80CF01785055}" destId="{579A293E-281A-49DB-B874-E535A8B68837}" srcOrd="2" destOrd="0" parTransId="{86483103-7CA6-4F70-AEE9-3B1671657547}" sibTransId="{E8D8000E-3F03-4ED0-9DC8-35ECD6DB3E0B}"/>
    <dgm:cxn modelId="{B4772E18-B306-480C-87BE-32CE26245B79}" srcId="{180AA4AB-691A-42E6-B7F8-80CF01785055}" destId="{3DA519B4-0BC2-4B58-B081-C17FACA88928}" srcOrd="4" destOrd="0" parTransId="{DE0958A8-0320-45F2-BF39-EBE436DA6B70}" sibTransId="{8EA9FB64-85ED-40D9-AE74-9F9E06477743}"/>
    <dgm:cxn modelId="{CCDF4F24-4780-4F30-8EDC-64A5AC7FFA1A}" type="presOf" srcId="{3E5952B1-7F80-409F-A4B3-A3599EBA58B6}" destId="{D61F8CC8-9329-4CE6-91B2-464AFB069642}" srcOrd="0" destOrd="0" presId="urn:microsoft.com/office/officeart/2005/8/layout/venn3"/>
    <dgm:cxn modelId="{8D479D2F-1F77-410B-829F-67F89AA82F96}" type="presOf" srcId="{F08D252E-7A31-4A67-96F2-16BD66BA2797}" destId="{9A919521-4747-4679-9557-4AC5487CFC38}" srcOrd="0" destOrd="0" presId="urn:microsoft.com/office/officeart/2005/8/layout/venn3"/>
    <dgm:cxn modelId="{0040273C-501B-47B1-B1E4-1897523276EC}" srcId="{180AA4AB-691A-42E6-B7F8-80CF01785055}" destId="{F6E6722C-43A8-48C4-A09B-60D931AB1176}" srcOrd="0" destOrd="0" parTransId="{9F46BF4B-0614-432A-BB08-BE037B732B80}" sibTransId="{684C6393-C560-4A5B-BACA-EF358A94F233}"/>
    <dgm:cxn modelId="{3AE21741-D86C-4B04-A0CD-5DE7CE28BDFC}" type="presOf" srcId="{579A293E-281A-49DB-B874-E535A8B68837}" destId="{528D7242-8FD7-4B3E-9759-77271F38829D}" srcOrd="0" destOrd="0" presId="urn:microsoft.com/office/officeart/2005/8/layout/venn3"/>
    <dgm:cxn modelId="{0516956F-946E-4154-93B1-5D11A0889059}" type="presOf" srcId="{F6E6722C-43A8-48C4-A09B-60D931AB1176}" destId="{55955F88-9E37-4779-BF3D-12568E4B3644}" srcOrd="0" destOrd="0" presId="urn:microsoft.com/office/officeart/2005/8/layout/venn3"/>
    <dgm:cxn modelId="{14384C53-CC27-418E-9DA2-C58F9693C229}" srcId="{180AA4AB-691A-42E6-B7F8-80CF01785055}" destId="{F08D252E-7A31-4A67-96F2-16BD66BA2797}" srcOrd="3" destOrd="0" parTransId="{6AE9234F-2654-4639-868E-FCF7D367B179}" sibTransId="{A87E3178-2F51-4350-90D6-1F9F02DD7DDA}"/>
    <dgm:cxn modelId="{23820854-F418-445F-800E-0E37E63462C4}" srcId="{180AA4AB-691A-42E6-B7F8-80CF01785055}" destId="{DA5323DD-2EA8-4C53-AD9B-35C4E70ADCAE}" srcOrd="5" destOrd="0" parTransId="{10DD0825-1A41-4578-AB80-506B94BC28E4}" sibTransId="{FCA93EC6-4D72-4148-91C1-3A50E9A3B193}"/>
    <dgm:cxn modelId="{1CBB8191-A1B8-4C00-9D0C-56EB444F9873}" type="presOf" srcId="{3DA519B4-0BC2-4B58-B081-C17FACA88928}" destId="{DF4B90DE-2330-4B8D-8F8E-F2CF2470DB8A}" srcOrd="0" destOrd="0" presId="urn:microsoft.com/office/officeart/2005/8/layout/venn3"/>
    <dgm:cxn modelId="{43E4DAD0-3FD7-4181-BD5B-1F8910CE9DC2}" type="presOf" srcId="{DA5323DD-2EA8-4C53-AD9B-35C4E70ADCAE}" destId="{F5B297E3-2BEB-41C1-BF6F-B5E14E21FCFA}" srcOrd="0" destOrd="0" presId="urn:microsoft.com/office/officeart/2005/8/layout/venn3"/>
    <dgm:cxn modelId="{E99BC1D2-D2D3-4F3C-AFBB-83E895D94AAB}" type="presOf" srcId="{180AA4AB-691A-42E6-B7F8-80CF01785055}" destId="{744CA254-B109-41B5-B5E1-DB933C87E624}" srcOrd="0" destOrd="0" presId="urn:microsoft.com/office/officeart/2005/8/layout/venn3"/>
    <dgm:cxn modelId="{B90B61E0-A8FB-456A-81E8-6BA6E4453740}" type="presOf" srcId="{83BEA062-E789-4459-AC7A-628D01971CE0}" destId="{8585A01D-A752-4AF2-98AD-73828B302361}" srcOrd="0" destOrd="0" presId="urn:microsoft.com/office/officeart/2005/8/layout/venn3"/>
    <dgm:cxn modelId="{7CF8F078-E63C-49C2-84D3-536FFDD60772}" type="presParOf" srcId="{744CA254-B109-41B5-B5E1-DB933C87E624}" destId="{55955F88-9E37-4779-BF3D-12568E4B3644}" srcOrd="0" destOrd="0" presId="urn:microsoft.com/office/officeart/2005/8/layout/venn3"/>
    <dgm:cxn modelId="{970D9BB9-C9C6-4F27-BD21-D38CC70B33AE}" type="presParOf" srcId="{744CA254-B109-41B5-B5E1-DB933C87E624}" destId="{DFC35C23-1F6A-4B3D-B426-899B5CEED30D}" srcOrd="1" destOrd="0" presId="urn:microsoft.com/office/officeart/2005/8/layout/venn3"/>
    <dgm:cxn modelId="{2A7BB486-3A6A-46E8-83A0-96FB9D4610C3}" type="presParOf" srcId="{744CA254-B109-41B5-B5E1-DB933C87E624}" destId="{8585A01D-A752-4AF2-98AD-73828B302361}" srcOrd="2" destOrd="0" presId="urn:microsoft.com/office/officeart/2005/8/layout/venn3"/>
    <dgm:cxn modelId="{0F6C035F-7F82-4F74-8E74-A9EF7F662F78}" type="presParOf" srcId="{744CA254-B109-41B5-B5E1-DB933C87E624}" destId="{518FDE72-C34E-4BD4-9E8C-058D2FDE6D9A}" srcOrd="3" destOrd="0" presId="urn:microsoft.com/office/officeart/2005/8/layout/venn3"/>
    <dgm:cxn modelId="{AC15346C-A32A-4A17-AB4E-391317DC2558}" type="presParOf" srcId="{744CA254-B109-41B5-B5E1-DB933C87E624}" destId="{528D7242-8FD7-4B3E-9759-77271F38829D}" srcOrd="4" destOrd="0" presId="urn:microsoft.com/office/officeart/2005/8/layout/venn3"/>
    <dgm:cxn modelId="{20313F09-FAEE-4248-9D90-56340B58782A}" type="presParOf" srcId="{744CA254-B109-41B5-B5E1-DB933C87E624}" destId="{4C5FF6B0-8678-4DB6-89EB-32B3FD6027EB}" srcOrd="5" destOrd="0" presId="urn:microsoft.com/office/officeart/2005/8/layout/venn3"/>
    <dgm:cxn modelId="{B9A7C5CA-D3DF-4D6C-A9C6-AEB1A3708684}" type="presParOf" srcId="{744CA254-B109-41B5-B5E1-DB933C87E624}" destId="{9A919521-4747-4679-9557-4AC5487CFC38}" srcOrd="6" destOrd="0" presId="urn:microsoft.com/office/officeart/2005/8/layout/venn3"/>
    <dgm:cxn modelId="{14E45BA9-58E7-43C6-BC24-B7DE3077E1E2}" type="presParOf" srcId="{744CA254-B109-41B5-B5E1-DB933C87E624}" destId="{19557DC2-5B36-49D0-81C9-FD8D846F06CA}" srcOrd="7" destOrd="0" presId="urn:microsoft.com/office/officeart/2005/8/layout/venn3"/>
    <dgm:cxn modelId="{861E6251-2ED4-4008-AD23-9297124E684A}" type="presParOf" srcId="{744CA254-B109-41B5-B5E1-DB933C87E624}" destId="{DF4B90DE-2330-4B8D-8F8E-F2CF2470DB8A}" srcOrd="8" destOrd="0" presId="urn:microsoft.com/office/officeart/2005/8/layout/venn3"/>
    <dgm:cxn modelId="{9D1ADCAA-D963-4C08-B079-71181842422C}" type="presParOf" srcId="{744CA254-B109-41B5-B5E1-DB933C87E624}" destId="{CE2C6F30-5E3A-4324-ADE6-B6E57559FC7D}" srcOrd="9" destOrd="0" presId="urn:microsoft.com/office/officeart/2005/8/layout/venn3"/>
    <dgm:cxn modelId="{2FF55060-82ED-44ED-B00B-F2BAB7129728}" type="presParOf" srcId="{744CA254-B109-41B5-B5E1-DB933C87E624}" destId="{F5B297E3-2BEB-41C1-BF6F-B5E14E21FCFA}" srcOrd="10" destOrd="0" presId="urn:microsoft.com/office/officeart/2005/8/layout/venn3"/>
    <dgm:cxn modelId="{A12029FE-0DEE-45F6-A9B5-E7DF9B77DA16}" type="presParOf" srcId="{744CA254-B109-41B5-B5E1-DB933C87E624}" destId="{79958320-55B1-460C-8CD2-D8DA249A861D}" srcOrd="11" destOrd="0" presId="urn:microsoft.com/office/officeart/2005/8/layout/venn3"/>
    <dgm:cxn modelId="{1984A33F-461C-4708-B153-682BA9EC92EC}" type="presParOf" srcId="{744CA254-B109-41B5-B5E1-DB933C87E624}" destId="{D61F8CC8-9329-4CE6-91B2-464AFB069642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504C34-2FD9-44F3-9906-D3B670488C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C85313-6F92-4F0A-A001-F923C7E949EA}">
      <dgm:prSet custT="1"/>
      <dgm:spPr/>
      <dgm:t>
        <a:bodyPr/>
        <a:lstStyle/>
        <a:p>
          <a:r>
            <a:rPr lang="cs-CZ" sz="1800" b="0" i="0" dirty="0"/>
            <a:t>- </a:t>
          </a:r>
          <a:r>
            <a:rPr lang="en-GB" sz="1800" b="0" i="0" dirty="0"/>
            <a:t>k </a:t>
          </a:r>
          <a:r>
            <a:rPr lang="en-GB" sz="1800" b="0" i="0" dirty="0" err="1"/>
            <a:t>získaným</a:t>
          </a:r>
          <a:r>
            <a:rPr lang="en-GB" sz="1800" b="0" i="0" dirty="0"/>
            <a:t> </a:t>
          </a:r>
          <a:r>
            <a:rPr lang="en-GB" sz="1800" b="0" i="0" dirty="0" err="1"/>
            <a:t>datům</a:t>
          </a:r>
          <a:r>
            <a:rPr lang="en-GB" sz="1800" b="0" i="0" dirty="0"/>
            <a:t> </a:t>
          </a:r>
          <a:r>
            <a:rPr lang="en-GB" sz="1800" b="0" i="0" dirty="0" err="1"/>
            <a:t>přiřazujeme</a:t>
          </a:r>
          <a:r>
            <a:rPr lang="en-GB" sz="1800" b="0" i="0" dirty="0"/>
            <a:t> </a:t>
          </a:r>
          <a:r>
            <a:rPr lang="en-GB" sz="1800" b="0" i="0" dirty="0" err="1"/>
            <a:t>kódy</a:t>
          </a:r>
          <a:endParaRPr lang="en-GB" sz="1800" dirty="0"/>
        </a:p>
      </dgm:t>
    </dgm:pt>
    <dgm:pt modelId="{3B0012D2-49A4-4695-B275-3923FF527A41}" type="parTrans" cxnId="{37F1E5F0-AAC0-4519-807A-0AC85CE96F87}">
      <dgm:prSet/>
      <dgm:spPr/>
      <dgm:t>
        <a:bodyPr/>
        <a:lstStyle/>
        <a:p>
          <a:endParaRPr lang="en-GB" sz="2400"/>
        </a:p>
      </dgm:t>
    </dgm:pt>
    <dgm:pt modelId="{1E42E04B-FD0B-444E-AB76-832521F9177A}" type="sibTrans" cxnId="{37F1E5F0-AAC0-4519-807A-0AC85CE96F87}">
      <dgm:prSet custT="1"/>
      <dgm:spPr/>
      <dgm:t>
        <a:bodyPr/>
        <a:lstStyle/>
        <a:p>
          <a:endParaRPr lang="en-GB" sz="2800"/>
        </a:p>
      </dgm:t>
    </dgm:pt>
    <dgm:pt modelId="{B7B0CF8E-70BD-419C-B0DB-41559CA87B8D}">
      <dgm:prSet custT="1"/>
      <dgm:spPr/>
      <dgm:t>
        <a:bodyPr/>
        <a:lstStyle/>
        <a:p>
          <a:r>
            <a:rPr lang="cs-CZ" sz="1800" b="0" i="0" dirty="0"/>
            <a:t>- </a:t>
          </a:r>
          <a:r>
            <a:rPr lang="en-GB" sz="1800" b="0" i="0" dirty="0" err="1"/>
            <a:t>kontrolujeme</a:t>
          </a:r>
          <a:r>
            <a:rPr lang="en-GB" sz="1800" b="0" i="0" dirty="0"/>
            <a:t> </a:t>
          </a:r>
          <a:r>
            <a:rPr lang="en-GB" sz="1800" b="0" i="0" dirty="0" err="1"/>
            <a:t>záznamové</a:t>
          </a:r>
          <a:r>
            <a:rPr lang="en-GB" sz="1800" b="0" i="0" dirty="0"/>
            <a:t> </a:t>
          </a:r>
          <a:r>
            <a:rPr lang="en-GB" sz="1800" b="0" i="0" dirty="0" err="1"/>
            <a:t>formuláře</a:t>
          </a:r>
          <a:r>
            <a:rPr lang="en-GB" sz="1800" b="0" i="0" dirty="0"/>
            <a:t> (</a:t>
          </a:r>
          <a:r>
            <a:rPr lang="en-GB" sz="1800" b="0" i="0" dirty="0" err="1"/>
            <a:t>dotazníky</a:t>
          </a:r>
          <a:r>
            <a:rPr lang="en-GB" sz="1800" b="0" i="0" dirty="0"/>
            <a:t>, </a:t>
          </a:r>
          <a:r>
            <a:rPr lang="en-GB" sz="1800" b="0" i="0" dirty="0" err="1"/>
            <a:t>záznamy</a:t>
          </a:r>
          <a:r>
            <a:rPr lang="en-GB" sz="1800" b="0" i="0" dirty="0"/>
            <a:t> o </a:t>
          </a:r>
          <a:r>
            <a:rPr lang="en-GB" sz="1800" b="0" i="0" dirty="0" err="1"/>
            <a:t>pozorování</a:t>
          </a:r>
          <a:r>
            <a:rPr lang="en-GB" sz="1800" b="0" i="0" dirty="0"/>
            <a:t> </a:t>
          </a:r>
          <a:r>
            <a:rPr lang="en-GB" sz="1800" b="0" i="0" dirty="0" err="1"/>
            <a:t>apod</a:t>
          </a:r>
          <a:r>
            <a:rPr lang="en-GB" sz="1800" b="0" i="0" dirty="0"/>
            <a:t>.).</a:t>
          </a:r>
          <a:endParaRPr lang="en-GB" sz="1800" dirty="0"/>
        </a:p>
      </dgm:t>
    </dgm:pt>
    <dgm:pt modelId="{3CDAA205-A4C7-4A29-9160-26F9BAE46C1C}" type="parTrans" cxnId="{37FE0E07-0B07-4CB2-8102-92C0C67F8DC7}">
      <dgm:prSet/>
      <dgm:spPr/>
      <dgm:t>
        <a:bodyPr/>
        <a:lstStyle/>
        <a:p>
          <a:endParaRPr lang="en-GB" sz="2400"/>
        </a:p>
      </dgm:t>
    </dgm:pt>
    <dgm:pt modelId="{ADA89AC1-44C6-49E3-B352-2AE10DF756BA}" type="sibTrans" cxnId="{37FE0E07-0B07-4CB2-8102-92C0C67F8DC7}">
      <dgm:prSet custT="1"/>
      <dgm:spPr/>
      <dgm:t>
        <a:bodyPr/>
        <a:lstStyle/>
        <a:p>
          <a:endParaRPr lang="en-GB" sz="2800"/>
        </a:p>
      </dgm:t>
    </dgm:pt>
    <dgm:pt modelId="{05E71543-917F-4DC2-B1CF-38209F658784}">
      <dgm:prSet custT="1"/>
      <dgm:spPr/>
      <dgm:t>
        <a:bodyPr/>
        <a:lstStyle/>
        <a:p>
          <a:r>
            <a:rPr lang="cs-CZ" sz="1800" b="0" i="0" dirty="0"/>
            <a:t>- v</a:t>
          </a:r>
          <a:r>
            <a:rPr lang="en-GB" sz="1800" b="0" i="0" dirty="0" err="1"/>
            <a:t>yselektujeme</a:t>
          </a:r>
          <a:r>
            <a:rPr lang="en-GB" sz="1800" b="0" i="0" dirty="0"/>
            <a:t> </a:t>
          </a:r>
          <a:r>
            <a:rPr lang="en-GB" sz="1800" b="0" i="0" dirty="0" err="1"/>
            <a:t>nesrozumitelně</a:t>
          </a:r>
          <a:r>
            <a:rPr lang="en-GB" sz="1800" b="0" i="0" dirty="0"/>
            <a:t>/</a:t>
          </a:r>
          <a:r>
            <a:rPr lang="en-GB" sz="1800" b="0" i="0" dirty="0" err="1"/>
            <a:t>nedostatečně</a:t>
          </a:r>
          <a:r>
            <a:rPr lang="en-GB" sz="1800" b="0" i="0" dirty="0"/>
            <a:t> </a:t>
          </a:r>
          <a:r>
            <a:rPr lang="en-GB" sz="1800" b="0" i="0" dirty="0" err="1"/>
            <a:t>vyplněné</a:t>
          </a:r>
          <a:r>
            <a:rPr lang="en-GB" sz="1800" b="0" i="0" dirty="0"/>
            <a:t> </a:t>
          </a:r>
          <a:r>
            <a:rPr lang="cs-CZ" sz="1800" b="0" i="0" dirty="0"/>
            <a:t>formuláře </a:t>
          </a:r>
          <a:r>
            <a:rPr lang="en-GB" sz="1800" b="0" i="0" dirty="0" err="1"/>
            <a:t>nebo</a:t>
          </a:r>
          <a:r>
            <a:rPr lang="en-GB" sz="1800" b="0" i="0" dirty="0"/>
            <a:t> </a:t>
          </a:r>
          <a:r>
            <a:rPr lang="en-GB" sz="1800" b="0" i="0" dirty="0" err="1"/>
            <a:t>formuláře</a:t>
          </a:r>
          <a:r>
            <a:rPr lang="en-GB" sz="1800" b="0" i="0" dirty="0"/>
            <a:t> s </a:t>
          </a:r>
          <a:r>
            <a:rPr lang="en-GB" sz="1800" b="0" i="0" dirty="0" err="1"/>
            <a:t>nesplněnými</a:t>
          </a:r>
          <a:r>
            <a:rPr lang="en-GB" sz="1800" b="0" i="0" dirty="0"/>
            <a:t> </a:t>
          </a:r>
          <a:r>
            <a:rPr lang="en-GB" sz="1800" b="0" i="0" dirty="0" err="1"/>
            <a:t>kritérii</a:t>
          </a:r>
          <a:r>
            <a:rPr lang="en-GB" sz="1800" b="0" i="0" dirty="0"/>
            <a:t> </a:t>
          </a:r>
          <a:r>
            <a:rPr lang="en-GB" sz="1800" b="0" i="0" dirty="0" err="1"/>
            <a:t>výzkumné</a:t>
          </a:r>
          <a:r>
            <a:rPr lang="en-GB" sz="1800" b="0" i="0" dirty="0"/>
            <a:t> </a:t>
          </a:r>
          <a:r>
            <a:rPr lang="en-GB" sz="1800" b="0" i="0" dirty="0" err="1"/>
            <a:t>skupiny</a:t>
          </a:r>
          <a:r>
            <a:rPr lang="en-GB" sz="1800" b="0" i="0" dirty="0"/>
            <a:t> (</a:t>
          </a:r>
          <a:r>
            <a:rPr lang="en-GB" sz="1800" b="0" i="0" dirty="0" err="1"/>
            <a:t>např</a:t>
          </a:r>
          <a:r>
            <a:rPr lang="en-GB" sz="1800" b="0" i="0" dirty="0"/>
            <a:t>. </a:t>
          </a:r>
          <a:r>
            <a:rPr lang="en-GB" sz="1800" b="0" i="0" dirty="0" err="1"/>
            <a:t>cílovou</a:t>
          </a:r>
          <a:r>
            <a:rPr lang="en-GB" sz="1800" b="0" i="0" dirty="0"/>
            <a:t> </a:t>
          </a:r>
          <a:r>
            <a:rPr lang="en-GB" sz="1800" b="0" i="0" dirty="0" err="1"/>
            <a:t>skupinou</a:t>
          </a:r>
          <a:r>
            <a:rPr lang="en-GB" sz="1800" b="0" i="0" dirty="0"/>
            <a:t> </a:t>
          </a:r>
          <a:r>
            <a:rPr lang="en-GB" sz="1800" b="0" i="0" dirty="0" err="1"/>
            <a:t>byly</a:t>
          </a:r>
          <a:r>
            <a:rPr lang="en-GB" sz="1800" b="0" i="0" dirty="0"/>
            <a:t> </a:t>
          </a:r>
          <a:r>
            <a:rPr lang="en-GB" sz="1800" b="0" i="0" dirty="0" err="1"/>
            <a:t>všeobecné</a:t>
          </a:r>
          <a:r>
            <a:rPr lang="en-GB" sz="1800" b="0" i="0" dirty="0"/>
            <a:t> </a:t>
          </a:r>
          <a:r>
            <a:rPr lang="en-GB" sz="1800" b="0" i="0" dirty="0" err="1"/>
            <a:t>sestry</a:t>
          </a:r>
          <a:r>
            <a:rPr lang="en-GB" sz="1800" b="0" i="0" dirty="0"/>
            <a:t> a </a:t>
          </a:r>
          <a:r>
            <a:rPr lang="en-GB" sz="1800" b="0" i="0" dirty="0" err="1"/>
            <a:t>dotazník</a:t>
          </a:r>
          <a:r>
            <a:rPr lang="en-GB" sz="1800" b="0" i="0" dirty="0"/>
            <a:t> </a:t>
          </a:r>
          <a:r>
            <a:rPr lang="en-GB" sz="1800" b="0" i="0" dirty="0" err="1"/>
            <a:t>vyplnila</a:t>
          </a:r>
          <a:r>
            <a:rPr lang="en-GB" sz="1800" b="0" i="0" dirty="0"/>
            <a:t> </a:t>
          </a:r>
          <a:r>
            <a:rPr lang="en-GB" sz="1800" b="0" i="0" dirty="0" err="1"/>
            <a:t>praktická</a:t>
          </a:r>
          <a:r>
            <a:rPr lang="en-GB" sz="1800" b="0" i="0" dirty="0"/>
            <a:t> </a:t>
          </a:r>
          <a:r>
            <a:rPr lang="en-GB" sz="1800" b="0" i="0" dirty="0" err="1"/>
            <a:t>sestra</a:t>
          </a:r>
          <a:r>
            <a:rPr lang="en-GB" sz="1800" b="0" i="0" dirty="0"/>
            <a:t>). </a:t>
          </a:r>
          <a:endParaRPr lang="en-GB" sz="1800" dirty="0"/>
        </a:p>
      </dgm:t>
    </dgm:pt>
    <dgm:pt modelId="{2A5D761B-C26E-4170-9219-9C7395F0124C}" type="parTrans" cxnId="{56EAE44A-7979-4937-B3DC-BFC6CC9768D4}">
      <dgm:prSet/>
      <dgm:spPr/>
      <dgm:t>
        <a:bodyPr/>
        <a:lstStyle/>
        <a:p>
          <a:endParaRPr lang="en-GB" sz="2400"/>
        </a:p>
      </dgm:t>
    </dgm:pt>
    <dgm:pt modelId="{42145C04-222E-46CC-A556-02BF7124D48F}" type="sibTrans" cxnId="{56EAE44A-7979-4937-B3DC-BFC6CC9768D4}">
      <dgm:prSet custT="1"/>
      <dgm:spPr/>
      <dgm:t>
        <a:bodyPr/>
        <a:lstStyle/>
        <a:p>
          <a:endParaRPr lang="en-GB" sz="2800"/>
        </a:p>
      </dgm:t>
    </dgm:pt>
    <dgm:pt modelId="{97E67CFD-51DE-428D-B8AC-3A2E9C6045D7}">
      <dgm:prSet custT="1"/>
      <dgm:spPr/>
      <dgm:t>
        <a:bodyPr/>
        <a:lstStyle/>
        <a:p>
          <a:r>
            <a:rPr lang="cs-CZ" sz="1800" b="0" i="0" dirty="0"/>
            <a:t>- f</a:t>
          </a:r>
          <a:r>
            <a:rPr lang="en-GB" sz="1800" b="0" i="0" dirty="0" err="1"/>
            <a:t>ormulářům</a:t>
          </a:r>
          <a:r>
            <a:rPr lang="en-GB" sz="1800" b="0" i="0" dirty="0"/>
            <a:t> </a:t>
          </a:r>
          <a:r>
            <a:rPr lang="en-GB" sz="1800" b="0" i="0" dirty="0" err="1"/>
            <a:t>přidělíme</a:t>
          </a:r>
          <a:r>
            <a:rPr lang="en-GB" sz="1800" b="0" i="0" dirty="0"/>
            <a:t> </a:t>
          </a:r>
          <a:r>
            <a:rPr lang="en-GB" sz="1800" b="0" i="0" dirty="0" err="1"/>
            <a:t>pořadové</a:t>
          </a:r>
          <a:r>
            <a:rPr lang="en-GB" sz="1800" b="0" i="0" dirty="0"/>
            <a:t> </a:t>
          </a:r>
          <a:r>
            <a:rPr lang="en-GB" sz="1800" b="0" i="0" dirty="0" err="1"/>
            <a:t>číslo</a:t>
          </a:r>
          <a:r>
            <a:rPr lang="en-GB" sz="1800" b="0" i="0" dirty="0"/>
            <a:t>, </a:t>
          </a:r>
          <a:r>
            <a:rPr lang="en-GB" sz="1800" b="0" i="0" dirty="0" err="1"/>
            <a:t>pokud</a:t>
          </a:r>
          <a:r>
            <a:rPr lang="en-GB" sz="1800" b="0" i="0" dirty="0"/>
            <a:t> </a:t>
          </a:r>
          <a:r>
            <a:rPr lang="en-GB" sz="1800" b="0" i="0" dirty="0" err="1"/>
            <a:t>již</a:t>
          </a:r>
          <a:r>
            <a:rPr lang="en-GB" sz="1800" b="0" i="0" dirty="0"/>
            <a:t> </a:t>
          </a:r>
          <a:r>
            <a:rPr lang="en-GB" sz="1800" b="0" i="0" dirty="0" err="1"/>
            <a:t>nebylo</a:t>
          </a:r>
          <a:r>
            <a:rPr lang="en-GB" sz="1800" b="0" i="0" dirty="0"/>
            <a:t> </a:t>
          </a:r>
          <a:r>
            <a:rPr lang="en-GB" sz="1800" b="0" i="0" dirty="0" err="1"/>
            <a:t>zadáno</a:t>
          </a:r>
          <a:r>
            <a:rPr lang="en-GB" sz="1800" b="0" i="0" dirty="0"/>
            <a:t> v </a:t>
          </a:r>
          <a:r>
            <a:rPr lang="en-GB" sz="1800" b="0" i="0" dirty="0" err="1"/>
            <a:t>průběhu</a:t>
          </a:r>
          <a:r>
            <a:rPr lang="en-GB" sz="1800" b="0" i="0" dirty="0"/>
            <a:t> </a:t>
          </a:r>
          <a:r>
            <a:rPr lang="en-GB" sz="1800" b="0" i="0" dirty="0" err="1"/>
            <a:t>výzkumu</a:t>
          </a:r>
          <a:r>
            <a:rPr lang="en-GB" sz="1800" b="0" i="0" dirty="0"/>
            <a:t>. </a:t>
          </a:r>
          <a:endParaRPr lang="en-GB" sz="1800" dirty="0"/>
        </a:p>
      </dgm:t>
    </dgm:pt>
    <dgm:pt modelId="{CD1E317D-4B4F-4738-A57F-1FCD43E965DB}" type="parTrans" cxnId="{750A0A80-38EB-488A-BA4A-8B814A99DC4B}">
      <dgm:prSet/>
      <dgm:spPr/>
      <dgm:t>
        <a:bodyPr/>
        <a:lstStyle/>
        <a:p>
          <a:endParaRPr lang="en-GB" sz="2400"/>
        </a:p>
      </dgm:t>
    </dgm:pt>
    <dgm:pt modelId="{5A9B0D59-EA54-46B0-841C-89C5B0959F28}" type="sibTrans" cxnId="{750A0A80-38EB-488A-BA4A-8B814A99DC4B}">
      <dgm:prSet custT="1"/>
      <dgm:spPr/>
      <dgm:t>
        <a:bodyPr/>
        <a:lstStyle/>
        <a:p>
          <a:endParaRPr lang="en-GB" sz="2800"/>
        </a:p>
      </dgm:t>
    </dgm:pt>
    <dgm:pt modelId="{182E96DC-2E2B-4F6A-BDB2-DADC39396FE3}">
      <dgm:prSet custT="1"/>
      <dgm:spPr/>
      <dgm:t>
        <a:bodyPr/>
        <a:lstStyle/>
        <a:p>
          <a:r>
            <a:rPr lang="cs-CZ" sz="1800" b="0" i="0" dirty="0"/>
            <a:t>- j</a:t>
          </a:r>
          <a:r>
            <a:rPr lang="en-GB" sz="1800" b="0" i="0" dirty="0" err="1"/>
            <a:t>ednotlivé</a:t>
          </a:r>
          <a:r>
            <a:rPr lang="en-GB" sz="1800" b="0" i="0" dirty="0"/>
            <a:t> </a:t>
          </a:r>
          <a:r>
            <a:rPr lang="en-GB" sz="1800" b="0" i="0" dirty="0" err="1"/>
            <a:t>znaky</a:t>
          </a:r>
          <a:r>
            <a:rPr lang="en-GB" sz="1800" b="0" i="0" dirty="0"/>
            <a:t> </a:t>
          </a:r>
          <a:r>
            <a:rPr lang="en-GB" sz="1800" b="0" i="0" dirty="0" err="1"/>
            <a:t>ve</a:t>
          </a:r>
          <a:r>
            <a:rPr lang="en-GB" sz="1800" b="0" i="0" dirty="0"/>
            <a:t> </a:t>
          </a:r>
          <a:r>
            <a:rPr lang="en-GB" sz="1800" b="0" i="0" dirty="0" err="1"/>
            <a:t>formuláři</a:t>
          </a:r>
          <a:r>
            <a:rPr lang="en-GB" sz="1800" b="0" i="0" dirty="0"/>
            <a:t> </a:t>
          </a:r>
          <a:r>
            <a:rPr lang="en-GB" sz="1800" b="0" i="0" dirty="0" err="1"/>
            <a:t>rozdělíme</a:t>
          </a:r>
          <a:r>
            <a:rPr lang="en-GB" sz="1800" b="0" i="0" dirty="0"/>
            <a:t> do </a:t>
          </a:r>
          <a:r>
            <a:rPr lang="en-GB" sz="1800" b="0" i="0" dirty="0" err="1"/>
            <a:t>kategorií</a:t>
          </a:r>
          <a:r>
            <a:rPr lang="en-GB" sz="1800" b="0" i="0" dirty="0"/>
            <a:t>. </a:t>
          </a:r>
          <a:r>
            <a:rPr lang="en-GB" sz="1800" b="0" i="0" dirty="0" err="1"/>
            <a:t>Posléze</a:t>
          </a:r>
          <a:r>
            <a:rPr lang="en-GB" sz="1800" b="0" i="0" dirty="0"/>
            <a:t> </a:t>
          </a:r>
          <a:r>
            <a:rPr lang="en-GB" sz="1800" b="0" i="0" dirty="0" err="1"/>
            <a:t>znakům</a:t>
          </a:r>
          <a:r>
            <a:rPr lang="en-GB" sz="1800" b="0" i="0" dirty="0"/>
            <a:t> v </a:t>
          </a:r>
          <a:r>
            <a:rPr lang="en-GB" sz="1800" b="0" i="0" dirty="0" err="1"/>
            <a:t>jednotlivých</a:t>
          </a:r>
          <a:r>
            <a:rPr lang="en-GB" sz="1800" b="0" i="0" dirty="0"/>
            <a:t> </a:t>
          </a:r>
          <a:r>
            <a:rPr lang="en-GB" sz="1800" b="0" i="0" dirty="0" err="1"/>
            <a:t>kategoriích</a:t>
          </a:r>
          <a:r>
            <a:rPr lang="en-GB" sz="1800" b="0" i="0" dirty="0"/>
            <a:t> </a:t>
          </a:r>
          <a:r>
            <a:rPr lang="en-GB" sz="1800" b="0" i="0" dirty="0" err="1"/>
            <a:t>přidělujeme</a:t>
          </a:r>
          <a:r>
            <a:rPr lang="en-GB" sz="1800" b="0" i="0" dirty="0"/>
            <a:t> </a:t>
          </a:r>
          <a:r>
            <a:rPr lang="en-GB" sz="1800" b="0" i="0" dirty="0" err="1"/>
            <a:t>číselný</a:t>
          </a:r>
          <a:r>
            <a:rPr lang="en-GB" sz="1800" b="0" i="0" dirty="0"/>
            <a:t> </a:t>
          </a:r>
          <a:r>
            <a:rPr lang="en-GB" sz="1800" b="0" i="0" dirty="0" err="1"/>
            <a:t>kód</a:t>
          </a:r>
          <a:r>
            <a:rPr lang="en-GB" sz="1800" b="0" i="0" dirty="0"/>
            <a:t> (</a:t>
          </a:r>
          <a:r>
            <a:rPr lang="en-GB" sz="1800" b="0" i="0" dirty="0" err="1"/>
            <a:t>sestavíme</a:t>
          </a:r>
          <a:r>
            <a:rPr lang="en-GB" sz="1800" b="0" i="0" dirty="0"/>
            <a:t> „</a:t>
          </a:r>
          <a:r>
            <a:rPr lang="en-GB" sz="1800" b="0" i="0" dirty="0" err="1"/>
            <a:t>klíč</a:t>
          </a:r>
          <a:r>
            <a:rPr lang="en-GB" sz="1800" b="0" i="0" dirty="0"/>
            <a:t>“) </a:t>
          </a:r>
          <a:r>
            <a:rPr lang="en-GB" sz="1800" b="0" i="0" dirty="0" err="1"/>
            <a:t>tak</a:t>
          </a:r>
          <a:r>
            <a:rPr lang="en-GB" sz="1800" b="0" i="0" dirty="0"/>
            <a:t>, </a:t>
          </a:r>
          <a:r>
            <a:rPr lang="en-GB" sz="1800" b="0" i="0" dirty="0" err="1"/>
            <a:t>abychom</a:t>
          </a:r>
          <a:r>
            <a:rPr lang="en-GB" sz="1800" b="0" i="0" dirty="0"/>
            <a:t> </a:t>
          </a:r>
          <a:r>
            <a:rPr lang="en-GB" sz="1800" b="0" i="0" dirty="0" err="1"/>
            <a:t>byli</a:t>
          </a:r>
          <a:r>
            <a:rPr lang="en-GB" sz="1800" b="0" i="0" dirty="0"/>
            <a:t> </a:t>
          </a:r>
          <a:r>
            <a:rPr lang="en-GB" sz="1800" b="0" i="0" dirty="0" err="1"/>
            <a:t>schopni</a:t>
          </a:r>
          <a:r>
            <a:rPr lang="en-GB" sz="1800" b="0" i="0" dirty="0"/>
            <a:t> </a:t>
          </a:r>
          <a:r>
            <a:rPr lang="en-GB" sz="1800" b="0" i="0" dirty="0" err="1"/>
            <a:t>přenést</a:t>
          </a:r>
          <a:r>
            <a:rPr lang="en-GB" sz="1800" b="0" i="0" dirty="0"/>
            <a:t> </a:t>
          </a:r>
          <a:r>
            <a:rPr lang="en-GB" sz="1800" b="0" i="0" dirty="0" err="1"/>
            <a:t>číselné</a:t>
          </a:r>
          <a:r>
            <a:rPr lang="en-GB" sz="1800" b="0" i="0" dirty="0"/>
            <a:t> </a:t>
          </a:r>
          <a:r>
            <a:rPr lang="en-GB" sz="1800" b="0" i="0" dirty="0" err="1"/>
            <a:t>kódy</a:t>
          </a:r>
          <a:r>
            <a:rPr lang="en-GB" sz="1800" b="0" i="0" dirty="0"/>
            <a:t> do </a:t>
          </a:r>
          <a:r>
            <a:rPr lang="en-GB" sz="1800" b="0" i="0" dirty="0" err="1"/>
            <a:t>zvoleného</a:t>
          </a:r>
          <a:r>
            <a:rPr lang="en-GB" sz="1800" b="0" i="0" dirty="0"/>
            <a:t> </a:t>
          </a:r>
          <a:r>
            <a:rPr lang="en-GB" sz="1800" b="0" i="0" dirty="0" err="1"/>
            <a:t>programu</a:t>
          </a:r>
          <a:r>
            <a:rPr lang="en-GB" sz="1800" b="0" i="0" dirty="0"/>
            <a:t> (</a:t>
          </a:r>
          <a:r>
            <a:rPr lang="en-GB" sz="1800" b="0" i="0" dirty="0" err="1"/>
            <a:t>např</a:t>
          </a:r>
          <a:r>
            <a:rPr lang="en-GB" sz="1800" b="0" i="0" dirty="0"/>
            <a:t>. Excel, </a:t>
          </a:r>
          <a:r>
            <a:rPr lang="en-GB" sz="1800" b="0" i="0" dirty="0" err="1"/>
            <a:t>Statistika</a:t>
          </a:r>
          <a:r>
            <a:rPr lang="en-GB" sz="1800" b="0" i="0" dirty="0"/>
            <a:t>, SPSS </a:t>
          </a:r>
          <a:r>
            <a:rPr lang="en-GB" sz="1800" b="0" i="0" dirty="0" err="1"/>
            <a:t>apod</a:t>
          </a:r>
          <a:r>
            <a:rPr lang="en-GB" sz="1800" b="0" i="0" dirty="0"/>
            <a:t>.). </a:t>
          </a:r>
          <a:endParaRPr lang="en-GB" sz="1800" dirty="0"/>
        </a:p>
      </dgm:t>
    </dgm:pt>
    <dgm:pt modelId="{B1FBD45E-696C-43E6-9630-DF4DEA43FF2F}" type="parTrans" cxnId="{33632B86-5B9E-4539-869B-EFA7835342EA}">
      <dgm:prSet/>
      <dgm:spPr/>
      <dgm:t>
        <a:bodyPr/>
        <a:lstStyle/>
        <a:p>
          <a:endParaRPr lang="en-GB" sz="2400"/>
        </a:p>
      </dgm:t>
    </dgm:pt>
    <dgm:pt modelId="{2CE1EFBE-4F17-498B-8FEF-5D779A3C36D9}" type="sibTrans" cxnId="{33632B86-5B9E-4539-869B-EFA7835342EA}">
      <dgm:prSet/>
      <dgm:spPr/>
      <dgm:t>
        <a:bodyPr/>
        <a:lstStyle/>
        <a:p>
          <a:endParaRPr lang="en-GB" sz="2400"/>
        </a:p>
      </dgm:t>
    </dgm:pt>
    <dgm:pt modelId="{CB9E7C04-2A9D-4E62-98F6-9D034F2976D9}">
      <dgm:prSet/>
      <dgm:spPr/>
      <dgm:t>
        <a:bodyPr/>
        <a:lstStyle/>
        <a:p>
          <a:endParaRPr lang="en-GB" sz="2000"/>
        </a:p>
      </dgm:t>
    </dgm:pt>
    <dgm:pt modelId="{ED611192-5295-4289-8202-43BE30CF92ED}" type="parTrans" cxnId="{598A5254-8E32-4990-9DDC-89755436D0CB}">
      <dgm:prSet/>
      <dgm:spPr/>
      <dgm:t>
        <a:bodyPr/>
        <a:lstStyle/>
        <a:p>
          <a:endParaRPr lang="en-GB" sz="2400"/>
        </a:p>
      </dgm:t>
    </dgm:pt>
    <dgm:pt modelId="{22683BAB-D157-4ACC-B8D3-36EA5AEA1694}" type="sibTrans" cxnId="{598A5254-8E32-4990-9DDC-89755436D0CB}">
      <dgm:prSet/>
      <dgm:spPr/>
      <dgm:t>
        <a:bodyPr/>
        <a:lstStyle/>
        <a:p>
          <a:endParaRPr lang="en-GB" sz="2400"/>
        </a:p>
      </dgm:t>
    </dgm:pt>
    <dgm:pt modelId="{8EB48F44-4FC6-428E-A45B-9E03021C4B50}" type="pres">
      <dgm:prSet presAssocID="{09504C34-2FD9-44F3-9906-D3B670488C85}" presName="outerComposite" presStyleCnt="0">
        <dgm:presLayoutVars>
          <dgm:chMax val="5"/>
          <dgm:dir/>
          <dgm:resizeHandles val="exact"/>
        </dgm:presLayoutVars>
      </dgm:prSet>
      <dgm:spPr/>
    </dgm:pt>
    <dgm:pt modelId="{B48AF6E4-40E2-496C-8330-ABA211C89237}" type="pres">
      <dgm:prSet presAssocID="{09504C34-2FD9-44F3-9906-D3B670488C85}" presName="dummyMaxCanvas" presStyleCnt="0">
        <dgm:presLayoutVars/>
      </dgm:prSet>
      <dgm:spPr/>
    </dgm:pt>
    <dgm:pt modelId="{9F83BDBF-D1E7-4462-89BB-4B76908FA792}" type="pres">
      <dgm:prSet presAssocID="{09504C34-2FD9-44F3-9906-D3B670488C85}" presName="FiveNodes_1" presStyleLbl="node1" presStyleIdx="0" presStyleCnt="5">
        <dgm:presLayoutVars>
          <dgm:bulletEnabled val="1"/>
        </dgm:presLayoutVars>
      </dgm:prSet>
      <dgm:spPr/>
    </dgm:pt>
    <dgm:pt modelId="{8A25EB62-8059-4242-B437-6A699B0EB3BA}" type="pres">
      <dgm:prSet presAssocID="{09504C34-2FD9-44F3-9906-D3B670488C85}" presName="FiveNodes_2" presStyleLbl="node1" presStyleIdx="1" presStyleCnt="5">
        <dgm:presLayoutVars>
          <dgm:bulletEnabled val="1"/>
        </dgm:presLayoutVars>
      </dgm:prSet>
      <dgm:spPr/>
    </dgm:pt>
    <dgm:pt modelId="{D765F228-5563-480D-A1F5-A49D0A86A491}" type="pres">
      <dgm:prSet presAssocID="{09504C34-2FD9-44F3-9906-D3B670488C85}" presName="FiveNodes_3" presStyleLbl="node1" presStyleIdx="2" presStyleCnt="5" custScaleY="124557">
        <dgm:presLayoutVars>
          <dgm:bulletEnabled val="1"/>
        </dgm:presLayoutVars>
      </dgm:prSet>
      <dgm:spPr/>
    </dgm:pt>
    <dgm:pt modelId="{A4FFFD8C-5C13-4E3E-8B10-4F152CE78B81}" type="pres">
      <dgm:prSet presAssocID="{09504C34-2FD9-44F3-9906-D3B670488C85}" presName="FiveNodes_4" presStyleLbl="node1" presStyleIdx="3" presStyleCnt="5">
        <dgm:presLayoutVars>
          <dgm:bulletEnabled val="1"/>
        </dgm:presLayoutVars>
      </dgm:prSet>
      <dgm:spPr/>
    </dgm:pt>
    <dgm:pt modelId="{300D3885-81AC-4EC8-9A17-EA6E82BE51FE}" type="pres">
      <dgm:prSet presAssocID="{09504C34-2FD9-44F3-9906-D3B670488C85}" presName="FiveNodes_5" presStyleLbl="node1" presStyleIdx="4" presStyleCnt="5" custScaleY="124511">
        <dgm:presLayoutVars>
          <dgm:bulletEnabled val="1"/>
        </dgm:presLayoutVars>
      </dgm:prSet>
      <dgm:spPr/>
    </dgm:pt>
    <dgm:pt modelId="{E66E9D84-5650-497F-B30B-FE6CF62A9924}" type="pres">
      <dgm:prSet presAssocID="{09504C34-2FD9-44F3-9906-D3B670488C85}" presName="FiveConn_1-2" presStyleLbl="fgAccFollowNode1" presStyleIdx="0" presStyleCnt="4">
        <dgm:presLayoutVars>
          <dgm:bulletEnabled val="1"/>
        </dgm:presLayoutVars>
      </dgm:prSet>
      <dgm:spPr/>
    </dgm:pt>
    <dgm:pt modelId="{46EF6C5B-8592-4693-B15A-BE9EAE87725B}" type="pres">
      <dgm:prSet presAssocID="{09504C34-2FD9-44F3-9906-D3B670488C85}" presName="FiveConn_2-3" presStyleLbl="fgAccFollowNode1" presStyleIdx="1" presStyleCnt="4">
        <dgm:presLayoutVars>
          <dgm:bulletEnabled val="1"/>
        </dgm:presLayoutVars>
      </dgm:prSet>
      <dgm:spPr/>
    </dgm:pt>
    <dgm:pt modelId="{CBC00495-9CEF-4523-B6F7-4A6163B48B9D}" type="pres">
      <dgm:prSet presAssocID="{09504C34-2FD9-44F3-9906-D3B670488C85}" presName="FiveConn_3-4" presStyleLbl="fgAccFollowNode1" presStyleIdx="2" presStyleCnt="4">
        <dgm:presLayoutVars>
          <dgm:bulletEnabled val="1"/>
        </dgm:presLayoutVars>
      </dgm:prSet>
      <dgm:spPr/>
    </dgm:pt>
    <dgm:pt modelId="{2872B75A-F2FB-43DC-B814-BE39E4A0A836}" type="pres">
      <dgm:prSet presAssocID="{09504C34-2FD9-44F3-9906-D3B670488C85}" presName="FiveConn_4-5" presStyleLbl="fgAccFollowNode1" presStyleIdx="3" presStyleCnt="4">
        <dgm:presLayoutVars>
          <dgm:bulletEnabled val="1"/>
        </dgm:presLayoutVars>
      </dgm:prSet>
      <dgm:spPr/>
    </dgm:pt>
    <dgm:pt modelId="{37938D5B-5485-4637-8C39-D4EB3FF4D3F6}" type="pres">
      <dgm:prSet presAssocID="{09504C34-2FD9-44F3-9906-D3B670488C85}" presName="FiveNodes_1_text" presStyleLbl="node1" presStyleIdx="4" presStyleCnt="5">
        <dgm:presLayoutVars>
          <dgm:bulletEnabled val="1"/>
        </dgm:presLayoutVars>
      </dgm:prSet>
      <dgm:spPr/>
    </dgm:pt>
    <dgm:pt modelId="{C62E8C68-4B23-4BF4-8F73-1D152B8C69A2}" type="pres">
      <dgm:prSet presAssocID="{09504C34-2FD9-44F3-9906-D3B670488C85}" presName="FiveNodes_2_text" presStyleLbl="node1" presStyleIdx="4" presStyleCnt="5">
        <dgm:presLayoutVars>
          <dgm:bulletEnabled val="1"/>
        </dgm:presLayoutVars>
      </dgm:prSet>
      <dgm:spPr/>
    </dgm:pt>
    <dgm:pt modelId="{EE236E02-D2A2-44B2-A668-555BA08F5C43}" type="pres">
      <dgm:prSet presAssocID="{09504C34-2FD9-44F3-9906-D3B670488C85}" presName="FiveNodes_3_text" presStyleLbl="node1" presStyleIdx="4" presStyleCnt="5">
        <dgm:presLayoutVars>
          <dgm:bulletEnabled val="1"/>
        </dgm:presLayoutVars>
      </dgm:prSet>
      <dgm:spPr/>
    </dgm:pt>
    <dgm:pt modelId="{F0B7B914-23C6-4D0D-966F-06A88125FBAF}" type="pres">
      <dgm:prSet presAssocID="{09504C34-2FD9-44F3-9906-D3B670488C85}" presName="FiveNodes_4_text" presStyleLbl="node1" presStyleIdx="4" presStyleCnt="5">
        <dgm:presLayoutVars>
          <dgm:bulletEnabled val="1"/>
        </dgm:presLayoutVars>
      </dgm:prSet>
      <dgm:spPr/>
    </dgm:pt>
    <dgm:pt modelId="{FC463AB6-19D4-4322-A2DF-3AEC9A54212E}" type="pres">
      <dgm:prSet presAssocID="{09504C34-2FD9-44F3-9906-D3B670488C8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7FE0E07-0B07-4CB2-8102-92C0C67F8DC7}" srcId="{09504C34-2FD9-44F3-9906-D3B670488C85}" destId="{B7B0CF8E-70BD-419C-B0DB-41559CA87B8D}" srcOrd="1" destOrd="0" parTransId="{3CDAA205-A4C7-4A29-9160-26F9BAE46C1C}" sibTransId="{ADA89AC1-44C6-49E3-B352-2AE10DF756BA}"/>
    <dgm:cxn modelId="{EA11D013-E5EF-44F6-AA57-90F5D89F4E45}" type="presOf" srcId="{F9C85313-6F92-4F0A-A001-F923C7E949EA}" destId="{9F83BDBF-D1E7-4462-89BB-4B76908FA792}" srcOrd="0" destOrd="0" presId="urn:microsoft.com/office/officeart/2005/8/layout/vProcess5"/>
    <dgm:cxn modelId="{144E2920-0695-4170-A296-54BF3041552E}" type="presOf" srcId="{182E96DC-2E2B-4F6A-BDB2-DADC39396FE3}" destId="{FC463AB6-19D4-4322-A2DF-3AEC9A54212E}" srcOrd="1" destOrd="0" presId="urn:microsoft.com/office/officeart/2005/8/layout/vProcess5"/>
    <dgm:cxn modelId="{530E3F2B-0CA7-46F1-95E6-62525010BB4A}" type="presOf" srcId="{ADA89AC1-44C6-49E3-B352-2AE10DF756BA}" destId="{46EF6C5B-8592-4693-B15A-BE9EAE87725B}" srcOrd="0" destOrd="0" presId="urn:microsoft.com/office/officeart/2005/8/layout/vProcess5"/>
    <dgm:cxn modelId="{45664633-ED75-460E-A0B4-4FC8528492A4}" type="presOf" srcId="{42145C04-222E-46CC-A556-02BF7124D48F}" destId="{CBC00495-9CEF-4523-B6F7-4A6163B48B9D}" srcOrd="0" destOrd="0" presId="urn:microsoft.com/office/officeart/2005/8/layout/vProcess5"/>
    <dgm:cxn modelId="{CCBF7634-F29E-41BB-8120-6764A589EBF1}" type="presOf" srcId="{182E96DC-2E2B-4F6A-BDB2-DADC39396FE3}" destId="{300D3885-81AC-4EC8-9A17-EA6E82BE51FE}" srcOrd="0" destOrd="0" presId="urn:microsoft.com/office/officeart/2005/8/layout/vProcess5"/>
    <dgm:cxn modelId="{49B49F65-2728-4F97-837F-FE36A1489DF9}" type="presOf" srcId="{97E67CFD-51DE-428D-B8AC-3A2E9C6045D7}" destId="{A4FFFD8C-5C13-4E3E-8B10-4F152CE78B81}" srcOrd="0" destOrd="0" presId="urn:microsoft.com/office/officeart/2005/8/layout/vProcess5"/>
    <dgm:cxn modelId="{56EAE44A-7979-4937-B3DC-BFC6CC9768D4}" srcId="{09504C34-2FD9-44F3-9906-D3B670488C85}" destId="{05E71543-917F-4DC2-B1CF-38209F658784}" srcOrd="2" destOrd="0" parTransId="{2A5D761B-C26E-4170-9219-9C7395F0124C}" sibTransId="{42145C04-222E-46CC-A556-02BF7124D48F}"/>
    <dgm:cxn modelId="{DD7C0351-8FE5-45C9-8402-B29F028D07D0}" type="presOf" srcId="{1E42E04B-FD0B-444E-AB76-832521F9177A}" destId="{E66E9D84-5650-497F-B30B-FE6CF62A9924}" srcOrd="0" destOrd="0" presId="urn:microsoft.com/office/officeart/2005/8/layout/vProcess5"/>
    <dgm:cxn modelId="{29B40574-A954-4BCC-A0B3-232462B5529C}" type="presOf" srcId="{05E71543-917F-4DC2-B1CF-38209F658784}" destId="{D765F228-5563-480D-A1F5-A49D0A86A491}" srcOrd="0" destOrd="0" presId="urn:microsoft.com/office/officeart/2005/8/layout/vProcess5"/>
    <dgm:cxn modelId="{598A5254-8E32-4990-9DDC-89755436D0CB}" srcId="{09504C34-2FD9-44F3-9906-D3B670488C85}" destId="{CB9E7C04-2A9D-4E62-98F6-9D034F2976D9}" srcOrd="5" destOrd="0" parTransId="{ED611192-5295-4289-8202-43BE30CF92ED}" sibTransId="{22683BAB-D157-4ACC-B8D3-36EA5AEA1694}"/>
    <dgm:cxn modelId="{92AB0F59-CEF2-4B6D-96E1-12C103F974D7}" type="presOf" srcId="{05E71543-917F-4DC2-B1CF-38209F658784}" destId="{EE236E02-D2A2-44B2-A668-555BA08F5C43}" srcOrd="1" destOrd="0" presId="urn:microsoft.com/office/officeart/2005/8/layout/vProcess5"/>
    <dgm:cxn modelId="{750A0A80-38EB-488A-BA4A-8B814A99DC4B}" srcId="{09504C34-2FD9-44F3-9906-D3B670488C85}" destId="{97E67CFD-51DE-428D-B8AC-3A2E9C6045D7}" srcOrd="3" destOrd="0" parTransId="{CD1E317D-4B4F-4738-A57F-1FCD43E965DB}" sibTransId="{5A9B0D59-EA54-46B0-841C-89C5B0959F28}"/>
    <dgm:cxn modelId="{33632B86-5B9E-4539-869B-EFA7835342EA}" srcId="{09504C34-2FD9-44F3-9906-D3B670488C85}" destId="{182E96DC-2E2B-4F6A-BDB2-DADC39396FE3}" srcOrd="4" destOrd="0" parTransId="{B1FBD45E-696C-43E6-9630-DF4DEA43FF2F}" sibTransId="{2CE1EFBE-4F17-498B-8FEF-5D779A3C36D9}"/>
    <dgm:cxn modelId="{797CF196-636F-4F3C-B61A-FD6777E730FF}" type="presOf" srcId="{F9C85313-6F92-4F0A-A001-F923C7E949EA}" destId="{37938D5B-5485-4637-8C39-D4EB3FF4D3F6}" srcOrd="1" destOrd="0" presId="urn:microsoft.com/office/officeart/2005/8/layout/vProcess5"/>
    <dgm:cxn modelId="{7FCE96A9-2AF4-418F-8E10-095537927C08}" type="presOf" srcId="{5A9B0D59-EA54-46B0-841C-89C5B0959F28}" destId="{2872B75A-F2FB-43DC-B814-BE39E4A0A836}" srcOrd="0" destOrd="0" presId="urn:microsoft.com/office/officeart/2005/8/layout/vProcess5"/>
    <dgm:cxn modelId="{9A2B8AB3-DED7-4A41-BB12-891166832175}" type="presOf" srcId="{97E67CFD-51DE-428D-B8AC-3A2E9C6045D7}" destId="{F0B7B914-23C6-4D0D-966F-06A88125FBAF}" srcOrd="1" destOrd="0" presId="urn:microsoft.com/office/officeart/2005/8/layout/vProcess5"/>
    <dgm:cxn modelId="{1DDBE8CE-3C66-473F-A8ED-6E3AF10442ED}" type="presOf" srcId="{B7B0CF8E-70BD-419C-B0DB-41559CA87B8D}" destId="{C62E8C68-4B23-4BF4-8F73-1D152B8C69A2}" srcOrd="1" destOrd="0" presId="urn:microsoft.com/office/officeart/2005/8/layout/vProcess5"/>
    <dgm:cxn modelId="{3D32FCD2-DE84-44BF-88A0-343B6FB95D12}" type="presOf" srcId="{B7B0CF8E-70BD-419C-B0DB-41559CA87B8D}" destId="{8A25EB62-8059-4242-B437-6A699B0EB3BA}" srcOrd="0" destOrd="0" presId="urn:microsoft.com/office/officeart/2005/8/layout/vProcess5"/>
    <dgm:cxn modelId="{37F1E5F0-AAC0-4519-807A-0AC85CE96F87}" srcId="{09504C34-2FD9-44F3-9906-D3B670488C85}" destId="{F9C85313-6F92-4F0A-A001-F923C7E949EA}" srcOrd="0" destOrd="0" parTransId="{3B0012D2-49A4-4695-B275-3923FF527A41}" sibTransId="{1E42E04B-FD0B-444E-AB76-832521F9177A}"/>
    <dgm:cxn modelId="{484015F6-EAD1-4A1B-822C-FE97C64D6EEC}" type="presOf" srcId="{09504C34-2FD9-44F3-9906-D3B670488C85}" destId="{8EB48F44-4FC6-428E-A45B-9E03021C4B50}" srcOrd="0" destOrd="0" presId="urn:microsoft.com/office/officeart/2005/8/layout/vProcess5"/>
    <dgm:cxn modelId="{E715CCC8-2D29-4827-AB0F-61C1DA75E186}" type="presParOf" srcId="{8EB48F44-4FC6-428E-A45B-9E03021C4B50}" destId="{B48AF6E4-40E2-496C-8330-ABA211C89237}" srcOrd="0" destOrd="0" presId="urn:microsoft.com/office/officeart/2005/8/layout/vProcess5"/>
    <dgm:cxn modelId="{B01C2510-33C3-4038-A2C4-CD3EE37C4586}" type="presParOf" srcId="{8EB48F44-4FC6-428E-A45B-9E03021C4B50}" destId="{9F83BDBF-D1E7-4462-89BB-4B76908FA792}" srcOrd="1" destOrd="0" presId="urn:microsoft.com/office/officeart/2005/8/layout/vProcess5"/>
    <dgm:cxn modelId="{27CC5A0D-8176-4E20-B684-7F54FFFCB8AF}" type="presParOf" srcId="{8EB48F44-4FC6-428E-A45B-9E03021C4B50}" destId="{8A25EB62-8059-4242-B437-6A699B0EB3BA}" srcOrd="2" destOrd="0" presId="urn:microsoft.com/office/officeart/2005/8/layout/vProcess5"/>
    <dgm:cxn modelId="{E4274EDB-8C2E-461C-861C-FAC39E37E5A9}" type="presParOf" srcId="{8EB48F44-4FC6-428E-A45B-9E03021C4B50}" destId="{D765F228-5563-480D-A1F5-A49D0A86A491}" srcOrd="3" destOrd="0" presId="urn:microsoft.com/office/officeart/2005/8/layout/vProcess5"/>
    <dgm:cxn modelId="{CD149040-30DE-41B6-90A4-B62895914C08}" type="presParOf" srcId="{8EB48F44-4FC6-428E-A45B-9E03021C4B50}" destId="{A4FFFD8C-5C13-4E3E-8B10-4F152CE78B81}" srcOrd="4" destOrd="0" presId="urn:microsoft.com/office/officeart/2005/8/layout/vProcess5"/>
    <dgm:cxn modelId="{C7028E51-FC96-4748-988F-A472033A70DB}" type="presParOf" srcId="{8EB48F44-4FC6-428E-A45B-9E03021C4B50}" destId="{300D3885-81AC-4EC8-9A17-EA6E82BE51FE}" srcOrd="5" destOrd="0" presId="urn:microsoft.com/office/officeart/2005/8/layout/vProcess5"/>
    <dgm:cxn modelId="{D8C61B84-AD7B-4DCA-8D55-BA9AC0D3786F}" type="presParOf" srcId="{8EB48F44-4FC6-428E-A45B-9E03021C4B50}" destId="{E66E9D84-5650-497F-B30B-FE6CF62A9924}" srcOrd="6" destOrd="0" presId="urn:microsoft.com/office/officeart/2005/8/layout/vProcess5"/>
    <dgm:cxn modelId="{288D72EB-2E74-4507-9356-11398010AEA4}" type="presParOf" srcId="{8EB48F44-4FC6-428E-A45B-9E03021C4B50}" destId="{46EF6C5B-8592-4693-B15A-BE9EAE87725B}" srcOrd="7" destOrd="0" presId="urn:microsoft.com/office/officeart/2005/8/layout/vProcess5"/>
    <dgm:cxn modelId="{47A40D26-C7EE-4999-9782-887D7B9BB8C5}" type="presParOf" srcId="{8EB48F44-4FC6-428E-A45B-9E03021C4B50}" destId="{CBC00495-9CEF-4523-B6F7-4A6163B48B9D}" srcOrd="8" destOrd="0" presId="urn:microsoft.com/office/officeart/2005/8/layout/vProcess5"/>
    <dgm:cxn modelId="{6A61CD3B-9F37-4395-9290-5CB040C48449}" type="presParOf" srcId="{8EB48F44-4FC6-428E-A45B-9E03021C4B50}" destId="{2872B75A-F2FB-43DC-B814-BE39E4A0A836}" srcOrd="9" destOrd="0" presId="urn:microsoft.com/office/officeart/2005/8/layout/vProcess5"/>
    <dgm:cxn modelId="{C4E80DD8-EC97-4D85-A2F8-F2D7F8296364}" type="presParOf" srcId="{8EB48F44-4FC6-428E-A45B-9E03021C4B50}" destId="{37938D5B-5485-4637-8C39-D4EB3FF4D3F6}" srcOrd="10" destOrd="0" presId="urn:microsoft.com/office/officeart/2005/8/layout/vProcess5"/>
    <dgm:cxn modelId="{6EB2EFDF-A86E-454C-9C55-2F53297E3C7A}" type="presParOf" srcId="{8EB48F44-4FC6-428E-A45B-9E03021C4B50}" destId="{C62E8C68-4B23-4BF4-8F73-1D152B8C69A2}" srcOrd="11" destOrd="0" presId="urn:microsoft.com/office/officeart/2005/8/layout/vProcess5"/>
    <dgm:cxn modelId="{A176B432-62CA-4F72-8DCB-1AC13A6D36CE}" type="presParOf" srcId="{8EB48F44-4FC6-428E-A45B-9E03021C4B50}" destId="{EE236E02-D2A2-44B2-A668-555BA08F5C43}" srcOrd="12" destOrd="0" presId="urn:microsoft.com/office/officeart/2005/8/layout/vProcess5"/>
    <dgm:cxn modelId="{0BA04881-DBDF-4BBA-819A-FD9396441FCD}" type="presParOf" srcId="{8EB48F44-4FC6-428E-A45B-9E03021C4B50}" destId="{F0B7B914-23C6-4D0D-966F-06A88125FBAF}" srcOrd="13" destOrd="0" presId="urn:microsoft.com/office/officeart/2005/8/layout/vProcess5"/>
    <dgm:cxn modelId="{613106D0-5DBD-4CD4-AC3A-A56B6AA9EEE4}" type="presParOf" srcId="{8EB48F44-4FC6-428E-A45B-9E03021C4B50}" destId="{FC463AB6-19D4-4322-A2DF-3AEC9A54212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1DBD5-199C-415B-BA54-83DEBE13366E}">
      <dsp:nvSpPr>
        <dsp:cNvPr id="0" name=""/>
        <dsp:cNvSpPr/>
      </dsp:nvSpPr>
      <dsp:spPr>
        <a:xfrm>
          <a:off x="183368" y="16829"/>
          <a:ext cx="10162128" cy="14794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48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Studium informací</a:t>
          </a:r>
        </a:p>
      </dsp:txBody>
      <dsp:txXfrm>
        <a:off x="183368" y="386692"/>
        <a:ext cx="9792265" cy="739727"/>
      </dsp:txXfrm>
    </dsp:sp>
    <dsp:sp modelId="{1D344EE3-F422-480E-BE3B-CDCF37602F14}">
      <dsp:nvSpPr>
        <dsp:cNvPr id="0" name=""/>
        <dsp:cNvSpPr/>
      </dsp:nvSpPr>
      <dsp:spPr>
        <a:xfrm>
          <a:off x="152170" y="1358569"/>
          <a:ext cx="2342370" cy="2736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600" kern="1200"/>
        </a:p>
      </dsp:txBody>
      <dsp:txXfrm>
        <a:off x="152170" y="1358569"/>
        <a:ext cx="2342370" cy="2736542"/>
      </dsp:txXfrm>
    </dsp:sp>
    <dsp:sp modelId="{95583E5F-5994-4DD5-A8FC-5C10C4C8C917}">
      <dsp:nvSpPr>
        <dsp:cNvPr id="0" name=""/>
        <dsp:cNvSpPr/>
      </dsp:nvSpPr>
      <dsp:spPr>
        <a:xfrm>
          <a:off x="2437925" y="627082"/>
          <a:ext cx="7819757" cy="14794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48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Nápad</a:t>
          </a:r>
        </a:p>
      </dsp:txBody>
      <dsp:txXfrm>
        <a:off x="2437925" y="996945"/>
        <a:ext cx="7449894" cy="739727"/>
      </dsp:txXfrm>
    </dsp:sp>
    <dsp:sp modelId="{A340F84F-D497-4CF1-9361-43BAE0D90791}">
      <dsp:nvSpPr>
        <dsp:cNvPr id="0" name=""/>
        <dsp:cNvSpPr/>
      </dsp:nvSpPr>
      <dsp:spPr>
        <a:xfrm>
          <a:off x="2494540" y="1851545"/>
          <a:ext cx="2342370" cy="2666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600" kern="1200"/>
        </a:p>
      </dsp:txBody>
      <dsp:txXfrm>
        <a:off x="2494540" y="1851545"/>
        <a:ext cx="2342370" cy="2666791"/>
      </dsp:txXfrm>
    </dsp:sp>
    <dsp:sp modelId="{1A931A8E-2CB7-489F-BDB2-AAD52FE9F171}">
      <dsp:nvSpPr>
        <dsp:cNvPr id="0" name=""/>
        <dsp:cNvSpPr/>
      </dsp:nvSpPr>
      <dsp:spPr>
        <a:xfrm>
          <a:off x="4836911" y="1201236"/>
          <a:ext cx="5477387" cy="14794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48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Diskuze</a:t>
          </a:r>
        </a:p>
      </dsp:txBody>
      <dsp:txXfrm>
        <a:off x="4836911" y="1571099"/>
        <a:ext cx="5107524" cy="739727"/>
      </dsp:txXfrm>
    </dsp:sp>
    <dsp:sp modelId="{F5CB9611-C8CD-4323-8E87-24410188FC25}">
      <dsp:nvSpPr>
        <dsp:cNvPr id="0" name=""/>
        <dsp:cNvSpPr/>
      </dsp:nvSpPr>
      <dsp:spPr>
        <a:xfrm>
          <a:off x="4836911" y="2344521"/>
          <a:ext cx="2342370" cy="2684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600" kern="1200" dirty="0"/>
        </a:p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600" kern="1200"/>
        </a:p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600" kern="1200"/>
        </a:p>
      </dsp:txBody>
      <dsp:txXfrm>
        <a:off x="4836911" y="2344521"/>
        <a:ext cx="2342370" cy="2684622"/>
      </dsp:txXfrm>
    </dsp:sp>
    <dsp:sp modelId="{D57E0ED2-FF09-448A-A5B3-F9BD7D3F47E6}">
      <dsp:nvSpPr>
        <dsp:cNvPr id="0" name=""/>
        <dsp:cNvSpPr/>
      </dsp:nvSpPr>
      <dsp:spPr>
        <a:xfrm>
          <a:off x="7179282" y="1694212"/>
          <a:ext cx="3135016" cy="14794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48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Výzkum</a:t>
          </a:r>
        </a:p>
      </dsp:txBody>
      <dsp:txXfrm>
        <a:off x="7179282" y="2064075"/>
        <a:ext cx="2765153" cy="739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86EDD-CEC7-42D3-8C86-8D0577B0B55C}">
      <dsp:nvSpPr>
        <dsp:cNvPr id="0" name=""/>
        <dsp:cNvSpPr/>
      </dsp:nvSpPr>
      <dsp:spPr>
        <a:xfrm rot="5400000">
          <a:off x="-383325" y="383325"/>
          <a:ext cx="1593420" cy="8267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1</a:t>
          </a:r>
        </a:p>
      </dsp:txBody>
      <dsp:txXfrm rot="-5400000">
        <a:off x="1" y="413385"/>
        <a:ext cx="826769" cy="766651"/>
      </dsp:txXfrm>
    </dsp:sp>
    <dsp:sp modelId="{F09A03C8-7052-49C9-AF3F-FDC112CEE1AF}">
      <dsp:nvSpPr>
        <dsp:cNvPr id="0" name=""/>
        <dsp:cNvSpPr/>
      </dsp:nvSpPr>
      <dsp:spPr>
        <a:xfrm rot="5400000">
          <a:off x="4378008" y="-3551238"/>
          <a:ext cx="1404702" cy="8507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None/>
          </a:pPr>
          <a:r>
            <a:rPr lang="cs-CZ" sz="19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Koncepční fáze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Char char="-"/>
          </a:pPr>
          <a:r>
            <a:rPr lang="cs-CZ" sz="19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Vymezení výzkumného problému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Char char="-"/>
          </a:pPr>
          <a:r>
            <a:rPr lang="cs-CZ" sz="19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Definice pojmů konstruktů, proměnných a jejich operacionalizace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Char char="-"/>
          </a:pPr>
          <a:r>
            <a:rPr lang="cs-CZ" sz="19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Studium teoretických východisek</a:t>
          </a:r>
        </a:p>
      </dsp:txBody>
      <dsp:txXfrm rot="-5400000">
        <a:off x="826770" y="68572"/>
        <a:ext cx="8438607" cy="1267558"/>
      </dsp:txXfrm>
    </dsp:sp>
    <dsp:sp modelId="{0F6E6112-97A1-4BB5-A4F9-24FA94A52E5F}">
      <dsp:nvSpPr>
        <dsp:cNvPr id="0" name=""/>
        <dsp:cNvSpPr/>
      </dsp:nvSpPr>
      <dsp:spPr>
        <a:xfrm rot="5400000">
          <a:off x="-212113" y="1885668"/>
          <a:ext cx="1250996" cy="826769"/>
        </a:xfrm>
        <a:prstGeom prst="chevron">
          <a:avLst/>
        </a:prstGeom>
        <a:solidFill>
          <a:schemeClr val="accent3">
            <a:hueOff val="850989"/>
            <a:satOff val="0"/>
            <a:lumOff val="75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2</a:t>
          </a:r>
        </a:p>
      </dsp:txBody>
      <dsp:txXfrm rot="-5400000">
        <a:off x="1" y="2086940"/>
        <a:ext cx="826769" cy="424227"/>
      </dsp:txXfrm>
    </dsp:sp>
    <dsp:sp modelId="{0D42DE77-9115-45FE-AF36-4AE860E95981}">
      <dsp:nvSpPr>
        <dsp:cNvPr id="0" name=""/>
        <dsp:cNvSpPr/>
      </dsp:nvSpPr>
      <dsp:spPr>
        <a:xfrm rot="5400000">
          <a:off x="4553415" y="-2099528"/>
          <a:ext cx="1053887" cy="850717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8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Plánování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Volba výzkumného designu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Volba cílového souboru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Volba výzkumného nástroje</a:t>
          </a:r>
        </a:p>
      </dsp:txBody>
      <dsp:txXfrm rot="-5400000">
        <a:off x="826770" y="1678564"/>
        <a:ext cx="8455732" cy="950993"/>
      </dsp:txXfrm>
    </dsp:sp>
    <dsp:sp modelId="{0EC12212-346A-4AB7-ACA5-75C0ACA64481}">
      <dsp:nvSpPr>
        <dsp:cNvPr id="0" name=""/>
        <dsp:cNvSpPr/>
      </dsp:nvSpPr>
      <dsp:spPr>
        <a:xfrm rot="5400000">
          <a:off x="-177164" y="3062160"/>
          <a:ext cx="1181098" cy="826769"/>
        </a:xfrm>
        <a:prstGeom prst="chevron">
          <a:avLst/>
        </a:prstGeom>
        <a:solidFill>
          <a:schemeClr val="accent3">
            <a:hueOff val="1701977"/>
            <a:satOff val="0"/>
            <a:lumOff val="15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3</a:t>
          </a:r>
        </a:p>
      </dsp:txBody>
      <dsp:txXfrm rot="-5400000">
        <a:off x="1" y="3298381"/>
        <a:ext cx="826769" cy="354329"/>
      </dsp:txXfrm>
    </dsp:sp>
    <dsp:sp modelId="{57768E14-D2EF-4AD6-8E05-1704D4D0192A}">
      <dsp:nvSpPr>
        <dsp:cNvPr id="0" name=""/>
        <dsp:cNvSpPr/>
      </dsp:nvSpPr>
      <dsp:spPr>
        <a:xfrm rot="5400000">
          <a:off x="4696501" y="-976799"/>
          <a:ext cx="767714" cy="850717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9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Empirická fáze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Formulace cílů/hypotéz/výzkumných otázek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Tvorba výzkumného nástroje</a:t>
          </a:r>
        </a:p>
      </dsp:txBody>
      <dsp:txXfrm rot="-5400000">
        <a:off x="826769" y="2930410"/>
        <a:ext cx="8469702" cy="692760"/>
      </dsp:txXfrm>
    </dsp:sp>
    <dsp:sp modelId="{C8D56B89-B0DC-4658-AA53-DE98922A0BD0}">
      <dsp:nvSpPr>
        <dsp:cNvPr id="0" name=""/>
        <dsp:cNvSpPr/>
      </dsp:nvSpPr>
      <dsp:spPr>
        <a:xfrm rot="5400000">
          <a:off x="-177164" y="4142002"/>
          <a:ext cx="1181098" cy="826769"/>
        </a:xfrm>
        <a:prstGeom prst="chevron">
          <a:avLst/>
        </a:prstGeom>
        <a:solidFill>
          <a:schemeClr val="accent3">
            <a:hueOff val="2552966"/>
            <a:satOff val="0"/>
            <a:lumOff val="227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4</a:t>
          </a:r>
          <a:endParaRPr lang="cs-CZ" sz="19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 rot="-5400000">
        <a:off x="1" y="4378223"/>
        <a:ext cx="826769" cy="354329"/>
      </dsp:txXfrm>
    </dsp:sp>
    <dsp:sp modelId="{5D3558A0-4A00-411E-9132-1ECC93F67009}">
      <dsp:nvSpPr>
        <dsp:cNvPr id="0" name=""/>
        <dsp:cNvSpPr/>
      </dsp:nvSpPr>
      <dsp:spPr>
        <a:xfrm rot="5400000">
          <a:off x="4696501" y="145797"/>
          <a:ext cx="767714" cy="850717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8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Analytická fáze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Sběr dat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Interpretace dat</a:t>
          </a:r>
        </a:p>
      </dsp:txBody>
      <dsp:txXfrm rot="-5400000">
        <a:off x="826769" y="4053007"/>
        <a:ext cx="8469702" cy="692760"/>
      </dsp:txXfrm>
    </dsp:sp>
    <dsp:sp modelId="{5755B60C-EB7D-438F-A39D-F84FFE9C1743}">
      <dsp:nvSpPr>
        <dsp:cNvPr id="0" name=""/>
        <dsp:cNvSpPr/>
      </dsp:nvSpPr>
      <dsp:spPr>
        <a:xfrm rot="5400000">
          <a:off x="-177164" y="5221845"/>
          <a:ext cx="1181098" cy="826769"/>
        </a:xfrm>
        <a:prstGeom prst="chevron">
          <a:avLst/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5</a:t>
          </a:r>
        </a:p>
      </dsp:txBody>
      <dsp:txXfrm rot="-5400000">
        <a:off x="1" y="5458066"/>
        <a:ext cx="826769" cy="354329"/>
      </dsp:txXfrm>
    </dsp:sp>
    <dsp:sp modelId="{01CA3827-207F-4ED3-A056-1CD90B7D1955}">
      <dsp:nvSpPr>
        <dsp:cNvPr id="0" name=""/>
        <dsp:cNvSpPr/>
      </dsp:nvSpPr>
      <dsp:spPr>
        <a:xfrm rot="5400000">
          <a:off x="4696501" y="1174947"/>
          <a:ext cx="767714" cy="850717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8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Diseminační fáze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Distribuce výsledků šetření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Aplikace výsledků šetření</a:t>
          </a:r>
        </a:p>
      </dsp:txBody>
      <dsp:txXfrm rot="-5400000">
        <a:off x="826769" y="5082157"/>
        <a:ext cx="8469702" cy="692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9906B-1A13-4234-B7C2-57F30F165A3C}">
      <dsp:nvSpPr>
        <dsp:cNvPr id="0" name=""/>
        <dsp:cNvSpPr/>
      </dsp:nvSpPr>
      <dsp:spPr>
        <a:xfrm>
          <a:off x="0" y="627062"/>
          <a:ext cx="3261858" cy="28293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Char char="-"/>
          </a:pPr>
          <a:r>
            <a:rPr lang="cs-CZ" sz="2200" kern="1200"/>
            <a:t>Myšlenková abstrakce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Char char="-"/>
          </a:pPr>
          <a:r>
            <a:rPr lang="cs-CZ" sz="2200" kern="1200" dirty="0"/>
            <a:t>Souhrnná myšlenková představa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Char char="-"/>
          </a:pPr>
          <a:r>
            <a:rPr lang="cs-CZ" sz="2200" kern="1200" dirty="0"/>
            <a:t>Pojem je určen definicí, která jej odlišuje od jiných pojmů</a:t>
          </a:r>
        </a:p>
      </dsp:txBody>
      <dsp:txXfrm>
        <a:off x="66294" y="693356"/>
        <a:ext cx="3129270" cy="2763020"/>
      </dsp:txXfrm>
    </dsp:sp>
    <dsp:sp modelId="{A9E945BF-F4D8-4171-9723-1D5E2DA5EDE8}">
      <dsp:nvSpPr>
        <dsp:cNvPr id="0" name=""/>
        <dsp:cNvSpPr/>
      </dsp:nvSpPr>
      <dsp:spPr>
        <a:xfrm>
          <a:off x="8751" y="3328509"/>
          <a:ext cx="3261858" cy="10470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POJEM</a:t>
          </a:r>
        </a:p>
      </dsp:txBody>
      <dsp:txXfrm>
        <a:off x="8751" y="3328509"/>
        <a:ext cx="2297083" cy="1047010"/>
      </dsp:txXfrm>
    </dsp:sp>
    <dsp:sp modelId="{70E26CA1-36F9-4F20-AC3F-5D86855A6ADA}">
      <dsp:nvSpPr>
        <dsp:cNvPr id="0" name=""/>
        <dsp:cNvSpPr/>
      </dsp:nvSpPr>
      <dsp:spPr>
        <a:xfrm>
          <a:off x="2396182" y="3465365"/>
          <a:ext cx="1141650" cy="114165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D9181-F701-4221-BC80-EDC80F64E10A}">
      <dsp:nvSpPr>
        <dsp:cNvPr id="0" name=""/>
        <dsp:cNvSpPr/>
      </dsp:nvSpPr>
      <dsp:spPr>
        <a:xfrm>
          <a:off x="3820669" y="661248"/>
          <a:ext cx="3261858" cy="2852105"/>
        </a:xfrm>
        <a:prstGeom prst="round2SameRect">
          <a:avLst>
            <a:gd name="adj1" fmla="val 8000"/>
            <a:gd name="adj2" fmla="val 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Hypotetický, přímo nepozorovatelný faktor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Konstrukt/y jsou definovány na základě vymezení výzkumného problému/teorie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Je tvořen k vědeckým účelům  </a:t>
          </a:r>
          <a:endParaRPr lang="cs-CZ" sz="2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887497" y="728076"/>
        <a:ext cx="3128202" cy="2785277"/>
      </dsp:txXfrm>
    </dsp:sp>
    <dsp:sp modelId="{2DAC7E7D-F06B-4084-AF20-841BEC25FF34}">
      <dsp:nvSpPr>
        <dsp:cNvPr id="0" name=""/>
        <dsp:cNvSpPr/>
      </dsp:nvSpPr>
      <dsp:spPr>
        <a:xfrm>
          <a:off x="3820669" y="3304755"/>
          <a:ext cx="3261858" cy="1047010"/>
        </a:xfrm>
        <a:prstGeom prst="rect">
          <a:avLst/>
        </a:prstGeom>
        <a:solidFill>
          <a:schemeClr val="accent3">
            <a:hueOff val="1701977"/>
            <a:satOff val="0"/>
            <a:lumOff val="15196"/>
            <a:alphaOff val="0"/>
          </a:schemeClr>
        </a:solidFill>
        <a:ln w="9525" cap="flat" cmpd="sng" algn="ctr">
          <a:solidFill>
            <a:schemeClr val="accent3">
              <a:hueOff val="1701977"/>
              <a:satOff val="0"/>
              <a:lumOff val="1519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KONSTRUKT</a:t>
          </a:r>
        </a:p>
      </dsp:txBody>
      <dsp:txXfrm>
        <a:off x="3820669" y="3304755"/>
        <a:ext cx="2297083" cy="1047010"/>
      </dsp:txXfrm>
    </dsp:sp>
    <dsp:sp modelId="{A98E1C20-B44A-4BCC-BD62-CDB3F531E17C}">
      <dsp:nvSpPr>
        <dsp:cNvPr id="0" name=""/>
        <dsp:cNvSpPr/>
      </dsp:nvSpPr>
      <dsp:spPr>
        <a:xfrm>
          <a:off x="6210025" y="3471063"/>
          <a:ext cx="1141650" cy="114165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3">
              <a:tint val="40000"/>
              <a:alpha val="90000"/>
              <a:hueOff val="2335608"/>
              <a:satOff val="34830"/>
              <a:lumOff val="311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0E38A-D07D-4666-AF6D-0F68D6279037}">
      <dsp:nvSpPr>
        <dsp:cNvPr id="0" name=""/>
        <dsp:cNvSpPr/>
      </dsp:nvSpPr>
      <dsp:spPr>
        <a:xfrm>
          <a:off x="7576843" y="592328"/>
          <a:ext cx="4406281" cy="2708397"/>
        </a:xfrm>
        <a:prstGeom prst="round2SameRect">
          <a:avLst>
            <a:gd name="adj1" fmla="val 8000"/>
            <a:gd name="adj2" fmla="val 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 konstruktů jejich operacionalizací vznikají proměnné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Reprezentuje jev/konstrukt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Proměnná je měřitelným zastoupením konstruktu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Je pozorovatelná, měřitelná nebo kategoriální</a:t>
          </a:r>
        </a:p>
      </dsp:txBody>
      <dsp:txXfrm>
        <a:off x="7640304" y="655789"/>
        <a:ext cx="4279359" cy="2644936"/>
      </dsp:txXfrm>
    </dsp:sp>
    <dsp:sp modelId="{C306A068-EA30-443F-8945-4FD9BB652AB2}">
      <dsp:nvSpPr>
        <dsp:cNvPr id="0" name=""/>
        <dsp:cNvSpPr/>
      </dsp:nvSpPr>
      <dsp:spPr>
        <a:xfrm>
          <a:off x="7544583" y="3217388"/>
          <a:ext cx="4382730" cy="1047010"/>
        </a:xfrm>
        <a:prstGeom prst="rect">
          <a:avLst/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 w="9525" cap="flat" cmpd="sng" algn="ctr">
          <a:solidFill>
            <a:schemeClr val="accent3">
              <a:hueOff val="3403954"/>
              <a:satOff val="0"/>
              <a:lumOff val="3039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PROMĚNNÁ</a:t>
          </a:r>
        </a:p>
      </dsp:txBody>
      <dsp:txXfrm>
        <a:off x="7544583" y="3217388"/>
        <a:ext cx="3086429" cy="1047010"/>
      </dsp:txXfrm>
    </dsp:sp>
    <dsp:sp modelId="{EED34C60-C86C-4639-B808-D83872090446}">
      <dsp:nvSpPr>
        <dsp:cNvPr id="0" name=""/>
        <dsp:cNvSpPr/>
      </dsp:nvSpPr>
      <dsp:spPr>
        <a:xfrm>
          <a:off x="10785651" y="3435136"/>
          <a:ext cx="1141650" cy="114165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3">
              <a:tint val="40000"/>
              <a:alpha val="90000"/>
              <a:hueOff val="4671216"/>
              <a:satOff val="69660"/>
              <a:lumOff val="622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E5DEA-72E2-49F5-952A-232B1BB5D2CD}">
      <dsp:nvSpPr>
        <dsp:cNvPr id="0" name=""/>
        <dsp:cNvSpPr/>
      </dsp:nvSpPr>
      <dsp:spPr>
        <a:xfrm>
          <a:off x="147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Jistota</a:t>
          </a:r>
          <a:endParaRPr lang="en-GB" sz="1400" kern="1200" dirty="0"/>
        </a:p>
      </dsp:txBody>
      <dsp:txXfrm>
        <a:off x="215625" y="606837"/>
        <a:ext cx="1040422" cy="1040422"/>
      </dsp:txXfrm>
    </dsp:sp>
    <dsp:sp modelId="{C5022FA7-B774-4B39-B779-22A2083FFE0D}">
      <dsp:nvSpPr>
        <dsp:cNvPr id="0" name=""/>
        <dsp:cNvSpPr/>
      </dsp:nvSpPr>
      <dsp:spPr>
        <a:xfrm>
          <a:off x="1177250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Flexibilita</a:t>
          </a:r>
          <a:endParaRPr lang="en-GB" sz="1400" kern="1200" dirty="0"/>
        </a:p>
      </dsp:txBody>
      <dsp:txXfrm>
        <a:off x="1392728" y="606837"/>
        <a:ext cx="1040422" cy="1040422"/>
      </dsp:txXfrm>
    </dsp:sp>
    <dsp:sp modelId="{B0C5EB00-0C2A-48E7-96DE-8B742CB1A79A}">
      <dsp:nvSpPr>
        <dsp:cNvPr id="0" name=""/>
        <dsp:cNvSpPr/>
      </dsp:nvSpPr>
      <dsp:spPr>
        <a:xfrm>
          <a:off x="2354353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Intuice</a:t>
          </a:r>
          <a:endParaRPr lang="en-GB" sz="1400" kern="1200" dirty="0"/>
        </a:p>
      </dsp:txBody>
      <dsp:txXfrm>
        <a:off x="2569831" y="606837"/>
        <a:ext cx="1040422" cy="1040422"/>
      </dsp:txXfrm>
    </dsp:sp>
    <dsp:sp modelId="{C03D1B6C-D66B-4A42-9C38-3FFECEA753F7}">
      <dsp:nvSpPr>
        <dsp:cNvPr id="0" name=""/>
        <dsp:cNvSpPr/>
      </dsp:nvSpPr>
      <dsp:spPr>
        <a:xfrm>
          <a:off x="3531455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Zvědavost</a:t>
          </a:r>
          <a:endParaRPr lang="en-GB" sz="1400" kern="1200" dirty="0"/>
        </a:p>
      </dsp:txBody>
      <dsp:txXfrm>
        <a:off x="3746933" y="606837"/>
        <a:ext cx="1040422" cy="1040422"/>
      </dsp:txXfrm>
    </dsp:sp>
    <dsp:sp modelId="{A0B379ED-91EC-4235-9C56-6145614A4796}">
      <dsp:nvSpPr>
        <dsp:cNvPr id="0" name=""/>
        <dsp:cNvSpPr/>
      </dsp:nvSpPr>
      <dsp:spPr>
        <a:xfrm>
          <a:off x="4708558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Čestnost</a:t>
          </a:r>
          <a:endParaRPr lang="en-GB" sz="1400" kern="1200" dirty="0"/>
        </a:p>
      </dsp:txBody>
      <dsp:txXfrm>
        <a:off x="4924036" y="606837"/>
        <a:ext cx="1040422" cy="1040422"/>
      </dsp:txXfrm>
    </dsp:sp>
    <dsp:sp modelId="{AEA3F7C2-3C1C-4685-A468-28BED819E631}">
      <dsp:nvSpPr>
        <dsp:cNvPr id="0" name=""/>
        <dsp:cNvSpPr/>
      </dsp:nvSpPr>
      <dsp:spPr>
        <a:xfrm>
          <a:off x="5885661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Kreativita</a:t>
          </a:r>
          <a:endParaRPr lang="en-GB" sz="1400" kern="1200" dirty="0"/>
        </a:p>
      </dsp:txBody>
      <dsp:txXfrm>
        <a:off x="6101139" y="606837"/>
        <a:ext cx="1040422" cy="1040422"/>
      </dsp:txXfrm>
    </dsp:sp>
    <dsp:sp modelId="{C982B15C-D5CA-4ADD-9C16-11C2AD0A59C6}">
      <dsp:nvSpPr>
        <dsp:cNvPr id="0" name=""/>
        <dsp:cNvSpPr/>
      </dsp:nvSpPr>
      <dsp:spPr>
        <a:xfrm>
          <a:off x="7062764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Reflexe</a:t>
          </a:r>
          <a:endParaRPr lang="en-GB" sz="1400" kern="1200" dirty="0"/>
        </a:p>
      </dsp:txBody>
      <dsp:txXfrm>
        <a:off x="7278242" y="606837"/>
        <a:ext cx="1040422" cy="1040422"/>
      </dsp:txXfrm>
    </dsp:sp>
    <dsp:sp modelId="{C315FD08-B4F6-4F7E-9F13-4BA209EAC64C}">
      <dsp:nvSpPr>
        <dsp:cNvPr id="0" name=""/>
        <dsp:cNvSpPr/>
      </dsp:nvSpPr>
      <dsp:spPr>
        <a:xfrm>
          <a:off x="8239867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Otevřenost</a:t>
          </a:r>
          <a:endParaRPr lang="en-GB" sz="1400" kern="1200" dirty="0"/>
        </a:p>
      </dsp:txBody>
      <dsp:txXfrm>
        <a:off x="8455345" y="606837"/>
        <a:ext cx="1040422" cy="1040422"/>
      </dsp:txXfrm>
    </dsp:sp>
    <dsp:sp modelId="{7BB97C1B-6836-4C8C-9D9D-49D6189DDA20}">
      <dsp:nvSpPr>
        <dsp:cNvPr id="0" name=""/>
        <dsp:cNvSpPr/>
      </dsp:nvSpPr>
      <dsp:spPr>
        <a:xfrm>
          <a:off x="9416970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Vytrvalost</a:t>
          </a:r>
          <a:endParaRPr lang="en-GB" sz="1400" kern="1200" dirty="0"/>
        </a:p>
      </dsp:txBody>
      <dsp:txXfrm>
        <a:off x="9632448" y="606837"/>
        <a:ext cx="1040422" cy="1040422"/>
      </dsp:txXfrm>
    </dsp:sp>
    <dsp:sp modelId="{1534E239-A2CC-4BED-986C-33972B237B37}">
      <dsp:nvSpPr>
        <dsp:cNvPr id="0" name=""/>
        <dsp:cNvSpPr/>
      </dsp:nvSpPr>
      <dsp:spPr>
        <a:xfrm>
          <a:off x="10594073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Komplexnost</a:t>
          </a:r>
          <a:endParaRPr lang="en-GB" sz="1400" kern="1200" dirty="0"/>
        </a:p>
      </dsp:txBody>
      <dsp:txXfrm>
        <a:off x="10809551" y="606837"/>
        <a:ext cx="1040422" cy="10404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55F88-9E37-4779-BF3D-12568E4B3644}">
      <dsp:nvSpPr>
        <dsp:cNvPr id="0" name=""/>
        <dsp:cNvSpPr/>
      </dsp:nvSpPr>
      <dsp:spPr>
        <a:xfrm>
          <a:off x="677310" y="1124"/>
          <a:ext cx="1748713" cy="1748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238" tIns="16510" rIns="9623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Logika</a:t>
          </a:r>
          <a:endParaRPr lang="en-GB" sz="1300" kern="1200" dirty="0"/>
        </a:p>
      </dsp:txBody>
      <dsp:txXfrm>
        <a:off x="933403" y="257217"/>
        <a:ext cx="1236527" cy="1236527"/>
      </dsp:txXfrm>
    </dsp:sp>
    <dsp:sp modelId="{8585A01D-A752-4AF2-98AD-73828B302361}">
      <dsp:nvSpPr>
        <dsp:cNvPr id="0" name=""/>
        <dsp:cNvSpPr/>
      </dsp:nvSpPr>
      <dsp:spPr>
        <a:xfrm>
          <a:off x="2076281" y="1124"/>
          <a:ext cx="1748713" cy="1748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238" tIns="16510" rIns="9623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Předvídání</a:t>
          </a:r>
          <a:endParaRPr lang="en-GB" sz="1300" kern="1200" dirty="0"/>
        </a:p>
      </dsp:txBody>
      <dsp:txXfrm>
        <a:off x="2332374" y="257217"/>
        <a:ext cx="1236527" cy="1236527"/>
      </dsp:txXfrm>
    </dsp:sp>
    <dsp:sp modelId="{528D7242-8FD7-4B3E-9759-77271F38829D}">
      <dsp:nvSpPr>
        <dsp:cNvPr id="0" name=""/>
        <dsp:cNvSpPr/>
      </dsp:nvSpPr>
      <dsp:spPr>
        <a:xfrm>
          <a:off x="3475252" y="1124"/>
          <a:ext cx="1748713" cy="1748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238" tIns="16510" rIns="9623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Analýza</a:t>
          </a:r>
          <a:endParaRPr lang="en-GB" sz="1300" kern="1200" dirty="0"/>
        </a:p>
      </dsp:txBody>
      <dsp:txXfrm>
        <a:off x="3731345" y="257217"/>
        <a:ext cx="1236527" cy="1236527"/>
      </dsp:txXfrm>
    </dsp:sp>
    <dsp:sp modelId="{9A919521-4747-4679-9557-4AC5487CFC38}">
      <dsp:nvSpPr>
        <dsp:cNvPr id="0" name=""/>
        <dsp:cNvSpPr/>
      </dsp:nvSpPr>
      <dsp:spPr>
        <a:xfrm>
          <a:off x="4874223" y="1124"/>
          <a:ext cx="1748713" cy="1748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238" tIns="16510" rIns="9623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Hedání</a:t>
          </a:r>
          <a:r>
            <a:rPr lang="cs-CZ" sz="1300" kern="1200" dirty="0"/>
            <a:t> informací</a:t>
          </a:r>
          <a:endParaRPr lang="en-GB" sz="1300" kern="1200" dirty="0"/>
        </a:p>
      </dsp:txBody>
      <dsp:txXfrm>
        <a:off x="5130316" y="257217"/>
        <a:ext cx="1236527" cy="1236527"/>
      </dsp:txXfrm>
    </dsp:sp>
    <dsp:sp modelId="{DF4B90DE-2330-4B8D-8F8E-F2CF2470DB8A}">
      <dsp:nvSpPr>
        <dsp:cNvPr id="0" name=""/>
        <dsp:cNvSpPr/>
      </dsp:nvSpPr>
      <dsp:spPr>
        <a:xfrm>
          <a:off x="6273194" y="1124"/>
          <a:ext cx="1748713" cy="1748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238" tIns="16510" rIns="9623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Aplikace standardů</a:t>
          </a:r>
          <a:endParaRPr lang="en-GB" sz="1300" kern="1200" dirty="0"/>
        </a:p>
      </dsp:txBody>
      <dsp:txXfrm>
        <a:off x="6529287" y="257217"/>
        <a:ext cx="1236527" cy="1236527"/>
      </dsp:txXfrm>
    </dsp:sp>
    <dsp:sp modelId="{F5B297E3-2BEB-41C1-BF6F-B5E14E21FCFA}">
      <dsp:nvSpPr>
        <dsp:cNvPr id="0" name=""/>
        <dsp:cNvSpPr/>
      </dsp:nvSpPr>
      <dsp:spPr>
        <a:xfrm>
          <a:off x="7672165" y="1124"/>
          <a:ext cx="1748713" cy="1748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238" tIns="16510" rIns="9623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Rozlišení rozdílů</a:t>
          </a:r>
          <a:endParaRPr lang="en-GB" sz="1300" kern="1200" dirty="0"/>
        </a:p>
      </dsp:txBody>
      <dsp:txXfrm>
        <a:off x="7928258" y="257217"/>
        <a:ext cx="1236527" cy="1236527"/>
      </dsp:txXfrm>
    </dsp:sp>
    <dsp:sp modelId="{D61F8CC8-9329-4CE6-91B2-464AFB069642}">
      <dsp:nvSpPr>
        <dsp:cNvPr id="0" name=""/>
        <dsp:cNvSpPr/>
      </dsp:nvSpPr>
      <dsp:spPr>
        <a:xfrm>
          <a:off x="9071136" y="1124"/>
          <a:ext cx="1748713" cy="1748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238" tIns="16510" rIns="9623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Transformace znalostí</a:t>
          </a:r>
          <a:endParaRPr lang="en-GB" sz="1300" kern="1200" dirty="0"/>
        </a:p>
      </dsp:txBody>
      <dsp:txXfrm>
        <a:off x="9327229" y="257217"/>
        <a:ext cx="1236527" cy="12365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3BDBF-D1E7-4462-89BB-4B76908FA792}">
      <dsp:nvSpPr>
        <dsp:cNvPr id="0" name=""/>
        <dsp:cNvSpPr/>
      </dsp:nvSpPr>
      <dsp:spPr>
        <a:xfrm>
          <a:off x="0" y="-58760"/>
          <a:ext cx="8608118" cy="958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- </a:t>
          </a:r>
          <a:r>
            <a:rPr lang="en-GB" sz="1800" b="0" i="0" kern="1200" dirty="0"/>
            <a:t>k </a:t>
          </a:r>
          <a:r>
            <a:rPr lang="en-GB" sz="1800" b="0" i="0" kern="1200" dirty="0" err="1"/>
            <a:t>získaným</a:t>
          </a:r>
          <a:r>
            <a:rPr lang="en-GB" sz="1800" b="0" i="0" kern="1200" dirty="0"/>
            <a:t> </a:t>
          </a:r>
          <a:r>
            <a:rPr lang="en-GB" sz="1800" b="0" i="0" kern="1200" dirty="0" err="1"/>
            <a:t>datům</a:t>
          </a:r>
          <a:r>
            <a:rPr lang="en-GB" sz="1800" b="0" i="0" kern="1200" dirty="0"/>
            <a:t> </a:t>
          </a:r>
          <a:r>
            <a:rPr lang="en-GB" sz="1800" b="0" i="0" kern="1200" dirty="0" err="1"/>
            <a:t>přiřazujeme</a:t>
          </a:r>
          <a:r>
            <a:rPr lang="en-GB" sz="1800" b="0" i="0" kern="1200" dirty="0"/>
            <a:t> </a:t>
          </a:r>
          <a:r>
            <a:rPr lang="en-GB" sz="1800" b="0" i="0" kern="1200" dirty="0" err="1"/>
            <a:t>kódy</a:t>
          </a:r>
          <a:endParaRPr lang="en-GB" sz="1800" kern="1200" dirty="0"/>
        </a:p>
      </dsp:txBody>
      <dsp:txXfrm>
        <a:off x="28086" y="-30674"/>
        <a:ext cx="7461173" cy="902749"/>
      </dsp:txXfrm>
    </dsp:sp>
    <dsp:sp modelId="{8A25EB62-8059-4242-B437-6A699B0EB3BA}">
      <dsp:nvSpPr>
        <dsp:cNvPr id="0" name=""/>
        <dsp:cNvSpPr/>
      </dsp:nvSpPr>
      <dsp:spPr>
        <a:xfrm>
          <a:off x="642814" y="1033344"/>
          <a:ext cx="8608118" cy="958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- </a:t>
          </a:r>
          <a:r>
            <a:rPr lang="en-GB" sz="1800" b="0" i="0" kern="1200" dirty="0" err="1"/>
            <a:t>kontrolujeme</a:t>
          </a:r>
          <a:r>
            <a:rPr lang="en-GB" sz="1800" b="0" i="0" kern="1200" dirty="0"/>
            <a:t> </a:t>
          </a:r>
          <a:r>
            <a:rPr lang="en-GB" sz="1800" b="0" i="0" kern="1200" dirty="0" err="1"/>
            <a:t>záznamové</a:t>
          </a:r>
          <a:r>
            <a:rPr lang="en-GB" sz="1800" b="0" i="0" kern="1200" dirty="0"/>
            <a:t> </a:t>
          </a:r>
          <a:r>
            <a:rPr lang="en-GB" sz="1800" b="0" i="0" kern="1200" dirty="0" err="1"/>
            <a:t>formuláře</a:t>
          </a:r>
          <a:r>
            <a:rPr lang="en-GB" sz="1800" b="0" i="0" kern="1200" dirty="0"/>
            <a:t> (</a:t>
          </a:r>
          <a:r>
            <a:rPr lang="en-GB" sz="1800" b="0" i="0" kern="1200" dirty="0" err="1"/>
            <a:t>dotazníky</a:t>
          </a:r>
          <a:r>
            <a:rPr lang="en-GB" sz="1800" b="0" i="0" kern="1200" dirty="0"/>
            <a:t>, </a:t>
          </a:r>
          <a:r>
            <a:rPr lang="en-GB" sz="1800" b="0" i="0" kern="1200" dirty="0" err="1"/>
            <a:t>záznamy</a:t>
          </a:r>
          <a:r>
            <a:rPr lang="en-GB" sz="1800" b="0" i="0" kern="1200" dirty="0"/>
            <a:t> o </a:t>
          </a:r>
          <a:r>
            <a:rPr lang="en-GB" sz="1800" b="0" i="0" kern="1200" dirty="0" err="1"/>
            <a:t>pozorování</a:t>
          </a:r>
          <a:r>
            <a:rPr lang="en-GB" sz="1800" b="0" i="0" kern="1200" dirty="0"/>
            <a:t> </a:t>
          </a:r>
          <a:r>
            <a:rPr lang="en-GB" sz="1800" b="0" i="0" kern="1200" dirty="0" err="1"/>
            <a:t>apod</a:t>
          </a:r>
          <a:r>
            <a:rPr lang="en-GB" sz="1800" b="0" i="0" kern="1200" dirty="0"/>
            <a:t>.).</a:t>
          </a:r>
          <a:endParaRPr lang="en-GB" sz="1800" kern="1200" dirty="0"/>
        </a:p>
      </dsp:txBody>
      <dsp:txXfrm>
        <a:off x="670900" y="1061430"/>
        <a:ext cx="7285833" cy="902749"/>
      </dsp:txXfrm>
    </dsp:sp>
    <dsp:sp modelId="{D765F228-5563-480D-A1F5-A49D0A86A491}">
      <dsp:nvSpPr>
        <dsp:cNvPr id="0" name=""/>
        <dsp:cNvSpPr/>
      </dsp:nvSpPr>
      <dsp:spPr>
        <a:xfrm>
          <a:off x="1285628" y="2007708"/>
          <a:ext cx="8608118" cy="11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- v</a:t>
          </a:r>
          <a:r>
            <a:rPr lang="en-GB" sz="1800" b="0" i="0" kern="1200" dirty="0" err="1"/>
            <a:t>yselektujeme</a:t>
          </a:r>
          <a:r>
            <a:rPr lang="en-GB" sz="1800" b="0" i="0" kern="1200" dirty="0"/>
            <a:t> </a:t>
          </a:r>
          <a:r>
            <a:rPr lang="en-GB" sz="1800" b="0" i="0" kern="1200" dirty="0" err="1"/>
            <a:t>nesrozumitelně</a:t>
          </a:r>
          <a:r>
            <a:rPr lang="en-GB" sz="1800" b="0" i="0" kern="1200" dirty="0"/>
            <a:t>/</a:t>
          </a:r>
          <a:r>
            <a:rPr lang="en-GB" sz="1800" b="0" i="0" kern="1200" dirty="0" err="1"/>
            <a:t>nedostatečně</a:t>
          </a:r>
          <a:r>
            <a:rPr lang="en-GB" sz="1800" b="0" i="0" kern="1200" dirty="0"/>
            <a:t> </a:t>
          </a:r>
          <a:r>
            <a:rPr lang="en-GB" sz="1800" b="0" i="0" kern="1200" dirty="0" err="1"/>
            <a:t>vyplněné</a:t>
          </a:r>
          <a:r>
            <a:rPr lang="en-GB" sz="1800" b="0" i="0" kern="1200" dirty="0"/>
            <a:t> </a:t>
          </a:r>
          <a:r>
            <a:rPr lang="cs-CZ" sz="1800" b="0" i="0" kern="1200" dirty="0"/>
            <a:t>formuláře </a:t>
          </a:r>
          <a:r>
            <a:rPr lang="en-GB" sz="1800" b="0" i="0" kern="1200" dirty="0" err="1"/>
            <a:t>nebo</a:t>
          </a:r>
          <a:r>
            <a:rPr lang="en-GB" sz="1800" b="0" i="0" kern="1200" dirty="0"/>
            <a:t> </a:t>
          </a:r>
          <a:r>
            <a:rPr lang="en-GB" sz="1800" b="0" i="0" kern="1200" dirty="0" err="1"/>
            <a:t>formuláře</a:t>
          </a:r>
          <a:r>
            <a:rPr lang="en-GB" sz="1800" b="0" i="0" kern="1200" dirty="0"/>
            <a:t> s </a:t>
          </a:r>
          <a:r>
            <a:rPr lang="en-GB" sz="1800" b="0" i="0" kern="1200" dirty="0" err="1"/>
            <a:t>nesplněnými</a:t>
          </a:r>
          <a:r>
            <a:rPr lang="en-GB" sz="1800" b="0" i="0" kern="1200" dirty="0"/>
            <a:t> </a:t>
          </a:r>
          <a:r>
            <a:rPr lang="en-GB" sz="1800" b="0" i="0" kern="1200" dirty="0" err="1"/>
            <a:t>kritérii</a:t>
          </a:r>
          <a:r>
            <a:rPr lang="en-GB" sz="1800" b="0" i="0" kern="1200" dirty="0"/>
            <a:t> </a:t>
          </a:r>
          <a:r>
            <a:rPr lang="en-GB" sz="1800" b="0" i="0" kern="1200" dirty="0" err="1"/>
            <a:t>výzkumné</a:t>
          </a:r>
          <a:r>
            <a:rPr lang="en-GB" sz="1800" b="0" i="0" kern="1200" dirty="0"/>
            <a:t> </a:t>
          </a:r>
          <a:r>
            <a:rPr lang="en-GB" sz="1800" b="0" i="0" kern="1200" dirty="0" err="1"/>
            <a:t>skupiny</a:t>
          </a:r>
          <a:r>
            <a:rPr lang="en-GB" sz="1800" b="0" i="0" kern="1200" dirty="0"/>
            <a:t> (</a:t>
          </a:r>
          <a:r>
            <a:rPr lang="en-GB" sz="1800" b="0" i="0" kern="1200" dirty="0" err="1"/>
            <a:t>např</a:t>
          </a:r>
          <a:r>
            <a:rPr lang="en-GB" sz="1800" b="0" i="0" kern="1200" dirty="0"/>
            <a:t>. </a:t>
          </a:r>
          <a:r>
            <a:rPr lang="en-GB" sz="1800" b="0" i="0" kern="1200" dirty="0" err="1"/>
            <a:t>cílovou</a:t>
          </a:r>
          <a:r>
            <a:rPr lang="en-GB" sz="1800" b="0" i="0" kern="1200" dirty="0"/>
            <a:t> </a:t>
          </a:r>
          <a:r>
            <a:rPr lang="en-GB" sz="1800" b="0" i="0" kern="1200" dirty="0" err="1"/>
            <a:t>skupinou</a:t>
          </a:r>
          <a:r>
            <a:rPr lang="en-GB" sz="1800" b="0" i="0" kern="1200" dirty="0"/>
            <a:t> </a:t>
          </a:r>
          <a:r>
            <a:rPr lang="en-GB" sz="1800" b="0" i="0" kern="1200" dirty="0" err="1"/>
            <a:t>byly</a:t>
          </a:r>
          <a:r>
            <a:rPr lang="en-GB" sz="1800" b="0" i="0" kern="1200" dirty="0"/>
            <a:t> </a:t>
          </a:r>
          <a:r>
            <a:rPr lang="en-GB" sz="1800" b="0" i="0" kern="1200" dirty="0" err="1"/>
            <a:t>všeobecné</a:t>
          </a:r>
          <a:r>
            <a:rPr lang="en-GB" sz="1800" b="0" i="0" kern="1200" dirty="0"/>
            <a:t> </a:t>
          </a:r>
          <a:r>
            <a:rPr lang="en-GB" sz="1800" b="0" i="0" kern="1200" dirty="0" err="1"/>
            <a:t>sestry</a:t>
          </a:r>
          <a:r>
            <a:rPr lang="en-GB" sz="1800" b="0" i="0" kern="1200" dirty="0"/>
            <a:t> a </a:t>
          </a:r>
          <a:r>
            <a:rPr lang="en-GB" sz="1800" b="0" i="0" kern="1200" dirty="0" err="1"/>
            <a:t>dotazník</a:t>
          </a:r>
          <a:r>
            <a:rPr lang="en-GB" sz="1800" b="0" i="0" kern="1200" dirty="0"/>
            <a:t> </a:t>
          </a:r>
          <a:r>
            <a:rPr lang="en-GB" sz="1800" b="0" i="0" kern="1200" dirty="0" err="1"/>
            <a:t>vyplnila</a:t>
          </a:r>
          <a:r>
            <a:rPr lang="en-GB" sz="1800" b="0" i="0" kern="1200" dirty="0"/>
            <a:t> </a:t>
          </a:r>
          <a:r>
            <a:rPr lang="en-GB" sz="1800" b="0" i="0" kern="1200" dirty="0" err="1"/>
            <a:t>praktická</a:t>
          </a:r>
          <a:r>
            <a:rPr lang="en-GB" sz="1800" b="0" i="0" kern="1200" dirty="0"/>
            <a:t> </a:t>
          </a:r>
          <a:r>
            <a:rPr lang="en-GB" sz="1800" b="0" i="0" kern="1200" dirty="0" err="1"/>
            <a:t>sestra</a:t>
          </a:r>
          <a:r>
            <a:rPr lang="en-GB" sz="1800" b="0" i="0" kern="1200" dirty="0"/>
            <a:t>). </a:t>
          </a:r>
          <a:endParaRPr lang="en-GB" sz="1800" kern="1200" dirty="0"/>
        </a:p>
      </dsp:txBody>
      <dsp:txXfrm>
        <a:off x="1320611" y="2042691"/>
        <a:ext cx="7272039" cy="1124437"/>
      </dsp:txXfrm>
    </dsp:sp>
    <dsp:sp modelId="{A4FFFD8C-5C13-4E3E-8B10-4F152CE78B81}">
      <dsp:nvSpPr>
        <dsp:cNvPr id="0" name=""/>
        <dsp:cNvSpPr/>
      </dsp:nvSpPr>
      <dsp:spPr>
        <a:xfrm>
          <a:off x="1928442" y="3217554"/>
          <a:ext cx="8608118" cy="958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- f</a:t>
          </a:r>
          <a:r>
            <a:rPr lang="en-GB" sz="1800" b="0" i="0" kern="1200" dirty="0" err="1"/>
            <a:t>ormulářům</a:t>
          </a:r>
          <a:r>
            <a:rPr lang="en-GB" sz="1800" b="0" i="0" kern="1200" dirty="0"/>
            <a:t> </a:t>
          </a:r>
          <a:r>
            <a:rPr lang="en-GB" sz="1800" b="0" i="0" kern="1200" dirty="0" err="1"/>
            <a:t>přidělíme</a:t>
          </a:r>
          <a:r>
            <a:rPr lang="en-GB" sz="1800" b="0" i="0" kern="1200" dirty="0"/>
            <a:t> </a:t>
          </a:r>
          <a:r>
            <a:rPr lang="en-GB" sz="1800" b="0" i="0" kern="1200" dirty="0" err="1"/>
            <a:t>pořadové</a:t>
          </a:r>
          <a:r>
            <a:rPr lang="en-GB" sz="1800" b="0" i="0" kern="1200" dirty="0"/>
            <a:t> </a:t>
          </a:r>
          <a:r>
            <a:rPr lang="en-GB" sz="1800" b="0" i="0" kern="1200" dirty="0" err="1"/>
            <a:t>číslo</a:t>
          </a:r>
          <a:r>
            <a:rPr lang="en-GB" sz="1800" b="0" i="0" kern="1200" dirty="0"/>
            <a:t>, </a:t>
          </a:r>
          <a:r>
            <a:rPr lang="en-GB" sz="1800" b="0" i="0" kern="1200" dirty="0" err="1"/>
            <a:t>pokud</a:t>
          </a:r>
          <a:r>
            <a:rPr lang="en-GB" sz="1800" b="0" i="0" kern="1200" dirty="0"/>
            <a:t> </a:t>
          </a:r>
          <a:r>
            <a:rPr lang="en-GB" sz="1800" b="0" i="0" kern="1200" dirty="0" err="1"/>
            <a:t>již</a:t>
          </a:r>
          <a:r>
            <a:rPr lang="en-GB" sz="1800" b="0" i="0" kern="1200" dirty="0"/>
            <a:t> </a:t>
          </a:r>
          <a:r>
            <a:rPr lang="en-GB" sz="1800" b="0" i="0" kern="1200" dirty="0" err="1"/>
            <a:t>nebylo</a:t>
          </a:r>
          <a:r>
            <a:rPr lang="en-GB" sz="1800" b="0" i="0" kern="1200" dirty="0"/>
            <a:t> </a:t>
          </a:r>
          <a:r>
            <a:rPr lang="en-GB" sz="1800" b="0" i="0" kern="1200" dirty="0" err="1"/>
            <a:t>zadáno</a:t>
          </a:r>
          <a:r>
            <a:rPr lang="en-GB" sz="1800" b="0" i="0" kern="1200" dirty="0"/>
            <a:t> v </a:t>
          </a:r>
          <a:r>
            <a:rPr lang="en-GB" sz="1800" b="0" i="0" kern="1200" dirty="0" err="1"/>
            <a:t>průběhu</a:t>
          </a:r>
          <a:r>
            <a:rPr lang="en-GB" sz="1800" b="0" i="0" kern="1200" dirty="0"/>
            <a:t> </a:t>
          </a:r>
          <a:r>
            <a:rPr lang="en-GB" sz="1800" b="0" i="0" kern="1200" dirty="0" err="1"/>
            <a:t>výzkumu</a:t>
          </a:r>
          <a:r>
            <a:rPr lang="en-GB" sz="1800" b="0" i="0" kern="1200" dirty="0"/>
            <a:t>. </a:t>
          </a:r>
          <a:endParaRPr lang="en-GB" sz="1800" kern="1200" dirty="0"/>
        </a:p>
      </dsp:txBody>
      <dsp:txXfrm>
        <a:off x="1956528" y="3245640"/>
        <a:ext cx="7285833" cy="902749"/>
      </dsp:txXfrm>
    </dsp:sp>
    <dsp:sp modelId="{300D3885-81AC-4EC8-9A17-EA6E82BE51FE}">
      <dsp:nvSpPr>
        <dsp:cNvPr id="0" name=""/>
        <dsp:cNvSpPr/>
      </dsp:nvSpPr>
      <dsp:spPr>
        <a:xfrm>
          <a:off x="2571256" y="4192138"/>
          <a:ext cx="8608118" cy="1193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- j</a:t>
          </a:r>
          <a:r>
            <a:rPr lang="en-GB" sz="1800" b="0" i="0" kern="1200" dirty="0" err="1"/>
            <a:t>ednotlivé</a:t>
          </a:r>
          <a:r>
            <a:rPr lang="en-GB" sz="1800" b="0" i="0" kern="1200" dirty="0"/>
            <a:t> </a:t>
          </a:r>
          <a:r>
            <a:rPr lang="en-GB" sz="1800" b="0" i="0" kern="1200" dirty="0" err="1"/>
            <a:t>znaky</a:t>
          </a:r>
          <a:r>
            <a:rPr lang="en-GB" sz="1800" b="0" i="0" kern="1200" dirty="0"/>
            <a:t> </a:t>
          </a:r>
          <a:r>
            <a:rPr lang="en-GB" sz="1800" b="0" i="0" kern="1200" dirty="0" err="1"/>
            <a:t>ve</a:t>
          </a:r>
          <a:r>
            <a:rPr lang="en-GB" sz="1800" b="0" i="0" kern="1200" dirty="0"/>
            <a:t> </a:t>
          </a:r>
          <a:r>
            <a:rPr lang="en-GB" sz="1800" b="0" i="0" kern="1200" dirty="0" err="1"/>
            <a:t>formuláři</a:t>
          </a:r>
          <a:r>
            <a:rPr lang="en-GB" sz="1800" b="0" i="0" kern="1200" dirty="0"/>
            <a:t> </a:t>
          </a:r>
          <a:r>
            <a:rPr lang="en-GB" sz="1800" b="0" i="0" kern="1200" dirty="0" err="1"/>
            <a:t>rozdělíme</a:t>
          </a:r>
          <a:r>
            <a:rPr lang="en-GB" sz="1800" b="0" i="0" kern="1200" dirty="0"/>
            <a:t> do </a:t>
          </a:r>
          <a:r>
            <a:rPr lang="en-GB" sz="1800" b="0" i="0" kern="1200" dirty="0" err="1"/>
            <a:t>kategorií</a:t>
          </a:r>
          <a:r>
            <a:rPr lang="en-GB" sz="1800" b="0" i="0" kern="1200" dirty="0"/>
            <a:t>. </a:t>
          </a:r>
          <a:r>
            <a:rPr lang="en-GB" sz="1800" b="0" i="0" kern="1200" dirty="0" err="1"/>
            <a:t>Posléze</a:t>
          </a:r>
          <a:r>
            <a:rPr lang="en-GB" sz="1800" b="0" i="0" kern="1200" dirty="0"/>
            <a:t> </a:t>
          </a:r>
          <a:r>
            <a:rPr lang="en-GB" sz="1800" b="0" i="0" kern="1200" dirty="0" err="1"/>
            <a:t>znakům</a:t>
          </a:r>
          <a:r>
            <a:rPr lang="en-GB" sz="1800" b="0" i="0" kern="1200" dirty="0"/>
            <a:t> v </a:t>
          </a:r>
          <a:r>
            <a:rPr lang="en-GB" sz="1800" b="0" i="0" kern="1200" dirty="0" err="1"/>
            <a:t>jednotlivých</a:t>
          </a:r>
          <a:r>
            <a:rPr lang="en-GB" sz="1800" b="0" i="0" kern="1200" dirty="0"/>
            <a:t> </a:t>
          </a:r>
          <a:r>
            <a:rPr lang="en-GB" sz="1800" b="0" i="0" kern="1200" dirty="0" err="1"/>
            <a:t>kategoriích</a:t>
          </a:r>
          <a:r>
            <a:rPr lang="en-GB" sz="1800" b="0" i="0" kern="1200" dirty="0"/>
            <a:t> </a:t>
          </a:r>
          <a:r>
            <a:rPr lang="en-GB" sz="1800" b="0" i="0" kern="1200" dirty="0" err="1"/>
            <a:t>přidělujeme</a:t>
          </a:r>
          <a:r>
            <a:rPr lang="en-GB" sz="1800" b="0" i="0" kern="1200" dirty="0"/>
            <a:t> </a:t>
          </a:r>
          <a:r>
            <a:rPr lang="en-GB" sz="1800" b="0" i="0" kern="1200" dirty="0" err="1"/>
            <a:t>číselný</a:t>
          </a:r>
          <a:r>
            <a:rPr lang="en-GB" sz="1800" b="0" i="0" kern="1200" dirty="0"/>
            <a:t> </a:t>
          </a:r>
          <a:r>
            <a:rPr lang="en-GB" sz="1800" b="0" i="0" kern="1200" dirty="0" err="1"/>
            <a:t>kód</a:t>
          </a:r>
          <a:r>
            <a:rPr lang="en-GB" sz="1800" b="0" i="0" kern="1200" dirty="0"/>
            <a:t> (</a:t>
          </a:r>
          <a:r>
            <a:rPr lang="en-GB" sz="1800" b="0" i="0" kern="1200" dirty="0" err="1"/>
            <a:t>sestavíme</a:t>
          </a:r>
          <a:r>
            <a:rPr lang="en-GB" sz="1800" b="0" i="0" kern="1200" dirty="0"/>
            <a:t> „</a:t>
          </a:r>
          <a:r>
            <a:rPr lang="en-GB" sz="1800" b="0" i="0" kern="1200" dirty="0" err="1"/>
            <a:t>klíč</a:t>
          </a:r>
          <a:r>
            <a:rPr lang="en-GB" sz="1800" b="0" i="0" kern="1200" dirty="0"/>
            <a:t>“) </a:t>
          </a:r>
          <a:r>
            <a:rPr lang="en-GB" sz="1800" b="0" i="0" kern="1200" dirty="0" err="1"/>
            <a:t>tak</a:t>
          </a:r>
          <a:r>
            <a:rPr lang="en-GB" sz="1800" b="0" i="0" kern="1200" dirty="0"/>
            <a:t>, </a:t>
          </a:r>
          <a:r>
            <a:rPr lang="en-GB" sz="1800" b="0" i="0" kern="1200" dirty="0" err="1"/>
            <a:t>abychom</a:t>
          </a:r>
          <a:r>
            <a:rPr lang="en-GB" sz="1800" b="0" i="0" kern="1200" dirty="0"/>
            <a:t> </a:t>
          </a:r>
          <a:r>
            <a:rPr lang="en-GB" sz="1800" b="0" i="0" kern="1200" dirty="0" err="1"/>
            <a:t>byli</a:t>
          </a:r>
          <a:r>
            <a:rPr lang="en-GB" sz="1800" b="0" i="0" kern="1200" dirty="0"/>
            <a:t> </a:t>
          </a:r>
          <a:r>
            <a:rPr lang="en-GB" sz="1800" b="0" i="0" kern="1200" dirty="0" err="1"/>
            <a:t>schopni</a:t>
          </a:r>
          <a:r>
            <a:rPr lang="en-GB" sz="1800" b="0" i="0" kern="1200" dirty="0"/>
            <a:t> </a:t>
          </a:r>
          <a:r>
            <a:rPr lang="en-GB" sz="1800" b="0" i="0" kern="1200" dirty="0" err="1"/>
            <a:t>přenést</a:t>
          </a:r>
          <a:r>
            <a:rPr lang="en-GB" sz="1800" b="0" i="0" kern="1200" dirty="0"/>
            <a:t> </a:t>
          </a:r>
          <a:r>
            <a:rPr lang="en-GB" sz="1800" b="0" i="0" kern="1200" dirty="0" err="1"/>
            <a:t>číselné</a:t>
          </a:r>
          <a:r>
            <a:rPr lang="en-GB" sz="1800" b="0" i="0" kern="1200" dirty="0"/>
            <a:t> </a:t>
          </a:r>
          <a:r>
            <a:rPr lang="en-GB" sz="1800" b="0" i="0" kern="1200" dirty="0" err="1"/>
            <a:t>kódy</a:t>
          </a:r>
          <a:r>
            <a:rPr lang="en-GB" sz="1800" b="0" i="0" kern="1200" dirty="0"/>
            <a:t> do </a:t>
          </a:r>
          <a:r>
            <a:rPr lang="en-GB" sz="1800" b="0" i="0" kern="1200" dirty="0" err="1"/>
            <a:t>zvoleného</a:t>
          </a:r>
          <a:r>
            <a:rPr lang="en-GB" sz="1800" b="0" i="0" kern="1200" dirty="0"/>
            <a:t> </a:t>
          </a:r>
          <a:r>
            <a:rPr lang="en-GB" sz="1800" b="0" i="0" kern="1200" dirty="0" err="1"/>
            <a:t>programu</a:t>
          </a:r>
          <a:r>
            <a:rPr lang="en-GB" sz="1800" b="0" i="0" kern="1200" dirty="0"/>
            <a:t> (</a:t>
          </a:r>
          <a:r>
            <a:rPr lang="en-GB" sz="1800" b="0" i="0" kern="1200" dirty="0" err="1"/>
            <a:t>např</a:t>
          </a:r>
          <a:r>
            <a:rPr lang="en-GB" sz="1800" b="0" i="0" kern="1200" dirty="0"/>
            <a:t>. Excel, </a:t>
          </a:r>
          <a:r>
            <a:rPr lang="en-GB" sz="1800" b="0" i="0" kern="1200" dirty="0" err="1"/>
            <a:t>Statistika</a:t>
          </a:r>
          <a:r>
            <a:rPr lang="en-GB" sz="1800" b="0" i="0" kern="1200" dirty="0"/>
            <a:t>, SPSS </a:t>
          </a:r>
          <a:r>
            <a:rPr lang="en-GB" sz="1800" b="0" i="0" kern="1200" dirty="0" err="1"/>
            <a:t>apod</a:t>
          </a:r>
          <a:r>
            <a:rPr lang="en-GB" sz="1800" b="0" i="0" kern="1200" dirty="0"/>
            <a:t>.). </a:t>
          </a:r>
          <a:endParaRPr lang="en-GB" sz="1800" kern="1200" dirty="0"/>
        </a:p>
      </dsp:txBody>
      <dsp:txXfrm>
        <a:off x="2606226" y="4227108"/>
        <a:ext cx="7272065" cy="1124022"/>
      </dsp:txXfrm>
    </dsp:sp>
    <dsp:sp modelId="{E66E9D84-5650-497F-B30B-FE6CF62A9924}">
      <dsp:nvSpPr>
        <dsp:cNvPr id="0" name=""/>
        <dsp:cNvSpPr/>
      </dsp:nvSpPr>
      <dsp:spPr>
        <a:xfrm>
          <a:off x="7984819" y="641785"/>
          <a:ext cx="623298" cy="623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8125061" y="641785"/>
        <a:ext cx="342814" cy="469032"/>
      </dsp:txXfrm>
    </dsp:sp>
    <dsp:sp modelId="{46EF6C5B-8592-4693-B15A-BE9EAE87725B}">
      <dsp:nvSpPr>
        <dsp:cNvPr id="0" name=""/>
        <dsp:cNvSpPr/>
      </dsp:nvSpPr>
      <dsp:spPr>
        <a:xfrm>
          <a:off x="8627633" y="1733889"/>
          <a:ext cx="623298" cy="623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8767875" y="1733889"/>
        <a:ext cx="342814" cy="469032"/>
      </dsp:txXfrm>
    </dsp:sp>
    <dsp:sp modelId="{CBC00495-9CEF-4523-B6F7-4A6163B48B9D}">
      <dsp:nvSpPr>
        <dsp:cNvPr id="0" name=""/>
        <dsp:cNvSpPr/>
      </dsp:nvSpPr>
      <dsp:spPr>
        <a:xfrm>
          <a:off x="9270447" y="2810012"/>
          <a:ext cx="623298" cy="623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9410689" y="2810012"/>
        <a:ext cx="342814" cy="469032"/>
      </dsp:txXfrm>
    </dsp:sp>
    <dsp:sp modelId="{2872B75A-F2FB-43DC-B814-BE39E4A0A836}">
      <dsp:nvSpPr>
        <dsp:cNvPr id="0" name=""/>
        <dsp:cNvSpPr/>
      </dsp:nvSpPr>
      <dsp:spPr>
        <a:xfrm>
          <a:off x="9913262" y="3912772"/>
          <a:ext cx="623298" cy="623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10053504" y="3912772"/>
        <a:ext cx="342814" cy="469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lf/js19/metodika_zp/web/pages/07-kvantitativni.html#pozn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s.muni.cz/do/rect/el/estud/lf/js19/metodika_zp/web/pages/07-kvantitativni.html#pozn2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oci%C3%A1ln%C3%AD_v%C4%9Bdy" TargetMode="External"/><Relationship Id="rId7" Type="http://schemas.openxmlformats.org/officeDocument/2006/relationships/hyperlink" Target="https://cs.wikipedia.org/wiki/Operacionalizace#cite_note-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Hypot%C3%A9za" TargetMode="External"/><Relationship Id="rId5" Type="http://schemas.openxmlformats.org/officeDocument/2006/relationships/hyperlink" Target="https://cs.wikipedia.org/wiki/Sb%C4%9Br_dat" TargetMode="External"/><Relationship Id="rId4" Type="http://schemas.openxmlformats.org/officeDocument/2006/relationships/hyperlink" Target="https://cs.wikipedia.org/wiki/Empirick%C3%BD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lf/js19/metodika_zp/web/pages/07-kvantitativni.html#pozn3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dirty="0"/>
              <a:t>1. </a:t>
            </a:r>
            <a:r>
              <a:rPr lang="en-GB" dirty="0" err="1"/>
              <a:t>Fázi</a:t>
            </a:r>
            <a:r>
              <a:rPr lang="en-GB" dirty="0"/>
              <a:t> </a:t>
            </a:r>
            <a:r>
              <a:rPr lang="en-GB" dirty="0" err="1"/>
              <a:t>koncepční</a:t>
            </a:r>
            <a:r>
              <a:rPr lang="en-GB" dirty="0" err="1">
                <a:effectLst/>
              </a:rPr>
              <a:t>V</a:t>
            </a:r>
            <a:r>
              <a:rPr lang="en-GB" dirty="0">
                <a:effectLst/>
              </a:rPr>
              <a:t> </a:t>
            </a:r>
            <a:r>
              <a:rPr lang="en-GB" dirty="0" err="1">
                <a:effectLst/>
              </a:rPr>
              <a:t>první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fázi</a:t>
            </a:r>
            <a:r>
              <a:rPr lang="en-GB" dirty="0">
                <a:effectLst/>
              </a:rPr>
              <a:t> je </a:t>
            </a:r>
            <a:r>
              <a:rPr lang="en-GB" dirty="0" err="1">
                <a:effectLst/>
              </a:rPr>
              <a:t>nutno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stanovit</a:t>
            </a:r>
            <a:r>
              <a:rPr lang="en-GB" dirty="0">
                <a:effectLst/>
              </a:rPr>
              <a:t> oblast </a:t>
            </a:r>
            <a:r>
              <a:rPr lang="en-GB" dirty="0" err="1">
                <a:effectLst/>
              </a:rPr>
              <a:t>výzkumu</a:t>
            </a:r>
            <a:r>
              <a:rPr lang="en-GB" dirty="0">
                <a:effectLst/>
              </a:rPr>
              <a:t> a </a:t>
            </a:r>
            <a:r>
              <a:rPr lang="en-GB" dirty="0" err="1">
                <a:effectLst/>
              </a:rPr>
              <a:t>jeho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téma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formulovat</a:t>
            </a:r>
            <a:r>
              <a:rPr lang="en-GB" dirty="0">
                <a:effectLst/>
              </a:rPr>
              <a:t> a </a:t>
            </a:r>
            <a:r>
              <a:rPr lang="en-GB" dirty="0" err="1">
                <a:effectLst/>
              </a:rPr>
              <a:t>vymezit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problém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zjistit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studovat</a:t>
            </a:r>
            <a:r>
              <a:rPr lang="en-GB" dirty="0">
                <a:effectLst/>
              </a:rPr>
              <a:t> a </a:t>
            </a:r>
            <a:r>
              <a:rPr lang="en-GB" dirty="0" err="1">
                <a:effectLst/>
              </a:rPr>
              <a:t>analyzovat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dostupné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bibliografické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zdroje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stanovit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cíl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formulovat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hypotézy</a:t>
            </a:r>
            <a:r>
              <a:rPr lang="en-GB" dirty="0">
                <a:effectLst/>
              </a:rPr>
              <a:t> a </a:t>
            </a:r>
            <a:r>
              <a:rPr lang="en-GB" dirty="0" err="1">
                <a:effectLst/>
              </a:rPr>
              <a:t>provést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operacionalizaci</a:t>
            </a:r>
            <a:r>
              <a:rPr lang="en-GB" dirty="0">
                <a:effectLst/>
              </a:rPr>
              <a:t>.</a:t>
            </a:r>
          </a:p>
          <a:p>
            <a:pPr algn="just"/>
            <a:r>
              <a:rPr lang="en-GB" dirty="0"/>
              <a:t>2. </a:t>
            </a:r>
            <a:r>
              <a:rPr lang="en-GB" dirty="0" err="1"/>
              <a:t>Fázi</a:t>
            </a:r>
            <a:r>
              <a:rPr lang="en-GB" dirty="0"/>
              <a:t> </a:t>
            </a:r>
            <a:r>
              <a:rPr lang="en-GB" dirty="0" err="1"/>
              <a:t>návrhů</a:t>
            </a:r>
            <a:r>
              <a:rPr lang="en-GB" dirty="0"/>
              <a:t> a </a:t>
            </a:r>
            <a:r>
              <a:rPr lang="en-GB" dirty="0" err="1"/>
              <a:t>plánování</a:t>
            </a:r>
            <a:r>
              <a:rPr lang="en-GB" dirty="0" err="1">
                <a:effectLst/>
              </a:rPr>
              <a:t>Ve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druhé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fázi</a:t>
            </a:r>
            <a:r>
              <a:rPr lang="en-GB" dirty="0">
                <a:effectLst/>
              </a:rPr>
              <a:t> se </a:t>
            </a:r>
            <a:r>
              <a:rPr lang="en-GB" dirty="0" err="1">
                <a:effectLst/>
              </a:rPr>
              <a:t>tvoří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návrh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výzkumného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plánu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stanovuje</a:t>
            </a:r>
            <a:r>
              <a:rPr lang="en-GB" dirty="0">
                <a:effectLst/>
              </a:rPr>
              <a:t> se </a:t>
            </a:r>
            <a:r>
              <a:rPr lang="en-GB" dirty="0" err="1">
                <a:effectLst/>
              </a:rPr>
              <a:t>přesná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charakteristika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zkoumaného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objektu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vybírají</a:t>
            </a:r>
            <a:r>
              <a:rPr lang="en-GB" dirty="0">
                <a:effectLst/>
              </a:rPr>
              <a:t> se </a:t>
            </a:r>
            <a:r>
              <a:rPr lang="en-GB" dirty="0" err="1">
                <a:effectLst/>
              </a:rPr>
              <a:t>vhodné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formy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sběru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dat</a:t>
            </a:r>
            <a:r>
              <a:rPr lang="en-GB" dirty="0">
                <a:effectLst/>
              </a:rPr>
              <a:t> a </a:t>
            </a:r>
            <a:r>
              <a:rPr lang="en-GB" dirty="0" err="1">
                <a:effectLst/>
              </a:rPr>
              <a:t>provádí</a:t>
            </a:r>
            <a:r>
              <a:rPr lang="en-GB" dirty="0">
                <a:effectLst/>
              </a:rPr>
              <a:t> se </a:t>
            </a:r>
            <a:r>
              <a:rPr lang="en-GB" dirty="0" err="1">
                <a:effectLst/>
              </a:rPr>
              <a:t>předvýzkum</a:t>
            </a:r>
            <a:r>
              <a:rPr lang="en-GB" dirty="0">
                <a:effectLst/>
              </a:rPr>
              <a:t>.</a:t>
            </a:r>
          </a:p>
          <a:p>
            <a:pPr algn="just"/>
            <a:r>
              <a:rPr lang="en-GB" dirty="0"/>
              <a:t>3. </a:t>
            </a:r>
            <a:r>
              <a:rPr lang="en-GB" dirty="0" err="1"/>
              <a:t>Fázi</a:t>
            </a:r>
            <a:r>
              <a:rPr lang="en-GB" dirty="0"/>
              <a:t> </a:t>
            </a:r>
            <a:r>
              <a:rPr lang="en-GB" dirty="0" err="1"/>
              <a:t>empirickou</a:t>
            </a:r>
            <a:r>
              <a:rPr lang="en-GB" dirty="0" err="1">
                <a:effectLst/>
              </a:rPr>
              <a:t>Ve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třetí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fázi</a:t>
            </a:r>
            <a:r>
              <a:rPr lang="en-GB" dirty="0">
                <a:effectLst/>
              </a:rPr>
              <a:t> se </a:t>
            </a:r>
            <a:r>
              <a:rPr lang="en-GB" dirty="0" err="1">
                <a:effectLst/>
              </a:rPr>
              <a:t>získávají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údaje</a:t>
            </a:r>
            <a:r>
              <a:rPr lang="en-GB" dirty="0">
                <a:effectLst/>
              </a:rPr>
              <a:t> o </a:t>
            </a:r>
            <a:r>
              <a:rPr lang="en-GB" dirty="0" err="1">
                <a:effectLst/>
              </a:rPr>
              <a:t>zkoumaném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problému</a:t>
            </a:r>
            <a:r>
              <a:rPr lang="en-GB" dirty="0">
                <a:effectLst/>
              </a:rPr>
              <a:t> v </a:t>
            </a:r>
            <a:r>
              <a:rPr lang="en-GB" dirty="0" err="1">
                <a:effectLst/>
              </a:rPr>
              <a:t>terénu</a:t>
            </a:r>
            <a:r>
              <a:rPr lang="en-GB" dirty="0">
                <a:effectLst/>
              </a:rPr>
              <a:t> (</a:t>
            </a:r>
            <a:r>
              <a:rPr lang="en-GB" dirty="0" err="1">
                <a:effectLst/>
              </a:rPr>
              <a:t>např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distribuce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dotazníků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včetně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jejich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navrácení</a:t>
            </a:r>
            <a:r>
              <a:rPr lang="en-GB" dirty="0">
                <a:effectLst/>
              </a:rPr>
              <a:t>) a </a:t>
            </a:r>
            <a:r>
              <a:rPr lang="en-GB" dirty="0" err="1">
                <a:effectLst/>
              </a:rPr>
              <a:t>získané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údaje</a:t>
            </a:r>
            <a:r>
              <a:rPr lang="en-GB" dirty="0">
                <a:effectLst/>
              </a:rPr>
              <a:t> se </a:t>
            </a:r>
            <a:r>
              <a:rPr lang="en-GB" dirty="0" err="1">
                <a:effectLst/>
              </a:rPr>
              <a:t>připraví</a:t>
            </a:r>
            <a:r>
              <a:rPr lang="en-GB" dirty="0">
                <a:effectLst/>
              </a:rPr>
              <a:t> pro </a:t>
            </a:r>
            <a:r>
              <a:rPr lang="en-GB" dirty="0" err="1">
                <a:effectLst/>
              </a:rPr>
              <a:t>analýzu</a:t>
            </a:r>
            <a:r>
              <a:rPr lang="en-GB" dirty="0">
                <a:effectLst/>
              </a:rPr>
              <a:t>.</a:t>
            </a:r>
          </a:p>
          <a:p>
            <a:pPr algn="just"/>
            <a:r>
              <a:rPr lang="en-GB" dirty="0"/>
              <a:t>4. </a:t>
            </a:r>
            <a:r>
              <a:rPr lang="en-GB" dirty="0" err="1"/>
              <a:t>Fázi</a:t>
            </a:r>
            <a:r>
              <a:rPr lang="en-GB" dirty="0"/>
              <a:t> </a:t>
            </a:r>
            <a:r>
              <a:rPr lang="en-GB" dirty="0" err="1"/>
              <a:t>analytickou</a:t>
            </a:r>
            <a:r>
              <a:rPr lang="en-GB" dirty="0" err="1">
                <a:effectLst/>
              </a:rPr>
              <a:t>Ve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čtvrté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fázi</a:t>
            </a:r>
            <a:r>
              <a:rPr lang="en-GB" dirty="0">
                <a:effectLst/>
              </a:rPr>
              <a:t> je </a:t>
            </a:r>
            <a:r>
              <a:rPr lang="en-GB" dirty="0" err="1">
                <a:effectLst/>
              </a:rPr>
              <a:t>prováděna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analýza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získaných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údajů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prostřednictvím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statistických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metod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kdy</a:t>
            </a:r>
            <a:r>
              <a:rPr lang="en-GB" dirty="0">
                <a:effectLst/>
              </a:rPr>
              <a:t> po </a:t>
            </a:r>
            <a:r>
              <a:rPr lang="en-GB" dirty="0" err="1">
                <a:effectLst/>
              </a:rPr>
              <a:t>jejich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analýze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jsou</a:t>
            </a:r>
            <a:r>
              <a:rPr lang="en-GB" dirty="0">
                <a:effectLst/>
              </a:rPr>
              <a:t> data </a:t>
            </a:r>
            <a:r>
              <a:rPr lang="en-GB" dirty="0" err="1">
                <a:effectLst/>
              </a:rPr>
              <a:t>interpretována</a:t>
            </a:r>
            <a:r>
              <a:rPr lang="en-GB" dirty="0">
                <a:effectLst/>
              </a:rPr>
              <a:t> a </a:t>
            </a:r>
            <a:r>
              <a:rPr lang="en-GB" dirty="0" err="1">
                <a:effectLst/>
              </a:rPr>
              <a:t>vyvozeny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závěry</a:t>
            </a:r>
            <a:r>
              <a:rPr lang="en-GB" dirty="0">
                <a:effectLst/>
              </a:rPr>
              <a:t>.</a:t>
            </a:r>
          </a:p>
          <a:p>
            <a:pPr algn="just"/>
            <a:r>
              <a:rPr lang="en-GB" dirty="0"/>
              <a:t>5. </a:t>
            </a:r>
            <a:r>
              <a:rPr lang="en-GB" dirty="0" err="1"/>
              <a:t>Fázi</a:t>
            </a:r>
            <a:r>
              <a:rPr lang="en-GB" dirty="0"/>
              <a:t> </a:t>
            </a:r>
            <a:r>
              <a:rPr lang="en-GB" dirty="0" err="1"/>
              <a:t>diseminační</a:t>
            </a:r>
            <a:r>
              <a:rPr lang="en-GB" dirty="0" err="1">
                <a:effectLst/>
              </a:rPr>
              <a:t>V</a:t>
            </a:r>
            <a:r>
              <a:rPr lang="en-GB" dirty="0">
                <a:effectLst/>
              </a:rPr>
              <a:t> </a:t>
            </a:r>
            <a:r>
              <a:rPr lang="en-GB" dirty="0" err="1">
                <a:effectLst/>
              </a:rPr>
              <a:t>poslední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fázi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zveřejňujeme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výsledky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výzkumu</a:t>
            </a:r>
            <a:r>
              <a:rPr lang="en-GB" dirty="0">
                <a:effectLst/>
              </a:rPr>
              <a:t>.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690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Prvním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krokem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fáze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koncepční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oblasti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Oblast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zpravidla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bakalářské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základě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svého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zájmu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potřeb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zdravotnické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praxe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stanovení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oblasti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následovat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druhý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krok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fáze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koncepční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což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předběžná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teoretická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analýza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Zahrnuje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seznámení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současným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stavem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poznání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zvolené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oblasti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kdy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bychom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prostudovat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relevantní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bibliografické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zdroje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provést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konzultace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příslušnými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odborníky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vypracovat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rešerše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apod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Častou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chybou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studentů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podcenění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předběžné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teoretické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analýzy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přeskočení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tohoto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kroku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bez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náležitého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prostudování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bibliografických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zdrojů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Nedostatečná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příprava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teoretických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podkladů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způsobuje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následně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závěrečné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řadu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zbytečných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chyb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řešení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již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vyřešeného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opakování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chyb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předešlých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autorů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apod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provedení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předběžné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teoretické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analýzy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stanovíme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téma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Tématem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našem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stává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název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bakalářské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8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uveden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příklad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oblasti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návrh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souvisejících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témat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Pro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účely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zpracování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bakalářských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vybíráme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pouze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oblast,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téma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Dalším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krokem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formulace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problému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Formulace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nejobtížnějších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nejdůležitějších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kroků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nutno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jasně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úplně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jednoznačně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stanovuje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nejčastěji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tázací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Správně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formulovaný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souboru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otázek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formulována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úrovni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specifičnosti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schopni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rozpoznat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budeme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potřebovat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k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tomu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abychom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zodpověděli.</a:t>
            </a:r>
            <a:r>
              <a:rPr lang="en-GB" b="1" i="0" u="none" strike="noStrike" baseline="30000" dirty="0">
                <a:solidFill>
                  <a:srgbClr val="336633"/>
                </a:solidFill>
                <a:effectLst/>
                <a:latin typeface="Open Sans" panose="020B0606030504020204" pitchFamily="34" charset="0"/>
                <a:hlinkClick r:id="rId3"/>
              </a:rPr>
              <a:t>1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sobě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zahrnovat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možnost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empirického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ověření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sobě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nezahrnuje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možnost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empirického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ověření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nemůžeme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ji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empiricky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ověřit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takovém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nejedná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o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vědecký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kvantitativního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vždy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vyjadřovat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vztah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mezi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dvěma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více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proměnnými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Proměnná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měřitelný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jev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vlastnost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nabývá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hodnotu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Proměnné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mohou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mít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například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podobu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fyzických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demografických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vlastností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lidí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pohlaví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vzdělání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vztahových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vlastností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jedinců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chování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všeobecných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sester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určité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situaci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pPr algn="just"/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Příklad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formulace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algn="just"/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Jaký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vliv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má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nejvyšší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dosažené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vzdělání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všeobecných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sester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jejich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znalosti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oblasti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infekcí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spojených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zdravotní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péčí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?</a:t>
            </a:r>
            <a:endParaRPr lang="en-GB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základě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formulovaného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cíle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Správně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formulovaný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říká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co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chceme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zjistit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čeho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chceme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dosáhnout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formulován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jasně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srozumitelně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kontrolovatelně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základě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předpoklad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predikce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 o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vztahu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mezi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dvěma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více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proměnnými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Nejčastěji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používáme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formulované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pohledu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statistiky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říká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nastane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jev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nastane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jev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Vztah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mezi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proměnnými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musí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specifikován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mít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měřitelnou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podobu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formulaci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někdy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doporučuje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provést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dedukci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výsledků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To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znamená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aniž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bychom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měnili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již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formulované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zpětně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dedukujeme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to z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hlediska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metodologie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přinese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Na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základě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toho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někdy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nutné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přeformulovat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stanovili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úvodu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Určitým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studenti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formulaci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vlastní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formulaci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setkávají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operacionalizace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Operacionalizace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týká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přechodu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od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teorie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k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empirii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kdy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rozhoduje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co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bude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záměrem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až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po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bude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obsahovat.</a:t>
            </a:r>
            <a:r>
              <a:rPr lang="en-GB" b="1" i="0" u="none" strike="noStrike" baseline="30000" dirty="0">
                <a:solidFill>
                  <a:srgbClr val="336633"/>
                </a:solidFill>
                <a:effectLst/>
                <a:latin typeface="Open Sans" panose="020B0606030504020204" pitchFamily="34" charset="0"/>
                <a:hlinkClick r:id="rId4"/>
              </a:rPr>
              <a:t>2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Operacionalizace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slouží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k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tomu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kdokoliv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mohl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zopakovat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provést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podmínek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kritérií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metodiky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popsat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vyhodnotit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endParaRPr lang="en-GB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960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Operacionalizace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 </a:t>
            </a:r>
            <a:r>
              <a:rPr lang="en-GB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Sociální vědy"/>
              </a:rPr>
              <a:t>sociálních</a:t>
            </a:r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Sociální vědy"/>
              </a:rPr>
              <a:t> </a:t>
            </a:r>
            <a:r>
              <a:rPr lang="en-GB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Sociální vědy"/>
              </a:rPr>
              <a:t>vědách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procedurou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překládání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pojmů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teoretického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observačního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jazyka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Je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procesem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rozvinutí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specifických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výzkumných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procedur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operací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vyústí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empirickém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pozorování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daných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abstraktních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konceptů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reálném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světě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Obecně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jde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problém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zaměřenosti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pozorování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výběru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toho, co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má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být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zkoumáno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propojení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teoretické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 </a:t>
            </a:r>
            <a:r>
              <a:rPr lang="en-GB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Empirický"/>
              </a:rPr>
              <a:t>empirické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hladiny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procesu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poznání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Operacionalizace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přechází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zadání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výzkumu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vymezení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jeho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předmětu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až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technikám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Sběr dat"/>
              </a:rPr>
              <a:t>sběru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zpracování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dat.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Jedná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o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transformaci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výchozích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Hypotéza"/>
              </a:rPr>
              <a:t>hypotéz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do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roviny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jednotlivých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znaků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Výsledkem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operacionální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definice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jednotlivých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pojmů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řešení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problematiky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měření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rozebírají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vztahy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mezi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jednotlivými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znaky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Ve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vědě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ovšem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vyskytují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výroky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koncepty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obtížně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operacionalizovatelné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těžce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měřitelné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dosud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neprověřené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GB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/>
              </a:rPr>
              <a:t>[1]</a:t>
            </a:r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727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Je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dobré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znát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3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základní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druhy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výzkumných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problémů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Pomůže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to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při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jejich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formulaci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Druh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problému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také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značně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předurčuje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použití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výzkumných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a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statistických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metod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en-GB" b="1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a) 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deskriptivní</a:t>
            </a:r>
            <a:r>
              <a:rPr lang="en-GB" b="1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(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popisný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Klademe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si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otázku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typu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„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Jaké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to je?“ a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zjišťujeme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a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popisujeme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situaci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stav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výskyt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jevu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...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Metody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: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dotazník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pozorování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interview,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škálování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…</a:t>
            </a:r>
          </a:p>
          <a:p>
            <a:pPr algn="just"/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ř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Jaká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je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proporce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jednotlivých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vyu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ovacích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inností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u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itel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ů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vlastiv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ě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dy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?</a:t>
            </a:r>
            <a:endParaRPr lang="en-GB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=&gt;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frekvence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délka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činností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jejich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poměr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(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pozorování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)</a:t>
            </a:r>
          </a:p>
          <a:p>
            <a:pPr algn="just"/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ř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Jaké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jsou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postoje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rodi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čů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propadajících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žák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ů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 k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u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iteli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a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vedení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školy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?</a:t>
            </a:r>
            <a:endParaRPr lang="en-GB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=&gt;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škála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(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hodnocení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různých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stránek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učitelovy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odbornosti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(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kvalifikace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styl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vyučování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hodnocení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diagnosticko-vyhodnocovací</a:t>
            </a:r>
            <a:r>
              <a:rPr lang="en-GB" b="1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deskriptivní</a:t>
            </a:r>
            <a:r>
              <a:rPr lang="en-GB" b="1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problém</a:t>
            </a:r>
            <a:r>
              <a:rPr lang="en-GB" b="1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(pro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praxi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neslouží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rozvoji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teorie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)</a:t>
            </a:r>
          </a:p>
          <a:p>
            <a:pPr algn="just"/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ř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Jaké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u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ební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výsledky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dosáhli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žáci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alternativních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škol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?</a:t>
            </a:r>
            <a:endParaRPr lang="en-GB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=&gt;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didaktické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testy</a:t>
            </a:r>
          </a:p>
          <a:p>
            <a:pPr algn="just"/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ř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Jaké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procento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ě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tí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z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menšinových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skupin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navšt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ě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vuje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školy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tohoto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okresu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?</a:t>
            </a:r>
            <a:endParaRPr lang="en-GB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en-GB" b="1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b) 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relační</a:t>
            </a:r>
            <a:endParaRPr lang="en-GB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Dáváme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do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vztahu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jevy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činitele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a to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dva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i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více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Ptáme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se,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zda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existuje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vztah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mezi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zkoumanými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jevy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a jak je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vztah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těsný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V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případě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tohoto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typu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problému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se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nedá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přesně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stanovit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který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jev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zapříčiňuje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který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Např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dotazníkem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obvykle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nezjistíme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zda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čtení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časopisu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vedlo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k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určitému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názoru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či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zda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názor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žáka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vedl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ke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čtení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určitého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časopisu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Příčinu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jsme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s to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určit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jen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u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věcí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naprosto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jasných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kdy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ji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víme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z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vnějšku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ale ne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díky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datům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K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potvrzení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kauzálních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vztahů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slouží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experiment.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Statistika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: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korelace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faktorová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analýza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,...</a:t>
            </a:r>
          </a:p>
          <a:p>
            <a:pPr algn="just"/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ř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Jaký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je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vztah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mezi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sebepojetím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žáka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a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prosp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ě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chem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z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klí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ových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ř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edm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ě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t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ů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na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SŠ?</a:t>
            </a:r>
            <a:endParaRPr lang="en-GB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ř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Jaká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je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závislost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mezi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výsledkem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ř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ijímací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zkoušky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a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výsledkem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studia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na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VŠ?</a:t>
            </a:r>
            <a:endParaRPr lang="en-GB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ř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Jaký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je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vztah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mezi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užíváním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drog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dít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ě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tem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a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socioekonomickým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statusem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rodiny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?</a:t>
            </a:r>
            <a:endParaRPr lang="en-GB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en-GB" b="1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c) 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kauzální</a:t>
            </a:r>
            <a:endParaRPr lang="en-GB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Zjišťuje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příčinu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která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vedla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k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určitému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důsledku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zjišťujeme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kauzální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příčinné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vztahy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Provádíme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experiment se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dvěma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skupinami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osob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Statistika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-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zjištění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významnosti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rozdílů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: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Studentův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t-test, </a:t>
            </a:r>
            <a:r>
              <a:rPr lang="en-GB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chí-kvadrát</a:t>
            </a:r>
            <a:r>
              <a:rPr lang="en-GB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,..</a:t>
            </a:r>
          </a:p>
          <a:p>
            <a:pPr algn="just"/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ř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Je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nedirektivní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výchovný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styl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efektivn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ě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jší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pro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vytvo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ř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ení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pozitivních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postoj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ů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žák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ů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 k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u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č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iteli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než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direktivní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?</a:t>
            </a:r>
            <a:endParaRPr lang="en-GB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ř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Jaký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je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vliv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zm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ě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ny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režimu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ř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estávek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v ZŠ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na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práceschopnost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1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žák</a:t>
            </a:r>
            <a:r>
              <a:rPr lang="en-GB" b="1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ů</a:t>
            </a:r>
            <a:r>
              <a:rPr lang="en-GB" b="1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?</a:t>
            </a:r>
            <a:endParaRPr lang="en-GB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35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Nominálním</a:t>
            </a:r>
            <a:r>
              <a:rPr lang="en-GB" dirty="0"/>
              <a:t> </a:t>
            </a:r>
            <a:r>
              <a:rPr lang="en-GB" dirty="0" err="1"/>
              <a:t>znakem</a:t>
            </a:r>
            <a:r>
              <a:rPr lang="en-GB" dirty="0"/>
              <a:t> je </a:t>
            </a:r>
            <a:r>
              <a:rPr lang="en-GB" dirty="0" err="1"/>
              <a:t>například</a:t>
            </a:r>
            <a:r>
              <a:rPr lang="en-GB" dirty="0"/>
              <a:t> </a:t>
            </a:r>
            <a:r>
              <a:rPr lang="en-GB" dirty="0" err="1"/>
              <a:t>plemeno</a:t>
            </a:r>
            <a:r>
              <a:rPr lang="en-GB" dirty="0"/>
              <a:t> </a:t>
            </a:r>
            <a:r>
              <a:rPr lang="en-GB" dirty="0" err="1"/>
              <a:t>skotu</a:t>
            </a:r>
            <a:r>
              <a:rPr lang="en-GB" dirty="0"/>
              <a:t>, </a:t>
            </a:r>
            <a:r>
              <a:rPr lang="en-GB" dirty="0" err="1"/>
              <a:t>fakulta</a:t>
            </a:r>
            <a:r>
              <a:rPr lang="en-GB" dirty="0"/>
              <a:t> (</a:t>
            </a:r>
            <a:r>
              <a:rPr lang="en-GB" dirty="0" err="1"/>
              <a:t>technická</a:t>
            </a:r>
            <a:r>
              <a:rPr lang="en-GB" dirty="0"/>
              <a:t>, </a:t>
            </a:r>
            <a:r>
              <a:rPr lang="en-GB" dirty="0" err="1"/>
              <a:t>ekonomická</a:t>
            </a:r>
            <a:r>
              <a:rPr lang="en-GB" dirty="0"/>
              <a:t>…), </a:t>
            </a:r>
            <a:r>
              <a:rPr lang="en-GB" dirty="0" err="1"/>
              <a:t>odrůda</a:t>
            </a:r>
            <a:r>
              <a:rPr lang="en-GB" dirty="0"/>
              <a:t> </a:t>
            </a:r>
            <a:r>
              <a:rPr lang="en-GB" dirty="0" err="1"/>
              <a:t>brambor</a:t>
            </a:r>
            <a:r>
              <a:rPr lang="en-GB" dirty="0"/>
              <a:t>, </a:t>
            </a:r>
            <a:r>
              <a:rPr lang="en-GB" dirty="0" err="1"/>
              <a:t>jde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o </a:t>
            </a:r>
            <a:r>
              <a:rPr lang="en-GB" dirty="0" err="1"/>
              <a:t>názvy</a:t>
            </a:r>
            <a:r>
              <a:rPr lang="en-GB" dirty="0"/>
              <a:t> </a:t>
            </a:r>
            <a:r>
              <a:rPr lang="en-GB" dirty="0" err="1"/>
              <a:t>kategorií</a:t>
            </a:r>
            <a:r>
              <a:rPr lang="en-GB" dirty="0"/>
              <a:t>. </a:t>
            </a:r>
            <a:r>
              <a:rPr lang="en-GB" dirty="0" err="1"/>
              <a:t>Ordinální</a:t>
            </a:r>
            <a:r>
              <a:rPr lang="en-GB" dirty="0"/>
              <a:t> </a:t>
            </a:r>
            <a:r>
              <a:rPr lang="en-GB" dirty="0" err="1"/>
              <a:t>veličiny</a:t>
            </a:r>
            <a:r>
              <a:rPr lang="en-GB" dirty="0"/>
              <a:t> (</a:t>
            </a:r>
            <a:r>
              <a:rPr lang="en-GB" dirty="0" err="1"/>
              <a:t>pořadové</a:t>
            </a:r>
            <a:r>
              <a:rPr lang="en-GB" dirty="0"/>
              <a:t>)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/>
              <a:t>pohled</a:t>
            </a:r>
            <a:r>
              <a:rPr lang="en-GB" dirty="0"/>
              <a:t> </a:t>
            </a:r>
            <a:r>
              <a:rPr lang="en-GB" dirty="0" err="1"/>
              <a:t>podobné</a:t>
            </a:r>
            <a:r>
              <a:rPr lang="en-GB" dirty="0"/>
              <a:t> </a:t>
            </a:r>
            <a:r>
              <a:rPr lang="en-GB" dirty="0" err="1"/>
              <a:t>nominálním</a:t>
            </a:r>
            <a:r>
              <a:rPr lang="en-GB" dirty="0"/>
              <a:t>, </a:t>
            </a:r>
            <a:r>
              <a:rPr lang="en-GB" dirty="0" err="1"/>
              <a:t>měli</a:t>
            </a:r>
            <a:r>
              <a:rPr lang="en-GB" dirty="0"/>
              <a:t> </a:t>
            </a:r>
            <a:r>
              <a:rPr lang="en-GB" dirty="0" err="1"/>
              <a:t>bychom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schopni</a:t>
            </a:r>
            <a:r>
              <a:rPr lang="en-GB" dirty="0"/>
              <a:t> je </a:t>
            </a:r>
            <a:r>
              <a:rPr lang="en-GB" dirty="0" err="1"/>
              <a:t>nějakým</a:t>
            </a:r>
            <a:r>
              <a:rPr lang="en-GB" dirty="0"/>
              <a:t> </a:t>
            </a:r>
            <a:r>
              <a:rPr lang="en-GB" dirty="0" err="1"/>
              <a:t>způsobem</a:t>
            </a:r>
            <a:r>
              <a:rPr lang="en-GB" dirty="0"/>
              <a:t> </a:t>
            </a:r>
            <a:r>
              <a:rPr lang="en-GB" dirty="0" err="1"/>
              <a:t>seřadit</a:t>
            </a:r>
            <a:r>
              <a:rPr lang="en-GB" dirty="0"/>
              <a:t>,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stupeň</a:t>
            </a:r>
            <a:r>
              <a:rPr lang="en-GB" dirty="0"/>
              <a:t> </a:t>
            </a:r>
            <a:r>
              <a:rPr lang="en-GB" dirty="0" err="1"/>
              <a:t>kouření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seřadit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intenzity</a:t>
            </a:r>
            <a:r>
              <a:rPr lang="en-GB" dirty="0"/>
              <a:t> (</a:t>
            </a:r>
            <a:r>
              <a:rPr lang="en-GB" dirty="0" err="1"/>
              <a:t>silný</a:t>
            </a:r>
            <a:r>
              <a:rPr lang="en-GB" dirty="0"/>
              <a:t> </a:t>
            </a:r>
            <a:r>
              <a:rPr lang="en-GB" dirty="0" err="1"/>
              <a:t>kuřák</a:t>
            </a:r>
            <a:r>
              <a:rPr lang="en-GB" dirty="0"/>
              <a:t> &gt; </a:t>
            </a:r>
            <a:r>
              <a:rPr lang="en-GB" dirty="0" err="1"/>
              <a:t>střední</a:t>
            </a:r>
            <a:r>
              <a:rPr lang="en-GB" dirty="0"/>
              <a:t> &gt; </a:t>
            </a:r>
            <a:r>
              <a:rPr lang="en-GB" dirty="0" err="1"/>
              <a:t>slabý</a:t>
            </a:r>
            <a:r>
              <a:rPr lang="en-GB" dirty="0"/>
              <a:t> &gt; </a:t>
            </a:r>
            <a:r>
              <a:rPr lang="en-GB" dirty="0" err="1"/>
              <a:t>občasný</a:t>
            </a:r>
            <a:r>
              <a:rPr lang="en-GB" dirty="0"/>
              <a:t> &gt; </a:t>
            </a:r>
            <a:r>
              <a:rPr lang="en-GB" dirty="0" err="1"/>
              <a:t>nekuřák</a:t>
            </a:r>
            <a:r>
              <a:rPr lang="en-GB" dirty="0"/>
              <a:t>).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ordinální</a:t>
            </a:r>
            <a:r>
              <a:rPr lang="en-GB" dirty="0"/>
              <a:t> </a:t>
            </a:r>
            <a:r>
              <a:rPr lang="en-GB" dirty="0" err="1"/>
              <a:t>proměnné</a:t>
            </a:r>
            <a:r>
              <a:rPr lang="en-GB" dirty="0"/>
              <a:t> </a:t>
            </a:r>
            <a:r>
              <a:rPr lang="en-GB" dirty="0" err="1"/>
              <a:t>patří</a:t>
            </a:r>
            <a:r>
              <a:rPr lang="en-GB" dirty="0"/>
              <a:t> </a:t>
            </a:r>
            <a:r>
              <a:rPr lang="en-GB" dirty="0" err="1"/>
              <a:t>například</a:t>
            </a:r>
            <a:r>
              <a:rPr lang="en-GB" dirty="0"/>
              <a:t> </a:t>
            </a:r>
            <a:r>
              <a:rPr lang="en-GB" dirty="0" err="1"/>
              <a:t>vzdělání</a:t>
            </a:r>
            <a:r>
              <a:rPr lang="en-GB" dirty="0"/>
              <a:t>, </a:t>
            </a:r>
            <a:r>
              <a:rPr lang="en-GB" dirty="0" err="1"/>
              <a:t>intenzita</a:t>
            </a:r>
            <a:r>
              <a:rPr lang="en-GB" dirty="0"/>
              <a:t> </a:t>
            </a:r>
            <a:r>
              <a:rPr lang="en-GB" dirty="0" err="1"/>
              <a:t>bolesti</a:t>
            </a:r>
            <a:r>
              <a:rPr lang="en-GB" dirty="0"/>
              <a:t> </a:t>
            </a:r>
            <a:r>
              <a:rPr lang="en-GB" dirty="0" err="1"/>
              <a:t>atd</a:t>
            </a:r>
            <a:r>
              <a:rPr lang="en-GB" dirty="0"/>
              <a:t>. Jak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poradíme</a:t>
            </a:r>
            <a:r>
              <a:rPr lang="en-GB" dirty="0"/>
              <a:t> s </a:t>
            </a:r>
            <a:r>
              <a:rPr lang="en-GB" dirty="0" err="1"/>
              <a:t>proměnnou</a:t>
            </a:r>
            <a:r>
              <a:rPr lang="en-GB" dirty="0"/>
              <a:t> </a:t>
            </a:r>
            <a:r>
              <a:rPr lang="en-GB" dirty="0" err="1"/>
              <a:t>pohlaví</a:t>
            </a:r>
            <a:r>
              <a:rPr lang="en-GB" dirty="0"/>
              <a:t>  – </a:t>
            </a:r>
            <a:r>
              <a:rPr lang="en-GB" dirty="0" err="1"/>
              <a:t>patří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do </a:t>
            </a:r>
            <a:r>
              <a:rPr lang="en-GB" dirty="0" err="1"/>
              <a:t>této</a:t>
            </a:r>
            <a:r>
              <a:rPr lang="en-GB" dirty="0"/>
              <a:t> </a:t>
            </a:r>
            <a:r>
              <a:rPr lang="en-GB" dirty="0" err="1"/>
              <a:t>kategorie</a:t>
            </a:r>
            <a:r>
              <a:rPr lang="en-GB" dirty="0"/>
              <a:t>? </a:t>
            </a:r>
            <a:r>
              <a:rPr lang="en-GB" dirty="0" err="1"/>
              <a:t>Někteří</a:t>
            </a:r>
            <a:r>
              <a:rPr lang="en-GB" dirty="0"/>
              <a:t> se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domnívat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ano</a:t>
            </a:r>
            <a:r>
              <a:rPr lang="en-GB" dirty="0"/>
              <a:t>. Z </a:t>
            </a:r>
            <a:r>
              <a:rPr lang="en-GB" dirty="0" err="1"/>
              <a:t>hlediska</a:t>
            </a:r>
            <a:r>
              <a:rPr lang="en-GB" dirty="0"/>
              <a:t> </a:t>
            </a:r>
            <a:r>
              <a:rPr lang="en-GB" dirty="0" err="1"/>
              <a:t>statistického</a:t>
            </a:r>
            <a:r>
              <a:rPr lang="en-GB" dirty="0"/>
              <a:t> </a:t>
            </a:r>
            <a:r>
              <a:rPr lang="en-GB" dirty="0" err="1"/>
              <a:t>zpracování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tuto</a:t>
            </a:r>
            <a:r>
              <a:rPr lang="en-GB" dirty="0"/>
              <a:t> </a:t>
            </a:r>
            <a:r>
              <a:rPr lang="en-GB" dirty="0" err="1"/>
              <a:t>proměnnou</a:t>
            </a:r>
            <a:r>
              <a:rPr lang="en-GB" dirty="0"/>
              <a:t> </a:t>
            </a:r>
            <a:r>
              <a:rPr lang="en-GB" dirty="0" err="1"/>
              <a:t>zařadíme</a:t>
            </a:r>
            <a:r>
              <a:rPr lang="en-GB" dirty="0"/>
              <a:t> do </a:t>
            </a:r>
            <a:r>
              <a:rPr lang="en-GB" dirty="0" err="1"/>
              <a:t>kategorie</a:t>
            </a:r>
            <a:r>
              <a:rPr lang="en-GB" dirty="0"/>
              <a:t> </a:t>
            </a:r>
            <a:r>
              <a:rPr lang="en-GB" dirty="0" err="1"/>
              <a:t>Nominální</a:t>
            </a:r>
            <a:r>
              <a:rPr lang="en-GB" dirty="0"/>
              <a:t>.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můžeme</a:t>
            </a:r>
            <a:r>
              <a:rPr lang="en-GB" dirty="0"/>
              <a:t> u </a:t>
            </a:r>
            <a:r>
              <a:rPr lang="en-GB" dirty="0" err="1"/>
              <a:t>ordinální</a:t>
            </a:r>
            <a:r>
              <a:rPr lang="en-GB" dirty="0"/>
              <a:t> </a:t>
            </a:r>
            <a:r>
              <a:rPr lang="en-GB" dirty="0" err="1"/>
              <a:t>proměnné</a:t>
            </a:r>
            <a:r>
              <a:rPr lang="en-GB" dirty="0"/>
              <a:t> </a:t>
            </a:r>
            <a:r>
              <a:rPr lang="en-GB" dirty="0" err="1"/>
              <a:t>navíc</a:t>
            </a:r>
            <a:r>
              <a:rPr lang="en-GB" dirty="0"/>
              <a:t> </a:t>
            </a:r>
            <a:r>
              <a:rPr lang="en-GB" dirty="0" err="1"/>
              <a:t>počítat</a:t>
            </a:r>
            <a:r>
              <a:rPr lang="en-GB" dirty="0"/>
              <a:t>, o </a:t>
            </a:r>
            <a:r>
              <a:rPr lang="en-GB" dirty="0" err="1"/>
              <a:t>kolik</a:t>
            </a:r>
            <a:r>
              <a:rPr lang="en-GB" dirty="0"/>
              <a:t> je </a:t>
            </a:r>
            <a:r>
              <a:rPr lang="en-GB" dirty="0" err="1"/>
              <a:t>jedna</a:t>
            </a:r>
            <a:r>
              <a:rPr lang="en-GB" dirty="0"/>
              <a:t> </a:t>
            </a:r>
            <a:r>
              <a:rPr lang="en-GB" dirty="0" err="1"/>
              <a:t>hodnota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/</a:t>
            </a:r>
            <a:r>
              <a:rPr lang="en-GB" dirty="0" err="1"/>
              <a:t>menší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předchozí</a:t>
            </a:r>
            <a:r>
              <a:rPr lang="en-GB" dirty="0"/>
              <a:t>,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hovořit</a:t>
            </a:r>
            <a:r>
              <a:rPr lang="en-GB" dirty="0"/>
              <a:t> o </a:t>
            </a:r>
            <a:r>
              <a:rPr lang="en-GB" dirty="0" err="1"/>
              <a:t>proměnné</a:t>
            </a:r>
            <a:r>
              <a:rPr lang="en-GB" dirty="0"/>
              <a:t> </a:t>
            </a:r>
            <a:r>
              <a:rPr lang="en-GB" dirty="0" err="1"/>
              <a:t>rozdílové</a:t>
            </a:r>
            <a:r>
              <a:rPr lang="en-GB" dirty="0"/>
              <a:t>, </a:t>
            </a:r>
            <a:r>
              <a:rPr lang="en-GB" dirty="0" err="1"/>
              <a:t>případně</a:t>
            </a:r>
            <a:r>
              <a:rPr lang="en-GB" dirty="0"/>
              <a:t> </a:t>
            </a:r>
            <a:r>
              <a:rPr lang="en-GB" dirty="0" err="1"/>
              <a:t>podílové</a:t>
            </a:r>
            <a:r>
              <a:rPr lang="en-GB" dirty="0"/>
              <a:t>, </a:t>
            </a:r>
            <a:r>
              <a:rPr lang="en-GB" dirty="0" err="1"/>
              <a:t>přidáme</a:t>
            </a:r>
            <a:r>
              <a:rPr lang="en-GB" dirty="0"/>
              <a:t>-li </a:t>
            </a:r>
            <a:r>
              <a:rPr lang="en-GB" dirty="0" err="1"/>
              <a:t>možnost</a:t>
            </a:r>
            <a:r>
              <a:rPr lang="en-GB" dirty="0"/>
              <a:t> </a:t>
            </a:r>
            <a:r>
              <a:rPr lang="en-GB" dirty="0" err="1"/>
              <a:t>spočítat</a:t>
            </a:r>
            <a:r>
              <a:rPr lang="en-GB" dirty="0"/>
              <a:t>, </a:t>
            </a:r>
            <a:r>
              <a:rPr lang="en-GB" dirty="0" err="1"/>
              <a:t>kolikrát</a:t>
            </a:r>
            <a:r>
              <a:rPr lang="en-GB" dirty="0"/>
              <a:t> je </a:t>
            </a:r>
            <a:r>
              <a:rPr lang="en-GB" dirty="0" err="1"/>
              <a:t>hodnota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/</a:t>
            </a:r>
            <a:r>
              <a:rPr lang="en-GB" dirty="0" err="1"/>
              <a:t>menší</a:t>
            </a:r>
            <a:r>
              <a:rPr lang="en-GB" dirty="0"/>
              <a:t> (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zaměstnanců</a:t>
            </a:r>
            <a:r>
              <a:rPr lang="en-GB" dirty="0"/>
              <a:t> v </a:t>
            </a:r>
            <a:r>
              <a:rPr lang="en-GB" dirty="0" err="1"/>
              <a:t>pobočkách</a:t>
            </a:r>
            <a:r>
              <a:rPr lang="en-GB" dirty="0"/>
              <a:t>). Tyto </a:t>
            </a:r>
            <a:r>
              <a:rPr lang="en-GB" dirty="0" err="1"/>
              <a:t>dvě</a:t>
            </a:r>
            <a:r>
              <a:rPr lang="en-GB" dirty="0"/>
              <a:t> </a:t>
            </a:r>
            <a:r>
              <a:rPr lang="en-GB" dirty="0" err="1"/>
              <a:t>proměnné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v </a:t>
            </a:r>
            <a:r>
              <a:rPr lang="en-GB" dirty="0" err="1"/>
              <a:t>praxi</a:t>
            </a:r>
            <a:r>
              <a:rPr lang="en-GB" dirty="0"/>
              <a:t> </a:t>
            </a:r>
            <a:r>
              <a:rPr lang="en-GB" dirty="0" err="1"/>
              <a:t>souhrnně</a:t>
            </a:r>
            <a:r>
              <a:rPr lang="en-GB" dirty="0"/>
              <a:t> </a:t>
            </a:r>
            <a:r>
              <a:rPr lang="en-GB" dirty="0" err="1"/>
              <a:t>definovány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numerické</a:t>
            </a:r>
            <a:r>
              <a:rPr lang="en-GB" dirty="0"/>
              <a:t>, resp. </a:t>
            </a:r>
            <a:r>
              <a:rPr lang="en-GB" dirty="0" err="1"/>
              <a:t>kvantitativní</a:t>
            </a:r>
            <a:r>
              <a:rPr lang="en-GB" dirty="0"/>
              <a:t>. Pro </a:t>
            </a:r>
            <a:r>
              <a:rPr lang="en-GB" dirty="0" err="1"/>
              <a:t>naše</a:t>
            </a:r>
            <a:r>
              <a:rPr lang="en-GB" dirty="0"/>
              <a:t> </a:t>
            </a:r>
            <a:r>
              <a:rPr lang="en-GB" dirty="0" err="1"/>
              <a:t>potřeby</a:t>
            </a:r>
            <a:r>
              <a:rPr lang="en-GB" dirty="0"/>
              <a:t> </a:t>
            </a:r>
            <a:r>
              <a:rPr lang="en-GB" dirty="0" err="1"/>
              <a:t>budeme</a:t>
            </a:r>
            <a:r>
              <a:rPr lang="en-GB" dirty="0"/>
              <a:t> </a:t>
            </a:r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proměnné</a:t>
            </a:r>
            <a:r>
              <a:rPr lang="en-GB" dirty="0"/>
              <a:t> </a:t>
            </a:r>
            <a:r>
              <a:rPr lang="en-GB" dirty="0" err="1"/>
              <a:t>dělit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diskrétní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nabývají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celočíselných</a:t>
            </a:r>
            <a:r>
              <a:rPr lang="en-GB" dirty="0"/>
              <a:t> </a:t>
            </a:r>
            <a:r>
              <a:rPr lang="en-GB" dirty="0" err="1"/>
              <a:t>hodnot</a:t>
            </a:r>
            <a:r>
              <a:rPr lang="en-GB" dirty="0"/>
              <a:t> (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dětí</a:t>
            </a:r>
            <a:r>
              <a:rPr lang="en-GB" dirty="0"/>
              <a:t>, 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chyb</a:t>
            </a:r>
            <a:r>
              <a:rPr lang="en-GB" dirty="0"/>
              <a:t> </a:t>
            </a:r>
            <a:r>
              <a:rPr lang="en-GB" dirty="0" err="1"/>
              <a:t>stroje</a:t>
            </a:r>
            <a:r>
              <a:rPr lang="en-GB" dirty="0"/>
              <a:t>, 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válců</a:t>
            </a:r>
            <a:r>
              <a:rPr lang="en-GB" dirty="0"/>
              <a:t> </a:t>
            </a:r>
            <a:r>
              <a:rPr lang="en-GB" dirty="0" err="1"/>
              <a:t>automobilu</a:t>
            </a:r>
            <a:r>
              <a:rPr lang="en-GB" dirty="0"/>
              <a:t>), a </a:t>
            </a:r>
            <a:r>
              <a:rPr lang="en-GB" dirty="0" err="1"/>
              <a:t>spojité</a:t>
            </a:r>
            <a:r>
              <a:rPr lang="en-GB" dirty="0"/>
              <a:t> (</a:t>
            </a:r>
            <a:r>
              <a:rPr lang="en-GB" dirty="0" err="1"/>
              <a:t>metrické</a:t>
            </a:r>
            <a:r>
              <a:rPr lang="en-GB" dirty="0"/>
              <a:t>),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nabývají</a:t>
            </a:r>
            <a:r>
              <a:rPr lang="en-GB" dirty="0"/>
              <a:t> </a:t>
            </a:r>
            <a:r>
              <a:rPr lang="en-GB" dirty="0" err="1"/>
              <a:t>libovolných</a:t>
            </a:r>
            <a:r>
              <a:rPr lang="en-GB" dirty="0"/>
              <a:t> </a:t>
            </a:r>
            <a:r>
              <a:rPr lang="en-GB" dirty="0" err="1"/>
              <a:t>hodnot</a:t>
            </a:r>
            <a:r>
              <a:rPr lang="en-GB" dirty="0"/>
              <a:t> (</a:t>
            </a:r>
            <a:r>
              <a:rPr lang="en-GB" dirty="0" err="1"/>
              <a:t>věk</a:t>
            </a:r>
            <a:r>
              <a:rPr lang="en-GB" dirty="0"/>
              <a:t>, </a:t>
            </a:r>
            <a:r>
              <a:rPr lang="en-GB" dirty="0" err="1"/>
              <a:t>příjem</a:t>
            </a:r>
            <a:r>
              <a:rPr lang="en-GB" dirty="0"/>
              <a:t>, </a:t>
            </a:r>
            <a:r>
              <a:rPr lang="en-GB" dirty="0" err="1"/>
              <a:t>teplota</a:t>
            </a:r>
            <a:r>
              <a:rPr lang="en-GB" dirty="0"/>
              <a:t>, </a:t>
            </a:r>
            <a:r>
              <a:rPr lang="en-GB" dirty="0" err="1"/>
              <a:t>cena</a:t>
            </a:r>
            <a:r>
              <a:rPr lang="en-GB" dirty="0"/>
              <a:t>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03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Aritmetický</a:t>
            </a:r>
            <a:r>
              <a:rPr lang="en-GB" b="1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1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pro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daný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soubor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počítá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jako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podíl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součtu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rozsahem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souboru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lze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spočítat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pro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intervalové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poměrové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Nejlépe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k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popisu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typické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který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nabývá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v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daném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souboru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podobných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bez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příliš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odlišných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extrémů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které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by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vychýlily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mimo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typické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Příklad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použití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aritmetického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soubor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122,116,120,118122,116,120,118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„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výška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dítěte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v cm“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119.</a:t>
            </a:r>
          </a:p>
          <a:p>
            <a:pPr algn="l"/>
            <a:r>
              <a:rPr lang="en-GB" b="1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Medián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dělí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řadu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vzestupně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seřazených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dvě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stejně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početné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poloviny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Pro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lichý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počet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medián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prostřední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prvek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Pro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sudý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počet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může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definici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mediánu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odpovídat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více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někdy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se v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takovém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případě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bere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jako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medián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dvou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prostředních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samozřejmě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jen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pokud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lze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pro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daný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spočítat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Medián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lze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určit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pro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ordinální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intervalové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poměrové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Narozdíl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aritmetického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není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ovlivněn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extrémními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hodnotami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Příklad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použití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mediánu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soubor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1,1000,1002,10031,1000,1002,1003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„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hmotnost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krokodýla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v kg“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medián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10011001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(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nebo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jakékoli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číslo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od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10001000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do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10021002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).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Extrémní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malá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hodnota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11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způsobí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že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je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751,5751,5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což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neodpovídá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typické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hodnotě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„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něco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málo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přes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1000 kg“.</a:t>
            </a:r>
          </a:p>
          <a:p>
            <a:pPr algn="l"/>
            <a:r>
              <a:rPr lang="en-GB" b="1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Modus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je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hodnota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která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v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daném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souboru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největší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relativní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absolutní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četnost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Takových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může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být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víc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než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jedna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Modus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můžeme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spočítat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pro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nominální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ordinální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intervalové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poměrové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Příklad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použití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– modus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souboru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1,1,1,1,2,21,1,1,1,2,2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„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počet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hrbů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velblouda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“ je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11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016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Hendl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uvádí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 „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Umožňují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prezentovat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data s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přesností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nelze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prezentovat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grafem.“</a:t>
            </a:r>
            <a:r>
              <a:rPr lang="en-GB" sz="1200" b="1" i="0" u="none" strike="noStrike" baseline="30000" dirty="0">
                <a:solidFill>
                  <a:srgbClr val="336633"/>
                </a:solidFill>
                <a:effectLst/>
                <a:latin typeface="Open Sans" panose="020B0606030504020204" pitchFamily="34" charset="0"/>
                <a:hlinkClick r:id="rId3"/>
              </a:rPr>
              <a:t>3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Každá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tabulka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kterou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zpracujeme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použijeme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bakalářské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musí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mít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svoje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číslo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název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již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máme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tabulky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teoretické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části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empirické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části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navazujeme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číslování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tabulek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Název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výstižný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odrážet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prezentovanou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problematiku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formě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oznamovací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Nikdy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názvem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tabulky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nemělo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znění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otázky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z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dotazníku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Častou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chybou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studentů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uvedení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otázky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dotazníku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jedná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o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tzv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redundantní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údaje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následně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zařazení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tabulky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obdobným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názvem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443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encyklopedie.soc.cas.cz/w/Zna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ps.muni.cz/emuni/data/reader/book-8/08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lf/js23/metodika_prace/web/pages/08_kvantitativni.htm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7" Type="http://schemas.openxmlformats.org/officeDocument/2006/relationships/hyperlink" Target="https://is.muni.cz/do/rect/el/estud/lf/js19/metodika_zp/web/pages/07-kvantitativni.html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.ef.jcu.cz/~birom/stat/cviceni/09/p_value.pdf" TargetMode="Externa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07569" y="306789"/>
            <a:ext cx="9775884" cy="695585"/>
          </a:xfrm>
        </p:spPr>
        <p:txBody>
          <a:bodyPr>
            <a:normAutofit/>
          </a:bodyPr>
          <a:lstStyle/>
          <a:p>
            <a:r>
              <a:rPr lang="cs-CZ" dirty="0"/>
              <a:t>VÝZKUMNÝ PROCES A JEHO FÁZE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32470301"/>
              </p:ext>
            </p:extLst>
          </p:nvPr>
        </p:nvGraphicFramePr>
        <p:xfrm>
          <a:off x="1005531" y="1109572"/>
          <a:ext cx="10466469" cy="524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Výsledek obrázku pro výzkumný proces obrázek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r="54134" b="64214"/>
          <a:stretch/>
        </p:blipFill>
        <p:spPr bwMode="auto">
          <a:xfrm>
            <a:off x="1037140" y="2263663"/>
            <a:ext cx="2437952" cy="30961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Výsledek obrázku pro výzkumný proces obrázek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4" r="3085" b="59866"/>
          <a:stretch/>
        </p:blipFill>
        <p:spPr bwMode="auto">
          <a:xfrm>
            <a:off x="5707377" y="3418648"/>
            <a:ext cx="2437952" cy="2843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Výsledek obrázku pro výzkumný proces obrázek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1" t="52509" r="6713" b="17391"/>
          <a:stretch/>
        </p:blipFill>
        <p:spPr bwMode="auto">
          <a:xfrm>
            <a:off x="8145328" y="3913988"/>
            <a:ext cx="2287705" cy="2348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Výsledek obrázku pro výzkumný proces obrázek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52509" r="54652" b="16053"/>
          <a:stretch/>
        </p:blipFill>
        <p:spPr bwMode="auto">
          <a:xfrm>
            <a:off x="3447382" y="2810853"/>
            <a:ext cx="2287705" cy="2843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F99DB5A-5EC1-41B1-B619-33325E5214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14AB33CB-EF36-4A14-832D-D33078F50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97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22D93E-BF56-471D-9860-BD20E918B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20832A-00A4-4EF9-94DB-407E2BE252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10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F32F2C-B44D-4003-8CC9-BCA79877B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06316"/>
            <a:ext cx="11361600" cy="2502568"/>
          </a:xfrm>
        </p:spPr>
        <p:txBody>
          <a:bodyPr/>
          <a:lstStyle/>
          <a:p>
            <a:pPr algn="ctr"/>
            <a:r>
              <a:rPr lang="cs-CZ" sz="6000" dirty="0">
                <a:solidFill>
                  <a:schemeClr val="accent1"/>
                </a:solidFill>
              </a:rPr>
              <a:t>Výzkum </a:t>
            </a:r>
            <a:r>
              <a:rPr lang="cs-CZ" sz="4000" dirty="0"/>
              <a:t>je systematické, řízené, empirické a kritické zkoumání hypotetických tvrzení o předpokládaných vztazích mezi přirozenými jevy.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50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F00190-F397-4836-851B-C37808728F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A82627-44DE-4248-BE5A-2BCECA497B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5F5FBB-8119-4675-AE8B-AAC88856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Pojem, konstrukt, proměnná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5AFC07E-27F3-4940-87BD-267C04ACC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9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14000" y="305965"/>
            <a:ext cx="11585495" cy="648072"/>
          </a:xfrm>
        </p:spPr>
        <p:txBody>
          <a:bodyPr>
            <a:noAutofit/>
          </a:bodyPr>
          <a:lstStyle/>
          <a:p>
            <a:r>
              <a:rPr lang="cs-CZ" dirty="0"/>
              <a:t>1. fáze: koncepční </a:t>
            </a:r>
            <a:r>
              <a:rPr lang="cs-CZ" sz="2800" dirty="0"/>
              <a:t>– pojmy, konstrukty, proměnné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153690"/>
              </p:ext>
            </p:extLst>
          </p:nvPr>
        </p:nvGraphicFramePr>
        <p:xfrm>
          <a:off x="72189" y="954038"/>
          <a:ext cx="12047621" cy="527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60F334-8F29-432A-AA2C-8EE7644018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12B60F-5806-4D54-99DC-B19ACC2A2A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9DD4676-C983-BFFD-A7A5-7EE229C27007}"/>
              </a:ext>
            </a:extLst>
          </p:cNvPr>
          <p:cNvSpPr txBox="1"/>
          <p:nvPr/>
        </p:nvSpPr>
        <p:spPr>
          <a:xfrm>
            <a:off x="5498197" y="5903962"/>
            <a:ext cx="51993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1" i="0" spc="75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operacionalizace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 –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převod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výzk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problému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do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empir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šetřitelné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(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testovatelné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)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podoby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v 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užším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pojetí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proces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transformace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pojmů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do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podoby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empir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indikátorů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 </a:t>
            </a:r>
            <a:r>
              <a:rPr lang="en-GB" sz="1600" b="0" i="0" u="none" strike="noStrike" dirty="0" err="1">
                <a:solidFill>
                  <a:srgbClr val="B33D26"/>
                </a:solidFill>
                <a:effectLst/>
                <a:latin typeface="Cambria" panose="02040503050406030204" pitchFamily="18" charset="0"/>
                <a:hlinkClick r:id="rId9" tooltip="Znak"/>
              </a:rPr>
              <a:t>znaků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 </a:t>
            </a:r>
            <a:endParaRPr lang="en-GB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40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6D5696-DAA7-1D62-2062-F1BD91A2C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F50BC7-956B-DAA8-5CB3-D8577378A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5EB8EB-F1CC-116B-2916-118AF553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Hypotéza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32CB46-8797-ABB4-D60A-75D8FEA90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2939"/>
            <a:ext cx="8030461" cy="1736998"/>
          </a:xfrm>
        </p:spPr>
        <p:txBody>
          <a:bodyPr/>
          <a:lstStyle/>
          <a:p>
            <a:pPr marL="324000" lvl="1" indent="0">
              <a:buNone/>
            </a:pPr>
            <a:r>
              <a:rPr lang="cs-CZ" b="1" dirty="0"/>
              <a:t>Pracovní hypotéza</a:t>
            </a:r>
          </a:p>
          <a:p>
            <a:pPr lvl="1"/>
            <a:r>
              <a:rPr lang="cs-CZ" dirty="0"/>
              <a:t>věcný obsah, formulujeme ji pomocí operacionalizovaných pojmů,</a:t>
            </a:r>
          </a:p>
          <a:p>
            <a:pPr lvl="1"/>
            <a:r>
              <a:rPr lang="cs-CZ" dirty="0"/>
              <a:t>vznikají bližším určením východiskových hypotéz,</a:t>
            </a:r>
          </a:p>
          <a:p>
            <a:pPr lvl="1"/>
            <a:r>
              <a:rPr lang="cs-CZ" dirty="0"/>
              <a:t>lze je verifikovat – ověřovat,</a:t>
            </a:r>
          </a:p>
          <a:p>
            <a:pPr lvl="1"/>
            <a:r>
              <a:rPr lang="cs-CZ" dirty="0"/>
              <a:t>je nutné je formulovat tak, aby byly snadno empiricky ověřitelné.</a:t>
            </a:r>
          </a:p>
          <a:p>
            <a:endParaRPr lang="en-GB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6A54D1-D719-C805-F6E6-06C9A09A3B63}"/>
              </a:ext>
            </a:extLst>
          </p:cNvPr>
          <p:cNvSpPr txBox="1"/>
          <p:nvPr/>
        </p:nvSpPr>
        <p:spPr>
          <a:xfrm>
            <a:off x="720000" y="3429000"/>
            <a:ext cx="55739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Proměnné v hypotézách: </a:t>
            </a:r>
          </a:p>
          <a:p>
            <a:pPr marL="457200" indent="-457200" algn="l">
              <a:buFontTx/>
              <a:buChar char="-"/>
            </a:pPr>
            <a:r>
              <a:rPr lang="cs-CZ" sz="2000" dirty="0">
                <a:latin typeface="+mn-lt"/>
              </a:rPr>
              <a:t>závislé/nezávislé</a:t>
            </a:r>
          </a:p>
          <a:p>
            <a:pPr marL="457200" indent="-457200" algn="l">
              <a:buFontTx/>
              <a:buChar char="-"/>
            </a:pPr>
            <a:r>
              <a:rPr lang="cs-CZ" sz="2000" dirty="0">
                <a:latin typeface="+mn-lt"/>
              </a:rPr>
              <a:t>Měřitelné (je možné je kvantifikovat/vyčíslit)</a:t>
            </a:r>
          </a:p>
          <a:p>
            <a:pPr marL="457200" indent="-457200" algn="l">
              <a:buFontTx/>
              <a:buChar char="-"/>
            </a:pPr>
            <a:r>
              <a:rPr lang="cs-CZ" sz="2000" dirty="0">
                <a:latin typeface="+mn-lt"/>
              </a:rPr>
              <a:t>Kategoriální (lze je zařadit do tříd/kategorií)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2A40EB-F486-0D8A-053B-8B72A160126E}"/>
              </a:ext>
            </a:extLst>
          </p:cNvPr>
          <p:cNvSpPr txBox="1"/>
          <p:nvPr/>
        </p:nvSpPr>
        <p:spPr>
          <a:xfrm>
            <a:off x="2434543" y="5182445"/>
            <a:ext cx="53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Mezi proměnnými se </a:t>
            </a:r>
            <a:r>
              <a:rPr lang="cs-CZ" sz="2800" b="1" dirty="0" err="1">
                <a:latin typeface="+mn-lt"/>
              </a:rPr>
              <a:t>vyjádřují</a:t>
            </a:r>
            <a:r>
              <a:rPr lang="cs-CZ" sz="2800" b="1" dirty="0">
                <a:latin typeface="+mn-lt"/>
              </a:rPr>
              <a:t> </a:t>
            </a:r>
            <a:endParaRPr lang="en-GB" sz="2800" b="1" dirty="0" err="1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EE906E4-F3F9-4456-7B91-CAD6E9C8B3C3}"/>
              </a:ext>
            </a:extLst>
          </p:cNvPr>
          <p:cNvSpPr txBox="1"/>
          <p:nvPr/>
        </p:nvSpPr>
        <p:spPr>
          <a:xfrm>
            <a:off x="8570461" y="461394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vztahy</a:t>
            </a:r>
            <a:endParaRPr lang="en-GB" sz="2800" dirty="0" err="1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149E887-CE93-61FD-6F29-A3B75F580CA0}"/>
              </a:ext>
            </a:extLst>
          </p:cNvPr>
          <p:cNvSpPr txBox="1"/>
          <p:nvPr/>
        </p:nvSpPr>
        <p:spPr>
          <a:xfrm>
            <a:off x="9005103" y="5159360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rozdíly</a:t>
            </a:r>
            <a:endParaRPr lang="en-GB" sz="2800" dirty="0" err="1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FF30C3D-1730-8349-B0D8-B9D5E585A512}"/>
              </a:ext>
            </a:extLst>
          </p:cNvPr>
          <p:cNvSpPr txBox="1"/>
          <p:nvPr/>
        </p:nvSpPr>
        <p:spPr>
          <a:xfrm>
            <a:off x="8527605" y="570655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následky</a:t>
            </a:r>
            <a:endParaRPr lang="en-GB" sz="2800" dirty="0" err="1">
              <a:latin typeface="+mn-lt"/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5C9DD7A-49CD-97C4-EB79-C9962B16578D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7117" y="5044613"/>
            <a:ext cx="860488" cy="31402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ECCA383-69F1-063B-8C9B-BC59D049098D}"/>
              </a:ext>
            </a:extLst>
          </p:cNvPr>
          <p:cNvCxnSpPr>
            <a:cxnSpLocks/>
          </p:cNvCxnSpPr>
          <p:nvPr/>
        </p:nvCxnSpPr>
        <p:spPr bwMode="auto">
          <a:xfrm flipV="1">
            <a:off x="7701084" y="5450242"/>
            <a:ext cx="1228725" cy="225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AAC09EA8-B235-708D-2971-8C88B0F16F05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7667117" y="5558802"/>
            <a:ext cx="860488" cy="40935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82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0431D-3083-4B51-9712-F20E50F0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správně stanovit hypotézu - pravidla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55066B-7540-41C1-B971-85E303957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68" y="1359001"/>
            <a:ext cx="1106653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Pravidla správně stanovené hypotézy:</a:t>
            </a:r>
          </a:p>
          <a:p>
            <a:pPr lvl="1"/>
            <a:r>
              <a:rPr lang="cs-CZ" dirty="0"/>
              <a:t>Deskriptivní</a:t>
            </a:r>
          </a:p>
          <a:p>
            <a:pPr lvl="1"/>
            <a:r>
              <a:rPr lang="cs-CZ" dirty="0"/>
              <a:t>Relační</a:t>
            </a:r>
          </a:p>
          <a:p>
            <a:pPr lvl="1"/>
            <a:r>
              <a:rPr lang="cs-CZ" dirty="0"/>
              <a:t>Kauzální</a:t>
            </a:r>
          </a:p>
          <a:p>
            <a:pPr lvl="1"/>
            <a:endParaRPr lang="cs-CZ" dirty="0"/>
          </a:p>
          <a:p>
            <a:pPr marL="72000" indent="0">
              <a:buNone/>
            </a:pPr>
            <a:r>
              <a:rPr lang="cs-CZ" b="1" dirty="0"/>
              <a:t>Rozlišujeme tři typy výzkumných problému:</a:t>
            </a:r>
          </a:p>
          <a:p>
            <a:pPr algn="l">
              <a:buFont typeface="+mj-lt"/>
              <a:buAutoNum type="arabicPeriod"/>
            </a:pPr>
            <a:r>
              <a:rPr lang="en-GB" b="1" i="0" dirty="0" err="1">
                <a:solidFill>
                  <a:srgbClr val="202124"/>
                </a:solidFill>
                <a:effectLst/>
                <a:latin typeface="Google Sans"/>
              </a:rPr>
              <a:t>Hypotézy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jsou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tvrzení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, je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třeba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formulovat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je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jako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oznamovací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věty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a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nezaměňovat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je s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výzkumnou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otázkou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(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problémem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).</a:t>
            </a:r>
            <a:endParaRPr lang="cs-CZ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+mj-lt"/>
              <a:buAutoNum type="arabicPeriod"/>
            </a:pPr>
            <a:r>
              <a:rPr lang="en-GB" b="1" i="0" dirty="0" err="1">
                <a:solidFill>
                  <a:srgbClr val="202124"/>
                </a:solidFill>
                <a:effectLst/>
                <a:latin typeface="Google Sans"/>
              </a:rPr>
              <a:t>Hypotézy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vyjadřují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vztah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alespoň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dvou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proměnných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.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Tento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vztah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mezi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dvěma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jevy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je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třeba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jasně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a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explicitně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vyjádřit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cs-CZ" dirty="0">
              <a:solidFill>
                <a:srgbClr val="202124"/>
              </a:solidFill>
              <a:latin typeface="Google Sans"/>
            </a:endParaRPr>
          </a:p>
          <a:p>
            <a:pPr>
              <a:buFont typeface="+mj-lt"/>
              <a:buAutoNum type="arabicPeriod"/>
            </a:pPr>
            <a:r>
              <a:rPr lang="en-GB" b="1" i="0" dirty="0" err="1">
                <a:solidFill>
                  <a:srgbClr val="202124"/>
                </a:solidFill>
                <a:effectLst/>
                <a:latin typeface="Google Sans"/>
              </a:rPr>
              <a:t>Hypotéza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musí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být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testovatelná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musí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se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dát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potvrdit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nebo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vyvrátit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B50BE1-3B6C-BDC9-B654-05E422F71A80}"/>
              </a:ext>
            </a:extLst>
          </p:cNvPr>
          <p:cNvSpPr txBox="1"/>
          <p:nvPr/>
        </p:nvSpPr>
        <p:spPr>
          <a:xfrm>
            <a:off x="5593466" y="6415793"/>
            <a:ext cx="5020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https://www.fsps.muni.cz/emuni/data/reader/book-8/08.html</a:t>
            </a:r>
            <a:r>
              <a:rPr lang="cs-CZ" sz="1400" dirty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46832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210871" y="211926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1. fáze: koncepční </a:t>
            </a:r>
            <a:r>
              <a:rPr lang="cs-CZ" sz="2000" dirty="0"/>
              <a:t>– pojmy, konstrukty, proměnné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755808" y="1042635"/>
            <a:ext cx="2680384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cs-CZ"/>
            </a:defPPr>
            <a:lvl1pPr>
              <a:defRPr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cs-CZ" sz="2500" dirty="0">
                <a:solidFill>
                  <a:schemeClr val="accent1"/>
                </a:solidFill>
              </a:rPr>
              <a:t>PROMĚNNÉ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10872" y="859998"/>
            <a:ext cx="4184666" cy="33938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NEZÁVISLÉ PROMĚNNÉ </a:t>
            </a:r>
            <a:r>
              <a:rPr lang="cs-CZ" sz="2000" dirty="0">
                <a:solidFill>
                  <a:schemeClr val="tx1"/>
                </a:solidFill>
              </a:rPr>
              <a:t>=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Je s ní manipulováno a sleduje se vliv na závislé proměnné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Manipulovaná - manipulovat lze situaci, povahu úkolu, formu instrukce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Subjektová proměnná – nemanipulovaná, demografická, klasifikační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7882359" y="2177134"/>
            <a:ext cx="4309641" cy="20666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ZÁVISLÉ PROMĚNNÉ = </a:t>
            </a:r>
            <a:r>
              <a:rPr lang="cs-CZ" dirty="0"/>
              <a:t>měla by reagovat na změnu nezávislé proměnné</a:t>
            </a:r>
          </a:p>
          <a:p>
            <a:pPr marL="342900" indent="-342900" algn="ctr">
              <a:buFontTx/>
              <a:buChar char="-"/>
            </a:pPr>
            <a:r>
              <a:rPr lang="cs-CZ" dirty="0"/>
              <a:t>Předpokládaný následek působení NP</a:t>
            </a:r>
          </a:p>
          <a:p>
            <a:pPr marL="342900" indent="-342900" algn="ctr">
              <a:buFontTx/>
              <a:buChar char="-"/>
            </a:pPr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>
            <a:off x="4395537" y="1821391"/>
            <a:ext cx="3721768" cy="250004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Manipulace s nezávislou proměnnou a sledování vlivu na závislou proměnnou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8EEDD7-B7AF-4C6D-BE30-1C8A549600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192C05-665F-4A60-8B43-65F7E2B1BE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F4AC51C-E803-4FF5-B613-42AD8175DC4D}"/>
              </a:ext>
            </a:extLst>
          </p:cNvPr>
          <p:cNvSpPr/>
          <p:nvPr/>
        </p:nvSpPr>
        <p:spPr bwMode="auto">
          <a:xfrm>
            <a:off x="210871" y="4851918"/>
            <a:ext cx="11862237" cy="136014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INTERVENUJÍCÍ PROMĚNNÁ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+mj-lt"/>
              </a:rPr>
              <a:t>Vnější proměnná, jejichž vliv se snažíme kontrolovat.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+mj-lt"/>
              </a:rPr>
              <a:t>Rušivý faktor, který chce co nejvíce eliminovat.</a:t>
            </a:r>
          </a:p>
        </p:txBody>
      </p:sp>
      <p:sp>
        <p:nvSpPr>
          <p:cNvPr id="5" name="Šipka: nahoru 4">
            <a:extLst>
              <a:ext uri="{FF2B5EF4-FFF2-40B4-BE49-F238E27FC236}">
                <a16:creationId xmlns:a16="http://schemas.microsoft.com/office/drawing/2014/main" id="{BBCF55CE-8B72-46D4-89FC-53058F652505}"/>
              </a:ext>
            </a:extLst>
          </p:cNvPr>
          <p:cNvSpPr/>
          <p:nvPr/>
        </p:nvSpPr>
        <p:spPr bwMode="auto">
          <a:xfrm>
            <a:off x="877078" y="4284314"/>
            <a:ext cx="457200" cy="521154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Šipka: nahoru 12">
            <a:extLst>
              <a:ext uri="{FF2B5EF4-FFF2-40B4-BE49-F238E27FC236}">
                <a16:creationId xmlns:a16="http://schemas.microsoft.com/office/drawing/2014/main" id="{5FEFE81F-191D-4332-BADE-9F758B5304D9}"/>
              </a:ext>
            </a:extLst>
          </p:cNvPr>
          <p:cNvSpPr/>
          <p:nvPr/>
        </p:nvSpPr>
        <p:spPr bwMode="auto">
          <a:xfrm>
            <a:off x="11314922" y="4300254"/>
            <a:ext cx="457200" cy="521154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Šipka: nahoru 17">
            <a:extLst>
              <a:ext uri="{FF2B5EF4-FFF2-40B4-BE49-F238E27FC236}">
                <a16:creationId xmlns:a16="http://schemas.microsoft.com/office/drawing/2014/main" id="{F8636727-592A-4283-B6FE-505191421A01}"/>
              </a:ext>
            </a:extLst>
          </p:cNvPr>
          <p:cNvSpPr/>
          <p:nvPr/>
        </p:nvSpPr>
        <p:spPr bwMode="auto">
          <a:xfrm>
            <a:off x="8182800" y="4274303"/>
            <a:ext cx="457200" cy="521154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Šipka: nahoru 18">
            <a:extLst>
              <a:ext uri="{FF2B5EF4-FFF2-40B4-BE49-F238E27FC236}">
                <a16:creationId xmlns:a16="http://schemas.microsoft.com/office/drawing/2014/main" id="{BE7F47B8-C71A-4CC1-B85B-385C054776B7}"/>
              </a:ext>
            </a:extLst>
          </p:cNvPr>
          <p:cNvSpPr/>
          <p:nvPr/>
        </p:nvSpPr>
        <p:spPr bwMode="auto">
          <a:xfrm>
            <a:off x="3394600" y="4300254"/>
            <a:ext cx="457200" cy="521154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62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3986" y="298914"/>
            <a:ext cx="8208912" cy="576064"/>
          </a:xfrm>
        </p:spPr>
        <p:txBody>
          <a:bodyPr>
            <a:normAutofit/>
          </a:bodyPr>
          <a:lstStyle/>
          <a:p>
            <a:r>
              <a:rPr lang="cs-CZ" dirty="0"/>
              <a:t>Typy dat</a:t>
            </a:r>
          </a:p>
        </p:txBody>
      </p:sp>
      <p:sp>
        <p:nvSpPr>
          <p:cNvPr id="4" name="Obdélník 3"/>
          <p:cNvSpPr/>
          <p:nvPr/>
        </p:nvSpPr>
        <p:spPr>
          <a:xfrm>
            <a:off x="2048757" y="10533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ctr"/>
            <a:r>
              <a:rPr lang="cs-CZ" dirty="0">
                <a:solidFill>
                  <a:schemeClr val="tx2"/>
                </a:solidFill>
              </a:rPr>
              <a:t>Data = informace o jednom prvku zkoumaného souboru. Dle charakteristiky lze data dělit. </a:t>
            </a:r>
          </a:p>
          <a:p>
            <a:pPr marL="68580" algn="ctr"/>
            <a:r>
              <a:rPr lang="cs-CZ" dirty="0">
                <a:solidFill>
                  <a:schemeClr val="tx2"/>
                </a:solidFill>
              </a:rPr>
              <a:t>Toto dělení je klíčové pro zpracování dat.</a:t>
            </a:r>
          </a:p>
          <a:p>
            <a:pPr marL="68580"/>
            <a:endParaRPr lang="cs-CZ" dirty="0">
              <a:solidFill>
                <a:schemeClr val="tx2"/>
              </a:solidFill>
            </a:endParaRPr>
          </a:p>
          <a:p>
            <a:pPr marL="6858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Rámeček 4"/>
          <p:cNvSpPr/>
          <p:nvPr/>
        </p:nvSpPr>
        <p:spPr>
          <a:xfrm>
            <a:off x="453985" y="908720"/>
            <a:ext cx="11511035" cy="144016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08472" y="2414110"/>
            <a:ext cx="2033981" cy="9286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kategoriální=</a:t>
            </a:r>
          </a:p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nominální=</a:t>
            </a:r>
          </a:p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523516" y="3383273"/>
            <a:ext cx="2033981" cy="21543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Představují slovo, tvrzení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Nelze jim přidělit konkrétní numerickou podobu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Např. muž/žena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847959" y="2457493"/>
            <a:ext cx="3072597" cy="4209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ordinální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879388" y="2892691"/>
            <a:ext cx="2928026" cy="264491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Představují slovo, tvrzení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Tyto tvrzení lze hierarchicky uspořádat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Vzdálenost mezi jednotlivými kategoriemi není pevně daná (nelze změřit)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Např. nejvyšší dosažené vzdělání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6055705" y="2470689"/>
            <a:ext cx="2304256" cy="4220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Intervalová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015411" y="2892690"/>
            <a:ext cx="2384845" cy="195384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Představují konkrétní numerickou hodnotu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Vzdálenost mezi jednotlivými daty je pevně daná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Např. věk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8544271" y="2479420"/>
            <a:ext cx="3474637" cy="3989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poměrová =  podílová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8504468" y="2878413"/>
            <a:ext cx="3647728" cy="29109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Představují konkrétní numerickou hodnotu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Vzdálenost mezi jednotlivými daty je pevně daná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Mají jasně definovanou absolutní nulu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Jednotky SI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Např. hmotnost v kg, výška v cm….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453985" y="5961644"/>
            <a:ext cx="5497999" cy="8963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DISKRÉTNÍ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-"/>
            </a:pPr>
            <a:r>
              <a:rPr lang="cs-CZ" sz="1200" dirty="0">
                <a:solidFill>
                  <a:schemeClr val="tx1"/>
                </a:solidFill>
              </a:rPr>
              <a:t>Tabulky, grafy…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-"/>
            </a:pPr>
            <a:r>
              <a:rPr lang="cs-CZ" sz="1200" b="1" dirty="0">
                <a:solidFill>
                  <a:schemeClr val="tx1"/>
                </a:solidFill>
              </a:rPr>
              <a:t>Nikdy nelze převést na data spojitá</a:t>
            </a:r>
          </a:p>
        </p:txBody>
      </p:sp>
      <p:sp>
        <p:nvSpPr>
          <p:cNvPr id="17" name="Šipka nahoru 16"/>
          <p:cNvSpPr/>
          <p:nvPr/>
        </p:nvSpPr>
        <p:spPr>
          <a:xfrm>
            <a:off x="1669690" y="5440277"/>
            <a:ext cx="411826" cy="509003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Šipka nahoru 17"/>
          <p:cNvSpPr/>
          <p:nvPr/>
        </p:nvSpPr>
        <p:spPr>
          <a:xfrm>
            <a:off x="4933637" y="5493501"/>
            <a:ext cx="411826" cy="455779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6085101" y="5013176"/>
            <a:ext cx="2336318" cy="18448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chemeClr val="accent2"/>
              </a:buClr>
            </a:pPr>
            <a:r>
              <a:rPr 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SPOJITÁ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-"/>
            </a:pPr>
            <a:r>
              <a:rPr lang="cs-CZ" sz="1200" dirty="0">
                <a:solidFill>
                  <a:schemeClr val="tx1"/>
                </a:solidFill>
              </a:rPr>
              <a:t>Průměr medián, modus...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-"/>
            </a:pPr>
            <a:r>
              <a:rPr lang="cs-CZ" sz="1200" b="1" dirty="0">
                <a:solidFill>
                  <a:schemeClr val="tx1"/>
                </a:solidFill>
              </a:rPr>
              <a:t>Lze vytvořit kategorie (</a:t>
            </a:r>
            <a:r>
              <a:rPr lang="cs-CZ" sz="1200" dirty="0">
                <a:solidFill>
                  <a:schemeClr val="tx1"/>
                </a:solidFill>
              </a:rPr>
              <a:t>např. věk 50 - 60 let) </a:t>
            </a:r>
            <a:r>
              <a:rPr lang="cs-CZ" sz="1200" b="1" dirty="0">
                <a:solidFill>
                  <a:schemeClr val="tx1"/>
                </a:solidFill>
              </a:rPr>
              <a:t>= převod na data diskrétní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-"/>
            </a:pP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20" name="Šipka nahoru 19"/>
          <p:cNvSpPr/>
          <p:nvPr/>
        </p:nvSpPr>
        <p:spPr>
          <a:xfrm>
            <a:off x="7047347" y="4785839"/>
            <a:ext cx="411826" cy="288032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Šipka nahoru 20"/>
          <p:cNvSpPr/>
          <p:nvPr/>
        </p:nvSpPr>
        <p:spPr>
          <a:xfrm rot="5400000">
            <a:off x="8312969" y="5165829"/>
            <a:ext cx="411826" cy="288032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606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4F6A98-D385-431A-8840-552D488AF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8BE9FE-F104-4AD6-8C70-6EA96D6D4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B612CDB-A98B-4F62-AD8E-69202A9AF76F}"/>
              </a:ext>
            </a:extLst>
          </p:cNvPr>
          <p:cNvSpPr txBox="1"/>
          <p:nvPr/>
        </p:nvSpPr>
        <p:spPr>
          <a:xfrm>
            <a:off x="414000" y="11639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Pojem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055EF-7801-44F3-A444-8271C15CFAF8}"/>
              </a:ext>
            </a:extLst>
          </p:cNvPr>
          <p:cNvSpPr txBox="1"/>
          <p:nvPr/>
        </p:nvSpPr>
        <p:spPr>
          <a:xfrm>
            <a:off x="8970639" y="116390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Proměnná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8593FCC-0443-416F-AFE3-0E57CFDDD156}"/>
              </a:ext>
            </a:extLst>
          </p:cNvPr>
          <p:cNvSpPr txBox="1"/>
          <p:nvPr/>
        </p:nvSpPr>
        <p:spPr>
          <a:xfrm>
            <a:off x="4680000" y="844862"/>
            <a:ext cx="324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Výzkumný problém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569756-EF08-4794-9725-6B6DD1741987}"/>
              </a:ext>
            </a:extLst>
          </p:cNvPr>
          <p:cNvSpPr txBox="1"/>
          <p:nvPr/>
        </p:nvSpPr>
        <p:spPr>
          <a:xfrm>
            <a:off x="9145973" y="3683632"/>
            <a:ext cx="3046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Závislá proměnná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9538DB-925B-4FBD-9E01-7C39E8340B01}"/>
              </a:ext>
            </a:extLst>
          </p:cNvPr>
          <p:cNvSpPr txBox="1"/>
          <p:nvPr/>
        </p:nvSpPr>
        <p:spPr>
          <a:xfrm>
            <a:off x="414000" y="3683632"/>
            <a:ext cx="3466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Nezávislá proměnná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36B9306-57FD-4B21-8E2F-85AF0A6F9217}"/>
              </a:ext>
            </a:extLst>
          </p:cNvPr>
          <p:cNvSpPr txBox="1"/>
          <p:nvPr/>
        </p:nvSpPr>
        <p:spPr>
          <a:xfrm>
            <a:off x="4279123" y="5053093"/>
            <a:ext cx="3865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Intervenující proměnná</a:t>
            </a:r>
          </a:p>
        </p:txBody>
      </p:sp>
      <p:pic>
        <p:nvPicPr>
          <p:cNvPr id="10" name="Picture 2" descr="Související obrázek">
            <a:extLst>
              <a:ext uri="{FF2B5EF4-FFF2-40B4-BE49-F238E27FC236}">
                <a16:creationId xmlns:a16="http://schemas.microsoft.com/office/drawing/2014/main" id="{47031F2B-6F59-4D58-8CFE-80B9EB563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7696" r="15196" b="7002"/>
          <a:stretch/>
        </p:blipFill>
        <p:spPr bwMode="auto">
          <a:xfrm>
            <a:off x="5601316" y="1602628"/>
            <a:ext cx="1400564" cy="27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9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C3666-A97C-F223-4201-56A023FD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>
            <a:noAutofit/>
          </a:bodyPr>
          <a:lstStyle/>
          <a:p>
            <a:pPr marL="411480" indent="-342900">
              <a:lnSpc>
                <a:spcPct val="100000"/>
              </a:lnSpc>
            </a:pPr>
            <a:r>
              <a:rPr lang="cs-CZ" sz="2000" dirty="0"/>
              <a:t>Ovlivňuje vzdělání sester znalosti o EBN?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Ovlivňuje délka praxe ve zdravotnictví schopnost aktivního naslouchání?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Zdravotní setry pracující na jednotkách intenzivní péče udávají vyšší zájem o vzdělávání v oblasti péče o centrální venózní vstupy nežli setry pracující na standartních lůžkových zařízeních.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Věk respondentů bude ovlivňovat sebehodnocení v oblasti schopnosti posouzení stavu pacienta.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Počet káv vypitých za směnu sestrou, ovlivňuje typ oddělení, kde sestry pracují.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Sestry pracující na lůžkovém oddělení vykouří za směnu více cigaret, než sestry pracující v ambulantní sféře.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Ovlivňuje aplikace intravenózní terapie vitamínu C výskyt infekcí u příjemců?</a:t>
            </a: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8328696" y="115746"/>
            <a:ext cx="3689684" cy="1412776"/>
          </a:xfrm>
          <a:prstGeom prst="wedgeRoundRectCallout">
            <a:avLst>
              <a:gd name="adj1" fmla="val -105230"/>
              <a:gd name="adj2" fmla="val 597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Červeně označ nezávislé proměnné.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Zeleně označ závislé proměnné.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Vymysli příklad intervenující proměnné.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Zamysli se, zda lze stanovené proměnné dobře operacionalizovat.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Je výzkumný problém správně formulován?</a:t>
            </a:r>
            <a:endParaRPr lang="cs-CZ" sz="1400" dirty="0"/>
          </a:p>
        </p:txBody>
      </p:sp>
      <p:sp>
        <p:nvSpPr>
          <p:cNvPr id="109" name="SMARTInkShape-90">
            <a:extLst>
              <a:ext uri="{FF2B5EF4-FFF2-40B4-BE49-F238E27FC236}">
                <a16:creationId xmlns:a16="http://schemas.microsoft.com/office/drawing/2014/main" id="{433E7AF2-C016-4C11-8271-B2A18D14B57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5891445" y="2354635"/>
            <a:ext cx="5382" cy="621"/>
          </a:xfrm>
          <a:custGeom>
            <a:avLst/>
            <a:gdLst/>
            <a:ahLst/>
            <a:cxnLst/>
            <a:rect l="0" t="0" r="0" b="0"/>
            <a:pathLst>
              <a:path w="5382" h="621">
                <a:moveTo>
                  <a:pt x="5381" y="0"/>
                </a:moveTo>
                <a:lnTo>
                  <a:pt x="5381" y="0"/>
                </a:lnTo>
                <a:lnTo>
                  <a:pt x="0" y="62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0" name="SMARTInkShape-91">
            <a:extLst>
              <a:ext uri="{FF2B5EF4-FFF2-40B4-BE49-F238E27FC236}">
                <a16:creationId xmlns:a16="http://schemas.microsoft.com/office/drawing/2014/main" id="{76C70683-BF07-4AC3-995E-5089C7F43BC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1220450" y="2774950"/>
            <a:ext cx="1" cy="43"/>
          </a:xfrm>
          <a:custGeom>
            <a:avLst/>
            <a:gdLst/>
            <a:ahLst/>
            <a:cxnLst/>
            <a:rect l="0" t="0" r="0" b="0"/>
            <a:pathLst>
              <a:path w="1" h="43">
                <a:moveTo>
                  <a:pt x="0" y="42"/>
                </a:moveTo>
                <a:lnTo>
                  <a:pt x="0" y="42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96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611660"/>
              </p:ext>
            </p:extLst>
          </p:nvPr>
        </p:nvGraphicFramePr>
        <p:xfrm>
          <a:off x="413999" y="719128"/>
          <a:ext cx="11152359" cy="52757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0273">
                  <a:extLst>
                    <a:ext uri="{9D8B030D-6E8A-4147-A177-3AD203B41FA5}">
                      <a16:colId xmlns:a16="http://schemas.microsoft.com/office/drawing/2014/main" val="2136247247"/>
                    </a:ext>
                  </a:extLst>
                </a:gridCol>
                <a:gridCol w="8402086">
                  <a:extLst>
                    <a:ext uri="{9D8B030D-6E8A-4147-A177-3AD203B41FA5}">
                      <a16:colId xmlns:a16="http://schemas.microsoft.com/office/drawing/2014/main" val="3858073688"/>
                    </a:ext>
                  </a:extLst>
                </a:gridCol>
              </a:tblGrid>
              <a:tr h="274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 - populace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113965"/>
                  </a:ext>
                </a:extLst>
              </a:tr>
              <a:tr h="56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 – intervence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 – expozice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734969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 - srovnání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29432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 – co chci zjistit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236557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 - čas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581274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 - prostředí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008663"/>
                  </a:ext>
                </a:extLst>
              </a:tr>
              <a:tr h="13614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Vyjádření výzkumné otázky větou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495552"/>
                  </a:ext>
                </a:extLst>
              </a:tr>
              <a:tr h="159595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Pojmy, které musím operacionalizovat = přesně definovat jejich obsah na základě odborné literatury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91651"/>
                  </a:ext>
                </a:extLst>
              </a:tr>
            </a:tbl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413999" y="147628"/>
            <a:ext cx="10639011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Výzkumná otázka – kvantitativní výzkum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D39943-1F7E-4180-A715-BD7468947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E33875-C086-4CA1-BDF4-33DB5C97C1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75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291" y="85192"/>
            <a:ext cx="7024744" cy="782960"/>
          </a:xfrm>
        </p:spPr>
        <p:txBody>
          <a:bodyPr>
            <a:normAutofit/>
          </a:bodyPr>
          <a:lstStyle/>
          <a:p>
            <a:r>
              <a:rPr lang="cs-CZ" dirty="0"/>
              <a:t>Fáze výzkumného procesu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91302005"/>
              </p:ext>
            </p:extLst>
          </p:nvPr>
        </p:nvGraphicFramePr>
        <p:xfrm>
          <a:off x="505813" y="609600"/>
          <a:ext cx="9333949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DEA0D9-38AA-4C88-B045-EEB0D641D8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85240" y="6520808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DC7F21-A74A-449D-91C0-E6BBF87AB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33240" y="652080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1026" name="Picture 2" descr="PRO VÝZKUM | iVýzkumy.cz">
            <a:extLst>
              <a:ext uri="{FF2B5EF4-FFF2-40B4-BE49-F238E27FC236}">
                <a16:creationId xmlns:a16="http://schemas.microsoft.com/office/drawing/2014/main" id="{488B0AF5-035F-28B5-495B-574D87E3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32" y="996841"/>
            <a:ext cx="5367863" cy="52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427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0"/>
            <a:ext cx="8208912" cy="91015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Výzkumná otázka – Kvalitativní výzkum</a:t>
            </a:r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964817"/>
              </p:ext>
            </p:extLst>
          </p:nvPr>
        </p:nvGraphicFramePr>
        <p:xfrm>
          <a:off x="0" y="1010654"/>
          <a:ext cx="12192000" cy="55698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20895">
                  <a:extLst>
                    <a:ext uri="{9D8B030D-6E8A-4147-A177-3AD203B41FA5}">
                      <a16:colId xmlns:a16="http://schemas.microsoft.com/office/drawing/2014/main" val="2136247247"/>
                    </a:ext>
                  </a:extLst>
                </a:gridCol>
                <a:gridCol w="8071105">
                  <a:extLst>
                    <a:ext uri="{9D8B030D-6E8A-4147-A177-3AD203B41FA5}">
                      <a16:colId xmlns:a16="http://schemas.microsoft.com/office/drawing/2014/main" val="3858073688"/>
                    </a:ext>
                  </a:extLst>
                </a:gridCol>
              </a:tblGrid>
              <a:tr h="268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 - populace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113965"/>
                  </a:ext>
                </a:extLst>
              </a:tr>
              <a:tr h="556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 – intervence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 – expozice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734969"/>
                  </a:ext>
                </a:extLst>
              </a:tr>
              <a:tr h="42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C – srovnání – v kvalitativním výzkumu nemusí být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29432"/>
                  </a:ext>
                </a:extLst>
              </a:tr>
              <a:tr h="269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 – co chci zjistit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236557"/>
                  </a:ext>
                </a:extLst>
              </a:tr>
              <a:tr h="269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 - čas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581274"/>
                  </a:ext>
                </a:extLst>
              </a:tr>
              <a:tr h="269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 - prostředí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008663"/>
                  </a:ext>
                </a:extLst>
              </a:tr>
              <a:tr h="133545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Vyjádření výzkumné otázky větou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495552"/>
                  </a:ext>
                </a:extLst>
              </a:tr>
              <a:tr h="15654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Pojmy, které musím operacionalizovat = přesně definovat jejich obsah na základě odborné literatury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91651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472BAB0-1D9D-447C-8C91-44C0D4052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1E4453-D3CC-4CCC-8785-CBEE277A8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497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271909" y="165294"/>
            <a:ext cx="11791754" cy="648072"/>
          </a:xfrm>
        </p:spPr>
        <p:txBody>
          <a:bodyPr>
            <a:noAutofit/>
          </a:bodyPr>
          <a:lstStyle/>
          <a:p>
            <a:r>
              <a:rPr lang="cs-CZ" sz="3400" dirty="0"/>
              <a:t>1. fáze: koncepční – studium teoretických východisek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71909" y="996855"/>
            <a:ext cx="8952301" cy="551236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cs-CZ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Volba rešeršní strategie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Databáze/vyhledávače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Klíčová slova</a:t>
            </a:r>
          </a:p>
          <a:p>
            <a:pPr lvl="1"/>
            <a:r>
              <a:rPr lang="cs-CZ" sz="2800" dirty="0"/>
              <a:t>Česky</a:t>
            </a:r>
          </a:p>
          <a:p>
            <a:pPr lvl="1"/>
            <a:r>
              <a:rPr lang="cs-CZ" sz="2800" dirty="0"/>
              <a:t>Anglicky 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Vyřazující kritéria</a:t>
            </a:r>
          </a:p>
          <a:p>
            <a:pPr lvl="1"/>
            <a:r>
              <a:rPr lang="cs-CZ" sz="2800" dirty="0"/>
              <a:t>Rok publikace</a:t>
            </a:r>
          </a:p>
          <a:p>
            <a:pPr lvl="1"/>
            <a:r>
              <a:rPr lang="cs-CZ" sz="2800" dirty="0"/>
              <a:t>Jazyk</a:t>
            </a:r>
          </a:p>
          <a:p>
            <a:pPr lvl="1"/>
            <a:r>
              <a:rPr lang="cs-CZ" sz="2800" dirty="0"/>
              <a:t>Strukturovaný abstrakt nebo fulltext</a:t>
            </a:r>
          </a:p>
          <a:p>
            <a:pPr lvl="1"/>
            <a:r>
              <a:rPr lang="cs-CZ" sz="2800" dirty="0"/>
              <a:t>Duplicita vyhledaných výsledků - preference primárního zdroje</a:t>
            </a:r>
            <a:endParaRPr lang="cs-CZ" sz="2800" b="1" dirty="0"/>
          </a:p>
          <a:p>
            <a:pPr lvl="1"/>
            <a:r>
              <a:rPr lang="cs-CZ" sz="2800" dirty="0"/>
              <a:t>Typ publikace (</a:t>
            </a:r>
            <a:r>
              <a:rPr lang="cs-CZ" sz="2800" dirty="0" err="1"/>
              <a:t>Hayesova</a:t>
            </a:r>
            <a:r>
              <a:rPr lang="cs-CZ" sz="2800" dirty="0"/>
              <a:t> pyramida evidence důkazů)</a:t>
            </a:r>
            <a:endParaRPr lang="cs-CZ" sz="2400" dirty="0"/>
          </a:p>
          <a:p>
            <a:pPr marL="365760" lvl="1" indent="0">
              <a:buNone/>
            </a:pPr>
            <a:r>
              <a:rPr lang="cs-CZ" sz="2400" dirty="0"/>
              <a:t>  </a:t>
            </a:r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967" y="3501414"/>
            <a:ext cx="183569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DCADFC-53A1-4581-8BE2-1EB4163513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26AEED-B3D7-469B-980C-E89E08DC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599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4229" y="1124744"/>
            <a:ext cx="9583838" cy="5184466"/>
          </a:xfrm>
        </p:spPr>
        <p:txBody>
          <a:bodyPr>
            <a:noAutofit/>
          </a:bodyPr>
          <a:lstStyle/>
          <a:p>
            <a:pPr marL="411480" indent="-342900">
              <a:lnSpc>
                <a:spcPct val="100000"/>
              </a:lnSpc>
            </a:pPr>
            <a:r>
              <a:rPr lang="cs-CZ" sz="2000" dirty="0"/>
              <a:t>Ovlivňuje vzdělání sester znalosti o EBN?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Ovlivňuje délka praxe ve zdravotnictví schopnost aktivního naslouchání?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Zdravotní setry pracující na jednotkách intenzivní péče udávají vyšší zájem o vzdělávání v oblasti zajištění centrálních venózních vstupů nežli setry pracující na standartních lůžkových zařízeních.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Věk respondentů bude ovlivňovat sebehodnocení v oblasti schopnosti posouzení stavu pacienta.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Počet káv vypitých za směnu sestrou, ovlivňuje typ oddělení, kde sestry pracují.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Sestry pracující na lůžkovém oddělení vykouří za směnu více cigaret než sestry pracující v ambulantní sféře.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Ovlivňuje aplikace intravenózní terapie vitamínu C výskyt infekcí u příjemců?</a:t>
            </a: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8658941" y="196770"/>
            <a:ext cx="3347864" cy="1124744"/>
          </a:xfrm>
          <a:prstGeom prst="wedgeRoundRectCallout">
            <a:avLst>
              <a:gd name="adj1" fmla="val -106370"/>
              <a:gd name="adj2" fmla="val 67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/>
              <a:t>Na základě tvrzení stanov vhodná klíčová slova pro rešeršní strategii.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32B964-8353-2AFA-D993-CD2FF92F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07566"/>
            <a:ext cx="10753200" cy="451576"/>
          </a:xfrm>
        </p:spPr>
        <p:txBody>
          <a:bodyPr/>
          <a:lstStyle/>
          <a:p>
            <a:r>
              <a:rPr lang="cs-CZ" dirty="0"/>
              <a:t>Cvičení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561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098278"/>
              </p:ext>
            </p:extLst>
          </p:nvPr>
        </p:nvGraphicFramePr>
        <p:xfrm>
          <a:off x="666000" y="648182"/>
          <a:ext cx="11024430" cy="5139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283">
                  <a:extLst>
                    <a:ext uri="{9D8B030D-6E8A-4147-A177-3AD203B41FA5}">
                      <a16:colId xmlns:a16="http://schemas.microsoft.com/office/drawing/2014/main" val="306705619"/>
                    </a:ext>
                  </a:extLst>
                </a:gridCol>
                <a:gridCol w="7833147">
                  <a:extLst>
                    <a:ext uri="{9D8B030D-6E8A-4147-A177-3AD203B41FA5}">
                      <a16:colId xmlns:a16="http://schemas.microsoft.com/office/drawing/2014/main" val="1276947564"/>
                    </a:ext>
                  </a:extLst>
                </a:gridCol>
              </a:tblGrid>
              <a:tr h="727475">
                <a:tc gridSpan="2">
                  <a:txBody>
                    <a:bodyPr/>
                    <a:lstStyle/>
                    <a:p>
                      <a:pPr algn="ctr"/>
                      <a:r>
                        <a:rPr lang="cs-CZ" sz="2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Rešeršní strategie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197901"/>
                  </a:ext>
                </a:extLst>
              </a:tr>
              <a:tr h="1470562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Klíčová slova česky: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462899"/>
                  </a:ext>
                </a:extLst>
              </a:tr>
              <a:tr h="1470562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Klíčová slova anglicky: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322409"/>
                  </a:ext>
                </a:extLst>
              </a:tr>
              <a:tr h="1470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Vyřazující kritéria: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503226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F0C42A-230A-4271-BE18-D9AAB19B0B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1A1CCB-4239-46C2-A61E-12785D538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063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F00190-F397-4836-851B-C37808728F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A82627-44DE-4248-BE5A-2BCECA497B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24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5F5FBB-8119-4675-AE8B-AAC88856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1757365"/>
            <a:ext cx="11361600" cy="1171580"/>
          </a:xfrm>
        </p:spPr>
        <p:txBody>
          <a:bodyPr/>
          <a:lstStyle/>
          <a:p>
            <a:r>
              <a:rPr lang="cs-CZ" dirty="0"/>
              <a:t>Kritické myšlení</a:t>
            </a:r>
          </a:p>
        </p:txBody>
      </p:sp>
      <p:pic>
        <p:nvPicPr>
          <p:cNvPr id="2050" name="Picture 2" descr="Kritické myšlení - Centrum celoživotního vzdělávání">
            <a:extLst>
              <a:ext uri="{FF2B5EF4-FFF2-40B4-BE49-F238E27FC236}">
                <a16:creationId xmlns:a16="http://schemas.microsoft.com/office/drawing/2014/main" id="{0FB36609-CAEE-89BF-B81A-F3DAA8B3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33" y="2411242"/>
            <a:ext cx="7781365" cy="36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6577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85A896-8449-EA98-5C6F-F13D3CAF4E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6962F7-4E58-B6D8-0AAC-90D236BF4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E8B7C7-E1E7-6BC3-0D4D-B0C031CE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Kritické myšlení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92AA20-883D-5BDF-DC51-471D69CB1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ECB25B-5791-33FC-0F16-11718B36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6002"/>
            <a:ext cx="5460023" cy="30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A2B2415-F1BE-C785-63F0-97DF3207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567576"/>
            <a:ext cx="5264258" cy="39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28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E8E2A0-F1A0-AC92-4AEE-A5093D421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3FD528-044B-E662-47DE-C4DADF88B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223406-DA00-6DCE-02BB-1CB00C5F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B7493C-F03B-181A-211B-76D8CA8AD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5AF969-76DD-08B7-50C2-13A65D982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229907"/>
            <a:ext cx="9663673" cy="580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449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754" y="164775"/>
            <a:ext cx="8208912" cy="767990"/>
          </a:xfrm>
        </p:spPr>
        <p:txBody>
          <a:bodyPr>
            <a:normAutofit/>
          </a:bodyPr>
          <a:lstStyle/>
          <a:p>
            <a:r>
              <a:rPr lang="cs-CZ" dirty="0"/>
              <a:t>Kritické myšlení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2300790"/>
            <a:ext cx="8208912" cy="4618709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602" y="1201699"/>
            <a:ext cx="11852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ctr"/>
            <a:r>
              <a:rPr lang="cs-CZ" sz="2000" dirty="0">
                <a:solidFill>
                  <a:sysClr val="windowText" lastClr="000000"/>
                </a:solidFill>
              </a:rPr>
              <a:t>Myšlenkový proces posuzující adekvátnost informací a adekvátnost </a:t>
            </a:r>
          </a:p>
          <a:p>
            <a:pPr marL="68580" algn="ctr"/>
            <a:r>
              <a:rPr lang="cs-CZ" sz="2000" dirty="0">
                <a:solidFill>
                  <a:sysClr val="windowText" lastClr="000000"/>
                </a:solidFill>
              </a:rPr>
              <a:t>a efektivitu postupů získávání informací.</a:t>
            </a:r>
          </a:p>
          <a:p>
            <a:pPr marL="68580" algn="ctr"/>
            <a:r>
              <a:rPr lang="cs-CZ" sz="2000" dirty="0">
                <a:solidFill>
                  <a:sysClr val="windowText" lastClr="000000"/>
                </a:solidFill>
              </a:rPr>
              <a:t>Vyznačuje se logikou uvažování a seberegulací. </a:t>
            </a:r>
          </a:p>
        </p:txBody>
      </p:sp>
      <p:sp>
        <p:nvSpPr>
          <p:cNvPr id="5" name="Rámeček 4"/>
          <p:cNvSpPr/>
          <p:nvPr/>
        </p:nvSpPr>
        <p:spPr>
          <a:xfrm>
            <a:off x="273876" y="935760"/>
            <a:ext cx="11644247" cy="1488123"/>
          </a:xfrm>
          <a:prstGeom prst="fram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20638" y="2546976"/>
            <a:ext cx="2873891" cy="31093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FAKTORY OVLIVŇUJÍCÍ KRITICKÉ MYŠLENÍ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211408" y="2995582"/>
            <a:ext cx="7260592" cy="9963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VÝZKUMNÍK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Emoční prvky: </a:t>
            </a:r>
            <a:r>
              <a:rPr lang="cs-CZ" sz="2000" dirty="0">
                <a:solidFill>
                  <a:schemeClr val="tx1"/>
                </a:solidFill>
              </a:rPr>
              <a:t>způsoby myšlení, temperament, psychika…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Kognitivní prvky: </a:t>
            </a:r>
            <a:r>
              <a:rPr lang="cs-CZ" sz="2000" dirty="0">
                <a:solidFill>
                  <a:schemeClr val="tx1"/>
                </a:solidFill>
              </a:rPr>
              <a:t>znalosti, dovednosti, zkušenost…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211408" y="4238714"/>
            <a:ext cx="7260592" cy="9963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SOCIOKULTURNÍ KONTEXT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Profesionální, socioekonomické, ekonomické, etické, morální… </a:t>
            </a:r>
          </a:p>
        </p:txBody>
      </p:sp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B5D3DDD2-BBE2-4BAE-8F35-7139F1AF9E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5D14C5EC-9A92-45AC-A03E-79F0605C2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DBCA9B0-7904-2FB8-6FF9-77ABD73AB658}"/>
              </a:ext>
            </a:extLst>
          </p:cNvPr>
          <p:cNvCxnSpPr/>
          <p:nvPr/>
        </p:nvCxnSpPr>
        <p:spPr bwMode="auto">
          <a:xfrm flipV="1">
            <a:off x="3444949" y="3646967"/>
            <a:ext cx="606056" cy="4546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98F74FC-5EC5-A98E-35BD-E769ECFC32D6}"/>
              </a:ext>
            </a:extLst>
          </p:cNvPr>
          <p:cNvCxnSpPr/>
          <p:nvPr/>
        </p:nvCxnSpPr>
        <p:spPr bwMode="auto">
          <a:xfrm>
            <a:off x="3449940" y="4098606"/>
            <a:ext cx="654227" cy="511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772237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144354" y="183966"/>
            <a:ext cx="5855368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ZPŮSOBY KRITICKÉHO MYŠLENÍ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149714" y="3507949"/>
            <a:ext cx="5855368" cy="8640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DOVEDNOSTI KRITICKÉHO MYŠLENÍ</a:t>
            </a:r>
          </a:p>
        </p:txBody>
      </p:sp>
      <p:sp>
        <p:nvSpPr>
          <p:cNvPr id="34" name="Zástupný symbol pro zápatí 33">
            <a:extLst>
              <a:ext uri="{FF2B5EF4-FFF2-40B4-BE49-F238E27FC236}">
                <a16:creationId xmlns:a16="http://schemas.microsoft.com/office/drawing/2014/main" id="{46EC0129-B117-4E03-ACEE-6FBE151093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5" name="Zástupný symbol pro číslo snímku 34">
            <a:extLst>
              <a:ext uri="{FF2B5EF4-FFF2-40B4-BE49-F238E27FC236}">
                <a16:creationId xmlns:a16="http://schemas.microsoft.com/office/drawing/2014/main" id="{1468F8F4-C0F8-43D4-89C0-2998FD697B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32131EF-041F-D5C7-941C-6BCDBCC04B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834560"/>
              </p:ext>
            </p:extLst>
          </p:nvPr>
        </p:nvGraphicFramePr>
        <p:xfrm>
          <a:off x="-4780" y="859492"/>
          <a:ext cx="12065599" cy="22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29CF3F6-2E15-8546-D747-5797D5894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351699"/>
              </p:ext>
            </p:extLst>
          </p:nvPr>
        </p:nvGraphicFramePr>
        <p:xfrm>
          <a:off x="251142" y="4372045"/>
          <a:ext cx="11497161" cy="175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95178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481264" y="851327"/>
            <a:ext cx="2662989" cy="10081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1. ZNALOSTI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144253" y="816704"/>
            <a:ext cx="2864661" cy="33129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Všeobecná rovina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81264" y="1902480"/>
            <a:ext cx="2662989" cy="10081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2. ZKUŠENOSTI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251429" y="839794"/>
            <a:ext cx="2864660" cy="32794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ohledem na zkoumaný jev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81264" y="2985885"/>
            <a:ext cx="2662989" cy="11437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3. SCHOPNOST KRITICKÉHO MYŠLENÍ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9358604" y="851327"/>
            <a:ext cx="2690642" cy="32678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ohledem na výzkumnou činnost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481263" y="4204922"/>
            <a:ext cx="2662989" cy="11437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4. POSTOJE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3144252" y="4244007"/>
            <a:ext cx="9047747" cy="105115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Nezávislost, spravedlnost, nadhled, čestnost, vytrvalost, zvědavost, sebejistota, duševní pokora, odvaha riskovat…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481262" y="5434792"/>
            <a:ext cx="2662989" cy="112892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5. TECHNIKY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144251" y="5419970"/>
            <a:ext cx="9047747" cy="11437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Kritická analýza, induktivní myšlení, deduktivní myšlení, vyvožení platných závěrů, rozlišení faktů od nepodložených spekulací, hodnocení důvěryhodnosti informačního zdroje, objasnění problému, rozpoznání východisek…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B9FD9B6-F48B-4845-BF35-336BDE2142E4}"/>
              </a:ext>
            </a:extLst>
          </p:cNvPr>
          <p:cNvSpPr txBox="1"/>
          <p:nvPr/>
        </p:nvSpPr>
        <p:spPr>
          <a:xfrm>
            <a:off x="481264" y="260648"/>
            <a:ext cx="6326797" cy="52322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Struktura </a:t>
            </a:r>
            <a:r>
              <a:rPr lang="cs-CZ" sz="3600" dirty="0"/>
              <a:t>kritického</a:t>
            </a:r>
            <a:r>
              <a:rPr lang="cs-CZ" dirty="0"/>
              <a:t> myšlení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223C07-D719-4473-83A4-6AA12069CE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625943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05DEEA-CDAC-490A-B12E-7B80555EA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5263" y="6597352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81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A8FCFB-7173-AE5D-7042-04B82A545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13DFF4-CBCD-ECC9-59E8-76C5380BB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5A371A-2D7B-DD6D-5310-560F5A0F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03DEB1-6BF6-68DE-F5E6-76CE18E6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39" y="0"/>
            <a:ext cx="7925425" cy="685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60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ADE62-F493-0123-57F5-8EC938850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48A7F0-127D-627B-24E6-B8C13ED4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2. </a:t>
            </a:r>
            <a:r>
              <a:rPr lang="en-GB" dirty="0" err="1"/>
              <a:t>Fáze</a:t>
            </a:r>
            <a:r>
              <a:rPr lang="en-GB" dirty="0"/>
              <a:t> </a:t>
            </a:r>
            <a:r>
              <a:rPr lang="en-GB" dirty="0" err="1"/>
              <a:t>návrhů</a:t>
            </a:r>
            <a:r>
              <a:rPr lang="en-GB" dirty="0"/>
              <a:t> a </a:t>
            </a:r>
            <a:r>
              <a:rPr lang="en-GB" dirty="0" err="1"/>
              <a:t>plánování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70D585-4817-35A1-E5EF-1BA59A249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1500" b="0" i="0" dirty="0">
                <a:effectLst/>
              </a:rPr>
              <a:t>Ve </a:t>
            </a:r>
            <a:r>
              <a:rPr lang="en-GB" sz="1500" b="0" i="0" dirty="0" err="1">
                <a:effectLst/>
              </a:rPr>
              <a:t>druhé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fázi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návrhu</a:t>
            </a:r>
            <a:r>
              <a:rPr lang="en-GB" sz="1500" b="0" i="0" dirty="0">
                <a:effectLst/>
              </a:rPr>
              <a:t> a </a:t>
            </a:r>
            <a:r>
              <a:rPr lang="en-GB" sz="1500" b="0" i="0" dirty="0" err="1">
                <a:effectLst/>
              </a:rPr>
              <a:t>plánování</a:t>
            </a:r>
            <a:r>
              <a:rPr lang="en-GB" sz="1500" b="0" i="0" dirty="0">
                <a:effectLst/>
              </a:rPr>
              <a:t> se </a:t>
            </a:r>
            <a:r>
              <a:rPr lang="en-GB" sz="1500" b="0" i="0" dirty="0" err="1">
                <a:effectLst/>
              </a:rPr>
              <a:t>tvoří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výzkumný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plán</a:t>
            </a:r>
            <a:r>
              <a:rPr lang="en-GB" sz="1500" b="0" i="0" dirty="0">
                <a:effectLst/>
              </a:rPr>
              <a:t>, </a:t>
            </a:r>
            <a:r>
              <a:rPr lang="en-GB" sz="1500" b="0" i="0" dirty="0" err="1">
                <a:effectLst/>
              </a:rPr>
              <a:t>stanovuje</a:t>
            </a:r>
            <a:r>
              <a:rPr lang="en-GB" sz="1500" b="0" i="0" dirty="0">
                <a:effectLst/>
              </a:rPr>
              <a:t> se </a:t>
            </a:r>
            <a:r>
              <a:rPr lang="en-GB" sz="1500" b="0" i="0" dirty="0" err="1">
                <a:effectLst/>
              </a:rPr>
              <a:t>přesná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charakteristika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zkoumaného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objektu</a:t>
            </a:r>
            <a:r>
              <a:rPr lang="en-GB" sz="1500" b="0" i="0" dirty="0">
                <a:effectLst/>
              </a:rPr>
              <a:t>, </a:t>
            </a:r>
            <a:r>
              <a:rPr lang="en-GB" sz="1500" b="0" i="0" dirty="0" err="1">
                <a:effectLst/>
              </a:rPr>
              <a:t>vybírají</a:t>
            </a:r>
            <a:r>
              <a:rPr lang="en-GB" sz="1500" b="0" i="0" dirty="0">
                <a:effectLst/>
              </a:rPr>
              <a:t> se </a:t>
            </a:r>
            <a:r>
              <a:rPr lang="en-GB" sz="1500" b="0" i="0" dirty="0" err="1">
                <a:effectLst/>
              </a:rPr>
              <a:t>vhodné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formy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sběru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dat</a:t>
            </a:r>
            <a:r>
              <a:rPr lang="en-GB" sz="1500" b="0" i="0" dirty="0">
                <a:effectLst/>
              </a:rPr>
              <a:t>, </a:t>
            </a:r>
            <a:r>
              <a:rPr lang="en-GB" sz="1500" b="0" i="0" dirty="0" err="1">
                <a:effectLst/>
              </a:rPr>
              <a:t>provádí</a:t>
            </a:r>
            <a:r>
              <a:rPr lang="en-GB" sz="1500" b="0" i="0" dirty="0">
                <a:effectLst/>
              </a:rPr>
              <a:t> se </a:t>
            </a:r>
            <a:r>
              <a:rPr lang="en-GB" sz="1500" b="0" i="0" dirty="0" err="1">
                <a:effectLst/>
              </a:rPr>
              <a:t>předvýzkum</a:t>
            </a:r>
            <a:r>
              <a:rPr lang="en-GB" sz="1500" b="0" i="0" dirty="0">
                <a:effectLst/>
              </a:rPr>
              <a:t>.</a:t>
            </a:r>
            <a:endParaRPr lang="en-GB" sz="15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65F6C81-D30F-90B5-5D23-444E1A2C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7498" y="1718315"/>
            <a:ext cx="6096000" cy="353567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EF2CDD-5FA1-8B12-52BC-A65B0B541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Lékařská fakulta Masarykovy univerzity, Ústav zdravotnických věd</a:t>
            </a:r>
          </a:p>
        </p:txBody>
      </p:sp>
    </p:spTree>
    <p:extLst>
      <p:ext uri="{BB962C8B-B14F-4D97-AF65-F5344CB8AC3E}">
        <p14:creationId xmlns:p14="http://schemas.microsoft.com/office/powerpoint/2010/main" val="2599690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25B212-47A8-682A-D9B4-3DE7DB96B5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BE1E81-CB6F-0752-6227-2EA5C0C2E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31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FADD5663-28A8-AC7E-C770-7F2D7748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en-GB" dirty="0" err="1"/>
              <a:t>ávrh</a:t>
            </a:r>
            <a:r>
              <a:rPr lang="en-GB" dirty="0"/>
              <a:t> </a:t>
            </a:r>
            <a:r>
              <a:rPr lang="en-GB" dirty="0" err="1"/>
              <a:t>výzkumného</a:t>
            </a:r>
            <a:r>
              <a:rPr lang="en-GB" dirty="0"/>
              <a:t> </a:t>
            </a:r>
            <a:r>
              <a:rPr lang="en-GB" dirty="0" err="1"/>
              <a:t>plánu</a:t>
            </a:r>
            <a:endParaRPr lang="en-GB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AD8D4ED-17D1-FEB4-2D13-3F8E8F442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Zvažujeme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čas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potřebujeme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jednotlivé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fáze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procesu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Dokončení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u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bakalářských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limitováno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termínem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odevzdání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Harmonogram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jednotlivých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fází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mohou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dále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ovlivňovat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povinnosti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spojené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studiem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udělení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zápočtu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odevzdání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určité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části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928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9C3AB9-AEEB-47B9-2155-8424B4A87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80B78A-C1B6-5475-9933-0AB1612E2E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071DFB-1746-8C8C-6991-05CB517D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78425"/>
            <a:ext cx="10753200" cy="451576"/>
          </a:xfrm>
        </p:spPr>
        <p:txBody>
          <a:bodyPr/>
          <a:lstStyle/>
          <a:p>
            <a:r>
              <a:rPr lang="cs-CZ" dirty="0"/>
              <a:t>C</a:t>
            </a:r>
            <a:r>
              <a:rPr lang="en-GB" dirty="0" err="1"/>
              <a:t>harakteristika</a:t>
            </a:r>
            <a:r>
              <a:rPr lang="en-GB" dirty="0"/>
              <a:t> </a:t>
            </a:r>
            <a:r>
              <a:rPr lang="en-GB" dirty="0" err="1"/>
              <a:t>zkoumaného</a:t>
            </a:r>
            <a:r>
              <a:rPr lang="en-GB" dirty="0"/>
              <a:t> </a:t>
            </a:r>
            <a:r>
              <a:rPr lang="en-GB" dirty="0" err="1"/>
              <a:t>objektu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F10907-DDDD-D5AF-9917-FC3E5562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998974"/>
            <a:ext cx="10753200" cy="5043011"/>
          </a:xfrm>
        </p:spPr>
        <p:txBody>
          <a:bodyPr/>
          <a:lstStyle/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celou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populac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cs-CZ" dirty="0">
                <a:solidFill>
                  <a:srgbClr val="3A3A3A"/>
                </a:solidFill>
                <a:latin typeface="Open Sans" panose="020B0606030504020204" pitchFamily="34" charset="0"/>
              </a:rPr>
              <a:t>.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požadujeme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výběrový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soubor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byl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co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nejvíce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reprezentativní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tj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 aby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obsahoval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skupinu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elementů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významné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naše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zkoumání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stejném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poměru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stejné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charakteristiky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jaké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nachází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populaci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aby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nedošlo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zkreslení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výsledku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). </a:t>
            </a:r>
            <a:endParaRPr lang="cs-CZ" sz="18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kvantitativní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používáme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pravděpodobnostní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výběr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náhodný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systematický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stratifikovaný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kvótní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byla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zajištěna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reprezentativnost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výběrového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souboru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441D1B-262D-54BE-9A4B-864F7BC98532}"/>
              </a:ext>
            </a:extLst>
          </p:cNvPr>
          <p:cNvSpPr txBox="1"/>
          <p:nvPr/>
        </p:nvSpPr>
        <p:spPr>
          <a:xfrm>
            <a:off x="4680000" y="1600858"/>
            <a:ext cx="64239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populace 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=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základní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soubor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cs-CZ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=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skupina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elementů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významné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naše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zkoumání</a:t>
            </a:r>
            <a:r>
              <a:rPr lang="cs-CZ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4769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161FC0-595B-86BD-B597-13FCE046DD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F3FF98-4449-0A5F-12C8-81A42F27E1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744F7F-99A9-4B35-8242-BA7D2A84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en-GB" dirty="0" err="1"/>
              <a:t>orm</a:t>
            </a:r>
            <a:r>
              <a:rPr lang="cs-CZ" dirty="0"/>
              <a:t>a</a:t>
            </a:r>
            <a:r>
              <a:rPr lang="en-GB" dirty="0"/>
              <a:t> </a:t>
            </a:r>
            <a:r>
              <a:rPr lang="en-GB" dirty="0" err="1"/>
              <a:t>sběru</a:t>
            </a:r>
            <a:r>
              <a:rPr lang="en-GB" dirty="0"/>
              <a:t> </a:t>
            </a:r>
            <a:r>
              <a:rPr lang="en-GB" dirty="0" err="1"/>
              <a:t>dat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6ADD6C-77D5-3BF8-0D77-7C7C1FC33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12268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Mezi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nejčastěji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užívané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sběru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u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kvantitativního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patří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šetření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pozorování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rozhovor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výběru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sběru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musíme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pamatovat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to,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zvolený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splňovat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požadavky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objektivity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reliability a validity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měření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E59ADBE-39AD-7495-C3A4-2D3A63FF4E99}"/>
              </a:ext>
            </a:extLst>
          </p:cNvPr>
          <p:cNvSpPr txBox="1"/>
          <p:nvPr/>
        </p:nvSpPr>
        <p:spPr>
          <a:xfrm>
            <a:off x="666001" y="3148732"/>
            <a:ext cx="4377948" cy="3046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solidFill>
                  <a:srgbClr val="3A3A3A"/>
                </a:solidFill>
                <a:latin typeface="Open Sans" panose="020B0606030504020204" pitchFamily="34" charset="0"/>
              </a:rPr>
              <a:t>R</a:t>
            </a: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eliabilita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zahrnuje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pojmy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 to </a:t>
            </a:r>
            <a:r>
              <a:rPr lang="en-GB" sz="1600" b="0" i="1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spolehlivost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600" b="0" i="1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přesnost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měření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tzn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měření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provedeme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za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stejných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podmínek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bychom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získat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velmi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podobné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výsledky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Měření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zatíženo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malým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počtem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chyb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). 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Vysoký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stupeň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reliability je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nutnou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podmínkou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validity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měření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Stupeň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reliability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lze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měřit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koeficientem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reliability.</a:t>
            </a:r>
            <a:endParaRPr lang="en-GB" sz="200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CDA026-6DD4-A598-A387-8F74B536E366}"/>
              </a:ext>
            </a:extLst>
          </p:cNvPr>
          <p:cNvSpPr txBox="1"/>
          <p:nvPr/>
        </p:nvSpPr>
        <p:spPr>
          <a:xfrm>
            <a:off x="6194323" y="3148732"/>
            <a:ext cx="402663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solidFill>
                  <a:srgbClr val="3A3A3A"/>
                </a:solidFill>
                <a:latin typeface="Open Sans" panose="020B0606030504020204" pitchFamily="34" charset="0"/>
              </a:rPr>
              <a:t>V</a:t>
            </a: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alidita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Open Sans" panose="020B0606030504020204" pitchFamily="34" charset="0"/>
              <a:buChar char="–"/>
            </a:pP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měření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představuje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platnost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,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tzn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.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že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je 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měřeno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opravdu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to, co 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má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být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měřeno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(co je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výzkumným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záměrem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013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ADE62-F493-0123-57F5-8EC938850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48A7F0-127D-627B-24E6-B8C13ED4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3. </a:t>
            </a:r>
            <a:r>
              <a:rPr lang="en-GB" dirty="0" err="1"/>
              <a:t>Fáze</a:t>
            </a:r>
            <a:r>
              <a:rPr lang="en-GB" dirty="0"/>
              <a:t> </a:t>
            </a:r>
            <a:r>
              <a:rPr lang="cs-CZ" dirty="0"/>
              <a:t>empirická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70D585-4817-35A1-E5EF-1BA59A249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585460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1500" b="0" i="0" dirty="0">
                <a:effectLst/>
              </a:rPr>
              <a:t>V </a:t>
            </a:r>
            <a:r>
              <a:rPr lang="en-GB" sz="1500" b="0" i="0" dirty="0" err="1">
                <a:effectLst/>
              </a:rPr>
              <a:t>empirické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fázi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výzkumu</a:t>
            </a:r>
            <a:r>
              <a:rPr lang="en-GB" sz="1500" b="0" i="0" dirty="0">
                <a:effectLst/>
              </a:rPr>
              <a:t> se </a:t>
            </a:r>
            <a:r>
              <a:rPr lang="en-GB" sz="1500" b="0" i="0" dirty="0" err="1">
                <a:effectLst/>
              </a:rPr>
              <a:t>získávají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údaje</a:t>
            </a:r>
            <a:r>
              <a:rPr lang="en-GB" sz="1500" b="0" i="0" dirty="0">
                <a:effectLst/>
              </a:rPr>
              <a:t> o </a:t>
            </a:r>
            <a:r>
              <a:rPr lang="en-GB" sz="1500" b="0" i="0" dirty="0" err="1">
                <a:effectLst/>
              </a:rPr>
              <a:t>zkoumaném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problému</a:t>
            </a:r>
            <a:r>
              <a:rPr lang="en-GB" sz="1500" b="0" i="0" dirty="0">
                <a:effectLst/>
              </a:rPr>
              <a:t> v </a:t>
            </a:r>
            <a:r>
              <a:rPr lang="en-GB" sz="1500" b="0" i="0" dirty="0" err="1">
                <a:effectLst/>
              </a:rPr>
              <a:t>terénu</a:t>
            </a:r>
            <a:r>
              <a:rPr lang="en-GB" sz="1500" b="0" i="0" dirty="0">
                <a:effectLst/>
              </a:rPr>
              <a:t> (</a:t>
            </a:r>
            <a:r>
              <a:rPr lang="en-GB" sz="1500" b="0" i="0" dirty="0" err="1">
                <a:effectLst/>
              </a:rPr>
              <a:t>např</a:t>
            </a:r>
            <a:r>
              <a:rPr lang="en-GB" sz="1500" b="0" i="0" dirty="0">
                <a:effectLst/>
              </a:rPr>
              <a:t>. </a:t>
            </a:r>
            <a:r>
              <a:rPr lang="en-GB" sz="1500" b="0" i="0" dirty="0" err="1">
                <a:effectLst/>
              </a:rPr>
              <a:t>distribuce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dotazníků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včetně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jejich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návratnosti</a:t>
            </a:r>
            <a:r>
              <a:rPr lang="en-GB" sz="1500" b="0" i="0" dirty="0">
                <a:effectLst/>
              </a:rPr>
              <a:t>) a </a:t>
            </a:r>
            <a:r>
              <a:rPr lang="en-GB" sz="1500" b="0" i="0" dirty="0" err="1">
                <a:effectLst/>
              </a:rPr>
              <a:t>získané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údaje</a:t>
            </a:r>
            <a:r>
              <a:rPr lang="en-GB" sz="1500" b="0" i="0" dirty="0">
                <a:effectLst/>
              </a:rPr>
              <a:t> se </a:t>
            </a:r>
            <a:r>
              <a:rPr lang="en-GB" sz="1500" b="0" i="0" dirty="0" err="1">
                <a:effectLst/>
              </a:rPr>
              <a:t>připraví</a:t>
            </a:r>
            <a:r>
              <a:rPr lang="en-GB" sz="1500" b="0" i="0" dirty="0">
                <a:effectLst/>
              </a:rPr>
              <a:t> pro </a:t>
            </a:r>
            <a:r>
              <a:rPr lang="en-GB" sz="1500" b="0" i="0" dirty="0" err="1">
                <a:effectLst/>
              </a:rPr>
              <a:t>analýzu</a:t>
            </a:r>
            <a:r>
              <a:rPr lang="en-GB" sz="1500" b="0" i="0" dirty="0">
                <a:effectLst/>
              </a:rPr>
              <a:t>.</a:t>
            </a:r>
            <a:endParaRPr lang="en-GB" sz="15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EF2CDD-5FA1-8B12-52BC-A65B0B541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Lékařská fakulta Masarykovy univerzity, Ústav zdravotnických věd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D41D92A-CF51-2930-4196-16433127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50" y="1833102"/>
            <a:ext cx="6289316" cy="365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05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A6186C-A07B-D4F8-DFC6-E9CCC85D4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393E1C5-6A68-0187-E5F7-C33EBCC2C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35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E2DA961-97D3-DADD-E97E-DC01612F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Získávání </a:t>
            </a:r>
            <a:r>
              <a:rPr lang="en-GB" dirty="0" err="1"/>
              <a:t>dat</a:t>
            </a:r>
            <a:r>
              <a:rPr lang="en-GB" dirty="0"/>
              <a:t> 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0BB8623-4AB5-A770-AD81-B9CF805B2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terénu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můžeme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realizovat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různým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ale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vždy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nutno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respektovat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etické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právní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zásady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údaje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získáme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závisí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sběru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pozorování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studium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dokumentů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pomocí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obsahové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analýzy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apod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.).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Nezbytným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předpokladem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zajištění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spolupráce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účastníků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764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02E546-AAC1-FE40-71D6-49BD12BA08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0CA3E8-1977-EF15-26A6-5F2EA45259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303896-D552-2062-722A-24CC0B42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</a:t>
            </a:r>
            <a:r>
              <a:rPr lang="cs-CZ" dirty="0" err="1"/>
              <a:t>výzkuného</a:t>
            </a:r>
            <a:r>
              <a:rPr lang="cs-CZ" dirty="0"/>
              <a:t> nástroje - dotazník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0A7849-D4B2-7727-B266-1A20CA0A5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6027"/>
            <a:ext cx="10753200" cy="4139998"/>
          </a:xfrm>
        </p:spPr>
        <p:txBody>
          <a:bodyPr/>
          <a:lstStyle/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 </a:t>
            </a:r>
            <a:r>
              <a:rPr lang="en-GB" b="0" i="0" dirty="0" err="1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dotazníkového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šetření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nejvhodnější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zajistit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distribuci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terénu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osobně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prostřednictvím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důvěryhodných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dobře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instruovaných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spolupracovníků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dosáhneme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nejvyšší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návratnost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Další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možností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rozeslání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dotazníků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poštou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však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návratnost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velmi</a:t>
            </a:r>
            <a:r>
              <a:rPr lang="en-GB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nízká</a:t>
            </a:r>
            <a:r>
              <a:rPr lang="en-GB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lze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ji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částečně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eliminovat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zasláním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ofrankované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obálky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zpětnou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adresou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Další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možností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distribuce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prostřednictvím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email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sdílením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sociální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sítě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prostřednictvím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web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ových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stránek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k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tomu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určených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045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34D8A8-D40F-D25E-DA81-32FC9AD8AE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7E8A99-3271-D78E-5297-6F7F072EA1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ED8ECD-A101-5093-FCEC-928EC6A8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Příprava dat pro analýzu</a:t>
            </a:r>
            <a:endParaRPr lang="en-GB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3E16F6E-27AC-2479-62EA-210E68E0B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24849"/>
              </p:ext>
            </p:extLst>
          </p:nvPr>
        </p:nvGraphicFramePr>
        <p:xfrm>
          <a:off x="719399" y="1061884"/>
          <a:ext cx="11179375" cy="532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94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ADE62-F493-0123-57F5-8EC938850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48A7F0-127D-627B-24E6-B8C13ED4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4. </a:t>
            </a:r>
            <a:r>
              <a:rPr lang="en-GB" dirty="0" err="1"/>
              <a:t>Fáze</a:t>
            </a:r>
            <a:r>
              <a:rPr lang="en-GB" dirty="0"/>
              <a:t> </a:t>
            </a:r>
            <a:r>
              <a:rPr lang="cs-CZ" dirty="0"/>
              <a:t>analytická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70D585-4817-35A1-E5EF-1BA59A249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585460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1500" b="0" i="0" dirty="0">
                <a:effectLst/>
              </a:rPr>
              <a:t>V </a:t>
            </a:r>
            <a:r>
              <a:rPr lang="en-GB" sz="1500" b="0" i="0" dirty="0" err="1">
                <a:effectLst/>
              </a:rPr>
              <a:t>analytické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fázi</a:t>
            </a:r>
            <a:r>
              <a:rPr lang="en-GB" sz="1500" b="0" i="0" dirty="0">
                <a:effectLst/>
              </a:rPr>
              <a:t> je </a:t>
            </a:r>
            <a:r>
              <a:rPr lang="en-GB" sz="1500" b="0" i="0" dirty="0" err="1">
                <a:effectLst/>
              </a:rPr>
              <a:t>provedena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analýza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získaných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údajů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prostřednictvím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statistických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metod</a:t>
            </a:r>
            <a:r>
              <a:rPr lang="en-GB" sz="1500" b="0" i="0" dirty="0">
                <a:effectLst/>
              </a:rPr>
              <a:t>, </a:t>
            </a:r>
            <a:r>
              <a:rPr lang="en-GB" sz="1500" b="0" i="0" dirty="0" err="1">
                <a:effectLst/>
              </a:rPr>
              <a:t>kdy</a:t>
            </a:r>
            <a:r>
              <a:rPr lang="en-GB" sz="1500" b="0" i="0" dirty="0">
                <a:effectLst/>
              </a:rPr>
              <a:t> po </a:t>
            </a:r>
            <a:r>
              <a:rPr lang="en-GB" sz="1500" b="0" i="0" dirty="0" err="1">
                <a:effectLst/>
              </a:rPr>
              <a:t>analýze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jsou</a:t>
            </a:r>
            <a:r>
              <a:rPr lang="en-GB" sz="1500" b="0" i="0" dirty="0">
                <a:effectLst/>
              </a:rPr>
              <a:t> data </a:t>
            </a:r>
            <a:r>
              <a:rPr lang="en-GB" sz="1500" b="0" i="0" dirty="0" err="1">
                <a:effectLst/>
              </a:rPr>
              <a:t>interpretována</a:t>
            </a:r>
            <a:r>
              <a:rPr lang="en-GB" sz="1500" b="0" i="0" dirty="0">
                <a:effectLst/>
              </a:rPr>
              <a:t> a </a:t>
            </a:r>
            <a:r>
              <a:rPr lang="en-GB" sz="1500" b="0" i="0" dirty="0" err="1">
                <a:effectLst/>
              </a:rPr>
              <a:t>vyvozeny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závěry</a:t>
            </a:r>
            <a:r>
              <a:rPr lang="en-GB" sz="1500" b="0" i="0" dirty="0">
                <a:effectLst/>
              </a:rPr>
              <a:t>.</a:t>
            </a:r>
            <a:endParaRPr lang="en-GB" sz="15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EF2CDD-5FA1-8B12-52BC-A65B0B541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Lékařská fakulta Masarykovy univerzity, Ústav zdravotnických věd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C91A5AE-B207-69A1-9A6D-32F243C8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53" y="1939717"/>
            <a:ext cx="6422845" cy="37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63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18F71C-A8AF-DFBF-BCD9-560A3643AA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38A2B0-2B7F-FC2B-BDF3-2EB09CEB98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39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C5065A2-D1AA-62A2-3E8D-566B51C0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dat (1)</a:t>
            </a:r>
            <a:endParaRPr lang="en-GB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E20F146-D1F3-BCA0-63A5-A5551C06E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5006"/>
            <a:ext cx="10753200" cy="4366994"/>
          </a:xfrm>
        </p:spPr>
        <p:txBody>
          <a:bodyPr/>
          <a:lstStyle/>
          <a:p>
            <a:r>
              <a:rPr lang="cs-CZ" dirty="0"/>
              <a:t>prvně je nutno provést třídění dat</a:t>
            </a:r>
          </a:p>
          <a:p>
            <a:pPr marL="895350" indent="-1793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t</a:t>
            </a:r>
            <a:r>
              <a:rPr lang="en-GB" sz="2000" dirty="0" err="1"/>
              <a:t>řídění</a:t>
            </a:r>
            <a:r>
              <a:rPr lang="en-GB" sz="2000" dirty="0"/>
              <a:t> je </a:t>
            </a:r>
            <a:r>
              <a:rPr lang="en-GB" sz="2000" dirty="0" err="1"/>
              <a:t>postup</a:t>
            </a:r>
            <a:r>
              <a:rPr lang="en-GB" sz="2000" dirty="0"/>
              <a:t>, </a:t>
            </a:r>
            <a:r>
              <a:rPr lang="en-GB" sz="2000" dirty="0" err="1"/>
              <a:t>při</a:t>
            </a:r>
            <a:r>
              <a:rPr lang="en-GB" sz="2000" dirty="0"/>
              <a:t> </a:t>
            </a:r>
            <a:r>
              <a:rPr lang="en-GB" sz="2000" dirty="0" err="1"/>
              <a:t>kterém</a:t>
            </a:r>
            <a:r>
              <a:rPr lang="en-GB" sz="2000" dirty="0"/>
              <a:t> </a:t>
            </a:r>
            <a:r>
              <a:rPr lang="en-GB" sz="2000" dirty="0" err="1"/>
              <a:t>zjišťujeme</a:t>
            </a:r>
            <a:r>
              <a:rPr lang="en-GB" sz="2000" dirty="0"/>
              <a:t>, </a:t>
            </a:r>
            <a:r>
              <a:rPr lang="en-GB" sz="2000" dirty="0" err="1"/>
              <a:t>jaké</a:t>
            </a:r>
            <a:r>
              <a:rPr lang="en-GB" sz="2000" dirty="0"/>
              <a:t> </a:t>
            </a:r>
            <a:r>
              <a:rPr lang="en-GB" sz="2000" dirty="0" err="1"/>
              <a:t>znaky</a:t>
            </a:r>
            <a:r>
              <a:rPr lang="en-GB" sz="2000" dirty="0"/>
              <a:t> </a:t>
            </a:r>
            <a:r>
              <a:rPr lang="en-GB" sz="2000" dirty="0" err="1"/>
              <a:t>mají</a:t>
            </a:r>
            <a:r>
              <a:rPr lang="en-GB" sz="2000" dirty="0"/>
              <a:t> </a:t>
            </a:r>
            <a:r>
              <a:rPr lang="en-GB" sz="2000" dirty="0" err="1"/>
              <a:t>jedinci</a:t>
            </a:r>
            <a:r>
              <a:rPr lang="en-GB" sz="2000" dirty="0"/>
              <a:t> z  </a:t>
            </a:r>
            <a:r>
              <a:rPr lang="cs-CZ" sz="2000" dirty="0"/>
              <a:t>vybraného souboru respondentů </a:t>
            </a:r>
            <a:r>
              <a:rPr lang="en-GB" sz="2000" dirty="0" err="1"/>
              <a:t>společné</a:t>
            </a:r>
            <a:r>
              <a:rPr lang="en-GB" sz="2000" dirty="0"/>
              <a:t> (</a:t>
            </a:r>
            <a:r>
              <a:rPr lang="en-GB" sz="2000" u="sng" dirty="0" err="1"/>
              <a:t>třídění</a:t>
            </a:r>
            <a:r>
              <a:rPr lang="en-GB" sz="2000" u="sng" dirty="0"/>
              <a:t> </a:t>
            </a:r>
            <a:r>
              <a:rPr lang="en-GB" sz="2000" u="sng" dirty="0" err="1"/>
              <a:t>prvního</a:t>
            </a:r>
            <a:r>
              <a:rPr lang="en-GB" sz="2000" u="sng" dirty="0"/>
              <a:t> </a:t>
            </a:r>
            <a:r>
              <a:rPr lang="en-GB" sz="2000" u="sng" dirty="0" err="1"/>
              <a:t>stupně</a:t>
            </a:r>
            <a:r>
              <a:rPr lang="en-GB" sz="2000" dirty="0"/>
              <a:t>). </a:t>
            </a:r>
            <a:endParaRPr lang="cs-CZ" sz="2000" dirty="0"/>
          </a:p>
          <a:p>
            <a:pPr marL="895350" indent="-179388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2000" dirty="0"/>
          </a:p>
          <a:p>
            <a:r>
              <a:rPr lang="en-GB" dirty="0" err="1"/>
              <a:t>Hodnoty</a:t>
            </a:r>
            <a:r>
              <a:rPr lang="en-GB" dirty="0"/>
              <a:t> </a:t>
            </a:r>
            <a:r>
              <a:rPr lang="en-GB" dirty="0" err="1"/>
              <a:t>vyjadřujeme</a:t>
            </a:r>
            <a:r>
              <a:rPr lang="en-GB" dirty="0"/>
              <a:t> </a:t>
            </a:r>
            <a:r>
              <a:rPr lang="en-GB" dirty="0" err="1"/>
              <a:t>prostřednictvím</a:t>
            </a:r>
            <a:r>
              <a:rPr lang="en-GB" dirty="0"/>
              <a:t> </a:t>
            </a:r>
            <a:r>
              <a:rPr lang="en-GB" dirty="0" err="1"/>
              <a:t>absolutních</a:t>
            </a:r>
            <a:r>
              <a:rPr lang="en-GB" dirty="0"/>
              <a:t> a </a:t>
            </a:r>
            <a:r>
              <a:rPr lang="en-GB" dirty="0" err="1"/>
              <a:t>relativních</a:t>
            </a:r>
            <a:r>
              <a:rPr lang="en-GB" dirty="0"/>
              <a:t> </a:t>
            </a:r>
            <a:r>
              <a:rPr lang="en-GB" dirty="0" err="1"/>
              <a:t>četností</a:t>
            </a:r>
            <a:r>
              <a:rPr lang="en-GB" dirty="0"/>
              <a:t>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i="1" dirty="0"/>
              <a:t>„Z 99 </a:t>
            </a:r>
            <a:r>
              <a:rPr lang="en-GB" i="1" dirty="0" err="1"/>
              <a:t>respondentů</a:t>
            </a:r>
            <a:r>
              <a:rPr lang="en-GB" i="1" dirty="0"/>
              <a:t> </a:t>
            </a:r>
            <a:r>
              <a:rPr lang="en-GB" dirty="0"/>
              <a:t>(</a:t>
            </a:r>
            <a:r>
              <a:rPr lang="en-GB" dirty="0" err="1">
                <a:solidFill>
                  <a:schemeClr val="tx2"/>
                </a:solidFill>
              </a:rPr>
              <a:t>absolutní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četnost</a:t>
            </a:r>
            <a:r>
              <a:rPr lang="en-GB" dirty="0"/>
              <a:t>) </a:t>
            </a:r>
            <a:r>
              <a:rPr lang="en-GB" i="1" dirty="0"/>
              <a:t>je 32,32 % </a:t>
            </a:r>
            <a:r>
              <a:rPr lang="en-GB" dirty="0"/>
              <a:t>(</a:t>
            </a:r>
            <a:r>
              <a:rPr lang="en-GB" dirty="0" err="1">
                <a:solidFill>
                  <a:schemeClr val="tx2"/>
                </a:solidFill>
              </a:rPr>
              <a:t>relativní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četnost</a:t>
            </a:r>
            <a:r>
              <a:rPr lang="en-GB" dirty="0"/>
              <a:t>) </a:t>
            </a:r>
            <a:r>
              <a:rPr lang="en-GB" i="1" dirty="0" err="1"/>
              <a:t>mužů</a:t>
            </a:r>
            <a:r>
              <a:rPr lang="en-GB" i="1" dirty="0"/>
              <a:t> a 67,68 % </a:t>
            </a:r>
            <a:r>
              <a:rPr lang="en-GB" i="1" dirty="0" err="1"/>
              <a:t>žen</a:t>
            </a:r>
            <a:r>
              <a:rPr lang="en-GB" i="1" dirty="0"/>
              <a:t> </a:t>
            </a:r>
            <a:r>
              <a:rPr lang="en-GB" dirty="0"/>
              <a:t>(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četnosti</a:t>
            </a:r>
            <a:r>
              <a:rPr lang="en-GB" dirty="0"/>
              <a:t>)“, </a:t>
            </a:r>
            <a:r>
              <a:rPr lang="en-GB" dirty="0" err="1"/>
              <a:t>případně</a:t>
            </a:r>
            <a:r>
              <a:rPr lang="en-GB" dirty="0"/>
              <a:t> </a:t>
            </a:r>
            <a:r>
              <a:rPr lang="en-GB" dirty="0" err="1"/>
              <a:t>středních</a:t>
            </a:r>
            <a:r>
              <a:rPr lang="en-GB" dirty="0"/>
              <a:t> </a:t>
            </a:r>
            <a:r>
              <a:rPr lang="en-GB" dirty="0" err="1"/>
              <a:t>hodnot</a:t>
            </a:r>
            <a:r>
              <a:rPr lang="en-GB" dirty="0"/>
              <a:t> (</a:t>
            </a:r>
            <a:r>
              <a:rPr lang="en-GB" dirty="0" err="1">
                <a:solidFill>
                  <a:schemeClr val="tx2"/>
                </a:solidFill>
              </a:rPr>
              <a:t>průměr</a:t>
            </a:r>
            <a:r>
              <a:rPr lang="en-GB" dirty="0">
                <a:solidFill>
                  <a:schemeClr val="tx2"/>
                </a:solidFill>
              </a:rPr>
              <a:t>, modus a </a:t>
            </a:r>
            <a:r>
              <a:rPr lang="en-GB" dirty="0" err="1">
                <a:solidFill>
                  <a:schemeClr val="tx2"/>
                </a:solidFill>
              </a:rPr>
              <a:t>medián</a:t>
            </a:r>
            <a:r>
              <a:rPr lang="en-GB" dirty="0"/>
              <a:t>).</a:t>
            </a:r>
            <a:endParaRPr lang="cs-CZ" dirty="0"/>
          </a:p>
          <a:p>
            <a:endParaRPr lang="cs-CZ" dirty="0"/>
          </a:p>
          <a:p>
            <a:r>
              <a:rPr lang="en-GB" dirty="0"/>
              <a:t> </a:t>
            </a:r>
            <a:r>
              <a:rPr lang="en-GB" dirty="0" err="1"/>
              <a:t>Popis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v </a:t>
            </a:r>
            <a:r>
              <a:rPr lang="en-GB" dirty="0" err="1"/>
              <a:t>závěrečné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: „Z 99 (100 %) </a:t>
            </a:r>
            <a:r>
              <a:rPr lang="en-GB" dirty="0" err="1"/>
              <a:t>respondentů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32 (32,32 %) </a:t>
            </a:r>
            <a:r>
              <a:rPr lang="en-GB" dirty="0" err="1"/>
              <a:t>mužů</a:t>
            </a:r>
            <a:r>
              <a:rPr lang="en-GB" dirty="0"/>
              <a:t> a 67 (67,68 %) </a:t>
            </a:r>
            <a:r>
              <a:rPr lang="en-GB" dirty="0" err="1"/>
              <a:t>žen</a:t>
            </a:r>
            <a:r>
              <a:rPr lang="en-GB" dirty="0"/>
              <a:t>.“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54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ADE62-F493-0123-57F5-8EC938850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48A7F0-127D-627B-24E6-B8C13ED4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1. koncepční fáze výzkumu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70D585-4817-35A1-E5EF-1BA59A249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912798"/>
          </a:xfrm>
        </p:spPr>
        <p:txBody>
          <a:bodyPr anchor="t">
            <a:normAutofit fontScale="25000" lnSpcReduction="20000"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6400" b="0" i="0" dirty="0">
                <a:effectLst/>
                <a:latin typeface="+mn-lt"/>
              </a:rPr>
              <a:t>V </a:t>
            </a:r>
            <a:r>
              <a:rPr lang="en-GB" sz="6400" b="0" i="0" dirty="0" err="1">
                <a:effectLst/>
                <a:latin typeface="+mn-lt"/>
              </a:rPr>
              <a:t>první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fázi</a:t>
            </a:r>
            <a:r>
              <a:rPr lang="en-GB" sz="6400" b="0" i="0" dirty="0">
                <a:effectLst/>
                <a:latin typeface="+mn-lt"/>
              </a:rPr>
              <a:t> je </a:t>
            </a:r>
            <a:r>
              <a:rPr lang="en-GB" sz="6400" b="0" i="0" dirty="0" err="1">
                <a:effectLst/>
                <a:latin typeface="+mn-lt"/>
              </a:rPr>
              <a:t>nutno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stanovit</a:t>
            </a:r>
            <a:r>
              <a:rPr lang="en-GB" sz="6400" b="0" i="0" dirty="0">
                <a:effectLst/>
                <a:latin typeface="+mn-lt"/>
              </a:rPr>
              <a:t> oblast </a:t>
            </a:r>
            <a:r>
              <a:rPr lang="en-GB" sz="6400" b="0" i="0" dirty="0" err="1">
                <a:effectLst/>
                <a:latin typeface="+mn-lt"/>
              </a:rPr>
              <a:t>výzkumu</a:t>
            </a:r>
            <a:r>
              <a:rPr lang="en-GB" sz="6400" b="0" i="0" dirty="0">
                <a:effectLst/>
                <a:latin typeface="+mn-lt"/>
              </a:rPr>
              <a:t> a </a:t>
            </a:r>
            <a:r>
              <a:rPr lang="en-GB" sz="6400" b="0" i="0" dirty="0" err="1">
                <a:effectLst/>
                <a:latin typeface="+mn-lt"/>
              </a:rPr>
              <a:t>jeho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téma</a:t>
            </a:r>
            <a:r>
              <a:rPr lang="en-GB" sz="6400" b="0" i="0" dirty="0">
                <a:effectLst/>
                <a:latin typeface="+mn-lt"/>
              </a:rPr>
              <a:t>, </a:t>
            </a:r>
            <a:r>
              <a:rPr lang="en-GB" sz="6400" b="0" i="0" dirty="0" err="1">
                <a:effectLst/>
                <a:latin typeface="+mn-lt"/>
              </a:rPr>
              <a:t>formulovat</a:t>
            </a:r>
            <a:r>
              <a:rPr lang="en-GB" sz="6400" b="0" i="0" dirty="0">
                <a:effectLst/>
                <a:latin typeface="+mn-lt"/>
              </a:rPr>
              <a:t> a </a:t>
            </a:r>
            <a:r>
              <a:rPr lang="en-GB" sz="6400" b="0" i="0" dirty="0" err="1">
                <a:effectLst/>
                <a:latin typeface="+mn-lt"/>
              </a:rPr>
              <a:t>vymezit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problém</a:t>
            </a:r>
            <a:r>
              <a:rPr lang="en-GB" sz="6400" b="0" i="0" dirty="0">
                <a:effectLst/>
                <a:latin typeface="+mn-lt"/>
              </a:rPr>
              <a:t>, </a:t>
            </a:r>
            <a:r>
              <a:rPr lang="en-GB" sz="6400" b="0" i="0" dirty="0" err="1">
                <a:effectLst/>
                <a:latin typeface="+mn-lt"/>
              </a:rPr>
              <a:t>zjistit</a:t>
            </a:r>
            <a:r>
              <a:rPr lang="en-GB" sz="6400" b="0" i="0" dirty="0">
                <a:effectLst/>
                <a:latin typeface="+mn-lt"/>
              </a:rPr>
              <a:t>, </a:t>
            </a:r>
            <a:r>
              <a:rPr lang="en-GB" sz="6400" b="0" i="0" dirty="0" err="1">
                <a:effectLst/>
                <a:latin typeface="+mn-lt"/>
              </a:rPr>
              <a:t>studovat</a:t>
            </a:r>
            <a:r>
              <a:rPr lang="en-GB" sz="6400" b="0" i="0" dirty="0">
                <a:effectLst/>
                <a:latin typeface="+mn-lt"/>
              </a:rPr>
              <a:t> a </a:t>
            </a:r>
            <a:r>
              <a:rPr lang="en-GB" sz="6400" b="0" i="0" dirty="0" err="1">
                <a:effectLst/>
                <a:latin typeface="+mn-lt"/>
              </a:rPr>
              <a:t>analyzovat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dostupné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bibliografické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zdroje</a:t>
            </a:r>
            <a:r>
              <a:rPr lang="en-GB" sz="6400" b="0" i="0" dirty="0">
                <a:effectLst/>
                <a:latin typeface="+mn-lt"/>
              </a:rPr>
              <a:t>, </a:t>
            </a:r>
            <a:r>
              <a:rPr lang="en-GB" sz="6400" b="0" i="0" dirty="0" err="1">
                <a:effectLst/>
                <a:latin typeface="+mn-lt"/>
              </a:rPr>
              <a:t>stanovit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cíl</a:t>
            </a:r>
            <a:r>
              <a:rPr lang="en-GB" sz="6400" b="0" i="0" dirty="0">
                <a:effectLst/>
                <a:latin typeface="+mn-lt"/>
              </a:rPr>
              <a:t>, </a:t>
            </a:r>
            <a:r>
              <a:rPr lang="en-GB" sz="6400" b="0" i="0" dirty="0" err="1">
                <a:effectLst/>
                <a:latin typeface="+mn-lt"/>
              </a:rPr>
              <a:t>formulovat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hypotézy</a:t>
            </a:r>
            <a:r>
              <a:rPr lang="en-GB" sz="6400" b="0" i="0" dirty="0">
                <a:effectLst/>
                <a:latin typeface="+mn-lt"/>
              </a:rPr>
              <a:t> a </a:t>
            </a:r>
            <a:r>
              <a:rPr lang="en-GB" sz="6400" b="0" i="0" dirty="0" err="1">
                <a:effectLst/>
                <a:latin typeface="+mn-lt"/>
              </a:rPr>
              <a:t>provést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operacionalizaci</a:t>
            </a:r>
            <a:r>
              <a:rPr lang="en-GB" sz="1400" b="0" i="0" dirty="0">
                <a:effectLst/>
              </a:rPr>
              <a:t>.</a:t>
            </a:r>
            <a:endParaRPr lang="en-GB" sz="14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EF2CDD-5FA1-8B12-52BC-A65B0B541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Lékařská fakulta Masarykovy univerzity, Ústav zdravotnických věd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768CD01-3E61-A0C0-8B33-377534CA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20" y="2364515"/>
            <a:ext cx="6233127" cy="26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10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FC15C2-10D5-4710-2B22-C5AA3EEDDB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9DAF97-349C-709B-922E-604B790F3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12E47B-3286-0837-0D74-23E5D67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dat (2)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BDA056-77D9-F4A9-0328-B87ACD1D3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</a:t>
            </a:r>
            <a:r>
              <a:rPr lang="en-GB" sz="2400" b="0" i="0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řídění</a:t>
            </a:r>
            <a:r>
              <a:rPr lang="en-GB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druhého</a:t>
            </a:r>
            <a:r>
              <a:rPr lang="en-GB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stupně</a:t>
            </a:r>
            <a:r>
              <a:rPr lang="cs-CZ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hledáme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společný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znak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objevuje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v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dalších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podskupinách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tj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jedinci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kteří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odpověděli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otázce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stejně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budou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další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otázce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volit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stejnou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odpověď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Třídění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druhého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stupně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používáme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testování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Pro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testování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využívány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různé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statistické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testy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podle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zaměření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cílů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sz="2400" dirty="0"/>
          </a:p>
        </p:txBody>
      </p:sp>
      <p:pic>
        <p:nvPicPr>
          <p:cNvPr id="15362" name="Picture 2" descr="VÝUKOVÉ MATERIÁLY.COM">
            <a:extLst>
              <a:ext uri="{FF2B5EF4-FFF2-40B4-BE49-F238E27FC236}">
                <a16:creationId xmlns:a16="http://schemas.microsoft.com/office/drawing/2014/main" id="{2B14577F-4AEE-29D0-678F-FC53453B9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7894" r="6666" b="36454"/>
          <a:stretch/>
        </p:blipFill>
        <p:spPr bwMode="auto">
          <a:xfrm>
            <a:off x="3394211" y="4273748"/>
            <a:ext cx="1971005" cy="18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33F8785-57E8-A7FC-3FE0-8A726F3B2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4" t="66458" r="4454" b="1513"/>
          <a:stretch/>
        </p:blipFill>
        <p:spPr>
          <a:xfrm>
            <a:off x="5774635" y="4149000"/>
            <a:ext cx="4303644" cy="21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91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0119EC-45A8-A0EF-8065-4DF49DAC3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BC1554-858F-0151-4208-07E19A5C9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261091-654A-879A-873F-57908204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45438"/>
            <a:ext cx="10753200" cy="451576"/>
          </a:xfrm>
        </p:spPr>
        <p:txBody>
          <a:bodyPr/>
          <a:lstStyle/>
          <a:p>
            <a:r>
              <a:rPr lang="cs-CZ" dirty="0"/>
              <a:t>Sběr – třídění – analýza dat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0B87E0-5411-AAF3-067D-252D071A0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74372"/>
            <a:ext cx="10753200" cy="525362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Získaná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zaznamenávána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mohla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analyzována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pomocí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deskriptivní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popisné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 a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induktivní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druhostupňové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analýzy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 je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třeba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uchovat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byla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vyžádána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třetí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stranou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k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náhledu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zároveň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zpětnou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kontrolu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kvality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analýzy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textu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závěrečné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nejčastěji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prezentovávána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tabulkách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grafech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relativní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absolutní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četností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U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některých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položek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lze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využít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průměry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mediány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modusy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další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565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D20E5D-27AE-A58F-A50E-AFD535A78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514D6A-0B5F-A5A4-6B1A-1ABBBE5A0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D0F8AC-446A-2403-2B02-3AB5EE9C1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Deskriptivní (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popisná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statistika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zabývá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uspořádáním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souborů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jejich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popisem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účelnou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sumarizací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/>
            <a:endParaRPr lang="cs-CZ" b="0" i="0" dirty="0">
              <a:effectLst/>
              <a:latin typeface="Open Sans" panose="020B0606030504020204" pitchFamily="34" charset="0"/>
            </a:endParaRPr>
          </a:p>
          <a:p>
            <a:pPr algn="just"/>
            <a:r>
              <a:rPr lang="en-GB" b="1" i="0" dirty="0">
                <a:effectLst/>
                <a:latin typeface="Open Sans" panose="020B0606030504020204" pitchFamily="34" charset="0"/>
              </a:rPr>
              <a:t>Induktivní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statistika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(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matematické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ověření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hypotéz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)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umožňuje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získaných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vytvářet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obecné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závěry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udáním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stupně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jejich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spolehlivosti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Na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základě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matematických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výpočtů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využitím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statistických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softwarových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programů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potvrzujeme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zamítáme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závěru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každé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vyhodnocené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nutno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specifikovat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výsledek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F5BDBA1D-91AA-0F3C-1D25-4BA886FC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cs-CZ" dirty="0"/>
              <a:t>Sběr – třídění – analýza dat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750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D4B63A-B5B7-EBC4-A158-E75BD0627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6A2CC8-6A74-68FF-74E0-F52F16CB0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451E55-CE0E-7DBA-2DCB-1FC041F5A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bakalářské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doporučována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deskriptivní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analýza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získaná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zpracovávají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pomocí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induktivních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statistických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metod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však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student/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studentka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bude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spolupracovat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týmech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pilotních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studiích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dopadem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klinickou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praxi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třeba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využití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induktivní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statistiky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231BBAE-E266-555F-2E50-B7C6766E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cs-CZ" dirty="0"/>
              <a:t>Sběr – třídění – analýza dat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97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2DC803-FDEF-A8D1-7FFF-96A370EDE6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08B585-47CB-C336-39F9-F53C1FF4A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8F36F9-A2A6-7261-D566-5BE12B59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FBF55F-59E5-8EB7-B2B3-23D006DCD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5B0C7CA-B190-1E80-6058-EE0FF473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720000"/>
            <a:ext cx="10487937" cy="468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80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241EB8-532F-E6B9-9CF6-133F406070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DA68EE-6859-DE6A-97E3-DF87D5857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A0A88D-CFA9-FAB1-90FF-C841BE59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</a:t>
            </a:r>
            <a:r>
              <a:rPr lang="en-GB" dirty="0" err="1"/>
              <a:t>nterpretace</a:t>
            </a:r>
            <a:r>
              <a:rPr lang="en-GB" dirty="0"/>
              <a:t> </a:t>
            </a:r>
            <a:r>
              <a:rPr lang="en-GB" dirty="0" err="1"/>
              <a:t>výsledků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10FEAA-3F9D-01A4-4DDF-414048DCE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základě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třídění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prvního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stupně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testování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u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druhého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stupně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získáme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do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tabulek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108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5339C8-1928-7389-72ED-9B907278E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38F281-B2DC-059D-8276-BA24DCF40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71711B-E54C-6CBA-E979-014406C0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Tabulky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50111D-2D93-5193-A24F-464BC3EE0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zpracování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výsledků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do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tabulek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nám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pomůže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přehledně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srovnat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větší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množství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dat.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Jednotlivé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řádky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sloupce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tabulce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pojmenovány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aby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čtenář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jednoznačně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pochopil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jaká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data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tabulce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prezentována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členěna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přehledně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čitelně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obsahovat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popis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výsledků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tabulce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interpretujeme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pouze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proměnnou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používáme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běžný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typ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statistických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tabulek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A01AF0-DE14-D4C1-0EA8-138CC9D6FCB7}"/>
              </a:ext>
            </a:extLst>
          </p:cNvPr>
          <p:cNvSpPr txBox="1"/>
          <p:nvPr/>
        </p:nvSpPr>
        <p:spPr>
          <a:xfrm>
            <a:off x="2641922" y="3896600"/>
            <a:ext cx="609407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GB" sz="2400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Příklad:</a:t>
            </a:r>
            <a:endParaRPr lang="en-GB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nesprávný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název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 </a:t>
            </a:r>
            <a:r>
              <a:rPr lang="en-GB" sz="2400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Jaký</a:t>
            </a:r>
            <a:r>
              <a:rPr lang="en-GB" sz="2400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sz="2400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Váš</a:t>
            </a:r>
            <a:r>
              <a:rPr lang="en-GB" sz="2400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věk</a:t>
            </a:r>
            <a:r>
              <a:rPr lang="en-GB" sz="2400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?</a:t>
            </a:r>
            <a:endParaRPr lang="en-GB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správný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název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 </a:t>
            </a:r>
            <a:r>
              <a:rPr lang="en-GB" sz="2400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Věk</a:t>
            </a:r>
            <a:r>
              <a:rPr lang="en-GB" sz="2400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respondenta</a:t>
            </a:r>
            <a:endParaRPr lang="en-GB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21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2F2055-2C55-9D0C-09E1-A91CF9667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946F44-AC53-F376-D1E9-DC162948AC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BC985A-F7E0-9173-1805-D7B2FF6A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F94EF1-9B51-2211-4D67-19A5D13C9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7FE2ED-04F7-4EF8-0DE4-074FC3F76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59010" cy="31737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A156E9A-F26D-4D2A-019B-F18FF77E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818" y="2824224"/>
            <a:ext cx="8062923" cy="392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3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290FE5-D903-64A6-56BE-BEF9F8533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CA6CEC-2F78-B0D8-68AE-01FBF08D1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A136DA-D0D2-878B-870C-A8CEDECE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09602"/>
            <a:ext cx="10753200" cy="451576"/>
          </a:xfrm>
        </p:spPr>
        <p:txBody>
          <a:bodyPr/>
          <a:lstStyle/>
          <a:p>
            <a:r>
              <a:rPr lang="cs-CZ" dirty="0"/>
              <a:t>Grafy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002B71-7DFD-07FD-8966-F730B6D6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50" y="762071"/>
            <a:ext cx="11393499" cy="533385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dodávají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textům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tabulkám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zajímavý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ráz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slouží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demonstraci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nikoliv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jako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zdroj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číselných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materiálů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zpravidla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u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kvantitativního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zobrazujeme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relativních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četnostech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(%).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Jednotlivé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části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musí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popsány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opatřeny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legendou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Každý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mít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svůj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komentář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uvedena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komentářem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Grafů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nepřeberné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množství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typ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volíme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podle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toho,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jaká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data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chceme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prezentovat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porovnání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nejčastěji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používají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sloupcové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různou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orientací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koláčové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kruhové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výsečové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čárové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spojnicové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vektorové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 a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dvojrozměrné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bodové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ukázku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rozložení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hodnot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používají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sloupcové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krabicové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čárové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dvojrozměrné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bodové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grafů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u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kterých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chceme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objasnit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jednotlivé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části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vůči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celku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používáme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sloupcové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koláčové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potřebujeme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vyjádřit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vývoj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čase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je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nejvhodnější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sloupcové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čárové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Pro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znázornění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odchylky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od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normy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lze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využít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sloupcové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čárové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72000" indent="0">
              <a:lnSpc>
                <a:spcPct val="100000"/>
              </a:lnSpc>
              <a:buNone/>
            </a:pP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05678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EEE685F6-3D13-DB24-A419-B5D96552C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326" y="1498921"/>
            <a:ext cx="5005094" cy="2997843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081B3A-EF15-BC2E-B7CF-1B8A25D7F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0C18E1-7E94-83E3-2F51-CA37A6E7D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F912E7-7089-74CB-ADF3-0CCFC79B0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607464" cy="29978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2CF3285-8B78-8371-DF1E-D136B9045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745" y="20830"/>
            <a:ext cx="5322254" cy="340817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E90966F-46E6-2D77-8C63-554CD210A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643" y="3762001"/>
            <a:ext cx="4817357" cy="299203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8889EC1-AD5E-0C18-7045-22AE270B1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92" y="3159889"/>
            <a:ext cx="4273808" cy="348215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2995067E-3F3E-9D40-8F78-C61E5D4D2DCB}"/>
              </a:ext>
            </a:extLst>
          </p:cNvPr>
          <p:cNvSpPr txBox="1"/>
          <p:nvPr/>
        </p:nvSpPr>
        <p:spPr>
          <a:xfrm>
            <a:off x="4979262" y="4790438"/>
            <a:ext cx="1954381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Graf:</a:t>
            </a:r>
          </a:p>
          <a:p>
            <a:pPr marL="457200" indent="-457200" algn="l">
              <a:buFontTx/>
              <a:buChar char="-"/>
            </a:pPr>
            <a:r>
              <a:rPr lang="cs-CZ" sz="1800" dirty="0">
                <a:latin typeface="+mn-lt"/>
              </a:rPr>
              <a:t>Sloupcový</a:t>
            </a:r>
          </a:p>
          <a:p>
            <a:pPr marL="457200" indent="-457200" algn="l">
              <a:buFontTx/>
              <a:buChar char="-"/>
            </a:pPr>
            <a:r>
              <a:rPr lang="cs-CZ" sz="1800" dirty="0">
                <a:latin typeface="+mn-lt"/>
              </a:rPr>
              <a:t>Pruhový</a:t>
            </a:r>
          </a:p>
          <a:p>
            <a:pPr marL="457200" indent="-457200" algn="l">
              <a:buFontTx/>
              <a:buChar char="-"/>
            </a:pPr>
            <a:r>
              <a:rPr lang="cs-CZ" sz="1800" dirty="0">
                <a:latin typeface="+mn-lt"/>
              </a:rPr>
              <a:t>Výsečový</a:t>
            </a:r>
          </a:p>
          <a:p>
            <a:pPr marL="457200" indent="-457200" algn="l">
              <a:buFontTx/>
              <a:buChar char="-"/>
            </a:pPr>
            <a:r>
              <a:rPr lang="cs-CZ" sz="1800" dirty="0">
                <a:latin typeface="+mn-lt"/>
              </a:rPr>
              <a:t>Spojnicový</a:t>
            </a:r>
          </a:p>
          <a:p>
            <a:pPr marL="457200" indent="-457200" algn="l">
              <a:buFontTx/>
              <a:buChar char="-"/>
            </a:pPr>
            <a:r>
              <a:rPr lang="cs-CZ" sz="1800" dirty="0">
                <a:latin typeface="+mn-lt"/>
              </a:rPr>
              <a:t>Krabicový… </a:t>
            </a:r>
            <a:endParaRPr lang="en-GB" sz="1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34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F00190-F397-4836-851B-C37808728F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A82627-44DE-4248-BE5A-2BCECA497B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5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5F5FBB-8119-4675-AE8B-AAC88856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výzkumného problému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5AFC07E-27F3-4940-87BD-267C04ACC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921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ADE62-F493-0123-57F5-8EC938850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48A7F0-127D-627B-24E6-B8C13ED4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5. </a:t>
            </a:r>
            <a:r>
              <a:rPr lang="en-GB" dirty="0" err="1"/>
              <a:t>Fáze</a:t>
            </a:r>
            <a:r>
              <a:rPr lang="en-GB" dirty="0"/>
              <a:t> </a:t>
            </a:r>
            <a:r>
              <a:rPr lang="cs-CZ" dirty="0"/>
              <a:t>diseminační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70D585-4817-35A1-E5EF-1BA59A249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4071945"/>
            <a:ext cx="5246518" cy="993114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1500" b="0" i="0" dirty="0" err="1">
                <a:effectLst/>
              </a:rPr>
              <a:t>Veškeré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výsledky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výzkumu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interpretujeme</a:t>
            </a:r>
            <a:r>
              <a:rPr lang="en-GB" sz="1500" b="0" i="0" dirty="0">
                <a:effectLst/>
              </a:rPr>
              <a:t> v </a:t>
            </a:r>
            <a:r>
              <a:rPr lang="en-GB" sz="1500" b="0" i="0" dirty="0" err="1">
                <a:effectLst/>
              </a:rPr>
              <a:t>bakalářské</a:t>
            </a:r>
            <a:r>
              <a:rPr lang="en-GB" sz="1500" b="0" i="0" dirty="0">
                <a:effectLst/>
              </a:rPr>
              <a:t>/</a:t>
            </a:r>
            <a:r>
              <a:rPr lang="en-GB" sz="1500" b="0" i="0" dirty="0" err="1">
                <a:effectLst/>
              </a:rPr>
              <a:t>diplomové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práci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podle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stanovených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pravidel</a:t>
            </a:r>
            <a:r>
              <a:rPr lang="en-GB" sz="1500" b="0" i="0" dirty="0">
                <a:effectLst/>
              </a:rPr>
              <a:t> a </a:t>
            </a:r>
            <a:r>
              <a:rPr lang="en-GB" sz="1500" b="0" i="0" dirty="0" err="1">
                <a:effectLst/>
              </a:rPr>
              <a:t>požadavků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popsaných</a:t>
            </a:r>
            <a:r>
              <a:rPr lang="en-GB" sz="1500" b="0" i="0" dirty="0">
                <a:effectLst/>
              </a:rPr>
              <a:t> v </a:t>
            </a:r>
            <a:r>
              <a:rPr lang="en-GB" sz="1500" b="0" i="0" dirty="0" err="1">
                <a:effectLst/>
              </a:rPr>
              <a:t>této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metodice</a:t>
            </a:r>
            <a:r>
              <a:rPr lang="en-GB" sz="1500" b="0" i="0" dirty="0">
                <a:effectLst/>
              </a:rPr>
              <a:t>.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endParaRPr lang="en-GB" sz="1500" b="0" i="0" dirty="0">
              <a:effectLst/>
            </a:endParaRP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1500" b="0" i="0" dirty="0" err="1">
                <a:effectLst/>
              </a:rPr>
              <a:t>Výzkum</a:t>
            </a:r>
            <a:r>
              <a:rPr lang="en-GB" sz="1500" b="0" i="0" dirty="0">
                <a:effectLst/>
              </a:rPr>
              <a:t> je </a:t>
            </a:r>
            <a:r>
              <a:rPr lang="en-GB" sz="1500" b="0" i="0" dirty="0" err="1">
                <a:effectLst/>
              </a:rPr>
              <a:t>vždy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cyklický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děj</a:t>
            </a:r>
            <a:r>
              <a:rPr lang="en-GB" sz="1500" b="0" i="0" dirty="0">
                <a:effectLst/>
              </a:rPr>
              <a:t>. </a:t>
            </a:r>
            <a:r>
              <a:rPr lang="en-GB" sz="1500" b="0" i="0" dirty="0" err="1">
                <a:effectLst/>
              </a:rPr>
              <a:t>Naše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výsledky</a:t>
            </a:r>
            <a:r>
              <a:rPr lang="en-GB" sz="1500" b="0" i="0" dirty="0">
                <a:effectLst/>
              </a:rPr>
              <a:t> a </a:t>
            </a:r>
            <a:r>
              <a:rPr lang="en-GB" sz="1500" b="0" i="0" dirty="0" err="1">
                <a:effectLst/>
              </a:rPr>
              <a:t>závěry</a:t>
            </a:r>
            <a:r>
              <a:rPr lang="en-GB" sz="1500" b="0" i="0" dirty="0">
                <a:effectLst/>
              </a:rPr>
              <a:t> by </a:t>
            </a:r>
            <a:r>
              <a:rPr lang="en-GB" sz="1500" b="0" i="0" dirty="0" err="1">
                <a:effectLst/>
              </a:rPr>
              <a:t>měly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ovlivnit</a:t>
            </a:r>
            <a:r>
              <a:rPr lang="en-GB" sz="1500" b="0" i="0" dirty="0">
                <a:effectLst/>
              </a:rPr>
              <a:t> oblast </a:t>
            </a:r>
            <a:r>
              <a:rPr lang="en-GB" sz="1500" b="0" i="0" dirty="0" err="1">
                <a:effectLst/>
              </a:rPr>
              <a:t>výzkumu</a:t>
            </a:r>
            <a:r>
              <a:rPr lang="en-GB" sz="1500" b="0" i="0" dirty="0">
                <a:effectLst/>
              </a:rPr>
              <a:t>, </a:t>
            </a:r>
            <a:r>
              <a:rPr lang="en-GB" sz="1500" b="0" i="0" dirty="0" err="1">
                <a:effectLst/>
              </a:rPr>
              <a:t>na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kterou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jsme</a:t>
            </a:r>
            <a:r>
              <a:rPr lang="en-GB" sz="1500" b="0" i="0" dirty="0">
                <a:effectLst/>
              </a:rPr>
              <a:t> se </a:t>
            </a:r>
            <a:r>
              <a:rPr lang="en-GB" sz="1500" b="0" i="0" dirty="0" err="1">
                <a:effectLst/>
              </a:rPr>
              <a:t>zaměřili</a:t>
            </a:r>
            <a:r>
              <a:rPr lang="en-GB" sz="1500" b="0" i="0" dirty="0">
                <a:effectLst/>
              </a:rPr>
              <a:t>.</a:t>
            </a:r>
            <a:endParaRPr lang="en-GB" sz="15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EF2CDD-5FA1-8B12-52BC-A65B0B541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Lékařská fakulta Masarykovy univerzity, Ústav zdravotnických věd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44E8EC25-F10F-4D97-5F09-2B3664398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64" y="2014160"/>
            <a:ext cx="4791557" cy="30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81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A5F37C-DF89-4E5B-62A7-7AA8C0E94D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775B3E-34B2-9B28-3E6A-B97C12A53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69896C-BB61-1BE7-56EE-CAAF4EDA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7C8507-3CE7-A290-2B88-D8BFDF5F1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hlinkClick r:id="rId2"/>
              </a:rPr>
              <a:t>Principy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kvantitativního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výzkumu</a:t>
            </a:r>
            <a:r>
              <a:rPr lang="en-GB" dirty="0">
                <a:hlinkClick r:id="rId2"/>
              </a:rPr>
              <a:t> | </a:t>
            </a:r>
            <a:r>
              <a:rPr lang="en-GB" dirty="0" err="1">
                <a:hlinkClick r:id="rId2"/>
              </a:rPr>
              <a:t>Metodika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ke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zpracování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závěrečné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práce</a:t>
            </a:r>
            <a:r>
              <a:rPr lang="en-GB" dirty="0">
                <a:hlinkClick r:id="rId2"/>
              </a:rPr>
              <a:t> pro </a:t>
            </a:r>
            <a:r>
              <a:rPr lang="en-GB" dirty="0" err="1">
                <a:hlinkClick r:id="rId2"/>
              </a:rPr>
              <a:t>vybrané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nelékařské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zdravotnické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obory</a:t>
            </a:r>
            <a:r>
              <a:rPr lang="en-GB" dirty="0">
                <a:hlinkClick r:id="rId2"/>
              </a:rPr>
              <a:t> | </a:t>
            </a:r>
            <a:r>
              <a:rPr lang="en-GB" dirty="0" err="1">
                <a:hlinkClick r:id="rId2"/>
              </a:rPr>
              <a:t>Lékařská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fakulta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Masarykovy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univerzity</a:t>
            </a:r>
            <a:r>
              <a:rPr lang="en-GB" dirty="0">
                <a:hlinkClick r:id="rId2"/>
              </a:rPr>
              <a:t> (muni.cz)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0030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83039"/>
            <a:ext cx="8208912" cy="64807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414000" y="908721"/>
            <a:ext cx="11778000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http://home.ef.jcu.cz/~birom/stat/cviceni/09/p_value.pdf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https://is.muni.cz/do/rect/el/estud/lf/js19/metodika_zp/web/pages/07-kvantitativni.html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7CF177-0E14-4705-99CD-641C130DFF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D3764A-ECCC-4342-B3B1-8E15703E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224644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1. fáze: koncepční </a:t>
            </a:r>
            <a:r>
              <a:rPr lang="cs-CZ" sz="2000" dirty="0"/>
              <a:t>– vymezení výzkumného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590" y="692696"/>
            <a:ext cx="11579115" cy="5328592"/>
          </a:xfrm>
        </p:spPr>
        <p:txBody>
          <a:bodyPr/>
          <a:lstStyle/>
          <a:p>
            <a:pPr marL="68580" indent="0" algn="ctr">
              <a:buNone/>
            </a:pPr>
            <a:endParaRPr lang="cs-CZ" sz="800" dirty="0"/>
          </a:p>
          <a:p>
            <a:pPr marL="68580" indent="0" algn="ctr">
              <a:buNone/>
            </a:pPr>
            <a:r>
              <a:rPr lang="cs-CZ" sz="2000" b="1" dirty="0"/>
              <a:t>Jedná se o tázací větu, která se ptá na vztah mezi dvěma nebo více proměnnými.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4" name="Zaoblený obdélníkový popisek 3"/>
          <p:cNvSpPr/>
          <p:nvPr/>
        </p:nvSpPr>
        <p:spPr>
          <a:xfrm>
            <a:off x="961551" y="1866639"/>
            <a:ext cx="6882566" cy="701910"/>
          </a:xfrm>
          <a:prstGeom prst="wedgeRoundRectCallout">
            <a:avLst>
              <a:gd name="adj1" fmla="val 14122"/>
              <a:gd name="adj2" fmla="val -4843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tx1"/>
                </a:solidFill>
              </a:rPr>
              <a:t>Výzkumník přesně formuluje, </a:t>
            </a:r>
            <a:r>
              <a:rPr lang="cs-CZ" sz="2000" b="1" i="1" dirty="0">
                <a:solidFill>
                  <a:schemeClr val="tx1"/>
                </a:solidFill>
              </a:rPr>
              <a:t>co</a:t>
            </a:r>
            <a:r>
              <a:rPr lang="cs-CZ" sz="2000" i="1" dirty="0">
                <a:solidFill>
                  <a:schemeClr val="tx1"/>
                </a:solidFill>
              </a:rPr>
              <a:t> chce zkoumat, </a:t>
            </a:r>
            <a:r>
              <a:rPr lang="cs-CZ" sz="2000" b="1" i="1" dirty="0">
                <a:solidFill>
                  <a:schemeClr val="tx1"/>
                </a:solidFill>
              </a:rPr>
              <a:t>koho</a:t>
            </a:r>
            <a:r>
              <a:rPr lang="cs-CZ" sz="2000" i="1" dirty="0">
                <a:solidFill>
                  <a:schemeClr val="tx1"/>
                </a:solidFill>
              </a:rPr>
              <a:t> chce zkoumat, </a:t>
            </a:r>
            <a:r>
              <a:rPr lang="cs-CZ" sz="2000" b="1" i="1" dirty="0">
                <a:solidFill>
                  <a:schemeClr val="tx1"/>
                </a:solidFill>
              </a:rPr>
              <a:t>kdy a v jakých situacích</a:t>
            </a:r>
            <a:r>
              <a:rPr lang="cs-CZ" sz="20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ámeček 5"/>
          <p:cNvSpPr/>
          <p:nvPr/>
        </p:nvSpPr>
        <p:spPr>
          <a:xfrm>
            <a:off x="399211" y="1067690"/>
            <a:ext cx="11680494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911043" y="3419196"/>
            <a:ext cx="6882567" cy="436194"/>
          </a:xfrm>
          <a:prstGeom prst="wedgeRoundRectCallout">
            <a:avLst>
              <a:gd name="adj1" fmla="val 13281"/>
              <a:gd name="adj2" fmla="val -4968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tx1"/>
                </a:solidFill>
              </a:rPr>
              <a:t>Jasná definice je stavebním prvkem pro kvalitní výzkum.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832464" y="4947860"/>
            <a:ext cx="6954090" cy="619200"/>
          </a:xfrm>
          <a:prstGeom prst="wedgeRoundRectCallout">
            <a:avLst>
              <a:gd name="adj1" fmla="val 14110"/>
              <a:gd name="adj2" fmla="val -4903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tx1"/>
                </a:solidFill>
              </a:rPr>
              <a:t>Obsah výzkumného problému ovlivňuje volbu výzkumné metody.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8259025" y="2377752"/>
            <a:ext cx="3405772" cy="3024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chemeClr val="tx2"/>
                </a:solidFill>
              </a:rPr>
              <a:t>Je proměnná A ve vztahu k proměnné B?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chemeClr val="tx2"/>
                </a:solidFill>
              </a:rPr>
              <a:t>Za jakých podmínek vzniká vztah mezi proměnnou A </a:t>
            </a:r>
            <a:r>
              <a:rPr lang="cs-CZ" sz="2000" dirty="0" err="1">
                <a:solidFill>
                  <a:schemeClr val="tx2"/>
                </a:solidFill>
              </a:rPr>
              <a:t>a</a:t>
            </a:r>
            <a:r>
              <a:rPr lang="cs-CZ" sz="2000" dirty="0">
                <a:solidFill>
                  <a:schemeClr val="tx2"/>
                </a:solidFill>
              </a:rPr>
              <a:t> B?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chemeClr val="tx2"/>
                </a:solidFill>
              </a:rPr>
              <a:t>Jaké jsou charakteristiky proměnné?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482949" y="2775775"/>
            <a:ext cx="6831133" cy="436195"/>
          </a:xfrm>
          <a:prstGeom prst="wedgeRoundRectCallout">
            <a:avLst>
              <a:gd name="adj1" fmla="val 12776"/>
              <a:gd name="adj2" fmla="val -390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tx1"/>
                </a:solidFill>
              </a:rPr>
              <a:t>Odpověď na tuto otázku je to, co hledáme výzkumem</a:t>
            </a:r>
            <a:r>
              <a:rPr lang="cs-CZ" sz="28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924800" y="5593499"/>
            <a:ext cx="407422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8580" algn="ctr"/>
            <a:r>
              <a:rPr lang="cs-CZ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Vhodné je využití Standardizovaného formátu klinické otázky</a:t>
            </a:r>
          </a:p>
          <a:p>
            <a:pPr marL="68580" algn="ctr"/>
            <a:r>
              <a:rPr lang="cs-CZ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PICO(TS) nebo PECO(TS)</a:t>
            </a:r>
          </a:p>
        </p:txBody>
      </p:sp>
      <p:sp>
        <p:nvSpPr>
          <p:cNvPr id="13" name="Zaoblený obdélníkový popisek 12"/>
          <p:cNvSpPr/>
          <p:nvPr/>
        </p:nvSpPr>
        <p:spPr>
          <a:xfrm>
            <a:off x="383763" y="4121106"/>
            <a:ext cx="6882568" cy="633102"/>
          </a:xfrm>
          <a:prstGeom prst="wedgeRoundRectCallout">
            <a:avLst>
              <a:gd name="adj1" fmla="val 13954"/>
              <a:gd name="adj2" fmla="val -4672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i="1" dirty="0">
                <a:solidFill>
                  <a:schemeClr val="tx1"/>
                </a:solidFill>
              </a:rPr>
              <a:t>Obsah výzkumného problému ovlivňuje formulaci hypotéz a výzkumné otázky</a:t>
            </a:r>
            <a:r>
              <a:rPr lang="cs-CZ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8CA12B-DD54-469F-8C92-70A078A76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582775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019F0213-7454-45E7-915B-345CBC5DA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9211" y="6561646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71053373-FA21-4A5C-8493-21EB9E9157BC}"/>
              </a:ext>
            </a:extLst>
          </p:cNvPr>
          <p:cNvSpPr/>
          <p:nvPr/>
        </p:nvSpPr>
        <p:spPr bwMode="auto">
          <a:xfrm>
            <a:off x="318930" y="6051061"/>
            <a:ext cx="7026003" cy="63310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 kvalitativním výzkumu může popisovat pouze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charakteristiku jevu.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81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62745" y="332656"/>
            <a:ext cx="12029255" cy="648072"/>
          </a:xfrm>
        </p:spPr>
        <p:txBody>
          <a:bodyPr>
            <a:noAutofit/>
          </a:bodyPr>
          <a:lstStyle/>
          <a:p>
            <a:r>
              <a:rPr lang="cs-CZ" sz="3400" dirty="0"/>
              <a:t>1. fáze: koncepční – vymezení výzkumného problému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62745" y="980728"/>
            <a:ext cx="11866510" cy="5184576"/>
          </a:xfrm>
        </p:spPr>
        <p:txBody>
          <a:bodyPr>
            <a:no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Dimenze podstaty</a:t>
            </a:r>
          </a:p>
          <a:p>
            <a:pPr lvl="1"/>
            <a:r>
              <a:rPr lang="cs-CZ" sz="1800" dirty="0"/>
              <a:t>Je problém důležitý?</a:t>
            </a:r>
          </a:p>
          <a:p>
            <a:pPr lvl="1"/>
            <a:r>
              <a:rPr lang="cs-CZ" sz="1800" dirty="0"/>
              <a:t>Budou mít s jeho vyřešení prospěch ošetřovatelství, pacienti nebo společnost?</a:t>
            </a:r>
          </a:p>
          <a:p>
            <a:pPr lvl="1"/>
            <a:r>
              <a:rPr lang="cs-CZ" sz="1800" dirty="0"/>
              <a:t>Lze výsledky uplatnit v  ošetřovatelské teorii nebo praxi?</a:t>
            </a:r>
          </a:p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Dimenze metodologická</a:t>
            </a:r>
          </a:p>
          <a:p>
            <a:pPr lvl="1"/>
            <a:r>
              <a:rPr lang="cs-CZ" sz="1800" dirty="0"/>
              <a:t>Je problém řešitelný?</a:t>
            </a:r>
          </a:p>
          <a:p>
            <a:pPr lvl="1"/>
            <a:r>
              <a:rPr lang="cs-CZ" sz="1800" dirty="0"/>
              <a:t>Je možné sledovat jevy a vztahy mezi nimi?</a:t>
            </a:r>
          </a:p>
          <a:p>
            <a:pPr lvl="1"/>
            <a:r>
              <a:rPr lang="cs-CZ" sz="1800" dirty="0"/>
              <a:t>Je možné problém zkoumat za využití vědeckých metod?</a:t>
            </a:r>
          </a:p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Praktická dimenze</a:t>
            </a:r>
          </a:p>
          <a:p>
            <a:pPr lvl="1"/>
            <a:r>
              <a:rPr lang="cs-CZ" sz="1800" dirty="0"/>
              <a:t>Mám dostatečné znalosti a dovednosti potřebné k řešení problému?</a:t>
            </a:r>
          </a:p>
          <a:p>
            <a:pPr lvl="1"/>
            <a:r>
              <a:rPr lang="cs-CZ" sz="1800" dirty="0"/>
              <a:t>Stihnu problém vyřešit v rámci časové dotace?</a:t>
            </a:r>
          </a:p>
          <a:p>
            <a:pPr lvl="1"/>
            <a:r>
              <a:rPr lang="cs-CZ" sz="1800" dirty="0"/>
              <a:t>Jsou k dispozici osoby, které budou na výzkumu participovat?</a:t>
            </a:r>
          </a:p>
          <a:p>
            <a:pPr lvl="1"/>
            <a:r>
              <a:rPr lang="cs-CZ" sz="1800" dirty="0"/>
              <a:t>Jsou dostatečné materiální a finanční zdroje na výzkum?</a:t>
            </a:r>
          </a:p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Etická dimenze</a:t>
            </a:r>
          </a:p>
          <a:p>
            <a:pPr lvl="1"/>
            <a:r>
              <a:rPr lang="cs-CZ" sz="1800" dirty="0"/>
              <a:t>Je možné problém studovat tak, aby nedošlo k porušení lidských práv a svobod?</a:t>
            </a:r>
          </a:p>
          <a:p>
            <a:pPr lvl="1"/>
            <a:r>
              <a:rPr lang="cs-CZ" sz="1800" dirty="0"/>
              <a:t>Jsem schopný ochránit anonymitu výzkumného souboru?</a:t>
            </a:r>
          </a:p>
          <a:p>
            <a:endParaRPr lang="cs-CZ" sz="2000" dirty="0"/>
          </a:p>
          <a:p>
            <a:pPr lvl="1"/>
            <a:endParaRPr lang="cs-CZ" sz="1800" b="1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marL="365760" lvl="1" indent="0">
              <a:buNone/>
            </a:pPr>
            <a:r>
              <a:rPr lang="cs-CZ" sz="1600" dirty="0"/>
              <a:t>  </a:t>
            </a:r>
          </a:p>
          <a:p>
            <a:pPr marL="68580" indent="0">
              <a:buNone/>
            </a:pPr>
            <a:endParaRPr lang="cs-CZ" sz="16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7DCE38-4688-4DC8-B2DD-B1B772FEB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4198F6-33EB-45A0-8591-606038EFD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58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2F77F2-E8D8-0777-04E1-CD7C68CB0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38820D-AE41-408E-7D6D-149220F92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AE9DC5-BC78-0781-7C48-AE38D2A2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dirty="0"/>
              <a:t>CVIČENÍ</a:t>
            </a:r>
            <a:endParaRPr lang="en-GB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9D20CAD2-85BE-88CE-24EF-D8B3DA21A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473221"/>
              </p:ext>
            </p:extLst>
          </p:nvPr>
        </p:nvGraphicFramePr>
        <p:xfrm>
          <a:off x="1222919" y="1329649"/>
          <a:ext cx="8864759" cy="2985135"/>
        </p:xfrm>
        <a:graphic>
          <a:graphicData uri="http://schemas.openxmlformats.org/drawingml/2006/table">
            <a:tbl>
              <a:tblPr/>
              <a:tblGrid>
                <a:gridCol w="8864759">
                  <a:extLst>
                    <a:ext uri="{9D8B030D-6E8A-4147-A177-3AD203B41FA5}">
                      <a16:colId xmlns:a16="http://schemas.microsoft.com/office/drawing/2014/main" val="3100013737"/>
                    </a:ext>
                  </a:extLst>
                </a:gridCol>
              </a:tblGrid>
              <a:tr h="459252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effectLst/>
                        </a:rPr>
                        <a:t>Oblast </a:t>
                      </a:r>
                      <a:r>
                        <a:rPr lang="en-GB" b="1" dirty="0" err="1">
                          <a:effectLst/>
                        </a:rPr>
                        <a:t>výzkumu</a:t>
                      </a:r>
                      <a:r>
                        <a:rPr lang="en-GB" b="1" dirty="0">
                          <a:effectLst/>
                        </a:rPr>
                        <a:t>: </a:t>
                      </a:r>
                      <a:r>
                        <a:rPr lang="en-GB" b="1" dirty="0" err="1">
                          <a:effectLst/>
                        </a:rPr>
                        <a:t>Infekce</a:t>
                      </a:r>
                      <a:r>
                        <a:rPr lang="en-GB" b="1" dirty="0">
                          <a:effectLst/>
                        </a:rPr>
                        <a:t> </a:t>
                      </a:r>
                      <a:r>
                        <a:rPr lang="en-GB" b="1" dirty="0" err="1">
                          <a:effectLst/>
                        </a:rPr>
                        <a:t>spojené</a:t>
                      </a:r>
                      <a:r>
                        <a:rPr lang="en-GB" b="1" dirty="0">
                          <a:effectLst/>
                        </a:rPr>
                        <a:t> se </a:t>
                      </a:r>
                      <a:r>
                        <a:rPr lang="en-GB" b="1" dirty="0" err="1">
                          <a:effectLst/>
                        </a:rPr>
                        <a:t>zdravotní</a:t>
                      </a:r>
                      <a:r>
                        <a:rPr lang="en-GB" b="1" dirty="0">
                          <a:effectLst/>
                        </a:rPr>
                        <a:t> </a:t>
                      </a:r>
                      <a:r>
                        <a:rPr lang="en-GB" b="1" dirty="0" err="1">
                          <a:effectLst/>
                        </a:rPr>
                        <a:t>péčí</a:t>
                      </a:r>
                      <a:endParaRPr lang="en-GB" b="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1224"/>
                  </a:ext>
                </a:extLst>
              </a:tr>
              <a:tr h="2525883">
                <a:tc>
                  <a:txBody>
                    <a:bodyPr/>
                    <a:lstStyle/>
                    <a:p>
                      <a:pPr algn="just"/>
                      <a:r>
                        <a:rPr lang="en-GB" u="sng" dirty="0" err="1">
                          <a:effectLst/>
                        </a:rPr>
                        <a:t>Téma</a:t>
                      </a:r>
                      <a:r>
                        <a:rPr lang="en-GB" u="sng" dirty="0">
                          <a:effectLst/>
                        </a:rPr>
                        <a:t> </a:t>
                      </a:r>
                      <a:r>
                        <a:rPr lang="en-GB" u="sng" dirty="0" err="1">
                          <a:effectLst/>
                        </a:rPr>
                        <a:t>výzkumu</a:t>
                      </a:r>
                      <a:r>
                        <a:rPr lang="en-GB" u="sng" dirty="0">
                          <a:effectLst/>
                        </a:rPr>
                        <a:t>:</a:t>
                      </a:r>
                      <a:endParaRPr lang="cs-CZ" u="sng" dirty="0">
                        <a:effectLst/>
                      </a:endParaRPr>
                    </a:p>
                    <a:p>
                      <a:pPr algn="just"/>
                      <a:endParaRPr lang="en-GB" u="sng" dirty="0">
                        <a:effectLst/>
                      </a:endParaRPr>
                    </a:p>
                    <a:p>
                      <a:pPr algn="just">
                        <a:buFont typeface="+mj-lt"/>
                        <a:buAutoNum type="arabicPeriod"/>
                      </a:pPr>
                      <a:r>
                        <a:rPr lang="en-GB" dirty="0" err="1">
                          <a:effectLst/>
                        </a:rPr>
                        <a:t>Prevence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infekcí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spojených</a:t>
                      </a:r>
                      <a:r>
                        <a:rPr lang="en-GB" dirty="0">
                          <a:effectLst/>
                        </a:rPr>
                        <a:t> se </a:t>
                      </a:r>
                      <a:r>
                        <a:rPr lang="en-GB" dirty="0" err="1">
                          <a:effectLst/>
                        </a:rPr>
                        <a:t>zdravotní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péčí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ve</a:t>
                      </a:r>
                      <a:r>
                        <a:rPr lang="en-GB" dirty="0">
                          <a:effectLst/>
                        </a:rPr>
                        <a:t> </a:t>
                      </a:r>
                      <a:r>
                        <a:rPr lang="en-GB" dirty="0" err="1">
                          <a:effectLst/>
                        </a:rPr>
                        <a:t>zdravotnickém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zařízení</a:t>
                      </a:r>
                      <a:endParaRPr lang="en-GB" dirty="0">
                        <a:effectLst/>
                      </a:endParaRPr>
                    </a:p>
                    <a:p>
                      <a:pPr algn="just">
                        <a:buFont typeface="+mj-lt"/>
                        <a:buAutoNum type="arabicPeriod"/>
                      </a:pPr>
                      <a:r>
                        <a:rPr lang="en-GB" dirty="0" err="1">
                          <a:effectLst/>
                        </a:rPr>
                        <a:t>Hygiena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rukou</a:t>
                      </a:r>
                      <a:r>
                        <a:rPr lang="en-GB" dirty="0">
                          <a:effectLst/>
                        </a:rPr>
                        <a:t> v </a:t>
                      </a:r>
                      <a:r>
                        <a:rPr lang="en-GB" dirty="0" err="1">
                          <a:effectLst/>
                        </a:rPr>
                        <a:t>prevenci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infekcí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spojených</a:t>
                      </a:r>
                      <a:r>
                        <a:rPr lang="en-GB" dirty="0">
                          <a:effectLst/>
                        </a:rPr>
                        <a:t> se </a:t>
                      </a:r>
                      <a:r>
                        <a:rPr lang="en-GB" dirty="0" err="1">
                          <a:effectLst/>
                        </a:rPr>
                        <a:t>zdravotní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péčí</a:t>
                      </a:r>
                      <a:endParaRPr lang="en-GB" dirty="0">
                        <a:effectLst/>
                      </a:endParaRPr>
                    </a:p>
                    <a:p>
                      <a:pPr algn="just">
                        <a:buFont typeface="+mj-lt"/>
                        <a:buAutoNum type="arabicPeriod"/>
                      </a:pPr>
                      <a:r>
                        <a:rPr lang="en-GB" dirty="0" err="1">
                          <a:effectLst/>
                        </a:rPr>
                        <a:t>Vliv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infekcí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spojených</a:t>
                      </a:r>
                      <a:r>
                        <a:rPr lang="en-GB" dirty="0">
                          <a:effectLst/>
                        </a:rPr>
                        <a:t> se </a:t>
                      </a:r>
                      <a:r>
                        <a:rPr lang="en-GB" dirty="0" err="1">
                          <a:effectLst/>
                        </a:rPr>
                        <a:t>zdravotní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péčí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na</a:t>
                      </a:r>
                      <a:r>
                        <a:rPr lang="en-GB" dirty="0">
                          <a:effectLst/>
                        </a:rPr>
                        <a:t> </a:t>
                      </a:r>
                      <a:r>
                        <a:rPr lang="en-GB" dirty="0" err="1">
                          <a:effectLst/>
                        </a:rPr>
                        <a:t>mortalitu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pacientů</a:t>
                      </a:r>
                      <a:endParaRPr lang="cs-CZ" dirty="0">
                        <a:effectLst/>
                      </a:endParaRPr>
                    </a:p>
                    <a:p>
                      <a:pPr algn="just">
                        <a:buFont typeface="+mj-lt"/>
                        <a:buAutoNum type="arabicPeriod"/>
                      </a:pPr>
                      <a:endParaRPr lang="en-GB" dirty="0">
                        <a:effectLst/>
                      </a:endParaRPr>
                    </a:p>
                    <a:p>
                      <a:pPr algn="just"/>
                      <a:r>
                        <a:rPr lang="en-GB" dirty="0" err="1">
                          <a:effectLst/>
                        </a:rPr>
                        <a:t>Četnost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výskytu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pneumonií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jako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důsledek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infekcí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spojených</a:t>
                      </a:r>
                      <a:r>
                        <a:rPr lang="en-GB" dirty="0">
                          <a:effectLst/>
                        </a:rPr>
                        <a:t> se </a:t>
                      </a:r>
                      <a:r>
                        <a:rPr lang="en-GB" dirty="0" err="1">
                          <a:effectLst/>
                        </a:rPr>
                        <a:t>zdravotní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péčí</a:t>
                      </a:r>
                      <a:r>
                        <a:rPr lang="en-GB" dirty="0">
                          <a:effectLst/>
                        </a:rPr>
                        <a:t> u </a:t>
                      </a:r>
                      <a:r>
                        <a:rPr lang="en-GB" dirty="0" err="1">
                          <a:effectLst/>
                        </a:rPr>
                        <a:t>hospitalizovaných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pacientů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58116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065BBCD0-F3ED-6BFC-B705-003072707216}"/>
              </a:ext>
            </a:extLst>
          </p:cNvPr>
          <p:cNvSpPr txBox="1"/>
          <p:nvPr/>
        </p:nvSpPr>
        <p:spPr>
          <a:xfrm>
            <a:off x="1222920" y="4705076"/>
            <a:ext cx="88647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Příklad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formulace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výzkumné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otázky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algn="just"/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Jaký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vliv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má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nejvyšší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dosažené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vzdělání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všeobecných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sester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jejich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znalosti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oblasti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infekcí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spojených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zdravotní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péčí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?</a:t>
            </a:r>
            <a:endParaRPr lang="en-GB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0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FFBF19-0460-A2A8-E361-73C31C7E1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9E4D54-34E4-AB0E-3929-D9738B2DA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8DF26B-10B8-A890-0C61-5AF081A9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1059200" cy="793576"/>
          </a:xfrm>
        </p:spPr>
        <p:txBody>
          <a:bodyPr/>
          <a:lstStyle/>
          <a:p>
            <a:r>
              <a:rPr lang="en-GB" sz="3200" dirty="0" err="1"/>
              <a:t>Jednotlivé</a:t>
            </a:r>
            <a:r>
              <a:rPr lang="en-GB" sz="3200" dirty="0"/>
              <a:t> </a:t>
            </a:r>
            <a:r>
              <a:rPr lang="en-GB" sz="3200" dirty="0" err="1"/>
              <a:t>kroky</a:t>
            </a:r>
            <a:r>
              <a:rPr lang="en-GB" sz="3200" dirty="0"/>
              <a:t> </a:t>
            </a:r>
            <a:r>
              <a:rPr lang="en-GB" sz="3200" dirty="0" err="1"/>
              <a:t>koncepční</a:t>
            </a:r>
            <a:r>
              <a:rPr lang="en-GB" sz="3200" dirty="0"/>
              <a:t> </a:t>
            </a:r>
            <a:r>
              <a:rPr lang="en-GB" sz="3200" dirty="0" err="1"/>
              <a:t>fáze</a:t>
            </a:r>
            <a:r>
              <a:rPr lang="en-GB" sz="3200" dirty="0"/>
              <a:t> v </a:t>
            </a:r>
            <a:r>
              <a:rPr lang="en-GB" sz="3200" dirty="0" err="1"/>
              <a:t>bakalářské</a:t>
            </a:r>
            <a:r>
              <a:rPr lang="en-GB" sz="3200" dirty="0"/>
              <a:t> </a:t>
            </a:r>
            <a:r>
              <a:rPr lang="en-GB" sz="3200" dirty="0" err="1"/>
              <a:t>práci</a:t>
            </a:r>
            <a:br>
              <a:rPr lang="cs-CZ" sz="3200" dirty="0"/>
            </a:br>
            <a:r>
              <a:rPr lang="en-GB" sz="3200" dirty="0"/>
              <a:t> – </a:t>
            </a:r>
            <a:r>
              <a:rPr lang="en-GB" sz="3200" dirty="0" err="1"/>
              <a:t>příklad</a:t>
            </a:r>
            <a:br>
              <a:rPr lang="en-GB" sz="3200" dirty="0"/>
            </a:br>
            <a:endParaRPr lang="en-GB" sz="3200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D3E31F9-9964-39D0-CE56-FDF378EC6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55653"/>
              </p:ext>
            </p:extLst>
          </p:nvPr>
        </p:nvGraphicFramePr>
        <p:xfrm>
          <a:off x="960120" y="2207894"/>
          <a:ext cx="9966960" cy="2988947"/>
        </p:xfrm>
        <a:graphic>
          <a:graphicData uri="http://schemas.openxmlformats.org/drawingml/2006/table">
            <a:tbl>
              <a:tblPr/>
              <a:tblGrid>
                <a:gridCol w="4983480">
                  <a:extLst>
                    <a:ext uri="{9D8B030D-6E8A-4147-A177-3AD203B41FA5}">
                      <a16:colId xmlns:a16="http://schemas.microsoft.com/office/drawing/2014/main" val="4269729770"/>
                    </a:ext>
                  </a:extLst>
                </a:gridCol>
                <a:gridCol w="4983480">
                  <a:extLst>
                    <a:ext uri="{9D8B030D-6E8A-4147-A177-3AD203B41FA5}">
                      <a16:colId xmlns:a16="http://schemas.microsoft.com/office/drawing/2014/main" val="940773197"/>
                    </a:ext>
                  </a:extLst>
                </a:gridCol>
              </a:tblGrid>
              <a:tr h="478232">
                <a:tc>
                  <a:txBody>
                    <a:bodyPr/>
                    <a:lstStyle/>
                    <a:p>
                      <a:pPr algn="just"/>
                      <a:r>
                        <a:rPr lang="en-GB" b="1">
                          <a:effectLst/>
                        </a:rPr>
                        <a:t>Oblast výzkumu: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>
                          <a:effectLst/>
                        </a:rPr>
                        <a:t>Infekce spojené se zdravotní péčí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10083"/>
                  </a:ext>
                </a:extLst>
              </a:tr>
              <a:tr h="836905">
                <a:tc>
                  <a:txBody>
                    <a:bodyPr/>
                    <a:lstStyle/>
                    <a:p>
                      <a:pPr algn="just"/>
                      <a:r>
                        <a:rPr lang="en-GB" b="1">
                          <a:effectLst/>
                        </a:rPr>
                        <a:t>Téma výzkumu: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Znalosti všeobecných sester v oblasti infekcí spojených se zdravotní péčí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818845"/>
                  </a:ext>
                </a:extLst>
              </a:tr>
              <a:tr h="836905">
                <a:tc>
                  <a:txBody>
                    <a:bodyPr/>
                    <a:lstStyle/>
                    <a:p>
                      <a:pPr algn="just"/>
                      <a:r>
                        <a:rPr lang="en-GB" b="1">
                          <a:effectLst/>
                        </a:rPr>
                        <a:t>Formulace problému/výzkumné otázky: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>
                          <a:effectLst/>
                        </a:rPr>
                        <a:t>Jaké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jsou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znalosti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všeobecných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sester</a:t>
                      </a:r>
                      <a:r>
                        <a:rPr lang="en-GB" dirty="0">
                          <a:effectLst/>
                        </a:rPr>
                        <a:t> o </a:t>
                      </a:r>
                      <a:r>
                        <a:rPr lang="en-GB" dirty="0" err="1">
                          <a:effectLst/>
                        </a:rPr>
                        <a:t>infekcích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spojených</a:t>
                      </a:r>
                      <a:r>
                        <a:rPr lang="en-GB" dirty="0">
                          <a:effectLst/>
                        </a:rPr>
                        <a:t> se </a:t>
                      </a:r>
                      <a:r>
                        <a:rPr lang="en-GB" dirty="0" err="1">
                          <a:effectLst/>
                        </a:rPr>
                        <a:t>zdravotní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péčí</a:t>
                      </a:r>
                      <a:r>
                        <a:rPr lang="en-GB" dirty="0">
                          <a:effectLst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71485"/>
                  </a:ext>
                </a:extLst>
              </a:tr>
              <a:tr h="836905">
                <a:tc>
                  <a:txBody>
                    <a:bodyPr/>
                    <a:lstStyle/>
                    <a:p>
                      <a:pPr algn="just"/>
                      <a:r>
                        <a:rPr lang="en-GB" b="1">
                          <a:effectLst/>
                        </a:rPr>
                        <a:t>Cíl: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>
                          <a:effectLst/>
                        </a:rPr>
                        <a:t>Zjistit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úroveň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znalostí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všeobecných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sester</a:t>
                      </a:r>
                      <a:r>
                        <a:rPr lang="en-GB" dirty="0">
                          <a:effectLst/>
                        </a:rPr>
                        <a:t> o </a:t>
                      </a:r>
                      <a:r>
                        <a:rPr lang="en-GB" dirty="0" err="1">
                          <a:effectLst/>
                        </a:rPr>
                        <a:t>infekcích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spojených</a:t>
                      </a:r>
                      <a:r>
                        <a:rPr lang="en-GB" dirty="0">
                          <a:effectLst/>
                        </a:rPr>
                        <a:t> se </a:t>
                      </a:r>
                      <a:r>
                        <a:rPr lang="en-GB" dirty="0" err="1">
                          <a:effectLst/>
                        </a:rPr>
                        <a:t>zdravotní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péčí</a:t>
                      </a:r>
                      <a:r>
                        <a:rPr lang="en-GB" dirty="0">
                          <a:effectLst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60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930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. faze koncepční[20210920091023173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3910</TotalTime>
  <Words>5639</Words>
  <Application>Microsoft Office PowerPoint</Application>
  <PresentationFormat>Širokoúhlá obrazovka</PresentationFormat>
  <Paragraphs>587</Paragraphs>
  <Slides>52</Slides>
  <Notes>7</Notes>
  <HiddenSlides>1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3" baseType="lpstr">
      <vt:lpstr>Arial</vt:lpstr>
      <vt:lpstr>Calibri</vt:lpstr>
      <vt:lpstr>Cambria</vt:lpstr>
      <vt:lpstr>Georgia</vt:lpstr>
      <vt:lpstr>Google Sans</vt:lpstr>
      <vt:lpstr>KaTeX_Main</vt:lpstr>
      <vt:lpstr>Open Sans</vt:lpstr>
      <vt:lpstr>Roboto</vt:lpstr>
      <vt:lpstr>Tahoma</vt:lpstr>
      <vt:lpstr>Wingdings</vt:lpstr>
      <vt:lpstr>Prezentace_MU_CZ</vt:lpstr>
      <vt:lpstr>VÝZKUMNÝ PROCES A JEHO FÁZE</vt:lpstr>
      <vt:lpstr>Fáze výzkumného procesu</vt:lpstr>
      <vt:lpstr>Prezentace aplikace PowerPoint</vt:lpstr>
      <vt:lpstr>1. koncepční fáze výzkumu</vt:lpstr>
      <vt:lpstr>Vymezení výzkumného problému</vt:lpstr>
      <vt:lpstr>1. fáze: koncepční – vymezení výzkumného problému</vt:lpstr>
      <vt:lpstr>1. fáze: koncepční – vymezení výzkumného problému</vt:lpstr>
      <vt:lpstr>CVIČENÍ</vt:lpstr>
      <vt:lpstr>Jednotlivé kroky koncepční fáze v bakalářské práci  – příklad </vt:lpstr>
      <vt:lpstr>Výzkum je systematické, řízené, empirické a kritické zkoumání hypotetických tvrzení o předpokládaných vztazích mezi přirozenými jevy.</vt:lpstr>
      <vt:lpstr>Pojem, konstrukt, proměnná</vt:lpstr>
      <vt:lpstr>1. fáze: koncepční – pojmy, konstrukty, proměnné</vt:lpstr>
      <vt:lpstr>Hypotéza </vt:lpstr>
      <vt:lpstr>Jak správně stanovit hypotézu - pravidla</vt:lpstr>
      <vt:lpstr>1. fáze: koncepční – pojmy, konstrukty, proměnné</vt:lpstr>
      <vt:lpstr>Typy dat</vt:lpstr>
      <vt:lpstr>Prezentace aplikace PowerPoint</vt:lpstr>
      <vt:lpstr>Cvičení </vt:lpstr>
      <vt:lpstr>Prezentace aplikace PowerPoint</vt:lpstr>
      <vt:lpstr>Výzkumná otázka – Kvalitativní výzkum</vt:lpstr>
      <vt:lpstr>1. fáze: koncepční – studium teoretických východisek</vt:lpstr>
      <vt:lpstr>Cvičení </vt:lpstr>
      <vt:lpstr>Prezentace aplikace PowerPoint</vt:lpstr>
      <vt:lpstr>Kritické myšlení</vt:lpstr>
      <vt:lpstr>Kritické myšlení</vt:lpstr>
      <vt:lpstr>Prezentace aplikace PowerPoint</vt:lpstr>
      <vt:lpstr>Kritické myšlení </vt:lpstr>
      <vt:lpstr>Prezentace aplikace PowerPoint</vt:lpstr>
      <vt:lpstr>Prezentace aplikace PowerPoint</vt:lpstr>
      <vt:lpstr>2. Fáze návrhů a plánování</vt:lpstr>
      <vt:lpstr>Návrh výzkumného plánu</vt:lpstr>
      <vt:lpstr>Charakteristika zkoumaného objektu</vt:lpstr>
      <vt:lpstr>Forma sběru dat</vt:lpstr>
      <vt:lpstr>3. Fáze empirická</vt:lpstr>
      <vt:lpstr>Získávání dat </vt:lpstr>
      <vt:lpstr>Distribuce výzkuného nástroje - dotazník</vt:lpstr>
      <vt:lpstr>Příprava dat pro analýzu</vt:lpstr>
      <vt:lpstr>4. Fáze analytická</vt:lpstr>
      <vt:lpstr>Analýza dat (1)</vt:lpstr>
      <vt:lpstr>Analýza dat (2)</vt:lpstr>
      <vt:lpstr>Sběr – třídění – analýza dat</vt:lpstr>
      <vt:lpstr>Sběr – třídění – analýza dat</vt:lpstr>
      <vt:lpstr>Sběr – třídění – analýza dat</vt:lpstr>
      <vt:lpstr>Prezentace aplikace PowerPoint</vt:lpstr>
      <vt:lpstr>Interpretace výsledků</vt:lpstr>
      <vt:lpstr>Tabulky</vt:lpstr>
      <vt:lpstr>Prezentace aplikace PowerPoint</vt:lpstr>
      <vt:lpstr>Grafy</vt:lpstr>
      <vt:lpstr>Prezentace aplikace PowerPoint</vt:lpstr>
      <vt:lpstr>5. Fáze diseminační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Dana Dolanová</cp:lastModifiedBy>
  <cp:revision>33</cp:revision>
  <cp:lastPrinted>1601-01-01T00:00:00Z</cp:lastPrinted>
  <dcterms:created xsi:type="dcterms:W3CDTF">2021-09-08T10:42:39Z</dcterms:created>
  <dcterms:modified xsi:type="dcterms:W3CDTF">2023-10-05T12:55:00Z</dcterms:modified>
</cp:coreProperties>
</file>