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25" r:id="rId2"/>
    <p:sldId id="283" r:id="rId3"/>
    <p:sldId id="284" r:id="rId4"/>
    <p:sldId id="28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4" r:id="rId14"/>
    <p:sldId id="305" r:id="rId15"/>
    <p:sldId id="322" r:id="rId16"/>
    <p:sldId id="306" r:id="rId17"/>
    <p:sldId id="307" r:id="rId18"/>
    <p:sldId id="293" r:id="rId19"/>
    <p:sldId id="314" r:id="rId20"/>
    <p:sldId id="323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281" r:id="rId29"/>
    <p:sldId id="278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302" r:id="rId38"/>
    <p:sldId id="303" r:id="rId39"/>
    <p:sldId id="308" r:id="rId40"/>
    <p:sldId id="309" r:id="rId41"/>
    <p:sldId id="310" r:id="rId42"/>
    <p:sldId id="311" r:id="rId43"/>
    <p:sldId id="312" r:id="rId44"/>
    <p:sldId id="313" r:id="rId45"/>
    <p:sldId id="32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55" autoAdjust="0"/>
  </p:normalViewPr>
  <p:slideViewPr>
    <p:cSldViewPr>
      <p:cViewPr varScale="1">
        <p:scale>
          <a:sx n="60" d="100"/>
          <a:sy n="60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 neznají zákon </a:t>
            </a:r>
            <a:r>
              <a:rPr lang="cs-CZ" dirty="0" err="1" smtClean="0"/>
              <a:t>radioakt</a:t>
            </a:r>
            <a:r>
              <a:rPr lang="cs-CZ" dirty="0" smtClean="0"/>
              <a:t>. rozpadu, takže nemohu pracovat s poločasem atp. Proto takovéto zjednodušení.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55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 Nezapomenout zdůraznit,</a:t>
            </a:r>
            <a:r>
              <a:rPr lang="cs-CZ" baseline="0" dirty="0" smtClean="0"/>
              <a:t> že se jedná i o adiabatický děj (delta Q=0). Protože je také </a:t>
            </a:r>
            <a:r>
              <a:rPr lang="cs-CZ" baseline="0" dirty="0" err="1" smtClean="0"/>
              <a:t>izotermícký</a:t>
            </a:r>
            <a:r>
              <a:rPr lang="cs-CZ" baseline="0" dirty="0" smtClean="0"/>
              <a:t> (u ideálního plynu se nemění vnitřní energie delta U=0), tak se nemůže konat ani práce (plyne z 1. </a:t>
            </a:r>
            <a:r>
              <a:rPr lang="cs-CZ" baseline="0" dirty="0" err="1" smtClean="0"/>
              <a:t>termodyn</a:t>
            </a:r>
            <a:r>
              <a:rPr lang="cs-CZ" baseline="0" dirty="0" smtClean="0"/>
              <a:t> věty)!!!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74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Původní postup je také možný,</a:t>
            </a:r>
            <a:r>
              <a:rPr lang="cs-CZ" baseline="0" dirty="0" smtClean="0"/>
              <a:t> ale tento je názornější a jednodušší, máte pravdu.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89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!!!Nezapomenout okomentovat ZZH. Podrobnější</a:t>
            </a:r>
            <a:r>
              <a:rPr lang="cs-CZ" baseline="0" dirty="0" smtClean="0"/>
              <a:t> aplikace i s výpočtem příští cvičení na </a:t>
            </a:r>
            <a:r>
              <a:rPr lang="cs-CZ" baseline="0" dirty="0" err="1" smtClean="0"/>
              <a:t>Comptonově</a:t>
            </a:r>
            <a:r>
              <a:rPr lang="cs-CZ" baseline="0" dirty="0" smtClean="0"/>
              <a:t> rozptylu, ale i tak to slovně popsat!!!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6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slide" Target="slide2.xml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6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odictable.com/Isotopes/092.238/index.html" TargetMode="Externa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2</a:t>
            </a:r>
            <a:r>
              <a:rPr lang="cs-CZ" dirty="0" smtClean="0"/>
              <a:t>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72008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 energie se uvolní z celých 10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2060848"/>
                <a:ext cx="7010400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Kolik molů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 10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60848"/>
                <a:ext cx="7010400" cy="720080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0169" b="-9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010400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10000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238,050788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=42007,84 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010400" cy="7200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691680" y="3356992"/>
                <a:ext cx="7452320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=42007,84 . 6,022141 . </m:t>
                      </m:r>
                      <m:sSup>
                        <m:sSup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23</m:t>
                          </m:r>
                        </m:sup>
                      </m:sSup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=2,52977 . </m:t>
                      </m:r>
                      <m:sSup>
                        <m:sSup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28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6992"/>
                <a:ext cx="7452320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07704" y="3789040"/>
                <a:ext cx="7236296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obsahuje 2,52977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atomů 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89040"/>
                <a:ext cx="7236296" cy="720080"/>
              </a:xfrm>
              <a:prstGeom prst="rect">
                <a:avLst/>
              </a:prstGeom>
              <a:blipFill rotWithShape="1">
                <a:blip r:embed="rId5"/>
                <a:stretch>
                  <a:fillRect l="-1938" t="-10169" r="-2106" b="-9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365104"/>
            <a:ext cx="7236296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uvolněná ze všech atomů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2"/>
              <p:cNvSpPr txBox="1">
                <a:spLocks/>
              </p:cNvSpPr>
              <p:nvPr/>
            </p:nvSpPr>
            <p:spPr>
              <a:xfrm>
                <a:off x="1907704" y="4941168"/>
                <a:ext cx="723629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=2,52977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28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2,81318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7,1167.10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18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=7,1167 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𝐸𝐽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41168"/>
                <a:ext cx="7236296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0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7704" y="1916832"/>
                <a:ext cx="7010400" cy="2664296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100% účinnosti jaderné reakce (rozpad na jednotlivé nukleony! Což se neděje) se z 10 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uvolní energie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7,1167.10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což odpovídá 1700,93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TNT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7704" y="1916832"/>
                <a:ext cx="7010400" cy="2664296"/>
              </a:xfrm>
              <a:blipFill rotWithShape="1">
                <a:blip r:embed="rId2"/>
                <a:stretch>
                  <a:fillRect l="-2000" t="-3204" r="-2435" b="-27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340768"/>
            <a:ext cx="7236296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TNT je přibližně 4,184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4365104"/>
            <a:ext cx="7010400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jaderná bomba (sovětská Car-bomba) vážila 27t a její výbuch měl sílu přibližně 50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4035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340768"/>
            <a:ext cx="7236296" cy="35283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zobrazování pacienta metodou SPECT se využívá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Tc, které při rozpadu vyzáří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-záření.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pro kvalitní snímek potřebujeme detekovat 3.10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-záblesků. Kolik g </a:t>
            </a:r>
            <a:r>
              <a:rPr lang="cs-CZ" baseline="30000" dirty="0" smtClean="0">
                <a:latin typeface="Times New Roman"/>
                <a:cs typeface="Times New Roman"/>
              </a:rPr>
              <a:t>99m</a:t>
            </a:r>
            <a:r>
              <a:rPr lang="cs-CZ" dirty="0" smtClean="0">
                <a:latin typeface="Times New Roman"/>
                <a:cs typeface="Times New Roman"/>
              </a:rPr>
              <a:t>Tc je potřeba do pacienta vpravit? </a:t>
            </a:r>
            <a:r>
              <a:rPr lang="cs-CZ" sz="1800" dirty="0" smtClean="0">
                <a:latin typeface="Times New Roman"/>
                <a:cs typeface="Times New Roman"/>
              </a:rPr>
              <a:t>(Hodnoty jsou odhadnuty, nevycházejí z reálných pokusů)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07704" y="1340768"/>
                <a:ext cx="7236296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Relativní atomová hmotnost 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je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=98,9062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40768"/>
                <a:ext cx="7236296" cy="1224136"/>
              </a:xfrm>
              <a:prstGeom prst="rect">
                <a:avLst/>
              </a:prstGeom>
              <a:blipFill rotWithShape="1">
                <a:blip r:embed="rId2"/>
                <a:stretch>
                  <a:fillRect l="-1938" t="-6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8026" y="2420888"/>
            <a:ext cx="7236296" cy="6120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 molů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potřebujeme?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2924944"/>
                <a:ext cx="723629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6,022141.10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4,981.10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7236296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753036"/>
            <a:ext cx="7236296" cy="6120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 je to g?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07704" y="4221088"/>
                <a:ext cx="7236296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𝑛𝑀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4,981 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 98,9062 . 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=0,49265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=492,65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cs typeface="Times New Roman" panose="02020603050405020304" pitchFamily="18" charset="0"/>
                        </a:rPr>
                        <m:t>μ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21088"/>
                <a:ext cx="7236296" cy="1224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4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07704" y="1340768"/>
                <a:ext cx="7236296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Hustota 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=11 000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=11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40768"/>
                <a:ext cx="7236296" cy="1512168"/>
              </a:xfrm>
              <a:prstGeom prst="rect">
                <a:avLst/>
              </a:prstGeom>
              <a:blipFill rotWithShape="1">
                <a:blip r:embed="rId3"/>
                <a:stretch>
                  <a:fillRect l="-1938" t="-5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2672916"/>
            <a:ext cx="7236296" cy="6120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Jaký je to přibližně objem?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3284984"/>
                <a:ext cx="7236296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492,65.10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=0,044786 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284984"/>
                <a:ext cx="7236296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4329100"/>
            <a:ext cx="7236296" cy="20522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našem vymyšleném příkladu by bylo potřeba do pacienta vpravit alespoň 492,65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Tc, což přibližně odpovídá objemu 0,0448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07704" y="1340768"/>
                <a:ext cx="7236296" cy="165618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Klidová energie neutronu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=1,00866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Vyjádřete jeho hmotnost v eV/c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40768"/>
                <a:ext cx="7236296" cy="1656184"/>
              </a:xfrm>
              <a:prstGeom prst="rect">
                <a:avLst/>
              </a:prstGeom>
              <a:blipFill rotWithShape="1">
                <a:blip r:embed="rId2"/>
                <a:stretch>
                  <a:fillRect t="-5147" b="-5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763688" y="2964426"/>
                <a:ext cx="72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=1,00866×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1,6605.10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−27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9.10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64426"/>
                <a:ext cx="72008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763688" y="3481844"/>
                <a:ext cx="72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1,5073919.10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81844"/>
                <a:ext cx="72008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763688" y="5085184"/>
                <a:ext cx="72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0,94084.10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𝑒𝑉</m:t>
                      </m:r>
                      <m:r>
                        <a:rPr lang="cs-CZ" sz="2800" b="0" i="1" smtClean="0">
                          <a:latin typeface="Cambria Math"/>
                        </a:rPr>
                        <m:t>=940,84 </m:t>
                      </m:r>
                      <m:r>
                        <a:rPr lang="cs-CZ" sz="2800" b="0" i="1" smtClean="0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85184"/>
                <a:ext cx="72008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63688" y="4082665"/>
                <a:ext cx="7200800" cy="100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1,5073919.10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1,602176.10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82665"/>
                <a:ext cx="7200800" cy="10025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763688" y="5589240"/>
                <a:ext cx="7200800" cy="89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=940,84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𝑀𝑒𝑉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89240"/>
                <a:ext cx="7200800" cy="8990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Zasloužená pauza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5505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Stavová rovnice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1340768"/>
                <a:ext cx="723629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𝑝𝑉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40768"/>
                <a:ext cx="7236296" cy="6480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844824"/>
            <a:ext cx="7236296" cy="11521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Popisuje vzájemný vztah tlaku, objemu a termodynamické teploty ideálního plynu.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924944"/>
            <a:ext cx="7236296" cy="31683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Stavové veličiny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Popisují stav systému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Objem (V), hmotnost (m), tlak (p), teplota (T), hustota (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cs-CZ" dirty="0" smtClean="0">
                <a:latin typeface="Times New Roman"/>
                <a:cs typeface="Times New Roman"/>
              </a:rPr>
              <a:t>), látkové množství (n), počet částic (N)…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4035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266429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plynovou bombu o objemu 50l obsahující vodík při tlaku 10 atmosfér začne svítit slunce. Bomba se zahřeje z 20°C na 55°C. Co se stane s objemem a tlakem vodíku?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Objem vodíku je dán rozměry bomby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objem je konstantní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2564905"/>
            <a:ext cx="7010400" cy="10801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Teplota se zvyšuje, objem zůstává stejný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tlak se musí měnit.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3573017"/>
                <a:ext cx="7010400" cy="12241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Jedná se o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izochorický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děj, platí Charlesův zákon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𝑘𝑜𝑛𝑠𝑡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73017"/>
                <a:ext cx="7010400" cy="1224135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09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3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r>
              <a:rPr lang="cs-CZ" dirty="0" err="1" smtClean="0"/>
              <a:t>Ma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</p:spPr>
            <p:txBody>
              <a:bodyPr/>
              <a:lstStyle/>
              <a:p>
                <a:r>
                  <a:rPr lang="cs-CZ" dirty="0" smtClean="0"/>
                  <a:t>Vyjádřete neznámou 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7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𝑋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𝐾𝑋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𝐵𝑋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=8</m:t>
                      </m:r>
                      <m:r>
                        <a:rPr lang="cs-CZ" b="0" i="1" smtClean="0">
                          <a:latin typeface="Cambria Math"/>
                        </a:rPr>
                        <m:t>𝐽𝐸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Vyjádři neznámou 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15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+8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6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Vyjádři neznámou T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6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𝐺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7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  <a:blipFill rotWithShape="1">
                <a:blip r:embed="rId2"/>
                <a:stretch>
                  <a:fillRect l="-2000" t="-22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7740352" y="63243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794756" y="4365104"/>
                <a:ext cx="723629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𝑘𝑜𝑛𝑠𝑡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56" y="4365104"/>
                <a:ext cx="7236296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650740" y="5157192"/>
                <a:ext cx="7524328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3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10×101325</m:t>
                          </m:r>
                        </m:num>
                        <m:den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20+273,15</m:t>
                          </m:r>
                        </m:den>
                      </m:f>
                      <m:d>
                        <m:dPr>
                          <m:ctrlP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3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55+273,15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40" y="5157192"/>
                <a:ext cx="7524328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1650740" y="6165304"/>
                <a:ext cx="7524328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=1,1342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𝑀𝑃𝑎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=11,193 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𝑎𝑡𝑚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40" y="6165304"/>
                <a:ext cx="7524328" cy="504056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1556792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atmosféra (1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je hydrostatický tlak u hladiny moře (dnes se moc nepoužívá)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3068960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101,325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3024335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uzavřené válcové nádobě s lehkým pohyblivým pístem o průměru 8 cm máme dusík. Při tlaku 100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teplotě -20°C bylo víčko ve výšce 5 cm. Pokud se teplota zvýší na 80°C do jaké výšky víčko vystoupá?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jaký děj se jedná?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2060849"/>
            <a:ext cx="7010400" cy="26642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zahřívání se má plyn tendenci rozpínat, tudíž zvětšuje svůj objem. Tlak okolí na píst nádoby je stejný, tudíž i tlak v nádobě zůstává stejný. Jedná se o izobarický děj.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4509121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víme o izobarickém ději?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5013177"/>
                <a:ext cx="7010400" cy="86409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Tlak je konstantní a platí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13177"/>
                <a:ext cx="7010400" cy="864095"/>
              </a:xfrm>
              <a:prstGeom prst="rect">
                <a:avLst/>
              </a:prstGeom>
              <a:blipFill rotWithShape="1">
                <a:blip r:embed="rId2"/>
                <a:stretch>
                  <a:fillRect l="-2000" b="-7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0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15212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známe.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neznáme, ale můžeme si jej dopočítat.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152127"/>
              </a:xfrm>
              <a:blipFill rotWithShape="1">
                <a:blip r:embed="rId2"/>
                <a:stretch>
                  <a:fillRect t="-7407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691680" y="4077072"/>
                <a:ext cx="7452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0,04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0,05=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2,512.10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=251,2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77072"/>
                <a:ext cx="745232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2492897"/>
                <a:ext cx="7010400" cy="165618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Jedná se o válcovou nádobu. Objem válce zjistíme ze vzorce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𝑉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kde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výška válce a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poloměr válce.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92897"/>
                <a:ext cx="7010400" cy="1656183"/>
              </a:xfrm>
              <a:prstGeom prst="rect">
                <a:avLst/>
              </a:prstGeom>
              <a:blipFill rotWithShape="1">
                <a:blip r:embed="rId4"/>
                <a:stretch>
                  <a:fillRect l="-2000" t="-5147" r="-3391" b="-5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50912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vše pro výpočet 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691680" y="5157192"/>
                <a:ext cx="7452320" cy="892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2,512.10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253,15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353,15=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3,504.10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57192"/>
                <a:ext cx="7452320" cy="8923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konečný objem, ale do jaké výšky vystoupal píst nádoby?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691680" y="2564904"/>
                <a:ext cx="7452320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→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3,504.10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0,04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=0,0697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64904"/>
                <a:ext cx="7452320" cy="8710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429001"/>
            <a:ext cx="7010400" cy="7200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Píst vystoupal do výšky téměř 7 cm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1"/>
            <a:ext cx="7010400" cy="1656185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koule má poloměr 10 cm je naplněna heliem o teplotě 30°C a při tlaku 250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68960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Druhá koule má průměr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cm a je vzduchoprázdná.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149080"/>
            <a:ext cx="7010400" cy="12673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Určete p, V a T po spojení těchto nádob</a:t>
            </a:r>
          </a:p>
        </p:txBody>
      </p:sp>
    </p:spTree>
    <p:extLst>
      <p:ext uri="{BB962C8B-B14F-4D97-AF65-F5344CB8AC3E}">
        <p14:creationId xmlns:p14="http://schemas.microsoft.com/office/powerpoint/2010/main" val="15739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1"/>
            <a:ext cx="7010400" cy="1080121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si musíme určit jednotlivé objemy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691680" y="2564904"/>
                <a:ext cx="745232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4,186.10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64904"/>
                <a:ext cx="7452320" cy="7848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691680" y="3292242"/>
                <a:ext cx="745232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0,2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=0,0335 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92242"/>
                <a:ext cx="7452320" cy="784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005063"/>
            <a:ext cx="7010400" cy="6480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jaký děj se jedná?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4509119"/>
            <a:ext cx="7236296" cy="11521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Objem helia vzroste z 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V=V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nejedná se 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izochorický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07704" y="5445223"/>
            <a:ext cx="7010400" cy="11521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Tlak helia se změní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nejedná se o izobarický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1143000"/>
          </a:xfrm>
        </p:spPr>
        <p:txBody>
          <a:bodyPr/>
          <a:lstStyle/>
          <a:p>
            <a:r>
              <a:rPr lang="cs-CZ" dirty="0" smtClean="0"/>
              <a:t>Termodynamické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648073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to bude s teplotou?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1907704" y="1988840"/>
                <a:ext cx="7010400" cy="2232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Teplota plynu se dá zjistit pomocí střední kinetické energie částic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cs-CZ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̅"/>
                            <m:ctrlP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 spojení nádob nedojde ke změně této energie, takže T je konstantní</a:t>
                </a:r>
                <a:endParaRPr lang="cs-CZ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88840"/>
                <a:ext cx="7010400" cy="2232248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825" b="-54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07704" y="4077071"/>
                <a:ext cx="7010400" cy="6480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77071"/>
                <a:ext cx="7010400" cy="648073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3208" b="-19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907704" y="4734476"/>
                <a:ext cx="7010400" cy="69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2,5.10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4,186.10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0,037686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=27,768 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𝑘𝑃𝑎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34476"/>
                <a:ext cx="7010400" cy="693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Konec 2. cvičení</a:t>
            </a:r>
            <a:endParaRPr lang="cs-CZ" sz="4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63688" y="5157192"/>
            <a:ext cx="7344816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z="4800" dirty="0" smtClean="0"/>
              <a:t>Cvičení na e-</a:t>
            </a:r>
            <a:r>
              <a:rPr lang="cs-CZ" sz="4800" dirty="0" err="1" smtClean="0"/>
              <a:t>learningu</a:t>
            </a:r>
            <a:r>
              <a:rPr lang="cs-CZ" sz="4800" dirty="0" smtClean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99" y="2311524"/>
            <a:ext cx="2493633" cy="2053580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5445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 Vyjádři E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2987824" y="2060603"/>
                <a:ext cx="2833146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7</m:t>
                          </m:r>
                          <m:r>
                            <a:rPr lang="cs-CZ" sz="2000" i="1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𝑋</m:t>
                          </m:r>
                        </m:den>
                      </m:f>
                      <m:d>
                        <m:dPr>
                          <m:ctrlPr>
                            <a:rPr lang="cs-CZ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</a:rPr>
                                <m:t>𝐾𝑋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+</m:t>
                          </m:r>
                          <m:r>
                            <a:rPr lang="cs-CZ" sz="2000" i="1">
                              <a:latin typeface="Cambria Math"/>
                            </a:rPr>
                            <m:t>𝐵𝑋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=8</m:t>
                      </m:r>
                      <m:r>
                        <a:rPr lang="cs-CZ" sz="2000" i="1">
                          <a:latin typeface="Cambria Math"/>
                        </a:rPr>
                        <m:t>𝐽𝐸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60603"/>
                <a:ext cx="2833146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962990" y="2855000"/>
                <a:ext cx="2882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21</m:t>
                          </m:r>
                          <m:r>
                            <a:rPr lang="cs-CZ" sz="2000" i="1">
                              <a:latin typeface="Cambria Math"/>
                            </a:rPr>
                            <m:t>𝑈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𝑈𝐵𝑋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𝑋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=8</m:t>
                      </m:r>
                      <m:r>
                        <a:rPr lang="cs-CZ" sz="2000" i="1">
                          <a:latin typeface="Cambria Math"/>
                        </a:rPr>
                        <m:t>𝐽𝐸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990" y="2855000"/>
                <a:ext cx="2882071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6300192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roznásobíme závorku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00192" y="3059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pokrátíme co jde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3419872" y="3501008"/>
                <a:ext cx="242047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21</m:t>
                          </m:r>
                          <m:r>
                            <a:rPr lang="cs-CZ" sz="2000" i="1">
                              <a:latin typeface="Cambria Math"/>
                            </a:rPr>
                            <m:t>𝑈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+7</m:t>
                      </m:r>
                      <m:r>
                        <a:rPr lang="cs-CZ" sz="2000" b="0" i="1" smtClean="0">
                          <a:latin typeface="Cambria Math"/>
                        </a:rPr>
                        <m:t>𝑈𝐵</m:t>
                      </m:r>
                      <m:r>
                        <a:rPr lang="cs-CZ" sz="2000" i="1">
                          <a:latin typeface="Cambria Math"/>
                        </a:rPr>
                        <m:t>=8</m:t>
                      </m:r>
                      <m:r>
                        <a:rPr lang="cs-CZ" sz="2000" i="1">
                          <a:latin typeface="Cambria Math"/>
                        </a:rPr>
                        <m:t>𝐽𝐸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501008"/>
                <a:ext cx="2420471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6300192" y="36450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-8JE -7UB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524433" y="4128636"/>
                <a:ext cx="26128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21</m:t>
                          </m:r>
                          <m:r>
                            <a:rPr lang="cs-CZ" sz="2000" i="1">
                              <a:latin typeface="Cambria Math"/>
                            </a:rPr>
                            <m:t>𝑈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−8</m:t>
                      </m:r>
                      <m:r>
                        <a:rPr lang="cs-CZ" sz="2000" b="0" i="1" smtClean="0">
                          <a:latin typeface="Cambria Math"/>
                        </a:rPr>
                        <m:t>𝐽𝐸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−7</m:t>
                      </m:r>
                      <m:r>
                        <a:rPr lang="cs-CZ" sz="2000" b="0" i="1" smtClean="0">
                          <a:latin typeface="Cambria Math"/>
                        </a:rPr>
                        <m:t>𝑈𝐵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33" y="4128636"/>
                <a:ext cx="2612831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6300192" y="42838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vytkneme 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3347654" y="4725144"/>
                <a:ext cx="278961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21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−7</m:t>
                      </m:r>
                      <m:r>
                        <a:rPr lang="cs-CZ" sz="2000" b="0" i="1" smtClean="0">
                          <a:latin typeface="Cambria Math"/>
                        </a:rPr>
                        <m:t>𝑈𝐵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54" y="4725144"/>
                <a:ext cx="2789610" cy="7838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6300192" y="49318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vydělíme závorkou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2411760" y="5538534"/>
                <a:ext cx="2001125" cy="914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𝐸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𝑈𝐵</m:t>
                          </m:r>
                        </m:num>
                        <m:den>
                          <m:f>
                            <m:f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21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538534"/>
                <a:ext cx="2001125" cy="9148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4427984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upravíme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6171275" y="5538534"/>
                <a:ext cx="2183418" cy="7150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𝐸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𝑈𝐵𝐾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21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𝐽𝐾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275" y="5538534"/>
                <a:ext cx="2183418" cy="7150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1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Rutherfordův</a:t>
            </a:r>
            <a:r>
              <a:rPr lang="cs-CZ" dirty="0" smtClean="0"/>
              <a:t> pokus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80" y="1340768"/>
            <a:ext cx="5658640" cy="2276793"/>
          </a:xfrm>
        </p:spPr>
      </p:pic>
      <p:sp>
        <p:nvSpPr>
          <p:cNvPr id="5" name="TextovéPole 4"/>
          <p:cNvSpPr txBox="1"/>
          <p:nvPr/>
        </p:nvSpPr>
        <p:spPr>
          <a:xfrm>
            <a:off x="5292080" y="6525344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http://hyperphysics.phy-astr.gsu.edu/hbase/rutsca.html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2923"/>
            <a:ext cx="5544616" cy="27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368152"/>
            <a:ext cx="6624736" cy="5445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 Vyjádři G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771800" y="1714284"/>
                <a:ext cx="2826287" cy="706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</a:rPr>
                            <m:t>15</m:t>
                          </m:r>
                          <m:r>
                            <a:rPr lang="cs-CZ" sz="2000" i="1">
                              <a:latin typeface="Cambria Math"/>
                            </a:rPr>
                            <m:t>𝐹</m:t>
                          </m:r>
                          <m:r>
                            <a:rPr lang="cs-CZ" sz="2000" i="1">
                              <a:latin typeface="Cambria Math"/>
                            </a:rPr>
                            <m:t>+8</m:t>
                          </m:r>
                          <m:r>
                            <a:rPr lang="cs-CZ" sz="2000" i="1">
                              <a:latin typeface="Cambria Math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cs-CZ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000" i="1">
                              <a:latin typeface="Cambria Math"/>
                            </a:rPr>
                            <m:t>6</m:t>
                          </m:r>
                          <m:r>
                            <a:rPr lang="cs-CZ" sz="2000" i="1">
                              <a:latin typeface="Cambria Math"/>
                            </a:rPr>
                            <m:t>𝐹</m:t>
                          </m:r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i="1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4</m:t>
                          </m:r>
                          <m:r>
                            <a:rPr lang="cs-CZ" sz="2000" i="1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14284"/>
                <a:ext cx="2826287" cy="706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6228184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vydělíme závorkou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771800" y="2362356"/>
                <a:ext cx="2826287" cy="752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000" i="1">
                              <a:latin typeface="Cambria Math"/>
                            </a:rPr>
                            <m:t>6</m:t>
                          </m:r>
                          <m:r>
                            <a:rPr lang="cs-CZ" sz="2000" i="1">
                              <a:latin typeface="Cambria Math"/>
                            </a:rPr>
                            <m:t>𝐹</m:t>
                          </m:r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i="1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4</m:t>
                          </m:r>
                          <m:r>
                            <a:rPr lang="cs-CZ" sz="20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15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+8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62356"/>
                <a:ext cx="2826287" cy="7521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6228184" y="25556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přirozený logaritmus (o základu e)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2647967" y="3036911"/>
                <a:ext cx="3220177" cy="752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6</m:t>
                      </m:r>
                      <m:r>
                        <a:rPr lang="cs-CZ" sz="2000" b="0" i="1" smtClean="0">
                          <a:latin typeface="Cambria Math"/>
                        </a:rPr>
                        <m:t>𝐹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r>
                        <a:rPr lang="cs-CZ" sz="2000" b="0" i="1" smtClean="0">
                          <a:latin typeface="Cambria Math"/>
                        </a:rPr>
                        <m:t>𝐺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cs-CZ" sz="20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15</m:t>
                                  </m:r>
                                  <m:r>
                                    <a:rPr lang="cs-CZ" sz="2000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cs-CZ" sz="2000" i="1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lang="cs-CZ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67" y="3036911"/>
                <a:ext cx="3220177" cy="7521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6228184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-6F  ×(-1)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2719975" y="3789040"/>
                <a:ext cx="3220177" cy="7521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𝐺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0" i="1" smtClean="0">
                              <a:latin typeface="Cambria Math"/>
                            </a:rPr>
                            <m:t>6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cs-CZ" sz="20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i="1">
                                      <a:latin typeface="Cambria Math"/>
                                    </a:rPr>
                                    <m:t>15</m:t>
                                  </m:r>
                                  <m:r>
                                    <a:rPr lang="cs-CZ" sz="2000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cs-CZ" sz="2000" i="1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lang="cs-CZ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75" y="3789040"/>
                <a:ext cx="3220177" cy="7521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/>
          <p:cNvSpPr txBox="1"/>
          <p:nvPr/>
        </p:nvSpPr>
        <p:spPr>
          <a:xfrm>
            <a:off x="6228184" y="364502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můžeme dále upravovat (procvičení log) podíl argumentu je rozdíl logaritmů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1907704" y="4587166"/>
                <a:ext cx="44112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𝐺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6</m:t>
                      </m:r>
                      <m:r>
                        <a:rPr lang="cs-CZ" sz="2000" b="0" i="1" smtClean="0">
                          <a:latin typeface="Cambria Math"/>
                        </a:rPr>
                        <m:t>𝐹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0" i="0" smtClean="0">
                              <a:latin typeface="Cambria Math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15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  <m:r>
                            <a:rPr lang="cs-CZ" sz="2000" b="0" i="1" smtClean="0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87166"/>
                <a:ext cx="441127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1907704" y="5045114"/>
                <a:ext cx="4142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𝐺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6</m:t>
                      </m:r>
                      <m:r>
                        <a:rPr lang="cs-CZ" sz="2000" b="0" i="1" smtClean="0">
                          <a:latin typeface="Cambria Math"/>
                        </a:rPr>
                        <m:t>𝐹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  <m:r>
                        <a:rPr lang="cs-CZ" sz="20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60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/>
                                </a:rPr>
                                <m:t>+32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𝐹𝐵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45114"/>
                <a:ext cx="414260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ovéPole 33"/>
          <p:cNvSpPr txBox="1"/>
          <p:nvPr/>
        </p:nvSpPr>
        <p:spPr>
          <a:xfrm>
            <a:off x="6228184" y="46438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roznásobení, zbavení se {}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228184" y="5075892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mocnění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násobení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1907704" y="5477162"/>
                <a:ext cx="41656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𝐺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6</m:t>
                      </m:r>
                      <m:r>
                        <a:rPr lang="cs-CZ" sz="2000" b="0" i="1" smtClean="0">
                          <a:latin typeface="Cambria Math"/>
                        </a:rPr>
                        <m:t>𝐹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cs-CZ" sz="20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60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/>
                                </a:rPr>
                                <m:t>+32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𝐹𝐵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77162"/>
                <a:ext cx="416562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/>
          <p:nvPr/>
        </p:nvSpPr>
        <p:spPr>
          <a:xfrm>
            <a:off x="6228184" y="550794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nic víc už nejde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368152"/>
            <a:ext cx="6624736" cy="5445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1. Vyjádři T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203848" y="1844824"/>
                <a:ext cx="1880836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(6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6</m:t>
                          </m:r>
                          <m:r>
                            <a:rPr lang="cs-CZ" sz="2000" i="1">
                              <a:latin typeface="Cambria Math"/>
                            </a:rPr>
                            <m:t>𝐺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7</m:t>
                          </m:r>
                          <m:r>
                            <a:rPr lang="cs-CZ" sz="2000" i="1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844824"/>
                <a:ext cx="1880836" cy="6694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6156176" y="1844824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exponenciální a log funkce jsou inverzní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3275856" y="2527465"/>
                <a:ext cx="2457724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(6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cs-CZ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527465"/>
                <a:ext cx="2457724" cy="5414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6156176" y="2636912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rovnost argumentů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3898229" y="3138254"/>
                <a:ext cx="1280415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6</m:t>
                      </m:r>
                      <m:r>
                        <a:rPr lang="cs-CZ" sz="2000" b="0" i="1" smtClean="0">
                          <a:latin typeface="Cambria Math"/>
                        </a:rPr>
                        <m:t>𝑇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f>
                            <m:f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29" y="3138254"/>
                <a:ext cx="1280415" cy="5414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/>
          <p:cNvSpPr txBox="1"/>
          <p:nvPr/>
        </p:nvSpPr>
        <p:spPr>
          <a:xfrm>
            <a:off x="6156176" y="32147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÷6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/>
              <p:cNvSpPr/>
              <p:nvPr/>
            </p:nvSpPr>
            <p:spPr>
              <a:xfrm>
                <a:off x="4040897" y="3573016"/>
                <a:ext cx="1137747" cy="85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𝑇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9" name="Obdélní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97" y="3573016"/>
                <a:ext cx="1137747" cy="8522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6156176" y="371703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finální úprava exponenciální funkce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/>
              <p:cNvSpPr/>
              <p:nvPr/>
            </p:nvSpPr>
            <p:spPr>
              <a:xfrm>
                <a:off x="4067944" y="4293096"/>
                <a:ext cx="1530099" cy="84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𝑇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𝐺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1" name="Obdélní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93096"/>
                <a:ext cx="1530099" cy="8496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6156176" y="4438853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finální úprava exponenciální funkce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4067944" y="5027616"/>
                <a:ext cx="1898533" cy="75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𝑇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𝐺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(7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27616"/>
                <a:ext cx="1898533" cy="7524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/>
          <p:nvPr/>
        </p:nvSpPr>
        <p:spPr>
          <a:xfrm>
            <a:off x="6156176" y="5086925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finální úprava exponenciální funkce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/>
              <p:cNvSpPr/>
              <p:nvPr/>
            </p:nvSpPr>
            <p:spPr>
              <a:xfrm>
                <a:off x="4112296" y="5733256"/>
                <a:ext cx="1323183" cy="7118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𝑇</m:t>
                      </m:r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𝐺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𝐾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5" name="Obdélní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96" y="5733256"/>
                <a:ext cx="1323183" cy="7118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/>
          <p:cNvSpPr txBox="1"/>
          <p:nvPr/>
        </p:nvSpPr>
        <p:spPr>
          <a:xfrm>
            <a:off x="1619672" y="5707020"/>
            <a:ext cx="2603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ěkteré kroky se dají udělat v 1 kroku, ale pro názornost podrobně rozepsáno.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619672" y="6505599"/>
            <a:ext cx="156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dodatku.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368152"/>
                <a:ext cx="6624736" cy="4653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Rutherfordův experiment trochu podrobněji</a:t>
                </a: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Nejprve geometrie pokusu:</a:t>
                </a:r>
              </a:p>
              <a:p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Změna vektoru hybnosti je díky pravoúhlosti: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500" i="1" smtClean="0">
                          <a:latin typeface="Cambria Math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 síly je roven změně hybnosti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68152"/>
                <a:ext cx="6624736" cy="4653136"/>
              </a:xfrm>
              <a:prstGeom prst="rect">
                <a:avLst/>
              </a:prstGeom>
              <a:blipFill rotWithShape="1">
                <a:blip r:embed="rId2"/>
                <a:stretch>
                  <a:fillRect l="-1381" t="-10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04" y="2132856"/>
            <a:ext cx="1440160" cy="10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368152"/>
                <a:ext cx="6624736" cy="54452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Síla měnící dráhu letu je Coulombova síla</a:t>
                </a: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 síly se mění v čase (vzdálenost r i směr působení)</a:t>
                </a: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68152"/>
                <a:ext cx="6624736" cy="5445224"/>
              </a:xfrm>
              <a:prstGeom prst="rect">
                <a:avLst/>
              </a:prstGeom>
              <a:blipFill rotWithShape="1">
                <a:blip r:embed="rId2"/>
                <a:stretch>
                  <a:fillRect l="-1381" t="-8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4336937" cy="2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368152"/>
                <a:ext cx="7164288" cy="54452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Změna hybnosti je tedy rovna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cs-CZ" sz="25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2500" b="0" i="0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5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5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5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cs-CZ" sz="25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 zákona zachování momentu hybnosti plyne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2500" b="0" i="0" smtClean="0">
                          <a:latin typeface="Cambria Math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5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dt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Dosazením do předchozího vzorce za r</a:t>
                </a:r>
                <a:r>
                  <a:rPr lang="cs-CZ" sz="25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cs-CZ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000" b="0" i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nary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nary>
                    </m:oMath>
                  </m:oMathPara>
                </a14:m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68152"/>
                <a:ext cx="7164288" cy="5445224"/>
              </a:xfrm>
              <a:prstGeom prst="rect">
                <a:avLst/>
              </a:prstGeom>
              <a:blipFill rotWithShape="1">
                <a:blip r:embed="rId3"/>
                <a:stretch>
                  <a:fillRect l="-1277" t="-8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9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368152"/>
                <a:ext cx="7164288" cy="54452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hodnot, kterých může úhel </a:t>
                </a:r>
                <a:r>
                  <a:rPr lang="el-GR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nabývat: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500" i="1" smtClean="0">
                          <a:latin typeface="Cambria Math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l-GR" sz="25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⟨"/>
                          <m:endChr m:val="⟩"/>
                          <m:ctrlPr>
                            <a:rPr lang="el-GR" sz="25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Nyní z integrujeme předchozí výraz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cs-CZ" sz="20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2000" b="0" i="0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sub>
                                <m:sup>
                                  <m:f>
                                    <m:fPr>
                                      <m:ctrlP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cs-CZ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cs-CZ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0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cs-CZ" sz="20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2000" b="0" i="0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cs-CZ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cs-CZ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cs-CZ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využití goniometrických vzorců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800" i="1">
                              <a:latin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68152"/>
                <a:ext cx="7164288" cy="5445224"/>
              </a:xfrm>
              <a:prstGeom prst="rect">
                <a:avLst/>
              </a:prstGeom>
              <a:blipFill rotWithShape="1">
                <a:blip r:embed="rId2"/>
                <a:stretch>
                  <a:fillRect l="-1277" t="-8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4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368152"/>
                <a:ext cx="7164288" cy="54898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Celkově dostáváme vztah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cs-CZ" sz="25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Vyjádříme si srážkový faktor b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Tento vzorec nám vyjadřuje závislost srážkového faktoru („vzdálenost od roviny jádra“) a rozptylového úhlu</a:t>
                </a: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2. dodatku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68152"/>
                <a:ext cx="7164288" cy="5489848"/>
              </a:xfrm>
              <a:prstGeom prst="rect">
                <a:avLst/>
              </a:prstGeom>
              <a:blipFill rotWithShape="1">
                <a:blip r:embed="rId2"/>
                <a:stretch>
                  <a:fillRect l="-1277" t="-8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5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63688" y="1196752"/>
            <a:ext cx="7380312" cy="5661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Odpálení Car-bomby proběhlo 30. října 1961 v 11:32 moskevského času nad sovětskou jadernou střelnicí Nová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země.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Bomba byla shozena z letounu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Tupolev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Tu-95V z výšky 10,5 km. Její padákový systém zbrzdil pád a tím umožnil posádce letadla dostat se do bezpečné vzdálenosti v okamžiku výbuchu. Ten nastal ve výšce 4 km nad povrchem (roznět byl sepnut vestavěným senzorem tlaku vzduchu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Proces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štěpení proběhl během 39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jeho výkon byl odhadnut na 5,4×10</a:t>
            </a:r>
            <a:r>
              <a:rPr lang="cs-CZ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W, což by odpovídalo výbuchu 50 megatun TNT. Okamžitě poté vznikla ohnivá koule o teplotě řádově milionů °C a průměru 9,2 km, jejíž spodní část zasáhla zem, kde způsobila kráter a zemětřesení o síle 5 - 5,25 stupňů Richterovy stupnice, a vrchní část téměř dosáhla výšky, ze které byla bomba shozena. Během následujících několika sekund ohnivá koule ztratila asi 2 km v průměru, a způsobila tak nasání zasaženého povrchu s větším uvolněním následného radioaktivního spadu a tlakovou vlnu, vyvolanou vyrovnáním tlaku po vypaření veškeré primárně zasažené hmoty, která do 40 km srovnala vše se zemí a měla potenciál působit škodu až do 100 km od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epicentra;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měřitelná však byla i po svém třetím oběhu kolem Země. Určitá část energie se přeměnila ve světlo, teplo či jiné elektromagnetické záření, které bylo schopné způsobit popáleniny 3. stupně do vzdálenosti 100 km, a bylo pozorovatelné na většině severní polokoule. Atomový hřib s průměrem 40 a výškou 60 km pronikl až do spodní části termosféry Země.</a:t>
            </a:r>
          </a:p>
          <a:p>
            <a:pPr marL="0" indent="0" algn="just">
              <a:buNone/>
            </a:pP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Car-bomba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schopna naprosto zničit jakékoli město nebo obydlenou oblast o průměru 280 km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http://cs.wikipedia.org/wiki/Car-bomba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5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2664296" cy="274339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368152"/>
            <a:ext cx="7164288" cy="620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Srovnání poloměrů ohnivé koule různých bomb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65" y="4516208"/>
            <a:ext cx="3856847" cy="21694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32104" y="6505599"/>
            <a:ext cx="183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dodatku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79712" y="1368152"/>
            <a:ext cx="7164288" cy="5486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Odvození stavové rovnice ideálního plynu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79712" y="1872208"/>
                <a:ext cx="7164288" cy="5486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Ideální plyn máme v krychli o objemu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cs typeface="Times New Roman" panose="02020603050405020304" pitchFamily="18" charset="0"/>
                      </a:rPr>
                      <m:t>𝑉</m:t>
                    </m:r>
                    <m:r>
                      <a:rPr lang="cs-CZ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72208"/>
                <a:ext cx="7164288" cy="548680"/>
              </a:xfrm>
              <a:prstGeom prst="rect">
                <a:avLst/>
              </a:prstGeom>
              <a:blipFill rotWithShape="1">
                <a:blip r:embed="rId3"/>
                <a:stretch>
                  <a:fillRect l="-1532" t="-11111" b="-2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79712" y="2420888"/>
            <a:ext cx="7164288" cy="41764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tomto objemu je N molekul, které se chaoticky pochybují a narážejí přitom do stěn nádoby. Při každém nárazu dojde ke změně hybnosti molekuly. Protože je hmotnost molekuly zanedbatelná proti stěně nádoby, můžeme předpokládat, že se změní pouze hybnost molekuly.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(pink-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ponkový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míček a betonová zeď)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Rutherfordův</a:t>
            </a:r>
            <a:r>
              <a:rPr lang="cs-CZ" dirty="0" smtClean="0"/>
              <a:t> pokus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3240360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použití vzorce Coulombovy síly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zákona zachování hybnosti a momentu hybnosti dostaneme vzorec pro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Rutherfordův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rozptyl:</a:t>
                </a:r>
              </a:p>
              <a:p>
                <a:pPr marL="0" indent="0">
                  <a:buNone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3240360"/>
              </a:xfrm>
              <a:blipFill rotWithShape="1">
                <a:blip r:embed="rId2"/>
                <a:stretch>
                  <a:fillRect l="-2000" t="-2632" r="-1478" b="-46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774035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634916" y="4797152"/>
                <a:ext cx="4104456" cy="116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>
                              <a:latin typeface="Cambria Math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=4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16" y="4797152"/>
                <a:ext cx="4104456" cy="11687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79712" y="1368152"/>
            <a:ext cx="7164288" cy="620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Změna hybnosti při dopadu: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72" y="1844824"/>
            <a:ext cx="3312368" cy="1107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79712" y="2808312"/>
                <a:ext cx="7164288" cy="6206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´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808312"/>
                <a:ext cx="7164288" cy="6206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789548" y="3913892"/>
                <a:ext cx="55446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548" y="3913892"/>
                <a:ext cx="55446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79712" y="3456384"/>
            <a:ext cx="7164288" cy="620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změny složky kolmé na stěnu: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79712" y="1368152"/>
            <a:ext cx="7164288" cy="620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Molekula dopadne na stěnu za 1 s k-krát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979712" y="1800200"/>
                <a:ext cx="7164288" cy="6206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cs-CZ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00200"/>
                <a:ext cx="7164288" cy="6206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79712" y="2376264"/>
            <a:ext cx="7164288" cy="908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Newtonova 2. zákona pro sílu, kterou působí 1 molekula na stěnu nádoby plyne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2"/>
              <p:cNvSpPr txBox="1">
                <a:spLocks/>
              </p:cNvSpPr>
              <p:nvPr/>
            </p:nvSpPr>
            <p:spPr>
              <a:xfrm>
                <a:off x="1979712" y="3168352"/>
                <a:ext cx="7164288" cy="7647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168352"/>
                <a:ext cx="7164288" cy="7647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79712" y="3933056"/>
            <a:ext cx="7164288" cy="620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všech N molekul platí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symbol pro obsah 2"/>
              <p:cNvSpPr txBox="1">
                <a:spLocks/>
              </p:cNvSpPr>
              <p:nvPr/>
            </p:nvSpPr>
            <p:spPr>
              <a:xfrm>
                <a:off x="1979712" y="4320480"/>
                <a:ext cx="7164288" cy="10527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cs-CZ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20480"/>
                <a:ext cx="7164288" cy="10527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ástupný symbol pro obsah 2"/>
              <p:cNvSpPr txBox="1">
                <a:spLocks/>
              </p:cNvSpPr>
              <p:nvPr/>
            </p:nvSpPr>
            <p:spPr>
              <a:xfrm>
                <a:off x="1979712" y="5229200"/>
                <a:ext cx="6948772" cy="10527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cs-CZ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cs-CZ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</m:oMath>
                </a14:m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vyjadřuje střední hodnotu kvadrátu rychlostí v ose z.</a:t>
                </a: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229200"/>
                <a:ext cx="6948772" cy="1052736"/>
              </a:xfrm>
              <a:prstGeom prst="rect">
                <a:avLst/>
              </a:prstGeom>
              <a:blipFill rotWithShape="1">
                <a:blip r:embed="rId6"/>
                <a:stretch>
                  <a:fillRect l="-1579" t="-2312" r="-2018" b="-92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79712" y="1340768"/>
            <a:ext cx="7164288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Protože je pohyb molekul chaotický, tak je jejich střední kvadratická rychlost stejná ve všech směrech.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979712" y="2808312"/>
                <a:ext cx="7164288" cy="8367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cs-CZ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808312"/>
                <a:ext cx="7164288" cy="836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1979712" y="3456384"/>
            <a:ext cx="7164288" cy="10527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Takže celkovou sílu můžeme za pomoci vzorce pro kinetickou energii přepsat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ástupný symbol pro obsah 2"/>
              <p:cNvSpPr txBox="1">
                <a:spLocks/>
              </p:cNvSpPr>
              <p:nvPr/>
            </p:nvSpPr>
            <p:spPr>
              <a:xfrm>
                <a:off x="1979712" y="4509120"/>
                <a:ext cx="7164288" cy="8367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cs-CZ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09120"/>
                <a:ext cx="7164288" cy="836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1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79712" y="1368152"/>
            <a:ext cx="7164288" cy="980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Pascalova zákona víme, že tlak je roven síle působící na plochu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979712" y="2160240"/>
                <a:ext cx="7164288" cy="8367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𝑝𝑆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    ,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60240"/>
                <a:ext cx="7164288" cy="836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79712" y="2780928"/>
            <a:ext cx="7164288" cy="980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Tepelný pohyb částic má střední kinetickou energii rovnu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79712" y="3573016"/>
                <a:ext cx="7164288" cy="8367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acc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573016"/>
                <a:ext cx="7164288" cy="836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2"/>
              <p:cNvSpPr txBox="1">
                <a:spLocks/>
              </p:cNvSpPr>
              <p:nvPr/>
            </p:nvSpPr>
            <p:spPr>
              <a:xfrm>
                <a:off x="1979712" y="4149080"/>
                <a:ext cx="7164288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k</a:t>
                </a:r>
                <a:r>
                  <a:rPr lang="cs-CZ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cs-CZ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Boltzmannova</a:t>
                </a:r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konstanta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  <a:cs typeface="Times New Roman" panose="02020603050405020304" pitchFamily="18" charset="0"/>
                      </a:rPr>
                      <m:t>=1,3806 . </m:t>
                    </m:r>
                    <m:sSup>
                      <m:sSupPr>
                        <m:ctrlP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  <m:r>
                      <a:rPr lang="cs-CZ" sz="2800" b="0" i="1" smtClean="0"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r>
                      <a:rPr lang="cs-CZ" sz="28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cs-CZ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149080"/>
                <a:ext cx="7164288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1532" t="-56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3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979712" y="1368152"/>
            <a:ext cx="7164288" cy="980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dosadíme do rovnice pro sílu působící na stěny nádoby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979712" y="2232248"/>
                <a:ext cx="7164288" cy="8367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cs-CZ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acc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232248"/>
                <a:ext cx="7164288" cy="836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1732104" y="6505599"/>
            <a:ext cx="183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dodatku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2"/>
              <p:cNvSpPr txBox="1">
                <a:spLocks/>
              </p:cNvSpPr>
              <p:nvPr/>
            </p:nvSpPr>
            <p:spPr>
              <a:xfrm>
                <a:off x="1979712" y="2924944"/>
                <a:ext cx="7164288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𝑝𝑉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24944"/>
                <a:ext cx="7164288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79712" y="3240360"/>
            <a:ext cx="7164288" cy="980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částic vyjádříme pomocí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Avogadrova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zákona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symbol pro obsah 2"/>
              <p:cNvSpPr txBox="1">
                <a:spLocks/>
              </p:cNvSpPr>
              <p:nvPr/>
            </p:nvSpPr>
            <p:spPr>
              <a:xfrm>
                <a:off x="1979712" y="4077072"/>
                <a:ext cx="7164288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𝑝𝑉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77072"/>
                <a:ext cx="7164288" cy="504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79712" y="4392488"/>
            <a:ext cx="7164288" cy="9807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Součin N</a:t>
            </a:r>
            <a:r>
              <a:rPr 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k</a:t>
            </a:r>
            <a:r>
              <a:rPr 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označíme R – molární plynovou konstantou R = 8,314 J.K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.mol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ástupný symbol pro obsah 2"/>
              <p:cNvSpPr txBox="1">
                <a:spLocks/>
              </p:cNvSpPr>
              <p:nvPr/>
            </p:nvSpPr>
            <p:spPr>
              <a:xfrm>
                <a:off x="1979712" y="5445224"/>
                <a:ext cx="7164288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𝑝𝑉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445224"/>
                <a:ext cx="7164288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0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3" grpId="0"/>
      <p:bldP spid="16" grpId="0"/>
      <p:bldP spid="17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4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relativní atomovou hmotnost má přibližně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238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kolik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to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je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kg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Da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cs-CZ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  <a:blipFill rotWithShape="1">
                <a:blip r:embed="rId2"/>
                <a:stretch>
                  <a:fillRect l="-2000" t="-6965" r="-1652" b="-3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691680" y="638132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Doporučuji: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www.periodictable.com/Isotopes/092.238/index.html</a:t>
            </a:r>
            <a:endParaRPr lang="cs-CZ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2"/>
            <a:ext cx="7010400" cy="6120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238 nukleonů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Odhad A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238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176972"/>
            <a:ext cx="7010400" cy="6120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Přesná A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238,050788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1907704" y="3681028"/>
                <a:ext cx="7010400" cy="6120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=3,95402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. 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−25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𝑘𝑔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81028"/>
                <a:ext cx="7010400" cy="612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907704" y="4149080"/>
                <a:ext cx="7010400" cy="6120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=238,050788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𝐷𝑎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49080"/>
                <a:ext cx="7010400" cy="612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6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Mohl by se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samovolně rozpadnout na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06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𝐶𝑢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  <a:blipFill rotWithShape="1">
                <a:blip r:embed="rId2"/>
                <a:stretch>
                  <a:fillRect l="-2000" t="-5970" b="-54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600908"/>
            <a:ext cx="7010400" cy="6120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z 238 nukleonů vzniknout 269?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76972"/>
            <a:ext cx="7010400" cy="9001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Nemůže, někdy stačí zapojit logiku nejen vzorce…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Jaký bude hmotnostní úbytek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Jaká je vazebná energie jádra?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  <a:blipFill rotWithShape="1">
                <a:blip r:embed="rId2"/>
                <a:stretch>
                  <a:fillRect l="-2000" t="-5970" b="-3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564904"/>
            <a:ext cx="70104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010400" cy="20162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 neutronu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=1,00866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 protonu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=1,00727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238,0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5078 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010400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2000" t="-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07704" y="4293096"/>
                <a:ext cx="7010400" cy="23762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=92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=92,66884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238−92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=147,26436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=239,9332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=1,88242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93096"/>
                <a:ext cx="7010400" cy="2376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8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úbytek jádra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=1,88242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  <a:blipFill rotWithShape="1">
                <a:blip r:embed="rId2"/>
                <a:stretch>
                  <a:fillRect l="-2000" t="-5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564904"/>
            <a:ext cx="70104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010400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Vazebnou energii určíme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010400" cy="72008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1864" b="-76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07704" y="3140968"/>
                <a:ext cx="7010400" cy="172819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=1,88242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=1,88242 . 1,6605 .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−27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9 .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2,81318 . 10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7010400" cy="1728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8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počty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22985" y="1556792"/>
                <a:ext cx="7010400" cy="2304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Uvažujme, že máme k dispozici 10 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23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umíme uvolnit jeho veškerou vazebnou energii (rozpad na jednotlivé nukleony). Kolik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TNT by měla takováto jaderná bomba?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2985" y="1556792"/>
                <a:ext cx="7010400" cy="2304256"/>
              </a:xfrm>
              <a:blipFill rotWithShape="1">
                <a:blip r:embed="rId2"/>
                <a:stretch>
                  <a:fillRect l="-1739" t="-4762" r="-522" b="-21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907704" y="3717032"/>
                <a:ext cx="701040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Vazebná energie 1 atomu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2,81318 . 10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17032"/>
                <a:ext cx="7010400" cy="1224136"/>
              </a:xfrm>
              <a:prstGeom prst="rect">
                <a:avLst/>
              </a:prstGeom>
              <a:blipFill rotWithShape="1">
                <a:blip r:embed="rId3"/>
                <a:stretch>
                  <a:fillRect l="-2000" t="-6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6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1561</TotalTime>
  <Words>3735</Words>
  <Application>Microsoft Office PowerPoint</Application>
  <PresentationFormat>Předvádění na obrazovce (4:3)</PresentationFormat>
  <Paragraphs>334</Paragraphs>
  <Slides>45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Motiv1fyzika</vt:lpstr>
      <vt:lpstr>Radiologická fyzika a  radiobiologie   2. cvičení</vt:lpstr>
      <vt:lpstr>Opakování Ma</vt:lpstr>
      <vt:lpstr>Rutherfordův pokus</vt:lpstr>
      <vt:lpstr>Rutherfordův pokus</vt:lpstr>
      <vt:lpstr>Atomové počty</vt:lpstr>
      <vt:lpstr>Atomové počty</vt:lpstr>
      <vt:lpstr>Atomové počty</vt:lpstr>
      <vt:lpstr>Atomové počty</vt:lpstr>
      <vt:lpstr>Atomové počty</vt:lpstr>
      <vt:lpstr>Atomové počty</vt:lpstr>
      <vt:lpstr>Atomové počty</vt:lpstr>
      <vt:lpstr>Atomové počty</vt:lpstr>
      <vt:lpstr>Atomové počty</vt:lpstr>
      <vt:lpstr>Atomové počty</vt:lpstr>
      <vt:lpstr>Atomové počty</vt:lpstr>
      <vt:lpstr>Zasloužená pauza</vt:lpstr>
      <vt:lpstr>Stavová rovnice</vt:lpstr>
      <vt:lpstr>Termodynamické děje</vt:lpstr>
      <vt:lpstr>Termodynamické děje</vt:lpstr>
      <vt:lpstr>Termodynamické děje</vt:lpstr>
      <vt:lpstr>Termodynamické děje</vt:lpstr>
      <vt:lpstr>Termodynamické děje</vt:lpstr>
      <vt:lpstr>Termodynamické děje</vt:lpstr>
      <vt:lpstr>Termodynamické děje</vt:lpstr>
      <vt:lpstr>Termodynamické děje</vt:lpstr>
      <vt:lpstr>Termodynamické děje</vt:lpstr>
      <vt:lpstr>Termodynamické děje</vt:lpstr>
      <vt:lpstr>Konec 2. cvičení</vt:lpstr>
      <vt:lpstr>Dodatky 1</vt:lpstr>
      <vt:lpstr>Dodatky 1</vt:lpstr>
      <vt:lpstr>Dodatky 1</vt:lpstr>
      <vt:lpstr>Dodatky 2</vt:lpstr>
      <vt:lpstr>Dodatky 2</vt:lpstr>
      <vt:lpstr>Dodatky 2</vt:lpstr>
      <vt:lpstr>Dodatky 2</vt:lpstr>
      <vt:lpstr>Dodatky 2</vt:lpstr>
      <vt:lpstr>Dodatky 3</vt:lpstr>
      <vt:lpstr>Dodatky 3</vt:lpstr>
      <vt:lpstr>Dodatky 4</vt:lpstr>
      <vt:lpstr>Dodatky 4</vt:lpstr>
      <vt:lpstr>Dodatky 4</vt:lpstr>
      <vt:lpstr>Dodatky 4</vt:lpstr>
      <vt:lpstr>Dodatky 4</vt:lpstr>
      <vt:lpstr>Dodatky 4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123</cp:revision>
  <dcterms:created xsi:type="dcterms:W3CDTF">2015-01-26T14:14:45Z</dcterms:created>
  <dcterms:modified xsi:type="dcterms:W3CDTF">2015-10-07T20:51:32Z</dcterms:modified>
</cp:coreProperties>
</file>