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3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7" r:id="rId11"/>
    <p:sldId id="399" r:id="rId12"/>
    <p:sldId id="398" r:id="rId13"/>
    <p:sldId id="401" r:id="rId14"/>
    <p:sldId id="412" r:id="rId15"/>
    <p:sldId id="434" r:id="rId16"/>
    <p:sldId id="435" r:id="rId17"/>
    <p:sldId id="425" r:id="rId18"/>
    <p:sldId id="426" r:id="rId19"/>
    <p:sldId id="427" r:id="rId20"/>
    <p:sldId id="414" r:id="rId21"/>
    <p:sldId id="430" r:id="rId22"/>
    <p:sldId id="431" r:id="rId23"/>
    <p:sldId id="428" r:id="rId24"/>
    <p:sldId id="429" r:id="rId25"/>
    <p:sldId id="432" r:id="rId26"/>
    <p:sldId id="433" r:id="rId27"/>
    <p:sldId id="438" r:id="rId28"/>
    <p:sldId id="439" r:id="rId29"/>
    <p:sldId id="346" r:id="rId30"/>
    <p:sldId id="406" r:id="rId31"/>
    <p:sldId id="417" r:id="rId32"/>
    <p:sldId id="418" r:id="rId33"/>
    <p:sldId id="419" r:id="rId34"/>
    <p:sldId id="359" r:id="rId35"/>
    <p:sldId id="421" r:id="rId36"/>
    <p:sldId id="420" r:id="rId37"/>
    <p:sldId id="405" r:id="rId38"/>
    <p:sldId id="422" r:id="rId39"/>
    <p:sldId id="423" r:id="rId40"/>
    <p:sldId id="404" r:id="rId41"/>
    <p:sldId id="400" r:id="rId42"/>
    <p:sldId id="362" r:id="rId43"/>
    <p:sldId id="403" r:id="rId44"/>
    <p:sldId id="413" r:id="rId45"/>
    <p:sldId id="424" r:id="rId46"/>
    <p:sldId id="437" r:id="rId4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1" autoAdjust="0"/>
    <p:restoredTop sz="84545" autoAdjust="0"/>
  </p:normalViewPr>
  <p:slideViewPr>
    <p:cSldViewPr>
      <p:cViewPr>
        <p:scale>
          <a:sx n="78" d="100"/>
          <a:sy n="78" d="100"/>
        </p:scale>
        <p:origin x="-9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17. 1. 2016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Některé látky se mohou vázat např. na kostní tkáň a ty jsou pak hůře vylučovány (např. stroncium)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Rovnice popisuje úbytek jader 1 způsobený jejich rozpadem (u</a:t>
            </a:r>
            <a:r>
              <a:rPr lang="cs-CZ" baseline="0" dirty="0" smtClean="0"/>
              <a:t> členu N1 je záporné znaménko = úbytek).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Rovnice popisuje úbytek jader 2 způsobených jejich rozpadem (vyjádřeno členem s –N2) a přírůstek jader 2 způsobených rozpadem jader 1 (vyjádřeno členem +N1)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Rovnice popisuje přírůstek jader 3. Předpokládá se, že toto jádro je již stabilní.</a:t>
            </a:r>
          </a:p>
          <a:p>
            <a:pPr marL="0" indent="0">
              <a:buNone/>
            </a:pPr>
            <a:r>
              <a:rPr lang="cs-CZ" baseline="0" dirty="0" smtClean="0"/>
              <a:t>Na počátku (v čase t=0) jsme měli pouze jádra 1 o celkovém počtu N0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Symbol m značí metastabilní stav (dalo by se přirovnat k elektronové</a:t>
            </a:r>
            <a:r>
              <a:rPr lang="cs-CZ" baseline="0" dirty="0" smtClean="0"/>
              <a:t> excitaci, avšak v jádře)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Podrobnější popis celé reakce. Tc99 je také nestabilní a rozpadá</a:t>
            </a:r>
            <a:r>
              <a:rPr lang="cs-CZ" baseline="0" dirty="0" smtClean="0"/>
              <a:t> se beta-přeměnou na Ru99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Všimněte si, že na obrázku „letí“ </a:t>
            </a:r>
            <a:r>
              <a:rPr lang="cs-CZ" dirty="0" err="1" smtClean="0"/>
              <a:t>Th</a:t>
            </a:r>
            <a:r>
              <a:rPr lang="cs-CZ" dirty="0" smtClean="0"/>
              <a:t> opačným směrem než alfa a velikost</a:t>
            </a:r>
            <a:r>
              <a:rPr lang="cs-CZ" baseline="0" dirty="0" smtClean="0"/>
              <a:t> rychlosti („délka šipek“) je také rozdílná. Plyne ze zákona zachování hybnosti!!!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Nikl přechází z „excitovaného“ do základního stavu téměř okamžitě.</a:t>
            </a:r>
          </a:p>
          <a:p>
            <a:r>
              <a:rPr lang="cs-CZ" dirty="0" smtClean="0"/>
              <a:t>Kobalt se uchovává v tzv. „Kobaltové bombě“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Podrobnější popis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Hmotnostní úbytek je záporný, tudíž se neuvolní žádná energie, ale naopak bylo by potřeba energii dodat, aby reakce mohla proběhnout.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6679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Hmotnost pozitronu je odečtena při přeměně</a:t>
            </a:r>
            <a:r>
              <a:rPr lang="cs-CZ" baseline="0" dirty="0" smtClean="0"/>
              <a:t> protonu, proto není potřeba znovu odečítat u přeměny jader. (A i kdyby se odečetla, tak nemění se nic na kladnosti hmotnostního schodku)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vnitřní konverzi dojde k vyzáření</a:t>
            </a:r>
            <a:r>
              <a:rPr lang="cs-CZ" baseline="0" dirty="0" smtClean="0"/>
              <a:t> RTG</a:t>
            </a:r>
            <a:r>
              <a:rPr lang="cs-CZ" dirty="0" smtClean="0"/>
              <a:t> záření o odpovídající vlnové délce.</a:t>
            </a:r>
            <a:r>
              <a:rPr lang="cs-CZ" baseline="0" dirty="0" smtClean="0"/>
              <a:t> Ovšem může dojít k interakci s elektronem z některé slupky obalu (K,L,M…). </a:t>
            </a:r>
          </a:p>
          <a:p>
            <a:r>
              <a:rPr lang="cs-CZ" baseline="0" dirty="0" smtClean="0"/>
              <a:t>V takovém případě se neemituje RTG záření, ale jeho energie je pohlcena elektronem, který je vyražen z obalu a má navíc dostatečnou kinetickou energii (kolonka </a:t>
            </a:r>
            <a:r>
              <a:rPr lang="cs-CZ" baseline="0" dirty="0" err="1" smtClean="0"/>
              <a:t>Conversion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Electrons</a:t>
            </a:r>
            <a:r>
              <a:rPr lang="cs-CZ" baseline="0" dirty="0" smtClean="0"/>
              <a:t>).</a:t>
            </a:r>
          </a:p>
          <a:p>
            <a:r>
              <a:rPr lang="cs-CZ" dirty="0" smtClean="0"/>
              <a:t>Takto se uvolnění</a:t>
            </a:r>
            <a:r>
              <a:rPr lang="cs-CZ" baseline="0" dirty="0" smtClean="0"/>
              <a:t> místo v nižší elektronové vrstvě a to může být obsazeno elektronem z vyšší vrstvy, čímž dojde k vyzáření charakteristického RTG (v případě těžších prvků).</a:t>
            </a:r>
          </a:p>
          <a:p>
            <a:r>
              <a:rPr lang="cs-CZ" baseline="0" dirty="0" smtClean="0"/>
              <a:t>Ovšem toto RTG může také interagovat s elektronem a tím emitovat druhý tzv. </a:t>
            </a:r>
            <a:r>
              <a:rPr lang="cs-CZ" baseline="0" dirty="0" err="1" smtClean="0"/>
              <a:t>Augerův</a:t>
            </a:r>
            <a:r>
              <a:rPr lang="cs-CZ" baseline="0" dirty="0" smtClean="0"/>
              <a:t> elektron s příslušnou kinetickou energií (kolonka </a:t>
            </a:r>
            <a:r>
              <a:rPr lang="cs-CZ" baseline="0" dirty="0" err="1" smtClean="0"/>
              <a:t>Auger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Electrons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378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</a:t>
            </a:r>
            <a:r>
              <a:rPr lang="cs-CZ" baseline="0" dirty="0" smtClean="0"/>
              <a:t> separujeme proměnné neboli snažíme se všechny výrazy obsahující počet částic N dát na jednu stranu k diferenciálu </a:t>
            </a:r>
            <a:r>
              <a:rPr lang="cs-CZ" baseline="0" dirty="0" err="1" smtClean="0"/>
              <a:t>dN</a:t>
            </a:r>
            <a:r>
              <a:rPr lang="cs-CZ" baseline="0" dirty="0" smtClean="0"/>
              <a:t> a ostatní členy dostat k druhému diferenciálu </a:t>
            </a:r>
            <a:r>
              <a:rPr lang="cs-CZ" baseline="0" dirty="0" err="1" smtClean="0"/>
              <a:t>dt</a:t>
            </a:r>
            <a:r>
              <a:rPr lang="cs-CZ" baseline="0" dirty="0" smtClean="0"/>
              <a:t> (ne každá rovnice jde takto upravit. Pokud to jde, jedná se o velmi triviální diferenciální rovnici)</a:t>
            </a:r>
          </a:p>
          <a:p>
            <a:r>
              <a:rPr lang="cs-CZ" dirty="0" smtClean="0"/>
              <a:t>Poté obě strany integrujeme.</a:t>
            </a:r>
          </a:p>
          <a:p>
            <a:r>
              <a:rPr lang="cs-CZ" dirty="0" smtClean="0"/>
              <a:t>Aplikují se integrační pravidla (například: integrál N^-1 </a:t>
            </a:r>
            <a:r>
              <a:rPr lang="cs-CZ" dirty="0" err="1" smtClean="0"/>
              <a:t>dN</a:t>
            </a:r>
            <a:r>
              <a:rPr lang="cs-CZ" dirty="0" smtClean="0"/>
              <a:t> = </a:t>
            </a:r>
            <a:r>
              <a:rPr lang="cs-CZ" dirty="0" err="1" smtClean="0"/>
              <a:t>ln</a:t>
            </a:r>
            <a:r>
              <a:rPr lang="cs-CZ" dirty="0" smtClean="0"/>
              <a:t> N + konstanta nebo integrál konstanty </a:t>
            </a:r>
            <a:r>
              <a:rPr lang="cs-CZ" dirty="0" err="1" smtClean="0"/>
              <a:t>dt</a:t>
            </a:r>
            <a:r>
              <a:rPr lang="cs-CZ" dirty="0" smtClean="0"/>
              <a:t> = konstanta*t + konstanta2 … těchto pravidel je více a </a:t>
            </a:r>
            <a:r>
              <a:rPr lang="cs-CZ" dirty="0" err="1" smtClean="0"/>
              <a:t>užitete</a:t>
            </a:r>
            <a:r>
              <a:rPr lang="cs-CZ" dirty="0" smtClean="0"/>
              <a:t> si jich v matematice)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1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</a:t>
            </a:r>
            <a:r>
              <a:rPr lang="cs-CZ" baseline="0" dirty="0" smtClean="0"/>
              <a:t> počátku máme N0 atomů (na počátku znamená v čase t=0, proto si za t dosadíme 0 a za N=N0). Tímto krokem si </a:t>
            </a:r>
            <a:r>
              <a:rPr lang="cs-CZ" baseline="0" dirty="0" err="1" smtClean="0"/>
              <a:t>dopočtemě</a:t>
            </a:r>
            <a:r>
              <a:rPr lang="cs-CZ" baseline="0" dirty="0" smtClean="0"/>
              <a:t> počáteční </a:t>
            </a:r>
            <a:r>
              <a:rPr lang="cs-CZ" baseline="0" dirty="0" err="1" smtClean="0"/>
              <a:t>konstatnu</a:t>
            </a:r>
            <a:r>
              <a:rPr lang="cs-CZ" baseline="0" dirty="0" smtClean="0"/>
              <a:t> c a tu zpětně dosadíme do výsledku integrace a dostáváme finální vztah!!!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6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 Může</a:t>
            </a:r>
            <a:r>
              <a:rPr lang="cs-CZ" baseline="0" dirty="0" smtClean="0"/>
              <a:t> být vyzářen i pouze jeden foton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6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17.1.2016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9/90/Ra226keV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5/54/Co60DS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" Target="slide12.xml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slide" Target="slide12.xm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4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pouze jedna cesta?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File:Ra226k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50118"/>
            <a:ext cx="5616624" cy="4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radioaktivity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852937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úměrná počtu částic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– rozpadová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přeměnová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Charakteristická pro daný rozpad a prvek.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877272"/>
            <a:ext cx="72390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– aktivita vzorku [s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radioaktivity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integraci dostáváme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708920"/>
            <a:ext cx="7239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podmínky volíme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a N(t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437113"/>
            <a:ext cx="72390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Tato rovnice popisuje zákon radioaktivního rozpadu.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40352" y="16961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4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15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Čas, za který klesne počet jader na ½ původního počtu.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7403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8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2232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stává, že se nuklid může rozpadat více způsoby. Potom je jeho poločas rozpadu odlišný.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Poločas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rozpadu při 2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cestách.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42117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7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poločas rozpadu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1/2Bi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Čas, za který je z těla vyloučena polovina látky.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Odbourávají (umožňují vyloučení z těla) především játra, ledviny…...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Rozpustnosti látky ve vodě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Chemické vaznosti látky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Kapacitě biodegradačních drah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poločas rozpadu T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 jak dlouho setrvává radioaktivní prvek v těle.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kombinací fyzikálního a biologického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𝐸𝑓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menší než Fy 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poločas.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Radionuklidy s kratším T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vhodnější pro využití v praxi.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38" t="-1669" r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Občas musíme uvažovat o rozpadu jako vícestupňovém procesu.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 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3200" b="0" i="1" smtClean="0">
                                  <a:latin typeface="Cambria Math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sPrePr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43</m:t>
                                  </m:r>
                                </m:sub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99</m:t>
                                  </m:r>
                                </m:sup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867392" y="3573016"/>
            <a:ext cx="7239000" cy="1620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Rozpady probíhají zároveň a ovlivňují rychlost přeměny (plyne ze zákona radioaktivního rozpadu).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1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Celý problém lze popsat třemi diferenciálními rovnicemi.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2974507" y="2806655"/>
                <a:ext cx="509998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7" y="2806655"/>
                <a:ext cx="5099986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192546" y="4894887"/>
                <a:ext cx="466390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46" y="4894887"/>
                <a:ext cx="4663905" cy="9103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Integrací rovnic dostáváme rovnice pro počty jader jednotlivých izotopů.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struktury atomových jader.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9000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Samovolný (přirozený) proces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Uměle vyvolaný (působením jiných částic nebo jader)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10027" y="3600400"/>
            <a:ext cx="7239000" cy="3257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Platí zákony zachování: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Elektrického náboje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Počtu nukleonů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48478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důležité?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60848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izotop v nukleární medicíně.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654914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neutrony ostřelujeme jádro molybdenu 98.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7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1495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66 hod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Takto připravený molybden je přepraven k diagnostickému zařízení a probíhá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-rozpad.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94294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361 min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43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𝑇𝑐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Technecium je chemicky separováno a poté navázáno na vhodnou látku, která je dopravena k vyšetřovanému místu.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4311098"/>
            <a:ext cx="7239000" cy="12061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gama fotony o energii 141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pic>
        <p:nvPicPr>
          <p:cNvPr id="12" name="Picture 2" descr="http://www.nucleonica.net/wiki/images/thumb/0/01/Mo99DS.png/393px-Mo99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439" y="1844824"/>
            <a:ext cx="5618961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0735"/>
            <a:ext cx="2879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1" y="150278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mozku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88020" y="4912181"/>
            <a:ext cx="25202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</a:t>
            </a:r>
            <a:r>
              <a:rPr lang="en-GB" altLang="cs-CZ" sz="20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hexamethyl</a:t>
            </a:r>
            <a:endParaRPr lang="cs-CZ" altLang="cs-CZ" sz="2000" dirty="0" smtClean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Propyleneamineoxime</a:t>
            </a:r>
            <a:endParaRPr lang="cs-CZ" altLang="cs-CZ" sz="2000" dirty="0" smtClean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 smtClean="0">
                <a:cs typeface="Arial" charset="0"/>
                <a:sym typeface="Wingdings" pitchFamily="2" charset="2"/>
              </a:rPr>
              <a:t>Ceretec</a:t>
            </a:r>
            <a:endParaRPr lang="de-DE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9128"/>
          <a:stretch>
            <a:fillRect/>
          </a:stretch>
        </p:blipFill>
        <p:spPr bwMode="auto">
          <a:xfrm>
            <a:off x="5580112" y="2296775"/>
            <a:ext cx="29749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552896" y="147491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ledvin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98672" y="5144630"/>
            <a:ext cx="355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aseline="30000" dirty="0" smtClean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 smtClean="0">
                <a:latin typeface="Times New Roman" pitchFamily="18" charset="0"/>
                <a:cs typeface="Arial" charset="0"/>
              </a:rPr>
              <a:t>TcO-mercaptoacetyltriglycine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cs typeface="Arial" charset="0"/>
              </a:rPr>
              <a:t>Sestamibi</a:t>
            </a:r>
            <a:endParaRPr lang="cs-CZ" altLang="cs-CZ" sz="2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Co-60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41277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podobná jako 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59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2006842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ostřelujeme jádro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obaltu 59 neutrony.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𝑁𝑖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5000" y="3789040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5,27 let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6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Co</a:t>
            </a:r>
            <a:endParaRPr lang="cs-CZ" dirty="0"/>
          </a:p>
        </p:txBody>
      </p:sp>
      <p:pic>
        <p:nvPicPr>
          <p:cNvPr id="9" name="Picture 12" descr="File:Co60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perfektní přehled o základních radioaktivních rozpadech a přeměnách, jak fungují, co je pro ně specifické atp.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odvodit, proč je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jádro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 ne lehčí jádra.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odůvodnit, proč může z protonu vzniknout těžší neutron.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zákon radioaktivity, umíme jej zapsat matematicky, okomentovat slovně i odvodit.</a:t>
            </a:r>
          </a:p>
        </p:txBody>
      </p:sp>
    </p:spTree>
    <p:extLst>
      <p:ext uri="{BB962C8B-B14F-4D97-AF65-F5344CB8AC3E}">
        <p14:creationId xmlns:p14="http://schemas.microsoft.com/office/powerpoint/2010/main" val="11503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máme poločasy rozpadů a jejich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metastabilního technecia a víme jeho praktické využití.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„kobaltové bomby“ a víme její praktické použití.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co jsou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a princip jejich vzniku.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388843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rozpady a přeměny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baseline="30000" dirty="0" smtClean="0">
                <a:latin typeface="Times New Roman"/>
                <a:cs typeface="Times New Roman"/>
              </a:rPr>
              <a:t>+</a:t>
            </a:r>
            <a:r>
              <a:rPr lang="cs-CZ" dirty="0" smtClean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Elektronový záchyt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alfa částice zrovna jádro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7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(232,038055325)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H(1,00782503207)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717033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=233,0402472−232,0380553−1,007825032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−0,00563313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51571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10516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(231,036304)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H(2,01410177)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=233,0402472−231,036304−2,01410177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−0,010158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40856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(230,036294)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He(3,0160293)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=233,0402472−230,036294−3,0160293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−0,012076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val="1647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(229,0330152)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He(4,0026032)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=233,0402472−229,0330152−4,0026032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0,0048536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může být alfa částicí.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862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beta rozpad platí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ν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8498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takové přeměně, aby nové jádro bylo stabilnější.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 z lehčího protonu vzniknout těžší neutron?</a:t>
            </a:r>
          </a:p>
        </p:txBody>
      </p:sp>
    </p:spTree>
    <p:extLst>
      <p:ext uri="{BB962C8B-B14F-4D97-AF65-F5344CB8AC3E}">
        <p14:creationId xmlns:p14="http://schemas.microsoft.com/office/powerpoint/2010/main" val="578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na rozpad dívat globálně.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132856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(175,987354) může podlehnout beta + rozpadu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Au(175,980099).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645025"/>
            <a:ext cx="7010400" cy="19442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M(e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0,00054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M(p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1,00727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M(n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1,00866</a:t>
            </a:r>
          </a:p>
        </p:txBody>
      </p:sp>
    </p:spTree>
    <p:extLst>
      <p:ext uri="{BB962C8B-B14F-4D97-AF65-F5344CB8AC3E}">
        <p14:creationId xmlns:p14="http://schemas.microsoft.com/office/powerpoint/2010/main" val="720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=175,98735−175,980099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0,007251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=1,00727−1,00866−0,00054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=−0,00193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se podíváme na rozpad protonu na neutron a pozitron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7704" y="3645025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na přeměnu jader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907704" y="5265205"/>
            <a:ext cx="70104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Uvolní se víc E, než je potřeba na přeměnu protonu.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30240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elektronovém záchytu dochází k podobné situaci jako při beta rozpadu.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3485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2060848"/>
            <a:ext cx="72390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tomto vyražení většinou nastává zaplnění volného místa elektronem z vyšší vrstvy, přičemž se vyzáří další foton.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005064"/>
            <a:ext cx="7239000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slupek K nebo L těžkých prvků se jedná o charakteristické RTG, které může vyrazit další elektrony tzv.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12" name="Picture 2" descr="\includegraphics[scale=0.6,angle=0]{mossbauer_figs/cems_decay}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11153"/>
            <a:ext cx="5328592" cy="553021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7704" y="52292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Metastabilní </a:t>
            </a:r>
            <a:r>
              <a:rPr lang="cs-CZ" dirty="0" err="1" smtClean="0"/>
              <a:t>Fe</a:t>
            </a:r>
            <a:r>
              <a:rPr lang="cs-CZ" dirty="0" smtClean="0"/>
              <a:t>-57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05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pic>
        <p:nvPicPr>
          <p:cNvPr id="4" name="Picture 16" descr="C:\Michal\prednasky\radiologie\obrazky\alph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" b="9623"/>
          <a:stretch/>
        </p:blipFill>
        <p:spPr bwMode="auto">
          <a:xfrm>
            <a:off x="2195736" y="1124744"/>
            <a:ext cx="641345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600" i="1">
                                  <a:latin typeface="Cambria Math"/>
                                </a:rPr>
                              </m:ctrlPr>
                            </m:sPrePr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 zákona radioaktivní přeměny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6228184" y="257419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separace proměnných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28184" y="3582308"/>
            <a:ext cx="144016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e>
                      </m:nary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228184" y="5382508"/>
            <a:ext cx="2448272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odlogaritmujeme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012160" y="1724605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na počátku máme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0+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2160" y="2958033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5.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946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za jakou se rozpadne ½ jader ve vzorku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 i="1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4830241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logaritmujeme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2420888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val="2278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Nechť se prvek X může rozpadat dvěma cestami charakterizovanými rozpadovými konstantami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  <a:blipFill rotWithShape="1">
                <a:blip r:embed="rId2" cstate="print"/>
                <a:stretch>
                  <a:fillRect l="-2000" t="-5147" b="-6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06896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radioaktivity plyne: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d>
                            <m:d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Stejnými úpravami dostaneme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Stejným způsobem jak u jednoduchého poločasu rozpadu postupujeme i nyní.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 za rozpadové konstanty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40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cs-CZ" sz="4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40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4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(2)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sz="40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3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32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6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br>
              <a:rPr lang="cs-CZ" dirty="0" smtClean="0"/>
            </a:br>
            <a:r>
              <a:rPr lang="cs-CZ" dirty="0" smtClean="0"/>
              <a:t>4. 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56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sz="36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bet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2"/>
          <a:stretch/>
        </p:blipFill>
        <p:spPr bwMode="auto">
          <a:xfrm>
            <a:off x="2051720" y="1268760"/>
            <a:ext cx="65827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9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pl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988"/>
          <a:stretch/>
        </p:blipFill>
        <p:spPr bwMode="auto">
          <a:xfrm>
            <a:off x="1983929" y="1268760"/>
            <a:ext cx="66925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3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  (+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gamm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668"/>
          <a:stretch/>
        </p:blipFill>
        <p:spPr bwMode="auto">
          <a:xfrm>
            <a:off x="1846263" y="1434306"/>
            <a:ext cx="711822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captur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 bwMode="auto">
          <a:xfrm>
            <a:off x="1979712" y="1196752"/>
            <a:ext cx="683654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2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060849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Excitované jádro často přebytečnou energii vyzáří ve formě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záření.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40969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 foton může interagovat s elektrony z obalu, což má za následek jeho vyražení a ionizaci atomu.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5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4897</TotalTime>
  <Words>2616</Words>
  <Application>Microsoft Office PowerPoint</Application>
  <PresentationFormat>Předvádění na obrazovce (4:3)</PresentationFormat>
  <Paragraphs>316</Paragraphs>
  <Slides>46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Physics-PowerPoint-Template</vt:lpstr>
      <vt:lpstr>Radiologická fyzika a radiobiologie 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Zákon radioaktivity</vt:lpstr>
      <vt:lpstr>Zákon radioaktivity</vt:lpstr>
      <vt:lpstr>Poločas rozpadu</vt:lpstr>
      <vt:lpstr>Poločas rozpadu</vt:lpstr>
      <vt:lpstr>Poločas rozpadu</vt:lpstr>
      <vt:lpstr>Poločas rozpadu</vt:lpstr>
      <vt:lpstr>Dvoustupňový rozpad</vt:lpstr>
      <vt:lpstr>Dvoustupňový rozpad</vt:lpstr>
      <vt:lpstr>Dvoustupňový rozpad</vt:lpstr>
      <vt:lpstr>Příprava Tc</vt:lpstr>
      <vt:lpstr>Příprava Tc</vt:lpstr>
      <vt:lpstr>Příprava Tc</vt:lpstr>
      <vt:lpstr>Příprava Tc</vt:lpstr>
      <vt:lpstr>Příprava Tc</vt:lpstr>
      <vt:lpstr>Příprava Co-60</vt:lpstr>
      <vt:lpstr>Příprava Co</vt:lpstr>
      <vt:lpstr>Shrnutí</vt:lpstr>
      <vt:lpstr>Shrnutí</vt:lpstr>
      <vt:lpstr>Konec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4</vt:lpstr>
      <vt:lpstr>Dodatky 4</vt:lpstr>
      <vt:lpstr>Dodatky 5</vt:lpstr>
      <vt:lpstr>Dodatky 5</vt:lpstr>
      <vt:lpstr>Dodatky 6</vt:lpstr>
      <vt:lpstr>Dodatky 6</vt:lpstr>
      <vt:lpstr>Dodatky 7</vt:lpstr>
      <vt:lpstr>Dodatky 7</vt:lpstr>
      <vt:lpstr> Děkuji za pozornost  Konec  4. přednášky   Prezentace vznikla v rámci projektu  fondu rozvoje MU 1515/2014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M</cp:lastModifiedBy>
  <cp:revision>276</cp:revision>
  <dcterms:created xsi:type="dcterms:W3CDTF">2015-01-23T09:47:57Z</dcterms:created>
  <dcterms:modified xsi:type="dcterms:W3CDTF">2016-01-17T15:45:03Z</dcterms:modified>
</cp:coreProperties>
</file>