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82" r:id="rId13"/>
    <p:sldId id="283" r:id="rId14"/>
    <p:sldId id="268" r:id="rId15"/>
    <p:sldId id="269" r:id="rId16"/>
    <p:sldId id="267" r:id="rId17"/>
    <p:sldId id="284" r:id="rId18"/>
    <p:sldId id="272" r:id="rId19"/>
    <p:sldId id="281" r:id="rId20"/>
    <p:sldId id="275" r:id="rId21"/>
    <p:sldId id="276" r:id="rId22"/>
    <p:sldId id="277" r:id="rId23"/>
    <p:sldId id="273" r:id="rId24"/>
    <p:sldId id="278" r:id="rId25"/>
    <p:sldId id="274" r:id="rId26"/>
    <p:sldId id="279" r:id="rId27"/>
    <p:sldId id="270" r:id="rId28"/>
    <p:sldId id="271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20" y="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C458-4A72-4588-BB73-84585103F058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4AC3881-D9BD-49E1-B47E-92013411D84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C458-4A72-4588-BB73-84585103F058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C3881-D9BD-49E1-B47E-92013411D84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C458-4A72-4588-BB73-84585103F058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C3881-D9BD-49E1-B47E-92013411D84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C458-4A72-4588-BB73-84585103F058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4AC3881-D9BD-49E1-B47E-92013411D84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C458-4A72-4588-BB73-84585103F058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C3881-D9BD-49E1-B47E-92013411D843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C458-4A72-4588-BB73-84585103F058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C3881-D9BD-49E1-B47E-92013411D84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C458-4A72-4588-BB73-84585103F058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4AC3881-D9BD-49E1-B47E-92013411D843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C458-4A72-4588-BB73-84585103F058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C3881-D9BD-49E1-B47E-92013411D84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C458-4A72-4588-BB73-84585103F058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C3881-D9BD-49E1-B47E-92013411D84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C458-4A72-4588-BB73-84585103F058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C3881-D9BD-49E1-B47E-92013411D84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C458-4A72-4588-BB73-84585103F058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C3881-D9BD-49E1-B47E-92013411D843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4AC458-4A72-4588-BB73-84585103F058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4AC3881-D9BD-49E1-B47E-92013411D843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42900" y="512676"/>
            <a:ext cx="8458200" cy="5832648"/>
          </a:xfrm>
        </p:spPr>
        <p:txBody>
          <a:bodyPr>
            <a:normAutofit/>
          </a:bodyPr>
          <a:lstStyle/>
          <a:p>
            <a:pPr algn="ctr"/>
            <a:r>
              <a:rPr lang="cs-CZ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EKG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cs-CZ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Arytmie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Petr lokaj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Klinika interní, geriatrie a praktického lékařství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473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308927" y="155261"/>
            <a:ext cx="65261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SA blokády a sinus arest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6" descr="S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70129"/>
            <a:ext cx="2090539" cy="2878326"/>
          </a:xfrm>
          <a:prstGeom prst="rect">
            <a:avLst/>
          </a:prstGeom>
          <a:noFill/>
          <a:effectLst>
            <a:glow rad="1016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ásobení 1"/>
          <p:cNvSpPr/>
          <p:nvPr/>
        </p:nvSpPr>
        <p:spPr>
          <a:xfrm>
            <a:off x="323528" y="2144431"/>
            <a:ext cx="504056" cy="79208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2627785" y="1701864"/>
            <a:ext cx="625201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Většinou součástí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sick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sinus syndromu</a:t>
            </a:r>
          </a:p>
          <a:p>
            <a:r>
              <a:rPr lang="cs-CZ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n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ebo při vagovém dráždění</a:t>
            </a:r>
          </a:p>
          <a:p>
            <a:endParaRPr lang="cs-CZ" sz="28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- </a:t>
            </a:r>
            <a:r>
              <a:rPr lang="cs-CZ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příznaky</a:t>
            </a:r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: slabost, </a:t>
            </a:r>
            <a:r>
              <a:rPr lang="cs-CZ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vertigo</a:t>
            </a:r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, synkopa</a:t>
            </a:r>
          </a:p>
          <a:p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- </a:t>
            </a:r>
            <a:r>
              <a:rPr lang="cs-CZ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terapie</a:t>
            </a:r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: atropin, dočasná až trvalá </a:t>
            </a:r>
            <a:r>
              <a:rPr lang="cs-CZ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kardiostimulace</a:t>
            </a:r>
            <a:endParaRPr lang="cs-CZ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82029" y="1150620"/>
            <a:ext cx="1839266" cy="855626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43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077744" y="147565"/>
            <a:ext cx="29885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AV blokády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6" descr="S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0834"/>
            <a:ext cx="2090539" cy="2878326"/>
          </a:xfrm>
          <a:prstGeom prst="rect">
            <a:avLst/>
          </a:prstGeom>
          <a:noFill/>
          <a:effectLst>
            <a:glow rad="1016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Čárový popisek 1 10"/>
          <p:cNvSpPr/>
          <p:nvPr/>
        </p:nvSpPr>
        <p:spPr>
          <a:xfrm>
            <a:off x="1726872" y="1340769"/>
            <a:ext cx="5293400" cy="792088"/>
          </a:xfrm>
          <a:prstGeom prst="borderCallout1">
            <a:avLst>
              <a:gd name="adj1" fmla="val 28691"/>
              <a:gd name="adj2" fmla="val -1083"/>
              <a:gd name="adj3" fmla="val 248540"/>
              <a:gd name="adj4" fmla="val -1551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Násobení 14"/>
          <p:cNvSpPr/>
          <p:nvPr/>
        </p:nvSpPr>
        <p:spPr>
          <a:xfrm>
            <a:off x="683568" y="3068960"/>
            <a:ext cx="504056" cy="79208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76" y="1372405"/>
            <a:ext cx="5221392" cy="72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Čárový popisek 1 13"/>
          <p:cNvSpPr/>
          <p:nvPr/>
        </p:nvSpPr>
        <p:spPr>
          <a:xfrm>
            <a:off x="2505618" y="2270934"/>
            <a:ext cx="5293400" cy="798026"/>
          </a:xfrm>
          <a:prstGeom prst="borderCallout1">
            <a:avLst>
              <a:gd name="adj1" fmla="val 28691"/>
              <a:gd name="adj2" fmla="val -1083"/>
              <a:gd name="adj3" fmla="val 138719"/>
              <a:gd name="adj4" fmla="val -266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Čárový popisek 1 15"/>
          <p:cNvSpPr/>
          <p:nvPr/>
        </p:nvSpPr>
        <p:spPr>
          <a:xfrm>
            <a:off x="2527759" y="3424218"/>
            <a:ext cx="5293400" cy="792088"/>
          </a:xfrm>
          <a:prstGeom prst="borderCallout1">
            <a:avLst>
              <a:gd name="adj1" fmla="val 28691"/>
              <a:gd name="adj2" fmla="val -1083"/>
              <a:gd name="adj3" fmla="val 9655"/>
              <a:gd name="adj4" fmla="val -256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59" y="2288743"/>
            <a:ext cx="5249118" cy="75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24" y="3469424"/>
            <a:ext cx="521415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Čárový popisek 1 16"/>
          <p:cNvSpPr/>
          <p:nvPr/>
        </p:nvSpPr>
        <p:spPr>
          <a:xfrm>
            <a:off x="3563888" y="4437111"/>
            <a:ext cx="5293400" cy="1866731"/>
          </a:xfrm>
          <a:prstGeom prst="borderCallout1">
            <a:avLst>
              <a:gd name="adj1" fmla="val 28691"/>
              <a:gd name="adj2" fmla="val -1083"/>
              <a:gd name="adj3" fmla="val -47174"/>
              <a:gd name="adj4" fmla="val -4646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2" y="4467105"/>
            <a:ext cx="5239070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bdélník 17"/>
          <p:cNvSpPr/>
          <p:nvPr/>
        </p:nvSpPr>
        <p:spPr>
          <a:xfrm>
            <a:off x="251520" y="5229200"/>
            <a:ext cx="62520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u="sng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</a:t>
            </a:r>
            <a:r>
              <a:rPr lang="cs-CZ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říčiny</a:t>
            </a:r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: </a:t>
            </a:r>
            <a:r>
              <a:rPr lang="cs-CZ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degenerativní, AIM</a:t>
            </a:r>
          </a:p>
          <a:p>
            <a:r>
              <a:rPr lang="cs-CZ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           myokarditis</a:t>
            </a:r>
            <a:endParaRPr lang="cs-CZ" b="1" i="1" u="sng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příznaky</a:t>
            </a:r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: slabost, </a:t>
            </a:r>
            <a:r>
              <a:rPr lang="cs-CZ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vertigo</a:t>
            </a:r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, </a:t>
            </a:r>
          </a:p>
          <a:p>
            <a:r>
              <a:rPr lang="cs-CZ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              synkopa, dušnost</a:t>
            </a:r>
            <a:endParaRPr lang="cs-CZ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terapie</a:t>
            </a:r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: atropin, dočasná až trvalá </a:t>
            </a:r>
            <a:r>
              <a:rPr lang="cs-CZ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kardiostimulace</a:t>
            </a:r>
            <a:endParaRPr lang="cs-CZ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Veselý obličej 2"/>
          <p:cNvSpPr/>
          <p:nvPr/>
        </p:nvSpPr>
        <p:spPr>
          <a:xfrm>
            <a:off x="7947577" y="2419891"/>
            <a:ext cx="567265" cy="500111"/>
          </a:xfrm>
          <a:prstGeom prst="smileyFace">
            <a:avLst>
              <a:gd name="adj" fmla="val 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eselý obličej 18"/>
          <p:cNvSpPr/>
          <p:nvPr/>
        </p:nvSpPr>
        <p:spPr>
          <a:xfrm>
            <a:off x="7380312" y="1458122"/>
            <a:ext cx="567265" cy="500111"/>
          </a:xfrm>
          <a:prstGeom prst="smileyFace">
            <a:avLst>
              <a:gd name="adj" fmla="val 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eselý obličej 19"/>
          <p:cNvSpPr/>
          <p:nvPr/>
        </p:nvSpPr>
        <p:spPr>
          <a:xfrm>
            <a:off x="7947577" y="3610990"/>
            <a:ext cx="567265" cy="500111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/>
          <p:cNvCxnSpPr/>
          <p:nvPr/>
        </p:nvCxnSpPr>
        <p:spPr>
          <a:xfrm>
            <a:off x="2195736" y="3284984"/>
            <a:ext cx="67687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07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41" y="116632"/>
            <a:ext cx="9143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Obecné zásady terapie bradykardií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07504" y="1268760"/>
            <a:ext cx="8928992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cs-CZ" sz="2800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Farmakoterapie</a:t>
            </a:r>
          </a:p>
          <a:p>
            <a:r>
              <a:rPr lang="cs-CZ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- vysazení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bradykardizující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medikace (</a:t>
            </a:r>
            <a:r>
              <a:rPr lang="cs-CZ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b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eta blokátory,   </a:t>
            </a:r>
          </a:p>
          <a:p>
            <a:r>
              <a:rPr lang="cs-CZ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 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amiodarone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, digoxin atd.)</a:t>
            </a:r>
          </a:p>
          <a:p>
            <a:r>
              <a:rPr lang="cs-CZ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- aplikace </a:t>
            </a:r>
            <a:r>
              <a:rPr lang="cs-CZ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Atropin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1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ampl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iv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. 0,5mg a 3-5 min </a:t>
            </a:r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(tlumí    </a:t>
            </a:r>
          </a:p>
          <a:p>
            <a:r>
              <a:rPr lang="cs-CZ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   parasympatikus)</a:t>
            </a:r>
            <a:endParaRPr lang="cs-CZ" sz="28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- </a:t>
            </a:r>
            <a:r>
              <a:rPr lang="cs-CZ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Isoprenalin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: bolus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iv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. + kontinuálně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iv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. </a:t>
            </a:r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(aktivuje sympatikus)</a:t>
            </a:r>
            <a:endParaRPr lang="cs-CZ" sz="28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endParaRPr lang="cs-CZ" sz="28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2. </a:t>
            </a:r>
            <a:r>
              <a:rPr lang="cs-CZ" sz="2800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Dočasná </a:t>
            </a:r>
            <a:r>
              <a:rPr lang="cs-CZ" sz="2800" b="1" i="1" u="sng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kardiostimulace</a:t>
            </a:r>
            <a:r>
              <a:rPr lang="cs-CZ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– překlenutí do </a:t>
            </a:r>
            <a:endParaRPr lang="cs-CZ" sz="2800" b="1" i="1" u="sng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- zevní stimulace nalepovacími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pady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(nepříjemné, nutná   </a:t>
            </a:r>
          </a:p>
          <a:p>
            <a:r>
              <a:rPr lang="cs-CZ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   </a:t>
            </a:r>
            <a:r>
              <a:rPr lang="cs-CZ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analgosedace</a:t>
            </a:r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)</a:t>
            </a:r>
          </a:p>
          <a:p>
            <a:r>
              <a:rPr lang="cs-CZ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- vnitřní (via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v.subclavia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,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v.jugularis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int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.)</a:t>
            </a:r>
          </a:p>
          <a:p>
            <a:endParaRPr lang="cs-CZ" sz="28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3. </a:t>
            </a:r>
            <a:r>
              <a:rPr lang="cs-CZ" sz="2800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Trvalá </a:t>
            </a:r>
            <a:r>
              <a:rPr lang="cs-CZ" sz="2800" b="1" i="1" u="sng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kardiostimulace</a:t>
            </a:r>
            <a:endParaRPr lang="cs-CZ" sz="28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endParaRPr lang="cs-CZ" sz="28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endParaRPr lang="cs-CZ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481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156" y="1143203"/>
            <a:ext cx="4575220" cy="5124732"/>
          </a:xfrm>
          <a:prstGeom prst="rect">
            <a:avLst/>
          </a:prstGeom>
          <a:effectLst>
            <a:outerShdw blurRad="292100" dist="139700" dir="2700000" algn="ctr" rotWithShape="0">
              <a:schemeClr val="bg2">
                <a:alpha val="65000"/>
              </a:scheme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2" y="1124744"/>
            <a:ext cx="3305604" cy="514319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156" y="4070757"/>
            <a:ext cx="1689579" cy="2197178"/>
          </a:xfrm>
          <a:prstGeom prst="rect">
            <a:avLst/>
          </a:prstGeom>
          <a:effectLst>
            <a:outerShdw blurRad="292100" dist="139700" dir="2700000" algn="ctr" rotWithShape="0">
              <a:schemeClr val="bg2">
                <a:alpha val="65000"/>
              </a:scheme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1143203"/>
            <a:ext cx="2817193" cy="201580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8210" y="6354478"/>
            <a:ext cx="3351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Přístroj dočasné </a:t>
            </a:r>
            <a:r>
              <a:rPr lang="cs-CZ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kardiostimulace</a:t>
            </a:r>
            <a:endParaRPr lang="cs-CZ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461156" y="6354478"/>
            <a:ext cx="4575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Stimulační elektroda </a:t>
            </a:r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 balónkem</a:t>
            </a:r>
            <a:endParaRPr lang="cs-CZ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41" y="116632"/>
            <a:ext cx="9143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Dočasná </a:t>
            </a:r>
            <a:r>
              <a:rPr lang="cs-CZ" sz="48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kardiostimulace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5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ývojový diagram: magnetický disk 9"/>
          <p:cNvSpPr/>
          <p:nvPr/>
        </p:nvSpPr>
        <p:spPr>
          <a:xfrm rot="11239730">
            <a:off x="6009825" y="2071192"/>
            <a:ext cx="360040" cy="80606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Vývojový diagram: magnetický disk 2"/>
          <p:cNvSpPr/>
          <p:nvPr/>
        </p:nvSpPr>
        <p:spPr>
          <a:xfrm rot="21187018">
            <a:off x="6020665" y="1257177"/>
            <a:ext cx="360040" cy="89698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6048150" y="1916832"/>
            <a:ext cx="1368152" cy="2261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vál 1"/>
          <p:cNvSpPr/>
          <p:nvPr/>
        </p:nvSpPr>
        <p:spPr>
          <a:xfrm>
            <a:off x="6020890" y="1423120"/>
            <a:ext cx="1368152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7416302" y="1270597"/>
            <a:ext cx="1472969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600" b="1" dirty="0">
                <a:solidFill>
                  <a:schemeClr val="tx2"/>
                </a:solidFill>
                <a:latin typeface="Garamond" pitchFamily="18" charset="0"/>
              </a:rPr>
              <a:t>2</a:t>
            </a:r>
            <a:r>
              <a:rPr lang="cs-CZ" sz="1600" b="1" dirty="0" smtClean="0">
                <a:solidFill>
                  <a:schemeClr val="tx2"/>
                </a:solidFill>
                <a:latin typeface="Garamond" pitchFamily="18" charset="0"/>
              </a:rPr>
              <a:t>00 – 300/min.</a:t>
            </a:r>
            <a:endParaRPr lang="cs-CZ" sz="1600" b="1" dirty="0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55" name="Výbuch 1 54"/>
          <p:cNvSpPr/>
          <p:nvPr/>
        </p:nvSpPr>
        <p:spPr>
          <a:xfrm>
            <a:off x="6556906" y="1119680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Výbuch 1 55"/>
          <p:cNvSpPr/>
          <p:nvPr/>
        </p:nvSpPr>
        <p:spPr>
          <a:xfrm>
            <a:off x="6580506" y="1119680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Výbuch 1 56"/>
          <p:cNvSpPr/>
          <p:nvPr/>
        </p:nvSpPr>
        <p:spPr>
          <a:xfrm>
            <a:off x="6569711" y="1129900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Výbuch 1 57"/>
          <p:cNvSpPr/>
          <p:nvPr/>
        </p:nvSpPr>
        <p:spPr>
          <a:xfrm>
            <a:off x="6584166" y="1129900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Výbuch 1 58"/>
          <p:cNvSpPr/>
          <p:nvPr/>
        </p:nvSpPr>
        <p:spPr>
          <a:xfrm>
            <a:off x="6584166" y="3123228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Výbuch 1 59"/>
          <p:cNvSpPr/>
          <p:nvPr/>
        </p:nvSpPr>
        <p:spPr>
          <a:xfrm>
            <a:off x="6556905" y="1117348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Výbuch 1 60"/>
          <p:cNvSpPr/>
          <p:nvPr/>
        </p:nvSpPr>
        <p:spPr>
          <a:xfrm>
            <a:off x="6569286" y="1129900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Výbuch 1 61"/>
          <p:cNvSpPr/>
          <p:nvPr/>
        </p:nvSpPr>
        <p:spPr>
          <a:xfrm>
            <a:off x="6607766" y="3123228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17930"/>
            <a:ext cx="5708363" cy="300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accent1">
                <a:alpha val="92000"/>
              </a:schemeClr>
            </a:glow>
          </a:effectLst>
        </p:spPr>
      </p:pic>
      <p:sp>
        <p:nvSpPr>
          <p:cNvPr id="20" name="Obdélník 19"/>
          <p:cNvSpPr/>
          <p:nvPr/>
        </p:nvSpPr>
        <p:spPr>
          <a:xfrm>
            <a:off x="2326508" y="155264"/>
            <a:ext cx="44518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SVT – </a:t>
            </a:r>
            <a:r>
              <a:rPr lang="cs-CZ" sz="48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flutter</a:t>
            </a:r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síní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539552" y="1380626"/>
            <a:ext cx="3744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cs-CZ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kmitání síní</a:t>
            </a:r>
          </a:p>
          <a:p>
            <a:pPr marL="571500" indent="-571500">
              <a:buFontTx/>
              <a:buChar char="-"/>
            </a:pPr>
            <a:r>
              <a:rPr lang="cs-CZ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„zuby pily“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36" y="4869160"/>
            <a:ext cx="3057317" cy="1649284"/>
          </a:xfrm>
          <a:prstGeom prst="rect">
            <a:avLst/>
          </a:prstGeom>
          <a:effectLst>
            <a:glow rad="101600"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363846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1.48148E-6 C 0.04357 1.48148E-6 0.07743 0.0419 0.07743 0.09352 C 0.07743 0.14491 0.04357 0.18704 0.0026 0.18704 C -0.03872 0.18704 -0.07222 0.14491 -0.07222 0.09352 C -0.07222 0.0419 -0.03872 1.48148E-6 0.0026 1.48148E-6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C 0.04097 1.48148E-6 0.07483 0.0419 0.07483 0.09352 C 0.07483 0.14491 0.04097 0.18704 -1.66667E-6 0.18704 C -0.04132 0.18704 -0.07482 0.14491 -0.07482 0.09352 C -0.07482 0.0419 -0.04132 1.48148E-6 -1.66667E-6 1.48148E-6 Z " pathEditMode="relative" rAng="0" ptsTypes="fffff">
                                      <p:cBhvr>
                                        <p:cTn id="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C 0.04097 1.48148E-6 0.07483 0.0419 0.07483 0.09352 C 0.07483 0.14491 0.04097 0.18704 -1.66667E-6 0.18704 C -0.04132 0.18704 -0.07482 0.14491 -0.07482 0.09352 C -0.07482 0.0419 -0.04132 1.48148E-6 -1.66667E-6 1.48148E-6 Z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10"/>
                            </p:stCondLst>
                            <p:childTnLst>
                              <p:par>
                                <p:cTn id="20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C 0.04097 1.48148E-6 0.07483 0.0419 0.07483 0.09352 C 0.07483 0.14491 0.04097 0.18704 -1.66667E-6 0.18704 C -0.04132 0.18704 -0.07482 0.14491 -0.07482 0.09352 C -0.07482 0.0419 -0.04132 1.48148E-6 -1.66667E-6 1.48148E-6 Z " pathEditMode="relative" rAng="0" ptsTypes="fffff">
                                      <p:cBhvr>
                                        <p:cTn id="2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10"/>
                            </p:stCondLst>
                            <p:childTnLst>
                              <p:par>
                                <p:cTn id="23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C 0.04097 1.48148E-6 0.07483 0.0419 0.07483 0.09352 C 0.07483 0.14491 0.04097 0.18704 -1.66667E-6 0.18704 C -0.04132 0.18704 -0.07482 0.14491 -0.07482 0.09352 C -0.07482 0.0419 -0.04132 1.48148E-6 -1.66667E-6 1.48148E-6 Z " pathEditMode="relative" rAng="0" ptsTypes="fffff">
                                      <p:cBhvr>
                                        <p:cTn id="2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10"/>
                            </p:stCondLst>
                            <p:childTnLst>
                              <p:par>
                                <p:cTn id="26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C 0.04097 1.48148E-6 0.07483 0.0419 0.07483 0.09352 C 0.07483 0.14491 0.04097 0.18704 -1.66667E-6 0.18704 C -0.04132 0.18704 -0.07482 0.14491 -0.07482 0.09352 C -0.07482 0.0419 -0.04132 1.48148E-6 -1.66667E-6 1.48148E-6 Z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1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1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59" grpId="1" animBg="1"/>
      <p:bldP spid="60" grpId="0" animBg="1"/>
      <p:bldP spid="61" grpId="0" animBg="1"/>
      <p:bldP spid="62" grpId="0" animBg="1"/>
      <p:bldP spid="6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ývojový diagram: magnetický disk 9"/>
          <p:cNvSpPr/>
          <p:nvPr/>
        </p:nvSpPr>
        <p:spPr>
          <a:xfrm rot="11239730">
            <a:off x="6009825" y="2071192"/>
            <a:ext cx="360040" cy="80606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Vývojový diagram: magnetický disk 2"/>
          <p:cNvSpPr/>
          <p:nvPr/>
        </p:nvSpPr>
        <p:spPr>
          <a:xfrm rot="21187018">
            <a:off x="6020665" y="1257177"/>
            <a:ext cx="360040" cy="89698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6048150" y="1916832"/>
            <a:ext cx="1368152" cy="2261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vál 1"/>
          <p:cNvSpPr/>
          <p:nvPr/>
        </p:nvSpPr>
        <p:spPr>
          <a:xfrm>
            <a:off x="6020890" y="1423120"/>
            <a:ext cx="1368152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7416302" y="1270597"/>
            <a:ext cx="1472969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600" b="1" dirty="0">
                <a:solidFill>
                  <a:schemeClr val="tx2"/>
                </a:solidFill>
                <a:latin typeface="Garamond" pitchFamily="18" charset="0"/>
              </a:rPr>
              <a:t>2</a:t>
            </a:r>
            <a:r>
              <a:rPr lang="cs-CZ" sz="1600" b="1" dirty="0" smtClean="0">
                <a:solidFill>
                  <a:schemeClr val="tx2"/>
                </a:solidFill>
                <a:latin typeface="Garamond" pitchFamily="18" charset="0"/>
              </a:rPr>
              <a:t>00 – 300/min.</a:t>
            </a:r>
            <a:endParaRPr lang="cs-CZ" sz="1600" b="1" dirty="0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55" name="Výbuch 1 54"/>
          <p:cNvSpPr/>
          <p:nvPr/>
        </p:nvSpPr>
        <p:spPr>
          <a:xfrm>
            <a:off x="6556906" y="1119680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Výbuch 1 55"/>
          <p:cNvSpPr/>
          <p:nvPr/>
        </p:nvSpPr>
        <p:spPr>
          <a:xfrm>
            <a:off x="6580506" y="1119680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Výbuch 1 56"/>
          <p:cNvSpPr/>
          <p:nvPr/>
        </p:nvSpPr>
        <p:spPr>
          <a:xfrm>
            <a:off x="6569711" y="1129900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Výbuch 1 57"/>
          <p:cNvSpPr/>
          <p:nvPr/>
        </p:nvSpPr>
        <p:spPr>
          <a:xfrm>
            <a:off x="6584166" y="1129900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Výbuch 1 58"/>
          <p:cNvSpPr/>
          <p:nvPr/>
        </p:nvSpPr>
        <p:spPr>
          <a:xfrm>
            <a:off x="6584166" y="3123228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Výbuch 1 59"/>
          <p:cNvSpPr/>
          <p:nvPr/>
        </p:nvSpPr>
        <p:spPr>
          <a:xfrm>
            <a:off x="6556905" y="1117348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Výbuch 1 60"/>
          <p:cNvSpPr/>
          <p:nvPr/>
        </p:nvSpPr>
        <p:spPr>
          <a:xfrm>
            <a:off x="6569286" y="1129900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Výbuch 1 61"/>
          <p:cNvSpPr/>
          <p:nvPr/>
        </p:nvSpPr>
        <p:spPr>
          <a:xfrm>
            <a:off x="6607766" y="3123228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1831506" y="155264"/>
            <a:ext cx="54809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SVT – </a:t>
            </a:r>
            <a:r>
              <a:rPr lang="cs-CZ" sz="48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flutter</a:t>
            </a:r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síní 2:1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323528" y="1812503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cs-CZ" sz="40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u</a:t>
            </a:r>
            <a:r>
              <a:rPr lang="cs-CZ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niformní frekvence</a:t>
            </a:r>
            <a:endParaRPr lang="cs-CZ" sz="40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   na monitoru !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91" y="4293096"/>
            <a:ext cx="7350618" cy="2437800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2998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1.48148E-6 C 0.04357 1.48148E-6 0.07743 0.0419 0.07743 0.09352 C 0.07743 0.14491 0.04357 0.18704 0.0026 0.18704 C -0.03872 0.18704 -0.07222 0.14491 -0.07222 0.09352 C -0.07222 0.0419 -0.03872 1.48148E-6 0.0026 1.48148E-6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C 0.04097 1.48148E-6 0.07483 0.0419 0.07483 0.09352 C 0.07483 0.14491 0.04097 0.18704 -1.66667E-6 0.18704 C -0.04132 0.18704 -0.07482 0.14491 -0.07482 0.09352 C -0.07482 0.0419 -0.04132 1.48148E-6 -1.66667E-6 1.48148E-6 Z " pathEditMode="relative" rAng="0" ptsTypes="fffff">
                                      <p:cBhvr>
                                        <p:cTn id="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10"/>
                            </p:stCondLst>
                            <p:childTnLst>
                              <p:par>
                                <p:cTn id="17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C 0.04097 1.48148E-6 0.07483 0.0419 0.07483 0.09352 C 0.07483 0.14491 0.04097 0.18704 -1.66667E-6 0.18704 C -0.04132 0.18704 -0.07482 0.14491 -0.07482 0.09352 C -0.07482 0.0419 -0.04132 1.48148E-6 -1.66667E-6 1.48148E-6 Z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10"/>
                            </p:stCondLst>
                            <p:childTnLst>
                              <p:par>
                                <p:cTn id="20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C 0.04097 1.48148E-6 0.07483 0.0419 0.07483 0.09352 C 0.07483 0.14491 0.04097 0.18704 -1.66667E-6 0.18704 C -0.04132 0.18704 -0.07482 0.14491 -0.07482 0.09352 C -0.07482 0.0419 -0.04132 1.48148E-6 -1.66667E-6 1.48148E-6 Z " pathEditMode="relative" rAng="0" ptsTypes="fffff">
                                      <p:cBhvr>
                                        <p:cTn id="2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1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1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9" grpId="0" animBg="1"/>
      <p:bldP spid="59" grpId="1" animBg="1"/>
      <p:bldP spid="60" grpId="0" animBg="1"/>
      <p:bldP spid="61" grpId="0" animBg="1"/>
      <p:bldP spid="62" grpId="0" animBg="1"/>
      <p:bldP spid="6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ývojový diagram: magnetický disk 10"/>
          <p:cNvSpPr/>
          <p:nvPr/>
        </p:nvSpPr>
        <p:spPr>
          <a:xfrm rot="3473325">
            <a:off x="7211071" y="1371807"/>
            <a:ext cx="360040" cy="49371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Vývojový diagram: magnetický disk 2"/>
          <p:cNvSpPr/>
          <p:nvPr/>
        </p:nvSpPr>
        <p:spPr>
          <a:xfrm rot="18647133">
            <a:off x="5868129" y="1357950"/>
            <a:ext cx="360040" cy="49371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94427"/>
            <a:ext cx="4708005" cy="1284354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92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>
            <a:spLocks/>
          </p:cNvSpPr>
          <p:nvPr/>
        </p:nvSpPr>
        <p:spPr bwMode="auto">
          <a:xfrm>
            <a:off x="474264" y="5259839"/>
            <a:ext cx="8229600" cy="129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/>
          <a:p>
            <a:pPr marL="119062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endParaRPr lang="cs-CZ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438150" indent="-319088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cs-CZ" sz="2000" b="1" u="sng" dirty="0">
                <a:solidFill>
                  <a:schemeClr val="tx2"/>
                </a:solidFill>
                <a:latin typeface="+mj-lt"/>
                <a:cs typeface="Arial" pitchFamily="34" charset="0"/>
              </a:rPr>
              <a:t>Paroxysmální</a:t>
            </a:r>
            <a:r>
              <a:rPr lang="cs-CZ" sz="20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 – trvající do 48 hodin, spontánně terminující</a:t>
            </a:r>
            <a:endParaRPr lang="cs-CZ" sz="2000" dirty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 marL="438150" indent="-319088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cs-CZ" sz="2000" b="1" u="sng" dirty="0">
                <a:solidFill>
                  <a:schemeClr val="tx2"/>
                </a:solidFill>
                <a:latin typeface="+mj-lt"/>
                <a:cs typeface="Arial" pitchFamily="34" charset="0"/>
              </a:rPr>
              <a:t>Perzistentní</a:t>
            </a:r>
            <a:r>
              <a:rPr lang="cs-CZ" sz="20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    – trvající déle než 7 dní a/nebo vyžadující verzi</a:t>
            </a:r>
          </a:p>
          <a:p>
            <a:pPr marL="438150" indent="-319088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cs-CZ" sz="2000" b="1" u="sng" dirty="0">
                <a:solidFill>
                  <a:schemeClr val="tx2"/>
                </a:solidFill>
                <a:latin typeface="+mj-lt"/>
                <a:cs typeface="Arial" pitchFamily="34" charset="0"/>
              </a:rPr>
              <a:t>Permanentní</a:t>
            </a:r>
            <a:r>
              <a:rPr lang="cs-CZ" sz="20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   – chronická, kontrola frekvence</a:t>
            </a:r>
          </a:p>
        </p:txBody>
      </p:sp>
      <p:sp>
        <p:nvSpPr>
          <p:cNvPr id="8" name="Ovál 7"/>
          <p:cNvSpPr/>
          <p:nvPr/>
        </p:nvSpPr>
        <p:spPr>
          <a:xfrm>
            <a:off x="6048150" y="1916832"/>
            <a:ext cx="1368152" cy="2261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vál 1"/>
          <p:cNvSpPr/>
          <p:nvPr/>
        </p:nvSpPr>
        <p:spPr>
          <a:xfrm>
            <a:off x="6020890" y="1423120"/>
            <a:ext cx="1368152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ývojový diagram: magnetický disk 8"/>
          <p:cNvSpPr/>
          <p:nvPr/>
        </p:nvSpPr>
        <p:spPr>
          <a:xfrm rot="7460638">
            <a:off x="7209021" y="1989556"/>
            <a:ext cx="360040" cy="49371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vojový diagram: magnetický disk 9"/>
          <p:cNvSpPr/>
          <p:nvPr/>
        </p:nvSpPr>
        <p:spPr>
          <a:xfrm rot="14308276">
            <a:off x="5831007" y="2013558"/>
            <a:ext cx="360040" cy="49371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Výbuch 1 3"/>
          <p:cNvSpPr/>
          <p:nvPr/>
        </p:nvSpPr>
        <p:spPr>
          <a:xfrm>
            <a:off x="5904134" y="1307248"/>
            <a:ext cx="288032" cy="504056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ýbuch 1 13"/>
          <p:cNvSpPr/>
          <p:nvPr/>
        </p:nvSpPr>
        <p:spPr>
          <a:xfrm>
            <a:off x="6315579" y="1603664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ýbuch 1 14"/>
          <p:cNvSpPr/>
          <p:nvPr/>
        </p:nvSpPr>
        <p:spPr>
          <a:xfrm>
            <a:off x="6790188" y="1290820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ýbuch 1 15"/>
          <p:cNvSpPr/>
          <p:nvPr/>
        </p:nvSpPr>
        <p:spPr>
          <a:xfrm>
            <a:off x="6732226" y="1994295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ýbuch 1 16"/>
          <p:cNvSpPr/>
          <p:nvPr/>
        </p:nvSpPr>
        <p:spPr>
          <a:xfrm>
            <a:off x="6997789" y="2193141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ýbuch 1 17"/>
          <p:cNvSpPr/>
          <p:nvPr/>
        </p:nvSpPr>
        <p:spPr>
          <a:xfrm>
            <a:off x="6352653" y="2300067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ýbuch 1 18"/>
          <p:cNvSpPr/>
          <p:nvPr/>
        </p:nvSpPr>
        <p:spPr>
          <a:xfrm>
            <a:off x="6740907" y="3214279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ýbuch 1 19"/>
          <p:cNvSpPr/>
          <p:nvPr/>
        </p:nvSpPr>
        <p:spPr>
          <a:xfrm>
            <a:off x="7083660" y="1568801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ýbuch 1 20"/>
          <p:cNvSpPr/>
          <p:nvPr/>
        </p:nvSpPr>
        <p:spPr>
          <a:xfrm>
            <a:off x="6704966" y="3214279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ýbuch 1 21"/>
          <p:cNvSpPr/>
          <p:nvPr/>
        </p:nvSpPr>
        <p:spPr>
          <a:xfrm>
            <a:off x="6315578" y="1916832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ýbuch 1 22"/>
          <p:cNvSpPr/>
          <p:nvPr/>
        </p:nvSpPr>
        <p:spPr>
          <a:xfrm>
            <a:off x="6641835" y="1505532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ýbuch 1 23"/>
          <p:cNvSpPr/>
          <p:nvPr/>
        </p:nvSpPr>
        <p:spPr>
          <a:xfrm>
            <a:off x="6467979" y="1756064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ýbuch 1 24"/>
          <p:cNvSpPr/>
          <p:nvPr/>
        </p:nvSpPr>
        <p:spPr>
          <a:xfrm>
            <a:off x="6857366" y="3366679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ýbuch 1 25"/>
          <p:cNvSpPr/>
          <p:nvPr/>
        </p:nvSpPr>
        <p:spPr>
          <a:xfrm>
            <a:off x="7236060" y="1721201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Výbuch 1 27"/>
          <p:cNvSpPr/>
          <p:nvPr/>
        </p:nvSpPr>
        <p:spPr>
          <a:xfrm>
            <a:off x="6505053" y="2452467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Výbuch 1 28"/>
          <p:cNvSpPr/>
          <p:nvPr/>
        </p:nvSpPr>
        <p:spPr>
          <a:xfrm>
            <a:off x="6942588" y="1443220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ýbuch 1 30"/>
          <p:cNvSpPr/>
          <p:nvPr/>
        </p:nvSpPr>
        <p:spPr>
          <a:xfrm>
            <a:off x="7009766" y="3519079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Výbuch 1 31"/>
          <p:cNvSpPr/>
          <p:nvPr/>
        </p:nvSpPr>
        <p:spPr>
          <a:xfrm>
            <a:off x="6467978" y="2069232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Výbuch 1 33"/>
          <p:cNvSpPr/>
          <p:nvPr/>
        </p:nvSpPr>
        <p:spPr>
          <a:xfrm>
            <a:off x="6794235" y="1657932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Výbuch 1 34"/>
          <p:cNvSpPr/>
          <p:nvPr/>
        </p:nvSpPr>
        <p:spPr>
          <a:xfrm>
            <a:off x="6946635" y="1810332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Výbuch 1 35"/>
          <p:cNvSpPr/>
          <p:nvPr/>
        </p:nvSpPr>
        <p:spPr>
          <a:xfrm>
            <a:off x="6620378" y="2221632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Výbuch 1 36"/>
          <p:cNvSpPr/>
          <p:nvPr/>
        </p:nvSpPr>
        <p:spPr>
          <a:xfrm>
            <a:off x="6620379" y="1908464"/>
            <a:ext cx="296119" cy="61154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7532179" y="1088902"/>
            <a:ext cx="1472969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600" b="1" dirty="0" smtClean="0">
                <a:solidFill>
                  <a:schemeClr val="tx2"/>
                </a:solidFill>
                <a:latin typeface="Garamond" pitchFamily="18" charset="0"/>
              </a:rPr>
              <a:t>300 – 600/min.</a:t>
            </a:r>
            <a:endParaRPr lang="cs-CZ" sz="1600" b="1" dirty="0">
              <a:solidFill>
                <a:schemeClr val="tx2"/>
              </a:solidFill>
              <a:latin typeface="Garamond" pitchFamily="18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82738"/>
            <a:ext cx="4708005" cy="1284226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  <p:sp>
        <p:nvSpPr>
          <p:cNvPr id="39" name="Obdélník 38"/>
          <p:cNvSpPr/>
          <p:nvPr/>
        </p:nvSpPr>
        <p:spPr>
          <a:xfrm>
            <a:off x="2099601" y="155263"/>
            <a:ext cx="49789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SVT – fibrilace síní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405045" y="1138973"/>
            <a:ext cx="126012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600" b="1" dirty="0" smtClean="0">
                <a:solidFill>
                  <a:schemeClr val="tx2"/>
                </a:solidFill>
                <a:latin typeface="+mj-lt"/>
              </a:rPr>
              <a:t>jemnovlnná</a:t>
            </a:r>
            <a:endParaRPr lang="cs-CZ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457200" y="2821188"/>
            <a:ext cx="126012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600" b="1" dirty="0" smtClean="0">
                <a:solidFill>
                  <a:schemeClr val="tx2"/>
                </a:solidFill>
                <a:latin typeface="+mj-lt"/>
              </a:rPr>
              <a:t>hrubovlnná</a:t>
            </a:r>
            <a:endParaRPr lang="cs-CZ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3" name="Obdélník 42"/>
          <p:cNvSpPr/>
          <p:nvPr/>
        </p:nvSpPr>
        <p:spPr>
          <a:xfrm>
            <a:off x="289012" y="4675064"/>
            <a:ext cx="8600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* </a:t>
            </a:r>
            <a:r>
              <a:rPr lang="cs-CZ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EKG znaky</a:t>
            </a:r>
            <a:r>
              <a:rPr lang="cs-CZ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: chybí vlna P, akce nepravidelná </a:t>
            </a:r>
          </a:p>
        </p:txBody>
      </p:sp>
    </p:spTree>
    <p:extLst>
      <p:ext uri="{BB962C8B-B14F-4D97-AF65-F5344CB8AC3E}">
        <p14:creationId xmlns:p14="http://schemas.microsoft.com/office/powerpoint/2010/main" val="78718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75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5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75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25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75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25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75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25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75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250"/>
                            </p:stCondLst>
                            <p:childTnLst>
                              <p:par>
                                <p:cTn id="110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750"/>
                            </p:stCondLst>
                            <p:childTnLst>
                              <p:par>
                                <p:cTn id="116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250"/>
                            </p:stCondLst>
                            <p:childTnLst>
                              <p:par>
                                <p:cTn id="122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750"/>
                            </p:stCondLst>
                            <p:childTnLst>
                              <p:par>
                                <p:cTn id="128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250"/>
                            </p:stCondLst>
                            <p:childTnLst>
                              <p:par>
                                <p:cTn id="134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41" y="116632"/>
            <a:ext cx="9143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Obecné zásady terapie tachykardií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07504" y="1268760"/>
            <a:ext cx="8928992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cs-CZ" sz="2800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Vagové manévry 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(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valsalvův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manévr, tlak na oční bulbus, masáž karotického sinu)</a:t>
            </a:r>
          </a:p>
          <a:p>
            <a:pPr marL="514350" indent="-514350">
              <a:buAutoNum type="arabicPeriod"/>
            </a:pPr>
            <a:r>
              <a:rPr lang="cs-CZ" sz="2800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Farmakoterapie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(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antiarytmika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)</a:t>
            </a:r>
            <a:endParaRPr lang="cs-CZ" sz="2800" b="1" i="1" u="sng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-   1. třída: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propafenon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,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mesocain</a:t>
            </a:r>
            <a:endParaRPr lang="cs-CZ" sz="28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-   2. třída:  beta-blokátory</a:t>
            </a:r>
          </a:p>
          <a:p>
            <a:r>
              <a:rPr lang="cs-CZ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-   3. třída: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amiodarone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,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sotalol</a:t>
            </a:r>
            <a:endParaRPr lang="cs-CZ" sz="28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-   4. třída: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verapamil</a:t>
            </a:r>
            <a:endParaRPr lang="cs-CZ" sz="28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-   jiné: adenosin,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vernakalant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,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dronedaron</a:t>
            </a:r>
            <a:endParaRPr lang="cs-CZ" sz="28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-  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antikoagulace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: u fibrilace síní (NOAC, 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warfarin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, LMWH)</a:t>
            </a:r>
          </a:p>
          <a:p>
            <a:endParaRPr lang="cs-CZ" sz="28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3.  </a:t>
            </a:r>
            <a:r>
              <a:rPr lang="cs-CZ" sz="2800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Elektrická verze</a:t>
            </a:r>
          </a:p>
          <a:p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4.  </a:t>
            </a:r>
            <a:r>
              <a:rPr lang="cs-CZ" sz="2800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Radiofrekvenční ablace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– definitivní řešení</a:t>
            </a:r>
          </a:p>
          <a:p>
            <a:endParaRPr lang="cs-CZ" sz="28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endParaRPr lang="cs-CZ" sz="28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endParaRPr lang="cs-CZ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289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415766" y="116632"/>
            <a:ext cx="83124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Radiofrekvenční ablace </a:t>
            </a:r>
            <a:r>
              <a:rPr lang="cs-CZ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(</a:t>
            </a:r>
            <a:r>
              <a:rPr lang="cs-CZ" sz="28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flutter</a:t>
            </a:r>
            <a:r>
              <a:rPr lang="cs-CZ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síní)</a:t>
            </a:r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ani_Ablation_s1_us_e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196752"/>
            <a:ext cx="7248128" cy="543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2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668560" y="164549"/>
            <a:ext cx="78216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Blokády </a:t>
            </a:r>
            <a:r>
              <a:rPr lang="cs-CZ" sz="48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Tawarových</a:t>
            </a:r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ramének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3423285"/>
          </a:xfrm>
          <a:prstGeom prst="rect">
            <a:avLst/>
          </a:prstGeom>
          <a:effectLst>
            <a:glow rad="101600">
              <a:schemeClr val="accent1"/>
            </a:glow>
          </a:effectLst>
        </p:spPr>
      </p:pic>
      <p:sp>
        <p:nvSpPr>
          <p:cNvPr id="3" name="Ovál 2"/>
          <p:cNvSpPr/>
          <p:nvPr/>
        </p:nvSpPr>
        <p:spPr>
          <a:xfrm>
            <a:off x="7236296" y="3251885"/>
            <a:ext cx="1008112" cy="151216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" y="4446157"/>
            <a:ext cx="3631952" cy="2411843"/>
          </a:xfrm>
          <a:prstGeom prst="rect">
            <a:avLst/>
          </a:prstGeom>
          <a:effectLst>
            <a:glow rad="101600"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25556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ázek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59" y="5213721"/>
            <a:ext cx="2916341" cy="16139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3" y="1340768"/>
            <a:ext cx="8034740" cy="276255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631903" y="116632"/>
            <a:ext cx="19549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EKG 1 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971600" y="2204864"/>
            <a:ext cx="800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b="1" dirty="0">
                <a:latin typeface="Times New Roman" pitchFamily="18" charset="0"/>
              </a:rPr>
              <a:t>vlna P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2167629" y="126841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b="1" dirty="0">
                <a:latin typeface="Times New Roman" pitchFamily="18" charset="0"/>
              </a:rPr>
              <a:t>R</a:t>
            </a: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805679" y="3356992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b="1" dirty="0">
                <a:latin typeface="Times New Roman" pitchFamily="18" charset="0"/>
              </a:rPr>
              <a:t>Q</a:t>
            </a: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2491998" y="3448843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b="1" dirty="0">
                <a:latin typeface="Times New Roman" pitchFamily="18" charset="0"/>
              </a:rPr>
              <a:t>S</a:t>
            </a: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3276600" y="2060575"/>
            <a:ext cx="81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b="1" dirty="0">
                <a:latin typeface="Times New Roman" pitchFamily="18" charset="0"/>
              </a:rPr>
              <a:t>vlna T</a:t>
            </a: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4569234" y="2388220"/>
            <a:ext cx="2766" cy="1715098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5364088" y="2388220"/>
            <a:ext cx="0" cy="1715098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7452320" y="2388220"/>
            <a:ext cx="0" cy="1715098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6300192" y="2388221"/>
            <a:ext cx="0" cy="1152128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4569235" y="3519978"/>
            <a:ext cx="79485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5398708" y="4081928"/>
            <a:ext cx="20536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>
            <a:off x="5398708" y="3515140"/>
            <a:ext cx="9014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4715837" y="3632199"/>
            <a:ext cx="50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b="1" dirty="0">
                <a:latin typeface="Times New Roman" pitchFamily="18" charset="0"/>
              </a:rPr>
              <a:t>PQ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5508311" y="3649445"/>
            <a:ext cx="7198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b="1" dirty="0">
                <a:latin typeface="Times New Roman" pitchFamily="18" charset="0"/>
              </a:rPr>
              <a:t>QRS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228118" y="4119916"/>
            <a:ext cx="51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b="1" dirty="0">
                <a:latin typeface="Times New Roman" pitchFamily="18" charset="0"/>
              </a:rPr>
              <a:t>QT</a:t>
            </a:r>
          </a:p>
        </p:txBody>
      </p:sp>
      <p:sp>
        <p:nvSpPr>
          <p:cNvPr id="24" name="Šipka doprava 23"/>
          <p:cNvSpPr/>
          <p:nvPr/>
        </p:nvSpPr>
        <p:spPr>
          <a:xfrm rot="16200000">
            <a:off x="1225055" y="4074608"/>
            <a:ext cx="24802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 doprava 24"/>
          <p:cNvSpPr/>
          <p:nvPr/>
        </p:nvSpPr>
        <p:spPr>
          <a:xfrm rot="16200000">
            <a:off x="2204581" y="4074608"/>
            <a:ext cx="24802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Šipka doprava 25"/>
          <p:cNvSpPr/>
          <p:nvPr/>
        </p:nvSpPr>
        <p:spPr>
          <a:xfrm rot="16200000">
            <a:off x="3558989" y="4063907"/>
            <a:ext cx="24802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764399" y="4486704"/>
            <a:ext cx="11977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</a:t>
            </a:r>
            <a:r>
              <a:rPr lang="cs-CZ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epolarizace </a:t>
            </a:r>
          </a:p>
          <a:p>
            <a:pPr algn="ctr"/>
            <a:r>
              <a:rPr lang="cs-CZ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síní</a:t>
            </a:r>
            <a:endParaRPr lang="cs-CZ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1811875" y="4486704"/>
            <a:ext cx="11977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</a:t>
            </a:r>
            <a:r>
              <a:rPr lang="cs-CZ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epolarizace </a:t>
            </a:r>
          </a:p>
          <a:p>
            <a:pPr algn="ctr"/>
            <a:r>
              <a:rPr lang="cs-CZ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komor</a:t>
            </a:r>
            <a:endParaRPr lang="cs-CZ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2562369" y="5776037"/>
            <a:ext cx="11752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repolarizace</a:t>
            </a:r>
            <a:r>
              <a:rPr lang="cs-CZ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/>
            <a:r>
              <a:rPr lang="cs-CZ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komor</a:t>
            </a:r>
            <a:endParaRPr lang="cs-CZ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2" name="Obrázek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893" y="5213721"/>
            <a:ext cx="2916341" cy="1613944"/>
          </a:xfrm>
          <a:prstGeom prst="rect">
            <a:avLst/>
          </a:prstGeom>
        </p:spPr>
      </p:pic>
      <p:sp>
        <p:nvSpPr>
          <p:cNvPr id="30" name="Obdélník 29"/>
          <p:cNvSpPr/>
          <p:nvPr/>
        </p:nvSpPr>
        <p:spPr>
          <a:xfrm>
            <a:off x="2824154" y="5343989"/>
            <a:ext cx="1345537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SYSTOLA</a:t>
            </a:r>
            <a:endParaRPr lang="cs-CZ" dirty="0"/>
          </a:p>
        </p:txBody>
      </p:sp>
      <p:sp>
        <p:nvSpPr>
          <p:cNvPr id="31" name="Obdélník 30"/>
          <p:cNvSpPr/>
          <p:nvPr/>
        </p:nvSpPr>
        <p:spPr>
          <a:xfrm>
            <a:off x="4169692" y="5343989"/>
            <a:ext cx="1554436" cy="43204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DIASTOLA</a:t>
            </a:r>
            <a:endParaRPr lang="cs-CZ" dirty="0"/>
          </a:p>
        </p:txBody>
      </p:sp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3098729" y="4486629"/>
            <a:ext cx="11752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repolarizace</a:t>
            </a:r>
            <a:r>
              <a:rPr lang="cs-CZ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/>
            <a:r>
              <a:rPr lang="cs-CZ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komor</a:t>
            </a:r>
            <a:endParaRPr lang="cs-CZ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6" name="Line 4"/>
          <p:cNvSpPr>
            <a:spLocks noChangeShapeType="1"/>
          </p:cNvSpPr>
          <p:nvPr/>
        </p:nvSpPr>
        <p:spPr bwMode="auto">
          <a:xfrm>
            <a:off x="4169692" y="5142902"/>
            <a:ext cx="2766" cy="1715098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" name="Line 4"/>
          <p:cNvSpPr>
            <a:spLocks noChangeShapeType="1"/>
          </p:cNvSpPr>
          <p:nvPr/>
        </p:nvSpPr>
        <p:spPr bwMode="auto">
          <a:xfrm>
            <a:off x="2797684" y="5102989"/>
            <a:ext cx="2766" cy="1715098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" name="Line 4"/>
          <p:cNvSpPr>
            <a:spLocks noChangeShapeType="1"/>
          </p:cNvSpPr>
          <p:nvPr/>
        </p:nvSpPr>
        <p:spPr bwMode="auto">
          <a:xfrm>
            <a:off x="5724128" y="5102989"/>
            <a:ext cx="2766" cy="1715098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40" name="Přímá spojnice se šipkou 39"/>
          <p:cNvCxnSpPr/>
          <p:nvPr/>
        </p:nvCxnSpPr>
        <p:spPr>
          <a:xfrm flipV="1">
            <a:off x="5364088" y="6299257"/>
            <a:ext cx="1" cy="29809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Vývojový diagram: zpoždění 40"/>
          <p:cNvSpPr/>
          <p:nvPr/>
        </p:nvSpPr>
        <p:spPr>
          <a:xfrm rot="5400000">
            <a:off x="7884367" y="5661249"/>
            <a:ext cx="1008112" cy="864096"/>
          </a:xfrm>
          <a:prstGeom prst="flowChartDelay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>
            <a:off x="7977765" y="5589241"/>
            <a:ext cx="821316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8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336723" y="174725"/>
            <a:ext cx="64705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Extrasystoly </a:t>
            </a:r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(předčasné stahy)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6" descr="S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728" y="1124744"/>
            <a:ext cx="2090539" cy="2878326"/>
          </a:xfrm>
          <a:prstGeom prst="rect">
            <a:avLst/>
          </a:prstGeom>
          <a:noFill/>
          <a:effectLst>
            <a:glow rad="1016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Čárový popisek 1 7"/>
          <p:cNvSpPr/>
          <p:nvPr/>
        </p:nvSpPr>
        <p:spPr>
          <a:xfrm rot="18972760">
            <a:off x="3616982" y="2481992"/>
            <a:ext cx="486532" cy="456372"/>
          </a:xfrm>
          <a:prstGeom prst="borderCallout1">
            <a:avLst>
              <a:gd name="adj1" fmla="val 18750"/>
              <a:gd name="adj2" fmla="val -8333"/>
              <a:gd name="adj3" fmla="val -250783"/>
              <a:gd name="adj4" fmla="val -22979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Čárový popisek 1 10"/>
          <p:cNvSpPr/>
          <p:nvPr/>
        </p:nvSpPr>
        <p:spPr>
          <a:xfrm rot="18972760">
            <a:off x="5067249" y="2670765"/>
            <a:ext cx="386429" cy="345926"/>
          </a:xfrm>
          <a:prstGeom prst="borderCallout1">
            <a:avLst>
              <a:gd name="adj1" fmla="val 54902"/>
              <a:gd name="adj2" fmla="val 106686"/>
              <a:gd name="adj3" fmla="val 312358"/>
              <a:gd name="adj4" fmla="val 43467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691301" y="2234722"/>
            <a:ext cx="14982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síňové </a:t>
            </a:r>
          </a:p>
          <a:p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(SVES)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7092280" y="2233124"/>
            <a:ext cx="1728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omorové</a:t>
            </a:r>
          </a:p>
          <a:p>
            <a:pPr algn="ctr"/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(KES)</a:t>
            </a:r>
          </a:p>
        </p:txBody>
      </p:sp>
      <p:sp>
        <p:nvSpPr>
          <p:cNvPr id="3" name="Pěticípá hvězda 2"/>
          <p:cNvSpPr/>
          <p:nvPr/>
        </p:nvSpPr>
        <p:spPr>
          <a:xfrm>
            <a:off x="5184068" y="2677367"/>
            <a:ext cx="216024" cy="261610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93096"/>
            <a:ext cx="4032448" cy="2399307"/>
          </a:xfrm>
          <a:prstGeom prst="rect">
            <a:avLst/>
          </a:prstGeom>
          <a:effectLst>
            <a:glow rad="101600">
              <a:schemeClr val="accent1"/>
            </a:glo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8" y="4293096"/>
            <a:ext cx="4556369" cy="2399307"/>
          </a:xfrm>
          <a:prstGeom prst="rect">
            <a:avLst/>
          </a:prstGeom>
          <a:effectLst>
            <a:glow rad="101600"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306949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329285" y="174724"/>
            <a:ext cx="64854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Komorové extrasystoly 1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5965873" y="1326912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Polytopní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KES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403648" y="1326913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M</a:t>
            </a:r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onotopní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KES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0" y="2204864"/>
            <a:ext cx="4320584" cy="1432902"/>
          </a:xfrm>
          <a:prstGeom prst="rect">
            <a:avLst/>
          </a:prstGeom>
          <a:effectLst>
            <a:glow rad="101600">
              <a:schemeClr val="accent1"/>
            </a:glo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864" y="2183803"/>
            <a:ext cx="4320480" cy="1432902"/>
          </a:xfrm>
          <a:prstGeom prst="rect">
            <a:avLst/>
          </a:prstGeom>
          <a:effectLst>
            <a:glow rad="101600">
              <a:schemeClr val="accent1"/>
            </a:glow>
          </a:effectLst>
        </p:spPr>
      </p:pic>
      <p:pic>
        <p:nvPicPr>
          <p:cNvPr id="15" name="Picture 6" descr="SV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85" y="3861048"/>
            <a:ext cx="2090539" cy="2878326"/>
          </a:xfrm>
          <a:prstGeom prst="rect">
            <a:avLst/>
          </a:prstGeom>
          <a:noFill/>
          <a:effectLst>
            <a:glow rad="1016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SV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78" y="3861048"/>
            <a:ext cx="2090539" cy="2878326"/>
          </a:xfrm>
          <a:prstGeom prst="rect">
            <a:avLst/>
          </a:prstGeom>
          <a:noFill/>
          <a:effectLst>
            <a:glow rad="1016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ěticípá hvězda 16"/>
          <p:cNvSpPr/>
          <p:nvPr/>
        </p:nvSpPr>
        <p:spPr>
          <a:xfrm>
            <a:off x="2987824" y="5517232"/>
            <a:ext cx="216024" cy="26161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Pěticípá hvězda 17"/>
          <p:cNvSpPr/>
          <p:nvPr/>
        </p:nvSpPr>
        <p:spPr>
          <a:xfrm>
            <a:off x="6863805" y="6021288"/>
            <a:ext cx="216024" cy="26161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Pěticípá hvězda 18"/>
          <p:cNvSpPr/>
          <p:nvPr/>
        </p:nvSpPr>
        <p:spPr>
          <a:xfrm>
            <a:off x="7524328" y="5674990"/>
            <a:ext cx="216024" cy="26161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888964" y="2406394"/>
            <a:ext cx="576064" cy="1195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5470946" y="2441949"/>
            <a:ext cx="576064" cy="1195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7257119" y="2441948"/>
            <a:ext cx="576064" cy="119581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93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329285" y="174724"/>
            <a:ext cx="64854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Komorové extrasystoly 2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5965873" y="1326912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Trigeminie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KES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403648" y="1326913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Bigeminie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KES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0" y="2105191"/>
            <a:ext cx="4320584" cy="1722437"/>
          </a:xfrm>
          <a:prstGeom prst="rect">
            <a:avLst/>
          </a:prstGeom>
          <a:effectLst>
            <a:glow rad="101600">
              <a:schemeClr val="accent1"/>
            </a:glo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05191"/>
            <a:ext cx="4320850" cy="172243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bdélník 21"/>
          <p:cNvSpPr/>
          <p:nvPr/>
        </p:nvSpPr>
        <p:spPr>
          <a:xfrm>
            <a:off x="1547664" y="4149080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Kuplety KES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0" y="4869159"/>
            <a:ext cx="4313345" cy="172243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600735" y="4183329"/>
            <a:ext cx="44466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Příznaky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:</a:t>
            </a:r>
          </a:p>
          <a:p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Asymptomatické, závrať, slabost</a:t>
            </a:r>
          </a:p>
          <a:p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Nízká efektivní tepová frekvence</a:t>
            </a:r>
          </a:p>
          <a:p>
            <a:r>
              <a:rPr lang="cs-CZ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   </a:t>
            </a:r>
          </a:p>
          <a:p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*není nebezpečné </a:t>
            </a:r>
          </a:p>
          <a:p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*vyřeší kardiolog</a:t>
            </a:r>
          </a:p>
        </p:txBody>
      </p:sp>
    </p:spTree>
    <p:extLst>
      <p:ext uri="{BB962C8B-B14F-4D97-AF65-F5344CB8AC3E}">
        <p14:creationId xmlns:p14="http://schemas.microsoft.com/office/powerpoint/2010/main" val="345798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7664" y="164549"/>
            <a:ext cx="59561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Komorová tachykardie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590432" y="1104269"/>
            <a:ext cx="1872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Monomorfní</a:t>
            </a:r>
            <a:r>
              <a:rPr lang="cs-CZ" sz="2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KT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391946" y="4365104"/>
            <a:ext cx="43056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</a:t>
            </a:r>
            <a:r>
              <a:rPr lang="cs-CZ" sz="2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olymorfní KT („</a:t>
            </a:r>
            <a:r>
              <a:rPr lang="cs-CZ" sz="20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torsades</a:t>
            </a:r>
            <a:r>
              <a:rPr lang="cs-CZ" sz="2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de </a:t>
            </a:r>
            <a:r>
              <a:rPr lang="cs-CZ" sz="20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pointes</a:t>
            </a:r>
            <a:r>
              <a:rPr lang="cs-CZ" sz="2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“)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32" y="1545874"/>
            <a:ext cx="7291727" cy="2702800"/>
          </a:xfrm>
          <a:prstGeom prst="rect">
            <a:avLst/>
          </a:prstGeom>
          <a:effectLst>
            <a:glow rad="101600">
              <a:schemeClr val="accent1"/>
            </a:glo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32" y="4876789"/>
            <a:ext cx="7290742" cy="1833101"/>
          </a:xfrm>
          <a:prstGeom prst="rect">
            <a:avLst/>
          </a:prstGeom>
          <a:effectLst>
            <a:glow rad="101600">
              <a:schemeClr val="accent1"/>
            </a:glo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" y="1525572"/>
            <a:ext cx="2334642" cy="272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4" y="4877218"/>
            <a:ext cx="2786713" cy="1833698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3838956" y="1536319"/>
            <a:ext cx="792088" cy="21602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 rot="5400000">
            <a:off x="6399266" y="2273392"/>
            <a:ext cx="792088" cy="47751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11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453821" y="164548"/>
            <a:ext cx="82363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Komorová tachykardie - terapie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268490" y="3573016"/>
            <a:ext cx="6545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Hemodynamicky</a:t>
            </a:r>
            <a:r>
              <a:rPr lang="cs-CZ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tolerovaná – pacient při vědomí 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902963" y="1196752"/>
            <a:ext cx="7338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Hemodynamicky</a:t>
            </a:r>
            <a:r>
              <a:rPr lang="cs-CZ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netolerovaná – pacient v bezvědomí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1888457" y="1932436"/>
            <a:ext cx="5367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Defibrilace – výboj 360J </a:t>
            </a:r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monofázicky</a:t>
            </a:r>
            <a:endParaRPr lang="cs-CZ" sz="24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                              200J </a:t>
            </a:r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bifázicky</a:t>
            </a:r>
            <a:endParaRPr lang="cs-CZ" sz="24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1167516" y="4223261"/>
            <a:ext cx="6808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Volat lékaře !</a:t>
            </a:r>
          </a:p>
          <a:p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Z léků : </a:t>
            </a:r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amiodarone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iv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., MgSO</a:t>
            </a:r>
            <a:r>
              <a:rPr lang="cs-CZ" sz="2400" b="1" i="1" baseline="-25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4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10 % , </a:t>
            </a:r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Mesocain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iv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.</a:t>
            </a:r>
          </a:p>
          <a:p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(</a:t>
            </a:r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Overdrive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po zavedení DKS )</a:t>
            </a:r>
          </a:p>
          <a:p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Anesteziolog – krátkodobá anestezie</a:t>
            </a:r>
          </a:p>
          <a:p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Defibrilace – výboj 360J </a:t>
            </a:r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monofázicky</a:t>
            </a:r>
            <a:endParaRPr lang="cs-CZ" sz="24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                              200J </a:t>
            </a:r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bifázicky</a:t>
            </a:r>
            <a:endParaRPr lang="cs-CZ" sz="24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060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899592" y="204808"/>
            <a:ext cx="41856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Fibrilace komor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4" y="2636912"/>
            <a:ext cx="8534400" cy="1397000"/>
          </a:xfrm>
          <a:prstGeom prst="rect">
            <a:avLst/>
          </a:prstGeom>
          <a:effectLst>
            <a:glow rad="101600">
              <a:schemeClr val="accent1"/>
            </a:glo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84" y="32793"/>
            <a:ext cx="2692900" cy="3141716"/>
          </a:xfrm>
          <a:prstGeom prst="rect">
            <a:avLst/>
          </a:prstGeom>
          <a:effectLst>
            <a:glow rad="101600">
              <a:schemeClr val="accent1"/>
            </a:glow>
          </a:effectLst>
        </p:spPr>
      </p:pic>
      <p:sp>
        <p:nvSpPr>
          <p:cNvPr id="8" name="Obdélník 7"/>
          <p:cNvSpPr/>
          <p:nvPr/>
        </p:nvSpPr>
        <p:spPr>
          <a:xfrm>
            <a:off x="357044" y="4590256"/>
            <a:ext cx="8439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Prekordiální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úder</a:t>
            </a:r>
          </a:p>
          <a:p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Defibrilace – výboj 360J </a:t>
            </a:r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monofázicky</a:t>
            </a:r>
            <a:endParaRPr lang="cs-CZ" sz="24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                              200J </a:t>
            </a:r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bifázicky</a:t>
            </a:r>
            <a:endParaRPr lang="cs-CZ" sz="24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   až 3x – v případě neúspěchu KPR + </a:t>
            </a:r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amiodarone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150mg </a:t>
            </a:r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iv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616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694111" y="204808"/>
            <a:ext cx="77557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Elektromechanická disociace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868144" y="1412776"/>
            <a:ext cx="2448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Terapie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:</a:t>
            </a:r>
          </a:p>
          <a:p>
            <a:endParaRPr lang="cs-CZ" sz="24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KPR + adrenalin</a:t>
            </a:r>
          </a:p>
          <a:p>
            <a:r>
              <a:rPr lang="cs-CZ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endParaRPr lang="cs-CZ" sz="24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861" y="4142796"/>
            <a:ext cx="6410861" cy="259958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6259"/>
            <a:ext cx="5170880" cy="226589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868144" y="3284984"/>
            <a:ext cx="2446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Asystolie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093151" y="164550"/>
            <a:ext cx="49725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Stimulované rytmy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076056" y="1278632"/>
            <a:ext cx="374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Jednodutinová</a:t>
            </a:r>
            <a:r>
              <a:rPr lang="cs-CZ" sz="2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stimulace (VVI)</a:t>
            </a:r>
          </a:p>
        </p:txBody>
      </p:sp>
      <p:pic>
        <p:nvPicPr>
          <p:cNvPr id="6" name="Picture 6" descr="P10100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3659731" cy="2745297"/>
          </a:xfrm>
          <a:prstGeom prst="rect">
            <a:avLst/>
          </a:prstGeom>
          <a:noFill/>
          <a:effectLst>
            <a:glow rad="1016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1010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88" y="3861048"/>
            <a:ext cx="3587723" cy="2745297"/>
          </a:xfrm>
          <a:prstGeom prst="rect">
            <a:avLst/>
          </a:prstGeom>
          <a:noFill/>
          <a:effectLst>
            <a:glow rad="1016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stim k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78" y="1920666"/>
            <a:ext cx="2556470" cy="1762589"/>
          </a:xfrm>
          <a:prstGeom prst="rect">
            <a:avLst/>
          </a:prstGeom>
          <a:noFill/>
          <a:effectLst>
            <a:glow rad="1016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sí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60" y="1952230"/>
            <a:ext cx="2512578" cy="1752327"/>
          </a:xfrm>
          <a:prstGeom prst="rect">
            <a:avLst/>
          </a:prstGeom>
          <a:noFill/>
          <a:effectLst>
            <a:glow rad="1016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521788" y="1278632"/>
            <a:ext cx="374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D</a:t>
            </a:r>
            <a:r>
              <a:rPr lang="cs-CZ" sz="20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voudutinová</a:t>
            </a:r>
            <a:r>
              <a:rPr lang="cs-CZ" sz="2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stimulace (DDD)</a:t>
            </a:r>
          </a:p>
        </p:txBody>
      </p:sp>
    </p:spTree>
    <p:extLst>
      <p:ext uri="{BB962C8B-B14F-4D97-AF65-F5344CB8AC3E}">
        <p14:creationId xmlns:p14="http://schemas.microsoft.com/office/powerpoint/2010/main" val="374887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093151" y="164550"/>
            <a:ext cx="49725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Stimulované rytmy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093151" y="1024371"/>
            <a:ext cx="50034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Bipolární stimulace – bez </a:t>
            </a:r>
            <a:r>
              <a:rPr lang="cs-CZ" sz="28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spike</a:t>
            </a:r>
            <a:r>
              <a:rPr lang="cs-CZ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</a:p>
          <a:p>
            <a:r>
              <a:rPr lang="cs-CZ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(většina stimulovaných rytmů)</a:t>
            </a:r>
            <a:endParaRPr lang="cs-CZ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Picture 5" descr="P10100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711" y="2132856"/>
            <a:ext cx="4663732" cy="3497272"/>
          </a:xfrm>
          <a:prstGeom prst="rect">
            <a:avLst/>
          </a:prstGeom>
          <a:noFill/>
          <a:effectLst>
            <a:glow rad="1016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2319312" y="5949280"/>
            <a:ext cx="44965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bez </a:t>
            </a:r>
            <a:r>
              <a:rPr lang="cs-CZ" sz="20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spike</a:t>
            </a:r>
            <a:r>
              <a:rPr lang="cs-CZ" sz="20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sz="2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 uniformní TF</a:t>
            </a:r>
          </a:p>
          <a:p>
            <a:pPr marL="342900" indent="-342900">
              <a:buFontTx/>
              <a:buChar char="-"/>
            </a:pPr>
            <a:r>
              <a:rPr lang="cs-CZ" sz="20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</a:t>
            </a:r>
            <a:r>
              <a:rPr lang="cs-CZ" sz="2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ozor na asystolii ! trvají </a:t>
            </a:r>
            <a:r>
              <a:rPr lang="cs-CZ" sz="20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spike</a:t>
            </a:r>
            <a:endParaRPr lang="cs-CZ" sz="20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754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679176" y="116632"/>
            <a:ext cx="1801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EKG 2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2" y="1882603"/>
            <a:ext cx="4464496" cy="14674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73639"/>
            <a:ext cx="4464496" cy="1467455"/>
          </a:xfrm>
          <a:prstGeom prst="rect">
            <a:avLst/>
          </a:prstGeom>
        </p:spPr>
      </p:pic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1331641" y="2060848"/>
            <a:ext cx="1944216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3306016" y="2055996"/>
            <a:ext cx="1944216" cy="485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5340427" y="2050495"/>
            <a:ext cx="1944216" cy="485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592657" y="1513271"/>
            <a:ext cx="14221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R-R interval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601443" y="1504307"/>
            <a:ext cx="14221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R-R interval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132971" y="1342609"/>
            <a:ext cx="4764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=</a:t>
            </a:r>
            <a:endParaRPr lang="cs-C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07504" y="1047091"/>
            <a:ext cx="2126101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Akce pravidelná</a:t>
            </a:r>
            <a:endParaRPr lang="cs-CZ" b="1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1" y="4725144"/>
            <a:ext cx="4064823" cy="146745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552" y="4724773"/>
            <a:ext cx="4481912" cy="1467455"/>
          </a:xfrm>
          <a:prstGeom prst="rect">
            <a:avLst/>
          </a:prstGeom>
        </p:spPr>
      </p:pic>
      <p:sp>
        <p:nvSpPr>
          <p:cNvPr id="18" name="Obdélník 17"/>
          <p:cNvSpPr/>
          <p:nvPr/>
        </p:nvSpPr>
        <p:spPr>
          <a:xfrm>
            <a:off x="107504" y="3645024"/>
            <a:ext cx="2126101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Akce nepravidelná</a:t>
            </a:r>
            <a:endParaRPr lang="cs-CZ" b="1" dirty="0"/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>
            <a:off x="1297501" y="4869160"/>
            <a:ext cx="1762331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3002302" y="4869160"/>
            <a:ext cx="224793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949960" y="4059908"/>
            <a:ext cx="4764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&lt;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1508199" y="4229185"/>
            <a:ext cx="14221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R-R interval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3660085" y="4229185"/>
            <a:ext cx="14221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R-R interval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51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68534" y="116632"/>
            <a:ext cx="1801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EKG 3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63586" y="2204864"/>
            <a:ext cx="8208912" cy="4320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655898" y="2204864"/>
            <a:ext cx="3832682" cy="4320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Obdélník 14"/>
          <p:cNvSpPr/>
          <p:nvPr/>
        </p:nvSpPr>
        <p:spPr>
          <a:xfrm>
            <a:off x="1933595" y="2204864"/>
            <a:ext cx="722303" cy="432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>
            <a:off x="1933595" y="1916832"/>
            <a:ext cx="2766" cy="3168352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2653132" y="1916832"/>
            <a:ext cx="2766" cy="4176464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4"/>
          <p:cNvSpPr>
            <a:spLocks noChangeShapeType="1"/>
          </p:cNvSpPr>
          <p:nvPr/>
        </p:nvSpPr>
        <p:spPr bwMode="auto">
          <a:xfrm>
            <a:off x="6485990" y="1916832"/>
            <a:ext cx="2589" cy="4176464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>
            <a:off x="2653131" y="3429000"/>
            <a:ext cx="3832859" cy="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2194874" y="1544217"/>
            <a:ext cx="9220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50/min.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5967258" y="1544217"/>
            <a:ext cx="10374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100/min.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6488580" y="3429000"/>
            <a:ext cx="218391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1372699" y="1543032"/>
            <a:ext cx="9220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0/min.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23" name="Přímá spojnice se šipkou 22"/>
          <p:cNvCxnSpPr>
            <a:stCxn id="19" idx="0"/>
          </p:cNvCxnSpPr>
          <p:nvPr/>
        </p:nvCxnSpPr>
        <p:spPr>
          <a:xfrm flipH="1">
            <a:off x="463587" y="3429000"/>
            <a:ext cx="2189544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>
            <a:off x="1936361" y="3356992"/>
            <a:ext cx="719537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3933579" y="5229200"/>
            <a:ext cx="13821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NORMA</a:t>
            </a:r>
            <a:endParaRPr lang="cs-CZ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6505067" y="5231731"/>
            <a:ext cx="25070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TACHYKARDIE</a:t>
            </a:r>
            <a:endParaRPr lang="cs-CZ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109230" y="5229200"/>
            <a:ext cx="25138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BRADYKAR</a:t>
            </a:r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DIE</a:t>
            </a:r>
            <a:endParaRPr lang="cs-CZ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148100" y="4005064"/>
            <a:ext cx="17299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VÁŽNÁ</a:t>
            </a:r>
          </a:p>
          <a:p>
            <a:pPr algn="ctr"/>
            <a:r>
              <a:rPr lang="cs-CZ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BRADYKARDIE</a:t>
            </a:r>
            <a:endParaRPr lang="cs-CZ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86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68534" y="116632"/>
            <a:ext cx="1801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EKG 4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Picture 6" descr="S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028950" cy="417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630361" y="1268760"/>
            <a:ext cx="2087562" cy="1944216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2" y="4437112"/>
            <a:ext cx="3054432" cy="230425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3096344" cy="31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609113" y="348774"/>
            <a:ext cx="200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dirty="0" err="1"/>
              <a:t>supraventrikulární</a:t>
            </a:r>
            <a:endParaRPr lang="cs-CZ" dirty="0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015513" y="3789040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dirty="0"/>
              <a:t>komorové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3635896" y="4859761"/>
            <a:ext cx="5186677" cy="4320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QRS &lt; 0,12 s (3 čtverečky) = </a:t>
            </a:r>
            <a:r>
              <a:rPr lang="cs-CZ" b="1" dirty="0" err="1" smtClean="0"/>
              <a:t>supraventrikulární</a:t>
            </a:r>
            <a:endParaRPr lang="cs-CZ" b="1" dirty="0"/>
          </a:p>
        </p:txBody>
      </p:sp>
      <p:sp>
        <p:nvSpPr>
          <p:cNvPr id="23" name="Obdélník 22"/>
          <p:cNvSpPr/>
          <p:nvPr/>
        </p:nvSpPr>
        <p:spPr>
          <a:xfrm>
            <a:off x="3635896" y="5538169"/>
            <a:ext cx="5186677" cy="4320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QRS &gt; 0,12 s (3 čtverečky) = komorové</a:t>
            </a:r>
            <a:endParaRPr lang="cs-CZ" b="1" dirty="0"/>
          </a:p>
        </p:txBody>
      </p:sp>
      <p:sp>
        <p:nvSpPr>
          <p:cNvPr id="6" name="Obdélník 5"/>
          <p:cNvSpPr/>
          <p:nvPr/>
        </p:nvSpPr>
        <p:spPr>
          <a:xfrm>
            <a:off x="4572000" y="1124744"/>
            <a:ext cx="1548172" cy="3162250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6229234" y="1124744"/>
            <a:ext cx="1428576" cy="317407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7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716075" y="116632"/>
            <a:ext cx="37118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EKG  souhrn :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3929001"/>
            <a:ext cx="7128792" cy="2600397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539552" y="1268760"/>
            <a:ext cx="8352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cs-CZ" sz="32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rytmus : P-QRS-T (Beskydy-Tatry-Jeseníky)</a:t>
            </a:r>
          </a:p>
          <a:p>
            <a:pPr marL="514350" indent="-514350">
              <a:buAutoNum type="alphaUcPeriod"/>
            </a:pPr>
            <a:r>
              <a:rPr lang="cs-CZ" sz="32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a</a:t>
            </a:r>
            <a:r>
              <a:rPr lang="cs-CZ" sz="32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kce </a:t>
            </a:r>
          </a:p>
          <a:p>
            <a:pPr marL="514350" indent="-514350">
              <a:buAutoNum type="alphaUcPeriod"/>
            </a:pPr>
            <a:r>
              <a:rPr lang="cs-CZ" sz="32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t</a:t>
            </a:r>
            <a:r>
              <a:rPr lang="cs-CZ" sz="32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epová frekvence </a:t>
            </a:r>
          </a:p>
          <a:p>
            <a:pPr marL="514350" indent="-514350">
              <a:buAutoNum type="alphaUcPeriod"/>
            </a:pPr>
            <a:r>
              <a:rPr lang="cs-CZ" sz="32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š</a:t>
            </a:r>
            <a:r>
              <a:rPr lang="cs-CZ" sz="32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íře QRS (štíhlé x široké)</a:t>
            </a:r>
          </a:p>
        </p:txBody>
      </p:sp>
      <p:sp>
        <p:nvSpPr>
          <p:cNvPr id="3" name="Čárový popisek 1 2"/>
          <p:cNvSpPr/>
          <p:nvPr/>
        </p:nvSpPr>
        <p:spPr>
          <a:xfrm>
            <a:off x="4139952" y="1340768"/>
            <a:ext cx="4248472" cy="576064"/>
          </a:xfrm>
          <a:prstGeom prst="borderCallout1">
            <a:avLst>
              <a:gd name="adj1" fmla="val 109903"/>
              <a:gd name="adj2" fmla="val 53892"/>
              <a:gd name="adj3" fmla="val 657848"/>
              <a:gd name="adj4" fmla="val 1536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7236296" y="4077072"/>
            <a:ext cx="900100" cy="864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Čárový popisek 1 7"/>
          <p:cNvSpPr/>
          <p:nvPr/>
        </p:nvSpPr>
        <p:spPr>
          <a:xfrm>
            <a:off x="1115616" y="2754799"/>
            <a:ext cx="4320480" cy="576064"/>
          </a:xfrm>
          <a:prstGeom prst="borderCallout1">
            <a:avLst>
              <a:gd name="adj1" fmla="val 109903"/>
              <a:gd name="adj2" fmla="val 53892"/>
              <a:gd name="adj3" fmla="val 302665"/>
              <a:gd name="adj4" fmla="val 425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17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957421" y="171052"/>
            <a:ext cx="72291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Odchylky sinusového rytmu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39552" y="1268760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</a:t>
            </a:r>
            <a:r>
              <a:rPr lang="cs-CZ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in. bradykardie</a:t>
            </a:r>
          </a:p>
        </p:txBody>
      </p:sp>
      <p:sp>
        <p:nvSpPr>
          <p:cNvPr id="4" name="Obdélník 3"/>
          <p:cNvSpPr/>
          <p:nvPr/>
        </p:nvSpPr>
        <p:spPr>
          <a:xfrm>
            <a:off x="4788024" y="1268760"/>
            <a:ext cx="37636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</a:t>
            </a:r>
            <a:r>
              <a:rPr lang="cs-CZ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in. tachykardie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18" y="2133950"/>
            <a:ext cx="3224213" cy="11271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3213061" cy="10998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657726" y="3604374"/>
            <a:ext cx="36982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Sportovci</a:t>
            </a:r>
          </a:p>
          <a:p>
            <a:r>
              <a:rPr lang="cs-CZ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Klidový režim, spánek</a:t>
            </a:r>
          </a:p>
          <a:p>
            <a:r>
              <a:rPr lang="cs-CZ" sz="24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Sy</a:t>
            </a:r>
            <a:r>
              <a:rPr lang="cs-CZ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spánkové apnoe</a:t>
            </a:r>
          </a:p>
          <a:p>
            <a:r>
              <a:rPr lang="cs-CZ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Vagové dráždění</a:t>
            </a:r>
          </a:p>
          <a:p>
            <a:endParaRPr lang="cs-CZ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Nitrolební hypertenze</a:t>
            </a:r>
          </a:p>
          <a:p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Sick</a:t>
            </a:r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sinus syndrom</a:t>
            </a:r>
          </a:p>
          <a:p>
            <a:r>
              <a:rPr lang="cs-CZ" sz="24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H</a:t>
            </a:r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yperkalémie</a:t>
            </a:r>
            <a:endParaRPr lang="cs-CZ" sz="24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</a:p>
        </p:txBody>
      </p:sp>
      <p:sp>
        <p:nvSpPr>
          <p:cNvPr id="9" name="Obdélník 8"/>
          <p:cNvSpPr/>
          <p:nvPr/>
        </p:nvSpPr>
        <p:spPr>
          <a:xfrm>
            <a:off x="5057718" y="3604374"/>
            <a:ext cx="36982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Fyzická aktivita</a:t>
            </a:r>
          </a:p>
          <a:p>
            <a:r>
              <a:rPr lang="cs-CZ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Psychomotorický neklid</a:t>
            </a:r>
          </a:p>
          <a:p>
            <a:endParaRPr lang="cs-CZ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Šokové stavy</a:t>
            </a:r>
          </a:p>
          <a:p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Bolest</a:t>
            </a:r>
          </a:p>
          <a:p>
            <a:r>
              <a:rPr lang="cs-CZ" sz="24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Hyperthyreóza</a:t>
            </a:r>
            <a:endParaRPr lang="cs-CZ" sz="24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  <a:p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Idiopatická sin. tachykardie</a:t>
            </a:r>
          </a:p>
          <a:p>
            <a:r>
              <a:rPr lang="cs-CZ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042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957421" y="171052"/>
            <a:ext cx="72291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Odchylky sinusového rytmu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151620" y="1412776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</a:t>
            </a:r>
            <a:r>
              <a:rPr lang="cs-CZ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inusová (dechová) arytmie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2" y="2348880"/>
            <a:ext cx="9212912" cy="150922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5"/>
          <p:cNvCxnSpPr/>
          <p:nvPr/>
        </p:nvCxnSpPr>
        <p:spPr>
          <a:xfrm>
            <a:off x="35496" y="4653136"/>
            <a:ext cx="910850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ývojový diagram: zpoždění 9"/>
          <p:cNvSpPr/>
          <p:nvPr/>
        </p:nvSpPr>
        <p:spPr>
          <a:xfrm rot="16200000">
            <a:off x="1367644" y="3104964"/>
            <a:ext cx="576064" cy="252028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Vývojový diagram: zpoždění 11"/>
          <p:cNvSpPr/>
          <p:nvPr/>
        </p:nvSpPr>
        <p:spPr>
          <a:xfrm rot="5400000">
            <a:off x="3887924" y="3708013"/>
            <a:ext cx="576064" cy="252028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ývojový diagram: zpoždění 12"/>
          <p:cNvSpPr/>
          <p:nvPr/>
        </p:nvSpPr>
        <p:spPr>
          <a:xfrm rot="16200000">
            <a:off x="6480212" y="3014153"/>
            <a:ext cx="576064" cy="2664296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3744587" y="4783487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výdech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313632" y="4180438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nádech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203651" y="4161634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nádech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2483768" y="5517232"/>
            <a:ext cx="4176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v</a:t>
            </a:r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egetativně labilní lidé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2689478" y="6111032"/>
            <a:ext cx="3751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„</a:t>
            </a:r>
            <a:r>
              <a:rPr lang="cs-CZ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lexaurinové</a:t>
            </a:r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dámy“</a:t>
            </a:r>
          </a:p>
        </p:txBody>
      </p:sp>
    </p:spTree>
    <p:extLst>
      <p:ext uri="{BB962C8B-B14F-4D97-AF65-F5344CB8AC3E}">
        <p14:creationId xmlns:p14="http://schemas.microsoft.com/office/powerpoint/2010/main" val="371279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506826" y="155264"/>
            <a:ext cx="41522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Náhradní rytmy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6" descr="S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730" y="1124744"/>
            <a:ext cx="2090539" cy="287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ásobení 1"/>
          <p:cNvSpPr/>
          <p:nvPr/>
        </p:nvSpPr>
        <p:spPr>
          <a:xfrm>
            <a:off x="3526730" y="2060848"/>
            <a:ext cx="504056" cy="79208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5" y="1124744"/>
            <a:ext cx="3457567" cy="165963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26" y="1575266"/>
            <a:ext cx="2572081" cy="1622296"/>
          </a:xfrm>
          <a:prstGeom prst="rect">
            <a:avLst/>
          </a:prstGeom>
        </p:spPr>
      </p:pic>
      <p:sp>
        <p:nvSpPr>
          <p:cNvPr id="8" name="Čárový popisek 1 7"/>
          <p:cNvSpPr/>
          <p:nvPr/>
        </p:nvSpPr>
        <p:spPr>
          <a:xfrm rot="18972760">
            <a:off x="4265134" y="2363659"/>
            <a:ext cx="486532" cy="456372"/>
          </a:xfrm>
          <a:prstGeom prst="borderCallout1">
            <a:avLst>
              <a:gd name="adj1" fmla="val 18750"/>
              <a:gd name="adj2" fmla="val -8333"/>
              <a:gd name="adj3" fmla="val -189023"/>
              <a:gd name="adj4" fmla="val -29306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01" y="3326962"/>
            <a:ext cx="2903124" cy="1604979"/>
          </a:xfrm>
          <a:prstGeom prst="rect">
            <a:avLst/>
          </a:prstGeom>
        </p:spPr>
      </p:pic>
      <p:sp>
        <p:nvSpPr>
          <p:cNvPr id="11" name="Čárový popisek 1 10"/>
          <p:cNvSpPr/>
          <p:nvPr/>
        </p:nvSpPr>
        <p:spPr>
          <a:xfrm rot="18972760">
            <a:off x="4313444" y="2613110"/>
            <a:ext cx="1384806" cy="910723"/>
          </a:xfrm>
          <a:prstGeom prst="borderCallout1">
            <a:avLst>
              <a:gd name="adj1" fmla="val 18750"/>
              <a:gd name="adj2" fmla="val -8333"/>
              <a:gd name="adj3" fmla="val 192391"/>
              <a:gd name="adj4" fmla="val -4979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9427" y="2924912"/>
            <a:ext cx="402852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j</a:t>
            </a:r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unkční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rytmus (AV uzel)</a:t>
            </a:r>
          </a:p>
          <a:p>
            <a:r>
              <a:rPr lang="cs-CZ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- TF 35-50/min., chybí P vlna</a:t>
            </a:r>
          </a:p>
          <a:p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- atropin, </a:t>
            </a:r>
            <a:r>
              <a:rPr lang="cs-CZ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izoprenalin</a:t>
            </a:r>
            <a:r>
              <a:rPr lang="cs-CZ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, (DKS)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778190" y="4869160"/>
            <a:ext cx="4028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Idioventrikulární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rytmus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" y="4437112"/>
            <a:ext cx="4508301" cy="1753228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951" y="5392380"/>
            <a:ext cx="3778084" cy="1415222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Násobení 14"/>
          <p:cNvSpPr/>
          <p:nvPr/>
        </p:nvSpPr>
        <p:spPr>
          <a:xfrm>
            <a:off x="4174882" y="2213248"/>
            <a:ext cx="504056" cy="79208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691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717</TotalTime>
  <Words>691</Words>
  <Application>Microsoft Office PowerPoint</Application>
  <PresentationFormat>Předvádění na obrazovce (4:3)</PresentationFormat>
  <Paragraphs>192</Paragraphs>
  <Slides>28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6" baseType="lpstr">
      <vt:lpstr>Arial</vt:lpstr>
      <vt:lpstr>Franklin Gothic Book</vt:lpstr>
      <vt:lpstr>Franklin Gothic Medium</vt:lpstr>
      <vt:lpstr>Garamond</vt:lpstr>
      <vt:lpstr>Times New Roman</vt:lpstr>
      <vt:lpstr>Wingdings</vt:lpstr>
      <vt:lpstr>Wingdings 2</vt:lpstr>
      <vt:lpstr>Cesta</vt:lpstr>
      <vt:lpstr>EKG Arytmie   Petr lokaj  Klinika interní, geriatrie a praktického lékařství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FN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EKG telemetrie ANEB co to je…? Co s tím…?</dc:title>
  <dc:creator>Lokaj Petr</dc:creator>
  <cp:lastModifiedBy>Lokaj Petr</cp:lastModifiedBy>
  <cp:revision>68</cp:revision>
  <dcterms:created xsi:type="dcterms:W3CDTF">2016-02-28T14:40:33Z</dcterms:created>
  <dcterms:modified xsi:type="dcterms:W3CDTF">2023-09-19T09:45:06Z</dcterms:modified>
</cp:coreProperties>
</file>