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7" r:id="rId12"/>
    <p:sldId id="348" r:id="rId13"/>
    <p:sldId id="349" r:id="rId14"/>
    <p:sldId id="352" r:id="rId15"/>
    <p:sldId id="351" r:id="rId16"/>
    <p:sldId id="350" r:id="rId17"/>
    <p:sldId id="342" r:id="rId18"/>
    <p:sldId id="341" r:id="rId19"/>
    <p:sldId id="345" r:id="rId20"/>
    <p:sldId id="328" r:id="rId21"/>
    <p:sldId id="346" r:id="rId22"/>
    <p:sldId id="326" r:id="rId23"/>
    <p:sldId id="327" r:id="rId24"/>
    <p:sldId id="344" r:id="rId25"/>
    <p:sldId id="324" r:id="rId26"/>
    <p:sldId id="325" r:id="rId27"/>
    <p:sldId id="343" r:id="rId28"/>
    <p:sldId id="331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56C790-65D7-41AE-A0FB-8E7C3EDF37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554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14" y="2061690"/>
            <a:ext cx="11601986" cy="698497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Funkční geriatrické vyšetření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2500" dirty="0"/>
              <a:t/>
            </a:r>
            <a:br>
              <a:rPr lang="cs-CZ" altLang="cs-CZ" sz="2500" dirty="0"/>
            </a:br>
            <a:r>
              <a:rPr lang="cs-CZ" altLang="cs-CZ" sz="2500" dirty="0">
                <a:latin typeface="Constantia" panose="02030602050306030303" pitchFamily="18" charset="0"/>
              </a:rPr>
              <a:t/>
            </a:r>
            <a:br>
              <a:rPr lang="cs-CZ" altLang="cs-CZ" sz="2500" dirty="0">
                <a:latin typeface="Constantia" panose="02030602050306030303" pitchFamily="18" charset="0"/>
              </a:rPr>
            </a:br>
            <a:r>
              <a:rPr lang="cs-CZ" altLang="cs-CZ" sz="5000" dirty="0">
                <a:latin typeface="Arial" panose="020B0604020202020204" pitchFamily="34" charset="0"/>
              </a:rPr>
              <a:t/>
            </a: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9B3BDDB-FB45-4FA2-A2B6-5A83ED936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sz="2000" b="1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57" y="3641124"/>
            <a:ext cx="3483533" cy="270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698171"/>
            <a:ext cx="10807200" cy="4133829"/>
          </a:xfrm>
        </p:spPr>
        <p:txBody>
          <a:bodyPr/>
          <a:lstStyle/>
          <a:p>
            <a:r>
              <a:rPr lang="cs-CZ" sz="2400" b="1" dirty="0" smtClean="0"/>
              <a:t>stav výživy- </a:t>
            </a:r>
            <a:r>
              <a:rPr lang="cs-CZ" sz="2400" dirty="0"/>
              <a:t>chybou </a:t>
            </a:r>
            <a:r>
              <a:rPr lang="cs-CZ" sz="2400" dirty="0" smtClean="0"/>
              <a:t>je spolehnout </a:t>
            </a:r>
            <a:r>
              <a:rPr lang="cs-CZ" sz="2400" dirty="0"/>
              <a:t>se na pacientem uváděnou hmotnost a automaticky ji zapsat </a:t>
            </a:r>
            <a:endParaRPr lang="cs-CZ" sz="2400" dirty="0" smtClean="0"/>
          </a:p>
          <a:p>
            <a:r>
              <a:rPr lang="cs-CZ" sz="2400" dirty="0" smtClean="0"/>
              <a:t>problémem </a:t>
            </a:r>
            <a:r>
              <a:rPr lang="cs-CZ" sz="2400" dirty="0"/>
              <a:t>je také zaznamenat výšku bez toho, aby se pacient </a:t>
            </a:r>
            <a:r>
              <a:rPr lang="cs-CZ" sz="2400" dirty="0" smtClean="0"/>
              <a:t>změřil (často </a:t>
            </a:r>
            <a:r>
              <a:rPr lang="cs-CZ" sz="2400" dirty="0"/>
              <a:t>uvádí hodnotu z mládí, nicméně ve stáří </a:t>
            </a:r>
            <a:r>
              <a:rPr lang="cs-CZ" sz="2400" dirty="0" smtClean="0"/>
              <a:t>dochází k </a:t>
            </a:r>
            <a:r>
              <a:rPr lang="cs-CZ" sz="2400" dirty="0"/>
              <a:t>poklesu </a:t>
            </a:r>
            <a:r>
              <a:rPr lang="cs-CZ" sz="2400" dirty="0" smtClean="0"/>
              <a:t>výšky)</a:t>
            </a:r>
          </a:p>
          <a:p>
            <a:r>
              <a:rPr lang="cs-CZ" sz="2400" b="1" dirty="0" smtClean="0"/>
              <a:t>krevní </a:t>
            </a:r>
            <a:r>
              <a:rPr lang="cs-CZ" sz="2400" b="1" dirty="0"/>
              <a:t>tlak</a:t>
            </a:r>
            <a:r>
              <a:rPr lang="cs-CZ" sz="2400" dirty="0"/>
              <a:t> měříme na obou pažích a před a po postavení. U seniorů se často vyskytuje ortostatická hypotenze, proto je doporučeno měřit TK nejenom vsedě ale i vleže a po 3 až 5 minutovém </a:t>
            </a:r>
            <a:r>
              <a:rPr lang="cs-CZ" sz="2400" dirty="0" smtClean="0"/>
              <a:t>stání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38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kůže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častým </a:t>
            </a:r>
            <a:r>
              <a:rPr lang="cs-CZ" dirty="0"/>
              <a:t>nálezem ve stáří je pergamenová kůže (suchá, tenká, křehká pokožka náchylná k </a:t>
            </a:r>
            <a:r>
              <a:rPr lang="cs-CZ" dirty="0" smtClean="0"/>
              <a:t>poraněním)</a:t>
            </a:r>
          </a:p>
          <a:p>
            <a:r>
              <a:rPr lang="cs-CZ" dirty="0" smtClean="0"/>
              <a:t>u </a:t>
            </a:r>
            <a:r>
              <a:rPr lang="cs-CZ" dirty="0"/>
              <a:t>nevysvětlitelných hematomů musíme myslet i na možnost týrání </a:t>
            </a:r>
            <a:endParaRPr lang="cs-CZ" dirty="0" smtClean="0"/>
          </a:p>
          <a:p>
            <a:r>
              <a:rPr lang="cs-CZ" dirty="0" smtClean="0"/>
              <a:t>odhalit dekubity (častou </a:t>
            </a:r>
            <a:r>
              <a:rPr lang="cs-CZ" dirty="0"/>
              <a:t>chybou je nesvléknout </a:t>
            </a:r>
            <a:r>
              <a:rPr lang="cs-CZ" dirty="0" smtClean="0"/>
              <a:t>pacienta)</a:t>
            </a:r>
          </a:p>
          <a:p>
            <a:r>
              <a:rPr lang="cs-CZ" dirty="0" smtClean="0"/>
              <a:t>výskyt </a:t>
            </a:r>
            <a:r>
              <a:rPr lang="cs-CZ" dirty="0"/>
              <a:t>chronických </a:t>
            </a:r>
            <a:r>
              <a:rPr lang="cs-CZ" dirty="0" smtClean="0"/>
              <a:t>ran</a:t>
            </a:r>
          </a:p>
          <a:p>
            <a:r>
              <a:rPr lang="cs-CZ" dirty="0" smtClean="0"/>
              <a:t>častým </a:t>
            </a:r>
            <a:r>
              <a:rPr lang="cs-CZ" dirty="0"/>
              <a:t>nálezem u seniorů je </a:t>
            </a:r>
            <a:r>
              <a:rPr lang="cs-CZ" dirty="0" err="1" smtClean="0"/>
              <a:t>bazalióm</a:t>
            </a:r>
            <a:endParaRPr lang="cs-CZ" dirty="0"/>
          </a:p>
          <a:p>
            <a:r>
              <a:rPr lang="cs-CZ" dirty="0" smtClean="0"/>
              <a:t>svrab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18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547"/>
            <a:ext cx="10753200" cy="761029"/>
          </a:xfrm>
        </p:spPr>
        <p:txBody>
          <a:bodyPr/>
          <a:lstStyle/>
          <a:p>
            <a:r>
              <a:rPr lang="cs-CZ" dirty="0" smtClean="0"/>
              <a:t>Vyšetření hlavy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660424"/>
          </a:xfrm>
        </p:spPr>
        <p:txBody>
          <a:bodyPr/>
          <a:lstStyle/>
          <a:p>
            <a:r>
              <a:rPr lang="cs-CZ" sz="2400" dirty="0" err="1" smtClean="0"/>
              <a:t>arcus</a:t>
            </a:r>
            <a:r>
              <a:rPr lang="cs-CZ" sz="2400" dirty="0" smtClean="0"/>
              <a:t> </a:t>
            </a:r>
            <a:r>
              <a:rPr lang="cs-CZ" sz="2400" dirty="0" err="1"/>
              <a:t>senilis</a:t>
            </a:r>
            <a:r>
              <a:rPr lang="cs-CZ" sz="2400" dirty="0"/>
              <a:t> </a:t>
            </a:r>
            <a:r>
              <a:rPr lang="cs-CZ" sz="2400" dirty="0" err="1"/>
              <a:t>cornae</a:t>
            </a:r>
            <a:r>
              <a:rPr lang="cs-CZ" sz="2400" dirty="0"/>
              <a:t> (bílý prstenec na limbu), při jeho vzniku v mladším věku pátráme po jiné etiologii vzniku (metabolické poruchy lipidů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presbyopie - </a:t>
            </a:r>
            <a:r>
              <a:rPr lang="cs-CZ" sz="2400" dirty="0"/>
              <a:t>čočka se stává méně elastickou a je méně schopná měnit tvar při zaostřování na blízké </a:t>
            </a:r>
            <a:r>
              <a:rPr lang="cs-CZ" sz="2400" dirty="0" smtClean="0"/>
              <a:t>předměty</a:t>
            </a:r>
          </a:p>
          <a:p>
            <a:r>
              <a:rPr lang="cs-CZ" sz="2400" dirty="0" err="1" smtClean="0"/>
              <a:t>presbyakuzis</a:t>
            </a:r>
            <a:r>
              <a:rPr lang="cs-CZ" sz="2400" dirty="0" smtClean="0"/>
              <a:t> </a:t>
            </a:r>
            <a:r>
              <a:rPr lang="cs-CZ" sz="2400" dirty="0"/>
              <a:t>(s věkem související, postupné, oboustranné, symetrické a převážně vysokofrekvenční poruchy sluchu) častěji uvádějí potíže s porozuměním řeči než se slyšením </a:t>
            </a:r>
            <a:r>
              <a:rPr lang="cs-CZ" sz="2400" dirty="0" smtClean="0"/>
              <a:t>zvuků</a:t>
            </a:r>
          </a:p>
          <a:p>
            <a:r>
              <a:rPr lang="cs-CZ" sz="2400" dirty="0" smtClean="0"/>
              <a:t>poruchy dentice - uvolněné </a:t>
            </a:r>
            <a:r>
              <a:rPr lang="cs-CZ" sz="2400" dirty="0"/>
              <a:t>nebo zlomené zuby, </a:t>
            </a:r>
            <a:r>
              <a:rPr lang="cs-CZ" sz="2400" dirty="0" smtClean="0"/>
              <a:t>ulcerací</a:t>
            </a:r>
            <a:r>
              <a:rPr lang="cs-CZ" sz="2400" dirty="0"/>
              <a:t>, </a:t>
            </a:r>
            <a:r>
              <a:rPr lang="cs-CZ" sz="2400" dirty="0" smtClean="0"/>
              <a:t>mykózy, nádory,  zubní náhrady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12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hrudníku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</a:t>
            </a:r>
            <a:r>
              <a:rPr lang="cs-CZ" dirty="0"/>
              <a:t>seniorů můžeme slyšet v bazálních polích </a:t>
            </a:r>
            <a:r>
              <a:rPr lang="cs-CZ" dirty="0" err="1"/>
              <a:t>chrůpky</a:t>
            </a:r>
            <a:r>
              <a:rPr lang="cs-CZ" dirty="0"/>
              <a:t> a vrzoty, které nemusí být známkou </a:t>
            </a:r>
            <a:r>
              <a:rPr lang="cs-CZ" dirty="0" smtClean="0"/>
              <a:t>choroby</a:t>
            </a:r>
          </a:p>
          <a:p>
            <a:r>
              <a:rPr lang="cs-CZ" dirty="0" smtClean="0"/>
              <a:t>nezapomínáme </a:t>
            </a:r>
            <a:r>
              <a:rPr lang="cs-CZ" dirty="0"/>
              <a:t>na vyšetření prsou (na rozdíl od mladšího věku ženy neprovádí tak často samovyšetření prsou, častý je nález pokročilého tumoru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46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410547"/>
            <a:ext cx="10807200" cy="761029"/>
          </a:xfrm>
        </p:spPr>
        <p:txBody>
          <a:bodyPr/>
          <a:lstStyle/>
          <a:p>
            <a:r>
              <a:rPr lang="cs-CZ" dirty="0" smtClean="0"/>
              <a:t>Vyšetření končetin a mobility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55576"/>
            <a:ext cx="10807200" cy="4376424"/>
          </a:xfrm>
        </p:spPr>
        <p:txBody>
          <a:bodyPr/>
          <a:lstStyle/>
          <a:p>
            <a:r>
              <a:rPr lang="cs-CZ" sz="2400" dirty="0" smtClean="0"/>
              <a:t>časté </a:t>
            </a:r>
            <a:r>
              <a:rPr lang="cs-CZ" sz="2400" dirty="0"/>
              <a:t>nálezy ve vyšším věku patří </a:t>
            </a:r>
            <a:r>
              <a:rPr lang="cs-CZ" sz="2400" dirty="0" err="1"/>
              <a:t>hallux</a:t>
            </a:r>
            <a:r>
              <a:rPr lang="cs-CZ" sz="2400" dirty="0"/>
              <a:t> </a:t>
            </a:r>
            <a:r>
              <a:rPr lang="cs-CZ" sz="2400" dirty="0" err="1"/>
              <a:t>valgus</a:t>
            </a:r>
            <a:r>
              <a:rPr lang="cs-CZ" sz="2400" dirty="0"/>
              <a:t>, </a:t>
            </a:r>
            <a:r>
              <a:rPr lang="cs-CZ" sz="2400" dirty="0" err="1"/>
              <a:t>kladivkový</a:t>
            </a:r>
            <a:r>
              <a:rPr lang="cs-CZ" sz="2400" dirty="0"/>
              <a:t> palec, diabetická noha a chronické </a:t>
            </a:r>
            <a:r>
              <a:rPr lang="cs-CZ" sz="2400" dirty="0" smtClean="0"/>
              <a:t>rány</a:t>
            </a:r>
          </a:p>
          <a:p>
            <a:r>
              <a:rPr lang="cs-CZ" sz="2400" dirty="0" smtClean="0"/>
              <a:t>atrofie svalstva</a:t>
            </a:r>
            <a:r>
              <a:rPr lang="cs-CZ" sz="2400" dirty="0"/>
              <a:t>, které poukazuje na </a:t>
            </a:r>
            <a:r>
              <a:rPr lang="cs-CZ" sz="2400" dirty="0" smtClean="0"/>
              <a:t>malnutrici</a:t>
            </a:r>
          </a:p>
          <a:p>
            <a:r>
              <a:rPr lang="cs-CZ" sz="2400" dirty="0" smtClean="0"/>
              <a:t>u </a:t>
            </a:r>
            <a:r>
              <a:rPr lang="cs-CZ" sz="2400" dirty="0"/>
              <a:t>ležících pacientů musíme pomýšlet na přítomnost </a:t>
            </a:r>
            <a:r>
              <a:rPr lang="cs-CZ" sz="2400" dirty="0" smtClean="0"/>
              <a:t>kontraktur</a:t>
            </a:r>
          </a:p>
          <a:p>
            <a:r>
              <a:rPr lang="cs-CZ" sz="2400" dirty="0" smtClean="0"/>
              <a:t>mobilita- hodnocení jestli </a:t>
            </a:r>
            <a:r>
              <a:rPr lang="cs-CZ" sz="2400" dirty="0"/>
              <a:t>je pacient schopen sám se posadit, postavit a udržet ve stoje a </a:t>
            </a:r>
            <a:r>
              <a:rPr lang="cs-CZ" sz="2400" dirty="0" smtClean="0"/>
              <a:t>používaní kompenzačních pomůcek </a:t>
            </a:r>
            <a:r>
              <a:rPr lang="cs-CZ" sz="2400" dirty="0"/>
              <a:t>(hole, chodítka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charakteristická </a:t>
            </a:r>
            <a:r>
              <a:rPr lang="cs-CZ" sz="2400" dirty="0"/>
              <a:t>chůze může pomoct s diagnózou např. typická chůze u </a:t>
            </a:r>
            <a:r>
              <a:rPr lang="cs-CZ" sz="2400" dirty="0" err="1"/>
              <a:t>parkinsoniků</a:t>
            </a:r>
            <a:r>
              <a:rPr lang="cs-CZ" sz="2400" dirty="0"/>
              <a:t>, po </a:t>
            </a:r>
            <a:r>
              <a:rPr lang="cs-CZ" sz="2400" dirty="0" smtClean="0"/>
              <a:t>CMP 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19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břicha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74237"/>
            <a:ext cx="10753200" cy="4357763"/>
          </a:xfrm>
        </p:spPr>
        <p:txBody>
          <a:bodyPr/>
          <a:lstStyle/>
          <a:p>
            <a:r>
              <a:rPr lang="cs-CZ" sz="2400" dirty="0" smtClean="0"/>
              <a:t>u </a:t>
            </a:r>
            <a:r>
              <a:rPr lang="cs-CZ" sz="2400" dirty="0"/>
              <a:t>seniorů je kvůli slabší břišní stěně větší predispozice ke vzniku kýly, které mohou být příčinou chronické </a:t>
            </a:r>
            <a:r>
              <a:rPr lang="cs-CZ" sz="2400" dirty="0" smtClean="0"/>
              <a:t>bolesti</a:t>
            </a:r>
          </a:p>
          <a:p>
            <a:r>
              <a:rPr lang="cs-CZ" sz="2400" dirty="0" smtClean="0"/>
              <a:t>můžeme </a:t>
            </a:r>
            <a:r>
              <a:rPr lang="cs-CZ" sz="2400" dirty="0"/>
              <a:t>také nahmatat aneuryzmata břišní aorty, u kachektických pacientů je hmatná také normální </a:t>
            </a:r>
            <a:r>
              <a:rPr lang="cs-CZ" sz="2400" dirty="0" smtClean="0"/>
              <a:t>aorta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u </a:t>
            </a:r>
            <a:r>
              <a:rPr lang="cs-CZ" sz="2400" dirty="0"/>
              <a:t>ležících pacientů můžeme vyhmatat naplněný močový měchýř jako známka retence, který je pak často projevem neklidu u pacientů s kognitivním </a:t>
            </a:r>
            <a:r>
              <a:rPr lang="cs-CZ" sz="2400" dirty="0" smtClean="0"/>
              <a:t>deficitem</a:t>
            </a:r>
          </a:p>
          <a:p>
            <a:r>
              <a:rPr lang="cs-CZ" sz="2400" dirty="0" smtClean="0"/>
              <a:t>Častý nález </a:t>
            </a:r>
            <a:r>
              <a:rPr lang="cs-CZ" sz="2400" dirty="0" err="1" smtClean="0"/>
              <a:t>skybal</a:t>
            </a:r>
            <a:r>
              <a:rPr lang="cs-CZ" sz="2400" dirty="0" smtClean="0"/>
              <a:t> ,které imitují tumor</a:t>
            </a:r>
            <a:r>
              <a:rPr lang="cs-CZ" sz="2400" dirty="0"/>
              <a:t>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42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zad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častým </a:t>
            </a:r>
            <a:r>
              <a:rPr lang="cs-CZ" dirty="0"/>
              <a:t>nálezem je </a:t>
            </a:r>
            <a:r>
              <a:rPr lang="cs-CZ" dirty="0" smtClean="0"/>
              <a:t>kyfoskolióza</a:t>
            </a:r>
          </a:p>
          <a:p>
            <a:r>
              <a:rPr lang="cs-CZ" dirty="0" smtClean="0"/>
              <a:t>silná </a:t>
            </a:r>
            <a:r>
              <a:rPr lang="cs-CZ" dirty="0"/>
              <a:t>bolest dolní části zad, kyčle a nohou s výraznou citlivostí křížové kosti může naznačovat spontánní </a:t>
            </a:r>
            <a:r>
              <a:rPr lang="cs-CZ" dirty="0" err="1"/>
              <a:t>osteoporotické</a:t>
            </a:r>
            <a:r>
              <a:rPr lang="cs-CZ" dirty="0"/>
              <a:t> zlomeniny křížové kosti, které se mohou objevit ve </a:t>
            </a:r>
            <a:r>
              <a:rPr lang="cs-CZ" dirty="0" smtClean="0"/>
              <a:t>stáří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36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geriatrické hodnocení (</a:t>
            </a:r>
            <a:r>
              <a:rPr lang="cs-CZ" dirty="0" smtClean="0"/>
              <a:t>CGA)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567543"/>
            <a:ext cx="10807200" cy="4264457"/>
          </a:xfrm>
        </p:spPr>
        <p:txBody>
          <a:bodyPr/>
          <a:lstStyle/>
          <a:p>
            <a:r>
              <a:rPr lang="cs-CZ" dirty="0" smtClean="0"/>
              <a:t>využíváme </a:t>
            </a:r>
            <a:r>
              <a:rPr lang="cs-CZ" dirty="0"/>
              <a:t>celou škálu různých testů a </a:t>
            </a:r>
            <a:r>
              <a:rPr lang="cs-CZ" dirty="0" smtClean="0"/>
              <a:t>dotazníků</a:t>
            </a:r>
          </a:p>
          <a:p>
            <a:r>
              <a:rPr lang="cs-CZ" dirty="0" smtClean="0"/>
              <a:t>hodnotíme </a:t>
            </a:r>
            <a:r>
              <a:rPr lang="cs-CZ" dirty="0"/>
              <a:t>čtyři hlavní </a:t>
            </a:r>
            <a:r>
              <a:rPr lang="cs-CZ" dirty="0" smtClean="0"/>
              <a:t>oblasti:</a:t>
            </a:r>
          </a:p>
          <a:p>
            <a:pPr marL="72000" indent="0">
              <a:buNone/>
            </a:pPr>
            <a:endParaRPr lang="cs-CZ" dirty="0" smtClean="0"/>
          </a:p>
          <a:p>
            <a:r>
              <a:rPr lang="cs-CZ" b="1" dirty="0" smtClean="0"/>
              <a:t>Somatický </a:t>
            </a:r>
            <a:r>
              <a:rPr lang="cs-CZ" b="1" dirty="0"/>
              <a:t>status (zhodnocení zdravotního stavu</a:t>
            </a:r>
            <a:r>
              <a:rPr lang="cs-CZ" b="1" dirty="0" smtClean="0"/>
              <a:t>)</a:t>
            </a:r>
            <a:endParaRPr lang="cs-CZ" dirty="0" smtClean="0"/>
          </a:p>
          <a:p>
            <a:r>
              <a:rPr lang="cs-CZ" b="1" dirty="0"/>
              <a:t>Mentální status (zhodnocení psychického stavu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</a:p>
          <a:p>
            <a:r>
              <a:rPr lang="cs-CZ" b="1" dirty="0"/>
              <a:t>Fyzická výkonnost a soběstačnost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r>
              <a:rPr lang="cs-CZ" b="1" dirty="0"/>
              <a:t>Sociální status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72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Komplexní geriatrické hodnocení – cíle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zpřesnění diagnózy  (funkční diagnózy)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zlepšení léčebných výsledků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objektivní posouzení potřeby péče a služeb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zlepšení kvality života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objektivizovat </a:t>
            </a:r>
            <a:r>
              <a:rPr lang="cs-CZ" dirty="0"/>
              <a:t>potřeby </a:t>
            </a:r>
            <a:r>
              <a:rPr lang="cs-CZ" dirty="0" smtClean="0"/>
              <a:t>nemocného </a:t>
            </a:r>
            <a:r>
              <a:rPr lang="cs-CZ" dirty="0"/>
              <a:t>a stanovit reálné terapeutické a rehabilitační cíle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72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35902"/>
            <a:ext cx="10807200" cy="835674"/>
          </a:xfrm>
        </p:spPr>
        <p:txBody>
          <a:bodyPr/>
          <a:lstStyle/>
          <a:p>
            <a:r>
              <a:rPr lang="cs-CZ" dirty="0"/>
              <a:t>Somatický status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171577"/>
            <a:ext cx="11059200" cy="4660424"/>
          </a:xfrm>
        </p:spPr>
        <p:txBody>
          <a:bodyPr/>
          <a:lstStyle/>
          <a:p>
            <a:r>
              <a:rPr lang="cs-CZ" dirty="0" smtClean="0"/>
              <a:t>soustředíme se na </a:t>
            </a:r>
            <a:r>
              <a:rPr lang="cs-CZ" dirty="0"/>
              <a:t>oblasti typické pro stáří (vyšetření zraku, sluchu, kontinence moče a stolice, poruchy rovnováhy a </a:t>
            </a:r>
            <a:r>
              <a:rPr lang="cs-CZ" dirty="0" smtClean="0"/>
              <a:t>chůze).</a:t>
            </a:r>
          </a:p>
          <a:p>
            <a:r>
              <a:rPr lang="cs-CZ" dirty="0" smtClean="0"/>
              <a:t>hodnocení </a:t>
            </a:r>
            <a:r>
              <a:rPr lang="cs-CZ" dirty="0"/>
              <a:t>nutričního stavu (dotazník </a:t>
            </a:r>
            <a:r>
              <a:rPr lang="cs-CZ" i="1" dirty="0"/>
              <a:t>Mini </a:t>
            </a:r>
            <a:r>
              <a:rPr lang="cs-CZ" i="1" dirty="0" err="1"/>
              <a:t>nutritional</a:t>
            </a:r>
            <a:r>
              <a:rPr lang="cs-CZ" i="1" dirty="0"/>
              <a:t> </a:t>
            </a:r>
            <a:r>
              <a:rPr lang="cs-CZ" i="1" dirty="0" err="1"/>
              <a:t>Assessement</a:t>
            </a:r>
            <a:r>
              <a:rPr lang="cs-CZ" i="1" dirty="0"/>
              <a:t> </a:t>
            </a:r>
            <a:r>
              <a:rPr lang="cs-CZ" i="1" dirty="0" err="1"/>
              <a:t>Short-form</a:t>
            </a:r>
            <a:r>
              <a:rPr lang="cs-CZ" i="1" dirty="0"/>
              <a:t>, MNA-SF</a:t>
            </a:r>
            <a:r>
              <a:rPr lang="cs-CZ" dirty="0" smtClean="0"/>
              <a:t>)- urči </a:t>
            </a:r>
            <a:r>
              <a:rPr lang="cs-CZ" dirty="0"/>
              <a:t>pacienta ohroženého </a:t>
            </a:r>
            <a:r>
              <a:rPr lang="cs-CZ" dirty="0" smtClean="0"/>
              <a:t>malnutricí</a:t>
            </a:r>
          </a:p>
          <a:p>
            <a:r>
              <a:rPr lang="cs-CZ" dirty="0" smtClean="0"/>
              <a:t>posouzení </a:t>
            </a:r>
            <a:r>
              <a:rPr lang="cs-CZ" dirty="0"/>
              <a:t>bolesti používáme</a:t>
            </a:r>
            <a:r>
              <a:rPr lang="cs-CZ" i="1" dirty="0"/>
              <a:t> analogovou škálu</a:t>
            </a:r>
            <a:r>
              <a:rPr lang="cs-CZ" dirty="0"/>
              <a:t>, u pacientů s kognitivní poruchou využíváme </a:t>
            </a:r>
            <a:r>
              <a:rPr lang="cs-CZ" i="1" dirty="0"/>
              <a:t>vizuální analogovou škálu </a:t>
            </a:r>
            <a:r>
              <a:rPr lang="cs-CZ" i="1" dirty="0" smtClean="0"/>
              <a:t>bolesti</a:t>
            </a:r>
          </a:p>
          <a:p>
            <a:r>
              <a:rPr lang="cs-CZ" i="1" dirty="0" smtClean="0"/>
              <a:t>h</a:t>
            </a:r>
            <a:r>
              <a:rPr lang="cs-CZ" dirty="0" smtClean="0"/>
              <a:t>odnocení </a:t>
            </a:r>
            <a:r>
              <a:rPr lang="cs-CZ" dirty="0"/>
              <a:t>farmakoterapie, kterou pacient užívá a která může být pro pacienta nebezpečná.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19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Geriatrický </a:t>
            </a:r>
            <a:r>
              <a:rPr lang="cs-CZ" dirty="0"/>
              <a:t>pacient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515762"/>
            <a:ext cx="10807200" cy="4316238"/>
          </a:xfrm>
        </p:spPr>
        <p:txBody>
          <a:bodyPr/>
          <a:lstStyle/>
          <a:p>
            <a:r>
              <a:rPr lang="cs-CZ" sz="2400" dirty="0" smtClean="0"/>
              <a:t>rizikový </a:t>
            </a:r>
            <a:r>
              <a:rPr lang="cs-CZ" sz="2400" dirty="0"/>
              <a:t>senior, který trpí celou řadou </a:t>
            </a:r>
            <a:r>
              <a:rPr lang="cs-CZ" sz="2400" dirty="0" smtClean="0"/>
              <a:t>nemocí, má </a:t>
            </a:r>
            <a:r>
              <a:rPr lang="cs-CZ" sz="2400" dirty="0"/>
              <a:t>nízký funkční </a:t>
            </a:r>
            <a:r>
              <a:rPr lang="cs-CZ" sz="2400" dirty="0" smtClean="0"/>
              <a:t>potenciál, je ohrožen </a:t>
            </a:r>
            <a:r>
              <a:rPr lang="cs-CZ" sz="2400" dirty="0"/>
              <a:t>častými dekompensacemi nemocí a ztrátou </a:t>
            </a:r>
            <a:r>
              <a:rPr lang="cs-CZ" sz="2400" dirty="0" smtClean="0"/>
              <a:t>soběstačnosti</a:t>
            </a:r>
          </a:p>
          <a:p>
            <a:r>
              <a:rPr lang="cs-CZ" sz="2400" dirty="0" smtClean="0"/>
              <a:t>výrazně </a:t>
            </a:r>
            <a:r>
              <a:rPr lang="cs-CZ" sz="2400" dirty="0"/>
              <a:t>profituje z komplexní geriatrické </a:t>
            </a:r>
            <a:r>
              <a:rPr lang="cs-CZ" sz="2400" dirty="0" smtClean="0"/>
              <a:t>péče</a:t>
            </a:r>
          </a:p>
          <a:p>
            <a:r>
              <a:rPr lang="cs-CZ" sz="2400" dirty="0" smtClean="0"/>
              <a:t>tradičně </a:t>
            </a:r>
            <a:r>
              <a:rPr lang="cs-CZ" sz="2400" dirty="0"/>
              <a:t>chápané klinické vyšetření seniora nedostatečně diagnostikuje jeho zdravotní a sociální </a:t>
            </a:r>
            <a:r>
              <a:rPr lang="cs-CZ" sz="2400" dirty="0" smtClean="0"/>
              <a:t>potřeby</a:t>
            </a:r>
          </a:p>
          <a:p>
            <a:r>
              <a:rPr lang="cs-CZ" sz="2400" b="1" dirty="0" smtClean="0"/>
              <a:t>v </a:t>
            </a:r>
            <a:r>
              <a:rPr lang="cs-CZ" sz="2400" b="1" dirty="0"/>
              <a:t>geriatrii </a:t>
            </a:r>
            <a:r>
              <a:rPr lang="cs-CZ" sz="2400" b="1" dirty="0" smtClean="0"/>
              <a:t>se používá </a:t>
            </a:r>
            <a:r>
              <a:rPr lang="cs-CZ" sz="2400" b="1" dirty="0"/>
              <a:t>komplexní geriatrické hodnocení – CGA (</a:t>
            </a:r>
            <a:r>
              <a:rPr lang="cs-CZ" sz="2400" b="1" dirty="0" err="1"/>
              <a:t>comprehensive</a:t>
            </a:r>
            <a:r>
              <a:rPr lang="cs-CZ" sz="2400" b="1" dirty="0"/>
              <a:t> </a:t>
            </a:r>
            <a:r>
              <a:rPr lang="cs-CZ" sz="2400" b="1" dirty="0" err="1"/>
              <a:t>geriatric</a:t>
            </a:r>
            <a:r>
              <a:rPr lang="cs-CZ" sz="2400" b="1" dirty="0"/>
              <a:t> </a:t>
            </a:r>
            <a:r>
              <a:rPr lang="cs-CZ" sz="2400" b="1" dirty="0" err="1" smtClean="0"/>
              <a:t>assessment</a:t>
            </a:r>
            <a:r>
              <a:rPr lang="cs-CZ" sz="2400" b="1" dirty="0" smtClean="0"/>
              <a:t>), </a:t>
            </a:r>
            <a:r>
              <a:rPr lang="cs-CZ" altLang="cs-CZ" sz="2400" dirty="0"/>
              <a:t>u nás - </a:t>
            </a:r>
            <a:r>
              <a:rPr lang="cs-CZ" altLang="cs-CZ" sz="2400" b="1" dirty="0"/>
              <a:t>funkční geriatrické vyšetření (FGV)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233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FF66"/>
                </a:solidFill>
              </a:rPr>
              <a:t> </a:t>
            </a:r>
            <a:r>
              <a:rPr lang="cs-CZ" dirty="0"/>
              <a:t>MNA - SF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30773" name="Group 53"/>
          <p:cNvGraphicFramePr>
            <a:graphicFrameLocks noGrp="1"/>
          </p:cNvGraphicFramePr>
          <p:nvPr/>
        </p:nvGraphicFramePr>
        <p:xfrm>
          <a:off x="4440239" y="620714"/>
          <a:ext cx="5849937" cy="5945187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3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Poslední 3 měsíce ztráta chuti k jídlu, obtíže GIT, problémy se žvýkáním a polykáním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= těžké poruchy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= mírné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= bez potíží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Ztráta tělesné hmotnosti v posledním měsíci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= více než 3 kg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= neví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= v rozmezí 1-3kg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= stabilní hmotnost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Pohyblivost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= upoután na lůžko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= pohyb v okolí lůžka, po místnosti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= vychází ven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Psychický stres v posledních 3 měsících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= ano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= ne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Neuropsychické problémy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= těžká demence, deprese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= mírná demence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= žádné problémy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9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 tělesné hmotnosti BMI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= &lt; 19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= 19 – 21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= 21 – 23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= &gt; 23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              –    14 bodů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                    -     12 bodů</a:t>
                      </a:r>
                      <a:endParaRPr kumimoji="0" lang="cs-CZ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riziko malnutrice  - &lt; 11 bodů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0745" name="Rectangle 54"/>
          <p:cNvSpPr>
            <a:spLocks noChangeArrowheads="1"/>
          </p:cNvSpPr>
          <p:nvPr/>
        </p:nvSpPr>
        <p:spPr bwMode="auto">
          <a:xfrm>
            <a:off x="1524001" y="61683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92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status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</a:t>
            </a:r>
            <a:r>
              <a:rPr lang="cs-CZ" dirty="0"/>
              <a:t>odhalení kognitivního deficitu je dotazování na orientaci osobou, místem a časem nedostačující. </a:t>
            </a:r>
            <a:endParaRPr lang="cs-CZ" dirty="0" smtClean="0"/>
          </a:p>
          <a:p>
            <a:r>
              <a:rPr lang="cs-CZ" i="1" dirty="0" smtClean="0"/>
              <a:t>Mini </a:t>
            </a:r>
            <a:r>
              <a:rPr lang="cs-CZ" i="1" dirty="0" err="1"/>
              <a:t>Mental</a:t>
            </a:r>
            <a:r>
              <a:rPr lang="cs-CZ" i="1" dirty="0"/>
              <a:t> </a:t>
            </a:r>
            <a:r>
              <a:rPr lang="cs-CZ" i="1" dirty="0" err="1"/>
              <a:t>State</a:t>
            </a:r>
            <a:r>
              <a:rPr lang="cs-CZ" i="1" dirty="0"/>
              <a:t> </a:t>
            </a:r>
            <a:r>
              <a:rPr lang="cs-CZ" i="1" dirty="0" err="1"/>
              <a:t>Examination</a:t>
            </a:r>
            <a:r>
              <a:rPr lang="cs-CZ" i="1" dirty="0"/>
              <a:t> (MMSE)</a:t>
            </a:r>
            <a:r>
              <a:rPr lang="cs-CZ" dirty="0"/>
              <a:t>, který nám pomůže určit stupeň </a:t>
            </a:r>
            <a:r>
              <a:rPr lang="cs-CZ" dirty="0" smtClean="0"/>
              <a:t>demence</a:t>
            </a:r>
          </a:p>
          <a:p>
            <a:r>
              <a:rPr lang="cs-CZ" i="1" dirty="0"/>
              <a:t>Test hodin </a:t>
            </a:r>
            <a:r>
              <a:rPr lang="cs-CZ" i="1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orientační </a:t>
            </a:r>
            <a:r>
              <a:rPr lang="cs-CZ" dirty="0"/>
              <a:t>a </a:t>
            </a:r>
            <a:r>
              <a:rPr lang="cs-CZ" dirty="0" smtClean="0"/>
              <a:t>rychle </a:t>
            </a:r>
            <a:r>
              <a:rPr lang="cs-CZ" dirty="0"/>
              <a:t>vyšetření </a:t>
            </a:r>
            <a:endParaRPr lang="cs-CZ" dirty="0" smtClean="0"/>
          </a:p>
          <a:p>
            <a:r>
              <a:rPr lang="cs-CZ" i="1" dirty="0"/>
              <a:t>Geriatrická škála deprese dle </a:t>
            </a:r>
            <a:r>
              <a:rPr lang="cs-CZ" i="1" dirty="0" err="1" smtClean="0"/>
              <a:t>Yesavage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Hodnocení kognitivních funkcí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MMSE</a:t>
            </a:r>
          </a:p>
          <a:p>
            <a:pPr eaLnBrk="1" hangingPunct="1">
              <a:buFontTx/>
              <a:buChar char="-"/>
            </a:pPr>
            <a:r>
              <a:rPr lang="cs-CZ" altLang="cs-CZ" b="1" dirty="0"/>
              <a:t>Mini </a:t>
            </a:r>
            <a:r>
              <a:rPr lang="cs-CZ" altLang="cs-CZ" b="1" dirty="0" err="1"/>
              <a:t>Mental</a:t>
            </a:r>
            <a:r>
              <a:rPr lang="cs-CZ" altLang="cs-CZ" b="1" dirty="0"/>
              <a:t> </a:t>
            </a:r>
            <a:r>
              <a:rPr lang="cs-CZ" altLang="cs-CZ" b="1" dirty="0" err="1"/>
              <a:t>State</a:t>
            </a:r>
            <a:r>
              <a:rPr lang="cs-CZ" altLang="cs-CZ" b="1" dirty="0"/>
              <a:t> </a:t>
            </a:r>
            <a:r>
              <a:rPr lang="cs-CZ" altLang="cs-CZ" b="1" dirty="0" err="1" smtClean="0"/>
              <a:t>Examination</a:t>
            </a:r>
            <a:endParaRPr lang="cs-CZ" altLang="cs-CZ" b="1" dirty="0"/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10400954"/>
              </p:ext>
            </p:extLst>
          </p:nvPr>
        </p:nvGraphicFramePr>
        <p:xfrm>
          <a:off x="8521485" y="141281"/>
          <a:ext cx="3291573" cy="452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Fotografie" r:id="rId3" imgW="10333333" imgH="14180952" progId="MSPhotoEd.3">
                  <p:embed/>
                </p:oleObj>
              </mc:Choice>
              <mc:Fallback>
                <p:oleObj name="Fotografie" r:id="rId3" imgW="10333333" imgH="14180952" progId="MSPhotoEd.3">
                  <p:embed/>
                  <p:pic>
                    <p:nvPicPr>
                      <p:cNvPr id="2867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1485" y="141281"/>
                        <a:ext cx="3291573" cy="4522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10258951"/>
              </p:ext>
            </p:extLst>
          </p:nvPr>
        </p:nvGraphicFramePr>
        <p:xfrm>
          <a:off x="7633522" y="4663282"/>
          <a:ext cx="4182295" cy="219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Fotografie" r:id="rId5" imgW="8476190" imgH="4447619" progId="MSPhotoEd.3">
                  <p:embed/>
                </p:oleObj>
              </mc:Choice>
              <mc:Fallback>
                <p:oleObj name="Fotografie" r:id="rId5" imgW="8476190" imgH="4447619" progId="MSPhotoEd.3">
                  <p:embed/>
                  <p:pic>
                    <p:nvPicPr>
                      <p:cNvPr id="2867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522" y="4663282"/>
                        <a:ext cx="4182295" cy="2194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7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Deprese podle </a:t>
            </a:r>
            <a:r>
              <a:rPr lang="cs-CZ" dirty="0" err="1"/>
              <a:t>Sheikha-Yesavage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Škála</a:t>
            </a:r>
            <a:endParaRPr lang="cs-CZ" altLang="cs-CZ" b="1"/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9048892"/>
              </p:ext>
            </p:extLst>
          </p:nvPr>
        </p:nvGraphicFramePr>
        <p:xfrm>
          <a:off x="831587" y="1600201"/>
          <a:ext cx="10417523" cy="49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Rastrový obrázek" r:id="rId3" imgW="12003175" imgH="5742857" progId="Paint.Picture">
                  <p:embed/>
                </p:oleObj>
              </mc:Choice>
              <mc:Fallback>
                <p:oleObj name="Rastrový obrázek" r:id="rId3" imgW="12003175" imgH="5742857" progId="Paint.Picture">
                  <p:embed/>
                  <p:pic>
                    <p:nvPicPr>
                      <p:cNvPr id="297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87" y="1600201"/>
                        <a:ext cx="10417523" cy="49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4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6065"/>
            <a:ext cx="10753200" cy="451576"/>
          </a:xfrm>
        </p:spPr>
        <p:txBody>
          <a:bodyPr/>
          <a:lstStyle/>
          <a:p>
            <a:r>
              <a:rPr lang="cs-CZ" dirty="0"/>
              <a:t>Fyzická výkonnost a soběstačnost 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31641"/>
            <a:ext cx="10753200" cy="4600359"/>
          </a:xfrm>
        </p:spPr>
        <p:txBody>
          <a:bodyPr/>
          <a:lstStyle/>
          <a:p>
            <a:r>
              <a:rPr lang="cs-CZ" sz="2400" b="1" dirty="0"/>
              <a:t>r</a:t>
            </a:r>
            <a:r>
              <a:rPr lang="cs-CZ" sz="2400" b="1" i="1" dirty="0"/>
              <a:t>ychlost chůze na 4 </a:t>
            </a:r>
            <a:r>
              <a:rPr lang="cs-CZ" sz="2400" b="1" i="1" dirty="0" smtClean="0"/>
              <a:t>metry, </a:t>
            </a:r>
            <a:r>
              <a:rPr lang="cs-CZ" sz="2400" b="1" i="1" dirty="0" err="1" smtClean="0"/>
              <a:t>Krátka</a:t>
            </a:r>
            <a:r>
              <a:rPr lang="cs-CZ" sz="2400" b="1" i="1" dirty="0" smtClean="0"/>
              <a:t> </a:t>
            </a:r>
            <a:r>
              <a:rPr lang="cs-CZ" sz="2400" b="1" i="1" dirty="0"/>
              <a:t>škálu pro testování fyzické zdatnosti seniorů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fyzická </a:t>
            </a:r>
            <a:r>
              <a:rPr lang="cs-CZ" sz="2400" dirty="0"/>
              <a:t>výkonnost úzce souvisí se svalovou sílou, kterou můžeme hodnotit pomocí </a:t>
            </a:r>
            <a:r>
              <a:rPr lang="cs-CZ" sz="2400" b="1" i="1" dirty="0"/>
              <a:t>dynamometru</a:t>
            </a:r>
            <a:r>
              <a:rPr lang="cs-CZ" sz="2400" dirty="0"/>
              <a:t> (</a:t>
            </a:r>
            <a:r>
              <a:rPr lang="cs-CZ" sz="2400" i="1" dirty="0"/>
              <a:t>svalový stisk, hand </a:t>
            </a:r>
            <a:r>
              <a:rPr lang="cs-CZ" sz="2400" i="1" dirty="0" err="1"/>
              <a:t>grip</a:t>
            </a:r>
            <a:r>
              <a:rPr lang="cs-CZ" sz="2400" i="1" dirty="0"/>
              <a:t>)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hodnocení </a:t>
            </a:r>
            <a:r>
              <a:rPr lang="cs-CZ" sz="2400" dirty="0"/>
              <a:t>soběstačnosti </a:t>
            </a:r>
            <a:r>
              <a:rPr lang="cs-CZ" sz="2400" dirty="0" smtClean="0"/>
              <a:t>-</a:t>
            </a:r>
            <a:r>
              <a:rPr lang="cs-CZ" sz="2400" b="1" i="1" dirty="0" smtClean="0"/>
              <a:t>Test </a:t>
            </a:r>
            <a:r>
              <a:rPr lang="cs-CZ" sz="2400" b="1" i="1" dirty="0"/>
              <a:t>základních všedních činností podle </a:t>
            </a:r>
            <a:r>
              <a:rPr lang="cs-CZ" sz="2400" b="1" i="1" dirty="0" err="1"/>
              <a:t>Barthelové</a:t>
            </a:r>
            <a:r>
              <a:rPr lang="cs-CZ" sz="2400" b="1" i="1" dirty="0"/>
              <a:t> (ADL test)</a:t>
            </a:r>
            <a:r>
              <a:rPr lang="cs-CZ" sz="2400" b="1" dirty="0"/>
              <a:t>.</a:t>
            </a:r>
            <a:r>
              <a:rPr lang="cs-CZ" sz="2400" dirty="0"/>
              <a:t> Hodnotí </a:t>
            </a:r>
            <a:r>
              <a:rPr lang="cs-CZ" sz="2400" dirty="0" smtClean="0"/>
              <a:t>jestli </a:t>
            </a:r>
            <a:r>
              <a:rPr lang="cs-CZ" sz="2400" dirty="0"/>
              <a:t>je pacient schopen se sám najíst, obléct, okoupat, jestli je </a:t>
            </a:r>
            <a:r>
              <a:rPr lang="cs-CZ" sz="2400" dirty="0" smtClean="0"/>
              <a:t>inkontinentní…</a:t>
            </a:r>
          </a:p>
          <a:p>
            <a:r>
              <a:rPr lang="cs-CZ" sz="2400" dirty="0" smtClean="0"/>
              <a:t>schopnost </a:t>
            </a:r>
            <a:r>
              <a:rPr lang="cs-CZ" sz="2400" dirty="0"/>
              <a:t>žít nezávisle </a:t>
            </a:r>
            <a:r>
              <a:rPr lang="cs-CZ" sz="2400" dirty="0" smtClean="0"/>
              <a:t>-</a:t>
            </a:r>
            <a:r>
              <a:rPr lang="cs-CZ" sz="2400" b="1" i="1" dirty="0" smtClean="0"/>
              <a:t>Instrumentální ADL (</a:t>
            </a:r>
            <a:r>
              <a:rPr lang="cs-CZ" sz="2400" dirty="0" smtClean="0"/>
              <a:t>hodnotí </a:t>
            </a:r>
            <a:r>
              <a:rPr lang="cs-CZ" sz="2400" dirty="0"/>
              <a:t>složitější činností (nakupování, vaření, vedení domácnosti, používání dopravních prostředků, nakládání s penězi, telefonování).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1235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smtClean="0"/>
              <a:t>ADL</a:t>
            </a:r>
          </a:p>
        </p:txBody>
      </p:sp>
      <p:graphicFrame>
        <p:nvGraphicFramePr>
          <p:cNvPr id="266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509964" y="404813"/>
          <a:ext cx="4738687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Fotografie" r:id="rId3" imgW="9838095" imgH="13152381" progId="MSPhotoEd.3">
                  <p:embed/>
                </p:oleObj>
              </mc:Choice>
              <mc:Fallback>
                <p:oleObj name="Fotografie" r:id="rId3" imgW="9838095" imgH="13152381" progId="MSPhotoEd.3">
                  <p:embed/>
                  <p:pic>
                    <p:nvPicPr>
                      <p:cNvPr id="2662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4" y="404813"/>
                        <a:ext cx="4738687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smtClean="0"/>
              <a:t>IADL</a:t>
            </a:r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451226" y="404813"/>
          <a:ext cx="4843463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Fotografie" r:id="rId3" imgW="9704762" imgH="12695238" progId="MSPhotoEd.3">
                  <p:embed/>
                </p:oleObj>
              </mc:Choice>
              <mc:Fallback>
                <p:oleObj name="Fotografie" r:id="rId3" imgW="9704762" imgH="12695238" progId="MSPhotoEd.3">
                  <p:embed/>
                  <p:pic>
                    <p:nvPicPr>
                      <p:cNvPr id="2765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6" y="404813"/>
                        <a:ext cx="4843463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3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status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zhodnocení sociální situace a ekonomického </a:t>
            </a:r>
            <a:r>
              <a:rPr lang="cs-CZ" dirty="0" smtClean="0"/>
              <a:t>zajištění</a:t>
            </a:r>
          </a:p>
          <a:p>
            <a:r>
              <a:rPr lang="cs-CZ" dirty="0" smtClean="0"/>
              <a:t>zjistit </a:t>
            </a:r>
            <a:r>
              <a:rPr lang="cs-CZ" dirty="0"/>
              <a:t>s kým pacient bydlí, jaká je schopnost rodinných příslušníků pomoci pacientovi v případě ztráty </a:t>
            </a:r>
            <a:r>
              <a:rPr lang="cs-CZ" dirty="0" smtClean="0"/>
              <a:t>soběstačnosti (zajištění </a:t>
            </a:r>
            <a:r>
              <a:rPr lang="cs-CZ" dirty="0"/>
              <a:t>pečovatelské </a:t>
            </a:r>
            <a:r>
              <a:rPr lang="cs-CZ" dirty="0" smtClean="0"/>
              <a:t>služby)</a:t>
            </a:r>
          </a:p>
          <a:p>
            <a:r>
              <a:rPr lang="cs-CZ" dirty="0" smtClean="0"/>
              <a:t>vytvoření </a:t>
            </a:r>
            <a:r>
              <a:rPr lang="cs-CZ" dirty="0"/>
              <a:t>bezpečného domácího </a:t>
            </a:r>
            <a:r>
              <a:rPr lang="cs-CZ" dirty="0" smtClean="0"/>
              <a:t>prostředí</a:t>
            </a:r>
          </a:p>
          <a:p>
            <a:r>
              <a:rPr lang="cs-CZ" dirty="0"/>
              <a:t>p</a:t>
            </a:r>
            <a:r>
              <a:rPr lang="cs-CZ" dirty="0" smtClean="0"/>
              <a:t>říspěvky na péči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831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Děkuji za pozornost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133600"/>
            <a:ext cx="3541712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4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pacienta - základní </a:t>
            </a:r>
            <a:r>
              <a:rPr lang="cs-CZ" dirty="0"/>
              <a:t>pravidla při komunikaci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smtClean="0"/>
              <a:t>při </a:t>
            </a:r>
            <a:r>
              <a:rPr lang="cs-CZ" sz="2400" dirty="0"/>
              <a:t>oslovení pacienta nepoužíváme zdrobněliny a oslovení typu babi nebo </a:t>
            </a:r>
            <a:r>
              <a:rPr lang="cs-CZ" sz="2400" dirty="0" smtClean="0"/>
              <a:t>dědo (oslovujeme pan</a:t>
            </a:r>
            <a:r>
              <a:rPr lang="cs-CZ" sz="2400" dirty="0"/>
              <a:t>, paní, nebo použijeme akademický titul </a:t>
            </a:r>
            <a:r>
              <a:rPr lang="cs-CZ" sz="2400" dirty="0" smtClean="0"/>
              <a:t>pacienta) </a:t>
            </a:r>
            <a:endParaRPr lang="cs-CZ" sz="2400" dirty="0"/>
          </a:p>
          <a:p>
            <a:pPr lvl="0"/>
            <a:r>
              <a:rPr lang="cs-CZ" sz="2400" dirty="0" smtClean="0"/>
              <a:t>otázky mají </a:t>
            </a:r>
            <a:r>
              <a:rPr lang="cs-CZ" sz="2400" dirty="0"/>
              <a:t>být jednoduché a srozumitelné, vyhýbáme se odborné </a:t>
            </a:r>
            <a:r>
              <a:rPr lang="cs-CZ" sz="2400" dirty="0" smtClean="0"/>
              <a:t>terminologii </a:t>
            </a:r>
            <a:endParaRPr lang="cs-CZ" sz="2400" dirty="0"/>
          </a:p>
          <a:p>
            <a:pPr lvl="0"/>
            <a:r>
              <a:rPr lang="cs-CZ" sz="2400" dirty="0" smtClean="0"/>
              <a:t>mluvíme </a:t>
            </a:r>
            <a:r>
              <a:rPr lang="cs-CZ" sz="2400" dirty="0"/>
              <a:t>pomaleji a hlasitěji a ověříme si od pacienta, jestli nám </a:t>
            </a:r>
            <a:r>
              <a:rPr lang="cs-CZ" sz="2400" dirty="0" smtClean="0"/>
              <a:t>rozumí </a:t>
            </a:r>
            <a:endParaRPr lang="cs-CZ" sz="2400" dirty="0"/>
          </a:p>
          <a:p>
            <a:r>
              <a:rPr lang="cs-CZ" sz="2400" dirty="0" smtClean="0"/>
              <a:t>respektujeme </a:t>
            </a:r>
            <a:r>
              <a:rPr lang="cs-CZ" sz="2400" dirty="0"/>
              <a:t>důstojnost </a:t>
            </a:r>
            <a:r>
              <a:rPr lang="cs-CZ" sz="2400" dirty="0" smtClean="0"/>
              <a:t>pacienta</a:t>
            </a:r>
          </a:p>
          <a:p>
            <a:r>
              <a:rPr lang="cs-CZ" sz="2400" dirty="0" smtClean="0"/>
              <a:t>nebavíme </a:t>
            </a:r>
            <a:r>
              <a:rPr lang="cs-CZ" sz="2400" dirty="0"/>
              <a:t>se o pacientovi před doprovodem, jako by tam pacient </a:t>
            </a:r>
            <a:r>
              <a:rPr lang="cs-CZ" sz="2400" dirty="0" smtClean="0"/>
              <a:t>nebyl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81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pacienta - základní pravidla při komunikaci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smtClean="0"/>
              <a:t>všímáme si verbální ale také </a:t>
            </a:r>
            <a:r>
              <a:rPr lang="cs-CZ" sz="2400" dirty="0"/>
              <a:t>non-verbální </a:t>
            </a:r>
            <a:r>
              <a:rPr lang="cs-CZ" sz="2400" dirty="0" smtClean="0"/>
              <a:t>projevy</a:t>
            </a:r>
            <a:endParaRPr lang="cs-CZ" sz="2400" dirty="0"/>
          </a:p>
          <a:p>
            <a:pPr lvl="0"/>
            <a:r>
              <a:rPr lang="cs-CZ" sz="2400" dirty="0" smtClean="0"/>
              <a:t>pokud </a:t>
            </a:r>
            <a:r>
              <a:rPr lang="cs-CZ" sz="2400" dirty="0"/>
              <a:t>je </a:t>
            </a:r>
            <a:r>
              <a:rPr lang="cs-CZ" sz="2400" dirty="0" smtClean="0"/>
              <a:t>přítomný </a:t>
            </a:r>
            <a:r>
              <a:rPr lang="cs-CZ" sz="2400" dirty="0"/>
              <a:t>senzorický deficit, zajistíme pomůcky, které ulehčují komunikaci (naslouchadla, brýle</a:t>
            </a:r>
            <a:r>
              <a:rPr lang="cs-CZ" sz="2400" dirty="0" smtClean="0"/>
              <a:t>)</a:t>
            </a:r>
          </a:p>
          <a:p>
            <a:pPr lvl="0"/>
            <a:r>
              <a:rPr lang="cs-CZ" sz="2400" dirty="0" smtClean="0"/>
              <a:t>pohybujeme se v</a:t>
            </a:r>
            <a:r>
              <a:rPr lang="cs-CZ" sz="2400" dirty="0"/>
              <a:t> rámci zorného pole </a:t>
            </a:r>
            <a:r>
              <a:rPr lang="cs-CZ" sz="2400" dirty="0" smtClean="0"/>
              <a:t>pacienta</a:t>
            </a:r>
            <a:endParaRPr lang="cs-CZ" sz="2400" dirty="0"/>
          </a:p>
          <a:p>
            <a:pPr lvl="0"/>
            <a:r>
              <a:rPr lang="cs-CZ" sz="2400" dirty="0" smtClean="0"/>
              <a:t>vytvoříme </a:t>
            </a:r>
            <a:r>
              <a:rPr lang="cs-CZ" sz="2400" dirty="0"/>
              <a:t>tiché prostředí a klidné prostředí </a:t>
            </a:r>
            <a:endParaRPr lang="cs-CZ" sz="2400" dirty="0" smtClean="0"/>
          </a:p>
          <a:p>
            <a:pPr lvl="0"/>
            <a:r>
              <a:rPr lang="cs-CZ" sz="2400" dirty="0" smtClean="0"/>
              <a:t>snažíme </a:t>
            </a:r>
            <a:r>
              <a:rPr lang="cs-CZ" sz="2400" dirty="0"/>
              <a:t>se o klidné chování a dáme najevo, že o pacienta máme zájem a že nás </a:t>
            </a:r>
            <a:r>
              <a:rPr lang="cs-CZ" sz="2400" dirty="0" smtClean="0"/>
              <a:t>neobtěžuje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831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514693"/>
            <a:ext cx="10753200" cy="451576"/>
          </a:xfrm>
        </p:spPr>
        <p:txBody>
          <a:bodyPr/>
          <a:lstStyle/>
          <a:p>
            <a:r>
              <a:rPr lang="cs-CZ" dirty="0" smtClean="0"/>
              <a:t>Anamnéza - specifika ve stáří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362269"/>
            <a:ext cx="10807200" cy="4469731"/>
          </a:xfrm>
        </p:spPr>
        <p:txBody>
          <a:bodyPr/>
          <a:lstStyle/>
          <a:p>
            <a:r>
              <a:rPr lang="cs-CZ" sz="2400" dirty="0" smtClean="0"/>
              <a:t>na </a:t>
            </a:r>
            <a:r>
              <a:rPr lang="cs-CZ" sz="2400" dirty="0"/>
              <a:t>odběr anamnézy si musíme vyčlenit víc </a:t>
            </a:r>
            <a:r>
              <a:rPr lang="cs-CZ" sz="2400" dirty="0" smtClean="0"/>
              <a:t>času</a:t>
            </a:r>
          </a:p>
          <a:p>
            <a:r>
              <a:rPr lang="cs-CZ" sz="2400" dirty="0" smtClean="0"/>
              <a:t>často </a:t>
            </a:r>
            <a:r>
              <a:rPr lang="cs-CZ" sz="2400" dirty="0"/>
              <a:t>dochází k obtížnému vybavování všech </a:t>
            </a:r>
            <a:r>
              <a:rPr lang="cs-CZ" sz="2400" dirty="0" smtClean="0"/>
              <a:t>údajů</a:t>
            </a:r>
          </a:p>
          <a:p>
            <a:r>
              <a:rPr lang="cs-CZ" sz="2400" dirty="0" smtClean="0"/>
              <a:t>je </a:t>
            </a:r>
            <a:r>
              <a:rPr lang="cs-CZ" sz="2400" dirty="0"/>
              <a:t>třeba získat informace také z jiného zdroje než je </a:t>
            </a:r>
            <a:r>
              <a:rPr lang="cs-CZ" sz="2400" dirty="0" smtClean="0"/>
              <a:t>pacient </a:t>
            </a:r>
            <a:r>
              <a:rPr lang="cs-CZ" sz="2400" dirty="0"/>
              <a:t>(rodina, praktický lékař </a:t>
            </a:r>
            <a:r>
              <a:rPr lang="cs-CZ" sz="2400" dirty="0" err="1" smtClean="0"/>
              <a:t>atd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pacienti </a:t>
            </a:r>
            <a:r>
              <a:rPr lang="cs-CZ" sz="2400" dirty="0"/>
              <a:t>s poruchou kognice mají často problém s popisem potíží, co může vést k špatné diagnostice a následné opožděné </a:t>
            </a:r>
            <a:r>
              <a:rPr lang="cs-CZ" sz="2400" dirty="0" smtClean="0"/>
              <a:t>léčbě</a:t>
            </a:r>
          </a:p>
          <a:p>
            <a:r>
              <a:rPr lang="cs-CZ" sz="2400" dirty="0" smtClean="0"/>
              <a:t>myslet </a:t>
            </a:r>
            <a:r>
              <a:rPr lang="cs-CZ" sz="2400" dirty="0"/>
              <a:t>na to, že pacient nemusí uvádět některé příznaky, které považuje za běžné známky stárnutí (např. inkontinence, poruchy chůze, závratě, pády</a:t>
            </a:r>
            <a:r>
              <a:rPr lang="cs-CZ" sz="2400" dirty="0" smtClean="0"/>
              <a:t>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945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  <a:r>
              <a:rPr lang="cs-CZ" dirty="0" smtClean="0"/>
              <a:t>- specifika </a:t>
            </a:r>
            <a:r>
              <a:rPr lang="cs-CZ" dirty="0"/>
              <a:t>ve stáří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žádný </a:t>
            </a:r>
            <a:r>
              <a:rPr lang="cs-CZ" sz="2400" dirty="0"/>
              <a:t>symptom by však neměl být automaticky připisován normálnímu stárnutí, pokud není provedeno důkladné </a:t>
            </a:r>
            <a:r>
              <a:rPr lang="cs-CZ" sz="2400" dirty="0" smtClean="0"/>
              <a:t>vyšetření</a:t>
            </a:r>
          </a:p>
          <a:p>
            <a:r>
              <a:rPr lang="cs-CZ" sz="2400" dirty="0" smtClean="0"/>
              <a:t>u </a:t>
            </a:r>
            <a:r>
              <a:rPr lang="cs-CZ" sz="2400" dirty="0"/>
              <a:t>seniorů mohou typické projevy onemocnění chybět a místo toho se objeví nespecifické příznaky (např. únava, zmatenost, ztráta hmotnosti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i="1" dirty="0"/>
              <a:t>Osobní anamnéza</a:t>
            </a:r>
            <a:r>
              <a:rPr lang="cs-CZ" sz="2400" dirty="0"/>
              <a:t> by neměla představovat pouhý výčet onemocnění a výkonů, ale také dotaz na funkční postižení a syndromy, které se vyskytují u geriatrických pacientů – opakované pády, </a:t>
            </a:r>
            <a:r>
              <a:rPr lang="cs-CZ" sz="2400" dirty="0" err="1"/>
              <a:t>instabilita</a:t>
            </a:r>
            <a:r>
              <a:rPr lang="cs-CZ" sz="2400" dirty="0"/>
              <a:t>, imobilita, inkontinence, demence, chronická </a:t>
            </a:r>
            <a:r>
              <a:rPr lang="cs-CZ" sz="2400" dirty="0" smtClean="0"/>
              <a:t>bolest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240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-specifika ve stáří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farmakologická anamnéza -</a:t>
            </a:r>
            <a:r>
              <a:rPr lang="cs-CZ" dirty="0" smtClean="0"/>
              <a:t> vzhledem </a:t>
            </a:r>
            <a:r>
              <a:rPr lang="cs-CZ" dirty="0"/>
              <a:t>k </a:t>
            </a:r>
            <a:r>
              <a:rPr lang="cs-CZ" dirty="0" err="1"/>
              <a:t>polymorbiditě</a:t>
            </a:r>
            <a:r>
              <a:rPr lang="cs-CZ" dirty="0"/>
              <a:t> je u seniorů přítomná </a:t>
            </a:r>
            <a:r>
              <a:rPr lang="cs-CZ" dirty="0" err="1"/>
              <a:t>polyfarmakoterapie</a:t>
            </a:r>
            <a:r>
              <a:rPr lang="cs-CZ" dirty="0"/>
              <a:t>. Pacient často nemá přehled, jaké léky užívá (vyskytuje se duplicita léků od více specialistů, pacient má neaktuální seznam léků</a:t>
            </a:r>
            <a:r>
              <a:rPr lang="cs-CZ" dirty="0" smtClean="0"/>
              <a:t>)</a:t>
            </a:r>
          </a:p>
          <a:p>
            <a:r>
              <a:rPr lang="cs-CZ" i="1" dirty="0" smtClean="0"/>
              <a:t>sociální anamnéza -</a:t>
            </a:r>
            <a:r>
              <a:rPr lang="cs-CZ" dirty="0" smtClean="0"/>
              <a:t> na </a:t>
            </a:r>
            <a:r>
              <a:rPr lang="cs-CZ" dirty="0"/>
              <a:t>rozdíl od pacientů mladšího věku je ozřejmění této složky anamnézy klíčové v nastavení léčebného plánu při propuštění </a:t>
            </a:r>
            <a:r>
              <a:rPr lang="cs-CZ" dirty="0" smtClean="0"/>
              <a:t>pacienta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80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2678" y="1692002"/>
            <a:ext cx="10753200" cy="4139998"/>
          </a:xfrm>
        </p:spPr>
        <p:txBody>
          <a:bodyPr/>
          <a:lstStyle/>
          <a:p>
            <a:r>
              <a:rPr lang="cs-CZ" sz="2400" dirty="0" smtClean="0"/>
              <a:t>v zásadně se neliší od vyšetření dospělého věku, nicméně </a:t>
            </a:r>
            <a:r>
              <a:rPr lang="cs-CZ" sz="2400" dirty="0"/>
              <a:t>existují určité </a:t>
            </a:r>
            <a:r>
              <a:rPr lang="cs-CZ" sz="2400" dirty="0" smtClean="0"/>
              <a:t>odlišnosti</a:t>
            </a:r>
          </a:p>
          <a:p>
            <a:r>
              <a:rPr lang="cs-CZ" sz="2400" dirty="0" smtClean="0"/>
              <a:t>vyšetření </a:t>
            </a:r>
            <a:r>
              <a:rPr lang="cs-CZ" sz="2400" dirty="0"/>
              <a:t>zabere delší </a:t>
            </a:r>
            <a:r>
              <a:rPr lang="cs-CZ" sz="2400" dirty="0" smtClean="0"/>
              <a:t>dobu (senioři </a:t>
            </a:r>
            <a:r>
              <a:rPr lang="cs-CZ" sz="2400" dirty="0"/>
              <a:t>potřebují více času na vyšetření </a:t>
            </a:r>
            <a:r>
              <a:rPr lang="cs-CZ" sz="2400" dirty="0" smtClean="0"/>
              <a:t>-svlékání </a:t>
            </a:r>
            <a:r>
              <a:rPr lang="cs-CZ" sz="2400" dirty="0"/>
              <a:t>a přesun k vyšetřovacímu </a:t>
            </a:r>
            <a:r>
              <a:rPr lang="cs-CZ" sz="2400" dirty="0" smtClean="0"/>
              <a:t>stolu)</a:t>
            </a:r>
          </a:p>
          <a:p>
            <a:r>
              <a:rPr lang="cs-CZ" sz="2400" dirty="0" smtClean="0"/>
              <a:t>vyšetřovací </a:t>
            </a:r>
            <a:r>
              <a:rPr lang="cs-CZ" sz="2400" dirty="0"/>
              <a:t>lůžko nastavit do takové výšky, aby pacienti měli k němu snadný </a:t>
            </a:r>
            <a:r>
              <a:rPr lang="cs-CZ" sz="2400" dirty="0" smtClean="0"/>
              <a:t>přístup (možnost </a:t>
            </a:r>
            <a:r>
              <a:rPr lang="cs-CZ" sz="2400" dirty="0"/>
              <a:t>pádu z vyšetřovacího </a:t>
            </a:r>
            <a:r>
              <a:rPr lang="cs-CZ" sz="2400" dirty="0" smtClean="0"/>
              <a:t>lůžka)</a:t>
            </a:r>
          </a:p>
          <a:p>
            <a:r>
              <a:rPr lang="cs-CZ" sz="2400" dirty="0" smtClean="0"/>
              <a:t>pokud </a:t>
            </a:r>
            <a:r>
              <a:rPr lang="cs-CZ" sz="2400" dirty="0"/>
              <a:t>má pacient kognitivní deficit, nemusí rozumět našim pokynům a může být obtížná spolupráce při </a:t>
            </a:r>
            <a:r>
              <a:rPr lang="cs-CZ" sz="2400" dirty="0" smtClean="0"/>
              <a:t>vyšetření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28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Fyzikální vyšetření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osobní </a:t>
            </a:r>
            <a:r>
              <a:rPr lang="cs-CZ" b="1" dirty="0"/>
              <a:t>hygiena </a:t>
            </a:r>
            <a:r>
              <a:rPr lang="cs-CZ" dirty="0" smtClean="0"/>
              <a:t>(stav </a:t>
            </a:r>
            <a:r>
              <a:rPr lang="cs-CZ" dirty="0"/>
              <a:t>oblékání, čistota, zápach) může poskytnout informace o kognitivních funkcích a schopnosti postarat se o sebe, eventuálně může poukázat na </a:t>
            </a:r>
            <a:r>
              <a:rPr lang="cs-CZ" dirty="0" smtClean="0"/>
              <a:t>zneužívaní</a:t>
            </a:r>
          </a:p>
          <a:p>
            <a:r>
              <a:rPr lang="cs-CZ" dirty="0" smtClean="0"/>
              <a:t> chybou </a:t>
            </a:r>
            <a:r>
              <a:rPr lang="cs-CZ" dirty="0"/>
              <a:t>může být automaticky určit diagnózu na základě prvního kontaktu – stav pacienta může ovlivněn aktuálním zhoršením </a:t>
            </a:r>
            <a:r>
              <a:rPr lang="cs-CZ" dirty="0" smtClean="0"/>
              <a:t>stavu (je </a:t>
            </a:r>
            <a:r>
              <a:rPr lang="cs-CZ" dirty="0"/>
              <a:t>potřeba důkladné zhodnocení po odeznění akutního </a:t>
            </a:r>
            <a:r>
              <a:rPr lang="cs-CZ" dirty="0" smtClean="0"/>
              <a:t>stavu)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03936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1977</TotalTime>
  <Words>1579</Words>
  <Application>Microsoft Office PowerPoint</Application>
  <PresentationFormat>Širokoúhlá obrazovka</PresentationFormat>
  <Paragraphs>185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Constantia</vt:lpstr>
      <vt:lpstr>Tahoma</vt:lpstr>
      <vt:lpstr>Times New Roman</vt:lpstr>
      <vt:lpstr>Wingdings</vt:lpstr>
      <vt:lpstr>Prezentace_MU_CZ</vt:lpstr>
      <vt:lpstr>Fotografie</vt:lpstr>
      <vt:lpstr>Rastrový obrázek</vt:lpstr>
      <vt:lpstr> Funkční geriatrické vyšetření    </vt:lpstr>
      <vt:lpstr>Geriatrický pacient</vt:lpstr>
      <vt:lpstr>Vyšetření pacienta - základní pravidla při komunikaci  </vt:lpstr>
      <vt:lpstr>Vyšetření pacienta - základní pravidla při komunikaci  </vt:lpstr>
      <vt:lpstr>Anamnéza - specifika ve stáří</vt:lpstr>
      <vt:lpstr>Anamnéza - specifika ve stáří</vt:lpstr>
      <vt:lpstr>Anamnéza -specifika ve stáří</vt:lpstr>
      <vt:lpstr>Fyzikální vyšetření </vt:lpstr>
      <vt:lpstr>Fyzikální vyšetření </vt:lpstr>
      <vt:lpstr>Fyzikální vyšetření</vt:lpstr>
      <vt:lpstr>Vyšetření kůže </vt:lpstr>
      <vt:lpstr>Vyšetření hlavy </vt:lpstr>
      <vt:lpstr>Vyšetření hrudníku </vt:lpstr>
      <vt:lpstr>Vyšetření končetin a mobility </vt:lpstr>
      <vt:lpstr>Vyšetření břicha</vt:lpstr>
      <vt:lpstr>Vyšetření zad </vt:lpstr>
      <vt:lpstr>Komplexní geriatrické hodnocení (CGA) </vt:lpstr>
      <vt:lpstr>Komplexní geriatrické hodnocení – cíle </vt:lpstr>
      <vt:lpstr>Somatický status </vt:lpstr>
      <vt:lpstr> MNA - SF  </vt:lpstr>
      <vt:lpstr>Mentální status </vt:lpstr>
      <vt:lpstr>Hodnocení kognitivních funkcí </vt:lpstr>
      <vt:lpstr> Deprese podle Sheikha-Yesavage </vt:lpstr>
      <vt:lpstr>Fyzická výkonnost a soběstačnost   </vt:lpstr>
      <vt:lpstr>ADL</vt:lpstr>
      <vt:lpstr>IADL</vt:lpstr>
      <vt:lpstr>Sociální status </vt:lpstr>
      <vt:lpstr>Děkuji za pozornost</vt:lpstr>
    </vt:vector>
  </TitlesOfParts>
  <Company>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Bielaková Katarína</cp:lastModifiedBy>
  <cp:revision>142</cp:revision>
  <cp:lastPrinted>1601-01-01T00:00:00Z</cp:lastPrinted>
  <dcterms:created xsi:type="dcterms:W3CDTF">2021-04-27T07:29:37Z</dcterms:created>
  <dcterms:modified xsi:type="dcterms:W3CDTF">2023-10-26T15:38:10Z</dcterms:modified>
</cp:coreProperties>
</file>