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2" r:id="rId3"/>
    <p:sldId id="271" r:id="rId4"/>
    <p:sldId id="266" r:id="rId5"/>
    <p:sldId id="264" r:id="rId6"/>
    <p:sldId id="267" r:id="rId7"/>
    <p:sldId id="270" r:id="rId8"/>
    <p:sldId id="273" r:id="rId9"/>
    <p:sldId id="268" r:id="rId10"/>
    <p:sldId id="275" r:id="rId11"/>
    <p:sldId id="279" r:id="rId12"/>
    <p:sldId id="257" r:id="rId13"/>
    <p:sldId id="283" r:id="rId14"/>
    <p:sldId id="284" r:id="rId15"/>
    <p:sldId id="286" r:id="rId16"/>
    <p:sldId id="287" r:id="rId17"/>
    <p:sldId id="288" r:id="rId18"/>
    <p:sldId id="285" r:id="rId19"/>
    <p:sldId id="280" r:id="rId20"/>
    <p:sldId id="278" r:id="rId21"/>
    <p:sldId id="289" r:id="rId22"/>
    <p:sldId id="277" r:id="rId23"/>
    <p:sldId id="291" r:id="rId24"/>
    <p:sldId id="292" r:id="rId25"/>
    <p:sldId id="281" r:id="rId26"/>
    <p:sldId id="290" r:id="rId27"/>
    <p:sldId id="265" r:id="rId28"/>
    <p:sldId id="269" r:id="rId29"/>
    <p:sldId id="28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8826" autoAdjust="0"/>
  </p:normalViewPr>
  <p:slideViewPr>
    <p:cSldViewPr snapToGrid="0">
      <p:cViewPr varScale="1">
        <p:scale>
          <a:sx n="92" d="100"/>
          <a:sy n="92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1212F-844F-449F-8E69-01E60DD9039E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4BF12-E63D-4FE4-8178-0C61CA5E0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36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významnou roli v patofyziologii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neurodegenerativních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onemocnění hraje odstraňování odpadových produktů z neuronů v CNS, kterou zastává tzv.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glymfatický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systém, v němž plní důležitou funkci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perivaskulární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astrocyty a jejich kanál aquaporin-4 (AQP4). Výměna tekutiny mezi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intersticiem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mozku a lymfatickým systémem probíhá zejména v N3 fázi spánku</a:t>
            </a:r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F12-E63D-4FE4-8178-0C61CA5E0BB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64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F12-E63D-4FE4-8178-0C61CA5E0BB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97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F12-E63D-4FE4-8178-0C61CA5E0BB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57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81449" y="3762208"/>
            <a:ext cx="10453816" cy="1026645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algn="ctr">
              <a:defRPr sz="40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881449" y="5780331"/>
            <a:ext cx="123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Předkládá: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881449" y="6022206"/>
            <a:ext cx="267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Titul</a:t>
            </a:r>
            <a:r>
              <a:rPr lang="cs-CZ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cs-CZ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méno</a:t>
            </a:r>
            <a:r>
              <a:rPr lang="cs-CZ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 příjmení, titul </a:t>
            </a:r>
          </a:p>
          <a:p>
            <a:r>
              <a:rPr lang="cs-CZ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Název pracoviště</a:t>
            </a:r>
            <a:endParaRPr lang="cs-CZ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9E23-173A-42A4-8DC1-8B0917BC89D0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C815-E73B-4932-8517-D3509FBBDD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44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67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C815-E73B-4932-8517-D3509FBBDD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41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415139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912994" y="6356350"/>
            <a:ext cx="2440806" cy="365125"/>
          </a:xfrm>
        </p:spPr>
        <p:txBody>
          <a:bodyPr/>
          <a:lstStyle/>
          <a:p>
            <a:fld id="{0800C815-E73B-4932-8517-D3509FBBDD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3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5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C815-E73B-4932-8517-D3509FBBDD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4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1674796"/>
            <a:ext cx="6172200" cy="4186254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67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1771048"/>
            <a:ext cx="6172200" cy="4090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0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434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03368" y="6356350"/>
            <a:ext cx="2450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Poruchy spánku ve stáří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39114" y="6038335"/>
            <a:ext cx="1985318" cy="49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30" y="5666860"/>
            <a:ext cx="24669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6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Odlišnosti ve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časném </a:t>
            </a:r>
            <a:r>
              <a:rPr lang="cs-CZ" dirty="0"/>
              <a:t>uléhání a následně k časnějšímu rannímu </a:t>
            </a:r>
            <a:r>
              <a:rPr lang="cs-CZ" dirty="0" smtClean="0"/>
              <a:t>probouzení</a:t>
            </a:r>
          </a:p>
          <a:p>
            <a:r>
              <a:rPr lang="cs-CZ" dirty="0" smtClean="0"/>
              <a:t>většina </a:t>
            </a:r>
            <a:r>
              <a:rPr lang="cs-CZ" dirty="0"/>
              <a:t>seniorů si subjektivně stěžuje hlavně na časté probouzení v průběhu noci následované obtížným opětovným </a:t>
            </a:r>
            <a:r>
              <a:rPr lang="cs-CZ" dirty="0" smtClean="0"/>
              <a:t>usínáním</a:t>
            </a:r>
          </a:p>
          <a:p>
            <a:r>
              <a:rPr lang="cs-CZ" dirty="0" smtClean="0"/>
              <a:t>u </a:t>
            </a:r>
            <a:r>
              <a:rPr lang="cs-CZ" dirty="0" err="1"/>
              <a:t>polymorbidních</a:t>
            </a:r>
            <a:r>
              <a:rPr lang="cs-CZ" dirty="0"/>
              <a:t> pacientů hraje roli medikace, denní režim, struktura dne i somatické </a:t>
            </a:r>
            <a:r>
              <a:rPr lang="cs-CZ" dirty="0" smtClean="0"/>
              <a:t>potíže</a:t>
            </a:r>
          </a:p>
          <a:p>
            <a:r>
              <a:rPr lang="cs-CZ" dirty="0" smtClean="0"/>
              <a:t>senioři s </a:t>
            </a:r>
            <a:r>
              <a:rPr lang="cs-CZ" dirty="0"/>
              <a:t>poruchami spánku trpí mortalitou 1,6–2× vyšší než osoby s normálním </a:t>
            </a:r>
            <a:r>
              <a:rPr lang="cs-CZ" dirty="0" smtClean="0"/>
              <a:t>spánkem(úmrtí </a:t>
            </a:r>
            <a:r>
              <a:rPr lang="cs-CZ" dirty="0"/>
              <a:t>na </a:t>
            </a:r>
            <a:r>
              <a:rPr lang="cs-CZ" dirty="0" smtClean="0"/>
              <a:t>KV a </a:t>
            </a:r>
            <a:r>
              <a:rPr lang="cs-CZ" dirty="0"/>
              <a:t>cerebrovaskulární onemocnění, onkologické diagnózy a </a:t>
            </a:r>
            <a:r>
              <a:rPr lang="cs-CZ" dirty="0" smtClean="0"/>
              <a:t>sebevraždy)</a:t>
            </a:r>
          </a:p>
          <a:p>
            <a:r>
              <a:rPr lang="cs-CZ" dirty="0" smtClean="0"/>
              <a:t>poruchy spánku jsou spojovány </a:t>
            </a:r>
            <a:r>
              <a:rPr lang="cs-CZ" dirty="0"/>
              <a:t>s rizikem pádu, depresemi, horší mobilitou, úbytkem kognitivních funkcí, poruchami paměti, pozornosti, prodloužením reakčního času</a:t>
            </a:r>
          </a:p>
        </p:txBody>
      </p:sp>
    </p:spTree>
    <p:extLst>
      <p:ext uri="{BB962C8B-B14F-4D97-AF65-F5344CB8AC3E}">
        <p14:creationId xmlns:p14="http://schemas.microsoft.com/office/powerpoint/2010/main" val="331805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špatného spánku u seniorů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Morbidita – kardiovaskulární onemocnění, artritida, chronická bolest, neurodegenerativní onemocnění ,</a:t>
            </a:r>
            <a:r>
              <a:rPr lang="cs-CZ" dirty="0" err="1" smtClean="0"/>
              <a:t>gastroesofageální</a:t>
            </a:r>
            <a:r>
              <a:rPr lang="cs-CZ" dirty="0" smtClean="0"/>
              <a:t> porucha</a:t>
            </a:r>
          </a:p>
          <a:p>
            <a:r>
              <a:rPr lang="cs-CZ" dirty="0" smtClean="0"/>
              <a:t>Psychiatrické onemocnění - deprese, úzkostní poruchy</a:t>
            </a:r>
          </a:p>
          <a:p>
            <a:r>
              <a:rPr lang="cs-CZ" dirty="0" smtClean="0"/>
              <a:t>Behaviorální – nadměrné podřimování během dne, pasivita, nedostatek fyzické aktivity , užívaní kofeinu, alkoholu</a:t>
            </a:r>
          </a:p>
          <a:p>
            <a:r>
              <a:rPr lang="cs-CZ" dirty="0" smtClean="0"/>
              <a:t>Léky- diuretika, betablokátory, antidepresiva </a:t>
            </a:r>
          </a:p>
          <a:p>
            <a:r>
              <a:rPr lang="cs-CZ" dirty="0" smtClean="0"/>
              <a:t>Primární poruchy spánku- insomnie, syndrom neklidných nohou, poruchy dýchaní spánku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9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Klasifikace poruch spánku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insomnie (nespavost)</a:t>
            </a:r>
          </a:p>
          <a:p>
            <a:r>
              <a:rPr lang="cs-CZ" dirty="0"/>
              <a:t>poruchy dýchání vázané na spánek</a:t>
            </a:r>
          </a:p>
          <a:p>
            <a:r>
              <a:rPr lang="cs-CZ" dirty="0"/>
              <a:t>hypersomnie (nadměrná spavost)</a:t>
            </a:r>
          </a:p>
          <a:p>
            <a:r>
              <a:rPr lang="cs-CZ" dirty="0"/>
              <a:t>poruchy </a:t>
            </a:r>
            <a:r>
              <a:rPr lang="cs-CZ" dirty="0" err="1" smtClean="0"/>
              <a:t>cirkadiánniho</a:t>
            </a:r>
            <a:r>
              <a:rPr lang="cs-CZ" dirty="0" smtClean="0"/>
              <a:t> rytmu</a:t>
            </a:r>
            <a:endParaRPr lang="cs-CZ" dirty="0"/>
          </a:p>
          <a:p>
            <a:r>
              <a:rPr lang="cs-CZ" dirty="0" err="1"/>
              <a:t>parasomnie</a:t>
            </a:r>
            <a:endParaRPr lang="cs-CZ" dirty="0"/>
          </a:p>
          <a:p>
            <a:r>
              <a:rPr lang="cs-CZ" dirty="0"/>
              <a:t>abnormální pohyby vázané na spánek</a:t>
            </a:r>
          </a:p>
          <a:p>
            <a:r>
              <a:rPr lang="cs-CZ" dirty="0"/>
              <a:t>isolované symptomy a varianty normy</a:t>
            </a:r>
          </a:p>
          <a:p>
            <a:r>
              <a:rPr lang="cs-CZ" dirty="0"/>
              <a:t>další poruchy spánku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5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Hypersomnie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neschopnost udržet bdělost a pozornost během obvyklé doby bdělosti s </a:t>
            </a:r>
            <a:r>
              <a:rPr lang="cs-CZ" dirty="0" smtClean="0"/>
              <a:t>nechtěnými epizodami </a:t>
            </a:r>
            <a:r>
              <a:rPr lang="cs-CZ" dirty="0"/>
              <a:t>ospalosti a/nebo </a:t>
            </a:r>
            <a:r>
              <a:rPr lang="cs-CZ" dirty="0" smtClean="0"/>
              <a:t>spánku</a:t>
            </a:r>
          </a:p>
          <a:p>
            <a:r>
              <a:rPr lang="cs-CZ" dirty="0"/>
              <a:t>primární - definovaná neurologická onemocnění spánku</a:t>
            </a:r>
          </a:p>
          <a:p>
            <a:r>
              <a:rPr lang="cs-CZ" dirty="0"/>
              <a:t>sekundární - doprovázející jiná onemocnění, nežádoucí účinky léků </a:t>
            </a:r>
            <a:endParaRPr lang="cs-CZ" dirty="0" smtClean="0"/>
          </a:p>
          <a:p>
            <a:r>
              <a:rPr lang="cs-CZ" b="1" dirty="0" smtClean="0"/>
              <a:t>Narkolepsie - </a:t>
            </a:r>
            <a:r>
              <a:rPr lang="cs-CZ" dirty="0"/>
              <a:t>krátce trvající záchvaty imperativního </a:t>
            </a:r>
            <a:r>
              <a:rPr lang="cs-CZ" dirty="0" smtClean="0"/>
              <a:t>spánku</a:t>
            </a:r>
          </a:p>
          <a:p>
            <a:r>
              <a:rPr lang="cs-CZ" dirty="0"/>
              <a:t>nemocný usne náhle, bez předchozí ospalosti, a to nejen v klidu ale i při činnosti → po několik minutách se probudí a je zcela </a:t>
            </a:r>
            <a:r>
              <a:rPr lang="cs-CZ" dirty="0" smtClean="0"/>
              <a:t>svěží</a:t>
            </a:r>
            <a:endParaRPr lang="cs-CZ" dirty="0"/>
          </a:p>
          <a:p>
            <a:r>
              <a:rPr lang="cs-CZ" dirty="0"/>
              <a:t>často vede i k poruchám nočního spánku → </a:t>
            </a:r>
            <a:r>
              <a:rPr lang="cs-CZ" dirty="0" smtClean="0"/>
              <a:t>probouzení</a:t>
            </a:r>
            <a:endParaRPr lang="cs-CZ" dirty="0"/>
          </a:p>
          <a:p>
            <a:r>
              <a:rPr lang="cs-CZ" dirty="0"/>
              <a:t>pravděpodobně se jedná o vzácné dědičné onemocnění způsobené nejspíše deficitem neuropeptidu </a:t>
            </a:r>
            <a:r>
              <a:rPr lang="cs-CZ" dirty="0" err="1"/>
              <a:t>hypokretinu</a:t>
            </a:r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39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spánku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Kataplexie - </a:t>
            </a:r>
            <a:r>
              <a:rPr lang="cs-CZ" dirty="0"/>
              <a:t> </a:t>
            </a:r>
            <a:r>
              <a:rPr lang="cs-CZ" dirty="0" smtClean="0"/>
              <a:t>náhlá porucha </a:t>
            </a:r>
            <a:r>
              <a:rPr lang="cs-CZ" dirty="0"/>
              <a:t>svalového </a:t>
            </a:r>
            <a:r>
              <a:rPr lang="cs-CZ" dirty="0" smtClean="0"/>
              <a:t>tonu, typicky </a:t>
            </a:r>
            <a:r>
              <a:rPr lang="cs-CZ" dirty="0"/>
              <a:t>se vyskytuje po afektu (intenzívní smích, vztek, radost</a:t>
            </a:r>
            <a:r>
              <a:rPr lang="cs-CZ" dirty="0" smtClean="0"/>
              <a:t>)</a:t>
            </a:r>
          </a:p>
          <a:p>
            <a:r>
              <a:rPr lang="cs-CZ" b="1" dirty="0"/>
              <a:t>Poruchy rytmu spánku a </a:t>
            </a:r>
            <a:r>
              <a:rPr lang="cs-CZ" b="1" dirty="0" smtClean="0"/>
              <a:t>bdění  -</a:t>
            </a:r>
            <a:r>
              <a:rPr lang="cs-CZ" dirty="0" smtClean="0"/>
              <a:t> </a:t>
            </a:r>
            <a:r>
              <a:rPr lang="cs-CZ" dirty="0"/>
              <a:t>u lidí, kteří pracují na </a:t>
            </a:r>
            <a:r>
              <a:rPr lang="cs-CZ" dirty="0" smtClean="0"/>
              <a:t>směny</a:t>
            </a:r>
          </a:p>
          <a:p>
            <a:r>
              <a:rPr lang="cs-CZ" b="1" dirty="0"/>
              <a:t>Somnambulismus (náměsíčnictví</a:t>
            </a:r>
            <a:r>
              <a:rPr lang="cs-CZ" b="1" dirty="0" smtClean="0"/>
              <a:t>) -</a:t>
            </a:r>
            <a:r>
              <a:rPr lang="cs-CZ" dirty="0" smtClean="0"/>
              <a:t>v </a:t>
            </a:r>
            <a:r>
              <a:rPr lang="cs-CZ" dirty="0"/>
              <a:t>noci </a:t>
            </a:r>
            <a:r>
              <a:rPr lang="cs-CZ" dirty="0" smtClean="0"/>
              <a:t>se pacient </a:t>
            </a:r>
            <a:r>
              <a:rPr lang="cs-CZ" i="1" dirty="0" smtClean="0"/>
              <a:t>probudí </a:t>
            </a:r>
            <a:r>
              <a:rPr lang="cs-CZ" i="1" dirty="0"/>
              <a:t>a vstane</a:t>
            </a:r>
            <a:r>
              <a:rPr lang="cs-CZ" dirty="0"/>
              <a:t> z </a:t>
            </a:r>
            <a:r>
              <a:rPr lang="cs-CZ" dirty="0" smtClean="0"/>
              <a:t>lůžka, jde </a:t>
            </a:r>
            <a:r>
              <a:rPr lang="cs-CZ" dirty="0"/>
              <a:t>o disociované probuzení z hlubokého </a:t>
            </a:r>
            <a:r>
              <a:rPr lang="cs-CZ" i="1" dirty="0"/>
              <a:t>non-REM</a:t>
            </a:r>
            <a:r>
              <a:rPr lang="cs-CZ" dirty="0"/>
              <a:t> </a:t>
            </a:r>
            <a:r>
              <a:rPr lang="cs-CZ" dirty="0" smtClean="0"/>
              <a:t>spánku, ráno </a:t>
            </a:r>
            <a:r>
              <a:rPr lang="cs-CZ" dirty="0"/>
              <a:t>si většinou nic </a:t>
            </a:r>
            <a:r>
              <a:rPr lang="cs-CZ" dirty="0" smtClean="0"/>
              <a:t>nepamatuje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21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Poruchy dýchání vázané na spánek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Syndrom spánkové apnoe</a:t>
            </a:r>
            <a:endParaRPr lang="cs-CZ" dirty="0" smtClean="0"/>
          </a:p>
          <a:p>
            <a:r>
              <a:rPr lang="cs-CZ" dirty="0"/>
              <a:t>prevalence 10 %</a:t>
            </a:r>
          </a:p>
          <a:p>
            <a:r>
              <a:rPr lang="cs-CZ" dirty="0" smtClean="0"/>
              <a:t>inspirační</a:t>
            </a:r>
            <a:r>
              <a:rPr lang="cs-CZ" dirty="0"/>
              <a:t> chrápání ve spánku s periodickými apnoickými </a:t>
            </a:r>
            <a:r>
              <a:rPr lang="cs-CZ" dirty="0" smtClean="0"/>
              <a:t>pauzami</a:t>
            </a:r>
            <a:endParaRPr lang="cs-CZ" dirty="0"/>
          </a:p>
          <a:p>
            <a:r>
              <a:rPr lang="cs-CZ" dirty="0"/>
              <a:t>apnoické pauzy trvají nejméně 10 sekund, za hodinu spánku se opakují alespoň pětkrát a způsobují přechodně sníženou saturaci kyslíkem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212529"/>
                </a:solidFill>
                <a:latin typeface="system-ui"/>
              </a:rPr>
              <a:t>Rozdělení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dirty="0">
                <a:solidFill>
                  <a:srgbClr val="212529"/>
                </a:solidFill>
                <a:latin typeface="system-ui"/>
              </a:rPr>
              <a:t>obstrukční (OSAS) – je vyvolán obstrukcí v horních cestách dýchacích a dechové úsilí je při něm zachováno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cs-CZ" altLang="cs-CZ" dirty="0">
                <a:solidFill>
                  <a:srgbClr val="212529"/>
                </a:solidFill>
                <a:latin typeface="system-ui"/>
              </a:rPr>
              <a:t>centrální – má příčinu v CNS dechové úsilí není přítomno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cs-CZ" altLang="cs-CZ" dirty="0">
                <a:solidFill>
                  <a:srgbClr val="212529"/>
                </a:solidFill>
                <a:latin typeface="system-ui"/>
              </a:rPr>
              <a:t>smíšený – kombinace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81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Syndrom spánkové apnoe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rizikové faktory-</a:t>
            </a:r>
            <a:r>
              <a:rPr lang="cs-CZ" dirty="0" smtClean="0"/>
              <a:t> </a:t>
            </a:r>
            <a:r>
              <a:rPr lang="cs-CZ" dirty="0"/>
              <a:t>nadváha, konzumace nadměrného množství potravy před spaním, příjem alkoholu před spaním, </a:t>
            </a:r>
            <a:r>
              <a:rPr lang="cs-CZ" dirty="0" smtClean="0"/>
              <a:t>kouření, užívání hypnotik, </a:t>
            </a:r>
            <a:r>
              <a:rPr lang="cs-CZ" dirty="0"/>
              <a:t>nepravidelný </a:t>
            </a:r>
            <a:r>
              <a:rPr lang="cs-CZ" dirty="0" smtClean="0"/>
              <a:t>spánek, </a:t>
            </a:r>
            <a:r>
              <a:rPr lang="cs-CZ" dirty="0"/>
              <a:t>mužské pohlaví a rodinný </a:t>
            </a:r>
            <a:r>
              <a:rPr lang="cs-CZ" dirty="0" smtClean="0"/>
              <a:t>výskyt</a:t>
            </a:r>
          </a:p>
          <a:p>
            <a:r>
              <a:rPr lang="cs-CZ" b="1" dirty="0" smtClean="0"/>
              <a:t>příznaky</a:t>
            </a:r>
            <a:r>
              <a:rPr lang="cs-CZ" dirty="0" smtClean="0"/>
              <a:t>- nadměrná </a:t>
            </a:r>
            <a:r>
              <a:rPr lang="cs-CZ" dirty="0"/>
              <a:t>denní spavost a </a:t>
            </a:r>
            <a:r>
              <a:rPr lang="cs-CZ" dirty="0" smtClean="0"/>
              <a:t>únava, časté </a:t>
            </a:r>
            <a:r>
              <a:rPr lang="cs-CZ" dirty="0"/>
              <a:t>usínání během dne a snížená pracovní </a:t>
            </a:r>
            <a:r>
              <a:rPr lang="cs-CZ" dirty="0" smtClean="0"/>
              <a:t>výkonnost, lapání </a:t>
            </a:r>
            <a:r>
              <a:rPr lang="cs-CZ" dirty="0"/>
              <a:t>po dechu, dočasné zástavy dechu, opakované buzení v </a:t>
            </a:r>
            <a:r>
              <a:rPr lang="cs-CZ" dirty="0" smtClean="0"/>
              <a:t>noci, chrápání, absence snů, sucho </a:t>
            </a:r>
            <a:r>
              <a:rPr lang="cs-CZ" dirty="0"/>
              <a:t>v </a:t>
            </a:r>
            <a:r>
              <a:rPr lang="cs-CZ" dirty="0" smtClean="0"/>
              <a:t>ústech, </a:t>
            </a:r>
            <a:r>
              <a:rPr lang="cs-CZ" dirty="0" err="1" smtClean="0"/>
              <a:t>cefalea</a:t>
            </a:r>
            <a:endParaRPr lang="cs-CZ" dirty="0" smtClean="0"/>
          </a:p>
          <a:p>
            <a:r>
              <a:rPr lang="cs-CZ" dirty="0" smtClean="0"/>
              <a:t>dg – spánková laboratoř (</a:t>
            </a:r>
            <a:r>
              <a:rPr lang="cs-CZ" b="1" dirty="0" err="1" smtClean="0"/>
              <a:t>polysomnografické</a:t>
            </a:r>
            <a:r>
              <a:rPr lang="cs-CZ" b="1" dirty="0" smtClean="0"/>
              <a:t> vyšetření ) </a:t>
            </a:r>
            <a:r>
              <a:rPr lang="cs-CZ" dirty="0" smtClean="0"/>
              <a:t>elektroencefalogram</a:t>
            </a:r>
            <a:r>
              <a:rPr lang="cs-CZ" dirty="0"/>
              <a:t>, </a:t>
            </a:r>
            <a:r>
              <a:rPr lang="cs-CZ" dirty="0" err="1"/>
              <a:t>elektrookulogram</a:t>
            </a:r>
            <a:r>
              <a:rPr lang="cs-CZ" dirty="0"/>
              <a:t>, elektromyografii svalů brady, proudění vzduchu nosem, dýchací pohyby hrudníku a břicha, SAT kyslíkem, EKG, dýchací zvuky, polohu trupu, elektromyografii </a:t>
            </a:r>
            <a:r>
              <a:rPr lang="cs-CZ" dirty="0" err="1"/>
              <a:t>mm.tibiales</a:t>
            </a:r>
            <a:r>
              <a:rPr lang="cs-CZ" dirty="0"/>
              <a:t> </a:t>
            </a:r>
            <a:r>
              <a:rPr lang="cs-CZ" dirty="0" err="1"/>
              <a:t>anteriores</a:t>
            </a:r>
            <a:r>
              <a:rPr lang="cs-CZ" dirty="0"/>
              <a:t>, obrazový videozáznam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     AHI (apnoe-</a:t>
            </a:r>
            <a:r>
              <a:rPr lang="cs-CZ" b="1" dirty="0" err="1" smtClean="0"/>
              <a:t>hypopnoe</a:t>
            </a:r>
            <a:r>
              <a:rPr lang="cs-CZ" b="1" dirty="0" smtClean="0"/>
              <a:t> index) -</a:t>
            </a:r>
            <a:r>
              <a:rPr lang="cs-CZ" dirty="0" smtClean="0"/>
              <a:t> </a:t>
            </a:r>
            <a:r>
              <a:rPr lang="cs-CZ" dirty="0"/>
              <a:t>počet apnoí za hodinu </a:t>
            </a:r>
            <a:r>
              <a:rPr lang="cs-CZ" dirty="0" smtClean="0"/>
              <a:t>spánku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162537"/>
            <a:ext cx="512864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784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0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Syndrom spánkové apnoe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úprava životosprávy, redukce </a:t>
            </a:r>
            <a:r>
              <a:rPr lang="cs-CZ" dirty="0"/>
              <a:t>tělesné hmotnosti, </a:t>
            </a:r>
            <a:r>
              <a:rPr lang="cs-CZ" dirty="0" smtClean="0"/>
              <a:t>pravidelný pohyb</a:t>
            </a:r>
            <a:endParaRPr lang="cs-CZ" dirty="0"/>
          </a:p>
          <a:p>
            <a:r>
              <a:rPr lang="cs-CZ" dirty="0" smtClean="0"/>
              <a:t>CPAP</a:t>
            </a:r>
            <a:r>
              <a:rPr lang="cs-CZ" dirty="0"/>
              <a:t> (</a:t>
            </a:r>
            <a:r>
              <a:rPr lang="cs-CZ" dirty="0" err="1"/>
              <a:t>Continuous</a:t>
            </a:r>
            <a:r>
              <a:rPr lang="cs-CZ" dirty="0"/>
              <a:t> Positive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 smtClean="0"/>
              <a:t>) -udržuje </a:t>
            </a:r>
            <a:r>
              <a:rPr lang="cs-CZ" dirty="0"/>
              <a:t>během spánku prostřednictvím masky, která je vzduchotěsně nasazená na nos, trvalý přetlak v dýchacích </a:t>
            </a:r>
            <a:r>
              <a:rPr lang="cs-CZ" dirty="0" smtClean="0"/>
              <a:t>cestách </a:t>
            </a:r>
          </a:p>
          <a:p>
            <a:r>
              <a:rPr lang="cs-CZ" dirty="0" smtClean="0"/>
              <a:t>Chirurgická </a:t>
            </a:r>
            <a:r>
              <a:rPr lang="cs-CZ" dirty="0"/>
              <a:t>léčba </a:t>
            </a:r>
            <a:r>
              <a:rPr lang="cs-CZ" dirty="0" smtClean="0"/>
              <a:t>- řešit </a:t>
            </a:r>
            <a:r>
              <a:rPr lang="cs-CZ" dirty="0"/>
              <a:t>lokální obstrukce dýchacích </a:t>
            </a:r>
            <a:r>
              <a:rPr lang="cs-CZ" dirty="0" smtClean="0"/>
              <a:t>cest, </a:t>
            </a:r>
            <a:r>
              <a:rPr lang="cs-CZ" dirty="0"/>
              <a:t>radiofrekvenční </a:t>
            </a:r>
            <a:r>
              <a:rPr lang="cs-CZ" dirty="0" smtClean="0"/>
              <a:t>termoterapie, </a:t>
            </a:r>
            <a:r>
              <a:rPr lang="cs-CZ" dirty="0" err="1" smtClean="0"/>
              <a:t>vulopalatopharyngoplastika</a:t>
            </a:r>
            <a:r>
              <a:rPr lang="cs-CZ" dirty="0"/>
              <a:t>, </a:t>
            </a:r>
            <a:r>
              <a:rPr lang="cs-CZ" dirty="0" smtClean="0"/>
              <a:t>laserem asistovaná </a:t>
            </a:r>
            <a:r>
              <a:rPr lang="cs-CZ" dirty="0" err="1" smtClean="0"/>
              <a:t>uvuloplastika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17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Abnormální pohyby vázané na spánek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Syndrom neklidných nohou</a:t>
            </a:r>
            <a:r>
              <a:rPr lang="cs-CZ" dirty="0"/>
              <a:t> (</a:t>
            </a:r>
            <a:r>
              <a:rPr lang="cs-CZ" dirty="0" err="1"/>
              <a:t>restless</a:t>
            </a:r>
            <a:r>
              <a:rPr lang="cs-CZ" dirty="0"/>
              <a:t> </a:t>
            </a:r>
            <a:r>
              <a:rPr lang="cs-CZ" dirty="0" err="1"/>
              <a:t>legs</a:t>
            </a:r>
            <a:r>
              <a:rPr lang="cs-CZ" dirty="0"/>
              <a:t> syndrome):</a:t>
            </a:r>
          </a:p>
          <a:p>
            <a:pPr lvl="1"/>
            <a:r>
              <a:rPr lang="cs-CZ" dirty="0"/>
              <a:t>nepříjemné </a:t>
            </a:r>
            <a:r>
              <a:rPr lang="cs-CZ" dirty="0" smtClean="0"/>
              <a:t>parestezie, které </a:t>
            </a:r>
            <a:r>
              <a:rPr lang="cs-CZ" dirty="0"/>
              <a:t>se objevují zejména v klidu v teple večer před </a:t>
            </a:r>
            <a:r>
              <a:rPr lang="cs-CZ" dirty="0" smtClean="0"/>
              <a:t>usnutím, které ustupují </a:t>
            </a:r>
            <a:r>
              <a:rPr lang="cs-CZ" dirty="0"/>
              <a:t>při pohybu </a:t>
            </a:r>
            <a:r>
              <a:rPr lang="cs-CZ" dirty="0" smtClean="0"/>
              <a:t>končetinou </a:t>
            </a:r>
          </a:p>
          <a:p>
            <a:pPr lvl="1"/>
            <a:r>
              <a:rPr lang="cs-CZ" dirty="0" err="1" smtClean="0"/>
              <a:t>poddiagnostikované</a:t>
            </a:r>
            <a:r>
              <a:rPr lang="cs-CZ" dirty="0"/>
              <a:t>, řada nemocných o svých pohybech </a:t>
            </a:r>
            <a:r>
              <a:rPr lang="cs-CZ" dirty="0" smtClean="0"/>
              <a:t>neví</a:t>
            </a:r>
          </a:p>
          <a:p>
            <a:pPr lvl="1"/>
            <a:r>
              <a:rPr lang="cs-CZ" dirty="0"/>
              <a:t>při </a:t>
            </a:r>
            <a:r>
              <a:rPr lang="cs-CZ" dirty="0" err="1" smtClean="0"/>
              <a:t>polyneuropatii</a:t>
            </a:r>
            <a:r>
              <a:rPr lang="cs-CZ" dirty="0"/>
              <a:t> </a:t>
            </a:r>
            <a:r>
              <a:rPr lang="cs-CZ" dirty="0" smtClean="0"/>
              <a:t>(DM, uremie, alkohol,</a:t>
            </a:r>
            <a:r>
              <a:rPr lang="cs-CZ" dirty="0"/>
              <a:t> </a:t>
            </a:r>
            <a:r>
              <a:rPr lang="cs-CZ" dirty="0" smtClean="0"/>
              <a:t>Parkinsonova nemoc, </a:t>
            </a:r>
            <a:r>
              <a:rPr lang="cs-CZ" dirty="0"/>
              <a:t>avitaminóze B, </a:t>
            </a:r>
            <a:r>
              <a:rPr lang="cs-CZ" dirty="0" smtClean="0"/>
              <a:t>amyloidóza, porfyrie </a:t>
            </a:r>
            <a:endParaRPr lang="cs-CZ" dirty="0"/>
          </a:p>
          <a:p>
            <a:r>
              <a:rPr lang="cs-CZ" b="1" dirty="0" smtClean="0"/>
              <a:t>Periodické </a:t>
            </a:r>
            <a:r>
              <a:rPr lang="cs-CZ" b="1" dirty="0"/>
              <a:t>pohyby dolními končetinami ve spánku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rytmické, stereotypní flexní pohyby dolních končetin, které se opakují nejčastěji po 20–40 s,</a:t>
            </a:r>
          </a:p>
          <a:p>
            <a:pPr lvl="1"/>
            <a:r>
              <a:rPr lang="cs-CZ" dirty="0"/>
              <a:t>probouzí nemocného a tím způsobují pocit nevyspání a ospalost během následujícího </a:t>
            </a:r>
            <a:r>
              <a:rPr lang="cs-CZ" dirty="0" smtClean="0"/>
              <a:t>dne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05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Insomnie </a:t>
            </a:r>
            <a:r>
              <a:rPr lang="cs-CZ" dirty="0" smtClean="0"/>
              <a:t>(Nespavost)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nejčastější porucha spánku v pozdějším věku</a:t>
            </a:r>
          </a:p>
          <a:p>
            <a:r>
              <a:rPr lang="cs-CZ" dirty="0" smtClean="0"/>
              <a:t>20-50% seniorů</a:t>
            </a:r>
          </a:p>
          <a:p>
            <a:r>
              <a:rPr lang="cs-CZ" dirty="0"/>
              <a:t>často provází </a:t>
            </a:r>
            <a:r>
              <a:rPr lang="cs-CZ" dirty="0" smtClean="0"/>
              <a:t>deprese, </a:t>
            </a:r>
            <a:r>
              <a:rPr lang="cs-CZ" dirty="0"/>
              <a:t>úzkostné poruchy, </a:t>
            </a:r>
            <a:r>
              <a:rPr lang="cs-CZ" dirty="0" err="1" smtClean="0"/>
              <a:t>demence,nádory</a:t>
            </a:r>
            <a:r>
              <a:rPr lang="cs-CZ" dirty="0"/>
              <a:t>, bolestivé stavy, </a:t>
            </a:r>
            <a:r>
              <a:rPr lang="cs-CZ" dirty="0" err="1" smtClean="0"/>
              <a:t>tyreopatie</a:t>
            </a:r>
            <a:r>
              <a:rPr lang="cs-CZ" dirty="0"/>
              <a:t>, poruchy metabolismu </a:t>
            </a:r>
            <a:r>
              <a:rPr lang="cs-CZ" dirty="0" smtClean="0"/>
              <a:t>kortikoidů, </a:t>
            </a:r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, </a:t>
            </a:r>
            <a:r>
              <a:rPr lang="cs-CZ" dirty="0" smtClean="0"/>
              <a:t> </a:t>
            </a:r>
            <a:r>
              <a:rPr lang="cs-CZ" dirty="0"/>
              <a:t>onemocnění kardiovaskulární, </a:t>
            </a:r>
            <a:r>
              <a:rPr lang="cs-CZ" dirty="0" smtClean="0"/>
              <a:t>plicní, </a:t>
            </a:r>
            <a:r>
              <a:rPr lang="cs-CZ" dirty="0"/>
              <a:t>onemocnění </a:t>
            </a:r>
            <a:r>
              <a:rPr lang="cs-CZ" dirty="0" smtClean="0"/>
              <a:t>ledvin </a:t>
            </a:r>
          </a:p>
          <a:p>
            <a:r>
              <a:rPr lang="cs-CZ" dirty="0"/>
              <a:t>častým problémem je </a:t>
            </a:r>
            <a:r>
              <a:rPr lang="cs-CZ" dirty="0" err="1"/>
              <a:t>pseudoinsomnie</a:t>
            </a:r>
            <a:r>
              <a:rPr lang="cs-CZ" dirty="0"/>
              <a:t> (paradoxní insomnie) - spojená s disproporcí mezi objektivně měřenými parametry a subjektivními údaji od pacienta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51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</a:t>
            </a:r>
            <a:r>
              <a:rPr lang="cs-CZ" dirty="0" smtClean="0"/>
              <a:t>yziologie </a:t>
            </a:r>
            <a:r>
              <a:rPr lang="cs-CZ" dirty="0"/>
              <a:t>spánku se s </a:t>
            </a:r>
            <a:r>
              <a:rPr lang="cs-CZ" dirty="0" smtClean="0"/>
              <a:t>věkem mění</a:t>
            </a:r>
          </a:p>
          <a:p>
            <a:r>
              <a:rPr lang="cs-CZ" dirty="0" smtClean="0"/>
              <a:t>s věkem přibývá poruch </a:t>
            </a:r>
            <a:r>
              <a:rPr lang="cs-CZ" dirty="0"/>
              <a:t>spánku </a:t>
            </a:r>
            <a:endParaRPr lang="cs-CZ" dirty="0" smtClean="0"/>
          </a:p>
          <a:p>
            <a:r>
              <a:rPr lang="cs-CZ" dirty="0" smtClean="0"/>
              <a:t>až </a:t>
            </a:r>
            <a:r>
              <a:rPr lang="cs-CZ" dirty="0"/>
              <a:t>50 % </a:t>
            </a:r>
            <a:r>
              <a:rPr lang="cs-CZ" dirty="0" smtClean="0"/>
              <a:t>seniorů ve </a:t>
            </a:r>
            <a:r>
              <a:rPr lang="cs-CZ" dirty="0"/>
              <a:t>srovnání s </a:t>
            </a:r>
            <a:r>
              <a:rPr lang="cs-CZ" dirty="0" smtClean="0"/>
              <a:t>16-22 % </a:t>
            </a:r>
            <a:r>
              <a:rPr lang="cs-CZ" dirty="0"/>
              <a:t>běžné populace si stěžuje na problémy se </a:t>
            </a:r>
            <a:r>
              <a:rPr lang="cs-CZ" dirty="0" smtClean="0"/>
              <a:t>spánkem</a:t>
            </a:r>
          </a:p>
          <a:p>
            <a:pPr>
              <a:defRPr/>
            </a:pPr>
            <a:r>
              <a:rPr lang="cs-CZ" dirty="0" smtClean="0"/>
              <a:t>zevní </a:t>
            </a:r>
            <a:r>
              <a:rPr lang="cs-CZ" dirty="0"/>
              <a:t>a sekundární vlivy: chronické onemocnění, doba vystavení slunečním paprskům, zevní podněty a denní režim</a:t>
            </a:r>
          </a:p>
          <a:p>
            <a:pPr>
              <a:defRPr/>
            </a:pPr>
            <a:r>
              <a:rPr lang="cs-CZ" dirty="0"/>
              <a:t>subjektivní vnímání </a:t>
            </a:r>
            <a:r>
              <a:rPr lang="cs-CZ" dirty="0" smtClean="0"/>
              <a:t>spánku</a:t>
            </a:r>
          </a:p>
          <a:p>
            <a:r>
              <a:rPr lang="cs-CZ" dirty="0" smtClean="0"/>
              <a:t>dochází </a:t>
            </a:r>
            <a:r>
              <a:rPr lang="cs-CZ" dirty="0"/>
              <a:t>během něj k regeneraci organismu, posilování kognitivních </a:t>
            </a:r>
            <a:r>
              <a:rPr lang="cs-CZ" dirty="0" smtClean="0"/>
              <a:t>funkcí a k </a:t>
            </a:r>
            <a:r>
              <a:rPr lang="cs-CZ" dirty="0"/>
              <a:t>sekreci hormonů 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47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insomnie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anamnéza - spánková anamnéza, </a:t>
            </a:r>
            <a:r>
              <a:rPr lang="cs-CZ" dirty="0"/>
              <a:t>režim spánku a bdění, </a:t>
            </a:r>
            <a:r>
              <a:rPr lang="cs-CZ" dirty="0" smtClean="0"/>
              <a:t>průběh </a:t>
            </a:r>
            <a:r>
              <a:rPr lang="cs-CZ" dirty="0"/>
              <a:t>usínání, kontinuitu a průběh spánku, ranní </a:t>
            </a:r>
            <a:r>
              <a:rPr lang="cs-CZ" dirty="0" smtClean="0"/>
              <a:t>probouzení</a:t>
            </a:r>
          </a:p>
          <a:p>
            <a:r>
              <a:rPr lang="cs-CZ" dirty="0" smtClean="0"/>
              <a:t>škály </a:t>
            </a:r>
            <a:r>
              <a:rPr lang="cs-CZ" dirty="0"/>
              <a:t>a </a:t>
            </a:r>
            <a:r>
              <a:rPr lang="cs-CZ" dirty="0" smtClean="0"/>
              <a:t>dotazníky -</a:t>
            </a:r>
            <a:r>
              <a:rPr lang="cs-CZ" dirty="0" err="1" smtClean="0"/>
              <a:t>Epsworthská</a:t>
            </a:r>
            <a:r>
              <a:rPr lang="cs-CZ" dirty="0" smtClean="0"/>
              <a:t> škála </a:t>
            </a:r>
            <a:r>
              <a:rPr lang="cs-CZ" dirty="0"/>
              <a:t>denní spavosti (ESS</a:t>
            </a:r>
            <a:r>
              <a:rPr lang="cs-CZ" dirty="0" smtClean="0"/>
              <a:t>), </a:t>
            </a:r>
            <a:r>
              <a:rPr lang="cs-CZ" dirty="0"/>
              <a:t>Pittsburský index kvality spánku (PSQI</a:t>
            </a:r>
            <a:r>
              <a:rPr lang="cs-CZ" dirty="0" smtClean="0"/>
              <a:t>)</a:t>
            </a:r>
          </a:p>
          <a:p>
            <a:r>
              <a:rPr lang="cs-CZ" dirty="0"/>
              <a:t>spánkový </a:t>
            </a:r>
            <a:r>
              <a:rPr lang="cs-CZ" dirty="0" smtClean="0"/>
              <a:t>deník</a:t>
            </a:r>
          </a:p>
          <a:p>
            <a:r>
              <a:rPr lang="cs-CZ" dirty="0" smtClean="0"/>
              <a:t>somatické vyšetření, </a:t>
            </a:r>
            <a:r>
              <a:rPr lang="cs-CZ" dirty="0" err="1" smtClean="0"/>
              <a:t>laboratoř,neurologické</a:t>
            </a:r>
            <a:r>
              <a:rPr lang="cs-CZ" dirty="0"/>
              <a:t>, </a:t>
            </a:r>
            <a:r>
              <a:rPr lang="cs-CZ" dirty="0" smtClean="0"/>
              <a:t>ORL, psychiatrické vyšetření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err="1" smtClean="0"/>
              <a:t>polysomnografie</a:t>
            </a:r>
            <a:r>
              <a:rPr lang="cs-CZ" dirty="0" smtClean="0"/>
              <a:t> - </a:t>
            </a:r>
            <a:r>
              <a:rPr lang="cs-CZ" dirty="0"/>
              <a:t>EEG, EMG, EOG, záznam dýchání, </a:t>
            </a:r>
            <a:r>
              <a:rPr lang="cs-CZ" dirty="0" smtClean="0"/>
              <a:t>hodnotí se </a:t>
            </a:r>
            <a:r>
              <a:rPr lang="cs-CZ" dirty="0"/>
              <a:t>záznam dechu a dechové úsilí, dýchací zvuky, saturaci hemoglobinu kyslíkem a parciální tlak oxidu </a:t>
            </a:r>
            <a:r>
              <a:rPr lang="cs-CZ" dirty="0" smtClean="0"/>
              <a:t>uhličitého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741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Epsworthská</a:t>
            </a:r>
            <a:r>
              <a:rPr lang="cs-CZ" dirty="0"/>
              <a:t> škála denní spavosti (ESS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37" y="1825625"/>
            <a:ext cx="7190508" cy="41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8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nespavosti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edukace </a:t>
            </a:r>
            <a:r>
              <a:rPr lang="cs-CZ" dirty="0" smtClean="0"/>
              <a:t>o spánkové hygieně (opakovaně</a:t>
            </a:r>
            <a:r>
              <a:rPr lang="cs-CZ" dirty="0" smtClean="0"/>
              <a:t>)</a:t>
            </a:r>
          </a:p>
          <a:p>
            <a:r>
              <a:rPr lang="cs-CZ" dirty="0"/>
              <a:t>psychoterapeutické přístupy by měly být součástí léčby první </a:t>
            </a:r>
            <a:r>
              <a:rPr lang="cs-CZ" dirty="0" smtClean="0"/>
              <a:t>volby</a:t>
            </a:r>
            <a:endParaRPr lang="cs-CZ" dirty="0" smtClean="0"/>
          </a:p>
          <a:p>
            <a:r>
              <a:rPr lang="cs-CZ" dirty="0" smtClean="0"/>
              <a:t>u seniorů chybí dostatek </a:t>
            </a:r>
            <a:r>
              <a:rPr lang="cs-CZ" dirty="0"/>
              <a:t>fyzické </a:t>
            </a:r>
            <a:r>
              <a:rPr lang="cs-CZ" dirty="0" smtClean="0"/>
              <a:t>aktivity, </a:t>
            </a:r>
            <a:r>
              <a:rPr lang="cs-CZ" dirty="0"/>
              <a:t>častou výplní volného času bývá </a:t>
            </a:r>
            <a:r>
              <a:rPr lang="cs-CZ" dirty="0" smtClean="0"/>
              <a:t>spánek (dobu </a:t>
            </a:r>
            <a:r>
              <a:rPr lang="cs-CZ" dirty="0"/>
              <a:t>denního spánku je nutné započítávat do doby spánku </a:t>
            </a:r>
            <a:r>
              <a:rPr lang="cs-CZ" dirty="0" smtClean="0"/>
              <a:t>celkového)</a:t>
            </a:r>
          </a:p>
          <a:p>
            <a:r>
              <a:rPr lang="cs-CZ" dirty="0" smtClean="0"/>
              <a:t>fyzické </a:t>
            </a:r>
            <a:r>
              <a:rPr lang="cs-CZ" dirty="0"/>
              <a:t>i duševní cvičení vedly ke zlepšení </a:t>
            </a:r>
            <a:r>
              <a:rPr lang="cs-CZ" dirty="0" smtClean="0"/>
              <a:t>spánku</a:t>
            </a:r>
          </a:p>
          <a:p>
            <a:r>
              <a:rPr lang="cs-CZ" dirty="0" smtClean="0"/>
              <a:t>Přírodní prostředky- </a:t>
            </a:r>
            <a:r>
              <a:rPr lang="cs-CZ" dirty="0" err="1"/>
              <a:t>lupulín</a:t>
            </a:r>
            <a:r>
              <a:rPr lang="cs-CZ" dirty="0"/>
              <a:t> z chmele otáčivého (</a:t>
            </a:r>
            <a:r>
              <a:rPr lang="cs-CZ" dirty="0" err="1"/>
              <a:t>Humulus</a:t>
            </a:r>
            <a:r>
              <a:rPr lang="cs-CZ" dirty="0"/>
              <a:t> </a:t>
            </a:r>
            <a:r>
              <a:rPr lang="cs-CZ" dirty="0" err="1"/>
              <a:t>lupulus</a:t>
            </a:r>
            <a:r>
              <a:rPr lang="cs-CZ" dirty="0"/>
              <a:t>), kořen kozlíku lékařského (Radix </a:t>
            </a:r>
            <a:r>
              <a:rPr lang="cs-CZ" dirty="0" err="1"/>
              <a:t>valerianae</a:t>
            </a:r>
            <a:r>
              <a:rPr lang="cs-CZ" dirty="0"/>
              <a:t>) nebo také mučenka pletní (</a:t>
            </a:r>
            <a:r>
              <a:rPr lang="cs-CZ" dirty="0" err="1"/>
              <a:t>Passiflora</a:t>
            </a:r>
            <a:r>
              <a:rPr lang="cs-CZ" dirty="0"/>
              <a:t> </a:t>
            </a:r>
            <a:r>
              <a:rPr lang="cs-CZ" dirty="0" err="1"/>
              <a:t>incarnata</a:t>
            </a:r>
            <a:r>
              <a:rPr lang="cs-CZ" dirty="0"/>
              <a:t>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78858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Spánková hygiena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pravidelný denní rozvrh i pro spánek </a:t>
            </a:r>
            <a:r>
              <a:rPr lang="cs-CZ" altLang="cs-CZ" dirty="0"/>
              <a:t>- chodit spát a vstávat denně ve stejnou hodinu</a:t>
            </a:r>
          </a:p>
          <a:p>
            <a:r>
              <a:rPr lang="cs-CZ" altLang="cs-CZ" dirty="0"/>
              <a:t>pravidelný program těsně před spaním - denně provádět činnosti předcházející spánku (čištění zubů, umývání, natahování budíku) ve stejném pořadí</a:t>
            </a:r>
          </a:p>
          <a:p>
            <a:r>
              <a:rPr lang="cs-CZ" altLang="cs-CZ" dirty="0"/>
              <a:t>vytvořit a udržet prostředí přiměřené pro spánek - ložnice by měla být klidná, minimálně osvětlená, přiměřeně vytopená</a:t>
            </a:r>
          </a:p>
          <a:p>
            <a:r>
              <a:rPr lang="cs-CZ" altLang="cs-CZ" dirty="0"/>
              <a:t>využívat lůžko jen pro spánek a sex - pokud jsou na lůžku prováděny činnosti vyžadující pozornost, je nepříznivě ovlivněno usínání i hloubka spánku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010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Spánková hygiena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vynechat před spaním látky ovlivňující spánek - kofein, alkohol, psychoaktivní látky, těžší strava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zařadit pohyb do každodenního režimu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necvičit těsně před spaním – pohyb aktivuje kardiovaskulární a nervový systém a zhoršuje usínání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snaha o relaxaci před usnutím - čtení, teplá koupel, „ponechat starosti před dveřmi ložnice“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neusínat během dne - snižuje pocit ospalosti večer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neuléhat příliš brzy - pokud se spánek nedostaví do 30 minut po ulehnutí, opustit lůžko, dlouhá doba bdělého stavu na lůžku spíše aktivizuje.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115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Farmakoterapie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akutní nespavost </a:t>
            </a:r>
            <a:r>
              <a:rPr lang="cs-CZ" dirty="0" smtClean="0"/>
              <a:t>-hypnotika </a:t>
            </a:r>
            <a:r>
              <a:rPr lang="cs-CZ" dirty="0"/>
              <a:t>III. generace, případně benzodiazepiny </a:t>
            </a:r>
            <a:endParaRPr lang="cs-CZ" dirty="0" smtClean="0"/>
          </a:p>
          <a:p>
            <a:r>
              <a:rPr lang="cs-CZ" i="1" dirty="0"/>
              <a:t>hypnotika III. generace </a:t>
            </a:r>
            <a:r>
              <a:rPr lang="cs-CZ" dirty="0" smtClean="0"/>
              <a:t>-</a:t>
            </a:r>
            <a:r>
              <a:rPr lang="cs-CZ" dirty="0" err="1" smtClean="0"/>
              <a:t>zolpidem</a:t>
            </a:r>
            <a:r>
              <a:rPr lang="cs-CZ" dirty="0" smtClean="0"/>
              <a:t>  </a:t>
            </a:r>
            <a:r>
              <a:rPr lang="cs-CZ" dirty="0" err="1" smtClean="0"/>
              <a:t>zopiklon,eszopiklon</a:t>
            </a:r>
            <a:r>
              <a:rPr lang="cs-CZ" dirty="0" smtClean="0"/>
              <a:t> (Z-hypnotika)</a:t>
            </a:r>
          </a:p>
          <a:p>
            <a:pPr marL="0" indent="0">
              <a:buNone/>
            </a:pPr>
            <a:r>
              <a:rPr lang="cs-CZ" sz="2400" dirty="0" smtClean="0"/>
              <a:t>-maximální </a:t>
            </a:r>
            <a:r>
              <a:rPr lang="cs-CZ" sz="2400" dirty="0"/>
              <a:t>délka trvání léčby nemá překročit čtyři týdny včetně doby postupného </a:t>
            </a:r>
            <a:r>
              <a:rPr lang="cs-CZ" sz="2400" dirty="0" smtClean="0"/>
              <a:t> snižování dávky</a:t>
            </a:r>
          </a:p>
          <a:p>
            <a:pPr marL="0" indent="0">
              <a:buNone/>
            </a:pPr>
            <a:r>
              <a:rPr lang="cs-CZ" sz="2400" dirty="0" smtClean="0"/>
              <a:t>-NÚ – delirantní stavy</a:t>
            </a:r>
            <a:r>
              <a:rPr lang="cs-CZ" sz="2400" dirty="0"/>
              <a:t>, </a:t>
            </a:r>
            <a:r>
              <a:rPr lang="cs-CZ" sz="2400" dirty="0" smtClean="0"/>
              <a:t>vznik závislosti, náměsíčnost</a:t>
            </a:r>
          </a:p>
          <a:p>
            <a:r>
              <a:rPr lang="cs-CZ" i="1" dirty="0" smtClean="0"/>
              <a:t>BZD </a:t>
            </a:r>
            <a:r>
              <a:rPr lang="cs-CZ" dirty="0" smtClean="0"/>
              <a:t>- krátký poločas(midazolam),středně dlouhý poločas </a:t>
            </a:r>
            <a:r>
              <a:rPr lang="cs-CZ" dirty="0"/>
              <a:t>(oxazepam) </a:t>
            </a:r>
            <a:r>
              <a:rPr lang="cs-CZ" dirty="0" smtClean="0"/>
              <a:t>dlouhý poločas </a:t>
            </a:r>
            <a:r>
              <a:rPr lang="cs-CZ" dirty="0"/>
              <a:t>(klonazepam, výjimečně diazepam) </a:t>
            </a:r>
            <a:endParaRPr lang="cs-CZ" dirty="0" smtClean="0"/>
          </a:p>
          <a:p>
            <a:r>
              <a:rPr lang="cs-CZ" b="1" dirty="0" smtClean="0"/>
              <a:t>dlouhodobá nespavost- </a:t>
            </a:r>
            <a:r>
              <a:rPr lang="cs-CZ" dirty="0"/>
              <a:t>volíme preparáty s nízkým rizikem vzniku závislosti, nejčastěji </a:t>
            </a:r>
            <a:r>
              <a:rPr lang="cs-CZ" i="1" dirty="0"/>
              <a:t>antidepresiva se sedativním efektem</a:t>
            </a:r>
          </a:p>
        </p:txBody>
      </p:sp>
    </p:spTree>
    <p:extLst>
      <p:ext uri="{BB962C8B-B14F-4D97-AF65-F5344CB8AC3E}">
        <p14:creationId xmlns:p14="http://schemas.microsoft.com/office/powerpoint/2010/main" val="2723945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 hypnotické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benzodiazepinová a nebenzodiazepinová hypnotika (Z-hypnotika) jsou pro seniory riziková z důvodu rozvoje závislosti, výskytu pádů a přetrvávajícího útlumu během </a:t>
            </a:r>
            <a:r>
              <a:rPr lang="cs-CZ" dirty="0" smtClean="0"/>
              <a:t>dne</a:t>
            </a:r>
            <a:endParaRPr lang="cs-CZ" altLang="cs-CZ" dirty="0" smtClean="0"/>
          </a:p>
          <a:p>
            <a:r>
              <a:rPr lang="cs-CZ" altLang="cs-CZ" dirty="0" smtClean="0"/>
              <a:t>dvojnásobný </a:t>
            </a:r>
            <a:r>
              <a:rPr lang="cs-CZ" altLang="cs-CZ" dirty="0"/>
              <a:t>počet </a:t>
            </a:r>
            <a:r>
              <a:rPr lang="cs-CZ" altLang="cs-CZ" dirty="0">
                <a:solidFill>
                  <a:schemeClr val="tx2"/>
                </a:solidFill>
              </a:rPr>
              <a:t>zlomenin</a:t>
            </a:r>
            <a:r>
              <a:rPr lang="cs-CZ" altLang="cs-CZ" dirty="0"/>
              <a:t> krčku kosti stehenní při benzodiazepinech</a:t>
            </a:r>
          </a:p>
          <a:p>
            <a:r>
              <a:rPr lang="cs-CZ" altLang="cs-CZ" dirty="0"/>
              <a:t>vznik </a:t>
            </a:r>
            <a:r>
              <a:rPr lang="cs-CZ" altLang="cs-CZ" dirty="0">
                <a:solidFill>
                  <a:schemeClr val="tx2"/>
                </a:solidFill>
              </a:rPr>
              <a:t>závislosti</a:t>
            </a:r>
            <a:r>
              <a:rPr lang="cs-CZ" altLang="cs-CZ" dirty="0"/>
              <a:t>, postupné odeznívání efektu terapie vyvolávající snahy o zvyšování dávek </a:t>
            </a:r>
          </a:p>
          <a:p>
            <a:r>
              <a:rPr lang="cs-CZ" altLang="cs-CZ" dirty="0">
                <a:solidFill>
                  <a:schemeClr val="tx2"/>
                </a:solidFill>
              </a:rPr>
              <a:t>slepá ulička</a:t>
            </a:r>
            <a:r>
              <a:rPr lang="cs-CZ" altLang="cs-CZ" dirty="0"/>
              <a:t> - nemocní léčení hypnotiky mají stejné subjektivní stesky jako nemocní bez medikace, psychická závislost  jim však brání v přerušení jejich užívání. </a:t>
            </a:r>
          </a:p>
          <a:p>
            <a:r>
              <a:rPr lang="cs-CZ" altLang="cs-CZ" dirty="0"/>
              <a:t>riziko vzniku </a:t>
            </a:r>
            <a:r>
              <a:rPr lang="cs-CZ" altLang="cs-CZ" dirty="0">
                <a:solidFill>
                  <a:schemeClr val="tx2"/>
                </a:solidFill>
              </a:rPr>
              <a:t>hospitalizmu</a:t>
            </a:r>
            <a:r>
              <a:rPr lang="cs-CZ" altLang="cs-CZ" dirty="0"/>
              <a:t> s komplikacemi z </a:t>
            </a:r>
            <a:r>
              <a:rPr lang="cs-CZ" altLang="cs-CZ" dirty="0" err="1"/>
              <a:t>inaktivity</a:t>
            </a:r>
            <a:r>
              <a:rPr lang="cs-CZ" altLang="cs-CZ" dirty="0"/>
              <a:t> – kumulace při větším distribučním prostoru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253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Farmakoterapie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Hypnotika IV generace </a:t>
            </a:r>
            <a:r>
              <a:rPr lang="cs-CZ" dirty="0" smtClean="0"/>
              <a:t>– </a:t>
            </a:r>
            <a:r>
              <a:rPr lang="cs-CZ" dirty="0"/>
              <a:t>preparáty ovlivňující melatoninové receptory</a:t>
            </a:r>
            <a:endParaRPr lang="cs-CZ" dirty="0" smtClean="0"/>
          </a:p>
          <a:p>
            <a:r>
              <a:rPr lang="cs-CZ" dirty="0" smtClean="0"/>
              <a:t>melatonin je </a:t>
            </a:r>
            <a:r>
              <a:rPr lang="cs-CZ" dirty="0"/>
              <a:t>hormon produkovaný epifýzou, v menším množství v trávícím traktu a na </a:t>
            </a:r>
            <a:r>
              <a:rPr lang="cs-CZ" dirty="0" smtClean="0"/>
              <a:t>sítnici</a:t>
            </a:r>
          </a:p>
          <a:p>
            <a:r>
              <a:rPr lang="cs-CZ" dirty="0" smtClean="0"/>
              <a:t>biologický </a:t>
            </a:r>
            <a:r>
              <a:rPr lang="cs-CZ" dirty="0"/>
              <a:t>poločas je velmi krátký, cca 45 </a:t>
            </a:r>
            <a:r>
              <a:rPr lang="cs-CZ" dirty="0" smtClean="0"/>
              <a:t>minut</a:t>
            </a:r>
          </a:p>
          <a:p>
            <a:r>
              <a:rPr lang="cs-CZ" dirty="0" smtClean="0"/>
              <a:t>s </a:t>
            </a:r>
            <a:r>
              <a:rPr lang="cs-CZ" dirty="0"/>
              <a:t>věkem jeho vylučování klesá</a:t>
            </a:r>
            <a:endParaRPr lang="cs-CZ" dirty="0" smtClean="0"/>
          </a:p>
          <a:p>
            <a:r>
              <a:rPr lang="cs-CZ" dirty="0" smtClean="0"/>
              <a:t>v dávce až </a:t>
            </a:r>
            <a:r>
              <a:rPr lang="cs-CZ" dirty="0"/>
              <a:t>10 mg snižuje dobu do zahájení </a:t>
            </a:r>
            <a:r>
              <a:rPr lang="cs-CZ" dirty="0" smtClean="0"/>
              <a:t>spánku, </a:t>
            </a:r>
            <a:r>
              <a:rPr lang="cs-CZ" dirty="0"/>
              <a:t>zlepšuje spánkovou efektivitu (procento času v posteli strávené spánkem</a:t>
            </a:r>
            <a:r>
              <a:rPr lang="cs-CZ" dirty="0" smtClean="0"/>
              <a:t>) a prodlužuje </a:t>
            </a:r>
            <a:r>
              <a:rPr lang="cs-CZ" dirty="0"/>
              <a:t>celkovou dobu spánku </a:t>
            </a:r>
            <a:r>
              <a:rPr lang="cs-CZ" dirty="0" smtClean="0"/>
              <a:t>a kvalitu </a:t>
            </a:r>
            <a:r>
              <a:rPr lang="cs-CZ" dirty="0"/>
              <a:t>spánku</a:t>
            </a:r>
          </a:p>
        </p:txBody>
      </p:sp>
    </p:spTree>
    <p:extLst>
      <p:ext uri="{BB962C8B-B14F-4D97-AF65-F5344CB8AC3E}">
        <p14:creationId xmlns:p14="http://schemas.microsoft.com/office/powerpoint/2010/main" val="3876803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Melatonin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</a:t>
            </a:r>
            <a:r>
              <a:rPr lang="cs-CZ" dirty="0"/>
              <a:t>léčbě nespavosti je </a:t>
            </a:r>
            <a:r>
              <a:rPr lang="cs-CZ" dirty="0" smtClean="0"/>
              <a:t>užíván více </a:t>
            </a:r>
            <a:r>
              <a:rPr lang="cs-CZ" dirty="0"/>
              <a:t>než 30 </a:t>
            </a:r>
            <a:r>
              <a:rPr lang="cs-CZ" dirty="0" smtClean="0"/>
              <a:t>let</a:t>
            </a:r>
          </a:p>
          <a:p>
            <a:r>
              <a:rPr lang="cs-CZ" dirty="0" smtClean="0"/>
              <a:t>užívání </a:t>
            </a:r>
            <a:r>
              <a:rPr lang="cs-CZ" dirty="0"/>
              <a:t>melatoninu je </a:t>
            </a:r>
            <a:r>
              <a:rPr lang="cs-CZ" dirty="0" smtClean="0"/>
              <a:t>bezpečné (nežádoucí účinky méně často- bolest </a:t>
            </a:r>
            <a:r>
              <a:rPr lang="cs-CZ" dirty="0"/>
              <a:t>hlavy, slabost, somnolence, nauzea, bolesti břicha, migrény, noční můry, </a:t>
            </a:r>
            <a:r>
              <a:rPr lang="cs-CZ" dirty="0" smtClean="0"/>
              <a:t>předrážděnost) </a:t>
            </a:r>
          </a:p>
          <a:p>
            <a:r>
              <a:rPr lang="cs-CZ" dirty="0"/>
              <a:t>nezpůsobuje návyk ani výraznější somnolenci během </a:t>
            </a:r>
            <a:r>
              <a:rPr lang="cs-CZ" dirty="0" smtClean="0"/>
              <a:t>dne</a:t>
            </a:r>
          </a:p>
          <a:p>
            <a:r>
              <a:rPr lang="cs-CZ" dirty="0" smtClean="0"/>
              <a:t>při </a:t>
            </a:r>
            <a:r>
              <a:rPr lang="cs-CZ" dirty="0"/>
              <a:t>podávání lidem se středně těžkou až těžkou demencí nemá prokazatelně pozitivní efekt na </a:t>
            </a:r>
            <a:r>
              <a:rPr lang="cs-CZ" dirty="0" smtClean="0"/>
              <a:t>spánek</a:t>
            </a:r>
          </a:p>
          <a:p>
            <a:r>
              <a:rPr lang="cs-CZ" dirty="0"/>
              <a:t>senioři mají nižší hladiny melatoninu</a:t>
            </a:r>
          </a:p>
          <a:p>
            <a:r>
              <a:rPr lang="cs-CZ" dirty="0"/>
              <a:t>snížená hladina melatoninu u </a:t>
            </a:r>
            <a:r>
              <a:rPr lang="cs-CZ" dirty="0" err="1"/>
              <a:t>neurodegenerativních</a:t>
            </a:r>
            <a:r>
              <a:rPr lang="cs-CZ" dirty="0"/>
              <a:t> onemocněních (Alzheimerova nemoc, Parkinsonova nemoc, </a:t>
            </a:r>
            <a:r>
              <a:rPr lang="cs-CZ" dirty="0" err="1"/>
              <a:t>Huntingtonova</a:t>
            </a:r>
            <a:r>
              <a:rPr lang="cs-CZ" dirty="0"/>
              <a:t> nemoc)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084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antipsychotika</a:t>
            </a:r>
            <a:r>
              <a:rPr lang="cs-CZ" dirty="0" smtClean="0"/>
              <a:t> - </a:t>
            </a:r>
            <a:r>
              <a:rPr lang="cs-CZ" dirty="0"/>
              <a:t>u pacientů psychotických nebo s organickým postižením </a:t>
            </a:r>
            <a:r>
              <a:rPr lang="cs-CZ" dirty="0" smtClean="0"/>
              <a:t>CNS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melperon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/>
              <a:t>tiapridal</a:t>
            </a: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olanzapin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kvetiapin</a:t>
            </a:r>
            <a:endParaRPr lang="cs-CZ" dirty="0" smtClean="0"/>
          </a:p>
          <a:p>
            <a:r>
              <a:rPr lang="cs-CZ" b="1" dirty="0" smtClean="0"/>
              <a:t>Antidepresiva</a:t>
            </a:r>
            <a:r>
              <a:rPr lang="cs-CZ" dirty="0" smtClean="0"/>
              <a:t> - léčba </a:t>
            </a:r>
            <a:r>
              <a:rPr lang="cs-CZ" dirty="0"/>
              <a:t>sekundární deprese či komorbidních poruch spánku s úzkostnými či depresivními </a:t>
            </a:r>
            <a:r>
              <a:rPr lang="cs-CZ" dirty="0" smtClean="0"/>
              <a:t>potížemi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Trazodon</a:t>
            </a:r>
            <a:r>
              <a:rPr lang="cs-CZ" dirty="0" smtClean="0"/>
              <a:t> , </a:t>
            </a:r>
            <a:r>
              <a:rPr lang="cs-CZ" dirty="0" err="1" smtClean="0"/>
              <a:t>Mirtazapin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69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je fyziologická úloha spánku?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78" y="2040671"/>
            <a:ext cx="5609967" cy="4817329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83245" y="6179404"/>
            <a:ext cx="6057900" cy="6572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357" y="2717655"/>
            <a:ext cx="4063518" cy="258170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907357" y="2717655"/>
            <a:ext cx="4063518" cy="258170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1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Negativní dopady zhoršené kvality spánku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Metabolické</a:t>
            </a:r>
            <a:r>
              <a:rPr lang="cs-CZ" dirty="0" smtClean="0"/>
              <a:t> -inzulinová </a:t>
            </a:r>
            <a:r>
              <a:rPr lang="cs-CZ" dirty="0"/>
              <a:t>rezistence a zvýšené riziko </a:t>
            </a:r>
            <a:r>
              <a:rPr lang="cs-CZ" dirty="0" smtClean="0"/>
              <a:t>cukrovky, porucha </a:t>
            </a:r>
            <a:r>
              <a:rPr lang="cs-CZ" dirty="0"/>
              <a:t>růstového hormonu a obnovy </a:t>
            </a:r>
            <a:r>
              <a:rPr lang="cs-CZ" dirty="0" smtClean="0"/>
              <a:t>svalů, potlačení </a:t>
            </a:r>
            <a:r>
              <a:rPr lang="cs-CZ" dirty="0"/>
              <a:t>testosteronu a snížení </a:t>
            </a:r>
            <a:r>
              <a:rPr lang="cs-CZ" dirty="0" smtClean="0"/>
              <a:t>libida, nerovnováha </a:t>
            </a:r>
            <a:r>
              <a:rPr lang="cs-CZ" dirty="0" err="1"/>
              <a:t>ghrelinu</a:t>
            </a:r>
            <a:r>
              <a:rPr lang="cs-CZ" dirty="0"/>
              <a:t>/</a:t>
            </a:r>
            <a:r>
              <a:rPr lang="cs-CZ" dirty="0" err="1"/>
              <a:t>leptinu</a:t>
            </a:r>
            <a:r>
              <a:rPr lang="cs-CZ" dirty="0"/>
              <a:t> a zvýšená chuť k jídlu </a:t>
            </a:r>
            <a:endParaRPr lang="cs-CZ" dirty="0" smtClean="0"/>
          </a:p>
          <a:p>
            <a:r>
              <a:rPr lang="cs-CZ" b="1" dirty="0" smtClean="0"/>
              <a:t>Kardiovaskulárn</a:t>
            </a:r>
            <a:r>
              <a:rPr lang="cs-CZ" dirty="0" smtClean="0"/>
              <a:t>í - hypertenze , zvýšené </a:t>
            </a:r>
            <a:r>
              <a:rPr lang="cs-CZ" dirty="0"/>
              <a:t>riziko </a:t>
            </a:r>
            <a:r>
              <a:rPr lang="cs-CZ" dirty="0" smtClean="0"/>
              <a:t>arytmie, endoteliální dysfunkce, zvýšené </a:t>
            </a:r>
            <a:r>
              <a:rPr lang="cs-CZ" dirty="0"/>
              <a:t>riziko kardiovaskulárních příhod </a:t>
            </a:r>
            <a:endParaRPr lang="cs-CZ" dirty="0" smtClean="0"/>
          </a:p>
          <a:p>
            <a:r>
              <a:rPr lang="cs-CZ" b="1" dirty="0" smtClean="0"/>
              <a:t>Imunitní</a:t>
            </a:r>
            <a:r>
              <a:rPr lang="cs-CZ" dirty="0" smtClean="0"/>
              <a:t> - snížení </a:t>
            </a:r>
            <a:r>
              <a:rPr lang="cs-CZ" dirty="0"/>
              <a:t>tvorby </a:t>
            </a:r>
            <a:r>
              <a:rPr lang="cs-CZ" dirty="0" smtClean="0"/>
              <a:t>protilátek, produkce </a:t>
            </a:r>
            <a:r>
              <a:rPr lang="cs-CZ" dirty="0"/>
              <a:t>zánětlivých </a:t>
            </a:r>
            <a:r>
              <a:rPr lang="cs-CZ" dirty="0" err="1" smtClean="0"/>
              <a:t>cytokinů</a:t>
            </a:r>
            <a:r>
              <a:rPr lang="cs-CZ" dirty="0" smtClean="0"/>
              <a:t>, zvýšená </a:t>
            </a:r>
            <a:r>
              <a:rPr lang="cs-CZ" dirty="0"/>
              <a:t>náchylnost k nachlazení a infekcím </a:t>
            </a:r>
            <a:endParaRPr lang="cs-CZ" dirty="0" smtClean="0"/>
          </a:p>
          <a:p>
            <a:r>
              <a:rPr lang="cs-CZ" b="1" dirty="0" smtClean="0"/>
              <a:t>Neurologické</a:t>
            </a:r>
            <a:r>
              <a:rPr lang="cs-CZ" dirty="0" smtClean="0"/>
              <a:t> -poškození </a:t>
            </a:r>
            <a:r>
              <a:rPr lang="cs-CZ" dirty="0"/>
              <a:t>konsolidace paměti </a:t>
            </a:r>
            <a:endParaRPr lang="cs-CZ" dirty="0" smtClean="0"/>
          </a:p>
          <a:p>
            <a:r>
              <a:rPr lang="cs-CZ" b="1" dirty="0" smtClean="0"/>
              <a:t>Psychologické</a:t>
            </a:r>
            <a:r>
              <a:rPr lang="cs-CZ" dirty="0" smtClean="0"/>
              <a:t> - zvýšené </a:t>
            </a:r>
            <a:r>
              <a:rPr lang="cs-CZ" dirty="0"/>
              <a:t>riziko </a:t>
            </a:r>
            <a:r>
              <a:rPr lang="cs-CZ" dirty="0" smtClean="0"/>
              <a:t>deprese, podrážděnost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35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Fyziologie spánku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cyklické střídání </a:t>
            </a:r>
            <a:r>
              <a:rPr lang="cs-CZ" dirty="0"/>
              <a:t>fází </a:t>
            </a:r>
            <a:r>
              <a:rPr lang="cs-CZ" dirty="0" smtClean="0"/>
              <a:t>NREM </a:t>
            </a:r>
            <a:r>
              <a:rPr lang="cs-CZ" dirty="0"/>
              <a:t>spánku (non rapid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) a REM spánku (rapid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 smtClean="0"/>
              <a:t>)</a:t>
            </a:r>
          </a:p>
          <a:p>
            <a:r>
              <a:rPr lang="pt-BR" dirty="0"/>
              <a:t>NREM spánek sestává ze tří fází: N1, N2 a </a:t>
            </a:r>
            <a:r>
              <a:rPr lang="pt-BR" dirty="0" smtClean="0"/>
              <a:t>N3</a:t>
            </a:r>
            <a:endParaRPr lang="cs-CZ" dirty="0" smtClean="0"/>
          </a:p>
          <a:p>
            <a:r>
              <a:rPr lang="cs-CZ" dirty="0"/>
              <a:t>REM </a:t>
            </a:r>
            <a:r>
              <a:rPr lang="cs-CZ" dirty="0" smtClean="0"/>
              <a:t>spánek - </a:t>
            </a:r>
            <a:r>
              <a:rPr lang="cs-CZ" dirty="0"/>
              <a:t>aktivní </a:t>
            </a:r>
            <a:r>
              <a:rPr lang="cs-CZ" dirty="0" smtClean="0"/>
              <a:t>snění (důležité pro kognitivní funkce)</a:t>
            </a:r>
          </a:p>
          <a:p>
            <a:r>
              <a:rPr lang="cs-CZ" dirty="0" smtClean="0"/>
              <a:t>na </a:t>
            </a:r>
            <a:r>
              <a:rPr lang="cs-CZ" dirty="0"/>
              <a:t>začátku noci jsou REM fáze kratší a postupně se prodlužují, takže k ránu může trvat REM fáze až </a:t>
            </a:r>
            <a:r>
              <a:rPr lang="cs-CZ" dirty="0" smtClean="0"/>
              <a:t>hodinu</a:t>
            </a:r>
          </a:p>
          <a:p>
            <a:r>
              <a:rPr lang="cs-CZ" dirty="0" smtClean="0"/>
              <a:t>REM </a:t>
            </a:r>
            <a:r>
              <a:rPr lang="cs-CZ" dirty="0"/>
              <a:t>spánek </a:t>
            </a:r>
            <a:r>
              <a:rPr lang="cs-CZ" dirty="0" smtClean="0"/>
              <a:t>- </a:t>
            </a:r>
            <a:r>
              <a:rPr lang="cs-CZ" dirty="0"/>
              <a:t>25 % spánku. První spánkový cyklus (N1 až REM) bývá nejkratší (70–100 min), postupně se cykly prodlužují na 90–120 </a:t>
            </a:r>
            <a:r>
              <a:rPr lang="cs-CZ" dirty="0" smtClean="0"/>
              <a:t>min</a:t>
            </a:r>
          </a:p>
          <a:p>
            <a:r>
              <a:rPr lang="cs-CZ" dirty="0" smtClean="0"/>
              <a:t>během </a:t>
            </a:r>
            <a:r>
              <a:rPr lang="cs-CZ" dirty="0"/>
              <a:t>noci proběhne 4–6 spánkových </a:t>
            </a:r>
            <a:r>
              <a:rPr lang="cs-CZ" dirty="0" smtClean="0"/>
              <a:t>cyklů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5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Fyziologie spánku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NREM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</a:t>
            </a:r>
            <a:r>
              <a:rPr lang="cs-CZ" b="1" dirty="0" smtClean="0"/>
              <a:t>áze </a:t>
            </a:r>
            <a:r>
              <a:rPr lang="cs-CZ" b="1" dirty="0"/>
              <a:t>N1 </a:t>
            </a:r>
            <a:r>
              <a:rPr lang="cs-CZ" dirty="0" smtClean="0"/>
              <a:t>- svalová relaxace, pomalé </a:t>
            </a:r>
            <a:r>
              <a:rPr lang="cs-CZ" dirty="0"/>
              <a:t>pohyby </a:t>
            </a:r>
            <a:r>
              <a:rPr lang="cs-CZ" dirty="0" smtClean="0"/>
              <a:t>očí, </a:t>
            </a:r>
            <a:r>
              <a:rPr lang="cs-CZ" dirty="0"/>
              <a:t>snadno </a:t>
            </a:r>
            <a:r>
              <a:rPr lang="cs-CZ" dirty="0" err="1" smtClean="0"/>
              <a:t>probuditelný</a:t>
            </a:r>
            <a:endParaRPr lang="cs-CZ" dirty="0" smtClean="0"/>
          </a:p>
          <a:p>
            <a:r>
              <a:rPr lang="cs-CZ" b="1" dirty="0" smtClean="0"/>
              <a:t>Fáze N2 </a:t>
            </a:r>
            <a:r>
              <a:rPr lang="cs-CZ" dirty="0" smtClean="0"/>
              <a:t>- </a:t>
            </a:r>
            <a:r>
              <a:rPr lang="cs-CZ" dirty="0"/>
              <a:t>pokles </a:t>
            </a:r>
            <a:r>
              <a:rPr lang="cs-CZ" dirty="0" smtClean="0"/>
              <a:t>teploty</a:t>
            </a:r>
            <a:r>
              <a:rPr lang="cs-CZ" dirty="0"/>
              <a:t>, </a:t>
            </a:r>
            <a:r>
              <a:rPr lang="cs-CZ" dirty="0" smtClean="0"/>
              <a:t>svalová relaxace, </a:t>
            </a:r>
            <a:r>
              <a:rPr lang="cs-CZ" dirty="0"/>
              <a:t>zpomalení dechu a srdeční frekvence. Aktivita mozku se též </a:t>
            </a:r>
            <a:r>
              <a:rPr lang="cs-CZ" dirty="0" smtClean="0"/>
              <a:t>zpomaluje -na </a:t>
            </a:r>
            <a:r>
              <a:rPr lang="cs-CZ" dirty="0"/>
              <a:t>EEG </a:t>
            </a:r>
            <a:r>
              <a:rPr lang="cs-CZ" dirty="0" smtClean="0"/>
              <a:t>přítomně </a:t>
            </a:r>
            <a:r>
              <a:rPr lang="cs-CZ" dirty="0"/>
              <a:t>spánková vřetena a </a:t>
            </a:r>
            <a:r>
              <a:rPr lang="cs-CZ" dirty="0" smtClean="0"/>
              <a:t>K-komplexy </a:t>
            </a:r>
          </a:p>
          <a:p>
            <a:r>
              <a:rPr lang="cs-CZ" b="1" dirty="0" smtClean="0"/>
              <a:t>Fáze N3  </a:t>
            </a:r>
            <a:r>
              <a:rPr lang="cs-CZ" dirty="0" smtClean="0"/>
              <a:t>-hluboký spánek, EEG - pomalé </a:t>
            </a:r>
            <a:r>
              <a:rPr lang="cs-CZ" dirty="0"/>
              <a:t>delta vlny. Svalstvo je relaxováno, srdeční frekvence i dechová aktivita jsou </a:t>
            </a:r>
            <a:r>
              <a:rPr lang="cs-CZ" dirty="0" smtClean="0"/>
              <a:t>pomalé (konsolidace paměti, posilování </a:t>
            </a:r>
            <a:r>
              <a:rPr lang="cs-CZ" dirty="0"/>
              <a:t>imunitního </a:t>
            </a:r>
            <a:r>
              <a:rPr lang="cs-CZ" dirty="0" smtClean="0"/>
              <a:t>systému, sekrece </a:t>
            </a:r>
            <a:r>
              <a:rPr lang="cs-CZ" dirty="0"/>
              <a:t>růstového hormonu</a:t>
            </a:r>
            <a:r>
              <a:rPr lang="cs-CZ" dirty="0" smtClean="0"/>
              <a:t>)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479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spánku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27" y="1375204"/>
            <a:ext cx="7848600" cy="43053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89" y="5807134"/>
            <a:ext cx="4890702" cy="5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spánku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4" y="1715294"/>
            <a:ext cx="8782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Odlišnosti ve stáří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prodloužena doba od ulehnutí do usnutí (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onset</a:t>
            </a:r>
            <a:r>
              <a:rPr lang="cs-CZ" dirty="0"/>
              <a:t> </a:t>
            </a:r>
            <a:r>
              <a:rPr lang="cs-CZ" dirty="0" err="1"/>
              <a:t>latency</a:t>
            </a:r>
            <a:r>
              <a:rPr lang="cs-CZ" dirty="0"/>
              <a:t>, SOL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podíl </a:t>
            </a:r>
            <a:r>
              <a:rPr lang="cs-CZ" dirty="0"/>
              <a:t>spánku ve fázi N1 a N2 se </a:t>
            </a:r>
            <a:r>
              <a:rPr lang="cs-CZ" dirty="0" smtClean="0"/>
              <a:t>zvětšuje</a:t>
            </a:r>
          </a:p>
          <a:p>
            <a:r>
              <a:rPr lang="cs-CZ" dirty="0" smtClean="0"/>
              <a:t>fáze </a:t>
            </a:r>
            <a:r>
              <a:rPr lang="cs-CZ" dirty="0"/>
              <a:t>N3 a v REM </a:t>
            </a:r>
            <a:r>
              <a:rPr lang="cs-CZ" dirty="0" smtClean="0"/>
              <a:t>fáze </a:t>
            </a:r>
            <a:r>
              <a:rPr lang="cs-CZ" dirty="0"/>
              <a:t>spánku je kratší </a:t>
            </a:r>
            <a:r>
              <a:rPr lang="cs-CZ" dirty="0" smtClean="0"/>
              <a:t> </a:t>
            </a:r>
          </a:p>
          <a:p>
            <a:r>
              <a:rPr lang="cs-CZ" dirty="0"/>
              <a:t>fragmentace spánku s větším počtem probuzení během </a:t>
            </a:r>
            <a:r>
              <a:rPr lang="cs-CZ" dirty="0" smtClean="0"/>
              <a:t>noci</a:t>
            </a:r>
          </a:p>
          <a:p>
            <a:r>
              <a:rPr lang="cs-CZ" dirty="0" smtClean="0"/>
              <a:t>senzitivita na cirkadiánní rytmy</a:t>
            </a:r>
          </a:p>
          <a:p>
            <a:r>
              <a:rPr lang="cs-CZ" dirty="0" smtClean="0"/>
              <a:t>častěji </a:t>
            </a:r>
            <a:r>
              <a:rPr lang="cs-CZ" dirty="0"/>
              <a:t>se ve stáří vyskytuje porucha spánku s fázovým předsunutím spánku a bdění, tzv.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sleep-wake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 smtClean="0"/>
              <a:t>disorder</a:t>
            </a:r>
            <a:r>
              <a:rPr lang="cs-CZ" dirty="0" smtClean="0"/>
              <a:t> (</a:t>
            </a:r>
            <a:r>
              <a:rPr lang="cs-CZ" dirty="0" err="1" smtClean="0"/>
              <a:t>usínaní</a:t>
            </a:r>
            <a:r>
              <a:rPr lang="cs-CZ" dirty="0" smtClean="0"/>
              <a:t> </a:t>
            </a:r>
            <a:r>
              <a:rPr lang="cs-CZ" dirty="0"/>
              <a:t>dříve, než by chtěli, a budí se též dříve, než je </a:t>
            </a:r>
            <a:r>
              <a:rPr lang="cs-CZ" dirty="0" smtClean="0"/>
              <a:t>třeba)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39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1400</Words>
  <Application>Microsoft Office PowerPoint</Application>
  <PresentationFormat>Širokoúhlá obrazovka</PresentationFormat>
  <Paragraphs>164</Paragraphs>
  <Slides>29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system-ui</vt:lpstr>
      <vt:lpstr>Motiv Office</vt:lpstr>
      <vt:lpstr>Poruchy spánku ve stáří</vt:lpstr>
      <vt:lpstr>Spánek</vt:lpstr>
      <vt:lpstr>Jaká je fyziologická úloha spánku?</vt:lpstr>
      <vt:lpstr>Negativní dopady zhoršené kvality spánku</vt:lpstr>
      <vt:lpstr>Fyziologie spánku </vt:lpstr>
      <vt:lpstr>Fyziologie spánku NREM</vt:lpstr>
      <vt:lpstr>Fáze spánku</vt:lpstr>
      <vt:lpstr>Fáze spánku</vt:lpstr>
      <vt:lpstr>Odlišnosti ve stáří </vt:lpstr>
      <vt:lpstr>Odlišnosti ve stáří</vt:lpstr>
      <vt:lpstr>Příčiny špatného spánku u seniorů</vt:lpstr>
      <vt:lpstr>Klasifikace poruch spánku</vt:lpstr>
      <vt:lpstr>Hypersomnie </vt:lpstr>
      <vt:lpstr>Poruchy spánku </vt:lpstr>
      <vt:lpstr>Poruchy dýchání vázané na spánek </vt:lpstr>
      <vt:lpstr>Syndrom spánkové apnoe </vt:lpstr>
      <vt:lpstr>Syndrom spánkové apnoe </vt:lpstr>
      <vt:lpstr>Abnormální pohyby vázané na spánek </vt:lpstr>
      <vt:lpstr>Insomnie (Nespavost)</vt:lpstr>
      <vt:lpstr>Diagnostika insomnie </vt:lpstr>
      <vt:lpstr>Epsworthská škála denní spavosti (ESS)</vt:lpstr>
      <vt:lpstr>Léčba nespavosti</vt:lpstr>
      <vt:lpstr>Spánková hygiena</vt:lpstr>
      <vt:lpstr>Spánková hygiena</vt:lpstr>
      <vt:lpstr>Farmakoterapie</vt:lpstr>
      <vt:lpstr>Rizika hypnotické terapie</vt:lpstr>
      <vt:lpstr>Farmakoterapie</vt:lpstr>
      <vt:lpstr>Melatonin</vt:lpstr>
      <vt:lpstr>Farmakoterapie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Krawczyk Jan</dc:creator>
  <cp:lastModifiedBy>Bielaková Katarína</cp:lastModifiedBy>
  <cp:revision>74</cp:revision>
  <dcterms:created xsi:type="dcterms:W3CDTF">2023-06-07T09:01:52Z</dcterms:created>
  <dcterms:modified xsi:type="dcterms:W3CDTF">2024-05-14T06:40:35Z</dcterms:modified>
</cp:coreProperties>
</file>