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4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5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6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7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8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9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0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11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12.xml" ContentType="application/vnd.openxmlformats-officedocument.theme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heme/theme13.xml" ContentType="application/vnd.openxmlformats-officedocument.theme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14.xml" ContentType="application/vnd.openxmlformats-officedocument.theme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15.xml" ContentType="application/vnd.openxmlformats-officedocument.theme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16.xml" ContentType="application/vnd.openxmlformats-officedocument.theme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7" r:id="rId1"/>
    <p:sldMasterId id="2147484346" r:id="rId2"/>
    <p:sldMasterId id="2147484364" r:id="rId3"/>
    <p:sldMasterId id="2147484382" r:id="rId4"/>
    <p:sldMasterId id="2147484400" r:id="rId5"/>
    <p:sldMasterId id="2147484418" r:id="rId6"/>
    <p:sldMasterId id="2147484436" r:id="rId7"/>
    <p:sldMasterId id="2147484449" r:id="rId8"/>
    <p:sldMasterId id="2147484461" r:id="rId9"/>
    <p:sldMasterId id="2147484473" r:id="rId10"/>
    <p:sldMasterId id="2147484485" r:id="rId11"/>
    <p:sldMasterId id="2147484497" r:id="rId12"/>
    <p:sldMasterId id="2147484509" r:id="rId13"/>
    <p:sldMasterId id="2147484521" r:id="rId14"/>
    <p:sldMasterId id="2147484533" r:id="rId15"/>
    <p:sldMasterId id="2147484545" r:id="rId16"/>
    <p:sldMasterId id="2147484557" r:id="rId17"/>
  </p:sldMasterIdLst>
  <p:notesMasterIdLst>
    <p:notesMasterId r:id="rId67"/>
  </p:notesMasterIdLst>
  <p:sldIdLst>
    <p:sldId id="430" r:id="rId18"/>
    <p:sldId id="431" r:id="rId19"/>
    <p:sldId id="444" r:id="rId20"/>
    <p:sldId id="424" r:id="rId21"/>
    <p:sldId id="421" r:id="rId22"/>
    <p:sldId id="351" r:id="rId23"/>
    <p:sldId id="362" r:id="rId24"/>
    <p:sldId id="400" r:id="rId25"/>
    <p:sldId id="411" r:id="rId26"/>
    <p:sldId id="397" r:id="rId27"/>
    <p:sldId id="373" r:id="rId28"/>
    <p:sldId id="372" r:id="rId29"/>
    <p:sldId id="446" r:id="rId30"/>
    <p:sldId id="377" r:id="rId31"/>
    <p:sldId id="433" r:id="rId32"/>
    <p:sldId id="447" r:id="rId33"/>
    <p:sldId id="448" r:id="rId34"/>
    <p:sldId id="449" r:id="rId35"/>
    <p:sldId id="396" r:id="rId36"/>
    <p:sldId id="401" r:id="rId37"/>
    <p:sldId id="450" r:id="rId38"/>
    <p:sldId id="442" r:id="rId39"/>
    <p:sldId id="434" r:id="rId40"/>
    <p:sldId id="435" r:id="rId41"/>
    <p:sldId id="440" r:id="rId42"/>
    <p:sldId id="441" r:id="rId43"/>
    <p:sldId id="375" r:id="rId44"/>
    <p:sldId id="363" r:id="rId45"/>
    <p:sldId id="355" r:id="rId46"/>
    <p:sldId id="436" r:id="rId47"/>
    <p:sldId id="419" r:id="rId48"/>
    <p:sldId id="454" r:id="rId49"/>
    <p:sldId id="445" r:id="rId50"/>
    <p:sldId id="452" r:id="rId51"/>
    <p:sldId id="453" r:id="rId52"/>
    <p:sldId id="420" r:id="rId53"/>
    <p:sldId id="455" r:id="rId54"/>
    <p:sldId id="438" r:id="rId55"/>
    <p:sldId id="456" r:id="rId56"/>
    <p:sldId id="457" r:id="rId57"/>
    <p:sldId id="459" r:id="rId58"/>
    <p:sldId id="460" r:id="rId59"/>
    <p:sldId id="461" r:id="rId60"/>
    <p:sldId id="462" r:id="rId61"/>
    <p:sldId id="463" r:id="rId62"/>
    <p:sldId id="464" r:id="rId63"/>
    <p:sldId id="465" r:id="rId64"/>
    <p:sldId id="466" r:id="rId65"/>
    <p:sldId id="467" r:id="rId66"/>
  </p:sldIdLst>
  <p:sldSz cx="9144000" cy="6858000" type="screen4x3"/>
  <p:notesSz cx="6797675" cy="98742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73633" autoAdjust="0"/>
  </p:normalViewPr>
  <p:slideViewPr>
    <p:cSldViewPr>
      <p:cViewPr varScale="1">
        <p:scale>
          <a:sx n="70" d="100"/>
          <a:sy n="70" d="100"/>
        </p:scale>
        <p:origin x="72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50" Type="http://schemas.openxmlformats.org/officeDocument/2006/relationships/slide" Target="slides/slide33.xml"/><Relationship Id="rId55" Type="http://schemas.openxmlformats.org/officeDocument/2006/relationships/slide" Target="slides/slide38.xml"/><Relationship Id="rId63" Type="http://schemas.openxmlformats.org/officeDocument/2006/relationships/slide" Target="slides/slide46.xml"/><Relationship Id="rId68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53" Type="http://schemas.openxmlformats.org/officeDocument/2006/relationships/slide" Target="slides/slide36.xml"/><Relationship Id="rId58" Type="http://schemas.openxmlformats.org/officeDocument/2006/relationships/slide" Target="slides/slide41.xml"/><Relationship Id="rId66" Type="http://schemas.openxmlformats.org/officeDocument/2006/relationships/slide" Target="slides/slide49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slide" Target="slides/slide32.xml"/><Relationship Id="rId57" Type="http://schemas.openxmlformats.org/officeDocument/2006/relationships/slide" Target="slides/slide40.xml"/><Relationship Id="rId61" Type="http://schemas.openxmlformats.org/officeDocument/2006/relationships/slide" Target="slides/slide4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slide" Target="slides/slide35.xml"/><Relationship Id="rId60" Type="http://schemas.openxmlformats.org/officeDocument/2006/relationships/slide" Target="slides/slide43.xml"/><Relationship Id="rId65" Type="http://schemas.openxmlformats.org/officeDocument/2006/relationships/slide" Target="slides/slide4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slide" Target="slides/slide31.xml"/><Relationship Id="rId56" Type="http://schemas.openxmlformats.org/officeDocument/2006/relationships/slide" Target="slides/slide39.xml"/><Relationship Id="rId64" Type="http://schemas.openxmlformats.org/officeDocument/2006/relationships/slide" Target="slides/slide47.xml"/><Relationship Id="rId69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59" Type="http://schemas.openxmlformats.org/officeDocument/2006/relationships/slide" Target="slides/slide42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3.xml"/><Relationship Id="rId41" Type="http://schemas.openxmlformats.org/officeDocument/2006/relationships/slide" Target="slides/slide24.xml"/><Relationship Id="rId54" Type="http://schemas.openxmlformats.org/officeDocument/2006/relationships/slide" Target="slides/slide37.xml"/><Relationship Id="rId62" Type="http://schemas.openxmlformats.org/officeDocument/2006/relationships/slide" Target="slides/slide45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/>
              <a:t>Klepnutím lze upravit styly předlohy textu.</a:t>
            </a:r>
          </a:p>
          <a:p>
            <a:pPr lvl="1"/>
            <a:r>
              <a:rPr lang="cs-CZ" altLang="cs-CZ" noProof="0"/>
              <a:t>Druhá úroveň</a:t>
            </a:r>
          </a:p>
          <a:p>
            <a:pPr lvl="2"/>
            <a:r>
              <a:rPr lang="cs-CZ" altLang="cs-CZ" noProof="0"/>
              <a:t>Třetí úroveň</a:t>
            </a:r>
          </a:p>
          <a:p>
            <a:pPr lvl="3"/>
            <a:r>
              <a:rPr lang="cs-CZ" altLang="cs-CZ" noProof="0"/>
              <a:t>Čtvrtá úroveň</a:t>
            </a:r>
          </a:p>
          <a:p>
            <a:pPr lvl="4"/>
            <a:r>
              <a:rPr lang="cs-CZ" altLang="cs-CZ" noProof="0"/>
              <a:t>Pátá úroveň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D6A37A1-C732-458B-B4E6-DF12D4DA176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114705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James_Lind" TargetMode="External"/><Relationship Id="rId13" Type="http://schemas.openxmlformats.org/officeDocument/2006/relationships/hyperlink" Target="https://cs.wikipedia.org/wiki/1928" TargetMode="External"/><Relationship Id="rId3" Type="http://schemas.openxmlformats.org/officeDocument/2006/relationships/hyperlink" Target="https://cs.wikipedia.org/wiki/15._stolet%C3%AD" TargetMode="External"/><Relationship Id="rId7" Type="http://schemas.openxmlformats.org/officeDocument/2006/relationships/hyperlink" Target="https://cs.wikipedia.org/wiki/L%C3%A9ka%C5%99" TargetMode="External"/><Relationship Id="rId12" Type="http://schemas.openxmlformats.org/officeDocument/2006/relationships/hyperlink" Target="https://cs.wikipedia.org/wiki/Citron" TargetMode="External"/><Relationship Id="rId17" Type="http://schemas.openxmlformats.org/officeDocument/2006/relationships/hyperlink" Target="https://cs.wikipedia.org/wiki/Lidsk%C3%A1_v%C3%BD%C5%BEiva" TargetMode="External"/><Relationship Id="rId2" Type="http://schemas.openxmlformats.org/officeDocument/2006/relationships/slide" Target="../slides/slide2.xml"/><Relationship Id="rId16" Type="http://schemas.openxmlformats.org/officeDocument/2006/relationships/hyperlink" Target="https://cs.wikipedia.org/wiki/Vitam%C3%ADn_C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s.wikipedia.org/wiki/Skotsko" TargetMode="External"/><Relationship Id="rId11" Type="http://schemas.openxmlformats.org/officeDocument/2006/relationships/hyperlink" Target="https://cs.wikipedia.org/wiki/Pomeran%C4%8D" TargetMode="External"/><Relationship Id="rId5" Type="http://schemas.openxmlformats.org/officeDocument/2006/relationships/hyperlink" Target="https://cs.wikipedia.org/wiki/Suchar" TargetMode="External"/><Relationship Id="rId15" Type="http://schemas.openxmlformats.org/officeDocument/2006/relationships/hyperlink" Target="https://cs.wikipedia.org/wiki/Avitamin%C3%B3za" TargetMode="External"/><Relationship Id="rId10" Type="http://schemas.openxmlformats.org/officeDocument/2006/relationships/hyperlink" Target="https://cs.wikipedia.org/wiki/Ocet" TargetMode="External"/><Relationship Id="rId4" Type="http://schemas.openxmlformats.org/officeDocument/2006/relationships/hyperlink" Target="https://cs.wikipedia.org/wiki/Dieta" TargetMode="External"/><Relationship Id="rId9" Type="http://schemas.openxmlformats.org/officeDocument/2006/relationships/hyperlink" Target="https://cs.wikipedia.org/wiki/1772" TargetMode="External"/><Relationship Id="rId14" Type="http://schemas.openxmlformats.org/officeDocument/2006/relationships/hyperlink" Target="https://cs.wikipedia.org/wiki/Nemoc" TargetMode="Externa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4177E70A-77E2-440D-868D-81F0766AD208}" type="slidenum">
              <a:rPr lang="cs-CZ" altLang="cs-CZ" smtClean="0">
                <a:latin typeface="Arial" panose="020B0604020202020204" pitchFamily="34" charset="0"/>
              </a:rPr>
              <a:pPr/>
              <a:t>1</a:t>
            </a:fld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51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b="1" smtClean="0">
                <a:latin typeface="Arial" panose="020B0604020202020204" pitchFamily="34" charset="0"/>
                <a:cs typeface="Arial" panose="020B0604020202020204" pitchFamily="34" charset="0"/>
              </a:rPr>
              <a:t>hlavních pět diagnostických kritérií</a:t>
            </a:r>
            <a:r>
              <a:rPr lang="cs-CZ" altLang="cs-CZ" smtClean="0">
                <a:latin typeface="Arial" panose="020B0604020202020204" pitchFamily="34" charset="0"/>
                <a:cs typeface="Arial" panose="020B0604020202020204" pitchFamily="34" charset="0"/>
              </a:rPr>
              <a:t>, na kterých se shodla většina členů vedení GLIM </a:t>
            </a:r>
          </a:p>
          <a:p>
            <a:r>
              <a:rPr lang="cs-CZ" altLang="cs-CZ" smtClean="0">
                <a:latin typeface="Arial" panose="020B0604020202020204" pitchFamily="34" charset="0"/>
                <a:cs typeface="Arial" panose="020B0604020202020204" pitchFamily="34" charset="0"/>
              </a:rPr>
              <a:t>neúmyslný váhový úbytek, nízký BMI, snížené množství svalové hmoty, nízký příjem stravy nebo asimilace,závažnost onemocnění/infekce.</a:t>
            </a:r>
          </a:p>
          <a:p>
            <a:endParaRPr lang="cs-CZ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5CC1A7CF-457C-47CE-B25F-2D8C41ADD57B}" type="slidenum">
              <a:rPr lang="cs-CZ" altLang="cs-CZ" smtClean="0">
                <a:latin typeface="Arial" panose="020B0604020202020204" pitchFamily="34" charset="0"/>
              </a:rPr>
              <a:pPr/>
              <a:t>12</a:t>
            </a:fld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5829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mtClean="0">
                <a:latin typeface="Arial" panose="020B0604020202020204" pitchFamily="34" charset="0"/>
                <a:cs typeface="Arial" panose="020B0604020202020204" pitchFamily="34" charset="0"/>
              </a:rPr>
              <a:t>NRS 2002 je jeden z nejpoužívanějších nástrojů</a:t>
            </a:r>
          </a:p>
          <a:p>
            <a:r>
              <a:rPr lang="cs-CZ" altLang="cs-CZ" smtClean="0">
                <a:latin typeface="Arial" panose="020B0604020202020204" pitchFamily="34" charset="0"/>
                <a:cs typeface="Arial" panose="020B0604020202020204" pitchFamily="34" charset="0"/>
              </a:rPr>
              <a:t>Dotazník </a:t>
            </a:r>
            <a:r>
              <a:rPr lang="cs-CZ" altLang="cs-CZ" b="1" smtClean="0">
                <a:latin typeface="Arial" panose="020B0604020202020204" pitchFamily="34" charset="0"/>
                <a:cs typeface="Arial" panose="020B0604020202020204" pitchFamily="34" charset="0"/>
              </a:rPr>
              <a:t>má dvě části. První je prescreeningového charakteru a obsahuje 4 otázky</a:t>
            </a:r>
            <a:r>
              <a:rPr lang="cs-CZ" altLang="cs-CZ" smtClean="0">
                <a:latin typeface="Arial" panose="020B0604020202020204" pitchFamily="34" charset="0"/>
                <a:cs typeface="Arial" panose="020B0604020202020204" pitchFamily="34" charset="0"/>
              </a:rPr>
              <a:t>. Pokud je na všechny otázky negativní odpověď, pacient není v dané chvíli v nutričním riziku nebo malnutriční,</a:t>
            </a:r>
          </a:p>
          <a:p>
            <a:r>
              <a:rPr lang="cs-CZ" altLang="cs-CZ" smtClean="0">
                <a:latin typeface="Arial" panose="020B0604020202020204" pitchFamily="34" charset="0"/>
                <a:cs typeface="Arial" panose="020B0604020202020204" pitchFamily="34" charset="0"/>
              </a:rPr>
              <a:t>ale je potřeba při hospitalizaci tuto první část opakovat v týdenních intervalech. Pokud je </a:t>
            </a:r>
            <a:r>
              <a:rPr lang="cs-CZ" altLang="cs-CZ" b="1" smtClean="0">
                <a:latin typeface="Arial" panose="020B0604020202020204" pitchFamily="34" charset="0"/>
                <a:cs typeface="Arial" panose="020B0604020202020204" pitchFamily="34" charset="0"/>
              </a:rPr>
              <a:t>jen jedna odpověď kladná, pak je potřeba přistoupit i druhé části dotazníku</a:t>
            </a:r>
            <a:r>
              <a:rPr lang="cs-CZ" altLang="cs-CZ" smtClean="0">
                <a:latin typeface="Arial" panose="020B0604020202020204" pitchFamily="34" charset="0"/>
                <a:cs typeface="Arial" panose="020B0604020202020204" pitchFamily="34" charset="0"/>
              </a:rPr>
              <a:t>. Pokud je celkový součet </a:t>
            </a:r>
          </a:p>
          <a:p>
            <a:r>
              <a:rPr lang="cs-CZ" altLang="cs-CZ" smtClean="0">
                <a:latin typeface="Arial" panose="020B0604020202020204" pitchFamily="34" charset="0"/>
                <a:cs typeface="Arial" panose="020B0604020202020204" pitchFamily="34" charset="0"/>
              </a:rPr>
              <a:t>v této části roven nebo menší než 3, pak je pacient vyhodnocen v nutričním riziku. Pokud je součet </a:t>
            </a:r>
            <a:r>
              <a:rPr lang="cs-CZ" altLang="cs-CZ" b="1" smtClean="0">
                <a:latin typeface="Arial" panose="020B0604020202020204" pitchFamily="34" charset="0"/>
                <a:cs typeface="Arial" panose="020B0604020202020204" pitchFamily="34" charset="0"/>
              </a:rPr>
              <a:t>větší než 3</a:t>
            </a:r>
            <a:r>
              <a:rPr lang="cs-CZ" altLang="cs-CZ" smtClean="0">
                <a:latin typeface="Arial" panose="020B0604020202020204" pitchFamily="34" charset="0"/>
                <a:cs typeface="Arial" panose="020B0604020202020204" pitchFamily="34" charset="0"/>
              </a:rPr>
              <a:t>, je pacient malnutriční a je indikován k adekvátní formě umělé výživy</a:t>
            </a:r>
          </a:p>
        </p:txBody>
      </p:sp>
      <p:sp>
        <p:nvSpPr>
          <p:cNvPr id="5325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66640B3D-DF76-451C-A89A-1C1FBBEC7EC8}" type="slidenum">
              <a:rPr lang="cs-CZ" altLang="cs-CZ" smtClean="0">
                <a:latin typeface="Arial" panose="020B0604020202020204" pitchFamily="34" charset="0"/>
              </a:rPr>
              <a:pPr/>
              <a:t>14</a:t>
            </a:fld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1021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b="1" smtClean="0">
                <a:latin typeface="Arial" panose="020B0604020202020204" pitchFamily="34" charset="0"/>
                <a:cs typeface="Arial" panose="020B0604020202020204" pitchFamily="34" charset="0"/>
              </a:rPr>
              <a:t>MNA-SF® s výhodou využívá k identifikaci podvýživy kromě běžných kritérií nutričního screeningu i dva významné geriatrické syndromy běžné v populaci seniorů – imobilitu a neuropsychologické obtíže (otázka C a E</a:t>
            </a:r>
            <a:r>
              <a:rPr lang="cs-CZ" altLang="cs-CZ" smtClean="0">
                <a:latin typeface="Arial" panose="020B0604020202020204" pitchFamily="34" charset="0"/>
                <a:cs typeface="Arial" panose="020B0604020202020204" pitchFamily="34" charset="0"/>
              </a:rPr>
              <a:t> Senzitivita: 82-100 % Specificita: 81-100 % </a:t>
            </a:r>
          </a:p>
          <a:p>
            <a:endParaRPr lang="cs-CZ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2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95573AE8-75AD-4B29-BEA0-734084F32573}" type="slidenum">
              <a:rPr lang="cs-CZ" altLang="cs-CZ" smtClean="0">
                <a:latin typeface="Arial" panose="020B0604020202020204" pitchFamily="34" charset="0"/>
              </a:rPr>
              <a:pPr/>
              <a:t>15</a:t>
            </a:fld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3409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46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CCC0C5C-3646-4CCE-93D3-39A293DDA8EB}" type="slidenum">
              <a:rPr lang="cs-CZ" altLang="cs-CZ" smtClean="0">
                <a:latin typeface="Arial" panose="020B0604020202020204" pitchFamily="34" charset="0"/>
              </a:rPr>
              <a:pPr/>
              <a:t>19</a:t>
            </a:fld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2859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51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E61BA35-DCD7-4109-8DD3-215F2941D308}" type="slidenum">
              <a:rPr lang="cs-CZ" altLang="cs-CZ" smtClean="0">
                <a:latin typeface="Arial" panose="020B0604020202020204" pitchFamily="34" charset="0"/>
              </a:rPr>
              <a:pPr/>
              <a:t>20</a:t>
            </a:fld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457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mtClean="0">
                <a:latin typeface="Arial" panose="020B0604020202020204" pitchFamily="34" charset="0"/>
                <a:cs typeface="Arial" panose="020B0604020202020204" pitchFamily="34" charset="0"/>
              </a:rPr>
              <a:t>https://www.cant.cz/wp-content/uploads/2021/08/Nutri%C4%8Dn%C3%AD-screening-a-proces-p%C3%A9%C4%8De-_-GERI.pdf</a:t>
            </a:r>
          </a:p>
          <a:p>
            <a:endParaRPr lang="cs-CZ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cs-CZ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altLang="cs-CZ" b="1" smtClean="0">
                <a:latin typeface="Arial" panose="020B0604020202020204" pitchFamily="34" charset="0"/>
                <a:cs typeface="Arial" panose="020B0604020202020204" pitchFamily="34" charset="0"/>
              </a:rPr>
              <a:t>HOSPITALIZACE </a:t>
            </a:r>
            <a:r>
              <a:rPr lang="cs-CZ" altLang="cs-CZ" smtClean="0">
                <a:latin typeface="Arial" panose="020B0604020202020204" pitchFamily="34" charset="0"/>
                <a:cs typeface="Arial" panose="020B0604020202020204" pitchFamily="34" charset="0"/>
              </a:rPr>
              <a:t>– vždy do 24–48 hodin od přijetí, rescreening s odstupem 7 dní, doporučené screeningy MNA-SF, MUST, MST</a:t>
            </a:r>
            <a:endParaRPr lang="cs-CZ" altLang="cs-CZ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cs-CZ" b="1" smtClean="0">
                <a:latin typeface="Arial" panose="020B0604020202020204" pitchFamily="34" charset="0"/>
                <a:cs typeface="Arial" panose="020B0604020202020204" pitchFamily="34" charset="0"/>
              </a:rPr>
              <a:t>           a.</a:t>
            </a:r>
            <a:r>
              <a:rPr lang="cs-CZ" altLang="cs-CZ" smtClean="0">
                <a:latin typeface="Arial" panose="020B0604020202020204" pitchFamily="34" charset="0"/>
                <a:cs typeface="Arial" panose="020B0604020202020204" pitchFamily="34" charset="0"/>
              </a:rPr>
              <a:t>   </a:t>
            </a:r>
            <a:r>
              <a:rPr lang="cs-CZ" altLang="cs-CZ" b="1" smtClean="0">
                <a:latin typeface="Arial" panose="020B0604020202020204" pitchFamily="34" charset="0"/>
                <a:cs typeface="Arial" panose="020B0604020202020204" pitchFamily="34" charset="0"/>
              </a:rPr>
              <a:t>Pacient v riziku</a:t>
            </a:r>
          </a:p>
          <a:p>
            <a:r>
              <a:rPr lang="cs-CZ" altLang="cs-CZ" b="1" smtClean="0">
                <a:latin typeface="Arial" panose="020B0604020202020204" pitchFamily="34" charset="0"/>
                <a:cs typeface="Arial" panose="020B0604020202020204" pitchFamily="34" charset="0"/>
              </a:rPr>
              <a:t>           b.   Pacient bez rizika </a:t>
            </a:r>
            <a:r>
              <a:rPr lang="cs-CZ" altLang="cs-CZ" smtClean="0">
                <a:latin typeface="Arial" panose="020B0604020202020204" pitchFamily="34" charset="0"/>
                <a:cs typeface="Arial" panose="020B0604020202020204" pitchFamily="34" charset="0"/>
              </a:rPr>
              <a:t>– rescreening s odstupem 7 dní</a:t>
            </a:r>
          </a:p>
          <a:p>
            <a:endParaRPr lang="cs-CZ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cs-CZ" smtClean="0">
                <a:latin typeface="Arial" panose="020B0604020202020204" pitchFamily="34" charset="0"/>
                <a:cs typeface="Arial" panose="020B0604020202020204" pitchFamily="34" charset="0"/>
              </a:rPr>
              <a:t>Vágnerová T,Kušniriková I. Standard nutriční péče v geriatrii</a:t>
            </a:r>
            <a:br>
              <a:rPr lang="cs-CZ" altLang="cs-CZ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mtClean="0">
                <a:latin typeface="Arial" panose="020B0604020202020204" pitchFamily="34" charset="0"/>
                <a:cs typeface="Arial" panose="020B0604020202020204" pitchFamily="34" charset="0"/>
              </a:rPr>
              <a:t>Nutriční screening a proces péče Geri a gero 2021, 10(1):41-51.</a:t>
            </a:r>
          </a:p>
          <a:p>
            <a:endParaRPr lang="cs-CZ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5312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75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454785E-7441-48A2-8D99-5582691B4861}" type="slidenum">
              <a:rPr lang="cs-CZ" altLang="cs-CZ" smtClean="0">
                <a:latin typeface="Arial" panose="020B0604020202020204" pitchFamily="34" charset="0"/>
              </a:rPr>
              <a:pPr/>
              <a:t>28</a:t>
            </a:fld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9906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82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87723955-6BFA-4CCD-98CA-1A0754478528}" type="slidenum">
              <a:rPr lang="cs-CZ" altLang="cs-CZ" smtClean="0">
                <a:latin typeface="Arial" panose="020B0604020202020204" pitchFamily="34" charset="0"/>
              </a:rPr>
              <a:pPr/>
              <a:t>29</a:t>
            </a:fld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118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90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F144351A-E179-4D34-819D-83E658CC3A1C}" type="slidenum">
              <a:rPr lang="cs-CZ" altLang="cs-CZ" smtClean="0">
                <a:latin typeface="Arial" panose="020B0604020202020204" pitchFamily="34" charset="0"/>
              </a:rPr>
              <a:pPr/>
              <a:t>31</a:t>
            </a:fld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0426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6A37A1-C732-458B-B4E6-DF12D4DA176E}" type="slidenum">
              <a:rPr lang="cs-CZ" altLang="cs-CZ" smtClean="0"/>
              <a:pPr>
                <a:defRPr/>
              </a:pPr>
              <a:t>35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17791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Kurděje začaly být akutní u evropských námořníků zejména v 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  <a:hlinkClick r:id="rId3" tooltip="15. století"/>
              </a:rPr>
              <a:t>15. století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, Námořníci byli po měsíce </a:t>
            </a:r>
            <a:r>
              <a:rPr lang="cs-CZ" alt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odkázáni na </a:t>
            </a:r>
            <a:r>
              <a:rPr lang="cs-CZ" altLang="cs-CZ" b="1" dirty="0" smtClean="0">
                <a:latin typeface="Arial" panose="020B0604020202020204" pitchFamily="34" charset="0"/>
                <a:cs typeface="Arial" panose="020B0604020202020204" pitchFamily="34" charset="0"/>
                <a:hlinkClick r:id="rId4" tooltip="Dieta"/>
              </a:rPr>
              <a:t>dietu</a:t>
            </a:r>
            <a:r>
              <a:rPr lang="cs-CZ" alt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 skládající se ze sušeného hovězího masa a </a:t>
            </a:r>
            <a:r>
              <a:rPr lang="cs-CZ" altLang="cs-CZ" b="1" dirty="0" smtClean="0">
                <a:latin typeface="Arial" panose="020B0604020202020204" pitchFamily="34" charset="0"/>
                <a:cs typeface="Arial" panose="020B0604020202020204" pitchFamily="34" charset="0"/>
                <a:hlinkClick r:id="rId5" tooltip="Suchar"/>
              </a:rPr>
              <a:t>sucharů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 sk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  <a:hlinkClick r:id="rId6" tooltip="Skotsko"/>
              </a:rPr>
              <a:t>otský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  <a:hlinkClick r:id="rId7" tooltip="Lékař"/>
              </a:rPr>
              <a:t>lékař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  <a:hlinkClick r:id="rId8" tooltip="James Lind"/>
              </a:rPr>
              <a:t>James Lind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 publikoval v roce 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  <a:hlinkClick r:id="rId9" tooltip="1772"/>
              </a:rPr>
              <a:t>1772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 práci, v níž demonstroval, že </a:t>
            </a:r>
            <a:r>
              <a:rPr lang="cs-CZ" alt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denní příděl nápoje, který obsahoval </a:t>
            </a:r>
            <a:r>
              <a:rPr lang="cs-CZ" altLang="cs-CZ" b="1" dirty="0" smtClean="0">
                <a:latin typeface="Arial" panose="020B0604020202020204" pitchFamily="34" charset="0"/>
                <a:cs typeface="Arial" panose="020B0604020202020204" pitchFamily="34" charset="0"/>
                <a:hlinkClick r:id="rId10" tooltip="Ocet"/>
              </a:rPr>
              <a:t>ocet</a:t>
            </a:r>
            <a:r>
              <a:rPr lang="cs-CZ" alt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, mořskou vodu a šťávu ze dvou </a:t>
            </a:r>
            <a:r>
              <a:rPr lang="cs-CZ" altLang="cs-CZ" b="1" dirty="0" smtClean="0">
                <a:latin typeface="Arial" panose="020B0604020202020204" pitchFamily="34" charset="0"/>
                <a:cs typeface="Arial" panose="020B0604020202020204" pitchFamily="34" charset="0"/>
                <a:hlinkClick r:id="rId11" tooltip="Pomeranč"/>
              </a:rPr>
              <a:t>pomerančů</a:t>
            </a:r>
            <a:r>
              <a:rPr lang="cs-CZ" alt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 a jednoho </a:t>
            </a:r>
            <a:r>
              <a:rPr lang="cs-CZ" altLang="cs-CZ" b="1" dirty="0" smtClean="0">
                <a:latin typeface="Arial" panose="020B0604020202020204" pitchFamily="34" charset="0"/>
                <a:cs typeface="Arial" panose="020B0604020202020204" pitchFamily="34" charset="0"/>
                <a:hlinkClick r:id="rId12" tooltip="Citron"/>
              </a:rPr>
              <a:t>citronu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, rychle vyléčil skorbut. V roce 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  <a:hlinkClick r:id="rId13" tooltip="1928"/>
              </a:rPr>
              <a:t>1928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 objevil maďarský </a:t>
            </a:r>
            <a:r>
              <a:rPr lang="cs-CZ" alt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chemikvitamin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C 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  <a:hlinkClick r:id="rId14" tooltip="Nemoc"/>
              </a:rPr>
              <a:t>nemoc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 způsobená dlouhodobým 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  <a:hlinkClick r:id="rId15" tooltip="Avitaminóza"/>
              </a:rPr>
              <a:t>nedostatkem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  <a:hlinkClick r:id="rId16" tooltip="Vitamín C"/>
              </a:rPr>
              <a:t>vitamínu C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 ve 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  <a:hlinkClick r:id="rId17" tooltip="Lidská výživa"/>
              </a:rPr>
              <a:t>stravě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 Na rozdíl od většiny zvířat a rostlin totiž lidské tělo nedokáže syntetizovat tento vitamín, proto jej musí přijímat v potravě.  </a:t>
            </a:r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6BF140CF-96B0-45F4-8046-E2F81AE057A6}" type="slidenum">
              <a:rPr lang="cs-CZ" altLang="cs-CZ" smtClean="0">
                <a:latin typeface="Arial" panose="020B0604020202020204" pitchFamily="34" charset="0"/>
              </a:rPr>
              <a:pPr/>
              <a:t>2</a:t>
            </a:fld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2300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mtClean="0">
                <a:latin typeface="Arial" panose="020B0604020202020204" pitchFamily="34" charset="0"/>
                <a:cs typeface="Arial" panose="020B0604020202020204" pitchFamily="34" charset="0"/>
              </a:rPr>
              <a:t>Cíl nutriční podpory je zlepšit nutriční stav pacienta .Imobilizace pacienta vede k ztrátě svaloviny .Navíc sedace a fyzické omezení pacienta vedek kognitvnímu , deliriu , jenom na omezenou dobu k prevence ochrany před seba poškozením</a:t>
            </a:r>
          </a:p>
        </p:txBody>
      </p:sp>
    </p:spTree>
    <p:extLst>
      <p:ext uri="{BB962C8B-B14F-4D97-AF65-F5344CB8AC3E}">
        <p14:creationId xmlns:p14="http://schemas.microsoft.com/office/powerpoint/2010/main" val="14837446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6A37A1-C732-458B-B4E6-DF12D4DA176E}" type="slidenum">
              <a:rPr lang="cs-CZ" altLang="cs-CZ" smtClean="0"/>
              <a:pPr>
                <a:defRPr/>
              </a:pPr>
              <a:t>37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668440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CC92023-CD7A-4C11-9942-334726C3378B}" type="slidenum">
              <a:rPr lang="cs-CZ" altLang="cs-CZ" sz="1400" smtClean="0"/>
              <a:pPr>
                <a:spcBef>
                  <a:spcPct val="0"/>
                </a:spcBef>
              </a:pPr>
              <a:t>39</a:t>
            </a:fld>
            <a:endParaRPr lang="cs-CZ" altLang="cs-CZ" sz="1400" smtClean="0"/>
          </a:p>
        </p:txBody>
      </p:sp>
      <p:sp>
        <p:nvSpPr>
          <p:cNvPr id="819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6332687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F5A5C5D-9EB6-4FA8-9641-FFD5E6EA539A}" type="slidenum">
              <a:rPr lang="cs-CZ" altLang="cs-CZ" sz="1400" smtClean="0"/>
              <a:pPr>
                <a:spcBef>
                  <a:spcPct val="0"/>
                </a:spcBef>
              </a:pPr>
              <a:t>40</a:t>
            </a:fld>
            <a:endParaRPr lang="cs-CZ" altLang="cs-CZ" sz="1400" smtClean="0"/>
          </a:p>
        </p:txBody>
      </p:sp>
      <p:sp>
        <p:nvSpPr>
          <p:cNvPr id="12291" name="Rectangle 2"/>
          <p:cNvSpPr>
            <a:spLocks noGrp="1"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22691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12FC510-E5FE-4095-B663-5C18DE14A0B5}" type="slidenum">
              <a:rPr lang="cs-CZ" altLang="cs-CZ" sz="1400" smtClean="0"/>
              <a:pPr>
                <a:spcBef>
                  <a:spcPct val="0"/>
                </a:spcBef>
              </a:pPr>
              <a:t>41</a:t>
            </a:fld>
            <a:endParaRPr lang="cs-CZ" altLang="cs-CZ" sz="1400" smtClean="0"/>
          </a:p>
        </p:txBody>
      </p:sp>
      <p:sp>
        <p:nvSpPr>
          <p:cNvPr id="16387" name="Rectangle 2"/>
          <p:cNvSpPr>
            <a:spLocks noGrp="1"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7411955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6D3BA75-3A17-4237-80A5-D310AC18422D}" type="slidenum">
              <a:rPr lang="cs-CZ" altLang="cs-CZ" sz="1400" smtClean="0"/>
              <a:pPr>
                <a:spcBef>
                  <a:spcPct val="0"/>
                </a:spcBef>
              </a:pPr>
              <a:t>42</a:t>
            </a:fld>
            <a:endParaRPr lang="cs-CZ" altLang="cs-CZ" sz="1400" smtClean="0"/>
          </a:p>
        </p:txBody>
      </p:sp>
      <p:sp>
        <p:nvSpPr>
          <p:cNvPr id="2048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Text Box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cs-CZ" altLang="cs-CZ" b="1" smtClean="0"/>
              <a:t>Geriatričtí pacienti se v rámci optimálního BMI pohybují v mírně odlišném rozmezí, než je udáváno pro populaci dospělou – některé výzkumy totiž dokazují, že senioři profitují z tzv. paradoxu obezity, respektive nadváhy</a:t>
            </a:r>
            <a:r>
              <a:rPr lang="cs-CZ" altLang="cs-CZ" smtClean="0"/>
              <a:t>. Tento paradox je vysvětlován </a:t>
            </a:r>
            <a:r>
              <a:rPr lang="cs-CZ" altLang="cs-CZ" b="1" smtClean="0"/>
              <a:t>vyšší anabolickou odpovědí při výraznějším mechanickém stimulu</a:t>
            </a:r>
            <a:r>
              <a:rPr lang="cs-CZ" altLang="cs-CZ" smtClean="0"/>
              <a:t> (vyšší hmotnosti) kompenzující anabolickou rezistenci ve svalu, která je pro stáří typická.</a:t>
            </a:r>
            <a:r>
              <a:rPr lang="cs-CZ" altLang="cs-CZ" b="1" smtClean="0"/>
              <a:t>Ideální BMI pro seniorský věk se s ohledem na mortalitní riziko pohybuje v rozmezí 24,0–30,9 kg/m2, přičemž vůbec nejnižší mortality dosahují geriatričtí pacienti s BMI v úzkém pásmu 27,0–27,9 kg/m2</a:t>
            </a:r>
            <a:r>
              <a:rPr lang="cs-CZ" altLang="cs-CZ" smtClean="0"/>
              <a:t>. BMI přesahující 30,9 kg/m2 má však stejný negativní vliv na mortalitu a morbiditu seniorů jako u populace středního věku.</a:t>
            </a:r>
          </a:p>
          <a:p>
            <a:r>
              <a:rPr lang="cs-CZ" altLang="cs-CZ" smtClean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740853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BB44F17-11F4-4332-BB75-BEF8F1E79FA6}" type="slidenum">
              <a:rPr lang="cs-CZ" altLang="cs-CZ" sz="1400" smtClean="0"/>
              <a:pPr>
                <a:spcBef>
                  <a:spcPct val="0"/>
                </a:spcBef>
              </a:pPr>
              <a:t>44</a:t>
            </a:fld>
            <a:endParaRPr lang="cs-CZ" altLang="cs-CZ" sz="1400" smtClean="0"/>
          </a:p>
        </p:txBody>
      </p:sp>
      <p:sp>
        <p:nvSpPr>
          <p:cNvPr id="37891" name="Rectangle 2"/>
          <p:cNvSpPr>
            <a:spLocks noGrp="1"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mtClean="0"/>
              <a:t>very low energy intake </a:t>
            </a:r>
          </a:p>
          <a:p>
            <a:r>
              <a:rPr lang="cs-CZ" altLang="cs-CZ" smtClean="0"/>
              <a:t>50% S, 25% B a 25% T celozrnné produkty , </a:t>
            </a:r>
          </a:p>
        </p:txBody>
      </p:sp>
    </p:spTree>
    <p:extLst>
      <p:ext uri="{BB962C8B-B14F-4D97-AF65-F5344CB8AC3E}">
        <p14:creationId xmlns:p14="http://schemas.microsoft.com/office/powerpoint/2010/main" val="18172986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</p:spPr>
      </p:sp>
      <p:sp>
        <p:nvSpPr>
          <p:cNvPr id="39939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39940" name="Zástupný symbol pro číslo snímku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2A7E0D2-CE31-4579-9C4E-F0FFBDBA57AE}" type="slidenum">
              <a:rPr lang="cs-CZ" altLang="cs-CZ" sz="1400" smtClean="0"/>
              <a:pPr>
                <a:spcBef>
                  <a:spcPct val="0"/>
                </a:spcBef>
              </a:pPr>
              <a:t>45</a:t>
            </a:fld>
            <a:endParaRPr lang="cs-CZ" altLang="cs-CZ" sz="1400" smtClean="0"/>
          </a:p>
        </p:txBody>
      </p:sp>
    </p:spTree>
    <p:extLst>
      <p:ext uri="{BB962C8B-B14F-4D97-AF65-F5344CB8AC3E}">
        <p14:creationId xmlns:p14="http://schemas.microsoft.com/office/powerpoint/2010/main" val="12488302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</p:spPr>
      </p:sp>
      <p:sp>
        <p:nvSpPr>
          <p:cNvPr id="55299" name="Rectangle 3"/>
          <p:cNvSpPr>
            <a:spLocks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14991034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18A229E-950E-4667-ABF3-A4F89ECA0735}" type="slidenum">
              <a:rPr lang="cs-CZ" altLang="cs-CZ" sz="1400" smtClean="0"/>
              <a:pPr>
                <a:spcBef>
                  <a:spcPct val="0"/>
                </a:spcBef>
              </a:pPr>
              <a:t>47</a:t>
            </a:fld>
            <a:endParaRPr lang="cs-CZ" altLang="cs-CZ" sz="1400" smtClean="0"/>
          </a:p>
        </p:txBody>
      </p:sp>
      <p:sp>
        <p:nvSpPr>
          <p:cNvPr id="57347" name="Rectangle 2"/>
          <p:cNvSpPr>
            <a:spLocks noGrp="1"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dirty="0" smtClean="0"/>
              <a:t>https://cdn.easo.org/wp-content/uploads/2018/12/16195558/Obesity-in-the-Elderly-A-Guideline.pdf</a:t>
            </a:r>
          </a:p>
          <a:p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666886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 roce 2021 trpělo malnutrici mezi </a:t>
            </a:r>
            <a:r>
              <a:rPr lang="cs-CZ" alt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702-828 miliony lidí na světě , to je o 46 milionů víc než v roce 2020</a:t>
            </a:r>
          </a:p>
          <a:p>
            <a:endParaRPr lang="cs-CZ" alt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9182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</p:spPr>
      </p:sp>
      <p:sp>
        <p:nvSpPr>
          <p:cNvPr id="59395" name="Rectangle 3"/>
          <p:cNvSpPr>
            <a:spLocks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mtClean="0"/>
              <a:t>Ve stáří se nedaří změnit životní styl (u seniorů je hodně limitací,ktreé tomu brání, od kognitivního deficitu,přes soc.izolaci,omezené finance</a:t>
            </a:r>
          </a:p>
          <a:p>
            <a:r>
              <a:rPr lang="cs-CZ" altLang="cs-CZ" smtClean="0"/>
              <a:t>adherence seniorů velmi nízká a pohybuje se pouze v rozmezí 7–15 %.(64,65) Důvody nespolupráce jsou četné – nedostatek času, strach, zdravotní obavy, bolest, únava a v neposlední řadě nedostatečná sociální podpora </a:t>
            </a:r>
          </a:p>
        </p:txBody>
      </p:sp>
    </p:spTree>
    <p:extLst>
      <p:ext uri="{BB962C8B-B14F-4D97-AF65-F5344CB8AC3E}">
        <p14:creationId xmlns:p14="http://schemas.microsoft.com/office/powerpoint/2010/main" val="5354383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A1AA296-3998-4F1A-93A1-0AFB3A451581}" type="slidenum">
              <a:rPr lang="cs-CZ" altLang="cs-CZ" sz="1400" smtClean="0"/>
              <a:pPr>
                <a:spcBef>
                  <a:spcPct val="0"/>
                </a:spcBef>
              </a:pPr>
              <a:t>49</a:t>
            </a:fld>
            <a:endParaRPr lang="cs-CZ" altLang="cs-CZ" sz="1400" smtClean="0"/>
          </a:p>
        </p:txBody>
      </p:sp>
      <p:sp>
        <p:nvSpPr>
          <p:cNvPr id="6349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63492" name="Rectangle 3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166124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D4455171-6DA5-421A-A306-371067F20A52}" type="slidenum">
              <a:rPr lang="cs-CZ" altLang="cs-CZ" smtClean="0">
                <a:latin typeface="Arial" panose="020B0604020202020204" pitchFamily="34" charset="0"/>
              </a:rPr>
              <a:pPr/>
              <a:t>5</a:t>
            </a:fld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597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8B9569C0-4973-4C2A-849C-04FA7D98EE34}" type="slidenum">
              <a:rPr lang="cs-CZ" altLang="cs-CZ" smtClean="0">
                <a:latin typeface="Arial" panose="020B0604020202020204" pitchFamily="34" charset="0"/>
              </a:rPr>
              <a:pPr/>
              <a:t>6</a:t>
            </a:fld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778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cs-CZ" alt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sarkoipenie</a:t>
            </a:r>
            <a:r>
              <a:rPr lang="cs-CZ" alt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úbytku svalové hmoty dochází fyziologicky věkem</a:t>
            </a:r>
          </a:p>
          <a:p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Svalová hmota  ve věku 70 let klesá ve srovnání s věkem 30 let ze </a:t>
            </a:r>
            <a:r>
              <a:rPr lang="cs-CZ" alt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30% na 17%</a:t>
            </a:r>
          </a:p>
          <a:p>
            <a:r>
              <a:rPr lang="cs-CZ" alt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Tuk stoupá ze 14% na 30% 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a obsah vody klesá na 53%</a:t>
            </a:r>
          </a:p>
          <a:p>
            <a:endParaRPr lang="cs-CZ" alt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Redukce energetické potřeby a energetického příjmu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ze 2700 kcal v mládí na 2000 kcal ve stáří</a:t>
            </a:r>
          </a:p>
          <a:p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(snížení bazální energetické potřeby  a snížení energie spotřebované na denní aktivity)</a:t>
            </a:r>
          </a:p>
          <a:p>
            <a:endParaRPr lang="cs-CZ" alt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Svalstvo ve stáří obsahuje větší podíl tuku (intra a extra </a:t>
            </a:r>
            <a:r>
              <a:rPr lang="cs-CZ" alt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myocelulárně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)                 </a:t>
            </a:r>
          </a:p>
          <a:p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Tento fenomén se podílí i na vzniku inzulínové rezistence.</a:t>
            </a:r>
          </a:p>
          <a:p>
            <a:endParaRPr lang="cs-CZ" alt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alt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alt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6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15D5C79F-048A-44A9-A50F-1E5EB8AE7302}" type="slidenum">
              <a:rPr lang="cs-CZ" altLang="cs-CZ" smtClean="0">
                <a:latin typeface="Arial" panose="020B0604020202020204" pitchFamily="34" charset="0"/>
              </a:rPr>
              <a:pPr/>
              <a:t>8</a:t>
            </a:fld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000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mtClean="0">
                <a:latin typeface="Arial" panose="020B0604020202020204" pitchFamily="34" charset="0"/>
                <a:cs typeface="Arial" panose="020B0604020202020204" pitchFamily="34" charset="0"/>
              </a:rPr>
              <a:t>pokles svaloviny je fyziologický a po 50. roce ztráta 1–2 % ročně, svalová síla klesá výrazněji o 1,5–5 % ročně</a:t>
            </a:r>
          </a:p>
          <a:p>
            <a:r>
              <a:rPr lang="cs-CZ" altLang="cs-CZ" smtClean="0">
                <a:latin typeface="Arial" panose="020B0604020202020204" pitchFamily="34" charset="0"/>
                <a:cs typeface="Arial" panose="020B0604020202020204" pitchFamily="34" charset="0"/>
              </a:rPr>
              <a:t>nejvyšší množství kosterní svaloviny kolem 30 roku, poté pokles a nárůst tukové hmoty</a:t>
            </a:r>
          </a:p>
          <a:p>
            <a:endParaRPr lang="cs-CZ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1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4A27B3E5-EB54-4BD8-9E12-FDF3F06BE0E7}" type="slidenum">
              <a:rPr lang="cs-CZ" altLang="cs-CZ" smtClean="0">
                <a:latin typeface="Arial" panose="020B0604020202020204" pitchFamily="34" charset="0"/>
              </a:rPr>
              <a:pPr/>
              <a:t>9</a:t>
            </a:fld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409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mtClean="0">
                <a:latin typeface="Arial" panose="020B0604020202020204" pitchFamily="34" charset="0"/>
                <a:cs typeface="Arial" panose="020B0604020202020204" pitchFamily="34" charset="0"/>
              </a:rPr>
              <a:t>Prevence sarkopenie začíná v mládí.Pokud nepracujeme na tom aby ….V dětství a dospívaní dosáhnout maximalizaci objemu, střední věk udržení objemu a ve stáří zabránit úbytku svalů</a:t>
            </a:r>
          </a:p>
          <a:p>
            <a:r>
              <a:rPr lang="cs-CZ" altLang="cs-CZ" smtClean="0">
                <a:latin typeface="Arial" panose="020B0604020202020204" pitchFamily="34" charset="0"/>
                <a:cs typeface="Arial" panose="020B0604020202020204" pitchFamily="34" charset="0"/>
              </a:rPr>
              <a:t>Za normálních okolností je svalová síla a disabilita /soběstačnost u seniorů úzce spojená</a:t>
            </a:r>
          </a:p>
          <a:p>
            <a:endParaRPr lang="cs-CZ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6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7D3BD712-2EFD-4AC5-96EA-94DAB131318B}" type="slidenum">
              <a:rPr lang="cs-CZ" altLang="cs-CZ" smtClean="0">
                <a:latin typeface="Arial" panose="020B0604020202020204" pitchFamily="34" charset="0"/>
              </a:rPr>
              <a:pPr/>
              <a:t>10</a:t>
            </a:fld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969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Akutní- sepse, </a:t>
            </a:r>
            <a:r>
              <a:rPr lang="cs-CZ" alt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ak.exacerbace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chron.onem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cs-CZ" alt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Chron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- SS, CHOPMRA, CHRI</a:t>
            </a:r>
          </a:p>
          <a:p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DRM bez zánětu- demence ,Parkinson </a:t>
            </a:r>
          </a:p>
          <a:p>
            <a:endParaRPr lang="cs-CZ" alt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Kwasihorkor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alt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neodostatek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bílkovin , </a:t>
            </a:r>
            <a:r>
              <a:rPr lang="cs-CZ" alt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doodávka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energie může být dostatečné, malnutrice nemusí být viditelná</a:t>
            </a:r>
          </a:p>
          <a:p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Marasmus –</a:t>
            </a:r>
            <a:r>
              <a:rPr lang="cs-CZ" alt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kachektikcý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,</a:t>
            </a:r>
            <a:r>
              <a:rPr lang="cs-CZ" alt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nedoostaek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enrgie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alt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odburavani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svalové a tukové tkáně  </a:t>
            </a:r>
          </a:p>
          <a:p>
            <a:endParaRPr lang="cs-CZ" alt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cs-CZ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endParaRPr lang="cs-CZ" alt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5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5EC46E21-814A-4B3F-AC20-F006B0A02204}" type="slidenum">
              <a:rPr lang="cs-CZ" altLang="cs-CZ" smtClean="0">
                <a:latin typeface="Arial" panose="020B0604020202020204" pitchFamily="34" charset="0"/>
              </a:rPr>
              <a:pPr/>
              <a:t>11</a:t>
            </a:fld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121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576263"/>
            <a:ext cx="2727325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298877" y="2900365"/>
            <a:ext cx="8521200" cy="1171580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877" y="4116403"/>
            <a:ext cx="8521200" cy="69849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lang="cs-CZ" sz="90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r>
              <a:t>Klinika interní, geriatrie a praktického lékařství Fakultní nemocnice Brno a Lékařské fakulty Masarykovy univerzity</a:t>
            </a:r>
            <a:endParaRPr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E3682-F52F-4B9A-AEA7-E45CF672B17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05927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638" y="6054725"/>
            <a:ext cx="1525587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ástupný symbol pro obsah 12"/>
          <p:cNvSpPr>
            <a:spLocks noGrp="1"/>
          </p:cNvSpPr>
          <p:nvPr>
            <p:ph sz="quarter" idx="24"/>
          </p:nvPr>
        </p:nvSpPr>
        <p:spPr>
          <a:xfrm>
            <a:off x="539998" y="718713"/>
            <a:ext cx="3915001" cy="32040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539999" y="4500000"/>
            <a:ext cx="3915000" cy="1331998"/>
          </a:xfrm>
          <a:prstGeom prst="rect">
            <a:avLst/>
          </a:prstGeo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540543" y="4068000"/>
            <a:ext cx="3915000" cy="360000"/>
          </a:xfrm>
          <a:prstGeom prst="rect">
            <a:avLst/>
          </a:prstGeom>
        </p:spPr>
        <p:txBody>
          <a:bodyPr/>
          <a:lstStyle>
            <a:lvl1pPr>
              <a:lnSpc>
                <a:spcPts val="825"/>
              </a:lnSpc>
              <a:defRPr sz="675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/>
          <p:cNvSpPr>
            <a:spLocks noGrp="1"/>
          </p:cNvSpPr>
          <p:nvPr>
            <p:ph type="body" sz="quarter" idx="20"/>
          </p:nvPr>
        </p:nvSpPr>
        <p:spPr>
          <a:xfrm>
            <a:off x="4688459" y="4500000"/>
            <a:ext cx="3915000" cy="1331998"/>
          </a:xfrm>
          <a:prstGeom prst="rect">
            <a:avLst/>
          </a:prstGeo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2"/>
          </p:nvPr>
        </p:nvSpPr>
        <p:spPr>
          <a:xfrm>
            <a:off x="4689002" y="4068000"/>
            <a:ext cx="3915000" cy="360000"/>
          </a:xfrm>
          <a:prstGeom prst="rect">
            <a:avLst/>
          </a:prstGeom>
        </p:spPr>
        <p:txBody>
          <a:bodyPr/>
          <a:lstStyle>
            <a:lvl1pPr>
              <a:lnSpc>
                <a:spcPts val="825"/>
              </a:lnSpc>
              <a:defRPr sz="675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/>
          <p:cNvSpPr>
            <a:spLocks noGrp="1"/>
          </p:cNvSpPr>
          <p:nvPr>
            <p:ph sz="quarter" idx="25"/>
          </p:nvPr>
        </p:nvSpPr>
        <p:spPr>
          <a:xfrm>
            <a:off x="4688459" y="718713"/>
            <a:ext cx="3915001" cy="32040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zápatí 1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Klinika interní, geriatrie a praktického lékařství Fakultní nemocnice Brno a Lékařské fakulty Masarykovy univerzity</a:t>
            </a:r>
            <a:endParaRPr dirty="0"/>
          </a:p>
        </p:txBody>
      </p:sp>
      <p:sp>
        <p:nvSpPr>
          <p:cNvPr id="14" name="Zástupný symbol pro číslo snímku 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4C8BC-3D09-4B6D-8AB5-7949D156491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3794394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xmlns="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978" y="1950397"/>
            <a:ext cx="6514043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5568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27F9DEB8-F8A6-420E-B60D-4515B985E4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altLang="cs-CZ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17912C5C-7CCE-4F96-8D4B-E736FC1507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DFAC0208-8D3C-4F7E-9FA8-7D93594085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9CD2A1-EC28-42B3-9C80-A2CF9AEC95E3}" type="slidenum">
              <a:rPr lang="cs-CZ" altLang="cs-CZ">
                <a:solidFill>
                  <a:srgbClr val="0000DC"/>
                </a:solidFill>
              </a:rPr>
              <a:pPr/>
              <a:t>‹#›</a:t>
            </a:fld>
            <a:endParaRPr lang="cs-CZ" altLang="cs-CZ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76138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B5841B0-AAFA-4CC8-9C78-A57E320AC1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1C594C3-FF60-4411-8836-1659507DA5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Klinika interní, geriatrie a praktického lékařství Fakultní nemocnice Brno a Lékařské fakulty Masarykovy univerzity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CC23394-F500-4A6E-A63D-0ED812AB40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E178B6-9517-4309-A358-9D2C952A76E6}" type="slidenum">
              <a:rPr lang="cs-CZ" altLang="cs-CZ">
                <a:solidFill>
                  <a:srgbClr val="0000DC"/>
                </a:solidFill>
              </a:rPr>
              <a:pPr/>
              <a:t>‹#›</a:t>
            </a:fld>
            <a:endParaRPr lang="cs-CZ" altLang="cs-CZ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40456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6A004C1A-0452-4A1F-A537-12025317D9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altLang="cs-CZ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37976716-5817-4191-8495-7D19C6E35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F301EFE9-6440-4E08-92EB-631C5D9A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4C73235-D7BB-4CEB-ACE8-774FFDD1E5E9}" type="slidenum">
              <a:rPr lang="cs-CZ" altLang="cs-CZ">
                <a:solidFill>
                  <a:srgbClr val="0000DC"/>
                </a:solidFill>
              </a:rPr>
              <a:pPr/>
              <a:t>‹#›</a:t>
            </a:fld>
            <a:endParaRPr lang="cs-CZ" altLang="cs-CZ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56822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6E07F-724A-486B-BDCF-2A49DD67482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1775622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475B6-B78C-4D91-9B11-F22194A2647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4273017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22D9E-45F4-48CE-BB67-5307B009A4A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042942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4964"/>
            <a:ext cx="4056460" cy="452437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7960" y="1604964"/>
            <a:ext cx="4057650" cy="452437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EF509-C35D-470B-8295-0B6AD05B601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0839764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452A3-D2FE-4A4D-A69C-2E240FFB2DC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6371139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A5ADF-87C5-497D-94DF-A66A4F1268B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06429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638" y="6054725"/>
            <a:ext cx="1525587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Klinika interní, geriatrie a praktického lékařství Fakultní nemocnice Brno a Lékařské fakulty Masarykovy univerzity</a:t>
            </a:r>
            <a:endParaRPr dirty="0"/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9C789-8152-4CBB-ADCF-E9E00827DB8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1115420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A8AE6-AF82-4B85-8888-2ED58BCF796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3554464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8B325-89EC-4344-903B-7DD0E0B0456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8337948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EC0EE-9132-49A9-84C3-D5577FEBF31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2091060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CF74C-DB07-4E1A-9123-3DB1C9402C2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8665170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88931" y="1604964"/>
            <a:ext cx="2130029" cy="452437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98847" y="1604964"/>
            <a:ext cx="6275784" cy="4524375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CCD2C-E4CC-4E2D-97B9-DC22C422574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8842266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8847" y="2900364"/>
            <a:ext cx="8520113" cy="11699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2F94C-6023-455E-9EC0-2D48B863CDE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8536849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C4DBA-D7D5-46B3-B982-822D17E9B4C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7356482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01F1F-D93D-4188-90A7-1501CAA478A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9263213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802BB-62C7-4941-95F4-B1AE95292BA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7112751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40544" y="1692276"/>
            <a:ext cx="3974306" cy="4138613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1" y="1692276"/>
            <a:ext cx="3974306" cy="4138613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FB451-8B09-4B2E-932E-8062F31F2C0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08552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638" y="6048375"/>
            <a:ext cx="152558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4000" cy="5842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zápatí 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t>Klinika interní, geriatrie a praktického lékařství Fakultní nemocnice Brno a Lékařské fakulty Masarykovy univerzity</a:t>
            </a:r>
            <a:endParaRPr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2C8E65F-EB67-44BC-AC57-D0C9814207E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4379762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3ADB8-A3BE-4970-9AE0-2BAF38B5D2C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291157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239BA-10E8-47EF-A8C2-63E9895816A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2117277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DE4C5-C95F-4EB0-ADCC-103E8EDE018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9115130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23A93-60FF-47C8-A49B-FB105B68CA9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6653147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1C39B-50AD-46EC-A940-07DC1014DD1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2052772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EA15A-5A7F-4760-B45D-9CB72AB4508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4575888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87729" y="720726"/>
            <a:ext cx="2015728" cy="511016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40544" y="720726"/>
            <a:ext cx="5932885" cy="5110163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A6A40-8FF0-47EB-8D1A-22D0796A13F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6935213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38687-637F-4C21-8B3B-F189BD62B49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4749073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77772-37F2-4B25-9EF6-A28B3C81EA8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0868603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C5A6D-0826-47B0-9092-32FC0698B6D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43542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2014538"/>
            <a:ext cx="721677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9944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40544" y="692150"/>
            <a:ext cx="3974306" cy="513715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1" y="692150"/>
            <a:ext cx="3974306" cy="513715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8D057-80E5-4B72-B4E4-6F2BAC58710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2770625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BF99D-1A21-4E1D-A4AD-80B8E2DFC63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4117375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215AE-35D9-46A3-9BA9-6DE207C9DBC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7567933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ADB57-5859-4A89-A578-EDA33FEDBB8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6438557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8E500-A35E-40F1-971E-D4B52FEB85C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4345337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770CF-7F13-4DBD-BB48-EBBE23C7785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9473566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5D086-9F7B-46C1-B495-23A4E008C1F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4773718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6210" cy="555625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57900" cy="555625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530F8-BA68-4C9E-A1B2-EAEE85FD64E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1201112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C4DBA-D7D5-46B3-B982-822D17E9B4C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7609433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01F1F-D93D-4188-90A7-1501CAA478A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52744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951038"/>
            <a:ext cx="6515100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7083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802BB-62C7-4941-95F4-B1AE95292BA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8104708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40544" y="1692276"/>
            <a:ext cx="3974306" cy="4138613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1" y="1692276"/>
            <a:ext cx="3974306" cy="4138613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FB451-8B09-4B2E-932E-8062F31F2C0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3862798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3ADB8-A3BE-4970-9AE0-2BAF38B5D2C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603827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239BA-10E8-47EF-A8C2-63E9895816A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8901256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DE4C5-C95F-4EB0-ADCC-103E8EDE018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8515392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23A93-60FF-47C8-A49B-FB105B68CA9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1410627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1C39B-50AD-46EC-A940-07DC1014DD1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2930461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EA15A-5A7F-4760-B45D-9CB72AB4508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6755747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87729" y="720726"/>
            <a:ext cx="2015728" cy="511016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40544" y="720726"/>
            <a:ext cx="5932885" cy="5110163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A6A40-8FF0-47EB-8D1A-22D0796A13F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7307960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C4DBA-D7D5-46B3-B982-822D17E9B4C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60851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54904-74FD-4139-BDD9-36BF4F6035D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0204947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01F1F-D93D-4188-90A7-1501CAA478A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3011807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802BB-62C7-4941-95F4-B1AE95292BA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4126370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40544" y="1692276"/>
            <a:ext cx="3974306" cy="4138613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1" y="1692276"/>
            <a:ext cx="3974306" cy="4138613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FB451-8B09-4B2E-932E-8062F31F2C0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0698052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3ADB8-A3BE-4970-9AE0-2BAF38B5D2C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8537887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239BA-10E8-47EF-A8C2-63E9895816A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6330195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DE4C5-C95F-4EB0-ADCC-103E8EDE018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1155908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23A93-60FF-47C8-A49B-FB105B68CA9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4267543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1C39B-50AD-46EC-A940-07DC1014DD1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701058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EA15A-5A7F-4760-B45D-9CB72AB4508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7434520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87729" y="720726"/>
            <a:ext cx="2015728" cy="511016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40544" y="720726"/>
            <a:ext cx="5932885" cy="5110163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A6A40-8FF0-47EB-8D1A-22D0796A13F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79180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7B3D6-22DC-423C-A643-CF9CA5FFA42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5727143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C4DBA-D7D5-46B3-B982-822D17E9B4C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9258764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01F1F-D93D-4188-90A7-1501CAA478A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9508099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802BB-62C7-4941-95F4-B1AE95292BA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6073485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40544" y="1692276"/>
            <a:ext cx="3974306" cy="4138613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1" y="1692276"/>
            <a:ext cx="3974306" cy="4138613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FB451-8B09-4B2E-932E-8062F31F2C0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5382205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3ADB8-A3BE-4970-9AE0-2BAF38B5D2C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0162965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239BA-10E8-47EF-A8C2-63E9895816A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1019617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DE4C5-C95F-4EB0-ADCC-103E8EDE018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6689721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23A93-60FF-47C8-A49B-FB105B68CA9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5286171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1C39B-50AD-46EC-A940-07DC1014DD1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2427175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EA15A-5A7F-4760-B45D-9CB72AB4508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40355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Klinika interní, geriatrie a praktického lékařství Fakultní nemocnice Brno a Lékařské fakulty Masarykovy univerzity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E3C88-AABE-4C9D-9DAA-8B49E3288F3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1508743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87729" y="720726"/>
            <a:ext cx="2015728" cy="511016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40544" y="720726"/>
            <a:ext cx="5932885" cy="5110163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A6A40-8FF0-47EB-8D1A-22D0796A13F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5411184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C4DBA-D7D5-46B3-B982-822D17E9B4C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744572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01F1F-D93D-4188-90A7-1501CAA478A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5291477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802BB-62C7-4941-95F4-B1AE95292BA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9887642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40544" y="1692276"/>
            <a:ext cx="3974306" cy="4138613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1" y="1692276"/>
            <a:ext cx="3974306" cy="4138613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FB451-8B09-4B2E-932E-8062F31F2C0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1753744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3ADB8-A3BE-4970-9AE0-2BAF38B5D2C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087101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239BA-10E8-47EF-A8C2-63E9895816A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8516534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DE4C5-C95F-4EB0-ADCC-103E8EDE018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7402337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23A93-60FF-47C8-A49B-FB105B68CA9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1747545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1C39B-50AD-46EC-A940-07DC1014DD1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946951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4D28D-3706-47B9-80B0-4E970F74CE3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8906842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EA15A-5A7F-4760-B45D-9CB72AB4508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0824731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87729" y="720726"/>
            <a:ext cx="2015728" cy="511016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40544" y="720726"/>
            <a:ext cx="5932885" cy="5110163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A6A40-8FF0-47EB-8D1A-22D0796A13F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3396130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38687-637F-4C21-8B3B-F189BD62B49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2565605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77772-37F2-4B25-9EF6-A28B3C81EA8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408560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C5A6D-0826-47B0-9092-32FC0698B6D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4060310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40544" y="692150"/>
            <a:ext cx="3974306" cy="513715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1" y="692150"/>
            <a:ext cx="3974306" cy="513715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8D057-80E5-4B72-B4E4-6F2BAC58710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0376689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BF99D-1A21-4E1D-A4AD-80B8E2DFC63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3489010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215AE-35D9-46A3-9BA9-6DE207C9DBC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635121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ADB57-5859-4A89-A578-EDA33FEDBB8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329454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8E500-A35E-40F1-971E-D4B52FEB85C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344169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C907534D-54C1-45F1-848D-D131E25FFB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77" y="423331"/>
            <a:ext cx="2727198" cy="1069200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xmlns="" id="{97C0165F-2D7A-4224-A2CE-15A0E11D30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9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/>
              <a:t>Klinika interní, geriatrie a praktického lékařství Fakultní nemocnice Brno a Lékařské fakulty Masarykovy univerzity</a:t>
            </a:r>
            <a:endParaRPr dirty="0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xmlns="" id="{C62DBBD6-EEE7-4E17-A9E1-BAAE2E1BAF2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>
                <a:solidFill>
                  <a:srgbClr val="0000DC"/>
                </a:solidFill>
              </a:rPr>
              <a:pPr/>
              <a:t>‹#›</a:t>
            </a:fld>
            <a:endParaRPr lang="cs-CZ" altLang="cs-CZ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120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770CF-7F13-4DBD-BB48-EBBE23C7785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6080827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5D086-9F7B-46C1-B495-23A4E008C1F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84050045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6210" cy="555625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57900" cy="555625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530F8-BA68-4C9E-A1B2-EAEE85FD64E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3098520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38687-637F-4C21-8B3B-F189BD62B49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95029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77772-37F2-4B25-9EF6-A28B3C81EA8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5226247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C5A6D-0826-47B0-9092-32FC0698B6D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0539274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40544" y="692150"/>
            <a:ext cx="3974306" cy="513715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1" y="692150"/>
            <a:ext cx="3974306" cy="513715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8D057-80E5-4B72-B4E4-6F2BAC58710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5543904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BF99D-1A21-4E1D-A4AD-80B8E2DFC63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1617426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215AE-35D9-46A3-9BA9-6DE207C9DBC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42739114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ADB57-5859-4A89-A578-EDA33FEDBB8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63219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422275"/>
            <a:ext cx="2717800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298877" y="2900365"/>
            <a:ext cx="8521200" cy="1171580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877" y="4116403"/>
            <a:ext cx="8521200" cy="69849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t>Klinika interní, geriatrie a praktického lékařství Fakultní nemocnice Brno a Lékařské fakulty Masarykovy univerzity</a:t>
            </a:r>
            <a:endParaRPr dirty="0"/>
          </a:p>
        </p:txBody>
      </p:sp>
      <p:sp>
        <p:nvSpPr>
          <p:cNvPr id="6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E29172B-AD2E-469B-B187-C258E93D364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038359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>
                <a:solidFill>
                  <a:srgbClr val="FFFFFF"/>
                </a:solidFill>
              </a:rPr>
              <a:t>Klinika interní, geriatrie a praktického lékařství Fakultní nemocnice Brno a Lékařské fakulty Masarykovy univerzity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>
                <a:solidFill>
                  <a:srgbClr val="FFFFFF"/>
                </a:solidFill>
              </a:rPr>
              <a:pPr/>
              <a:t>‹#›</a:t>
            </a:fld>
            <a:endParaRPr lang="cs-CZ" altLang="cs-CZ" dirty="0">
              <a:solidFill>
                <a:srgbClr val="FFFFFF"/>
              </a:solidFill>
            </a:endParaRP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2EF0DE5D-1D11-40AF-8BC3-66C889BF38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75" y="421664"/>
            <a:ext cx="2718016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157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8E500-A35E-40F1-971E-D4B52FEB85C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7287323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770CF-7F13-4DBD-BB48-EBBE23C7785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56698285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5D086-9F7B-46C1-B495-23A4E008C1F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018381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6210" cy="555625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57900" cy="555625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530F8-BA68-4C9E-A1B2-EAEE85FD64E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9660059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38687-637F-4C21-8B3B-F189BD62B49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60018024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77772-37F2-4B25-9EF6-A28B3C81EA8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08611007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C5A6D-0826-47B0-9092-32FC0698B6D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02030934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40544" y="692150"/>
            <a:ext cx="3974306" cy="513715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1" y="692150"/>
            <a:ext cx="3974306" cy="513715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8D057-80E5-4B72-B4E4-6F2BAC58710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6420962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BF99D-1A21-4E1D-A4AD-80B8E2DFC63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58827197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215AE-35D9-46A3-9BA9-6DE207C9DBC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130675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t>Klinika interní, geriatrie a praktického lékařství Fakultní nemocnice Brno a Lékařské fakulty Masarykovy univerzity</a:t>
            </a:r>
            <a:endParaRPr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>
                <a:solidFill>
                  <a:srgbClr val="0000DC"/>
                </a:solidFill>
              </a:rPr>
              <a:pPr/>
              <a:t>‹#›</a:t>
            </a:fld>
            <a:endParaRPr lang="cs-CZ" altLang="cs-CZ" dirty="0">
              <a:solidFill>
                <a:srgbClr val="0000DC"/>
              </a:solidFill>
            </a:endParaRP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A5BF20EB-641E-4534-901F-806964C0DB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418" y="6055200"/>
            <a:ext cx="1524293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19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ADB57-5859-4A89-A578-EDA33FEDBB8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96136196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8E500-A35E-40F1-971E-D4B52FEB85C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48035108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770CF-7F13-4DBD-BB48-EBBE23C7785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71916029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5D086-9F7B-46C1-B495-23A4E008C1F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7770589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6210" cy="555625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57900" cy="555625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530F8-BA68-4C9E-A1B2-EAEE85FD64E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4643584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38687-637F-4C21-8B3B-F189BD62B49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38031390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77772-37F2-4B25-9EF6-A28B3C81EA8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42644626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C5A6D-0826-47B0-9092-32FC0698B6D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4513347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40544" y="692150"/>
            <a:ext cx="3974306" cy="513715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1" y="692150"/>
            <a:ext cx="3974306" cy="513715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8D057-80E5-4B72-B4E4-6F2BAC58710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49124379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BF99D-1A21-4E1D-A4AD-80B8E2DFC63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285598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t>Klinika interní, geriatrie a praktického lékařství Fakultní nemocnice Brno a Lékařské fakulty Masarykovy univerzity</a:t>
            </a:r>
            <a:endParaRPr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>
                <a:solidFill>
                  <a:srgbClr val="0000DC"/>
                </a:solidFill>
              </a:rPr>
              <a:pPr/>
              <a:t>‹#›</a:t>
            </a:fld>
            <a:endParaRPr lang="cs-CZ" altLang="cs-CZ" dirty="0">
              <a:solidFill>
                <a:srgbClr val="0000DC"/>
              </a:solidFill>
            </a:endParaRPr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40DBDC94-BB85-4907-A8F5-C3DE8CF759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418" y="6055200"/>
            <a:ext cx="1524293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894779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215AE-35D9-46A3-9BA9-6DE207C9DBC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62577794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ADB57-5859-4A89-A578-EDA33FEDBB8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67216351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8E500-A35E-40F1-971E-D4B52FEB85C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22949252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770CF-7F13-4DBD-BB48-EBBE23C7785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293283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5D086-9F7B-46C1-B495-23A4E008C1F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73981521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6210" cy="555625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57900" cy="555625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530F8-BA68-4C9E-A1B2-EAEE85FD64E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150346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t>Klinika interní, geriatrie a praktického lékařství Fakultní nemocnice Brno a Lékařské fakulty Masarykovy univerzity</a:t>
            </a:r>
            <a:endParaRPr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>
                <a:solidFill>
                  <a:srgbClr val="0000DC"/>
                </a:solidFill>
              </a:rPr>
              <a:pPr/>
              <a:t>‹#›</a:t>
            </a:fld>
            <a:endParaRPr lang="cs-CZ" altLang="cs-CZ" dirty="0">
              <a:solidFill>
                <a:srgbClr val="0000DC"/>
              </a:solidFill>
            </a:endParaRPr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00" y="1692001"/>
            <a:ext cx="3914999" cy="414000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8460" y="1690271"/>
            <a:ext cx="3914999" cy="414000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164966F0-BF21-46C2-AE3F-D341C26FCB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418" y="6055200"/>
            <a:ext cx="1524293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51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xmlns="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353" y="1695075"/>
            <a:ext cx="3913810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t>Klinika interní, geriatrie a praktického lékařství Fakultní nemocnice Brno a Lékařské fakulty Masarykovy univerzity</a:t>
            </a:r>
            <a:endParaRPr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>
                <a:solidFill>
                  <a:srgbClr val="0000DC"/>
                </a:solidFill>
              </a:rPr>
              <a:pPr/>
              <a:t>‹#›</a:t>
            </a:fld>
            <a:endParaRPr lang="cs-CZ" altLang="cs-CZ" dirty="0">
              <a:solidFill>
                <a:srgbClr val="0000DC"/>
              </a:solidFill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xmlns="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544" y="5599670"/>
            <a:ext cx="3913809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8460" y="1667024"/>
            <a:ext cx="3914999" cy="414000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2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xmlns="" id="{ED2882E9-4E25-42CE-9CDC-AB2AC9B8A2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418" y="6055200"/>
            <a:ext cx="1524293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1686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xmlns="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0000" y="1692003"/>
            <a:ext cx="2483644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t>Klinika interní, geriatrie a praktického lékařství Fakultní nemocnice Brno a Lékařské fakulty Masarykovy univerzity</a:t>
            </a:r>
            <a:endParaRPr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>
                <a:solidFill>
                  <a:srgbClr val="0000DC"/>
                </a:solidFill>
              </a:rPr>
              <a:pPr/>
              <a:t>‹#›</a:t>
            </a:fld>
            <a:endParaRPr lang="cs-CZ" altLang="cs-CZ" dirty="0">
              <a:solidFill>
                <a:srgbClr val="0000DC"/>
              </a:solidFill>
            </a:endParaRP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xmlns="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xmlns="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xmlns="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xmlns="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xmlns="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0000" y="1692003"/>
            <a:ext cx="2483644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xmlns="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0001" y="1692003"/>
            <a:ext cx="2483644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xmlns="" id="{EA3C484C-9B44-4494-874D-664939972C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418" y="6055200"/>
            <a:ext cx="1524293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7268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t>Klinika interní, geriatrie a praktického lékařství Fakultní nemocnice Brno a Lékařské fakulty Masarykovy univerzity</a:t>
            </a:r>
            <a:endParaRPr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>
                <a:solidFill>
                  <a:srgbClr val="0000DC"/>
                </a:solidFill>
              </a:rPr>
              <a:pPr/>
              <a:t>‹#›</a:t>
            </a:fld>
            <a:endParaRPr lang="cs-CZ" altLang="cs-CZ" dirty="0">
              <a:solidFill>
                <a:srgbClr val="0000DC"/>
              </a:solidFill>
            </a:endParaRP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160" y="692150"/>
            <a:ext cx="3900740" cy="513985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2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xmlns="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353" y="692151"/>
            <a:ext cx="3913810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xmlns="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544" y="5599670"/>
            <a:ext cx="3913809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1BBFAC4E-6185-43C9-B0DE-6943663CB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418" y="6055200"/>
            <a:ext cx="1524293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29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t>Klinika interní, geriatrie a praktického lékařství Fakultní nemocnice Brno a Lékařské fakulty Masarykovy univerzity</a:t>
            </a:r>
            <a:endParaRPr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>
                <a:solidFill>
                  <a:srgbClr val="0000DC"/>
                </a:solidFill>
              </a:rPr>
              <a:pPr/>
              <a:t>‹#›</a:t>
            </a:fld>
            <a:endParaRPr lang="cs-CZ" altLang="cs-CZ" dirty="0">
              <a:solidFill>
                <a:srgbClr val="0000DC"/>
              </a:solidFill>
            </a:endParaRPr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DB59FD55-BC96-4BB0-A974-ED3755CC0C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418" y="6055200"/>
            <a:ext cx="1524293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221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xmlns="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998" y="718713"/>
            <a:ext cx="3915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t>Klinika interní, geriatrie a praktického lékařství Fakultní nemocnice Brno a Lékařské fakulty Masarykovy univerzity</a:t>
            </a:r>
            <a:endParaRPr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>
                <a:solidFill>
                  <a:srgbClr val="0000DC"/>
                </a:solidFill>
              </a:rPr>
              <a:pPr/>
              <a:t>‹#›</a:t>
            </a:fld>
            <a:endParaRPr lang="cs-CZ" altLang="cs-CZ" dirty="0">
              <a:solidFill>
                <a:srgbClr val="0000DC"/>
              </a:solidFill>
            </a:endParaRP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xmlns="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>
              <a:lnSpc>
                <a:spcPts val="825"/>
              </a:lnSpc>
              <a:defRPr sz="675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xmlns="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>
              <a:lnSpc>
                <a:spcPts val="825"/>
              </a:lnSpc>
              <a:defRPr sz="675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xmlns="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88459" y="718713"/>
            <a:ext cx="3915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xmlns="" id="{8E460895-9029-4EAC-AE49-B3E1E904B9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418" y="6055200"/>
            <a:ext cx="1524293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7472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t>Klinika interní, geriatrie a praktického lékařství Fakultní nemocnice Brno a Lékařské fakulty Masarykovy univerzity</a:t>
            </a:r>
            <a:endParaRPr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>
                <a:solidFill>
                  <a:srgbClr val="0000DC"/>
                </a:solidFill>
              </a:rPr>
              <a:pPr/>
              <a:t>‹#›</a:t>
            </a:fld>
            <a:endParaRPr lang="cs-CZ" altLang="cs-CZ" dirty="0">
              <a:solidFill>
                <a:srgbClr val="0000DC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69EFA240-1600-4C90-ABDA-5BB3C7B63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418" y="6055200"/>
            <a:ext cx="1524293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902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638" y="6054725"/>
            <a:ext cx="1525587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t>Klinika interní, geriatrie a praktického lékařství Fakultní nemocnice Brno a Lékařské fakulty Masarykovy univerzity</a:t>
            </a:r>
            <a:endParaRPr dirty="0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D0C29-BC51-4E74-9684-2D63C8631F5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124557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>
                <a:solidFill>
                  <a:srgbClr val="FFFFFF"/>
                </a:solidFill>
              </a:rPr>
              <a:t>Klinika interní, geriatrie a praktického lékařství Fakultní nemocnice Brno a Lékařské fakulty Masarykovy univerzity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>
                <a:solidFill>
                  <a:srgbClr val="FFFFFF"/>
                </a:solidFill>
              </a:rPr>
              <a:pPr/>
              <a:t>‹#›</a:t>
            </a:fld>
            <a:endParaRPr lang="cs-CZ" altLang="cs-CZ" dirty="0">
              <a:solidFill>
                <a:srgbClr val="FFFFFF"/>
              </a:solidFill>
            </a:endParaRPr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DF30BC3D-8311-4B42-9A72-001E3518E5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418" y="6048047"/>
            <a:ext cx="1524293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231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571273EA-F61C-4A0A-ABCC-7E5F2CB62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84" y="2014200"/>
            <a:ext cx="7217433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177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xmlns="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978" y="1950397"/>
            <a:ext cx="6514043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7489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27F9DEB8-F8A6-420E-B60D-4515B985E4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altLang="cs-CZ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17912C5C-7CCE-4F96-8D4B-E736FC1507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DFAC0208-8D3C-4F7E-9FA8-7D93594085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9CD2A1-EC28-42B3-9C80-A2CF9AEC95E3}" type="slidenum">
              <a:rPr lang="cs-CZ" altLang="cs-CZ">
                <a:solidFill>
                  <a:srgbClr val="0000DC"/>
                </a:solidFill>
              </a:rPr>
              <a:pPr/>
              <a:t>‹#›</a:t>
            </a:fld>
            <a:endParaRPr lang="cs-CZ" altLang="cs-CZ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3746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B5841B0-AAFA-4CC8-9C78-A57E320AC1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1C594C3-FF60-4411-8836-1659507DA5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Klinika interní, geriatrie a praktického lékařství Fakultní nemocnice Brno a Lékařské fakulty Masarykovy univerzity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CC23394-F500-4A6E-A63D-0ED812AB40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E178B6-9517-4309-A358-9D2C952A76E6}" type="slidenum">
              <a:rPr lang="cs-CZ" altLang="cs-CZ">
                <a:solidFill>
                  <a:srgbClr val="0000DC"/>
                </a:solidFill>
              </a:rPr>
              <a:pPr/>
              <a:t>‹#›</a:t>
            </a:fld>
            <a:endParaRPr lang="cs-CZ" altLang="cs-CZ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5352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6A004C1A-0452-4A1F-A537-12025317D9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altLang="cs-CZ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37976716-5817-4191-8495-7D19C6E35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F301EFE9-6440-4E08-92EB-631C5D9A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4C73235-D7BB-4CEB-ACE8-774FFDD1E5E9}" type="slidenum">
              <a:rPr lang="cs-CZ" altLang="cs-CZ">
                <a:solidFill>
                  <a:srgbClr val="0000DC"/>
                </a:solidFill>
              </a:rPr>
              <a:pPr/>
              <a:t>‹#›</a:t>
            </a:fld>
            <a:endParaRPr lang="cs-CZ" altLang="cs-CZ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6888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C907534D-54C1-45F1-848D-D131E25FFB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77" y="423331"/>
            <a:ext cx="2727198" cy="1069200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xmlns="" id="{97C0165F-2D7A-4224-A2CE-15A0E11D30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9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/>
              <a:t>Klinika interní, geriatrie a praktického lékařství Fakultní nemocnice Brno a Lékařské fakulty Masarykovy univerzity</a:t>
            </a:r>
            <a:endParaRPr dirty="0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xmlns="" id="{C62DBBD6-EEE7-4E17-A9E1-BAAE2E1BAF2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>
                <a:solidFill>
                  <a:srgbClr val="0000DC"/>
                </a:solidFill>
              </a:rPr>
              <a:pPr/>
              <a:t>‹#›</a:t>
            </a:fld>
            <a:endParaRPr lang="cs-CZ" altLang="cs-CZ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606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>
                <a:solidFill>
                  <a:srgbClr val="FFFFFF"/>
                </a:solidFill>
              </a:rPr>
              <a:t>Klinika interní, geriatrie a praktického lékařství Fakultní nemocnice Brno a Lékařské fakulty Masarykovy univerzity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>
                <a:solidFill>
                  <a:srgbClr val="FFFFFF"/>
                </a:solidFill>
              </a:rPr>
              <a:pPr/>
              <a:t>‹#›</a:t>
            </a:fld>
            <a:endParaRPr lang="cs-CZ" altLang="cs-CZ" dirty="0">
              <a:solidFill>
                <a:srgbClr val="FFFFFF"/>
              </a:solidFill>
            </a:endParaRP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2EF0DE5D-1D11-40AF-8BC3-66C889BF38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75" y="421664"/>
            <a:ext cx="2718016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27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t>Klinika interní, geriatrie a praktického lékařství Fakultní nemocnice Brno a Lékařské fakulty Masarykovy univerzity</a:t>
            </a:r>
            <a:endParaRPr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>
                <a:solidFill>
                  <a:srgbClr val="0000DC"/>
                </a:solidFill>
              </a:rPr>
              <a:pPr/>
              <a:t>‹#›</a:t>
            </a:fld>
            <a:endParaRPr lang="cs-CZ" altLang="cs-CZ" dirty="0">
              <a:solidFill>
                <a:srgbClr val="0000DC"/>
              </a:solidFill>
            </a:endParaRP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A5BF20EB-641E-4534-901F-806964C0DB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418" y="6055200"/>
            <a:ext cx="1524293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583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t>Klinika interní, geriatrie a praktického lékařství Fakultní nemocnice Brno a Lékařské fakulty Masarykovy univerzity</a:t>
            </a:r>
            <a:endParaRPr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>
                <a:solidFill>
                  <a:srgbClr val="0000DC"/>
                </a:solidFill>
              </a:rPr>
              <a:pPr/>
              <a:t>‹#›</a:t>
            </a:fld>
            <a:endParaRPr lang="cs-CZ" altLang="cs-CZ" dirty="0">
              <a:solidFill>
                <a:srgbClr val="0000DC"/>
              </a:solidFill>
            </a:endParaRPr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40DBDC94-BB85-4907-A8F5-C3DE8CF759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418" y="6055200"/>
            <a:ext cx="1524293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554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638" y="6054725"/>
            <a:ext cx="1525587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7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540544" y="1296001"/>
            <a:ext cx="8064104" cy="27157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t>Klinika interní, geriatrie a praktického lékařství Fakultní nemocnice Brno a Lékařské fakulty Masarykovy univerzity</a:t>
            </a:r>
            <a:endParaRPr dirty="0"/>
          </a:p>
        </p:txBody>
      </p:sp>
      <p:sp>
        <p:nvSpPr>
          <p:cNvPr id="8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6637A-22C8-40DC-B8A4-FCB5CF87A57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703425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t>Klinika interní, geriatrie a praktického lékařství Fakultní nemocnice Brno a Lékařské fakulty Masarykovy univerzity</a:t>
            </a:r>
            <a:endParaRPr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>
                <a:solidFill>
                  <a:srgbClr val="0000DC"/>
                </a:solidFill>
              </a:rPr>
              <a:pPr/>
              <a:t>‹#›</a:t>
            </a:fld>
            <a:endParaRPr lang="cs-CZ" altLang="cs-CZ" dirty="0">
              <a:solidFill>
                <a:srgbClr val="0000DC"/>
              </a:solidFill>
            </a:endParaRPr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00" y="1692001"/>
            <a:ext cx="3914999" cy="414000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8460" y="1690271"/>
            <a:ext cx="3914999" cy="414000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164966F0-BF21-46C2-AE3F-D341C26FCB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418" y="6055200"/>
            <a:ext cx="1524293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615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xmlns="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353" y="1695075"/>
            <a:ext cx="3913810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t>Klinika interní, geriatrie a praktického lékařství Fakultní nemocnice Brno a Lékařské fakulty Masarykovy univerzity</a:t>
            </a:r>
            <a:endParaRPr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>
                <a:solidFill>
                  <a:srgbClr val="0000DC"/>
                </a:solidFill>
              </a:rPr>
              <a:pPr/>
              <a:t>‹#›</a:t>
            </a:fld>
            <a:endParaRPr lang="cs-CZ" altLang="cs-CZ" dirty="0">
              <a:solidFill>
                <a:srgbClr val="0000DC"/>
              </a:solidFill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xmlns="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544" y="5599670"/>
            <a:ext cx="3913809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8460" y="1667024"/>
            <a:ext cx="3914999" cy="414000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2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xmlns="" id="{ED2882E9-4E25-42CE-9CDC-AB2AC9B8A2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418" y="6055200"/>
            <a:ext cx="1524293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67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xmlns="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0000" y="1692003"/>
            <a:ext cx="2483644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t>Klinika interní, geriatrie a praktického lékařství Fakultní nemocnice Brno a Lékařské fakulty Masarykovy univerzity</a:t>
            </a:r>
            <a:endParaRPr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>
                <a:solidFill>
                  <a:srgbClr val="0000DC"/>
                </a:solidFill>
              </a:rPr>
              <a:pPr/>
              <a:t>‹#›</a:t>
            </a:fld>
            <a:endParaRPr lang="cs-CZ" altLang="cs-CZ" dirty="0">
              <a:solidFill>
                <a:srgbClr val="0000DC"/>
              </a:solidFill>
            </a:endParaRP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xmlns="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xmlns="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xmlns="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xmlns="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xmlns="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0000" y="1692003"/>
            <a:ext cx="2483644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xmlns="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0001" y="1692003"/>
            <a:ext cx="2483644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xmlns="" id="{EA3C484C-9B44-4494-874D-664939972C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418" y="6055200"/>
            <a:ext cx="1524293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71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t>Klinika interní, geriatrie a praktického lékařství Fakultní nemocnice Brno a Lékařské fakulty Masarykovy univerzity</a:t>
            </a:r>
            <a:endParaRPr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>
                <a:solidFill>
                  <a:srgbClr val="0000DC"/>
                </a:solidFill>
              </a:rPr>
              <a:pPr/>
              <a:t>‹#›</a:t>
            </a:fld>
            <a:endParaRPr lang="cs-CZ" altLang="cs-CZ" dirty="0">
              <a:solidFill>
                <a:srgbClr val="0000DC"/>
              </a:solidFill>
            </a:endParaRP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160" y="692150"/>
            <a:ext cx="3900740" cy="513985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2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xmlns="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353" y="692151"/>
            <a:ext cx="3913810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xmlns="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544" y="5599670"/>
            <a:ext cx="3913809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1BBFAC4E-6185-43C9-B0DE-6943663CB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418" y="6055200"/>
            <a:ext cx="1524293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566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t>Klinika interní, geriatrie a praktického lékařství Fakultní nemocnice Brno a Lékařské fakulty Masarykovy univerzity</a:t>
            </a:r>
            <a:endParaRPr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>
                <a:solidFill>
                  <a:srgbClr val="0000DC"/>
                </a:solidFill>
              </a:rPr>
              <a:pPr/>
              <a:t>‹#›</a:t>
            </a:fld>
            <a:endParaRPr lang="cs-CZ" altLang="cs-CZ" dirty="0">
              <a:solidFill>
                <a:srgbClr val="0000DC"/>
              </a:solidFill>
            </a:endParaRPr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DB59FD55-BC96-4BB0-A974-ED3755CC0C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418" y="6055200"/>
            <a:ext cx="1524293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095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xmlns="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998" y="718713"/>
            <a:ext cx="3915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t>Klinika interní, geriatrie a praktického lékařství Fakultní nemocnice Brno a Lékařské fakulty Masarykovy univerzity</a:t>
            </a:r>
            <a:endParaRPr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>
                <a:solidFill>
                  <a:srgbClr val="0000DC"/>
                </a:solidFill>
              </a:rPr>
              <a:pPr/>
              <a:t>‹#›</a:t>
            </a:fld>
            <a:endParaRPr lang="cs-CZ" altLang="cs-CZ" dirty="0">
              <a:solidFill>
                <a:srgbClr val="0000DC"/>
              </a:solidFill>
            </a:endParaRP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xmlns="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>
              <a:lnSpc>
                <a:spcPts val="825"/>
              </a:lnSpc>
              <a:defRPr sz="675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xmlns="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>
              <a:lnSpc>
                <a:spcPts val="825"/>
              </a:lnSpc>
              <a:defRPr sz="675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xmlns="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88459" y="718713"/>
            <a:ext cx="3915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xmlns="" id="{8E460895-9029-4EAC-AE49-B3E1E904B9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418" y="6055200"/>
            <a:ext cx="1524293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8770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t>Klinika interní, geriatrie a praktického lékařství Fakultní nemocnice Brno a Lékařské fakulty Masarykovy univerzity</a:t>
            </a:r>
            <a:endParaRPr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>
                <a:solidFill>
                  <a:srgbClr val="0000DC"/>
                </a:solidFill>
              </a:rPr>
              <a:pPr/>
              <a:t>‹#›</a:t>
            </a:fld>
            <a:endParaRPr lang="cs-CZ" altLang="cs-CZ" dirty="0">
              <a:solidFill>
                <a:srgbClr val="0000DC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69EFA240-1600-4C90-ABDA-5BB3C7B63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418" y="6055200"/>
            <a:ext cx="1524293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972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>
                <a:solidFill>
                  <a:srgbClr val="FFFFFF"/>
                </a:solidFill>
              </a:rPr>
              <a:t>Klinika interní, geriatrie a praktického lékařství Fakultní nemocnice Brno a Lékařské fakulty Masarykovy univerzity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>
                <a:solidFill>
                  <a:srgbClr val="FFFFFF"/>
                </a:solidFill>
              </a:rPr>
              <a:pPr/>
              <a:t>‹#›</a:t>
            </a:fld>
            <a:endParaRPr lang="cs-CZ" altLang="cs-CZ" dirty="0">
              <a:solidFill>
                <a:srgbClr val="FFFFFF"/>
              </a:solidFill>
            </a:endParaRPr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DF30BC3D-8311-4B42-9A72-001E3518E5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418" y="6048047"/>
            <a:ext cx="1524293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0623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571273EA-F61C-4A0A-ABCC-7E5F2CB62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84" y="2014200"/>
            <a:ext cx="7217433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1305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xmlns="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978" y="1950397"/>
            <a:ext cx="6514043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995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638" y="6054725"/>
            <a:ext cx="1525587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ástupný symbol pro text 7"/>
          <p:cNvSpPr>
            <a:spLocks noGrp="1"/>
          </p:cNvSpPr>
          <p:nvPr>
            <p:ph type="body" sz="quarter" idx="26"/>
          </p:nvPr>
        </p:nvSpPr>
        <p:spPr>
          <a:xfrm>
            <a:off x="540544" y="1296001"/>
            <a:ext cx="3915000" cy="27157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/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/>
          <p:cNvSpPr>
            <a:spLocks noGrp="1"/>
          </p:cNvSpPr>
          <p:nvPr>
            <p:ph type="body" sz="quarter" idx="27"/>
          </p:nvPr>
        </p:nvSpPr>
        <p:spPr>
          <a:xfrm>
            <a:off x="4688459" y="1290515"/>
            <a:ext cx="3915000" cy="27157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00" y="1692001"/>
            <a:ext cx="3914999" cy="414000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8460" y="1690271"/>
            <a:ext cx="3914999" cy="414000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8" name="Zástupný symbol pro zápatí 1"/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Klinika interní, geriatrie a praktického lékařství Fakultní nemocnice Brno a Lékařské fakulty Masarykovy univerzity</a:t>
            </a:r>
            <a:endParaRPr dirty="0"/>
          </a:p>
        </p:txBody>
      </p:sp>
      <p:sp>
        <p:nvSpPr>
          <p:cNvPr id="9" name="Zástupný symbol pro číslo snímku 2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F61DA-81E3-4C5F-9A13-21D6B987449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042907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27F9DEB8-F8A6-420E-B60D-4515B985E4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altLang="cs-CZ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17912C5C-7CCE-4F96-8D4B-E736FC1507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DFAC0208-8D3C-4F7E-9FA8-7D93594085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9CD2A1-EC28-42B3-9C80-A2CF9AEC95E3}" type="slidenum">
              <a:rPr lang="cs-CZ" altLang="cs-CZ">
                <a:solidFill>
                  <a:srgbClr val="0000DC"/>
                </a:solidFill>
              </a:rPr>
              <a:pPr/>
              <a:t>‹#›</a:t>
            </a:fld>
            <a:endParaRPr lang="cs-CZ" altLang="cs-CZ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2914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B5841B0-AAFA-4CC8-9C78-A57E320AC1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1C594C3-FF60-4411-8836-1659507DA5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Klinika interní, geriatrie a praktického lékařství Fakultní nemocnice Brno a Lékařské fakulty Masarykovy univerzity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CC23394-F500-4A6E-A63D-0ED812AB40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E178B6-9517-4309-A358-9D2C952A76E6}" type="slidenum">
              <a:rPr lang="cs-CZ" altLang="cs-CZ">
                <a:solidFill>
                  <a:srgbClr val="0000DC"/>
                </a:solidFill>
              </a:rPr>
              <a:pPr/>
              <a:t>‹#›</a:t>
            </a:fld>
            <a:endParaRPr lang="cs-CZ" altLang="cs-CZ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6050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6A004C1A-0452-4A1F-A537-12025317D9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altLang="cs-CZ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37976716-5817-4191-8495-7D19C6E35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F301EFE9-6440-4E08-92EB-631C5D9A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4C73235-D7BB-4CEB-ACE8-774FFDD1E5E9}" type="slidenum">
              <a:rPr lang="cs-CZ" altLang="cs-CZ">
                <a:solidFill>
                  <a:srgbClr val="0000DC"/>
                </a:solidFill>
              </a:rPr>
              <a:pPr/>
              <a:t>‹#›</a:t>
            </a:fld>
            <a:endParaRPr lang="cs-CZ" altLang="cs-CZ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2172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C907534D-54C1-45F1-848D-D131E25FFB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77" y="423331"/>
            <a:ext cx="2727198" cy="1069200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xmlns="" id="{97C0165F-2D7A-4224-A2CE-15A0E11D30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9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/>
              <a:t>Klinika interní, geriatrie a praktického lékařství Fakultní nemocnice Brno a Lékařské fakulty Masarykovy univerzity</a:t>
            </a:r>
            <a:endParaRPr dirty="0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xmlns="" id="{C62DBBD6-EEE7-4E17-A9E1-BAAE2E1BAF2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>
                <a:solidFill>
                  <a:srgbClr val="0000DC"/>
                </a:solidFill>
              </a:rPr>
              <a:pPr/>
              <a:t>‹#›</a:t>
            </a:fld>
            <a:endParaRPr lang="cs-CZ" altLang="cs-CZ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1322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>
                <a:solidFill>
                  <a:srgbClr val="FFFFFF"/>
                </a:solidFill>
              </a:rPr>
              <a:t>Klinika interní, geriatrie a praktického lékařství Fakultní nemocnice Brno a Lékařské fakulty Masarykovy univerzity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>
                <a:solidFill>
                  <a:srgbClr val="FFFFFF"/>
                </a:solidFill>
              </a:rPr>
              <a:pPr/>
              <a:t>‹#›</a:t>
            </a:fld>
            <a:endParaRPr lang="cs-CZ" altLang="cs-CZ" dirty="0">
              <a:solidFill>
                <a:srgbClr val="FFFFFF"/>
              </a:solidFill>
            </a:endParaRP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2EF0DE5D-1D11-40AF-8BC3-66C889BF38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75" y="421664"/>
            <a:ext cx="2718016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28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t>Klinika interní, geriatrie a praktického lékařství Fakultní nemocnice Brno a Lékařské fakulty Masarykovy univerzity</a:t>
            </a:r>
            <a:endParaRPr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>
                <a:solidFill>
                  <a:srgbClr val="0000DC"/>
                </a:solidFill>
              </a:rPr>
              <a:pPr/>
              <a:t>‹#›</a:t>
            </a:fld>
            <a:endParaRPr lang="cs-CZ" altLang="cs-CZ" dirty="0">
              <a:solidFill>
                <a:srgbClr val="0000DC"/>
              </a:solidFill>
            </a:endParaRP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A5BF20EB-641E-4534-901F-806964C0DB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418" y="6055200"/>
            <a:ext cx="1524293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2694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t>Klinika interní, geriatrie a praktického lékařství Fakultní nemocnice Brno a Lékařské fakulty Masarykovy univerzity</a:t>
            </a:r>
            <a:endParaRPr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>
                <a:solidFill>
                  <a:srgbClr val="0000DC"/>
                </a:solidFill>
              </a:rPr>
              <a:pPr/>
              <a:t>‹#›</a:t>
            </a:fld>
            <a:endParaRPr lang="cs-CZ" altLang="cs-CZ" dirty="0">
              <a:solidFill>
                <a:srgbClr val="0000DC"/>
              </a:solidFill>
            </a:endParaRPr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40DBDC94-BB85-4907-A8F5-C3DE8CF759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418" y="6055200"/>
            <a:ext cx="1524293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9949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t>Klinika interní, geriatrie a praktického lékařství Fakultní nemocnice Brno a Lékařské fakulty Masarykovy univerzity</a:t>
            </a:r>
            <a:endParaRPr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>
                <a:solidFill>
                  <a:srgbClr val="0000DC"/>
                </a:solidFill>
              </a:rPr>
              <a:pPr/>
              <a:t>‹#›</a:t>
            </a:fld>
            <a:endParaRPr lang="cs-CZ" altLang="cs-CZ" dirty="0">
              <a:solidFill>
                <a:srgbClr val="0000DC"/>
              </a:solidFill>
            </a:endParaRPr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00" y="1692001"/>
            <a:ext cx="3914999" cy="414000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8460" y="1690271"/>
            <a:ext cx="3914999" cy="414000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164966F0-BF21-46C2-AE3F-D341C26FCB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418" y="6055200"/>
            <a:ext cx="1524293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xmlns="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353" y="1695075"/>
            <a:ext cx="3913810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t>Klinika interní, geriatrie a praktického lékařství Fakultní nemocnice Brno a Lékařské fakulty Masarykovy univerzity</a:t>
            </a:r>
            <a:endParaRPr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>
                <a:solidFill>
                  <a:srgbClr val="0000DC"/>
                </a:solidFill>
              </a:rPr>
              <a:pPr/>
              <a:t>‹#›</a:t>
            </a:fld>
            <a:endParaRPr lang="cs-CZ" altLang="cs-CZ" dirty="0">
              <a:solidFill>
                <a:srgbClr val="0000DC"/>
              </a:solidFill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xmlns="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544" y="5599670"/>
            <a:ext cx="3913809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8460" y="1667024"/>
            <a:ext cx="3914999" cy="414000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2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xmlns="" id="{ED2882E9-4E25-42CE-9CDC-AB2AC9B8A2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418" y="6055200"/>
            <a:ext cx="1524293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7726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xmlns="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0000" y="1692003"/>
            <a:ext cx="2483644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t>Klinika interní, geriatrie a praktického lékařství Fakultní nemocnice Brno a Lékařské fakulty Masarykovy univerzity</a:t>
            </a:r>
            <a:endParaRPr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>
                <a:solidFill>
                  <a:srgbClr val="0000DC"/>
                </a:solidFill>
              </a:rPr>
              <a:pPr/>
              <a:t>‹#›</a:t>
            </a:fld>
            <a:endParaRPr lang="cs-CZ" altLang="cs-CZ" dirty="0">
              <a:solidFill>
                <a:srgbClr val="0000DC"/>
              </a:solidFill>
            </a:endParaRP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xmlns="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xmlns="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xmlns="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xmlns="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xmlns="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0000" y="1692003"/>
            <a:ext cx="2483644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xmlns="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0001" y="1692003"/>
            <a:ext cx="2483644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xmlns="" id="{EA3C484C-9B44-4494-874D-664939972C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418" y="6055200"/>
            <a:ext cx="1524293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203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638" y="6054725"/>
            <a:ext cx="1525587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pro obsah 12"/>
          <p:cNvSpPr>
            <a:spLocks noGrp="1"/>
          </p:cNvSpPr>
          <p:nvPr>
            <p:ph sz="quarter" idx="24"/>
          </p:nvPr>
        </p:nvSpPr>
        <p:spPr>
          <a:xfrm>
            <a:off x="539353" y="1695075"/>
            <a:ext cx="3913810" cy="38967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540544" y="5599670"/>
            <a:ext cx="3913809" cy="2160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825"/>
              </a:lnSpc>
              <a:defRPr sz="75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8460" y="1667024"/>
            <a:ext cx="3914999" cy="414000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2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7" name="Zástupný symbol pro zápatí 1"/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Klinika interní, geriatrie a praktického lékařství Fakultní nemocnice Brno a Lékařské fakulty Masarykovy univerzity</a:t>
            </a:r>
            <a:endParaRPr dirty="0"/>
          </a:p>
        </p:txBody>
      </p:sp>
      <p:sp>
        <p:nvSpPr>
          <p:cNvPr id="8" name="Zástupný symbol pro číslo snímku 2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FE1E9-795E-4458-BF95-9852649EBE7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518115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t>Klinika interní, geriatrie a praktického lékařství Fakultní nemocnice Brno a Lékařské fakulty Masarykovy univerzity</a:t>
            </a:r>
            <a:endParaRPr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>
                <a:solidFill>
                  <a:srgbClr val="0000DC"/>
                </a:solidFill>
              </a:rPr>
              <a:pPr/>
              <a:t>‹#›</a:t>
            </a:fld>
            <a:endParaRPr lang="cs-CZ" altLang="cs-CZ" dirty="0">
              <a:solidFill>
                <a:srgbClr val="0000DC"/>
              </a:solidFill>
            </a:endParaRP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160" y="692150"/>
            <a:ext cx="3900740" cy="513985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2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xmlns="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353" y="692151"/>
            <a:ext cx="3913810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xmlns="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544" y="5599670"/>
            <a:ext cx="3913809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1BBFAC4E-6185-43C9-B0DE-6943663CB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418" y="6055200"/>
            <a:ext cx="1524293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7638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t>Klinika interní, geriatrie a praktického lékařství Fakultní nemocnice Brno a Lékařské fakulty Masarykovy univerzity</a:t>
            </a:r>
            <a:endParaRPr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>
                <a:solidFill>
                  <a:srgbClr val="0000DC"/>
                </a:solidFill>
              </a:rPr>
              <a:pPr/>
              <a:t>‹#›</a:t>
            </a:fld>
            <a:endParaRPr lang="cs-CZ" altLang="cs-CZ" dirty="0">
              <a:solidFill>
                <a:srgbClr val="0000DC"/>
              </a:solidFill>
            </a:endParaRPr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DB59FD55-BC96-4BB0-A974-ED3755CC0C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418" y="6055200"/>
            <a:ext cx="1524293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4900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xmlns="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998" y="718713"/>
            <a:ext cx="3915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t>Klinika interní, geriatrie a praktického lékařství Fakultní nemocnice Brno a Lékařské fakulty Masarykovy univerzity</a:t>
            </a:r>
            <a:endParaRPr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>
                <a:solidFill>
                  <a:srgbClr val="0000DC"/>
                </a:solidFill>
              </a:rPr>
              <a:pPr/>
              <a:t>‹#›</a:t>
            </a:fld>
            <a:endParaRPr lang="cs-CZ" altLang="cs-CZ" dirty="0">
              <a:solidFill>
                <a:srgbClr val="0000DC"/>
              </a:solidFill>
            </a:endParaRP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xmlns="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>
              <a:lnSpc>
                <a:spcPts val="825"/>
              </a:lnSpc>
              <a:defRPr sz="675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xmlns="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>
              <a:lnSpc>
                <a:spcPts val="825"/>
              </a:lnSpc>
              <a:defRPr sz="675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xmlns="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88459" y="718713"/>
            <a:ext cx="3915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xmlns="" id="{8E460895-9029-4EAC-AE49-B3E1E904B9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418" y="6055200"/>
            <a:ext cx="1524293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204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t>Klinika interní, geriatrie a praktického lékařství Fakultní nemocnice Brno a Lékařské fakulty Masarykovy univerzity</a:t>
            </a:r>
            <a:endParaRPr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>
                <a:solidFill>
                  <a:srgbClr val="0000DC"/>
                </a:solidFill>
              </a:rPr>
              <a:pPr/>
              <a:t>‹#›</a:t>
            </a:fld>
            <a:endParaRPr lang="cs-CZ" altLang="cs-CZ" dirty="0">
              <a:solidFill>
                <a:srgbClr val="0000DC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69EFA240-1600-4C90-ABDA-5BB3C7B63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418" y="6055200"/>
            <a:ext cx="1524293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415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>
                <a:solidFill>
                  <a:srgbClr val="FFFFFF"/>
                </a:solidFill>
              </a:rPr>
              <a:t>Klinika interní, geriatrie a praktického lékařství Fakultní nemocnice Brno a Lékařské fakulty Masarykovy univerzity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>
                <a:solidFill>
                  <a:srgbClr val="FFFFFF"/>
                </a:solidFill>
              </a:rPr>
              <a:pPr/>
              <a:t>‹#›</a:t>
            </a:fld>
            <a:endParaRPr lang="cs-CZ" altLang="cs-CZ" dirty="0">
              <a:solidFill>
                <a:srgbClr val="FFFFFF"/>
              </a:solidFill>
            </a:endParaRPr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DF30BC3D-8311-4B42-9A72-001E3518E5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418" y="6048047"/>
            <a:ext cx="1524293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8932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571273EA-F61C-4A0A-ABCC-7E5F2CB62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84" y="2014200"/>
            <a:ext cx="7217433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2781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xmlns="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978" y="1950397"/>
            <a:ext cx="6514043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862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27F9DEB8-F8A6-420E-B60D-4515B985E4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altLang="cs-CZ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17912C5C-7CCE-4F96-8D4B-E736FC1507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DFAC0208-8D3C-4F7E-9FA8-7D93594085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9CD2A1-EC28-42B3-9C80-A2CF9AEC95E3}" type="slidenum">
              <a:rPr lang="cs-CZ" altLang="cs-CZ">
                <a:solidFill>
                  <a:srgbClr val="0000DC"/>
                </a:solidFill>
              </a:rPr>
              <a:pPr/>
              <a:t>‹#›</a:t>
            </a:fld>
            <a:endParaRPr lang="cs-CZ" altLang="cs-CZ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0588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B5841B0-AAFA-4CC8-9C78-A57E320AC1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1C594C3-FF60-4411-8836-1659507DA5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Klinika interní, geriatrie a praktického lékařství Fakultní nemocnice Brno a Lékařské fakulty Masarykovy univerzity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CC23394-F500-4A6E-A63D-0ED812AB40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E178B6-9517-4309-A358-9D2C952A76E6}" type="slidenum">
              <a:rPr lang="cs-CZ" altLang="cs-CZ">
                <a:solidFill>
                  <a:srgbClr val="0000DC"/>
                </a:solidFill>
              </a:rPr>
              <a:pPr/>
              <a:t>‹#›</a:t>
            </a:fld>
            <a:endParaRPr lang="cs-CZ" altLang="cs-CZ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03416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6A004C1A-0452-4A1F-A537-12025317D9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altLang="cs-CZ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37976716-5817-4191-8495-7D19C6E35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F301EFE9-6440-4E08-92EB-631C5D9A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4C73235-D7BB-4CEB-ACE8-774FFDD1E5E9}" type="slidenum">
              <a:rPr lang="cs-CZ" altLang="cs-CZ">
                <a:solidFill>
                  <a:srgbClr val="0000DC"/>
                </a:solidFill>
              </a:rPr>
              <a:pPr/>
              <a:t>‹#›</a:t>
            </a:fld>
            <a:endParaRPr lang="cs-CZ" altLang="cs-CZ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66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638" y="6054725"/>
            <a:ext cx="1525587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ástupný symbol pro obsah 12"/>
          <p:cNvSpPr>
            <a:spLocks noGrp="1"/>
          </p:cNvSpPr>
          <p:nvPr>
            <p:ph sz="quarter" idx="22"/>
          </p:nvPr>
        </p:nvSpPr>
        <p:spPr>
          <a:xfrm>
            <a:off x="3330000" y="1692003"/>
            <a:ext cx="2483644" cy="22307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539999" y="4414271"/>
            <a:ext cx="2484000" cy="1427730"/>
          </a:xfrm>
          <a:prstGeom prst="rect">
            <a:avLst/>
          </a:prstGeo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3330000" y="4414271"/>
            <a:ext cx="2484000" cy="1427730"/>
          </a:xfrm>
          <a:prstGeom prst="rect">
            <a:avLst/>
          </a:prstGeo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/>
          <p:cNvSpPr>
            <a:spLocks noGrp="1"/>
          </p:cNvSpPr>
          <p:nvPr>
            <p:ph type="body" sz="quarter" idx="15"/>
          </p:nvPr>
        </p:nvSpPr>
        <p:spPr>
          <a:xfrm>
            <a:off x="6120900" y="4414270"/>
            <a:ext cx="2484000" cy="1427730"/>
          </a:xfrm>
          <a:prstGeom prst="rect">
            <a:avLst/>
          </a:prstGeo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540544" y="4025136"/>
            <a:ext cx="2483644" cy="2160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0"/>
          </p:nvPr>
        </p:nvSpPr>
        <p:spPr>
          <a:xfrm>
            <a:off x="3330357" y="4025136"/>
            <a:ext cx="2483644" cy="2160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1"/>
          </p:nvPr>
        </p:nvSpPr>
        <p:spPr>
          <a:xfrm>
            <a:off x="6121077" y="4025136"/>
            <a:ext cx="2483644" cy="2160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/>
          <p:cNvSpPr>
            <a:spLocks noGrp="1"/>
          </p:cNvSpPr>
          <p:nvPr>
            <p:ph sz="quarter" idx="23"/>
          </p:nvPr>
        </p:nvSpPr>
        <p:spPr>
          <a:xfrm>
            <a:off x="540000" y="1692003"/>
            <a:ext cx="2483644" cy="22307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/>
          <p:cNvSpPr>
            <a:spLocks noGrp="1"/>
          </p:cNvSpPr>
          <p:nvPr>
            <p:ph sz="quarter" idx="24"/>
          </p:nvPr>
        </p:nvSpPr>
        <p:spPr>
          <a:xfrm>
            <a:off x="6120001" y="1692003"/>
            <a:ext cx="2483644" cy="22307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540544" y="1296001"/>
            <a:ext cx="8064104" cy="27157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/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2" name="Zástupný symbol pro zápatí 1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Klinika interní, geriatrie a praktického lékařství Fakultní nemocnice Brno a Lékařské fakulty Masarykovy univerzity</a:t>
            </a:r>
            <a:endParaRPr dirty="0"/>
          </a:p>
        </p:txBody>
      </p:sp>
      <p:sp>
        <p:nvSpPr>
          <p:cNvPr id="23" name="Zástupný symbol pro číslo snímku 2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647AC-D494-4691-82C1-6D5F2AA2E5B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0470536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C907534D-54C1-45F1-848D-D131E25FFB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77" y="423331"/>
            <a:ext cx="2727198" cy="1069200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xmlns="" id="{97C0165F-2D7A-4224-A2CE-15A0E11D30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9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/>
              <a:t>Klinika interní, geriatrie a praktického lékařství Fakultní nemocnice Brno a Lékařské fakulty Masarykovy univerzity</a:t>
            </a:r>
            <a:endParaRPr dirty="0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xmlns="" id="{C62DBBD6-EEE7-4E17-A9E1-BAAE2E1BAF2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>
                <a:solidFill>
                  <a:srgbClr val="0000DC"/>
                </a:solidFill>
              </a:rPr>
              <a:pPr/>
              <a:t>‹#›</a:t>
            </a:fld>
            <a:endParaRPr lang="cs-CZ" altLang="cs-CZ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3000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>
                <a:solidFill>
                  <a:srgbClr val="FFFFFF"/>
                </a:solidFill>
              </a:rPr>
              <a:t>Klinika interní, geriatrie a praktického lékařství Fakultní nemocnice Brno a Lékařské fakulty Masarykovy univerzity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>
                <a:solidFill>
                  <a:srgbClr val="FFFFFF"/>
                </a:solidFill>
              </a:rPr>
              <a:pPr/>
              <a:t>‹#›</a:t>
            </a:fld>
            <a:endParaRPr lang="cs-CZ" altLang="cs-CZ" dirty="0">
              <a:solidFill>
                <a:srgbClr val="FFFFFF"/>
              </a:solidFill>
            </a:endParaRP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2EF0DE5D-1D11-40AF-8BC3-66C889BF38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75" y="421664"/>
            <a:ext cx="2718016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9953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t>Klinika interní, geriatrie a praktického lékařství Fakultní nemocnice Brno a Lékařské fakulty Masarykovy univerzity</a:t>
            </a:r>
            <a:endParaRPr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>
                <a:solidFill>
                  <a:srgbClr val="0000DC"/>
                </a:solidFill>
              </a:rPr>
              <a:pPr/>
              <a:t>‹#›</a:t>
            </a:fld>
            <a:endParaRPr lang="cs-CZ" altLang="cs-CZ" dirty="0">
              <a:solidFill>
                <a:srgbClr val="0000DC"/>
              </a:solidFill>
            </a:endParaRP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A5BF20EB-641E-4534-901F-806964C0DB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418" y="6055200"/>
            <a:ext cx="1524293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1295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t>Klinika interní, geriatrie a praktického lékařství Fakultní nemocnice Brno a Lékařské fakulty Masarykovy univerzity</a:t>
            </a:r>
            <a:endParaRPr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>
                <a:solidFill>
                  <a:srgbClr val="0000DC"/>
                </a:solidFill>
              </a:rPr>
              <a:pPr/>
              <a:t>‹#›</a:t>
            </a:fld>
            <a:endParaRPr lang="cs-CZ" altLang="cs-CZ" dirty="0">
              <a:solidFill>
                <a:srgbClr val="0000DC"/>
              </a:solidFill>
            </a:endParaRPr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40DBDC94-BB85-4907-A8F5-C3DE8CF759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418" y="6055200"/>
            <a:ext cx="1524293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770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t>Klinika interní, geriatrie a praktického lékařství Fakultní nemocnice Brno a Lékařské fakulty Masarykovy univerzity</a:t>
            </a:r>
            <a:endParaRPr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>
                <a:solidFill>
                  <a:srgbClr val="0000DC"/>
                </a:solidFill>
              </a:rPr>
              <a:pPr/>
              <a:t>‹#›</a:t>
            </a:fld>
            <a:endParaRPr lang="cs-CZ" altLang="cs-CZ" dirty="0">
              <a:solidFill>
                <a:srgbClr val="0000DC"/>
              </a:solidFill>
            </a:endParaRPr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00" y="1692001"/>
            <a:ext cx="3914999" cy="414000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8460" y="1690271"/>
            <a:ext cx="3914999" cy="414000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164966F0-BF21-46C2-AE3F-D341C26FCB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418" y="6055200"/>
            <a:ext cx="1524293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21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xmlns="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353" y="1695075"/>
            <a:ext cx="3913810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t>Klinika interní, geriatrie a praktického lékařství Fakultní nemocnice Brno a Lékařské fakulty Masarykovy univerzity</a:t>
            </a:r>
            <a:endParaRPr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>
                <a:solidFill>
                  <a:srgbClr val="0000DC"/>
                </a:solidFill>
              </a:rPr>
              <a:pPr/>
              <a:t>‹#›</a:t>
            </a:fld>
            <a:endParaRPr lang="cs-CZ" altLang="cs-CZ" dirty="0">
              <a:solidFill>
                <a:srgbClr val="0000DC"/>
              </a:solidFill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xmlns="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544" y="5599670"/>
            <a:ext cx="3913809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8460" y="1667024"/>
            <a:ext cx="3914999" cy="414000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2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xmlns="" id="{ED2882E9-4E25-42CE-9CDC-AB2AC9B8A2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418" y="6055200"/>
            <a:ext cx="1524293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36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xmlns="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0000" y="1692003"/>
            <a:ext cx="2483644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t>Klinika interní, geriatrie a praktického lékařství Fakultní nemocnice Brno a Lékařské fakulty Masarykovy univerzity</a:t>
            </a:r>
            <a:endParaRPr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>
                <a:solidFill>
                  <a:srgbClr val="0000DC"/>
                </a:solidFill>
              </a:rPr>
              <a:pPr/>
              <a:t>‹#›</a:t>
            </a:fld>
            <a:endParaRPr lang="cs-CZ" altLang="cs-CZ" dirty="0">
              <a:solidFill>
                <a:srgbClr val="0000DC"/>
              </a:solidFill>
            </a:endParaRP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xmlns="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xmlns="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xmlns="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xmlns="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xmlns="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0000" y="1692003"/>
            <a:ext cx="2483644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xmlns="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0001" y="1692003"/>
            <a:ext cx="2483644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xmlns="" id="{EA3C484C-9B44-4494-874D-664939972C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418" y="6055200"/>
            <a:ext cx="1524293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4487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t>Klinika interní, geriatrie a praktického lékařství Fakultní nemocnice Brno a Lékařské fakulty Masarykovy univerzity</a:t>
            </a:r>
            <a:endParaRPr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>
                <a:solidFill>
                  <a:srgbClr val="0000DC"/>
                </a:solidFill>
              </a:rPr>
              <a:pPr/>
              <a:t>‹#›</a:t>
            </a:fld>
            <a:endParaRPr lang="cs-CZ" altLang="cs-CZ" dirty="0">
              <a:solidFill>
                <a:srgbClr val="0000DC"/>
              </a:solidFill>
            </a:endParaRP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160" y="692150"/>
            <a:ext cx="3900740" cy="513985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2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xmlns="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353" y="692151"/>
            <a:ext cx="3913810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xmlns="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544" y="5599670"/>
            <a:ext cx="3913809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1BBFAC4E-6185-43C9-B0DE-6943663CB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418" y="6055200"/>
            <a:ext cx="1524293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5957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t>Klinika interní, geriatrie a praktického lékařství Fakultní nemocnice Brno a Lékařské fakulty Masarykovy univerzity</a:t>
            </a:r>
            <a:endParaRPr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>
                <a:solidFill>
                  <a:srgbClr val="0000DC"/>
                </a:solidFill>
              </a:rPr>
              <a:pPr/>
              <a:t>‹#›</a:t>
            </a:fld>
            <a:endParaRPr lang="cs-CZ" altLang="cs-CZ" dirty="0">
              <a:solidFill>
                <a:srgbClr val="0000DC"/>
              </a:solidFill>
            </a:endParaRPr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DB59FD55-BC96-4BB0-A974-ED3755CC0C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418" y="6055200"/>
            <a:ext cx="1524293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662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xmlns="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998" y="718713"/>
            <a:ext cx="3915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t>Klinika interní, geriatrie a praktického lékařství Fakultní nemocnice Brno a Lékařské fakulty Masarykovy univerzity</a:t>
            </a:r>
            <a:endParaRPr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>
                <a:solidFill>
                  <a:srgbClr val="0000DC"/>
                </a:solidFill>
              </a:rPr>
              <a:pPr/>
              <a:t>‹#›</a:t>
            </a:fld>
            <a:endParaRPr lang="cs-CZ" altLang="cs-CZ" dirty="0">
              <a:solidFill>
                <a:srgbClr val="0000DC"/>
              </a:solidFill>
            </a:endParaRP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xmlns="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>
              <a:lnSpc>
                <a:spcPts val="825"/>
              </a:lnSpc>
              <a:defRPr sz="675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xmlns="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>
              <a:lnSpc>
                <a:spcPts val="825"/>
              </a:lnSpc>
              <a:defRPr sz="675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xmlns="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88459" y="718713"/>
            <a:ext cx="3915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xmlns="" id="{8E460895-9029-4EAC-AE49-B3E1E904B9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418" y="6055200"/>
            <a:ext cx="1524293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696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638" y="6054725"/>
            <a:ext cx="1525587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160" y="692150"/>
            <a:ext cx="3900740" cy="513985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2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/>
          <p:cNvSpPr>
            <a:spLocks noGrp="1"/>
          </p:cNvSpPr>
          <p:nvPr>
            <p:ph sz="quarter" idx="24"/>
          </p:nvPr>
        </p:nvSpPr>
        <p:spPr>
          <a:xfrm>
            <a:off x="539353" y="692151"/>
            <a:ext cx="3913810" cy="489963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540544" y="5599670"/>
            <a:ext cx="3913809" cy="2160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825"/>
              </a:lnSpc>
              <a:defRPr sz="75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zápatí 1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Klinika interní, geriatrie a praktického lékařství Fakultní nemocnice Brno a Lékařské fakulty Masarykovy univerzity</a:t>
            </a:r>
            <a:endParaRPr dirty="0"/>
          </a:p>
        </p:txBody>
      </p:sp>
      <p:sp>
        <p:nvSpPr>
          <p:cNvPr id="7" name="Zástupný symbol pro číslo snímku 2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18364-7C7A-4930-BA97-2D90CFA606B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1380291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t>Klinika interní, geriatrie a praktického lékařství Fakultní nemocnice Brno a Lékařské fakulty Masarykovy univerzity</a:t>
            </a:r>
            <a:endParaRPr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>
                <a:solidFill>
                  <a:srgbClr val="0000DC"/>
                </a:solidFill>
              </a:rPr>
              <a:pPr/>
              <a:t>‹#›</a:t>
            </a:fld>
            <a:endParaRPr lang="cs-CZ" altLang="cs-CZ" dirty="0">
              <a:solidFill>
                <a:srgbClr val="0000DC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69EFA240-1600-4C90-ABDA-5BB3C7B63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418" y="6055200"/>
            <a:ext cx="1524293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4215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>
                <a:solidFill>
                  <a:srgbClr val="FFFFFF"/>
                </a:solidFill>
              </a:rPr>
              <a:t>Klinika interní, geriatrie a praktického lékařství Fakultní nemocnice Brno a Lékařské fakulty Masarykovy univerzity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>
                <a:solidFill>
                  <a:srgbClr val="FFFFFF"/>
                </a:solidFill>
              </a:rPr>
              <a:pPr/>
              <a:t>‹#›</a:t>
            </a:fld>
            <a:endParaRPr lang="cs-CZ" altLang="cs-CZ" dirty="0">
              <a:solidFill>
                <a:srgbClr val="FFFFFF"/>
              </a:solidFill>
            </a:endParaRPr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DF30BC3D-8311-4B42-9A72-001E3518E5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418" y="6048047"/>
            <a:ext cx="1524293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30953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571273EA-F61C-4A0A-ABCC-7E5F2CB62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84" y="2014200"/>
            <a:ext cx="7217433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78047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xmlns="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978" y="1950397"/>
            <a:ext cx="6514043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2758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27F9DEB8-F8A6-420E-B60D-4515B985E4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altLang="cs-CZ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17912C5C-7CCE-4F96-8D4B-E736FC1507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DFAC0208-8D3C-4F7E-9FA8-7D93594085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9CD2A1-EC28-42B3-9C80-A2CF9AEC95E3}" type="slidenum">
              <a:rPr lang="cs-CZ" altLang="cs-CZ">
                <a:solidFill>
                  <a:srgbClr val="0000DC"/>
                </a:solidFill>
              </a:rPr>
              <a:pPr/>
              <a:t>‹#›</a:t>
            </a:fld>
            <a:endParaRPr lang="cs-CZ" altLang="cs-CZ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43861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B5841B0-AAFA-4CC8-9C78-A57E320AC1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1C594C3-FF60-4411-8836-1659507DA5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Klinika interní, geriatrie a praktického lékařství Fakultní nemocnice Brno a Lékařské fakulty Masarykovy univerzity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CC23394-F500-4A6E-A63D-0ED812AB40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E178B6-9517-4309-A358-9D2C952A76E6}" type="slidenum">
              <a:rPr lang="cs-CZ" altLang="cs-CZ">
                <a:solidFill>
                  <a:srgbClr val="0000DC"/>
                </a:solidFill>
              </a:rPr>
              <a:pPr/>
              <a:t>‹#›</a:t>
            </a:fld>
            <a:endParaRPr lang="cs-CZ" altLang="cs-CZ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82809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6A004C1A-0452-4A1F-A537-12025317D9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altLang="cs-CZ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37976716-5817-4191-8495-7D19C6E35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F301EFE9-6440-4E08-92EB-631C5D9A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4C73235-D7BB-4CEB-ACE8-774FFDD1E5E9}" type="slidenum">
              <a:rPr lang="cs-CZ" altLang="cs-CZ">
                <a:solidFill>
                  <a:srgbClr val="0000DC"/>
                </a:solidFill>
              </a:rPr>
              <a:pPr/>
              <a:t>‹#›</a:t>
            </a:fld>
            <a:endParaRPr lang="cs-CZ" altLang="cs-CZ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04062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C907534D-54C1-45F1-848D-D131E25FFB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77" y="423331"/>
            <a:ext cx="2727198" cy="1069200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xmlns="" id="{97C0165F-2D7A-4224-A2CE-15A0E11D30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9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/>
              <a:t>Klinika interní, geriatrie a praktického lékařství Fakultní nemocnice Brno a Lékařské fakulty Masarykovy univerzity</a:t>
            </a:r>
            <a:endParaRPr dirty="0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xmlns="" id="{C62DBBD6-EEE7-4E17-A9E1-BAAE2E1BAF2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>
                <a:solidFill>
                  <a:srgbClr val="0000DC"/>
                </a:solidFill>
              </a:rPr>
              <a:pPr/>
              <a:t>‹#›</a:t>
            </a:fld>
            <a:endParaRPr lang="cs-CZ" altLang="cs-CZ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990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>
                <a:solidFill>
                  <a:srgbClr val="FFFFFF"/>
                </a:solidFill>
              </a:rPr>
              <a:t>Klinika interní, geriatrie a praktického lékařství Fakultní nemocnice Brno a Lékařské fakulty Masarykovy univerzity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>
                <a:solidFill>
                  <a:srgbClr val="FFFFFF"/>
                </a:solidFill>
              </a:rPr>
              <a:pPr/>
              <a:t>‹#›</a:t>
            </a:fld>
            <a:endParaRPr lang="cs-CZ" altLang="cs-CZ" dirty="0">
              <a:solidFill>
                <a:srgbClr val="FFFFFF"/>
              </a:solidFill>
            </a:endParaRP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2EF0DE5D-1D11-40AF-8BC3-66C889BF38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75" y="421664"/>
            <a:ext cx="2718016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154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t>Klinika interní, geriatrie a praktického lékařství Fakultní nemocnice Brno a Lékařské fakulty Masarykovy univerzity</a:t>
            </a:r>
            <a:endParaRPr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>
                <a:solidFill>
                  <a:srgbClr val="0000DC"/>
                </a:solidFill>
              </a:rPr>
              <a:pPr/>
              <a:t>‹#›</a:t>
            </a:fld>
            <a:endParaRPr lang="cs-CZ" altLang="cs-CZ" dirty="0">
              <a:solidFill>
                <a:srgbClr val="0000DC"/>
              </a:solidFill>
            </a:endParaRP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A5BF20EB-641E-4534-901F-806964C0DB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418" y="6055200"/>
            <a:ext cx="1524293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980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638" y="6054725"/>
            <a:ext cx="1525587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Klinika interní, geriatrie a praktického lékařství Fakultní nemocnice Brno a Lékařské fakulty Masarykovy univerzity</a:t>
            </a:r>
            <a:endParaRPr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14B96-C042-41D4-8CA2-061524A2CBA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854884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t>Klinika interní, geriatrie a praktického lékařství Fakultní nemocnice Brno a Lékařské fakulty Masarykovy univerzity</a:t>
            </a:r>
            <a:endParaRPr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>
                <a:solidFill>
                  <a:srgbClr val="0000DC"/>
                </a:solidFill>
              </a:rPr>
              <a:pPr/>
              <a:t>‹#›</a:t>
            </a:fld>
            <a:endParaRPr lang="cs-CZ" altLang="cs-CZ" dirty="0">
              <a:solidFill>
                <a:srgbClr val="0000DC"/>
              </a:solidFill>
            </a:endParaRPr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40DBDC94-BB85-4907-A8F5-C3DE8CF759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418" y="6055200"/>
            <a:ext cx="1524293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73011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t>Klinika interní, geriatrie a praktického lékařství Fakultní nemocnice Brno a Lékařské fakulty Masarykovy univerzity</a:t>
            </a:r>
            <a:endParaRPr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>
                <a:solidFill>
                  <a:srgbClr val="0000DC"/>
                </a:solidFill>
              </a:rPr>
              <a:pPr/>
              <a:t>‹#›</a:t>
            </a:fld>
            <a:endParaRPr lang="cs-CZ" altLang="cs-CZ" dirty="0">
              <a:solidFill>
                <a:srgbClr val="0000DC"/>
              </a:solidFill>
            </a:endParaRPr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00" y="1692001"/>
            <a:ext cx="3914999" cy="414000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8460" y="1690271"/>
            <a:ext cx="3914999" cy="414000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164966F0-BF21-46C2-AE3F-D341C26FCB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418" y="6055200"/>
            <a:ext cx="1524293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95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xmlns="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353" y="1695075"/>
            <a:ext cx="3913810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t>Klinika interní, geriatrie a praktického lékařství Fakultní nemocnice Brno a Lékařské fakulty Masarykovy univerzity</a:t>
            </a:r>
            <a:endParaRPr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>
                <a:solidFill>
                  <a:srgbClr val="0000DC"/>
                </a:solidFill>
              </a:rPr>
              <a:pPr/>
              <a:t>‹#›</a:t>
            </a:fld>
            <a:endParaRPr lang="cs-CZ" altLang="cs-CZ" dirty="0">
              <a:solidFill>
                <a:srgbClr val="0000DC"/>
              </a:solidFill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xmlns="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544" y="5599670"/>
            <a:ext cx="3913809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8460" y="1667024"/>
            <a:ext cx="3914999" cy="414000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2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xmlns="" id="{ED2882E9-4E25-42CE-9CDC-AB2AC9B8A2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418" y="6055200"/>
            <a:ext cx="1524293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609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xmlns="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0000" y="1692003"/>
            <a:ext cx="2483644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t>Klinika interní, geriatrie a praktického lékařství Fakultní nemocnice Brno a Lékařské fakulty Masarykovy univerzity</a:t>
            </a:r>
            <a:endParaRPr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>
                <a:solidFill>
                  <a:srgbClr val="0000DC"/>
                </a:solidFill>
              </a:rPr>
              <a:pPr/>
              <a:t>‹#›</a:t>
            </a:fld>
            <a:endParaRPr lang="cs-CZ" altLang="cs-CZ" dirty="0">
              <a:solidFill>
                <a:srgbClr val="0000DC"/>
              </a:solidFill>
            </a:endParaRP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xmlns="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xmlns="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xmlns="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xmlns="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xmlns="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0000" y="1692003"/>
            <a:ext cx="2483644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xmlns="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0001" y="1692003"/>
            <a:ext cx="2483644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xmlns="" id="{EA3C484C-9B44-4494-874D-664939972C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418" y="6055200"/>
            <a:ext cx="1524293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414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t>Klinika interní, geriatrie a praktického lékařství Fakultní nemocnice Brno a Lékařské fakulty Masarykovy univerzity</a:t>
            </a:r>
            <a:endParaRPr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>
                <a:solidFill>
                  <a:srgbClr val="0000DC"/>
                </a:solidFill>
              </a:rPr>
              <a:pPr/>
              <a:t>‹#›</a:t>
            </a:fld>
            <a:endParaRPr lang="cs-CZ" altLang="cs-CZ" dirty="0">
              <a:solidFill>
                <a:srgbClr val="0000DC"/>
              </a:solidFill>
            </a:endParaRP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160" y="692150"/>
            <a:ext cx="3900740" cy="513985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2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xmlns="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353" y="692151"/>
            <a:ext cx="3913810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xmlns="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544" y="5599670"/>
            <a:ext cx="3913809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1BBFAC4E-6185-43C9-B0DE-6943663CB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418" y="6055200"/>
            <a:ext cx="1524293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424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t>Klinika interní, geriatrie a praktického lékařství Fakultní nemocnice Brno a Lékařské fakulty Masarykovy univerzity</a:t>
            </a:r>
            <a:endParaRPr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>
                <a:solidFill>
                  <a:srgbClr val="0000DC"/>
                </a:solidFill>
              </a:rPr>
              <a:pPr/>
              <a:t>‹#›</a:t>
            </a:fld>
            <a:endParaRPr lang="cs-CZ" altLang="cs-CZ" dirty="0">
              <a:solidFill>
                <a:srgbClr val="0000DC"/>
              </a:solidFill>
            </a:endParaRPr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DB59FD55-BC96-4BB0-A974-ED3755CC0C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418" y="6055200"/>
            <a:ext cx="1524293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763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xmlns="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998" y="718713"/>
            <a:ext cx="3915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t>Klinika interní, geriatrie a praktického lékařství Fakultní nemocnice Brno a Lékařské fakulty Masarykovy univerzity</a:t>
            </a:r>
            <a:endParaRPr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>
                <a:solidFill>
                  <a:srgbClr val="0000DC"/>
                </a:solidFill>
              </a:rPr>
              <a:pPr/>
              <a:t>‹#›</a:t>
            </a:fld>
            <a:endParaRPr lang="cs-CZ" altLang="cs-CZ" dirty="0">
              <a:solidFill>
                <a:srgbClr val="0000DC"/>
              </a:solidFill>
            </a:endParaRP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xmlns="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>
              <a:lnSpc>
                <a:spcPts val="825"/>
              </a:lnSpc>
              <a:defRPr sz="675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xmlns="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>
              <a:lnSpc>
                <a:spcPts val="825"/>
              </a:lnSpc>
              <a:defRPr sz="675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xmlns="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88459" y="718713"/>
            <a:ext cx="3915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xmlns="" id="{8E460895-9029-4EAC-AE49-B3E1E904B9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418" y="6055200"/>
            <a:ext cx="1524293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0429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t>Klinika interní, geriatrie a praktického lékařství Fakultní nemocnice Brno a Lékařské fakulty Masarykovy univerzity</a:t>
            </a:r>
            <a:endParaRPr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>
                <a:solidFill>
                  <a:srgbClr val="0000DC"/>
                </a:solidFill>
              </a:rPr>
              <a:pPr/>
              <a:t>‹#›</a:t>
            </a:fld>
            <a:endParaRPr lang="cs-CZ" altLang="cs-CZ" dirty="0">
              <a:solidFill>
                <a:srgbClr val="0000DC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69EFA240-1600-4C90-ABDA-5BB3C7B63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418" y="6055200"/>
            <a:ext cx="1524293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19954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>
                <a:solidFill>
                  <a:srgbClr val="FFFFFF"/>
                </a:solidFill>
              </a:rPr>
              <a:t>Klinika interní, geriatrie a praktického lékařství Fakultní nemocnice Brno a Lékařské fakulty Masarykovy univerzity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>
                <a:solidFill>
                  <a:srgbClr val="FFFFFF"/>
                </a:solidFill>
              </a:rPr>
              <a:pPr/>
              <a:t>‹#›</a:t>
            </a:fld>
            <a:endParaRPr lang="cs-CZ" altLang="cs-CZ" dirty="0">
              <a:solidFill>
                <a:srgbClr val="FFFFFF"/>
              </a:solidFill>
            </a:endParaRPr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DF30BC3D-8311-4B42-9A72-001E3518E5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418" y="6048047"/>
            <a:ext cx="1524293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88028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571273EA-F61C-4A0A-ABCC-7E5F2CB62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84" y="2014200"/>
            <a:ext cx="7217433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098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7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6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7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72.xml"/><Relationship Id="rId1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6.xml"/><Relationship Id="rId11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9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9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84.xml"/><Relationship Id="rId7" Type="http://schemas.openxmlformats.org/officeDocument/2006/relationships/slideLayout" Target="../slideLayouts/slideLayout188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83.xml"/><Relationship Id="rId1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7.xml"/><Relationship Id="rId11" Type="http://schemas.openxmlformats.org/officeDocument/2006/relationships/slideLayout" Target="../slideLayouts/slideLayout192.xml"/><Relationship Id="rId5" Type="http://schemas.openxmlformats.org/officeDocument/2006/relationships/slideLayout" Target="../slideLayouts/slideLayout186.xml"/><Relationship Id="rId10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90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9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201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1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06.xml"/><Relationship Id="rId7" Type="http://schemas.openxmlformats.org/officeDocument/2006/relationships/slideLayout" Target="../slideLayouts/slideLayout210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205.xml"/><Relationship Id="rId1" Type="http://schemas.openxmlformats.org/officeDocument/2006/relationships/slideLayout" Target="../slideLayouts/slideLayout204.xml"/><Relationship Id="rId6" Type="http://schemas.openxmlformats.org/officeDocument/2006/relationships/slideLayout" Target="../slideLayouts/slideLayout209.xml"/><Relationship Id="rId11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208.xml"/><Relationship Id="rId10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207.xml"/><Relationship Id="rId9" Type="http://schemas.openxmlformats.org/officeDocument/2006/relationships/slideLayout" Target="../slideLayouts/slideLayout212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2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17.xml"/><Relationship Id="rId7" Type="http://schemas.openxmlformats.org/officeDocument/2006/relationships/slideLayout" Target="../slideLayouts/slideLayout221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216.xml"/><Relationship Id="rId1" Type="http://schemas.openxmlformats.org/officeDocument/2006/relationships/slideLayout" Target="../slideLayouts/slideLayout215.xml"/><Relationship Id="rId6" Type="http://schemas.openxmlformats.org/officeDocument/2006/relationships/slideLayout" Target="../slideLayouts/slideLayout220.xml"/><Relationship Id="rId11" Type="http://schemas.openxmlformats.org/officeDocument/2006/relationships/slideLayout" Target="../slideLayouts/slideLayout225.xml"/><Relationship Id="rId5" Type="http://schemas.openxmlformats.org/officeDocument/2006/relationships/slideLayout" Target="../slideLayouts/slideLayout219.xml"/><Relationship Id="rId10" Type="http://schemas.openxmlformats.org/officeDocument/2006/relationships/slideLayout" Target="../slideLayouts/slideLayout224.xml"/><Relationship Id="rId4" Type="http://schemas.openxmlformats.org/officeDocument/2006/relationships/slideLayout" Target="../slideLayouts/slideLayout218.xml"/><Relationship Id="rId9" Type="http://schemas.openxmlformats.org/officeDocument/2006/relationships/slideLayout" Target="../slideLayouts/slideLayout22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79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17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88.xml"/><Relationship Id="rId16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96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10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image" Target="../media/image2.e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6227763"/>
            <a:ext cx="5940425" cy="2524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90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r>
              <a:t>Klinika interní, geriatrie a praktického lékařství Fakultní nemocnice Brno a Lékařské fakulty Masarykovy univerzity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1150" y="6227763"/>
            <a:ext cx="188913" cy="2524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E79579B-15CB-429A-BAF4-265AF89FA1C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4" name="Rectangle 17"/>
          <p:cNvSpPr txBox="1">
            <a:spLocks noChangeArrowheads="1"/>
          </p:cNvSpPr>
          <p:nvPr userDrawn="1"/>
        </p:nvSpPr>
        <p:spPr bwMode="auto">
          <a:xfrm>
            <a:off x="692150" y="6380163"/>
            <a:ext cx="5940425" cy="252412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cs-CZ" sz="900" kern="1200" smtClean="0">
                <a:solidFill>
                  <a:srgbClr val="0000DC"/>
                </a:solidFill>
                <a:effectLst/>
                <a:latin typeface="+mj-lt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/>
              <a:t>Klinika interní, geriatrie a praktického lékařství Fakultní nemocnice Brno a Lékařské fakulty Masarykovy univerzity</a:t>
            </a:r>
            <a:endParaRPr dirty="0"/>
          </a:p>
        </p:txBody>
      </p:sp>
      <p:sp>
        <p:nvSpPr>
          <p:cNvPr id="6" name="Rectangle 18"/>
          <p:cNvSpPr txBox="1">
            <a:spLocks noChangeArrowheads="1"/>
          </p:cNvSpPr>
          <p:nvPr userDrawn="1"/>
        </p:nvSpPr>
        <p:spPr bwMode="auto">
          <a:xfrm>
            <a:off x="463550" y="6380163"/>
            <a:ext cx="188913" cy="25241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F2C8991B-5AE6-4009-8D6C-7A741A2F3B3D}" type="slidenum">
              <a:rPr lang="cs-CZ" altLang="cs-CZ" sz="900" smtClean="0">
                <a:solidFill>
                  <a:schemeClr val="tx2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cs-CZ" altLang="cs-CZ" sz="900" smtClean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8" r:id="rId1"/>
    <p:sldLayoutId id="2147484329" r:id="rId2"/>
    <p:sldLayoutId id="2147484330" r:id="rId3"/>
    <p:sldLayoutId id="2147484331" r:id="rId4"/>
    <p:sldLayoutId id="2147484332" r:id="rId5"/>
    <p:sldLayoutId id="2147484333" r:id="rId6"/>
    <p:sldLayoutId id="2147484334" r:id="rId7"/>
    <p:sldLayoutId id="2147484335" r:id="rId8"/>
    <p:sldLayoutId id="2147484336" r:id="rId9"/>
    <p:sldLayoutId id="2147484337" r:id="rId10"/>
    <p:sldLayoutId id="2147484338" r:id="rId11"/>
    <p:sldLayoutId id="2147484339" r:id="rId12"/>
    <p:sldLayoutId id="2147484340" r:id="rId13"/>
    <p:sldLayoutId id="2147484341" r:id="rId14"/>
    <p:sldLayoutId id="2147484342" r:id="rId15"/>
    <p:sldLayoutId id="2147484343" r:id="rId16"/>
    <p:sldLayoutId id="2147484344" r:id="rId17"/>
    <p:sldLayoutId id="2147484345" r:id="rId18"/>
  </p:sldLayoutIdLst>
  <p:hf hdr="0" dt="0"/>
  <p:txStyles>
    <p:titleStyle>
      <a:lvl1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00000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algn="l" rtl="0" eaLnBrk="0" fontAlgn="base" hangingPunct="0">
        <a:lnSpc>
          <a:spcPts val="1350"/>
        </a:lnSpc>
        <a:spcBef>
          <a:spcPct val="0"/>
        </a:spcBef>
        <a:spcAft>
          <a:spcPct val="0"/>
        </a:spcAft>
        <a:buClr>
          <a:schemeClr val="tx2"/>
        </a:buClr>
        <a:buSzPct val="100000"/>
        <a:defRPr sz="1100">
          <a:solidFill>
            <a:schemeClr val="tx1"/>
          </a:solidFill>
          <a:latin typeface="+mn-lt"/>
        </a:defRPr>
      </a:lvl2pPr>
      <a:lvl3pPr marL="685800" algn="l" rtl="0" eaLnBrk="0" fontAlgn="base" hangingPunct="0">
        <a:lnSpc>
          <a:spcPts val="1350"/>
        </a:lnSpc>
        <a:spcBef>
          <a:spcPct val="0"/>
        </a:spcBef>
        <a:spcAft>
          <a:spcPct val="0"/>
        </a:spcAft>
        <a:buClr>
          <a:schemeClr val="folHlink"/>
        </a:buClr>
        <a:buSzPct val="80000"/>
        <a:defRPr sz="1100">
          <a:solidFill>
            <a:schemeClr val="tx1"/>
          </a:solidFill>
          <a:latin typeface="+mn-lt"/>
        </a:defRPr>
      </a:lvl3pPr>
      <a:lvl4pPr marL="1028700" algn="l" rtl="0" eaLnBrk="0" fontAlgn="base" hangingPunct="0">
        <a:lnSpc>
          <a:spcPts val="1350"/>
        </a:lnSpc>
        <a:spcBef>
          <a:spcPct val="0"/>
        </a:spcBef>
        <a:spcAft>
          <a:spcPct val="0"/>
        </a:spcAft>
        <a:buClr>
          <a:schemeClr val="accent2"/>
        </a:buClr>
        <a:buSzPct val="90000"/>
        <a:defRPr sz="1100">
          <a:solidFill>
            <a:schemeClr val="tx1"/>
          </a:solidFill>
          <a:latin typeface="+mn-lt"/>
        </a:defRPr>
      </a:lvl4pPr>
      <a:lvl5pPr marL="1371600" algn="l" rtl="0" eaLnBrk="0" fontAlgn="base" hangingPunct="0">
        <a:lnSpc>
          <a:spcPts val="1350"/>
        </a:lnSpc>
        <a:spcBef>
          <a:spcPct val="0"/>
        </a:spcBef>
        <a:spcAft>
          <a:spcPct val="0"/>
        </a:spcAft>
        <a:buClr>
          <a:schemeClr val="accent1"/>
        </a:buClr>
        <a:defRPr sz="110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ftr"/>
          </p:nvPr>
        </p:nvSpPr>
        <p:spPr bwMode="auto">
          <a:xfrm>
            <a:off x="540544" y="6227764"/>
            <a:ext cx="5938838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542925" algn="l"/>
                <a:tab pos="1085850" algn="l"/>
                <a:tab pos="1628775" algn="l"/>
                <a:tab pos="2171700" algn="l"/>
                <a:tab pos="2714625" algn="l"/>
                <a:tab pos="3257550" algn="l"/>
                <a:tab pos="3800475" algn="l"/>
                <a:tab pos="4343400" algn="l"/>
                <a:tab pos="4886325" algn="l"/>
                <a:tab pos="5429250" algn="l"/>
              </a:tabLst>
              <a:defRPr sz="900">
                <a:solidFill>
                  <a:srgbClr val="000000"/>
                </a:solidFill>
              </a:defRPr>
            </a:lvl1pPr>
          </a:lstStyle>
          <a:p>
            <a:pPr defTabSz="336947">
              <a:defRPr/>
            </a:pPr>
            <a:r>
              <a:rPr lang="cs-CZ" altLang="cs-CZ" smtClean="0">
                <a:latin typeface="Arial" panose="020B0604020202020204" pitchFamily="34" charset="0"/>
                <a:cs typeface="+mn-cs"/>
              </a:rPr>
              <a:t>Klinika interní, geriatrie a praktického lékařství Fakultní nemocnice Brno a Lékařské fakulty Masarykovy univerzity</a:t>
            </a:r>
            <a:endParaRPr lang="cs-CZ" altLang="cs-CZ">
              <a:latin typeface="Arial" panose="020B0604020202020204" pitchFamily="34" charset="0"/>
              <a:cs typeface="+mn-cs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sldNum"/>
          </p:nvPr>
        </p:nvSpPr>
        <p:spPr bwMode="auto">
          <a:xfrm>
            <a:off x="310754" y="6227764"/>
            <a:ext cx="188119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solidFill>
                  <a:srgbClr val="000000"/>
                </a:solidFill>
              </a:defRPr>
            </a:lvl1pPr>
          </a:lstStyle>
          <a:p>
            <a:pPr defTabSz="336947">
              <a:defRPr/>
            </a:pPr>
            <a:fld id="{C6BB324F-6787-4783-916A-D947A5F89ACF}" type="slidenum">
              <a:rPr lang="cs-CZ" altLang="cs-CZ" smtClean="0">
                <a:latin typeface="Arial" panose="020B0604020202020204" pitchFamily="34" charset="0"/>
                <a:cs typeface="+mn-cs"/>
              </a:rPr>
              <a:pPr defTabSz="336947">
                <a:defRPr/>
              </a:pPr>
              <a:t>‹#›</a:t>
            </a:fld>
            <a:endParaRPr lang="cs-CZ" altLang="cs-CZ">
              <a:latin typeface="Arial" panose="020B0604020202020204" pitchFamily="34" charset="0"/>
              <a:cs typeface="+mn-cs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40544" y="720726"/>
            <a:ext cx="806291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Klepněte pro úpravu formátu titulního textuKliknutím lze upravit styl.</a:t>
            </a:r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0544" y="1692276"/>
            <a:ext cx="8062913" cy="413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Klepněte pro úpravu formátu textu osnovy</a:t>
            </a:r>
          </a:p>
          <a:p>
            <a:pPr lvl="1"/>
            <a:r>
              <a:rPr lang="en-GB" altLang="cs-CZ" smtClean="0"/>
              <a:t>Druhá úroveň</a:t>
            </a:r>
          </a:p>
          <a:p>
            <a:pPr lvl="2"/>
            <a:r>
              <a:rPr lang="en-GB" altLang="cs-CZ" smtClean="0"/>
              <a:t>Třetí úroveň</a:t>
            </a:r>
          </a:p>
          <a:p>
            <a:pPr lvl="3"/>
            <a:r>
              <a:rPr lang="en-GB" altLang="cs-CZ" smtClean="0"/>
              <a:t>Čtvrtá úroveň osnovy</a:t>
            </a:r>
          </a:p>
          <a:p>
            <a:pPr lvl="4"/>
            <a:r>
              <a:rPr lang="en-GB" altLang="cs-CZ" smtClean="0"/>
              <a:t>Pátá úroveň osnovy</a:t>
            </a:r>
          </a:p>
          <a:p>
            <a:pPr lvl="4"/>
            <a:r>
              <a:rPr lang="en-GB" altLang="cs-CZ" smtClean="0"/>
              <a:t>Šestá úroveň</a:t>
            </a:r>
          </a:p>
          <a:p>
            <a:pPr lvl="4"/>
            <a:r>
              <a:rPr lang="en-GB" altLang="cs-CZ" smtClean="0"/>
              <a:t>Sedmá úroveň</a:t>
            </a:r>
          </a:p>
          <a:p>
            <a:pPr lvl="4"/>
            <a:r>
              <a:rPr lang="en-GB" altLang="cs-CZ" smtClean="0"/>
              <a:t>Osmá úroveň textu</a:t>
            </a:r>
          </a:p>
          <a:p>
            <a:pPr lvl="0"/>
            <a:r>
              <a:rPr lang="en-GB" altLang="cs-CZ" smtClean="0"/>
              <a:t>Devátá úroveňUpravte styly předlohy textu.</a:t>
            </a:r>
          </a:p>
          <a:p>
            <a:pPr lvl="1"/>
            <a:r>
              <a:rPr lang="en-GB" altLang="cs-CZ" smtClean="0"/>
              <a:t>Druhá úroveň</a:t>
            </a:r>
          </a:p>
          <a:p>
            <a:pPr lvl="0"/>
            <a:r>
              <a:rPr lang="en-GB" altLang="cs-CZ" smtClean="0"/>
              <a:t>Třetí úroveň</a:t>
            </a:r>
          </a:p>
        </p:txBody>
      </p:sp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035" y="6054725"/>
            <a:ext cx="15240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323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4" r:id="rId1"/>
    <p:sldLayoutId id="2147484475" r:id="rId2"/>
    <p:sldLayoutId id="2147484476" r:id="rId3"/>
    <p:sldLayoutId id="2147484477" r:id="rId4"/>
    <p:sldLayoutId id="2147484478" r:id="rId5"/>
    <p:sldLayoutId id="2147484479" r:id="rId6"/>
    <p:sldLayoutId id="2147484480" r:id="rId7"/>
    <p:sldLayoutId id="2147484481" r:id="rId8"/>
    <p:sldLayoutId id="2147484482" r:id="rId9"/>
    <p:sldLayoutId id="2147484483" r:id="rId10"/>
    <p:sldLayoutId id="2147484484" r:id="rId11"/>
  </p:sldLayoutIdLst>
  <p:txStyles>
    <p:titleStyle>
      <a:lvl1pPr algn="l" defTabSz="336947" rtl="0" eaLnBrk="0" fontAlgn="base" hangingPunct="0">
        <a:lnSpc>
          <a:spcPts val="2991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36947" rtl="0" eaLnBrk="0" fontAlgn="base" hangingPunct="0">
        <a:lnSpc>
          <a:spcPts val="2991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>
          <a:solidFill>
            <a:srgbClr val="000000"/>
          </a:solidFill>
          <a:latin typeface="Tahoma" panose="020B0604030504040204" pitchFamily="34" charset="0"/>
          <a:ea typeface="Microsoft YaHei" panose="020B0503020204020204" pitchFamily="34" charset="-122"/>
        </a:defRPr>
      </a:lvl2pPr>
      <a:lvl3pPr algn="l" defTabSz="336947" rtl="0" eaLnBrk="0" fontAlgn="base" hangingPunct="0">
        <a:lnSpc>
          <a:spcPts val="2991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>
          <a:solidFill>
            <a:srgbClr val="000000"/>
          </a:solidFill>
          <a:latin typeface="Tahoma" panose="020B0604030504040204" pitchFamily="34" charset="0"/>
          <a:ea typeface="Microsoft YaHei" panose="020B0503020204020204" pitchFamily="34" charset="-122"/>
        </a:defRPr>
      </a:lvl3pPr>
      <a:lvl4pPr algn="l" defTabSz="336947" rtl="0" eaLnBrk="0" fontAlgn="base" hangingPunct="0">
        <a:lnSpc>
          <a:spcPts val="2991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>
          <a:solidFill>
            <a:srgbClr val="000000"/>
          </a:solidFill>
          <a:latin typeface="Tahoma" panose="020B0604030504040204" pitchFamily="34" charset="0"/>
          <a:ea typeface="Microsoft YaHei" panose="020B0503020204020204" pitchFamily="34" charset="-122"/>
        </a:defRPr>
      </a:lvl4pPr>
      <a:lvl5pPr algn="l" defTabSz="336947" rtl="0" eaLnBrk="0" fontAlgn="base" hangingPunct="0">
        <a:lnSpc>
          <a:spcPts val="2991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>
          <a:solidFill>
            <a:srgbClr val="000000"/>
          </a:solidFill>
          <a:latin typeface="Tahoma" panose="020B0604030504040204" pitchFamily="34" charset="0"/>
          <a:ea typeface="Microsoft YaHei" panose="020B0503020204020204" pitchFamily="34" charset="-122"/>
        </a:defRPr>
      </a:lvl5pPr>
      <a:lvl6pPr marL="1885950" indent="-171450" algn="l" defTabSz="336947" rtl="0" fontAlgn="base">
        <a:lnSpc>
          <a:spcPts val="2991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>
          <a:solidFill>
            <a:srgbClr val="000000"/>
          </a:solidFill>
          <a:latin typeface="Tahoma" panose="020B0604030504040204" pitchFamily="34" charset="0"/>
          <a:ea typeface="Microsoft YaHei" panose="020B0503020204020204" pitchFamily="34" charset="-122"/>
        </a:defRPr>
      </a:lvl6pPr>
      <a:lvl7pPr marL="2228850" indent="-171450" algn="l" defTabSz="336947" rtl="0" fontAlgn="base">
        <a:lnSpc>
          <a:spcPts val="2991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>
          <a:solidFill>
            <a:srgbClr val="000000"/>
          </a:solidFill>
          <a:latin typeface="Tahoma" panose="020B0604030504040204" pitchFamily="34" charset="0"/>
          <a:ea typeface="Microsoft YaHei" panose="020B0503020204020204" pitchFamily="34" charset="-122"/>
        </a:defRPr>
      </a:lvl7pPr>
      <a:lvl8pPr marL="2571750" indent="-171450" algn="l" defTabSz="336947" rtl="0" fontAlgn="base">
        <a:lnSpc>
          <a:spcPts val="2991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>
          <a:solidFill>
            <a:srgbClr val="000000"/>
          </a:solidFill>
          <a:latin typeface="Tahoma" panose="020B0604030504040204" pitchFamily="34" charset="0"/>
          <a:ea typeface="Microsoft YaHei" panose="020B0503020204020204" pitchFamily="34" charset="-122"/>
        </a:defRPr>
      </a:lvl8pPr>
      <a:lvl9pPr marL="2914650" indent="-171450" algn="l" defTabSz="336947" rtl="0" fontAlgn="base">
        <a:lnSpc>
          <a:spcPts val="2991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>
          <a:solidFill>
            <a:srgbClr val="000000"/>
          </a:solidFill>
          <a:latin typeface="Tahoma" panose="020B0604030504040204" pitchFamily="34" charset="0"/>
          <a:ea typeface="Microsoft YaHei" panose="020B0503020204020204" pitchFamily="34" charset="-122"/>
        </a:defRPr>
      </a:lvl9pPr>
    </p:titleStyle>
    <p:bodyStyle>
      <a:lvl1pPr marL="257175" indent="-257175" algn="l" defTabSz="336947" rtl="0" eaLnBrk="0" fontAlgn="base" hangingPunct="0">
        <a:lnSpc>
          <a:spcPct val="93000"/>
        </a:lnSpc>
        <a:spcBef>
          <a:spcPct val="0"/>
        </a:spcBef>
        <a:spcAft>
          <a:spcPts val="1069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1pPr>
      <a:lvl2pPr marL="557213" indent="-214313" algn="l" defTabSz="336947" rtl="0" eaLnBrk="0" fontAlgn="base" hangingPunct="0">
        <a:lnSpc>
          <a:spcPts val="1350"/>
        </a:lnSpc>
        <a:spcBef>
          <a:spcPct val="0"/>
        </a:spcBef>
        <a:spcAft>
          <a:spcPts val="854"/>
        </a:spcAft>
        <a:buClr>
          <a:srgbClr val="000000"/>
        </a:buClr>
        <a:buSzPct val="100000"/>
        <a:buFont typeface="Times New Roman" panose="02020603050405020304" pitchFamily="18" charset="0"/>
        <a:defRPr sz="1125" kern="1200">
          <a:solidFill>
            <a:srgbClr val="000000"/>
          </a:solidFill>
          <a:latin typeface="+mn-lt"/>
          <a:ea typeface="+mn-ea"/>
          <a:cs typeface="+mn-cs"/>
        </a:defRPr>
      </a:lvl2pPr>
      <a:lvl3pPr marL="857250" indent="-171450" algn="l" defTabSz="336947" rtl="0" eaLnBrk="0" fontAlgn="base" hangingPunct="0">
        <a:lnSpc>
          <a:spcPts val="1350"/>
        </a:lnSpc>
        <a:spcBef>
          <a:spcPct val="0"/>
        </a:spcBef>
        <a:spcAft>
          <a:spcPts val="638"/>
        </a:spcAft>
        <a:buClr>
          <a:srgbClr val="000000"/>
        </a:buClr>
        <a:buSzPct val="100000"/>
        <a:buFont typeface="Times New Roman" panose="02020603050405020304" pitchFamily="18" charset="0"/>
        <a:defRPr sz="1125" kern="1200">
          <a:solidFill>
            <a:srgbClr val="000000"/>
          </a:solidFill>
          <a:latin typeface="+mn-lt"/>
          <a:ea typeface="+mn-ea"/>
          <a:cs typeface="+mn-cs"/>
        </a:defRPr>
      </a:lvl3pPr>
      <a:lvl4pPr marL="1200150" indent="-171450" algn="l" defTabSz="336947" rtl="0" eaLnBrk="0" fontAlgn="base" hangingPunct="0">
        <a:lnSpc>
          <a:spcPts val="1350"/>
        </a:lnSpc>
        <a:spcBef>
          <a:spcPct val="0"/>
        </a:spcBef>
        <a:spcAft>
          <a:spcPts val="431"/>
        </a:spcAft>
        <a:buClr>
          <a:srgbClr val="000000"/>
        </a:buClr>
        <a:buSzPct val="100000"/>
        <a:buFont typeface="Times New Roman" panose="02020603050405020304" pitchFamily="18" charset="0"/>
        <a:defRPr sz="1125" kern="1200">
          <a:solidFill>
            <a:srgbClr val="000000"/>
          </a:solidFill>
          <a:latin typeface="+mn-lt"/>
          <a:ea typeface="+mn-ea"/>
          <a:cs typeface="+mn-cs"/>
        </a:defRPr>
      </a:lvl4pPr>
      <a:lvl5pPr marL="1543050" indent="-171450" algn="l" defTabSz="336947" rtl="0" eaLnBrk="0" fontAlgn="base" hangingPunct="0">
        <a:lnSpc>
          <a:spcPct val="93000"/>
        </a:lnSpc>
        <a:spcBef>
          <a:spcPct val="0"/>
        </a:spcBef>
        <a:spcAft>
          <a:spcPts val="216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ftr"/>
          </p:nvPr>
        </p:nvSpPr>
        <p:spPr bwMode="auto">
          <a:xfrm>
            <a:off x="540544" y="6227764"/>
            <a:ext cx="5938838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542925" algn="l"/>
                <a:tab pos="1085850" algn="l"/>
                <a:tab pos="1628775" algn="l"/>
                <a:tab pos="2171700" algn="l"/>
                <a:tab pos="2714625" algn="l"/>
                <a:tab pos="3257550" algn="l"/>
                <a:tab pos="3800475" algn="l"/>
                <a:tab pos="4343400" algn="l"/>
                <a:tab pos="4886325" algn="l"/>
                <a:tab pos="5429250" algn="l"/>
              </a:tabLst>
              <a:defRPr sz="900">
                <a:solidFill>
                  <a:srgbClr val="000000"/>
                </a:solidFill>
              </a:defRPr>
            </a:lvl1pPr>
          </a:lstStyle>
          <a:p>
            <a:pPr defTabSz="336947">
              <a:defRPr/>
            </a:pPr>
            <a:r>
              <a:rPr lang="cs-CZ" altLang="cs-CZ" smtClean="0">
                <a:latin typeface="Arial" panose="020B0604020202020204" pitchFamily="34" charset="0"/>
                <a:cs typeface="+mn-cs"/>
              </a:rPr>
              <a:t>Klinika interní, geriatrie a praktického lékařství Fakultní nemocnice Brno a Lékařské fakulty Masarykovy univerzity</a:t>
            </a:r>
            <a:endParaRPr lang="cs-CZ" altLang="cs-CZ">
              <a:latin typeface="Arial" panose="020B0604020202020204" pitchFamily="34" charset="0"/>
              <a:cs typeface="+mn-cs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sldNum"/>
          </p:nvPr>
        </p:nvSpPr>
        <p:spPr bwMode="auto">
          <a:xfrm>
            <a:off x="310754" y="6227764"/>
            <a:ext cx="188119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solidFill>
                  <a:srgbClr val="000000"/>
                </a:solidFill>
              </a:defRPr>
            </a:lvl1pPr>
          </a:lstStyle>
          <a:p>
            <a:pPr defTabSz="336947">
              <a:defRPr/>
            </a:pPr>
            <a:fld id="{C6BB324F-6787-4783-916A-D947A5F89ACF}" type="slidenum">
              <a:rPr lang="cs-CZ" altLang="cs-CZ" smtClean="0">
                <a:latin typeface="Arial" panose="020B0604020202020204" pitchFamily="34" charset="0"/>
                <a:cs typeface="+mn-cs"/>
              </a:rPr>
              <a:pPr defTabSz="336947">
                <a:defRPr/>
              </a:pPr>
              <a:t>‹#›</a:t>
            </a:fld>
            <a:endParaRPr lang="cs-CZ" altLang="cs-CZ">
              <a:latin typeface="Arial" panose="020B0604020202020204" pitchFamily="34" charset="0"/>
              <a:cs typeface="+mn-cs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40544" y="720726"/>
            <a:ext cx="806291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Klepněte pro úpravu formátu titulního textuKliknutím lze upravit styl.</a:t>
            </a:r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0544" y="1692276"/>
            <a:ext cx="8062913" cy="413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Klepněte pro úpravu formátu textu osnovy</a:t>
            </a:r>
          </a:p>
          <a:p>
            <a:pPr lvl="1"/>
            <a:r>
              <a:rPr lang="en-GB" altLang="cs-CZ" smtClean="0"/>
              <a:t>Druhá úroveň</a:t>
            </a:r>
          </a:p>
          <a:p>
            <a:pPr lvl="2"/>
            <a:r>
              <a:rPr lang="en-GB" altLang="cs-CZ" smtClean="0"/>
              <a:t>Třetí úroveň</a:t>
            </a:r>
          </a:p>
          <a:p>
            <a:pPr lvl="3"/>
            <a:r>
              <a:rPr lang="en-GB" altLang="cs-CZ" smtClean="0"/>
              <a:t>Čtvrtá úroveň osnovy</a:t>
            </a:r>
          </a:p>
          <a:p>
            <a:pPr lvl="4"/>
            <a:r>
              <a:rPr lang="en-GB" altLang="cs-CZ" smtClean="0"/>
              <a:t>Pátá úroveň osnovy</a:t>
            </a:r>
          </a:p>
          <a:p>
            <a:pPr lvl="4"/>
            <a:r>
              <a:rPr lang="en-GB" altLang="cs-CZ" smtClean="0"/>
              <a:t>Šestá úroveň</a:t>
            </a:r>
          </a:p>
          <a:p>
            <a:pPr lvl="4"/>
            <a:r>
              <a:rPr lang="en-GB" altLang="cs-CZ" smtClean="0"/>
              <a:t>Sedmá úroveň</a:t>
            </a:r>
          </a:p>
          <a:p>
            <a:pPr lvl="4"/>
            <a:r>
              <a:rPr lang="en-GB" altLang="cs-CZ" smtClean="0"/>
              <a:t>Osmá úroveň textu</a:t>
            </a:r>
          </a:p>
          <a:p>
            <a:pPr lvl="0"/>
            <a:r>
              <a:rPr lang="en-GB" altLang="cs-CZ" smtClean="0"/>
              <a:t>Devátá úroveňUpravte styly předlohy textu.</a:t>
            </a:r>
          </a:p>
          <a:p>
            <a:pPr lvl="1"/>
            <a:r>
              <a:rPr lang="en-GB" altLang="cs-CZ" smtClean="0"/>
              <a:t>Druhá úroveň</a:t>
            </a:r>
          </a:p>
          <a:p>
            <a:pPr lvl="0"/>
            <a:r>
              <a:rPr lang="en-GB" altLang="cs-CZ" smtClean="0"/>
              <a:t>Třetí úroveň</a:t>
            </a:r>
          </a:p>
        </p:txBody>
      </p:sp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035" y="6054725"/>
            <a:ext cx="15240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3945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6" r:id="rId1"/>
    <p:sldLayoutId id="2147484487" r:id="rId2"/>
    <p:sldLayoutId id="2147484488" r:id="rId3"/>
    <p:sldLayoutId id="2147484489" r:id="rId4"/>
    <p:sldLayoutId id="2147484490" r:id="rId5"/>
    <p:sldLayoutId id="2147484491" r:id="rId6"/>
    <p:sldLayoutId id="2147484492" r:id="rId7"/>
    <p:sldLayoutId id="2147484493" r:id="rId8"/>
    <p:sldLayoutId id="2147484494" r:id="rId9"/>
    <p:sldLayoutId id="2147484495" r:id="rId10"/>
    <p:sldLayoutId id="2147484496" r:id="rId11"/>
  </p:sldLayoutIdLst>
  <p:txStyles>
    <p:titleStyle>
      <a:lvl1pPr algn="l" defTabSz="336947" rtl="0" eaLnBrk="0" fontAlgn="base" hangingPunct="0">
        <a:lnSpc>
          <a:spcPts val="2991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36947" rtl="0" eaLnBrk="0" fontAlgn="base" hangingPunct="0">
        <a:lnSpc>
          <a:spcPts val="2991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>
          <a:solidFill>
            <a:srgbClr val="000000"/>
          </a:solidFill>
          <a:latin typeface="Tahoma" panose="020B0604030504040204" pitchFamily="34" charset="0"/>
          <a:ea typeface="Microsoft YaHei" panose="020B0503020204020204" pitchFamily="34" charset="-122"/>
        </a:defRPr>
      </a:lvl2pPr>
      <a:lvl3pPr algn="l" defTabSz="336947" rtl="0" eaLnBrk="0" fontAlgn="base" hangingPunct="0">
        <a:lnSpc>
          <a:spcPts val="2991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>
          <a:solidFill>
            <a:srgbClr val="000000"/>
          </a:solidFill>
          <a:latin typeface="Tahoma" panose="020B0604030504040204" pitchFamily="34" charset="0"/>
          <a:ea typeface="Microsoft YaHei" panose="020B0503020204020204" pitchFamily="34" charset="-122"/>
        </a:defRPr>
      </a:lvl3pPr>
      <a:lvl4pPr algn="l" defTabSz="336947" rtl="0" eaLnBrk="0" fontAlgn="base" hangingPunct="0">
        <a:lnSpc>
          <a:spcPts val="2991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>
          <a:solidFill>
            <a:srgbClr val="000000"/>
          </a:solidFill>
          <a:latin typeface="Tahoma" panose="020B0604030504040204" pitchFamily="34" charset="0"/>
          <a:ea typeface="Microsoft YaHei" panose="020B0503020204020204" pitchFamily="34" charset="-122"/>
        </a:defRPr>
      </a:lvl4pPr>
      <a:lvl5pPr algn="l" defTabSz="336947" rtl="0" eaLnBrk="0" fontAlgn="base" hangingPunct="0">
        <a:lnSpc>
          <a:spcPts val="2991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>
          <a:solidFill>
            <a:srgbClr val="000000"/>
          </a:solidFill>
          <a:latin typeface="Tahoma" panose="020B0604030504040204" pitchFamily="34" charset="0"/>
          <a:ea typeface="Microsoft YaHei" panose="020B0503020204020204" pitchFamily="34" charset="-122"/>
        </a:defRPr>
      </a:lvl5pPr>
      <a:lvl6pPr marL="1885950" indent="-171450" algn="l" defTabSz="336947" rtl="0" fontAlgn="base">
        <a:lnSpc>
          <a:spcPts val="2991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>
          <a:solidFill>
            <a:srgbClr val="000000"/>
          </a:solidFill>
          <a:latin typeface="Tahoma" panose="020B0604030504040204" pitchFamily="34" charset="0"/>
          <a:ea typeface="Microsoft YaHei" panose="020B0503020204020204" pitchFamily="34" charset="-122"/>
        </a:defRPr>
      </a:lvl6pPr>
      <a:lvl7pPr marL="2228850" indent="-171450" algn="l" defTabSz="336947" rtl="0" fontAlgn="base">
        <a:lnSpc>
          <a:spcPts val="2991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>
          <a:solidFill>
            <a:srgbClr val="000000"/>
          </a:solidFill>
          <a:latin typeface="Tahoma" panose="020B0604030504040204" pitchFamily="34" charset="0"/>
          <a:ea typeface="Microsoft YaHei" panose="020B0503020204020204" pitchFamily="34" charset="-122"/>
        </a:defRPr>
      </a:lvl7pPr>
      <a:lvl8pPr marL="2571750" indent="-171450" algn="l" defTabSz="336947" rtl="0" fontAlgn="base">
        <a:lnSpc>
          <a:spcPts val="2991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>
          <a:solidFill>
            <a:srgbClr val="000000"/>
          </a:solidFill>
          <a:latin typeface="Tahoma" panose="020B0604030504040204" pitchFamily="34" charset="0"/>
          <a:ea typeface="Microsoft YaHei" panose="020B0503020204020204" pitchFamily="34" charset="-122"/>
        </a:defRPr>
      </a:lvl8pPr>
      <a:lvl9pPr marL="2914650" indent="-171450" algn="l" defTabSz="336947" rtl="0" fontAlgn="base">
        <a:lnSpc>
          <a:spcPts val="2991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>
          <a:solidFill>
            <a:srgbClr val="000000"/>
          </a:solidFill>
          <a:latin typeface="Tahoma" panose="020B0604030504040204" pitchFamily="34" charset="0"/>
          <a:ea typeface="Microsoft YaHei" panose="020B0503020204020204" pitchFamily="34" charset="-122"/>
        </a:defRPr>
      </a:lvl9pPr>
    </p:titleStyle>
    <p:bodyStyle>
      <a:lvl1pPr marL="257175" indent="-257175" algn="l" defTabSz="336947" rtl="0" eaLnBrk="0" fontAlgn="base" hangingPunct="0">
        <a:lnSpc>
          <a:spcPct val="93000"/>
        </a:lnSpc>
        <a:spcBef>
          <a:spcPct val="0"/>
        </a:spcBef>
        <a:spcAft>
          <a:spcPts val="1069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1pPr>
      <a:lvl2pPr marL="557213" indent="-214313" algn="l" defTabSz="336947" rtl="0" eaLnBrk="0" fontAlgn="base" hangingPunct="0">
        <a:lnSpc>
          <a:spcPts val="1350"/>
        </a:lnSpc>
        <a:spcBef>
          <a:spcPct val="0"/>
        </a:spcBef>
        <a:spcAft>
          <a:spcPts val="854"/>
        </a:spcAft>
        <a:buClr>
          <a:srgbClr val="000000"/>
        </a:buClr>
        <a:buSzPct val="100000"/>
        <a:buFont typeface="Times New Roman" panose="02020603050405020304" pitchFamily="18" charset="0"/>
        <a:defRPr sz="1125" kern="1200">
          <a:solidFill>
            <a:srgbClr val="000000"/>
          </a:solidFill>
          <a:latin typeface="+mn-lt"/>
          <a:ea typeface="+mn-ea"/>
          <a:cs typeface="+mn-cs"/>
        </a:defRPr>
      </a:lvl2pPr>
      <a:lvl3pPr marL="857250" indent="-171450" algn="l" defTabSz="336947" rtl="0" eaLnBrk="0" fontAlgn="base" hangingPunct="0">
        <a:lnSpc>
          <a:spcPts val="1350"/>
        </a:lnSpc>
        <a:spcBef>
          <a:spcPct val="0"/>
        </a:spcBef>
        <a:spcAft>
          <a:spcPts val="638"/>
        </a:spcAft>
        <a:buClr>
          <a:srgbClr val="000000"/>
        </a:buClr>
        <a:buSzPct val="100000"/>
        <a:buFont typeface="Times New Roman" panose="02020603050405020304" pitchFamily="18" charset="0"/>
        <a:defRPr sz="1125" kern="1200">
          <a:solidFill>
            <a:srgbClr val="000000"/>
          </a:solidFill>
          <a:latin typeface="+mn-lt"/>
          <a:ea typeface="+mn-ea"/>
          <a:cs typeface="+mn-cs"/>
        </a:defRPr>
      </a:lvl3pPr>
      <a:lvl4pPr marL="1200150" indent="-171450" algn="l" defTabSz="336947" rtl="0" eaLnBrk="0" fontAlgn="base" hangingPunct="0">
        <a:lnSpc>
          <a:spcPts val="1350"/>
        </a:lnSpc>
        <a:spcBef>
          <a:spcPct val="0"/>
        </a:spcBef>
        <a:spcAft>
          <a:spcPts val="431"/>
        </a:spcAft>
        <a:buClr>
          <a:srgbClr val="000000"/>
        </a:buClr>
        <a:buSzPct val="100000"/>
        <a:buFont typeface="Times New Roman" panose="02020603050405020304" pitchFamily="18" charset="0"/>
        <a:defRPr sz="1125" kern="1200">
          <a:solidFill>
            <a:srgbClr val="000000"/>
          </a:solidFill>
          <a:latin typeface="+mn-lt"/>
          <a:ea typeface="+mn-ea"/>
          <a:cs typeface="+mn-cs"/>
        </a:defRPr>
      </a:lvl4pPr>
      <a:lvl5pPr marL="1543050" indent="-171450" algn="l" defTabSz="336947" rtl="0" eaLnBrk="0" fontAlgn="base" hangingPunct="0">
        <a:lnSpc>
          <a:spcPct val="93000"/>
        </a:lnSpc>
        <a:spcBef>
          <a:spcPct val="0"/>
        </a:spcBef>
        <a:spcAft>
          <a:spcPts val="216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ftr"/>
          </p:nvPr>
        </p:nvSpPr>
        <p:spPr bwMode="auto">
          <a:xfrm>
            <a:off x="540544" y="6227764"/>
            <a:ext cx="5938838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542925" algn="l"/>
                <a:tab pos="1085850" algn="l"/>
                <a:tab pos="1628775" algn="l"/>
                <a:tab pos="2171700" algn="l"/>
                <a:tab pos="2714625" algn="l"/>
                <a:tab pos="3257550" algn="l"/>
                <a:tab pos="3800475" algn="l"/>
                <a:tab pos="4343400" algn="l"/>
                <a:tab pos="4886325" algn="l"/>
                <a:tab pos="5429250" algn="l"/>
              </a:tabLst>
              <a:defRPr sz="900">
                <a:solidFill>
                  <a:srgbClr val="000000"/>
                </a:solidFill>
              </a:defRPr>
            </a:lvl1pPr>
          </a:lstStyle>
          <a:p>
            <a:pPr defTabSz="336947">
              <a:defRPr/>
            </a:pPr>
            <a:r>
              <a:rPr lang="cs-CZ" altLang="cs-CZ" smtClean="0">
                <a:latin typeface="Arial" panose="020B0604020202020204" pitchFamily="34" charset="0"/>
                <a:cs typeface="+mn-cs"/>
              </a:rPr>
              <a:t>Klinika interní, geriatrie a praktického lékařství Fakultní nemocnice Brno a Lékařské fakulty Masarykovy univerzity</a:t>
            </a:r>
            <a:endParaRPr lang="cs-CZ" altLang="cs-CZ">
              <a:latin typeface="Arial" panose="020B0604020202020204" pitchFamily="34" charset="0"/>
              <a:cs typeface="+mn-cs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sldNum"/>
          </p:nvPr>
        </p:nvSpPr>
        <p:spPr bwMode="auto">
          <a:xfrm>
            <a:off x="310754" y="6227764"/>
            <a:ext cx="188119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solidFill>
                  <a:srgbClr val="000000"/>
                </a:solidFill>
              </a:defRPr>
            </a:lvl1pPr>
          </a:lstStyle>
          <a:p>
            <a:pPr defTabSz="336947">
              <a:defRPr/>
            </a:pPr>
            <a:fld id="{C6BB324F-6787-4783-916A-D947A5F89ACF}" type="slidenum">
              <a:rPr lang="cs-CZ" altLang="cs-CZ" smtClean="0">
                <a:latin typeface="Arial" panose="020B0604020202020204" pitchFamily="34" charset="0"/>
                <a:cs typeface="+mn-cs"/>
              </a:rPr>
              <a:pPr defTabSz="336947">
                <a:defRPr/>
              </a:pPr>
              <a:t>‹#›</a:t>
            </a:fld>
            <a:endParaRPr lang="cs-CZ" altLang="cs-CZ">
              <a:latin typeface="Arial" panose="020B0604020202020204" pitchFamily="34" charset="0"/>
              <a:cs typeface="+mn-cs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40544" y="720726"/>
            <a:ext cx="806291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Klepněte pro úpravu formátu titulního textuKliknutím lze upravit styl.</a:t>
            </a:r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0544" y="1692276"/>
            <a:ext cx="8062913" cy="413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Klepněte pro úpravu formátu textu osnovy</a:t>
            </a:r>
          </a:p>
          <a:p>
            <a:pPr lvl="1"/>
            <a:r>
              <a:rPr lang="en-GB" altLang="cs-CZ" smtClean="0"/>
              <a:t>Druhá úroveň</a:t>
            </a:r>
          </a:p>
          <a:p>
            <a:pPr lvl="2"/>
            <a:r>
              <a:rPr lang="en-GB" altLang="cs-CZ" smtClean="0"/>
              <a:t>Třetí úroveň</a:t>
            </a:r>
          </a:p>
          <a:p>
            <a:pPr lvl="3"/>
            <a:r>
              <a:rPr lang="en-GB" altLang="cs-CZ" smtClean="0"/>
              <a:t>Čtvrtá úroveň osnovy</a:t>
            </a:r>
          </a:p>
          <a:p>
            <a:pPr lvl="4"/>
            <a:r>
              <a:rPr lang="en-GB" altLang="cs-CZ" smtClean="0"/>
              <a:t>Pátá úroveň osnovy</a:t>
            </a:r>
          </a:p>
          <a:p>
            <a:pPr lvl="4"/>
            <a:r>
              <a:rPr lang="en-GB" altLang="cs-CZ" smtClean="0"/>
              <a:t>Šestá úroveň</a:t>
            </a:r>
          </a:p>
          <a:p>
            <a:pPr lvl="4"/>
            <a:r>
              <a:rPr lang="en-GB" altLang="cs-CZ" smtClean="0"/>
              <a:t>Sedmá úroveň</a:t>
            </a:r>
          </a:p>
          <a:p>
            <a:pPr lvl="4"/>
            <a:r>
              <a:rPr lang="en-GB" altLang="cs-CZ" smtClean="0"/>
              <a:t>Osmá úroveň textu</a:t>
            </a:r>
          </a:p>
          <a:p>
            <a:pPr lvl="0"/>
            <a:r>
              <a:rPr lang="en-GB" altLang="cs-CZ" smtClean="0"/>
              <a:t>Devátá úroveňUpravte styly předlohy textu.</a:t>
            </a:r>
          </a:p>
          <a:p>
            <a:pPr lvl="1"/>
            <a:r>
              <a:rPr lang="en-GB" altLang="cs-CZ" smtClean="0"/>
              <a:t>Druhá úroveň</a:t>
            </a:r>
          </a:p>
          <a:p>
            <a:pPr lvl="0"/>
            <a:r>
              <a:rPr lang="en-GB" altLang="cs-CZ" smtClean="0"/>
              <a:t>Třetí úroveň</a:t>
            </a:r>
          </a:p>
        </p:txBody>
      </p:sp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035" y="6054725"/>
            <a:ext cx="15240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177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8" r:id="rId1"/>
    <p:sldLayoutId id="2147484499" r:id="rId2"/>
    <p:sldLayoutId id="2147484500" r:id="rId3"/>
    <p:sldLayoutId id="2147484501" r:id="rId4"/>
    <p:sldLayoutId id="2147484502" r:id="rId5"/>
    <p:sldLayoutId id="2147484503" r:id="rId6"/>
    <p:sldLayoutId id="2147484504" r:id="rId7"/>
    <p:sldLayoutId id="2147484505" r:id="rId8"/>
    <p:sldLayoutId id="2147484506" r:id="rId9"/>
    <p:sldLayoutId id="2147484507" r:id="rId10"/>
    <p:sldLayoutId id="2147484508" r:id="rId11"/>
  </p:sldLayoutIdLst>
  <p:txStyles>
    <p:titleStyle>
      <a:lvl1pPr algn="l" defTabSz="336947" rtl="0" eaLnBrk="0" fontAlgn="base" hangingPunct="0">
        <a:lnSpc>
          <a:spcPts val="2991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36947" rtl="0" eaLnBrk="0" fontAlgn="base" hangingPunct="0">
        <a:lnSpc>
          <a:spcPts val="2991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>
          <a:solidFill>
            <a:srgbClr val="000000"/>
          </a:solidFill>
          <a:latin typeface="Tahoma" panose="020B0604030504040204" pitchFamily="34" charset="0"/>
          <a:ea typeface="Microsoft YaHei" panose="020B0503020204020204" pitchFamily="34" charset="-122"/>
        </a:defRPr>
      </a:lvl2pPr>
      <a:lvl3pPr algn="l" defTabSz="336947" rtl="0" eaLnBrk="0" fontAlgn="base" hangingPunct="0">
        <a:lnSpc>
          <a:spcPts val="2991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>
          <a:solidFill>
            <a:srgbClr val="000000"/>
          </a:solidFill>
          <a:latin typeface="Tahoma" panose="020B0604030504040204" pitchFamily="34" charset="0"/>
          <a:ea typeface="Microsoft YaHei" panose="020B0503020204020204" pitchFamily="34" charset="-122"/>
        </a:defRPr>
      </a:lvl3pPr>
      <a:lvl4pPr algn="l" defTabSz="336947" rtl="0" eaLnBrk="0" fontAlgn="base" hangingPunct="0">
        <a:lnSpc>
          <a:spcPts val="2991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>
          <a:solidFill>
            <a:srgbClr val="000000"/>
          </a:solidFill>
          <a:latin typeface="Tahoma" panose="020B0604030504040204" pitchFamily="34" charset="0"/>
          <a:ea typeface="Microsoft YaHei" panose="020B0503020204020204" pitchFamily="34" charset="-122"/>
        </a:defRPr>
      </a:lvl4pPr>
      <a:lvl5pPr algn="l" defTabSz="336947" rtl="0" eaLnBrk="0" fontAlgn="base" hangingPunct="0">
        <a:lnSpc>
          <a:spcPts val="2991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>
          <a:solidFill>
            <a:srgbClr val="000000"/>
          </a:solidFill>
          <a:latin typeface="Tahoma" panose="020B0604030504040204" pitchFamily="34" charset="0"/>
          <a:ea typeface="Microsoft YaHei" panose="020B0503020204020204" pitchFamily="34" charset="-122"/>
        </a:defRPr>
      </a:lvl5pPr>
      <a:lvl6pPr marL="1885950" indent="-171450" algn="l" defTabSz="336947" rtl="0" fontAlgn="base">
        <a:lnSpc>
          <a:spcPts val="2991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>
          <a:solidFill>
            <a:srgbClr val="000000"/>
          </a:solidFill>
          <a:latin typeface="Tahoma" panose="020B0604030504040204" pitchFamily="34" charset="0"/>
          <a:ea typeface="Microsoft YaHei" panose="020B0503020204020204" pitchFamily="34" charset="-122"/>
        </a:defRPr>
      </a:lvl6pPr>
      <a:lvl7pPr marL="2228850" indent="-171450" algn="l" defTabSz="336947" rtl="0" fontAlgn="base">
        <a:lnSpc>
          <a:spcPts val="2991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>
          <a:solidFill>
            <a:srgbClr val="000000"/>
          </a:solidFill>
          <a:latin typeface="Tahoma" panose="020B0604030504040204" pitchFamily="34" charset="0"/>
          <a:ea typeface="Microsoft YaHei" panose="020B0503020204020204" pitchFamily="34" charset="-122"/>
        </a:defRPr>
      </a:lvl7pPr>
      <a:lvl8pPr marL="2571750" indent="-171450" algn="l" defTabSz="336947" rtl="0" fontAlgn="base">
        <a:lnSpc>
          <a:spcPts val="2991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>
          <a:solidFill>
            <a:srgbClr val="000000"/>
          </a:solidFill>
          <a:latin typeface="Tahoma" panose="020B0604030504040204" pitchFamily="34" charset="0"/>
          <a:ea typeface="Microsoft YaHei" panose="020B0503020204020204" pitchFamily="34" charset="-122"/>
        </a:defRPr>
      </a:lvl8pPr>
      <a:lvl9pPr marL="2914650" indent="-171450" algn="l" defTabSz="336947" rtl="0" fontAlgn="base">
        <a:lnSpc>
          <a:spcPts val="2991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>
          <a:solidFill>
            <a:srgbClr val="000000"/>
          </a:solidFill>
          <a:latin typeface="Tahoma" panose="020B0604030504040204" pitchFamily="34" charset="0"/>
          <a:ea typeface="Microsoft YaHei" panose="020B0503020204020204" pitchFamily="34" charset="-122"/>
        </a:defRPr>
      </a:lvl9pPr>
    </p:titleStyle>
    <p:bodyStyle>
      <a:lvl1pPr marL="257175" indent="-257175" algn="l" defTabSz="336947" rtl="0" eaLnBrk="0" fontAlgn="base" hangingPunct="0">
        <a:lnSpc>
          <a:spcPct val="93000"/>
        </a:lnSpc>
        <a:spcBef>
          <a:spcPct val="0"/>
        </a:spcBef>
        <a:spcAft>
          <a:spcPts val="1069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1pPr>
      <a:lvl2pPr marL="557213" indent="-214313" algn="l" defTabSz="336947" rtl="0" eaLnBrk="0" fontAlgn="base" hangingPunct="0">
        <a:lnSpc>
          <a:spcPts val="1350"/>
        </a:lnSpc>
        <a:spcBef>
          <a:spcPct val="0"/>
        </a:spcBef>
        <a:spcAft>
          <a:spcPts val="854"/>
        </a:spcAft>
        <a:buClr>
          <a:srgbClr val="000000"/>
        </a:buClr>
        <a:buSzPct val="100000"/>
        <a:buFont typeface="Times New Roman" panose="02020603050405020304" pitchFamily="18" charset="0"/>
        <a:defRPr sz="1125" kern="1200">
          <a:solidFill>
            <a:srgbClr val="000000"/>
          </a:solidFill>
          <a:latin typeface="+mn-lt"/>
          <a:ea typeface="+mn-ea"/>
          <a:cs typeface="+mn-cs"/>
        </a:defRPr>
      </a:lvl2pPr>
      <a:lvl3pPr marL="857250" indent="-171450" algn="l" defTabSz="336947" rtl="0" eaLnBrk="0" fontAlgn="base" hangingPunct="0">
        <a:lnSpc>
          <a:spcPts val="1350"/>
        </a:lnSpc>
        <a:spcBef>
          <a:spcPct val="0"/>
        </a:spcBef>
        <a:spcAft>
          <a:spcPts val="638"/>
        </a:spcAft>
        <a:buClr>
          <a:srgbClr val="000000"/>
        </a:buClr>
        <a:buSzPct val="100000"/>
        <a:buFont typeface="Times New Roman" panose="02020603050405020304" pitchFamily="18" charset="0"/>
        <a:defRPr sz="1125" kern="1200">
          <a:solidFill>
            <a:srgbClr val="000000"/>
          </a:solidFill>
          <a:latin typeface="+mn-lt"/>
          <a:ea typeface="+mn-ea"/>
          <a:cs typeface="+mn-cs"/>
        </a:defRPr>
      </a:lvl3pPr>
      <a:lvl4pPr marL="1200150" indent="-171450" algn="l" defTabSz="336947" rtl="0" eaLnBrk="0" fontAlgn="base" hangingPunct="0">
        <a:lnSpc>
          <a:spcPts val="1350"/>
        </a:lnSpc>
        <a:spcBef>
          <a:spcPct val="0"/>
        </a:spcBef>
        <a:spcAft>
          <a:spcPts val="431"/>
        </a:spcAft>
        <a:buClr>
          <a:srgbClr val="000000"/>
        </a:buClr>
        <a:buSzPct val="100000"/>
        <a:buFont typeface="Times New Roman" panose="02020603050405020304" pitchFamily="18" charset="0"/>
        <a:defRPr sz="1125" kern="1200">
          <a:solidFill>
            <a:srgbClr val="000000"/>
          </a:solidFill>
          <a:latin typeface="+mn-lt"/>
          <a:ea typeface="+mn-ea"/>
          <a:cs typeface="+mn-cs"/>
        </a:defRPr>
      </a:lvl4pPr>
      <a:lvl5pPr marL="1543050" indent="-171450" algn="l" defTabSz="336947" rtl="0" eaLnBrk="0" fontAlgn="base" hangingPunct="0">
        <a:lnSpc>
          <a:spcPct val="93000"/>
        </a:lnSpc>
        <a:spcBef>
          <a:spcPct val="0"/>
        </a:spcBef>
        <a:spcAft>
          <a:spcPts val="216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ftr"/>
          </p:nvPr>
        </p:nvSpPr>
        <p:spPr bwMode="auto">
          <a:xfrm>
            <a:off x="540544" y="6227764"/>
            <a:ext cx="5938838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542925" algn="l"/>
                <a:tab pos="1085850" algn="l"/>
                <a:tab pos="1628775" algn="l"/>
                <a:tab pos="2171700" algn="l"/>
                <a:tab pos="2714625" algn="l"/>
                <a:tab pos="3257550" algn="l"/>
                <a:tab pos="3800475" algn="l"/>
                <a:tab pos="4343400" algn="l"/>
                <a:tab pos="4886325" algn="l"/>
                <a:tab pos="5429250" algn="l"/>
              </a:tabLst>
              <a:defRPr sz="900">
                <a:solidFill>
                  <a:srgbClr val="000000"/>
                </a:solidFill>
              </a:defRPr>
            </a:lvl1pPr>
          </a:lstStyle>
          <a:p>
            <a:pPr defTabSz="336947">
              <a:defRPr/>
            </a:pPr>
            <a:r>
              <a:rPr lang="cs-CZ" altLang="cs-CZ" smtClean="0">
                <a:latin typeface="Arial" panose="020B0604020202020204" pitchFamily="34" charset="0"/>
                <a:cs typeface="+mn-cs"/>
              </a:rPr>
              <a:t>Klinika interní, geriatrie a praktického lékařství Fakultní nemocnice Brno a Lékařské fakulty Masarykovy univerzity</a:t>
            </a:r>
            <a:endParaRPr lang="cs-CZ" altLang="cs-CZ">
              <a:latin typeface="Arial" panose="020B0604020202020204" pitchFamily="34" charset="0"/>
              <a:cs typeface="+mn-cs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sldNum"/>
          </p:nvPr>
        </p:nvSpPr>
        <p:spPr bwMode="auto">
          <a:xfrm>
            <a:off x="310754" y="6227764"/>
            <a:ext cx="188119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solidFill>
                  <a:srgbClr val="000000"/>
                </a:solidFill>
              </a:defRPr>
            </a:lvl1pPr>
          </a:lstStyle>
          <a:p>
            <a:pPr defTabSz="336947">
              <a:defRPr/>
            </a:pPr>
            <a:fld id="{C6BB324F-6787-4783-916A-D947A5F89ACF}" type="slidenum">
              <a:rPr lang="cs-CZ" altLang="cs-CZ" smtClean="0">
                <a:latin typeface="Arial" panose="020B0604020202020204" pitchFamily="34" charset="0"/>
                <a:cs typeface="+mn-cs"/>
              </a:rPr>
              <a:pPr defTabSz="336947">
                <a:defRPr/>
              </a:pPr>
              <a:t>‹#›</a:t>
            </a:fld>
            <a:endParaRPr lang="cs-CZ" altLang="cs-CZ">
              <a:latin typeface="Arial" panose="020B0604020202020204" pitchFamily="34" charset="0"/>
              <a:cs typeface="+mn-cs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40544" y="720726"/>
            <a:ext cx="806291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Klepněte pro úpravu formátu titulního textuKliknutím lze upravit styl.</a:t>
            </a:r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0544" y="1692276"/>
            <a:ext cx="8062913" cy="413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Klepněte pro úpravu formátu textu osnovy</a:t>
            </a:r>
          </a:p>
          <a:p>
            <a:pPr lvl="1"/>
            <a:r>
              <a:rPr lang="en-GB" altLang="cs-CZ" smtClean="0"/>
              <a:t>Druhá úroveň</a:t>
            </a:r>
          </a:p>
          <a:p>
            <a:pPr lvl="2"/>
            <a:r>
              <a:rPr lang="en-GB" altLang="cs-CZ" smtClean="0"/>
              <a:t>Třetí úroveň</a:t>
            </a:r>
          </a:p>
          <a:p>
            <a:pPr lvl="3"/>
            <a:r>
              <a:rPr lang="en-GB" altLang="cs-CZ" smtClean="0"/>
              <a:t>Čtvrtá úroveň osnovy</a:t>
            </a:r>
          </a:p>
          <a:p>
            <a:pPr lvl="4"/>
            <a:r>
              <a:rPr lang="en-GB" altLang="cs-CZ" smtClean="0"/>
              <a:t>Pátá úroveň osnovy</a:t>
            </a:r>
          </a:p>
          <a:p>
            <a:pPr lvl="4"/>
            <a:r>
              <a:rPr lang="en-GB" altLang="cs-CZ" smtClean="0"/>
              <a:t>Šestá úroveň</a:t>
            </a:r>
          </a:p>
          <a:p>
            <a:pPr lvl="4"/>
            <a:r>
              <a:rPr lang="en-GB" altLang="cs-CZ" smtClean="0"/>
              <a:t>Sedmá úroveň</a:t>
            </a:r>
          </a:p>
          <a:p>
            <a:pPr lvl="4"/>
            <a:r>
              <a:rPr lang="en-GB" altLang="cs-CZ" smtClean="0"/>
              <a:t>Osmá úroveň textu</a:t>
            </a:r>
          </a:p>
          <a:p>
            <a:pPr lvl="0"/>
            <a:r>
              <a:rPr lang="en-GB" altLang="cs-CZ" smtClean="0"/>
              <a:t>Devátá úroveňUpravte styly předlohy textu.</a:t>
            </a:r>
          </a:p>
          <a:p>
            <a:pPr lvl="1"/>
            <a:r>
              <a:rPr lang="en-GB" altLang="cs-CZ" smtClean="0"/>
              <a:t>Druhá úroveň</a:t>
            </a:r>
          </a:p>
          <a:p>
            <a:pPr lvl="0"/>
            <a:r>
              <a:rPr lang="en-GB" altLang="cs-CZ" smtClean="0"/>
              <a:t>Třetí úroveň</a:t>
            </a:r>
          </a:p>
        </p:txBody>
      </p:sp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035" y="6054725"/>
            <a:ext cx="15240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548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0" r:id="rId1"/>
    <p:sldLayoutId id="2147484511" r:id="rId2"/>
    <p:sldLayoutId id="2147484512" r:id="rId3"/>
    <p:sldLayoutId id="2147484513" r:id="rId4"/>
    <p:sldLayoutId id="2147484514" r:id="rId5"/>
    <p:sldLayoutId id="2147484515" r:id="rId6"/>
    <p:sldLayoutId id="2147484516" r:id="rId7"/>
    <p:sldLayoutId id="2147484517" r:id="rId8"/>
    <p:sldLayoutId id="2147484518" r:id="rId9"/>
    <p:sldLayoutId id="2147484519" r:id="rId10"/>
    <p:sldLayoutId id="2147484520" r:id="rId11"/>
  </p:sldLayoutIdLst>
  <p:txStyles>
    <p:titleStyle>
      <a:lvl1pPr algn="l" defTabSz="336947" rtl="0" eaLnBrk="0" fontAlgn="base" hangingPunct="0">
        <a:lnSpc>
          <a:spcPts val="2991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36947" rtl="0" eaLnBrk="0" fontAlgn="base" hangingPunct="0">
        <a:lnSpc>
          <a:spcPts val="2991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>
          <a:solidFill>
            <a:srgbClr val="000000"/>
          </a:solidFill>
          <a:latin typeface="Tahoma" panose="020B0604030504040204" pitchFamily="34" charset="0"/>
          <a:ea typeface="Microsoft YaHei" panose="020B0503020204020204" pitchFamily="34" charset="-122"/>
        </a:defRPr>
      </a:lvl2pPr>
      <a:lvl3pPr algn="l" defTabSz="336947" rtl="0" eaLnBrk="0" fontAlgn="base" hangingPunct="0">
        <a:lnSpc>
          <a:spcPts val="2991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>
          <a:solidFill>
            <a:srgbClr val="000000"/>
          </a:solidFill>
          <a:latin typeface="Tahoma" panose="020B0604030504040204" pitchFamily="34" charset="0"/>
          <a:ea typeface="Microsoft YaHei" panose="020B0503020204020204" pitchFamily="34" charset="-122"/>
        </a:defRPr>
      </a:lvl3pPr>
      <a:lvl4pPr algn="l" defTabSz="336947" rtl="0" eaLnBrk="0" fontAlgn="base" hangingPunct="0">
        <a:lnSpc>
          <a:spcPts val="2991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>
          <a:solidFill>
            <a:srgbClr val="000000"/>
          </a:solidFill>
          <a:latin typeface="Tahoma" panose="020B0604030504040204" pitchFamily="34" charset="0"/>
          <a:ea typeface="Microsoft YaHei" panose="020B0503020204020204" pitchFamily="34" charset="-122"/>
        </a:defRPr>
      </a:lvl4pPr>
      <a:lvl5pPr algn="l" defTabSz="336947" rtl="0" eaLnBrk="0" fontAlgn="base" hangingPunct="0">
        <a:lnSpc>
          <a:spcPts val="2991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>
          <a:solidFill>
            <a:srgbClr val="000000"/>
          </a:solidFill>
          <a:latin typeface="Tahoma" panose="020B0604030504040204" pitchFamily="34" charset="0"/>
          <a:ea typeface="Microsoft YaHei" panose="020B0503020204020204" pitchFamily="34" charset="-122"/>
        </a:defRPr>
      </a:lvl5pPr>
      <a:lvl6pPr marL="1885950" indent="-171450" algn="l" defTabSz="336947" rtl="0" fontAlgn="base">
        <a:lnSpc>
          <a:spcPts val="2991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>
          <a:solidFill>
            <a:srgbClr val="000000"/>
          </a:solidFill>
          <a:latin typeface="Tahoma" panose="020B0604030504040204" pitchFamily="34" charset="0"/>
          <a:ea typeface="Microsoft YaHei" panose="020B0503020204020204" pitchFamily="34" charset="-122"/>
        </a:defRPr>
      </a:lvl6pPr>
      <a:lvl7pPr marL="2228850" indent="-171450" algn="l" defTabSz="336947" rtl="0" fontAlgn="base">
        <a:lnSpc>
          <a:spcPts val="2991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>
          <a:solidFill>
            <a:srgbClr val="000000"/>
          </a:solidFill>
          <a:latin typeface="Tahoma" panose="020B0604030504040204" pitchFamily="34" charset="0"/>
          <a:ea typeface="Microsoft YaHei" panose="020B0503020204020204" pitchFamily="34" charset="-122"/>
        </a:defRPr>
      </a:lvl7pPr>
      <a:lvl8pPr marL="2571750" indent="-171450" algn="l" defTabSz="336947" rtl="0" fontAlgn="base">
        <a:lnSpc>
          <a:spcPts val="2991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>
          <a:solidFill>
            <a:srgbClr val="000000"/>
          </a:solidFill>
          <a:latin typeface="Tahoma" panose="020B0604030504040204" pitchFamily="34" charset="0"/>
          <a:ea typeface="Microsoft YaHei" panose="020B0503020204020204" pitchFamily="34" charset="-122"/>
        </a:defRPr>
      </a:lvl8pPr>
      <a:lvl9pPr marL="2914650" indent="-171450" algn="l" defTabSz="336947" rtl="0" fontAlgn="base">
        <a:lnSpc>
          <a:spcPts val="2991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>
          <a:solidFill>
            <a:srgbClr val="000000"/>
          </a:solidFill>
          <a:latin typeface="Tahoma" panose="020B0604030504040204" pitchFamily="34" charset="0"/>
          <a:ea typeface="Microsoft YaHei" panose="020B0503020204020204" pitchFamily="34" charset="-122"/>
        </a:defRPr>
      </a:lvl9pPr>
    </p:titleStyle>
    <p:bodyStyle>
      <a:lvl1pPr marL="257175" indent="-257175" algn="l" defTabSz="336947" rtl="0" eaLnBrk="0" fontAlgn="base" hangingPunct="0">
        <a:lnSpc>
          <a:spcPct val="93000"/>
        </a:lnSpc>
        <a:spcBef>
          <a:spcPct val="0"/>
        </a:spcBef>
        <a:spcAft>
          <a:spcPts val="1069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1pPr>
      <a:lvl2pPr marL="557213" indent="-214313" algn="l" defTabSz="336947" rtl="0" eaLnBrk="0" fontAlgn="base" hangingPunct="0">
        <a:lnSpc>
          <a:spcPts val="1350"/>
        </a:lnSpc>
        <a:spcBef>
          <a:spcPct val="0"/>
        </a:spcBef>
        <a:spcAft>
          <a:spcPts val="854"/>
        </a:spcAft>
        <a:buClr>
          <a:srgbClr val="000000"/>
        </a:buClr>
        <a:buSzPct val="100000"/>
        <a:buFont typeface="Times New Roman" panose="02020603050405020304" pitchFamily="18" charset="0"/>
        <a:defRPr sz="1125" kern="1200">
          <a:solidFill>
            <a:srgbClr val="000000"/>
          </a:solidFill>
          <a:latin typeface="+mn-lt"/>
          <a:ea typeface="+mn-ea"/>
          <a:cs typeface="+mn-cs"/>
        </a:defRPr>
      </a:lvl2pPr>
      <a:lvl3pPr marL="857250" indent="-171450" algn="l" defTabSz="336947" rtl="0" eaLnBrk="0" fontAlgn="base" hangingPunct="0">
        <a:lnSpc>
          <a:spcPts val="1350"/>
        </a:lnSpc>
        <a:spcBef>
          <a:spcPct val="0"/>
        </a:spcBef>
        <a:spcAft>
          <a:spcPts val="638"/>
        </a:spcAft>
        <a:buClr>
          <a:srgbClr val="000000"/>
        </a:buClr>
        <a:buSzPct val="100000"/>
        <a:buFont typeface="Times New Roman" panose="02020603050405020304" pitchFamily="18" charset="0"/>
        <a:defRPr sz="1125" kern="1200">
          <a:solidFill>
            <a:srgbClr val="000000"/>
          </a:solidFill>
          <a:latin typeface="+mn-lt"/>
          <a:ea typeface="+mn-ea"/>
          <a:cs typeface="+mn-cs"/>
        </a:defRPr>
      </a:lvl3pPr>
      <a:lvl4pPr marL="1200150" indent="-171450" algn="l" defTabSz="336947" rtl="0" eaLnBrk="0" fontAlgn="base" hangingPunct="0">
        <a:lnSpc>
          <a:spcPts val="1350"/>
        </a:lnSpc>
        <a:spcBef>
          <a:spcPct val="0"/>
        </a:spcBef>
        <a:spcAft>
          <a:spcPts val="431"/>
        </a:spcAft>
        <a:buClr>
          <a:srgbClr val="000000"/>
        </a:buClr>
        <a:buSzPct val="100000"/>
        <a:buFont typeface="Times New Roman" panose="02020603050405020304" pitchFamily="18" charset="0"/>
        <a:defRPr sz="1125" kern="1200">
          <a:solidFill>
            <a:srgbClr val="000000"/>
          </a:solidFill>
          <a:latin typeface="+mn-lt"/>
          <a:ea typeface="+mn-ea"/>
          <a:cs typeface="+mn-cs"/>
        </a:defRPr>
      </a:lvl4pPr>
      <a:lvl5pPr marL="1543050" indent="-171450" algn="l" defTabSz="336947" rtl="0" eaLnBrk="0" fontAlgn="base" hangingPunct="0">
        <a:lnSpc>
          <a:spcPct val="93000"/>
        </a:lnSpc>
        <a:spcBef>
          <a:spcPct val="0"/>
        </a:spcBef>
        <a:spcAft>
          <a:spcPts val="216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ftr"/>
          </p:nvPr>
        </p:nvSpPr>
        <p:spPr bwMode="auto">
          <a:xfrm>
            <a:off x="540544" y="6227764"/>
            <a:ext cx="5938838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542925" algn="l"/>
                <a:tab pos="1085850" algn="l"/>
                <a:tab pos="1628775" algn="l"/>
                <a:tab pos="2171700" algn="l"/>
                <a:tab pos="2714625" algn="l"/>
                <a:tab pos="3257550" algn="l"/>
                <a:tab pos="3800475" algn="l"/>
                <a:tab pos="4343400" algn="l"/>
                <a:tab pos="4886325" algn="l"/>
                <a:tab pos="5429250" algn="l"/>
              </a:tabLst>
              <a:defRPr>
                <a:solidFill>
                  <a:srgbClr val="000000"/>
                </a:solidFill>
              </a:defRPr>
            </a:lvl1pPr>
          </a:lstStyle>
          <a:p>
            <a:pPr defTabSz="336947">
              <a:defRPr/>
            </a:pPr>
            <a:r>
              <a:rPr lang="cs-CZ" altLang="cs-CZ" smtClean="0">
                <a:latin typeface="Arial" panose="020B0604020202020204" pitchFamily="34" charset="0"/>
                <a:cs typeface="+mn-cs"/>
              </a:rPr>
              <a:t>Klinika interní, geriatrie a praktického lékařství Fakultní nemocnice Brno a Lékařské fakulty Masarykovy univerzity</a:t>
            </a:r>
            <a:endParaRPr lang="cs-CZ" altLang="cs-CZ">
              <a:latin typeface="Arial" panose="020B0604020202020204" pitchFamily="34" charset="0"/>
              <a:cs typeface="+mn-cs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sldNum"/>
          </p:nvPr>
        </p:nvSpPr>
        <p:spPr bwMode="auto">
          <a:xfrm>
            <a:off x="310754" y="6227764"/>
            <a:ext cx="188119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solidFill>
                  <a:srgbClr val="000000"/>
                </a:solidFill>
              </a:defRPr>
            </a:lvl1pPr>
          </a:lstStyle>
          <a:p>
            <a:pPr defTabSz="336947">
              <a:defRPr/>
            </a:pPr>
            <a:fld id="{6C35ACBB-BEE0-4909-A6D6-A1DBFE7E743C}" type="slidenum">
              <a:rPr lang="cs-CZ" altLang="cs-CZ" smtClean="0">
                <a:latin typeface="Arial" panose="020B0604020202020204" pitchFamily="34" charset="0"/>
                <a:cs typeface="+mn-cs"/>
              </a:rPr>
              <a:pPr defTabSz="336947">
                <a:defRPr/>
              </a:pPr>
              <a:t>‹#›</a:t>
            </a:fld>
            <a:endParaRPr lang="cs-CZ" altLang="cs-CZ">
              <a:latin typeface="Arial" panose="020B0604020202020204" pitchFamily="34" charset="0"/>
              <a:cs typeface="+mn-cs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0544" y="692150"/>
            <a:ext cx="8062913" cy="513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Klepněte pro úpravu formátu textu osnovy</a:t>
            </a:r>
          </a:p>
          <a:p>
            <a:pPr lvl="1"/>
            <a:r>
              <a:rPr lang="en-GB" altLang="cs-CZ" smtClean="0"/>
              <a:t>Druhá úroveň</a:t>
            </a:r>
          </a:p>
          <a:p>
            <a:pPr lvl="2"/>
            <a:r>
              <a:rPr lang="en-GB" altLang="cs-CZ" smtClean="0"/>
              <a:t>Třetí úroveň</a:t>
            </a:r>
          </a:p>
          <a:p>
            <a:pPr lvl="3"/>
            <a:r>
              <a:rPr lang="en-GB" altLang="cs-CZ" smtClean="0"/>
              <a:t>Čtvrtá úroveň osnovy</a:t>
            </a:r>
          </a:p>
          <a:p>
            <a:pPr lvl="4"/>
            <a:r>
              <a:rPr lang="en-GB" altLang="cs-CZ" smtClean="0"/>
              <a:t>Pátá úroveň osnovy</a:t>
            </a:r>
          </a:p>
          <a:p>
            <a:pPr lvl="4"/>
            <a:r>
              <a:rPr lang="en-GB" altLang="cs-CZ" smtClean="0"/>
              <a:t>Šestá úroveň</a:t>
            </a:r>
          </a:p>
          <a:p>
            <a:pPr lvl="4"/>
            <a:r>
              <a:rPr lang="en-GB" altLang="cs-CZ" smtClean="0"/>
              <a:t>Sedmá úroveň</a:t>
            </a:r>
          </a:p>
          <a:p>
            <a:pPr lvl="4"/>
            <a:r>
              <a:rPr lang="en-GB" altLang="cs-CZ" smtClean="0"/>
              <a:t>Osmá úroveň textu</a:t>
            </a:r>
          </a:p>
          <a:p>
            <a:pPr lvl="0"/>
            <a:r>
              <a:rPr lang="en-GB" altLang="cs-CZ" smtClean="0"/>
              <a:t>Devátá úroveňUpravte styly předlohy textu.</a:t>
            </a:r>
          </a:p>
          <a:p>
            <a:pPr lvl="1"/>
            <a:r>
              <a:rPr lang="en-GB" altLang="cs-CZ" smtClean="0"/>
              <a:t>Druhá úroveň</a:t>
            </a:r>
          </a:p>
          <a:p>
            <a:pPr lvl="0"/>
            <a:r>
              <a:rPr lang="en-GB" altLang="cs-CZ" smtClean="0"/>
              <a:t>Třetí úroveň</a:t>
            </a:r>
          </a:p>
        </p:txBody>
      </p:sp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035" y="6054725"/>
            <a:ext cx="15240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41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Klepněte pro úpravu formátu titulního textu</a:t>
            </a:r>
          </a:p>
        </p:txBody>
      </p:sp>
    </p:spTree>
    <p:extLst>
      <p:ext uri="{BB962C8B-B14F-4D97-AF65-F5344CB8AC3E}">
        <p14:creationId xmlns:p14="http://schemas.microsoft.com/office/powerpoint/2010/main" val="324022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2" r:id="rId1"/>
    <p:sldLayoutId id="2147484523" r:id="rId2"/>
    <p:sldLayoutId id="2147484524" r:id="rId3"/>
    <p:sldLayoutId id="2147484525" r:id="rId4"/>
    <p:sldLayoutId id="2147484526" r:id="rId5"/>
    <p:sldLayoutId id="2147484527" r:id="rId6"/>
    <p:sldLayoutId id="2147484528" r:id="rId7"/>
    <p:sldLayoutId id="2147484529" r:id="rId8"/>
    <p:sldLayoutId id="2147484530" r:id="rId9"/>
    <p:sldLayoutId id="2147484531" r:id="rId10"/>
    <p:sldLayoutId id="2147484532" r:id="rId11"/>
  </p:sldLayoutIdLst>
  <p:txStyles>
    <p:titleStyle>
      <a:lvl1pPr algn="l" defTabSz="336947" rtl="0" eaLnBrk="0" fontAlgn="base" hangingPunct="0">
        <a:lnSpc>
          <a:spcPts val="2991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36947" rtl="0" eaLnBrk="0" fontAlgn="base" hangingPunct="0">
        <a:lnSpc>
          <a:spcPts val="2991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>
          <a:solidFill>
            <a:srgbClr val="000000"/>
          </a:solidFill>
          <a:latin typeface="Tahoma" panose="020B0604030504040204" pitchFamily="34" charset="0"/>
          <a:ea typeface="Microsoft YaHei" panose="020B0503020204020204" pitchFamily="34" charset="-122"/>
        </a:defRPr>
      </a:lvl2pPr>
      <a:lvl3pPr algn="l" defTabSz="336947" rtl="0" eaLnBrk="0" fontAlgn="base" hangingPunct="0">
        <a:lnSpc>
          <a:spcPts val="2991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>
          <a:solidFill>
            <a:srgbClr val="000000"/>
          </a:solidFill>
          <a:latin typeface="Tahoma" panose="020B0604030504040204" pitchFamily="34" charset="0"/>
          <a:ea typeface="Microsoft YaHei" panose="020B0503020204020204" pitchFamily="34" charset="-122"/>
        </a:defRPr>
      </a:lvl3pPr>
      <a:lvl4pPr algn="l" defTabSz="336947" rtl="0" eaLnBrk="0" fontAlgn="base" hangingPunct="0">
        <a:lnSpc>
          <a:spcPts val="2991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>
          <a:solidFill>
            <a:srgbClr val="000000"/>
          </a:solidFill>
          <a:latin typeface="Tahoma" panose="020B0604030504040204" pitchFamily="34" charset="0"/>
          <a:ea typeface="Microsoft YaHei" panose="020B0503020204020204" pitchFamily="34" charset="-122"/>
        </a:defRPr>
      </a:lvl4pPr>
      <a:lvl5pPr algn="l" defTabSz="336947" rtl="0" eaLnBrk="0" fontAlgn="base" hangingPunct="0">
        <a:lnSpc>
          <a:spcPts val="2991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>
          <a:solidFill>
            <a:srgbClr val="000000"/>
          </a:solidFill>
          <a:latin typeface="Tahoma" panose="020B0604030504040204" pitchFamily="34" charset="0"/>
          <a:ea typeface="Microsoft YaHei" panose="020B0503020204020204" pitchFamily="34" charset="-122"/>
        </a:defRPr>
      </a:lvl5pPr>
      <a:lvl6pPr marL="1885950" indent="-171450" algn="l" defTabSz="336947" rtl="0" fontAlgn="base">
        <a:lnSpc>
          <a:spcPts val="2991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>
          <a:solidFill>
            <a:srgbClr val="000000"/>
          </a:solidFill>
          <a:latin typeface="Tahoma" panose="020B0604030504040204" pitchFamily="34" charset="0"/>
          <a:ea typeface="Microsoft YaHei" panose="020B0503020204020204" pitchFamily="34" charset="-122"/>
        </a:defRPr>
      </a:lvl6pPr>
      <a:lvl7pPr marL="2228850" indent="-171450" algn="l" defTabSz="336947" rtl="0" fontAlgn="base">
        <a:lnSpc>
          <a:spcPts val="2991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>
          <a:solidFill>
            <a:srgbClr val="000000"/>
          </a:solidFill>
          <a:latin typeface="Tahoma" panose="020B0604030504040204" pitchFamily="34" charset="0"/>
          <a:ea typeface="Microsoft YaHei" panose="020B0503020204020204" pitchFamily="34" charset="-122"/>
        </a:defRPr>
      </a:lvl7pPr>
      <a:lvl8pPr marL="2571750" indent="-171450" algn="l" defTabSz="336947" rtl="0" fontAlgn="base">
        <a:lnSpc>
          <a:spcPts val="2991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>
          <a:solidFill>
            <a:srgbClr val="000000"/>
          </a:solidFill>
          <a:latin typeface="Tahoma" panose="020B0604030504040204" pitchFamily="34" charset="0"/>
          <a:ea typeface="Microsoft YaHei" panose="020B0503020204020204" pitchFamily="34" charset="-122"/>
        </a:defRPr>
      </a:lvl8pPr>
      <a:lvl9pPr marL="2914650" indent="-171450" algn="l" defTabSz="336947" rtl="0" fontAlgn="base">
        <a:lnSpc>
          <a:spcPts val="2991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>
          <a:solidFill>
            <a:srgbClr val="000000"/>
          </a:solidFill>
          <a:latin typeface="Tahoma" panose="020B0604030504040204" pitchFamily="34" charset="0"/>
          <a:ea typeface="Microsoft YaHei" panose="020B0503020204020204" pitchFamily="34" charset="-122"/>
        </a:defRPr>
      </a:lvl9pPr>
    </p:titleStyle>
    <p:bodyStyle>
      <a:lvl1pPr marL="257175" indent="-257175" algn="l" defTabSz="336947" rtl="0" eaLnBrk="0" fontAlgn="base" hangingPunct="0">
        <a:lnSpc>
          <a:spcPct val="93000"/>
        </a:lnSpc>
        <a:spcBef>
          <a:spcPct val="0"/>
        </a:spcBef>
        <a:spcAft>
          <a:spcPts val="1069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1pPr>
      <a:lvl2pPr marL="557213" indent="-214313" algn="l" defTabSz="336947" rtl="0" eaLnBrk="0" fontAlgn="base" hangingPunct="0">
        <a:lnSpc>
          <a:spcPts val="1350"/>
        </a:lnSpc>
        <a:spcBef>
          <a:spcPct val="0"/>
        </a:spcBef>
        <a:spcAft>
          <a:spcPts val="854"/>
        </a:spcAft>
        <a:buClr>
          <a:srgbClr val="000000"/>
        </a:buClr>
        <a:buSzPct val="100000"/>
        <a:buFont typeface="Times New Roman" panose="02020603050405020304" pitchFamily="18" charset="0"/>
        <a:defRPr sz="1125" kern="1200">
          <a:solidFill>
            <a:srgbClr val="000000"/>
          </a:solidFill>
          <a:latin typeface="+mn-lt"/>
          <a:ea typeface="+mn-ea"/>
          <a:cs typeface="+mn-cs"/>
        </a:defRPr>
      </a:lvl2pPr>
      <a:lvl3pPr marL="857250" indent="-171450" algn="l" defTabSz="336947" rtl="0" eaLnBrk="0" fontAlgn="base" hangingPunct="0">
        <a:lnSpc>
          <a:spcPts val="1350"/>
        </a:lnSpc>
        <a:spcBef>
          <a:spcPct val="0"/>
        </a:spcBef>
        <a:spcAft>
          <a:spcPts val="638"/>
        </a:spcAft>
        <a:buClr>
          <a:srgbClr val="000000"/>
        </a:buClr>
        <a:buSzPct val="100000"/>
        <a:buFont typeface="Times New Roman" panose="02020603050405020304" pitchFamily="18" charset="0"/>
        <a:defRPr sz="1125" kern="1200">
          <a:solidFill>
            <a:srgbClr val="000000"/>
          </a:solidFill>
          <a:latin typeface="+mn-lt"/>
          <a:ea typeface="+mn-ea"/>
          <a:cs typeface="+mn-cs"/>
        </a:defRPr>
      </a:lvl3pPr>
      <a:lvl4pPr marL="1200150" indent="-171450" algn="l" defTabSz="336947" rtl="0" eaLnBrk="0" fontAlgn="base" hangingPunct="0">
        <a:lnSpc>
          <a:spcPts val="1350"/>
        </a:lnSpc>
        <a:spcBef>
          <a:spcPct val="0"/>
        </a:spcBef>
        <a:spcAft>
          <a:spcPts val="431"/>
        </a:spcAft>
        <a:buClr>
          <a:srgbClr val="000000"/>
        </a:buClr>
        <a:buSzPct val="100000"/>
        <a:buFont typeface="Times New Roman" panose="02020603050405020304" pitchFamily="18" charset="0"/>
        <a:defRPr sz="1125" kern="1200">
          <a:solidFill>
            <a:srgbClr val="000000"/>
          </a:solidFill>
          <a:latin typeface="+mn-lt"/>
          <a:ea typeface="+mn-ea"/>
          <a:cs typeface="+mn-cs"/>
        </a:defRPr>
      </a:lvl4pPr>
      <a:lvl5pPr marL="1543050" indent="-171450" algn="l" defTabSz="336947" rtl="0" eaLnBrk="0" fontAlgn="base" hangingPunct="0">
        <a:lnSpc>
          <a:spcPct val="93000"/>
        </a:lnSpc>
        <a:spcBef>
          <a:spcPct val="0"/>
        </a:spcBef>
        <a:spcAft>
          <a:spcPts val="216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ftr"/>
          </p:nvPr>
        </p:nvSpPr>
        <p:spPr bwMode="auto">
          <a:xfrm>
            <a:off x="540544" y="6227764"/>
            <a:ext cx="5938838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542925" algn="l"/>
                <a:tab pos="1085850" algn="l"/>
                <a:tab pos="1628775" algn="l"/>
                <a:tab pos="2171700" algn="l"/>
                <a:tab pos="2714625" algn="l"/>
                <a:tab pos="3257550" algn="l"/>
                <a:tab pos="3800475" algn="l"/>
                <a:tab pos="4343400" algn="l"/>
                <a:tab pos="4886325" algn="l"/>
                <a:tab pos="5429250" algn="l"/>
              </a:tabLst>
              <a:defRPr>
                <a:solidFill>
                  <a:srgbClr val="000000"/>
                </a:solidFill>
              </a:defRPr>
            </a:lvl1pPr>
          </a:lstStyle>
          <a:p>
            <a:pPr defTabSz="336947">
              <a:defRPr/>
            </a:pPr>
            <a:r>
              <a:rPr lang="cs-CZ" altLang="cs-CZ" smtClean="0">
                <a:latin typeface="Arial" panose="020B0604020202020204" pitchFamily="34" charset="0"/>
                <a:cs typeface="+mn-cs"/>
              </a:rPr>
              <a:t>Klinika interní, geriatrie a praktického lékařství Fakultní nemocnice Brno a Lékařské fakulty Masarykovy univerzity</a:t>
            </a:r>
            <a:endParaRPr lang="cs-CZ" altLang="cs-CZ">
              <a:latin typeface="Arial" panose="020B0604020202020204" pitchFamily="34" charset="0"/>
              <a:cs typeface="+mn-cs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sldNum"/>
          </p:nvPr>
        </p:nvSpPr>
        <p:spPr bwMode="auto">
          <a:xfrm>
            <a:off x="310754" y="6227764"/>
            <a:ext cx="188119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solidFill>
                  <a:srgbClr val="000000"/>
                </a:solidFill>
              </a:defRPr>
            </a:lvl1pPr>
          </a:lstStyle>
          <a:p>
            <a:pPr defTabSz="336947">
              <a:defRPr/>
            </a:pPr>
            <a:fld id="{6C35ACBB-BEE0-4909-A6D6-A1DBFE7E743C}" type="slidenum">
              <a:rPr lang="cs-CZ" altLang="cs-CZ" smtClean="0">
                <a:latin typeface="Arial" panose="020B0604020202020204" pitchFamily="34" charset="0"/>
                <a:cs typeface="+mn-cs"/>
              </a:rPr>
              <a:pPr defTabSz="336947">
                <a:defRPr/>
              </a:pPr>
              <a:t>‹#›</a:t>
            </a:fld>
            <a:endParaRPr lang="cs-CZ" altLang="cs-CZ">
              <a:latin typeface="Arial" panose="020B0604020202020204" pitchFamily="34" charset="0"/>
              <a:cs typeface="+mn-cs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0544" y="692150"/>
            <a:ext cx="8062913" cy="513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Klepněte pro úpravu formátu textu osnovy</a:t>
            </a:r>
          </a:p>
          <a:p>
            <a:pPr lvl="1"/>
            <a:r>
              <a:rPr lang="en-GB" altLang="cs-CZ" smtClean="0"/>
              <a:t>Druhá úroveň</a:t>
            </a:r>
          </a:p>
          <a:p>
            <a:pPr lvl="2"/>
            <a:r>
              <a:rPr lang="en-GB" altLang="cs-CZ" smtClean="0"/>
              <a:t>Třetí úroveň</a:t>
            </a:r>
          </a:p>
          <a:p>
            <a:pPr lvl="3"/>
            <a:r>
              <a:rPr lang="en-GB" altLang="cs-CZ" smtClean="0"/>
              <a:t>Čtvrtá úroveň osnovy</a:t>
            </a:r>
          </a:p>
          <a:p>
            <a:pPr lvl="4"/>
            <a:r>
              <a:rPr lang="en-GB" altLang="cs-CZ" smtClean="0"/>
              <a:t>Pátá úroveň osnovy</a:t>
            </a:r>
          </a:p>
          <a:p>
            <a:pPr lvl="4"/>
            <a:r>
              <a:rPr lang="en-GB" altLang="cs-CZ" smtClean="0"/>
              <a:t>Šestá úroveň</a:t>
            </a:r>
          </a:p>
          <a:p>
            <a:pPr lvl="4"/>
            <a:r>
              <a:rPr lang="en-GB" altLang="cs-CZ" smtClean="0"/>
              <a:t>Sedmá úroveň</a:t>
            </a:r>
          </a:p>
          <a:p>
            <a:pPr lvl="4"/>
            <a:r>
              <a:rPr lang="en-GB" altLang="cs-CZ" smtClean="0"/>
              <a:t>Osmá úroveň textu</a:t>
            </a:r>
          </a:p>
          <a:p>
            <a:pPr lvl="0"/>
            <a:r>
              <a:rPr lang="en-GB" altLang="cs-CZ" smtClean="0"/>
              <a:t>Devátá úroveňUpravte styly předlohy textu.</a:t>
            </a:r>
          </a:p>
          <a:p>
            <a:pPr lvl="1"/>
            <a:r>
              <a:rPr lang="en-GB" altLang="cs-CZ" smtClean="0"/>
              <a:t>Druhá úroveň</a:t>
            </a:r>
          </a:p>
          <a:p>
            <a:pPr lvl="0"/>
            <a:r>
              <a:rPr lang="en-GB" altLang="cs-CZ" smtClean="0"/>
              <a:t>Třetí úroveň</a:t>
            </a:r>
          </a:p>
        </p:txBody>
      </p:sp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035" y="6054725"/>
            <a:ext cx="15240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41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Klepněte pro úpravu formátu titulního textu</a:t>
            </a:r>
          </a:p>
        </p:txBody>
      </p:sp>
    </p:spTree>
    <p:extLst>
      <p:ext uri="{BB962C8B-B14F-4D97-AF65-F5344CB8AC3E}">
        <p14:creationId xmlns:p14="http://schemas.microsoft.com/office/powerpoint/2010/main" val="545645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4" r:id="rId1"/>
    <p:sldLayoutId id="2147484535" r:id="rId2"/>
    <p:sldLayoutId id="2147484536" r:id="rId3"/>
    <p:sldLayoutId id="2147484537" r:id="rId4"/>
    <p:sldLayoutId id="2147484538" r:id="rId5"/>
    <p:sldLayoutId id="2147484539" r:id="rId6"/>
    <p:sldLayoutId id="2147484540" r:id="rId7"/>
    <p:sldLayoutId id="2147484541" r:id="rId8"/>
    <p:sldLayoutId id="2147484542" r:id="rId9"/>
    <p:sldLayoutId id="2147484543" r:id="rId10"/>
    <p:sldLayoutId id="2147484544" r:id="rId11"/>
  </p:sldLayoutIdLst>
  <p:txStyles>
    <p:titleStyle>
      <a:lvl1pPr algn="l" defTabSz="336947" rtl="0" eaLnBrk="0" fontAlgn="base" hangingPunct="0">
        <a:lnSpc>
          <a:spcPts val="2991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36947" rtl="0" eaLnBrk="0" fontAlgn="base" hangingPunct="0">
        <a:lnSpc>
          <a:spcPts val="2991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>
          <a:solidFill>
            <a:srgbClr val="000000"/>
          </a:solidFill>
          <a:latin typeface="Tahoma" panose="020B0604030504040204" pitchFamily="34" charset="0"/>
          <a:ea typeface="Microsoft YaHei" panose="020B0503020204020204" pitchFamily="34" charset="-122"/>
        </a:defRPr>
      </a:lvl2pPr>
      <a:lvl3pPr algn="l" defTabSz="336947" rtl="0" eaLnBrk="0" fontAlgn="base" hangingPunct="0">
        <a:lnSpc>
          <a:spcPts val="2991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>
          <a:solidFill>
            <a:srgbClr val="000000"/>
          </a:solidFill>
          <a:latin typeface="Tahoma" panose="020B0604030504040204" pitchFamily="34" charset="0"/>
          <a:ea typeface="Microsoft YaHei" panose="020B0503020204020204" pitchFamily="34" charset="-122"/>
        </a:defRPr>
      </a:lvl3pPr>
      <a:lvl4pPr algn="l" defTabSz="336947" rtl="0" eaLnBrk="0" fontAlgn="base" hangingPunct="0">
        <a:lnSpc>
          <a:spcPts val="2991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>
          <a:solidFill>
            <a:srgbClr val="000000"/>
          </a:solidFill>
          <a:latin typeface="Tahoma" panose="020B0604030504040204" pitchFamily="34" charset="0"/>
          <a:ea typeface="Microsoft YaHei" panose="020B0503020204020204" pitchFamily="34" charset="-122"/>
        </a:defRPr>
      </a:lvl4pPr>
      <a:lvl5pPr algn="l" defTabSz="336947" rtl="0" eaLnBrk="0" fontAlgn="base" hangingPunct="0">
        <a:lnSpc>
          <a:spcPts val="2991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>
          <a:solidFill>
            <a:srgbClr val="000000"/>
          </a:solidFill>
          <a:latin typeface="Tahoma" panose="020B0604030504040204" pitchFamily="34" charset="0"/>
          <a:ea typeface="Microsoft YaHei" panose="020B0503020204020204" pitchFamily="34" charset="-122"/>
        </a:defRPr>
      </a:lvl5pPr>
      <a:lvl6pPr marL="1885950" indent="-171450" algn="l" defTabSz="336947" rtl="0" fontAlgn="base">
        <a:lnSpc>
          <a:spcPts val="2991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>
          <a:solidFill>
            <a:srgbClr val="000000"/>
          </a:solidFill>
          <a:latin typeface="Tahoma" panose="020B0604030504040204" pitchFamily="34" charset="0"/>
          <a:ea typeface="Microsoft YaHei" panose="020B0503020204020204" pitchFamily="34" charset="-122"/>
        </a:defRPr>
      </a:lvl6pPr>
      <a:lvl7pPr marL="2228850" indent="-171450" algn="l" defTabSz="336947" rtl="0" fontAlgn="base">
        <a:lnSpc>
          <a:spcPts val="2991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>
          <a:solidFill>
            <a:srgbClr val="000000"/>
          </a:solidFill>
          <a:latin typeface="Tahoma" panose="020B0604030504040204" pitchFamily="34" charset="0"/>
          <a:ea typeface="Microsoft YaHei" panose="020B0503020204020204" pitchFamily="34" charset="-122"/>
        </a:defRPr>
      </a:lvl7pPr>
      <a:lvl8pPr marL="2571750" indent="-171450" algn="l" defTabSz="336947" rtl="0" fontAlgn="base">
        <a:lnSpc>
          <a:spcPts val="2991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>
          <a:solidFill>
            <a:srgbClr val="000000"/>
          </a:solidFill>
          <a:latin typeface="Tahoma" panose="020B0604030504040204" pitchFamily="34" charset="0"/>
          <a:ea typeface="Microsoft YaHei" panose="020B0503020204020204" pitchFamily="34" charset="-122"/>
        </a:defRPr>
      </a:lvl8pPr>
      <a:lvl9pPr marL="2914650" indent="-171450" algn="l" defTabSz="336947" rtl="0" fontAlgn="base">
        <a:lnSpc>
          <a:spcPts val="2991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>
          <a:solidFill>
            <a:srgbClr val="000000"/>
          </a:solidFill>
          <a:latin typeface="Tahoma" panose="020B0604030504040204" pitchFamily="34" charset="0"/>
          <a:ea typeface="Microsoft YaHei" panose="020B0503020204020204" pitchFamily="34" charset="-122"/>
        </a:defRPr>
      </a:lvl9pPr>
    </p:titleStyle>
    <p:bodyStyle>
      <a:lvl1pPr marL="257175" indent="-257175" algn="l" defTabSz="336947" rtl="0" eaLnBrk="0" fontAlgn="base" hangingPunct="0">
        <a:lnSpc>
          <a:spcPct val="93000"/>
        </a:lnSpc>
        <a:spcBef>
          <a:spcPct val="0"/>
        </a:spcBef>
        <a:spcAft>
          <a:spcPts val="1069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1pPr>
      <a:lvl2pPr marL="557213" indent="-214313" algn="l" defTabSz="336947" rtl="0" eaLnBrk="0" fontAlgn="base" hangingPunct="0">
        <a:lnSpc>
          <a:spcPts val="1350"/>
        </a:lnSpc>
        <a:spcBef>
          <a:spcPct val="0"/>
        </a:spcBef>
        <a:spcAft>
          <a:spcPts val="854"/>
        </a:spcAft>
        <a:buClr>
          <a:srgbClr val="000000"/>
        </a:buClr>
        <a:buSzPct val="100000"/>
        <a:buFont typeface="Times New Roman" panose="02020603050405020304" pitchFamily="18" charset="0"/>
        <a:defRPr sz="1125" kern="1200">
          <a:solidFill>
            <a:srgbClr val="000000"/>
          </a:solidFill>
          <a:latin typeface="+mn-lt"/>
          <a:ea typeface="+mn-ea"/>
          <a:cs typeface="+mn-cs"/>
        </a:defRPr>
      </a:lvl2pPr>
      <a:lvl3pPr marL="857250" indent="-171450" algn="l" defTabSz="336947" rtl="0" eaLnBrk="0" fontAlgn="base" hangingPunct="0">
        <a:lnSpc>
          <a:spcPts val="1350"/>
        </a:lnSpc>
        <a:spcBef>
          <a:spcPct val="0"/>
        </a:spcBef>
        <a:spcAft>
          <a:spcPts val="638"/>
        </a:spcAft>
        <a:buClr>
          <a:srgbClr val="000000"/>
        </a:buClr>
        <a:buSzPct val="100000"/>
        <a:buFont typeface="Times New Roman" panose="02020603050405020304" pitchFamily="18" charset="0"/>
        <a:defRPr sz="1125" kern="1200">
          <a:solidFill>
            <a:srgbClr val="000000"/>
          </a:solidFill>
          <a:latin typeface="+mn-lt"/>
          <a:ea typeface="+mn-ea"/>
          <a:cs typeface="+mn-cs"/>
        </a:defRPr>
      </a:lvl3pPr>
      <a:lvl4pPr marL="1200150" indent="-171450" algn="l" defTabSz="336947" rtl="0" eaLnBrk="0" fontAlgn="base" hangingPunct="0">
        <a:lnSpc>
          <a:spcPts val="1350"/>
        </a:lnSpc>
        <a:spcBef>
          <a:spcPct val="0"/>
        </a:spcBef>
        <a:spcAft>
          <a:spcPts val="431"/>
        </a:spcAft>
        <a:buClr>
          <a:srgbClr val="000000"/>
        </a:buClr>
        <a:buSzPct val="100000"/>
        <a:buFont typeface="Times New Roman" panose="02020603050405020304" pitchFamily="18" charset="0"/>
        <a:defRPr sz="1125" kern="1200">
          <a:solidFill>
            <a:srgbClr val="000000"/>
          </a:solidFill>
          <a:latin typeface="+mn-lt"/>
          <a:ea typeface="+mn-ea"/>
          <a:cs typeface="+mn-cs"/>
        </a:defRPr>
      </a:lvl4pPr>
      <a:lvl5pPr marL="1543050" indent="-171450" algn="l" defTabSz="336947" rtl="0" eaLnBrk="0" fontAlgn="base" hangingPunct="0">
        <a:lnSpc>
          <a:spcPct val="93000"/>
        </a:lnSpc>
        <a:spcBef>
          <a:spcPct val="0"/>
        </a:spcBef>
        <a:spcAft>
          <a:spcPts val="216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ftr"/>
          </p:nvPr>
        </p:nvSpPr>
        <p:spPr bwMode="auto">
          <a:xfrm>
            <a:off x="540544" y="6227764"/>
            <a:ext cx="5938838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542925" algn="l"/>
                <a:tab pos="1085850" algn="l"/>
                <a:tab pos="1628775" algn="l"/>
                <a:tab pos="2171700" algn="l"/>
                <a:tab pos="2714625" algn="l"/>
                <a:tab pos="3257550" algn="l"/>
                <a:tab pos="3800475" algn="l"/>
                <a:tab pos="4343400" algn="l"/>
                <a:tab pos="4886325" algn="l"/>
                <a:tab pos="5429250" algn="l"/>
              </a:tabLst>
              <a:defRPr>
                <a:solidFill>
                  <a:srgbClr val="000000"/>
                </a:solidFill>
              </a:defRPr>
            </a:lvl1pPr>
          </a:lstStyle>
          <a:p>
            <a:pPr defTabSz="336947">
              <a:defRPr/>
            </a:pPr>
            <a:r>
              <a:rPr lang="cs-CZ" altLang="cs-CZ" smtClean="0">
                <a:latin typeface="Arial" panose="020B0604020202020204" pitchFamily="34" charset="0"/>
                <a:cs typeface="+mn-cs"/>
              </a:rPr>
              <a:t>Klinika interní, geriatrie a praktického lékařství Fakultní nemocnice Brno a Lékařské fakulty Masarykovy univerzity</a:t>
            </a:r>
            <a:endParaRPr lang="cs-CZ" altLang="cs-CZ">
              <a:latin typeface="Arial" panose="020B0604020202020204" pitchFamily="34" charset="0"/>
              <a:cs typeface="+mn-cs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sldNum"/>
          </p:nvPr>
        </p:nvSpPr>
        <p:spPr bwMode="auto">
          <a:xfrm>
            <a:off x="310754" y="6227764"/>
            <a:ext cx="188119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solidFill>
                  <a:srgbClr val="000000"/>
                </a:solidFill>
              </a:defRPr>
            </a:lvl1pPr>
          </a:lstStyle>
          <a:p>
            <a:pPr defTabSz="336947">
              <a:defRPr/>
            </a:pPr>
            <a:fld id="{6C35ACBB-BEE0-4909-A6D6-A1DBFE7E743C}" type="slidenum">
              <a:rPr lang="cs-CZ" altLang="cs-CZ" smtClean="0">
                <a:latin typeface="Arial" panose="020B0604020202020204" pitchFamily="34" charset="0"/>
                <a:cs typeface="+mn-cs"/>
              </a:rPr>
              <a:pPr defTabSz="336947">
                <a:defRPr/>
              </a:pPr>
              <a:t>‹#›</a:t>
            </a:fld>
            <a:endParaRPr lang="cs-CZ" altLang="cs-CZ">
              <a:latin typeface="Arial" panose="020B0604020202020204" pitchFamily="34" charset="0"/>
              <a:cs typeface="+mn-cs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0544" y="692150"/>
            <a:ext cx="8062913" cy="513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Klepněte pro úpravu formátu textu osnovy</a:t>
            </a:r>
          </a:p>
          <a:p>
            <a:pPr lvl="1"/>
            <a:r>
              <a:rPr lang="en-GB" altLang="cs-CZ" smtClean="0"/>
              <a:t>Druhá úroveň</a:t>
            </a:r>
          </a:p>
          <a:p>
            <a:pPr lvl="2"/>
            <a:r>
              <a:rPr lang="en-GB" altLang="cs-CZ" smtClean="0"/>
              <a:t>Třetí úroveň</a:t>
            </a:r>
          </a:p>
          <a:p>
            <a:pPr lvl="3"/>
            <a:r>
              <a:rPr lang="en-GB" altLang="cs-CZ" smtClean="0"/>
              <a:t>Čtvrtá úroveň osnovy</a:t>
            </a:r>
          </a:p>
          <a:p>
            <a:pPr lvl="4"/>
            <a:r>
              <a:rPr lang="en-GB" altLang="cs-CZ" smtClean="0"/>
              <a:t>Pátá úroveň osnovy</a:t>
            </a:r>
          </a:p>
          <a:p>
            <a:pPr lvl="4"/>
            <a:r>
              <a:rPr lang="en-GB" altLang="cs-CZ" smtClean="0"/>
              <a:t>Šestá úroveň</a:t>
            </a:r>
          </a:p>
          <a:p>
            <a:pPr lvl="4"/>
            <a:r>
              <a:rPr lang="en-GB" altLang="cs-CZ" smtClean="0"/>
              <a:t>Sedmá úroveň</a:t>
            </a:r>
          </a:p>
          <a:p>
            <a:pPr lvl="4"/>
            <a:r>
              <a:rPr lang="en-GB" altLang="cs-CZ" smtClean="0"/>
              <a:t>Osmá úroveň textu</a:t>
            </a:r>
          </a:p>
          <a:p>
            <a:pPr lvl="0"/>
            <a:r>
              <a:rPr lang="en-GB" altLang="cs-CZ" smtClean="0"/>
              <a:t>Devátá úroveňUpravte styly předlohy textu.</a:t>
            </a:r>
          </a:p>
          <a:p>
            <a:pPr lvl="1"/>
            <a:r>
              <a:rPr lang="en-GB" altLang="cs-CZ" smtClean="0"/>
              <a:t>Druhá úroveň</a:t>
            </a:r>
          </a:p>
          <a:p>
            <a:pPr lvl="0"/>
            <a:r>
              <a:rPr lang="en-GB" altLang="cs-CZ" smtClean="0"/>
              <a:t>Třetí úroveň</a:t>
            </a:r>
          </a:p>
        </p:txBody>
      </p:sp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035" y="6054725"/>
            <a:ext cx="15240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41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Klepněte pro úpravu formátu titulního textu</a:t>
            </a:r>
          </a:p>
        </p:txBody>
      </p:sp>
    </p:spTree>
    <p:extLst>
      <p:ext uri="{BB962C8B-B14F-4D97-AF65-F5344CB8AC3E}">
        <p14:creationId xmlns:p14="http://schemas.microsoft.com/office/powerpoint/2010/main" val="2110071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6" r:id="rId1"/>
    <p:sldLayoutId id="2147484547" r:id="rId2"/>
    <p:sldLayoutId id="2147484548" r:id="rId3"/>
    <p:sldLayoutId id="2147484549" r:id="rId4"/>
    <p:sldLayoutId id="2147484550" r:id="rId5"/>
    <p:sldLayoutId id="2147484551" r:id="rId6"/>
    <p:sldLayoutId id="2147484552" r:id="rId7"/>
    <p:sldLayoutId id="2147484553" r:id="rId8"/>
    <p:sldLayoutId id="2147484554" r:id="rId9"/>
    <p:sldLayoutId id="2147484555" r:id="rId10"/>
    <p:sldLayoutId id="2147484556" r:id="rId11"/>
  </p:sldLayoutIdLst>
  <p:txStyles>
    <p:titleStyle>
      <a:lvl1pPr algn="l" defTabSz="336947" rtl="0" eaLnBrk="0" fontAlgn="base" hangingPunct="0">
        <a:lnSpc>
          <a:spcPts val="2991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36947" rtl="0" eaLnBrk="0" fontAlgn="base" hangingPunct="0">
        <a:lnSpc>
          <a:spcPts val="2991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>
          <a:solidFill>
            <a:srgbClr val="000000"/>
          </a:solidFill>
          <a:latin typeface="Tahoma" panose="020B0604030504040204" pitchFamily="34" charset="0"/>
          <a:ea typeface="Microsoft YaHei" panose="020B0503020204020204" pitchFamily="34" charset="-122"/>
        </a:defRPr>
      </a:lvl2pPr>
      <a:lvl3pPr algn="l" defTabSz="336947" rtl="0" eaLnBrk="0" fontAlgn="base" hangingPunct="0">
        <a:lnSpc>
          <a:spcPts val="2991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>
          <a:solidFill>
            <a:srgbClr val="000000"/>
          </a:solidFill>
          <a:latin typeface="Tahoma" panose="020B0604030504040204" pitchFamily="34" charset="0"/>
          <a:ea typeface="Microsoft YaHei" panose="020B0503020204020204" pitchFamily="34" charset="-122"/>
        </a:defRPr>
      </a:lvl3pPr>
      <a:lvl4pPr algn="l" defTabSz="336947" rtl="0" eaLnBrk="0" fontAlgn="base" hangingPunct="0">
        <a:lnSpc>
          <a:spcPts val="2991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>
          <a:solidFill>
            <a:srgbClr val="000000"/>
          </a:solidFill>
          <a:latin typeface="Tahoma" panose="020B0604030504040204" pitchFamily="34" charset="0"/>
          <a:ea typeface="Microsoft YaHei" panose="020B0503020204020204" pitchFamily="34" charset="-122"/>
        </a:defRPr>
      </a:lvl4pPr>
      <a:lvl5pPr algn="l" defTabSz="336947" rtl="0" eaLnBrk="0" fontAlgn="base" hangingPunct="0">
        <a:lnSpc>
          <a:spcPts val="2991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>
          <a:solidFill>
            <a:srgbClr val="000000"/>
          </a:solidFill>
          <a:latin typeface="Tahoma" panose="020B0604030504040204" pitchFamily="34" charset="0"/>
          <a:ea typeface="Microsoft YaHei" panose="020B0503020204020204" pitchFamily="34" charset="-122"/>
        </a:defRPr>
      </a:lvl5pPr>
      <a:lvl6pPr marL="1885950" indent="-171450" algn="l" defTabSz="336947" rtl="0" fontAlgn="base">
        <a:lnSpc>
          <a:spcPts val="2991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>
          <a:solidFill>
            <a:srgbClr val="000000"/>
          </a:solidFill>
          <a:latin typeface="Tahoma" panose="020B0604030504040204" pitchFamily="34" charset="0"/>
          <a:ea typeface="Microsoft YaHei" panose="020B0503020204020204" pitchFamily="34" charset="-122"/>
        </a:defRPr>
      </a:lvl6pPr>
      <a:lvl7pPr marL="2228850" indent="-171450" algn="l" defTabSz="336947" rtl="0" fontAlgn="base">
        <a:lnSpc>
          <a:spcPts val="2991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>
          <a:solidFill>
            <a:srgbClr val="000000"/>
          </a:solidFill>
          <a:latin typeface="Tahoma" panose="020B0604030504040204" pitchFamily="34" charset="0"/>
          <a:ea typeface="Microsoft YaHei" panose="020B0503020204020204" pitchFamily="34" charset="-122"/>
        </a:defRPr>
      </a:lvl7pPr>
      <a:lvl8pPr marL="2571750" indent="-171450" algn="l" defTabSz="336947" rtl="0" fontAlgn="base">
        <a:lnSpc>
          <a:spcPts val="2991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>
          <a:solidFill>
            <a:srgbClr val="000000"/>
          </a:solidFill>
          <a:latin typeface="Tahoma" panose="020B0604030504040204" pitchFamily="34" charset="0"/>
          <a:ea typeface="Microsoft YaHei" panose="020B0503020204020204" pitchFamily="34" charset="-122"/>
        </a:defRPr>
      </a:lvl8pPr>
      <a:lvl9pPr marL="2914650" indent="-171450" algn="l" defTabSz="336947" rtl="0" fontAlgn="base">
        <a:lnSpc>
          <a:spcPts val="2991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>
          <a:solidFill>
            <a:srgbClr val="000000"/>
          </a:solidFill>
          <a:latin typeface="Tahoma" panose="020B0604030504040204" pitchFamily="34" charset="0"/>
          <a:ea typeface="Microsoft YaHei" panose="020B0503020204020204" pitchFamily="34" charset="-122"/>
        </a:defRPr>
      </a:lvl9pPr>
    </p:titleStyle>
    <p:bodyStyle>
      <a:lvl1pPr marL="257175" indent="-257175" algn="l" defTabSz="336947" rtl="0" eaLnBrk="0" fontAlgn="base" hangingPunct="0">
        <a:lnSpc>
          <a:spcPct val="93000"/>
        </a:lnSpc>
        <a:spcBef>
          <a:spcPct val="0"/>
        </a:spcBef>
        <a:spcAft>
          <a:spcPts val="1069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1pPr>
      <a:lvl2pPr marL="557213" indent="-214313" algn="l" defTabSz="336947" rtl="0" eaLnBrk="0" fontAlgn="base" hangingPunct="0">
        <a:lnSpc>
          <a:spcPts val="1350"/>
        </a:lnSpc>
        <a:spcBef>
          <a:spcPct val="0"/>
        </a:spcBef>
        <a:spcAft>
          <a:spcPts val="854"/>
        </a:spcAft>
        <a:buClr>
          <a:srgbClr val="000000"/>
        </a:buClr>
        <a:buSzPct val="100000"/>
        <a:buFont typeface="Times New Roman" panose="02020603050405020304" pitchFamily="18" charset="0"/>
        <a:defRPr sz="1125" kern="1200">
          <a:solidFill>
            <a:srgbClr val="000000"/>
          </a:solidFill>
          <a:latin typeface="+mn-lt"/>
          <a:ea typeface="+mn-ea"/>
          <a:cs typeface="+mn-cs"/>
        </a:defRPr>
      </a:lvl2pPr>
      <a:lvl3pPr marL="857250" indent="-171450" algn="l" defTabSz="336947" rtl="0" eaLnBrk="0" fontAlgn="base" hangingPunct="0">
        <a:lnSpc>
          <a:spcPts val="1350"/>
        </a:lnSpc>
        <a:spcBef>
          <a:spcPct val="0"/>
        </a:spcBef>
        <a:spcAft>
          <a:spcPts val="638"/>
        </a:spcAft>
        <a:buClr>
          <a:srgbClr val="000000"/>
        </a:buClr>
        <a:buSzPct val="100000"/>
        <a:buFont typeface="Times New Roman" panose="02020603050405020304" pitchFamily="18" charset="0"/>
        <a:defRPr sz="1125" kern="1200">
          <a:solidFill>
            <a:srgbClr val="000000"/>
          </a:solidFill>
          <a:latin typeface="+mn-lt"/>
          <a:ea typeface="+mn-ea"/>
          <a:cs typeface="+mn-cs"/>
        </a:defRPr>
      </a:lvl3pPr>
      <a:lvl4pPr marL="1200150" indent="-171450" algn="l" defTabSz="336947" rtl="0" eaLnBrk="0" fontAlgn="base" hangingPunct="0">
        <a:lnSpc>
          <a:spcPts val="1350"/>
        </a:lnSpc>
        <a:spcBef>
          <a:spcPct val="0"/>
        </a:spcBef>
        <a:spcAft>
          <a:spcPts val="431"/>
        </a:spcAft>
        <a:buClr>
          <a:srgbClr val="000000"/>
        </a:buClr>
        <a:buSzPct val="100000"/>
        <a:buFont typeface="Times New Roman" panose="02020603050405020304" pitchFamily="18" charset="0"/>
        <a:defRPr sz="1125" kern="1200">
          <a:solidFill>
            <a:srgbClr val="000000"/>
          </a:solidFill>
          <a:latin typeface="+mn-lt"/>
          <a:ea typeface="+mn-ea"/>
          <a:cs typeface="+mn-cs"/>
        </a:defRPr>
      </a:lvl4pPr>
      <a:lvl5pPr marL="1543050" indent="-171450" algn="l" defTabSz="336947" rtl="0" eaLnBrk="0" fontAlgn="base" hangingPunct="0">
        <a:lnSpc>
          <a:spcPct val="93000"/>
        </a:lnSpc>
        <a:spcBef>
          <a:spcPct val="0"/>
        </a:spcBef>
        <a:spcAft>
          <a:spcPts val="216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ftr"/>
          </p:nvPr>
        </p:nvSpPr>
        <p:spPr bwMode="auto">
          <a:xfrm>
            <a:off x="540544" y="6227764"/>
            <a:ext cx="5938838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542925" algn="l"/>
                <a:tab pos="1085850" algn="l"/>
                <a:tab pos="1628775" algn="l"/>
                <a:tab pos="2171700" algn="l"/>
                <a:tab pos="2714625" algn="l"/>
                <a:tab pos="3257550" algn="l"/>
                <a:tab pos="3800475" algn="l"/>
                <a:tab pos="4343400" algn="l"/>
                <a:tab pos="4886325" algn="l"/>
                <a:tab pos="5429250" algn="l"/>
              </a:tabLst>
              <a:defRPr>
                <a:solidFill>
                  <a:srgbClr val="000000"/>
                </a:solidFill>
              </a:defRPr>
            </a:lvl1pPr>
          </a:lstStyle>
          <a:p>
            <a:pPr defTabSz="336947">
              <a:defRPr/>
            </a:pPr>
            <a:r>
              <a:rPr lang="cs-CZ" altLang="cs-CZ" smtClean="0">
                <a:latin typeface="Arial" panose="020B0604020202020204" pitchFamily="34" charset="0"/>
                <a:cs typeface="+mn-cs"/>
              </a:rPr>
              <a:t>Klinika interní, geriatrie a praktického lékařství Fakultní nemocnice Brno a Lékařské fakulty Masarykovy univerzity</a:t>
            </a:r>
            <a:endParaRPr lang="cs-CZ" altLang="cs-CZ">
              <a:latin typeface="Arial" panose="020B0604020202020204" pitchFamily="34" charset="0"/>
              <a:cs typeface="+mn-cs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sldNum"/>
          </p:nvPr>
        </p:nvSpPr>
        <p:spPr bwMode="auto">
          <a:xfrm>
            <a:off x="310754" y="6227764"/>
            <a:ext cx="188119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solidFill>
                  <a:srgbClr val="000000"/>
                </a:solidFill>
              </a:defRPr>
            </a:lvl1pPr>
          </a:lstStyle>
          <a:p>
            <a:pPr defTabSz="336947">
              <a:defRPr/>
            </a:pPr>
            <a:fld id="{6C35ACBB-BEE0-4909-A6D6-A1DBFE7E743C}" type="slidenum">
              <a:rPr lang="cs-CZ" altLang="cs-CZ" smtClean="0">
                <a:latin typeface="Arial" panose="020B0604020202020204" pitchFamily="34" charset="0"/>
                <a:cs typeface="+mn-cs"/>
              </a:rPr>
              <a:pPr defTabSz="336947">
                <a:defRPr/>
              </a:pPr>
              <a:t>‹#›</a:t>
            </a:fld>
            <a:endParaRPr lang="cs-CZ" altLang="cs-CZ">
              <a:latin typeface="Arial" panose="020B0604020202020204" pitchFamily="34" charset="0"/>
              <a:cs typeface="+mn-cs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0544" y="692150"/>
            <a:ext cx="8062913" cy="513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Klepněte pro úpravu formátu textu osnovy</a:t>
            </a:r>
          </a:p>
          <a:p>
            <a:pPr lvl="1"/>
            <a:r>
              <a:rPr lang="en-GB" altLang="cs-CZ" smtClean="0"/>
              <a:t>Druhá úroveň</a:t>
            </a:r>
          </a:p>
          <a:p>
            <a:pPr lvl="2"/>
            <a:r>
              <a:rPr lang="en-GB" altLang="cs-CZ" smtClean="0"/>
              <a:t>Třetí úroveň</a:t>
            </a:r>
          </a:p>
          <a:p>
            <a:pPr lvl="3"/>
            <a:r>
              <a:rPr lang="en-GB" altLang="cs-CZ" smtClean="0"/>
              <a:t>Čtvrtá úroveň osnovy</a:t>
            </a:r>
          </a:p>
          <a:p>
            <a:pPr lvl="4"/>
            <a:r>
              <a:rPr lang="en-GB" altLang="cs-CZ" smtClean="0"/>
              <a:t>Pátá úroveň osnovy</a:t>
            </a:r>
          </a:p>
          <a:p>
            <a:pPr lvl="4"/>
            <a:r>
              <a:rPr lang="en-GB" altLang="cs-CZ" smtClean="0"/>
              <a:t>Šestá úroveň</a:t>
            </a:r>
          </a:p>
          <a:p>
            <a:pPr lvl="4"/>
            <a:r>
              <a:rPr lang="en-GB" altLang="cs-CZ" smtClean="0"/>
              <a:t>Sedmá úroveň</a:t>
            </a:r>
          </a:p>
          <a:p>
            <a:pPr lvl="4"/>
            <a:r>
              <a:rPr lang="en-GB" altLang="cs-CZ" smtClean="0"/>
              <a:t>Osmá úroveň textu</a:t>
            </a:r>
          </a:p>
          <a:p>
            <a:pPr lvl="0"/>
            <a:r>
              <a:rPr lang="en-GB" altLang="cs-CZ" smtClean="0"/>
              <a:t>Devátá úroveňUpravte styly předlohy textu.</a:t>
            </a:r>
          </a:p>
          <a:p>
            <a:pPr lvl="1"/>
            <a:r>
              <a:rPr lang="en-GB" altLang="cs-CZ" smtClean="0"/>
              <a:t>Druhá úroveň</a:t>
            </a:r>
          </a:p>
          <a:p>
            <a:pPr lvl="0"/>
            <a:r>
              <a:rPr lang="en-GB" altLang="cs-CZ" smtClean="0"/>
              <a:t>Třetí úroveň</a:t>
            </a:r>
          </a:p>
        </p:txBody>
      </p:sp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035" y="6054725"/>
            <a:ext cx="15240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41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Klepněte pro úpravu formátu titulního textu</a:t>
            </a:r>
          </a:p>
        </p:txBody>
      </p:sp>
    </p:spTree>
    <p:extLst>
      <p:ext uri="{BB962C8B-B14F-4D97-AF65-F5344CB8AC3E}">
        <p14:creationId xmlns:p14="http://schemas.microsoft.com/office/powerpoint/2010/main" val="4283010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8" r:id="rId1"/>
    <p:sldLayoutId id="2147484559" r:id="rId2"/>
    <p:sldLayoutId id="2147484560" r:id="rId3"/>
    <p:sldLayoutId id="2147484561" r:id="rId4"/>
    <p:sldLayoutId id="2147484562" r:id="rId5"/>
    <p:sldLayoutId id="2147484563" r:id="rId6"/>
    <p:sldLayoutId id="2147484564" r:id="rId7"/>
    <p:sldLayoutId id="2147484565" r:id="rId8"/>
    <p:sldLayoutId id="2147484566" r:id="rId9"/>
    <p:sldLayoutId id="2147484567" r:id="rId10"/>
    <p:sldLayoutId id="2147484568" r:id="rId11"/>
  </p:sldLayoutIdLst>
  <p:txStyles>
    <p:titleStyle>
      <a:lvl1pPr algn="l" defTabSz="336947" rtl="0" eaLnBrk="0" fontAlgn="base" hangingPunct="0">
        <a:lnSpc>
          <a:spcPts val="2991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36947" rtl="0" eaLnBrk="0" fontAlgn="base" hangingPunct="0">
        <a:lnSpc>
          <a:spcPts val="2991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>
          <a:solidFill>
            <a:srgbClr val="000000"/>
          </a:solidFill>
          <a:latin typeface="Tahoma" panose="020B0604030504040204" pitchFamily="34" charset="0"/>
          <a:ea typeface="Microsoft YaHei" panose="020B0503020204020204" pitchFamily="34" charset="-122"/>
        </a:defRPr>
      </a:lvl2pPr>
      <a:lvl3pPr algn="l" defTabSz="336947" rtl="0" eaLnBrk="0" fontAlgn="base" hangingPunct="0">
        <a:lnSpc>
          <a:spcPts val="2991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>
          <a:solidFill>
            <a:srgbClr val="000000"/>
          </a:solidFill>
          <a:latin typeface="Tahoma" panose="020B0604030504040204" pitchFamily="34" charset="0"/>
          <a:ea typeface="Microsoft YaHei" panose="020B0503020204020204" pitchFamily="34" charset="-122"/>
        </a:defRPr>
      </a:lvl3pPr>
      <a:lvl4pPr algn="l" defTabSz="336947" rtl="0" eaLnBrk="0" fontAlgn="base" hangingPunct="0">
        <a:lnSpc>
          <a:spcPts val="2991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>
          <a:solidFill>
            <a:srgbClr val="000000"/>
          </a:solidFill>
          <a:latin typeface="Tahoma" panose="020B0604030504040204" pitchFamily="34" charset="0"/>
          <a:ea typeface="Microsoft YaHei" panose="020B0503020204020204" pitchFamily="34" charset="-122"/>
        </a:defRPr>
      </a:lvl4pPr>
      <a:lvl5pPr algn="l" defTabSz="336947" rtl="0" eaLnBrk="0" fontAlgn="base" hangingPunct="0">
        <a:lnSpc>
          <a:spcPts val="2991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>
          <a:solidFill>
            <a:srgbClr val="000000"/>
          </a:solidFill>
          <a:latin typeface="Tahoma" panose="020B0604030504040204" pitchFamily="34" charset="0"/>
          <a:ea typeface="Microsoft YaHei" panose="020B0503020204020204" pitchFamily="34" charset="-122"/>
        </a:defRPr>
      </a:lvl5pPr>
      <a:lvl6pPr marL="1885950" indent="-171450" algn="l" defTabSz="336947" rtl="0" fontAlgn="base">
        <a:lnSpc>
          <a:spcPts val="2991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>
          <a:solidFill>
            <a:srgbClr val="000000"/>
          </a:solidFill>
          <a:latin typeface="Tahoma" panose="020B0604030504040204" pitchFamily="34" charset="0"/>
          <a:ea typeface="Microsoft YaHei" panose="020B0503020204020204" pitchFamily="34" charset="-122"/>
        </a:defRPr>
      </a:lvl6pPr>
      <a:lvl7pPr marL="2228850" indent="-171450" algn="l" defTabSz="336947" rtl="0" fontAlgn="base">
        <a:lnSpc>
          <a:spcPts val="2991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>
          <a:solidFill>
            <a:srgbClr val="000000"/>
          </a:solidFill>
          <a:latin typeface="Tahoma" panose="020B0604030504040204" pitchFamily="34" charset="0"/>
          <a:ea typeface="Microsoft YaHei" panose="020B0503020204020204" pitchFamily="34" charset="-122"/>
        </a:defRPr>
      </a:lvl7pPr>
      <a:lvl8pPr marL="2571750" indent="-171450" algn="l" defTabSz="336947" rtl="0" fontAlgn="base">
        <a:lnSpc>
          <a:spcPts val="2991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>
          <a:solidFill>
            <a:srgbClr val="000000"/>
          </a:solidFill>
          <a:latin typeface="Tahoma" panose="020B0604030504040204" pitchFamily="34" charset="0"/>
          <a:ea typeface="Microsoft YaHei" panose="020B0503020204020204" pitchFamily="34" charset="-122"/>
        </a:defRPr>
      </a:lvl8pPr>
      <a:lvl9pPr marL="2914650" indent="-171450" algn="l" defTabSz="336947" rtl="0" fontAlgn="base">
        <a:lnSpc>
          <a:spcPts val="2991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>
          <a:solidFill>
            <a:srgbClr val="000000"/>
          </a:solidFill>
          <a:latin typeface="Tahoma" panose="020B0604030504040204" pitchFamily="34" charset="0"/>
          <a:ea typeface="Microsoft YaHei" panose="020B0503020204020204" pitchFamily="34" charset="-122"/>
        </a:defRPr>
      </a:lvl9pPr>
    </p:titleStyle>
    <p:bodyStyle>
      <a:lvl1pPr marL="257175" indent="-257175" algn="l" defTabSz="336947" rtl="0" eaLnBrk="0" fontAlgn="base" hangingPunct="0">
        <a:lnSpc>
          <a:spcPct val="93000"/>
        </a:lnSpc>
        <a:spcBef>
          <a:spcPct val="0"/>
        </a:spcBef>
        <a:spcAft>
          <a:spcPts val="1069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1pPr>
      <a:lvl2pPr marL="557213" indent="-214313" algn="l" defTabSz="336947" rtl="0" eaLnBrk="0" fontAlgn="base" hangingPunct="0">
        <a:lnSpc>
          <a:spcPts val="1350"/>
        </a:lnSpc>
        <a:spcBef>
          <a:spcPct val="0"/>
        </a:spcBef>
        <a:spcAft>
          <a:spcPts val="854"/>
        </a:spcAft>
        <a:buClr>
          <a:srgbClr val="000000"/>
        </a:buClr>
        <a:buSzPct val="100000"/>
        <a:buFont typeface="Times New Roman" panose="02020603050405020304" pitchFamily="18" charset="0"/>
        <a:defRPr sz="1125" kern="1200">
          <a:solidFill>
            <a:srgbClr val="000000"/>
          </a:solidFill>
          <a:latin typeface="+mn-lt"/>
          <a:ea typeface="+mn-ea"/>
          <a:cs typeface="+mn-cs"/>
        </a:defRPr>
      </a:lvl2pPr>
      <a:lvl3pPr marL="857250" indent="-171450" algn="l" defTabSz="336947" rtl="0" eaLnBrk="0" fontAlgn="base" hangingPunct="0">
        <a:lnSpc>
          <a:spcPts val="1350"/>
        </a:lnSpc>
        <a:spcBef>
          <a:spcPct val="0"/>
        </a:spcBef>
        <a:spcAft>
          <a:spcPts val="638"/>
        </a:spcAft>
        <a:buClr>
          <a:srgbClr val="000000"/>
        </a:buClr>
        <a:buSzPct val="100000"/>
        <a:buFont typeface="Times New Roman" panose="02020603050405020304" pitchFamily="18" charset="0"/>
        <a:defRPr sz="1125" kern="1200">
          <a:solidFill>
            <a:srgbClr val="000000"/>
          </a:solidFill>
          <a:latin typeface="+mn-lt"/>
          <a:ea typeface="+mn-ea"/>
          <a:cs typeface="+mn-cs"/>
        </a:defRPr>
      </a:lvl3pPr>
      <a:lvl4pPr marL="1200150" indent="-171450" algn="l" defTabSz="336947" rtl="0" eaLnBrk="0" fontAlgn="base" hangingPunct="0">
        <a:lnSpc>
          <a:spcPts val="1350"/>
        </a:lnSpc>
        <a:spcBef>
          <a:spcPct val="0"/>
        </a:spcBef>
        <a:spcAft>
          <a:spcPts val="431"/>
        </a:spcAft>
        <a:buClr>
          <a:srgbClr val="000000"/>
        </a:buClr>
        <a:buSzPct val="100000"/>
        <a:buFont typeface="Times New Roman" panose="02020603050405020304" pitchFamily="18" charset="0"/>
        <a:defRPr sz="1125" kern="1200">
          <a:solidFill>
            <a:srgbClr val="000000"/>
          </a:solidFill>
          <a:latin typeface="+mn-lt"/>
          <a:ea typeface="+mn-ea"/>
          <a:cs typeface="+mn-cs"/>
        </a:defRPr>
      </a:lvl4pPr>
      <a:lvl5pPr marL="1543050" indent="-171450" algn="l" defTabSz="336947" rtl="0" eaLnBrk="0" fontAlgn="base" hangingPunct="0">
        <a:lnSpc>
          <a:spcPct val="93000"/>
        </a:lnSpc>
        <a:spcBef>
          <a:spcPct val="0"/>
        </a:spcBef>
        <a:spcAft>
          <a:spcPts val="216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9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mtClean="0">
                <a:cs typeface="+mn-cs"/>
              </a:rPr>
              <a:t>Klinika interní, geriatrie a praktického lékařství Fakultní nemocnice Brno a Lékařské fakulty Masarykovy univerzity</a:t>
            </a:r>
            <a:endParaRPr lang="cs-CZ" dirty="0">
              <a:cs typeface="+mn-cs"/>
            </a:endParaRP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DE708CC-0C3F-4567-9698-B54C0F35BD31}" type="slidenum">
              <a:rPr lang="cs-CZ" altLang="cs-CZ" smtClean="0">
                <a:solidFill>
                  <a:srgbClr val="0000DC"/>
                </a:solidFill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altLang="cs-CZ" dirty="0">
              <a:solidFill>
                <a:srgbClr val="0000DC"/>
              </a:solidFill>
              <a:cs typeface="+mn-cs"/>
            </a:endParaRPr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1918350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7" r:id="rId1"/>
    <p:sldLayoutId id="2147484348" r:id="rId2"/>
    <p:sldLayoutId id="2147484349" r:id="rId3"/>
    <p:sldLayoutId id="2147484350" r:id="rId4"/>
    <p:sldLayoutId id="2147484351" r:id="rId5"/>
    <p:sldLayoutId id="2147484352" r:id="rId6"/>
    <p:sldLayoutId id="2147484353" r:id="rId7"/>
    <p:sldLayoutId id="2147484354" r:id="rId8"/>
    <p:sldLayoutId id="2147484355" r:id="rId9"/>
    <p:sldLayoutId id="2147484356" r:id="rId10"/>
    <p:sldLayoutId id="2147484357" r:id="rId11"/>
    <p:sldLayoutId id="2147484358" r:id="rId12"/>
    <p:sldLayoutId id="2147484359" r:id="rId13"/>
    <p:sldLayoutId id="2147484360" r:id="rId14"/>
    <p:sldLayoutId id="2147484361" r:id="rId15"/>
    <p:sldLayoutId id="2147484362" r:id="rId16"/>
    <p:sldLayoutId id="2147484363" r:id="rId17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9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mtClean="0">
                <a:cs typeface="+mn-cs"/>
              </a:rPr>
              <a:t>Klinika interní, geriatrie a praktického lékařství Fakultní nemocnice Brno a Lékařské fakulty Masarykovy univerzity</a:t>
            </a:r>
            <a:endParaRPr lang="cs-CZ" dirty="0">
              <a:cs typeface="+mn-cs"/>
            </a:endParaRP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DE708CC-0C3F-4567-9698-B54C0F35BD31}" type="slidenum">
              <a:rPr lang="cs-CZ" altLang="cs-CZ" smtClean="0">
                <a:solidFill>
                  <a:srgbClr val="0000DC"/>
                </a:solidFill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altLang="cs-CZ" dirty="0">
              <a:solidFill>
                <a:srgbClr val="0000DC"/>
              </a:solidFill>
              <a:cs typeface="+mn-cs"/>
            </a:endParaRPr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94856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5" r:id="rId1"/>
    <p:sldLayoutId id="2147484366" r:id="rId2"/>
    <p:sldLayoutId id="2147484367" r:id="rId3"/>
    <p:sldLayoutId id="2147484368" r:id="rId4"/>
    <p:sldLayoutId id="2147484369" r:id="rId5"/>
    <p:sldLayoutId id="2147484370" r:id="rId6"/>
    <p:sldLayoutId id="2147484371" r:id="rId7"/>
    <p:sldLayoutId id="2147484372" r:id="rId8"/>
    <p:sldLayoutId id="2147484373" r:id="rId9"/>
    <p:sldLayoutId id="2147484374" r:id="rId10"/>
    <p:sldLayoutId id="2147484375" r:id="rId11"/>
    <p:sldLayoutId id="2147484376" r:id="rId12"/>
    <p:sldLayoutId id="2147484377" r:id="rId13"/>
    <p:sldLayoutId id="2147484378" r:id="rId14"/>
    <p:sldLayoutId id="2147484379" r:id="rId15"/>
    <p:sldLayoutId id="2147484380" r:id="rId16"/>
    <p:sldLayoutId id="2147484381" r:id="rId17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9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mtClean="0">
                <a:cs typeface="+mn-cs"/>
              </a:rPr>
              <a:t>Klinika interní, geriatrie a praktického lékařství Fakultní nemocnice Brno a Lékařské fakulty Masarykovy univerzity</a:t>
            </a:r>
            <a:endParaRPr lang="cs-CZ" dirty="0">
              <a:cs typeface="+mn-cs"/>
            </a:endParaRP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DE708CC-0C3F-4567-9698-B54C0F35BD31}" type="slidenum">
              <a:rPr lang="cs-CZ" altLang="cs-CZ" smtClean="0">
                <a:solidFill>
                  <a:srgbClr val="0000DC"/>
                </a:solidFill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altLang="cs-CZ" dirty="0">
              <a:solidFill>
                <a:srgbClr val="0000DC"/>
              </a:solidFill>
              <a:cs typeface="+mn-cs"/>
            </a:endParaRPr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560869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3" r:id="rId1"/>
    <p:sldLayoutId id="2147484384" r:id="rId2"/>
    <p:sldLayoutId id="2147484385" r:id="rId3"/>
    <p:sldLayoutId id="2147484386" r:id="rId4"/>
    <p:sldLayoutId id="2147484387" r:id="rId5"/>
    <p:sldLayoutId id="2147484388" r:id="rId6"/>
    <p:sldLayoutId id="2147484389" r:id="rId7"/>
    <p:sldLayoutId id="2147484390" r:id="rId8"/>
    <p:sldLayoutId id="2147484391" r:id="rId9"/>
    <p:sldLayoutId id="2147484392" r:id="rId10"/>
    <p:sldLayoutId id="2147484393" r:id="rId11"/>
    <p:sldLayoutId id="2147484394" r:id="rId12"/>
    <p:sldLayoutId id="2147484395" r:id="rId13"/>
    <p:sldLayoutId id="2147484396" r:id="rId14"/>
    <p:sldLayoutId id="2147484397" r:id="rId15"/>
    <p:sldLayoutId id="2147484398" r:id="rId16"/>
    <p:sldLayoutId id="2147484399" r:id="rId17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9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mtClean="0">
                <a:cs typeface="+mn-cs"/>
              </a:rPr>
              <a:t>Klinika interní, geriatrie a praktického lékařství Fakultní nemocnice Brno a Lékařské fakulty Masarykovy univerzity</a:t>
            </a:r>
            <a:endParaRPr lang="cs-CZ" dirty="0">
              <a:cs typeface="+mn-cs"/>
            </a:endParaRP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DE708CC-0C3F-4567-9698-B54C0F35BD31}" type="slidenum">
              <a:rPr lang="cs-CZ" altLang="cs-CZ" smtClean="0">
                <a:solidFill>
                  <a:srgbClr val="0000DC"/>
                </a:solidFill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altLang="cs-CZ" dirty="0">
              <a:solidFill>
                <a:srgbClr val="0000DC"/>
              </a:solidFill>
              <a:cs typeface="+mn-cs"/>
            </a:endParaRPr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2832476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1" r:id="rId1"/>
    <p:sldLayoutId id="2147484402" r:id="rId2"/>
    <p:sldLayoutId id="2147484403" r:id="rId3"/>
    <p:sldLayoutId id="2147484404" r:id="rId4"/>
    <p:sldLayoutId id="2147484405" r:id="rId5"/>
    <p:sldLayoutId id="2147484406" r:id="rId6"/>
    <p:sldLayoutId id="2147484407" r:id="rId7"/>
    <p:sldLayoutId id="2147484408" r:id="rId8"/>
    <p:sldLayoutId id="2147484409" r:id="rId9"/>
    <p:sldLayoutId id="2147484410" r:id="rId10"/>
    <p:sldLayoutId id="2147484411" r:id="rId11"/>
    <p:sldLayoutId id="2147484412" r:id="rId12"/>
    <p:sldLayoutId id="2147484413" r:id="rId13"/>
    <p:sldLayoutId id="2147484414" r:id="rId14"/>
    <p:sldLayoutId id="2147484415" r:id="rId15"/>
    <p:sldLayoutId id="2147484416" r:id="rId16"/>
    <p:sldLayoutId id="2147484417" r:id="rId17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9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mtClean="0">
                <a:cs typeface="+mn-cs"/>
              </a:rPr>
              <a:t>Klinika interní, geriatrie a praktického lékařství Fakultní nemocnice Brno a Lékařské fakulty Masarykovy univerzity</a:t>
            </a:r>
            <a:endParaRPr lang="cs-CZ" dirty="0">
              <a:cs typeface="+mn-cs"/>
            </a:endParaRP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DE708CC-0C3F-4567-9698-B54C0F35BD31}" type="slidenum">
              <a:rPr lang="cs-CZ" altLang="cs-CZ" smtClean="0">
                <a:solidFill>
                  <a:srgbClr val="0000DC"/>
                </a:solidFill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altLang="cs-CZ" dirty="0">
              <a:solidFill>
                <a:srgbClr val="0000DC"/>
              </a:solidFill>
              <a:cs typeface="+mn-cs"/>
            </a:endParaRPr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2728214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9" r:id="rId1"/>
    <p:sldLayoutId id="2147484420" r:id="rId2"/>
    <p:sldLayoutId id="2147484421" r:id="rId3"/>
    <p:sldLayoutId id="2147484422" r:id="rId4"/>
    <p:sldLayoutId id="2147484423" r:id="rId5"/>
    <p:sldLayoutId id="2147484424" r:id="rId6"/>
    <p:sldLayoutId id="2147484425" r:id="rId7"/>
    <p:sldLayoutId id="2147484426" r:id="rId8"/>
    <p:sldLayoutId id="2147484427" r:id="rId9"/>
    <p:sldLayoutId id="2147484428" r:id="rId10"/>
    <p:sldLayoutId id="2147484429" r:id="rId11"/>
    <p:sldLayoutId id="2147484430" r:id="rId12"/>
    <p:sldLayoutId id="2147484431" r:id="rId13"/>
    <p:sldLayoutId id="2147484432" r:id="rId14"/>
    <p:sldLayoutId id="2147484433" r:id="rId15"/>
    <p:sldLayoutId id="2147484434" r:id="rId16"/>
    <p:sldLayoutId id="2147484435" r:id="rId17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98847" y="2900364"/>
            <a:ext cx="85201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Klepněte pro úpravu formátu titulního textuKliknutím lze upravit styl.</a:t>
            </a:r>
          </a:p>
        </p:txBody>
      </p:sp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48" y="423864"/>
            <a:ext cx="2726531" cy="106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540544" y="6227764"/>
            <a:ext cx="5938838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542925" algn="l"/>
                <a:tab pos="1085850" algn="l"/>
                <a:tab pos="1628775" algn="l"/>
                <a:tab pos="2171700" algn="l"/>
                <a:tab pos="2714625" algn="l"/>
                <a:tab pos="3257550" algn="l"/>
                <a:tab pos="3800475" algn="l"/>
                <a:tab pos="4343400" algn="l"/>
                <a:tab pos="4886325" algn="l"/>
                <a:tab pos="5429250" algn="l"/>
              </a:tabLst>
              <a:defRPr sz="900">
                <a:solidFill>
                  <a:srgbClr val="000000"/>
                </a:solidFill>
              </a:defRPr>
            </a:lvl1pPr>
          </a:lstStyle>
          <a:p>
            <a:pPr defTabSz="336947">
              <a:defRPr/>
            </a:pPr>
            <a:r>
              <a:rPr lang="cs-CZ" altLang="cs-CZ" smtClean="0">
                <a:latin typeface="Arial" panose="020B0604020202020204" pitchFamily="34" charset="0"/>
                <a:cs typeface="+mn-cs"/>
              </a:rPr>
              <a:t>Klinika interní, geriatrie a praktického lékařství Fakultní nemocnice Brno a Lékařské fakulty Masarykovy univerzity</a:t>
            </a:r>
            <a:endParaRPr lang="cs-CZ" altLang="cs-CZ">
              <a:latin typeface="Arial" panose="020B0604020202020204" pitchFamily="34" charset="0"/>
              <a:cs typeface="+mn-cs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310754" y="6227764"/>
            <a:ext cx="188119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900">
                <a:solidFill>
                  <a:srgbClr val="000000"/>
                </a:solidFill>
              </a:defRPr>
            </a:lvl1pPr>
          </a:lstStyle>
          <a:p>
            <a:pPr defTabSz="336947">
              <a:defRPr/>
            </a:pPr>
            <a:fld id="{4485AA8B-E0F0-4048-9ECD-778B2EABEA5E}" type="slidenum">
              <a:rPr lang="cs-CZ" altLang="cs-CZ" smtClean="0">
                <a:latin typeface="Arial" panose="020B0604020202020204" pitchFamily="34" charset="0"/>
                <a:cs typeface="+mn-cs"/>
              </a:rPr>
              <a:pPr defTabSz="336947">
                <a:defRPr/>
              </a:pPr>
              <a:t>‹#›</a:t>
            </a:fld>
            <a:endParaRPr lang="cs-CZ" altLang="cs-CZ">
              <a:latin typeface="Arial" panose="020B0604020202020204" pitchFamily="34" charset="0"/>
              <a:cs typeface="+mn-cs"/>
            </a:endParaRP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4"/>
            <a:ext cx="822841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4695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Klepněte pro úpravu formátu textu osnovy</a:t>
            </a:r>
          </a:p>
          <a:p>
            <a:pPr lvl="1"/>
            <a:r>
              <a:rPr lang="en-GB" altLang="cs-CZ" smtClean="0"/>
              <a:t>Druhá úroveň</a:t>
            </a:r>
          </a:p>
          <a:p>
            <a:pPr lvl="2"/>
            <a:r>
              <a:rPr lang="en-GB" altLang="cs-CZ" smtClean="0"/>
              <a:t>Třetí úroveň</a:t>
            </a:r>
          </a:p>
          <a:p>
            <a:pPr lvl="3"/>
            <a:r>
              <a:rPr lang="en-GB" altLang="cs-CZ" smtClean="0"/>
              <a:t>Čtvrtá úroveň osnovy</a:t>
            </a:r>
          </a:p>
          <a:p>
            <a:pPr lvl="4"/>
            <a:r>
              <a:rPr lang="en-GB" altLang="cs-CZ" smtClean="0"/>
              <a:t>Pátá úroveň osnovy</a:t>
            </a:r>
          </a:p>
          <a:p>
            <a:pPr lvl="4"/>
            <a:r>
              <a:rPr lang="en-GB" altLang="cs-CZ" smtClean="0"/>
              <a:t>Šestá úroveň</a:t>
            </a:r>
          </a:p>
          <a:p>
            <a:pPr lvl="4"/>
            <a:r>
              <a:rPr lang="en-GB" altLang="cs-CZ" smtClean="0"/>
              <a:t>Sedmá úroveň</a:t>
            </a:r>
          </a:p>
          <a:p>
            <a:pPr lvl="4"/>
            <a:r>
              <a:rPr lang="en-GB" altLang="cs-CZ" smtClean="0"/>
              <a:t>Osmá úroveň textu</a:t>
            </a:r>
          </a:p>
          <a:p>
            <a:pPr lvl="4"/>
            <a:r>
              <a:rPr lang="en-GB" altLang="cs-CZ" smtClean="0"/>
              <a:t>Devátá úroveň</a:t>
            </a:r>
          </a:p>
        </p:txBody>
      </p:sp>
    </p:spTree>
    <p:extLst>
      <p:ext uri="{BB962C8B-B14F-4D97-AF65-F5344CB8AC3E}">
        <p14:creationId xmlns:p14="http://schemas.microsoft.com/office/powerpoint/2010/main" val="822038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7" r:id="rId1"/>
    <p:sldLayoutId id="2147484438" r:id="rId2"/>
    <p:sldLayoutId id="2147484439" r:id="rId3"/>
    <p:sldLayoutId id="2147484440" r:id="rId4"/>
    <p:sldLayoutId id="2147484441" r:id="rId5"/>
    <p:sldLayoutId id="2147484442" r:id="rId6"/>
    <p:sldLayoutId id="2147484443" r:id="rId7"/>
    <p:sldLayoutId id="2147484444" r:id="rId8"/>
    <p:sldLayoutId id="2147484445" r:id="rId9"/>
    <p:sldLayoutId id="2147484446" r:id="rId10"/>
    <p:sldLayoutId id="2147484447" r:id="rId11"/>
    <p:sldLayoutId id="2147484448" r:id="rId12"/>
  </p:sldLayoutIdLst>
  <p:txStyles>
    <p:titleStyle>
      <a:lvl1pPr algn="l" defTabSz="336947" rtl="0" eaLnBrk="0" fontAlgn="base" hangingPunct="0">
        <a:lnSpc>
          <a:spcPts val="2991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36947" rtl="0" eaLnBrk="0" fontAlgn="base" hangingPunct="0">
        <a:lnSpc>
          <a:spcPts val="2991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>
          <a:solidFill>
            <a:srgbClr val="000000"/>
          </a:solidFill>
          <a:latin typeface="Tahoma" panose="020B0604030504040204" pitchFamily="34" charset="0"/>
          <a:ea typeface="Microsoft YaHei" panose="020B0503020204020204" pitchFamily="34" charset="-122"/>
        </a:defRPr>
      </a:lvl2pPr>
      <a:lvl3pPr algn="l" defTabSz="336947" rtl="0" eaLnBrk="0" fontAlgn="base" hangingPunct="0">
        <a:lnSpc>
          <a:spcPts val="2991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>
          <a:solidFill>
            <a:srgbClr val="000000"/>
          </a:solidFill>
          <a:latin typeface="Tahoma" panose="020B0604030504040204" pitchFamily="34" charset="0"/>
          <a:ea typeface="Microsoft YaHei" panose="020B0503020204020204" pitchFamily="34" charset="-122"/>
        </a:defRPr>
      </a:lvl3pPr>
      <a:lvl4pPr algn="l" defTabSz="336947" rtl="0" eaLnBrk="0" fontAlgn="base" hangingPunct="0">
        <a:lnSpc>
          <a:spcPts val="2991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>
          <a:solidFill>
            <a:srgbClr val="000000"/>
          </a:solidFill>
          <a:latin typeface="Tahoma" panose="020B0604030504040204" pitchFamily="34" charset="0"/>
          <a:ea typeface="Microsoft YaHei" panose="020B0503020204020204" pitchFamily="34" charset="-122"/>
        </a:defRPr>
      </a:lvl4pPr>
      <a:lvl5pPr algn="l" defTabSz="336947" rtl="0" eaLnBrk="0" fontAlgn="base" hangingPunct="0">
        <a:lnSpc>
          <a:spcPts val="2991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>
          <a:solidFill>
            <a:srgbClr val="000000"/>
          </a:solidFill>
          <a:latin typeface="Tahoma" panose="020B0604030504040204" pitchFamily="34" charset="0"/>
          <a:ea typeface="Microsoft YaHei" panose="020B0503020204020204" pitchFamily="34" charset="-122"/>
        </a:defRPr>
      </a:lvl5pPr>
      <a:lvl6pPr marL="1885950" indent="-171450" algn="l" defTabSz="336947" rtl="0" fontAlgn="base">
        <a:lnSpc>
          <a:spcPts val="2991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>
          <a:solidFill>
            <a:srgbClr val="000000"/>
          </a:solidFill>
          <a:latin typeface="Tahoma" panose="020B0604030504040204" pitchFamily="34" charset="0"/>
          <a:ea typeface="Microsoft YaHei" panose="020B0503020204020204" pitchFamily="34" charset="-122"/>
        </a:defRPr>
      </a:lvl6pPr>
      <a:lvl7pPr marL="2228850" indent="-171450" algn="l" defTabSz="336947" rtl="0" fontAlgn="base">
        <a:lnSpc>
          <a:spcPts val="2991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>
          <a:solidFill>
            <a:srgbClr val="000000"/>
          </a:solidFill>
          <a:latin typeface="Tahoma" panose="020B0604030504040204" pitchFamily="34" charset="0"/>
          <a:ea typeface="Microsoft YaHei" panose="020B0503020204020204" pitchFamily="34" charset="-122"/>
        </a:defRPr>
      </a:lvl7pPr>
      <a:lvl8pPr marL="2571750" indent="-171450" algn="l" defTabSz="336947" rtl="0" fontAlgn="base">
        <a:lnSpc>
          <a:spcPts val="2991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>
          <a:solidFill>
            <a:srgbClr val="000000"/>
          </a:solidFill>
          <a:latin typeface="Tahoma" panose="020B0604030504040204" pitchFamily="34" charset="0"/>
          <a:ea typeface="Microsoft YaHei" panose="020B0503020204020204" pitchFamily="34" charset="-122"/>
        </a:defRPr>
      </a:lvl8pPr>
      <a:lvl9pPr marL="2914650" indent="-171450" algn="l" defTabSz="336947" rtl="0" fontAlgn="base">
        <a:lnSpc>
          <a:spcPts val="2991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>
          <a:solidFill>
            <a:srgbClr val="000000"/>
          </a:solidFill>
          <a:latin typeface="Tahoma" panose="020B0604030504040204" pitchFamily="34" charset="0"/>
          <a:ea typeface="Microsoft YaHei" panose="020B0503020204020204" pitchFamily="34" charset="-122"/>
        </a:defRPr>
      </a:lvl9pPr>
    </p:titleStyle>
    <p:bodyStyle>
      <a:lvl1pPr marL="257175" indent="-257175" algn="l" defTabSz="336947" rtl="0" eaLnBrk="0" fontAlgn="base" hangingPunct="0">
        <a:lnSpc>
          <a:spcPct val="93000"/>
        </a:lnSpc>
        <a:spcBef>
          <a:spcPct val="0"/>
        </a:spcBef>
        <a:spcAft>
          <a:spcPts val="1069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1pPr>
      <a:lvl2pPr marL="557213" indent="-214313" algn="l" defTabSz="336947" rtl="0" eaLnBrk="0" fontAlgn="base" hangingPunct="0">
        <a:lnSpc>
          <a:spcPts val="1350"/>
        </a:lnSpc>
        <a:spcBef>
          <a:spcPct val="0"/>
        </a:spcBef>
        <a:spcAft>
          <a:spcPts val="854"/>
        </a:spcAft>
        <a:buClr>
          <a:srgbClr val="000000"/>
        </a:buClr>
        <a:buSzPct val="100000"/>
        <a:buFont typeface="Times New Roman" panose="02020603050405020304" pitchFamily="18" charset="0"/>
        <a:defRPr sz="1125" kern="1200">
          <a:solidFill>
            <a:srgbClr val="000000"/>
          </a:solidFill>
          <a:latin typeface="+mn-lt"/>
          <a:ea typeface="+mn-ea"/>
          <a:cs typeface="+mn-cs"/>
        </a:defRPr>
      </a:lvl2pPr>
      <a:lvl3pPr marL="857250" indent="-171450" algn="l" defTabSz="336947" rtl="0" eaLnBrk="0" fontAlgn="base" hangingPunct="0">
        <a:lnSpc>
          <a:spcPts val="1350"/>
        </a:lnSpc>
        <a:spcBef>
          <a:spcPct val="0"/>
        </a:spcBef>
        <a:spcAft>
          <a:spcPts val="638"/>
        </a:spcAft>
        <a:buClr>
          <a:srgbClr val="000000"/>
        </a:buClr>
        <a:buSzPct val="100000"/>
        <a:buFont typeface="Times New Roman" panose="02020603050405020304" pitchFamily="18" charset="0"/>
        <a:defRPr sz="1125" kern="1200">
          <a:solidFill>
            <a:srgbClr val="000000"/>
          </a:solidFill>
          <a:latin typeface="+mn-lt"/>
          <a:ea typeface="+mn-ea"/>
          <a:cs typeface="+mn-cs"/>
        </a:defRPr>
      </a:lvl3pPr>
      <a:lvl4pPr marL="1200150" indent="-171450" algn="l" defTabSz="336947" rtl="0" eaLnBrk="0" fontAlgn="base" hangingPunct="0">
        <a:lnSpc>
          <a:spcPts val="1350"/>
        </a:lnSpc>
        <a:spcBef>
          <a:spcPct val="0"/>
        </a:spcBef>
        <a:spcAft>
          <a:spcPts val="431"/>
        </a:spcAft>
        <a:buClr>
          <a:srgbClr val="000000"/>
        </a:buClr>
        <a:buSzPct val="100000"/>
        <a:buFont typeface="Times New Roman" panose="02020603050405020304" pitchFamily="18" charset="0"/>
        <a:defRPr sz="1125" kern="1200">
          <a:solidFill>
            <a:srgbClr val="000000"/>
          </a:solidFill>
          <a:latin typeface="+mn-lt"/>
          <a:ea typeface="+mn-ea"/>
          <a:cs typeface="+mn-cs"/>
        </a:defRPr>
      </a:lvl4pPr>
      <a:lvl5pPr marL="1543050" indent="-171450" algn="l" defTabSz="336947" rtl="0" eaLnBrk="0" fontAlgn="base" hangingPunct="0">
        <a:lnSpc>
          <a:spcPct val="93000"/>
        </a:lnSpc>
        <a:spcBef>
          <a:spcPct val="0"/>
        </a:spcBef>
        <a:spcAft>
          <a:spcPts val="216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ftr"/>
          </p:nvPr>
        </p:nvSpPr>
        <p:spPr bwMode="auto">
          <a:xfrm>
            <a:off x="540544" y="6227764"/>
            <a:ext cx="5938838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542925" algn="l"/>
                <a:tab pos="1085850" algn="l"/>
                <a:tab pos="1628775" algn="l"/>
                <a:tab pos="2171700" algn="l"/>
                <a:tab pos="2714625" algn="l"/>
                <a:tab pos="3257550" algn="l"/>
                <a:tab pos="3800475" algn="l"/>
                <a:tab pos="4343400" algn="l"/>
                <a:tab pos="4886325" algn="l"/>
                <a:tab pos="5429250" algn="l"/>
              </a:tabLst>
              <a:defRPr sz="900">
                <a:solidFill>
                  <a:srgbClr val="000000"/>
                </a:solidFill>
              </a:defRPr>
            </a:lvl1pPr>
          </a:lstStyle>
          <a:p>
            <a:pPr defTabSz="336947">
              <a:defRPr/>
            </a:pPr>
            <a:r>
              <a:rPr lang="cs-CZ" altLang="cs-CZ" smtClean="0">
                <a:latin typeface="Arial" panose="020B0604020202020204" pitchFamily="34" charset="0"/>
                <a:cs typeface="+mn-cs"/>
              </a:rPr>
              <a:t>Klinika interní, geriatrie a praktického lékařství Fakultní nemocnice Brno a Lékařské fakulty Masarykovy univerzity</a:t>
            </a:r>
            <a:endParaRPr lang="cs-CZ" altLang="cs-CZ">
              <a:latin typeface="Arial" panose="020B0604020202020204" pitchFamily="34" charset="0"/>
              <a:cs typeface="+mn-cs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sldNum"/>
          </p:nvPr>
        </p:nvSpPr>
        <p:spPr bwMode="auto">
          <a:xfrm>
            <a:off x="310754" y="6227764"/>
            <a:ext cx="188119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solidFill>
                  <a:srgbClr val="000000"/>
                </a:solidFill>
              </a:defRPr>
            </a:lvl1pPr>
          </a:lstStyle>
          <a:p>
            <a:pPr defTabSz="336947">
              <a:defRPr/>
            </a:pPr>
            <a:fld id="{C6BB324F-6787-4783-916A-D947A5F89ACF}" type="slidenum">
              <a:rPr lang="cs-CZ" altLang="cs-CZ" smtClean="0">
                <a:latin typeface="Arial" panose="020B0604020202020204" pitchFamily="34" charset="0"/>
                <a:cs typeface="+mn-cs"/>
              </a:rPr>
              <a:pPr defTabSz="336947">
                <a:defRPr/>
              </a:pPr>
              <a:t>‹#›</a:t>
            </a:fld>
            <a:endParaRPr lang="cs-CZ" altLang="cs-CZ">
              <a:latin typeface="Arial" panose="020B0604020202020204" pitchFamily="34" charset="0"/>
              <a:cs typeface="+mn-cs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40544" y="720726"/>
            <a:ext cx="806291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Klepněte pro úpravu formátu titulního textuKliknutím lze upravit styl.</a:t>
            </a:r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0544" y="1692276"/>
            <a:ext cx="8062913" cy="413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Klepněte pro úpravu formátu textu osnovy</a:t>
            </a:r>
          </a:p>
          <a:p>
            <a:pPr lvl="1"/>
            <a:r>
              <a:rPr lang="en-GB" altLang="cs-CZ" smtClean="0"/>
              <a:t>Druhá úroveň</a:t>
            </a:r>
          </a:p>
          <a:p>
            <a:pPr lvl="2"/>
            <a:r>
              <a:rPr lang="en-GB" altLang="cs-CZ" smtClean="0"/>
              <a:t>Třetí úroveň</a:t>
            </a:r>
          </a:p>
          <a:p>
            <a:pPr lvl="3"/>
            <a:r>
              <a:rPr lang="en-GB" altLang="cs-CZ" smtClean="0"/>
              <a:t>Čtvrtá úroveň osnovy</a:t>
            </a:r>
          </a:p>
          <a:p>
            <a:pPr lvl="4"/>
            <a:r>
              <a:rPr lang="en-GB" altLang="cs-CZ" smtClean="0"/>
              <a:t>Pátá úroveň osnovy</a:t>
            </a:r>
          </a:p>
          <a:p>
            <a:pPr lvl="4"/>
            <a:r>
              <a:rPr lang="en-GB" altLang="cs-CZ" smtClean="0"/>
              <a:t>Šestá úroveň</a:t>
            </a:r>
          </a:p>
          <a:p>
            <a:pPr lvl="4"/>
            <a:r>
              <a:rPr lang="en-GB" altLang="cs-CZ" smtClean="0"/>
              <a:t>Sedmá úroveň</a:t>
            </a:r>
          </a:p>
          <a:p>
            <a:pPr lvl="4"/>
            <a:r>
              <a:rPr lang="en-GB" altLang="cs-CZ" smtClean="0"/>
              <a:t>Osmá úroveň textu</a:t>
            </a:r>
          </a:p>
          <a:p>
            <a:pPr lvl="0"/>
            <a:r>
              <a:rPr lang="en-GB" altLang="cs-CZ" smtClean="0"/>
              <a:t>Devátá úroveňUpravte styly předlohy textu.</a:t>
            </a:r>
          </a:p>
          <a:p>
            <a:pPr lvl="1"/>
            <a:r>
              <a:rPr lang="en-GB" altLang="cs-CZ" smtClean="0"/>
              <a:t>Druhá úroveň</a:t>
            </a:r>
          </a:p>
          <a:p>
            <a:pPr lvl="0"/>
            <a:r>
              <a:rPr lang="en-GB" altLang="cs-CZ" smtClean="0"/>
              <a:t>Třetí úroveň</a:t>
            </a:r>
          </a:p>
        </p:txBody>
      </p:sp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035" y="6054725"/>
            <a:ext cx="15240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9788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0" r:id="rId1"/>
    <p:sldLayoutId id="2147484451" r:id="rId2"/>
    <p:sldLayoutId id="2147484452" r:id="rId3"/>
    <p:sldLayoutId id="2147484453" r:id="rId4"/>
    <p:sldLayoutId id="2147484454" r:id="rId5"/>
    <p:sldLayoutId id="2147484455" r:id="rId6"/>
    <p:sldLayoutId id="2147484456" r:id="rId7"/>
    <p:sldLayoutId id="2147484457" r:id="rId8"/>
    <p:sldLayoutId id="2147484458" r:id="rId9"/>
    <p:sldLayoutId id="2147484459" r:id="rId10"/>
    <p:sldLayoutId id="2147484460" r:id="rId11"/>
  </p:sldLayoutIdLst>
  <p:txStyles>
    <p:titleStyle>
      <a:lvl1pPr algn="l" defTabSz="336947" rtl="0" eaLnBrk="0" fontAlgn="base" hangingPunct="0">
        <a:lnSpc>
          <a:spcPts val="2991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36947" rtl="0" eaLnBrk="0" fontAlgn="base" hangingPunct="0">
        <a:lnSpc>
          <a:spcPts val="2991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>
          <a:solidFill>
            <a:srgbClr val="000000"/>
          </a:solidFill>
          <a:latin typeface="Tahoma" panose="020B0604030504040204" pitchFamily="34" charset="0"/>
          <a:ea typeface="Microsoft YaHei" panose="020B0503020204020204" pitchFamily="34" charset="-122"/>
        </a:defRPr>
      </a:lvl2pPr>
      <a:lvl3pPr algn="l" defTabSz="336947" rtl="0" eaLnBrk="0" fontAlgn="base" hangingPunct="0">
        <a:lnSpc>
          <a:spcPts val="2991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>
          <a:solidFill>
            <a:srgbClr val="000000"/>
          </a:solidFill>
          <a:latin typeface="Tahoma" panose="020B0604030504040204" pitchFamily="34" charset="0"/>
          <a:ea typeface="Microsoft YaHei" panose="020B0503020204020204" pitchFamily="34" charset="-122"/>
        </a:defRPr>
      </a:lvl3pPr>
      <a:lvl4pPr algn="l" defTabSz="336947" rtl="0" eaLnBrk="0" fontAlgn="base" hangingPunct="0">
        <a:lnSpc>
          <a:spcPts val="2991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>
          <a:solidFill>
            <a:srgbClr val="000000"/>
          </a:solidFill>
          <a:latin typeface="Tahoma" panose="020B0604030504040204" pitchFamily="34" charset="0"/>
          <a:ea typeface="Microsoft YaHei" panose="020B0503020204020204" pitchFamily="34" charset="-122"/>
        </a:defRPr>
      </a:lvl4pPr>
      <a:lvl5pPr algn="l" defTabSz="336947" rtl="0" eaLnBrk="0" fontAlgn="base" hangingPunct="0">
        <a:lnSpc>
          <a:spcPts val="2991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>
          <a:solidFill>
            <a:srgbClr val="000000"/>
          </a:solidFill>
          <a:latin typeface="Tahoma" panose="020B0604030504040204" pitchFamily="34" charset="0"/>
          <a:ea typeface="Microsoft YaHei" panose="020B0503020204020204" pitchFamily="34" charset="-122"/>
        </a:defRPr>
      </a:lvl5pPr>
      <a:lvl6pPr marL="1885950" indent="-171450" algn="l" defTabSz="336947" rtl="0" fontAlgn="base">
        <a:lnSpc>
          <a:spcPts val="2991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>
          <a:solidFill>
            <a:srgbClr val="000000"/>
          </a:solidFill>
          <a:latin typeface="Tahoma" panose="020B0604030504040204" pitchFamily="34" charset="0"/>
          <a:ea typeface="Microsoft YaHei" panose="020B0503020204020204" pitchFamily="34" charset="-122"/>
        </a:defRPr>
      </a:lvl6pPr>
      <a:lvl7pPr marL="2228850" indent="-171450" algn="l" defTabSz="336947" rtl="0" fontAlgn="base">
        <a:lnSpc>
          <a:spcPts val="2991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>
          <a:solidFill>
            <a:srgbClr val="000000"/>
          </a:solidFill>
          <a:latin typeface="Tahoma" panose="020B0604030504040204" pitchFamily="34" charset="0"/>
          <a:ea typeface="Microsoft YaHei" panose="020B0503020204020204" pitchFamily="34" charset="-122"/>
        </a:defRPr>
      </a:lvl7pPr>
      <a:lvl8pPr marL="2571750" indent="-171450" algn="l" defTabSz="336947" rtl="0" fontAlgn="base">
        <a:lnSpc>
          <a:spcPts val="2991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>
          <a:solidFill>
            <a:srgbClr val="000000"/>
          </a:solidFill>
          <a:latin typeface="Tahoma" panose="020B0604030504040204" pitchFamily="34" charset="0"/>
          <a:ea typeface="Microsoft YaHei" panose="020B0503020204020204" pitchFamily="34" charset="-122"/>
        </a:defRPr>
      </a:lvl8pPr>
      <a:lvl9pPr marL="2914650" indent="-171450" algn="l" defTabSz="336947" rtl="0" fontAlgn="base">
        <a:lnSpc>
          <a:spcPts val="2991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>
          <a:solidFill>
            <a:srgbClr val="000000"/>
          </a:solidFill>
          <a:latin typeface="Tahoma" panose="020B0604030504040204" pitchFamily="34" charset="0"/>
          <a:ea typeface="Microsoft YaHei" panose="020B0503020204020204" pitchFamily="34" charset="-122"/>
        </a:defRPr>
      </a:lvl9pPr>
    </p:titleStyle>
    <p:bodyStyle>
      <a:lvl1pPr marL="257175" indent="-257175" algn="l" defTabSz="336947" rtl="0" eaLnBrk="0" fontAlgn="base" hangingPunct="0">
        <a:lnSpc>
          <a:spcPct val="93000"/>
        </a:lnSpc>
        <a:spcBef>
          <a:spcPct val="0"/>
        </a:spcBef>
        <a:spcAft>
          <a:spcPts val="1069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1pPr>
      <a:lvl2pPr marL="557213" indent="-214313" algn="l" defTabSz="336947" rtl="0" eaLnBrk="0" fontAlgn="base" hangingPunct="0">
        <a:lnSpc>
          <a:spcPts val="1350"/>
        </a:lnSpc>
        <a:spcBef>
          <a:spcPct val="0"/>
        </a:spcBef>
        <a:spcAft>
          <a:spcPts val="854"/>
        </a:spcAft>
        <a:buClr>
          <a:srgbClr val="000000"/>
        </a:buClr>
        <a:buSzPct val="100000"/>
        <a:buFont typeface="Times New Roman" panose="02020603050405020304" pitchFamily="18" charset="0"/>
        <a:defRPr sz="1125" kern="1200">
          <a:solidFill>
            <a:srgbClr val="000000"/>
          </a:solidFill>
          <a:latin typeface="+mn-lt"/>
          <a:ea typeface="+mn-ea"/>
          <a:cs typeface="+mn-cs"/>
        </a:defRPr>
      </a:lvl2pPr>
      <a:lvl3pPr marL="857250" indent="-171450" algn="l" defTabSz="336947" rtl="0" eaLnBrk="0" fontAlgn="base" hangingPunct="0">
        <a:lnSpc>
          <a:spcPts val="1350"/>
        </a:lnSpc>
        <a:spcBef>
          <a:spcPct val="0"/>
        </a:spcBef>
        <a:spcAft>
          <a:spcPts val="638"/>
        </a:spcAft>
        <a:buClr>
          <a:srgbClr val="000000"/>
        </a:buClr>
        <a:buSzPct val="100000"/>
        <a:buFont typeface="Times New Roman" panose="02020603050405020304" pitchFamily="18" charset="0"/>
        <a:defRPr sz="1125" kern="1200">
          <a:solidFill>
            <a:srgbClr val="000000"/>
          </a:solidFill>
          <a:latin typeface="+mn-lt"/>
          <a:ea typeface="+mn-ea"/>
          <a:cs typeface="+mn-cs"/>
        </a:defRPr>
      </a:lvl3pPr>
      <a:lvl4pPr marL="1200150" indent="-171450" algn="l" defTabSz="336947" rtl="0" eaLnBrk="0" fontAlgn="base" hangingPunct="0">
        <a:lnSpc>
          <a:spcPts val="1350"/>
        </a:lnSpc>
        <a:spcBef>
          <a:spcPct val="0"/>
        </a:spcBef>
        <a:spcAft>
          <a:spcPts val="431"/>
        </a:spcAft>
        <a:buClr>
          <a:srgbClr val="000000"/>
        </a:buClr>
        <a:buSzPct val="100000"/>
        <a:buFont typeface="Times New Roman" panose="02020603050405020304" pitchFamily="18" charset="0"/>
        <a:defRPr sz="1125" kern="1200">
          <a:solidFill>
            <a:srgbClr val="000000"/>
          </a:solidFill>
          <a:latin typeface="+mn-lt"/>
          <a:ea typeface="+mn-ea"/>
          <a:cs typeface="+mn-cs"/>
        </a:defRPr>
      </a:lvl4pPr>
      <a:lvl5pPr marL="1543050" indent="-171450" algn="l" defTabSz="336947" rtl="0" eaLnBrk="0" fontAlgn="base" hangingPunct="0">
        <a:lnSpc>
          <a:spcPct val="93000"/>
        </a:lnSpc>
        <a:spcBef>
          <a:spcPct val="0"/>
        </a:spcBef>
        <a:spcAft>
          <a:spcPts val="216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ftr"/>
          </p:nvPr>
        </p:nvSpPr>
        <p:spPr bwMode="auto">
          <a:xfrm>
            <a:off x="540544" y="6227764"/>
            <a:ext cx="5938838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542925" algn="l"/>
                <a:tab pos="1085850" algn="l"/>
                <a:tab pos="1628775" algn="l"/>
                <a:tab pos="2171700" algn="l"/>
                <a:tab pos="2714625" algn="l"/>
                <a:tab pos="3257550" algn="l"/>
                <a:tab pos="3800475" algn="l"/>
                <a:tab pos="4343400" algn="l"/>
                <a:tab pos="4886325" algn="l"/>
                <a:tab pos="5429250" algn="l"/>
              </a:tabLst>
              <a:defRPr>
                <a:solidFill>
                  <a:srgbClr val="000000"/>
                </a:solidFill>
              </a:defRPr>
            </a:lvl1pPr>
          </a:lstStyle>
          <a:p>
            <a:pPr defTabSz="336947">
              <a:defRPr/>
            </a:pPr>
            <a:r>
              <a:rPr lang="cs-CZ" altLang="cs-CZ" smtClean="0">
                <a:latin typeface="Arial" panose="020B0604020202020204" pitchFamily="34" charset="0"/>
                <a:cs typeface="+mn-cs"/>
              </a:rPr>
              <a:t>Klinika interní, geriatrie a praktického lékařství Fakultní nemocnice Brno a Lékařské fakulty Masarykovy univerzity</a:t>
            </a:r>
            <a:endParaRPr lang="cs-CZ" altLang="cs-CZ">
              <a:latin typeface="Arial" panose="020B0604020202020204" pitchFamily="34" charset="0"/>
              <a:cs typeface="+mn-cs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sldNum"/>
          </p:nvPr>
        </p:nvSpPr>
        <p:spPr bwMode="auto">
          <a:xfrm>
            <a:off x="310754" y="6227764"/>
            <a:ext cx="188119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solidFill>
                  <a:srgbClr val="000000"/>
                </a:solidFill>
              </a:defRPr>
            </a:lvl1pPr>
          </a:lstStyle>
          <a:p>
            <a:pPr defTabSz="336947">
              <a:defRPr/>
            </a:pPr>
            <a:fld id="{6C35ACBB-BEE0-4909-A6D6-A1DBFE7E743C}" type="slidenum">
              <a:rPr lang="cs-CZ" altLang="cs-CZ" smtClean="0">
                <a:latin typeface="Arial" panose="020B0604020202020204" pitchFamily="34" charset="0"/>
                <a:cs typeface="+mn-cs"/>
              </a:rPr>
              <a:pPr defTabSz="336947">
                <a:defRPr/>
              </a:pPr>
              <a:t>‹#›</a:t>
            </a:fld>
            <a:endParaRPr lang="cs-CZ" altLang="cs-CZ">
              <a:latin typeface="Arial" panose="020B0604020202020204" pitchFamily="34" charset="0"/>
              <a:cs typeface="+mn-cs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0544" y="692150"/>
            <a:ext cx="8062913" cy="513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Klepněte pro úpravu formátu textu osnovy</a:t>
            </a:r>
          </a:p>
          <a:p>
            <a:pPr lvl="1"/>
            <a:r>
              <a:rPr lang="en-GB" altLang="cs-CZ" smtClean="0"/>
              <a:t>Druhá úroveň</a:t>
            </a:r>
          </a:p>
          <a:p>
            <a:pPr lvl="2"/>
            <a:r>
              <a:rPr lang="en-GB" altLang="cs-CZ" smtClean="0"/>
              <a:t>Třetí úroveň</a:t>
            </a:r>
          </a:p>
          <a:p>
            <a:pPr lvl="3"/>
            <a:r>
              <a:rPr lang="en-GB" altLang="cs-CZ" smtClean="0"/>
              <a:t>Čtvrtá úroveň osnovy</a:t>
            </a:r>
          </a:p>
          <a:p>
            <a:pPr lvl="4"/>
            <a:r>
              <a:rPr lang="en-GB" altLang="cs-CZ" smtClean="0"/>
              <a:t>Pátá úroveň osnovy</a:t>
            </a:r>
          </a:p>
          <a:p>
            <a:pPr lvl="4"/>
            <a:r>
              <a:rPr lang="en-GB" altLang="cs-CZ" smtClean="0"/>
              <a:t>Šestá úroveň</a:t>
            </a:r>
          </a:p>
          <a:p>
            <a:pPr lvl="4"/>
            <a:r>
              <a:rPr lang="en-GB" altLang="cs-CZ" smtClean="0"/>
              <a:t>Sedmá úroveň</a:t>
            </a:r>
          </a:p>
          <a:p>
            <a:pPr lvl="4"/>
            <a:r>
              <a:rPr lang="en-GB" altLang="cs-CZ" smtClean="0"/>
              <a:t>Osmá úroveň textu</a:t>
            </a:r>
          </a:p>
          <a:p>
            <a:pPr lvl="0"/>
            <a:r>
              <a:rPr lang="en-GB" altLang="cs-CZ" smtClean="0"/>
              <a:t>Devátá úroveňUpravte styly předlohy textu.</a:t>
            </a:r>
          </a:p>
          <a:p>
            <a:pPr lvl="1"/>
            <a:r>
              <a:rPr lang="en-GB" altLang="cs-CZ" smtClean="0"/>
              <a:t>Druhá úroveň</a:t>
            </a:r>
          </a:p>
          <a:p>
            <a:pPr lvl="0"/>
            <a:r>
              <a:rPr lang="en-GB" altLang="cs-CZ" smtClean="0"/>
              <a:t>Třetí úroveň</a:t>
            </a:r>
          </a:p>
        </p:txBody>
      </p:sp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035" y="6054725"/>
            <a:ext cx="15240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41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Klepněte pro úpravu formátu titulního textu</a:t>
            </a:r>
          </a:p>
        </p:txBody>
      </p:sp>
    </p:spTree>
    <p:extLst>
      <p:ext uri="{BB962C8B-B14F-4D97-AF65-F5344CB8AC3E}">
        <p14:creationId xmlns:p14="http://schemas.microsoft.com/office/powerpoint/2010/main" val="325485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2" r:id="rId1"/>
    <p:sldLayoutId id="2147484463" r:id="rId2"/>
    <p:sldLayoutId id="2147484464" r:id="rId3"/>
    <p:sldLayoutId id="2147484465" r:id="rId4"/>
    <p:sldLayoutId id="2147484466" r:id="rId5"/>
    <p:sldLayoutId id="2147484467" r:id="rId6"/>
    <p:sldLayoutId id="2147484468" r:id="rId7"/>
    <p:sldLayoutId id="2147484469" r:id="rId8"/>
    <p:sldLayoutId id="2147484470" r:id="rId9"/>
    <p:sldLayoutId id="2147484471" r:id="rId10"/>
    <p:sldLayoutId id="2147484472" r:id="rId11"/>
  </p:sldLayoutIdLst>
  <p:txStyles>
    <p:titleStyle>
      <a:lvl1pPr algn="l" defTabSz="336947" rtl="0" eaLnBrk="0" fontAlgn="base" hangingPunct="0">
        <a:lnSpc>
          <a:spcPts val="2991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36947" rtl="0" eaLnBrk="0" fontAlgn="base" hangingPunct="0">
        <a:lnSpc>
          <a:spcPts val="2991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>
          <a:solidFill>
            <a:srgbClr val="000000"/>
          </a:solidFill>
          <a:latin typeface="Tahoma" panose="020B0604030504040204" pitchFamily="34" charset="0"/>
          <a:ea typeface="Microsoft YaHei" panose="020B0503020204020204" pitchFamily="34" charset="-122"/>
        </a:defRPr>
      </a:lvl2pPr>
      <a:lvl3pPr algn="l" defTabSz="336947" rtl="0" eaLnBrk="0" fontAlgn="base" hangingPunct="0">
        <a:lnSpc>
          <a:spcPts val="2991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>
          <a:solidFill>
            <a:srgbClr val="000000"/>
          </a:solidFill>
          <a:latin typeface="Tahoma" panose="020B0604030504040204" pitchFamily="34" charset="0"/>
          <a:ea typeface="Microsoft YaHei" panose="020B0503020204020204" pitchFamily="34" charset="-122"/>
        </a:defRPr>
      </a:lvl3pPr>
      <a:lvl4pPr algn="l" defTabSz="336947" rtl="0" eaLnBrk="0" fontAlgn="base" hangingPunct="0">
        <a:lnSpc>
          <a:spcPts val="2991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>
          <a:solidFill>
            <a:srgbClr val="000000"/>
          </a:solidFill>
          <a:latin typeface="Tahoma" panose="020B0604030504040204" pitchFamily="34" charset="0"/>
          <a:ea typeface="Microsoft YaHei" panose="020B0503020204020204" pitchFamily="34" charset="-122"/>
        </a:defRPr>
      </a:lvl4pPr>
      <a:lvl5pPr algn="l" defTabSz="336947" rtl="0" eaLnBrk="0" fontAlgn="base" hangingPunct="0">
        <a:lnSpc>
          <a:spcPts val="2991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>
          <a:solidFill>
            <a:srgbClr val="000000"/>
          </a:solidFill>
          <a:latin typeface="Tahoma" panose="020B0604030504040204" pitchFamily="34" charset="0"/>
          <a:ea typeface="Microsoft YaHei" panose="020B0503020204020204" pitchFamily="34" charset="-122"/>
        </a:defRPr>
      </a:lvl5pPr>
      <a:lvl6pPr marL="1885950" indent="-171450" algn="l" defTabSz="336947" rtl="0" fontAlgn="base">
        <a:lnSpc>
          <a:spcPts val="2991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>
          <a:solidFill>
            <a:srgbClr val="000000"/>
          </a:solidFill>
          <a:latin typeface="Tahoma" panose="020B0604030504040204" pitchFamily="34" charset="0"/>
          <a:ea typeface="Microsoft YaHei" panose="020B0503020204020204" pitchFamily="34" charset="-122"/>
        </a:defRPr>
      </a:lvl6pPr>
      <a:lvl7pPr marL="2228850" indent="-171450" algn="l" defTabSz="336947" rtl="0" fontAlgn="base">
        <a:lnSpc>
          <a:spcPts val="2991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>
          <a:solidFill>
            <a:srgbClr val="000000"/>
          </a:solidFill>
          <a:latin typeface="Tahoma" panose="020B0604030504040204" pitchFamily="34" charset="0"/>
          <a:ea typeface="Microsoft YaHei" panose="020B0503020204020204" pitchFamily="34" charset="-122"/>
        </a:defRPr>
      </a:lvl7pPr>
      <a:lvl8pPr marL="2571750" indent="-171450" algn="l" defTabSz="336947" rtl="0" fontAlgn="base">
        <a:lnSpc>
          <a:spcPts val="2991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>
          <a:solidFill>
            <a:srgbClr val="000000"/>
          </a:solidFill>
          <a:latin typeface="Tahoma" panose="020B0604030504040204" pitchFamily="34" charset="0"/>
          <a:ea typeface="Microsoft YaHei" panose="020B0503020204020204" pitchFamily="34" charset="-122"/>
        </a:defRPr>
      </a:lvl8pPr>
      <a:lvl9pPr marL="2914650" indent="-171450" algn="l" defTabSz="336947" rtl="0" fontAlgn="base">
        <a:lnSpc>
          <a:spcPts val="2991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>
          <a:solidFill>
            <a:srgbClr val="000000"/>
          </a:solidFill>
          <a:latin typeface="Tahoma" panose="020B0604030504040204" pitchFamily="34" charset="0"/>
          <a:ea typeface="Microsoft YaHei" panose="020B0503020204020204" pitchFamily="34" charset="-122"/>
        </a:defRPr>
      </a:lvl9pPr>
    </p:titleStyle>
    <p:bodyStyle>
      <a:lvl1pPr marL="257175" indent="-257175" algn="l" defTabSz="336947" rtl="0" eaLnBrk="0" fontAlgn="base" hangingPunct="0">
        <a:lnSpc>
          <a:spcPct val="93000"/>
        </a:lnSpc>
        <a:spcBef>
          <a:spcPct val="0"/>
        </a:spcBef>
        <a:spcAft>
          <a:spcPts val="1069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1pPr>
      <a:lvl2pPr marL="557213" indent="-214313" algn="l" defTabSz="336947" rtl="0" eaLnBrk="0" fontAlgn="base" hangingPunct="0">
        <a:lnSpc>
          <a:spcPts val="1350"/>
        </a:lnSpc>
        <a:spcBef>
          <a:spcPct val="0"/>
        </a:spcBef>
        <a:spcAft>
          <a:spcPts val="854"/>
        </a:spcAft>
        <a:buClr>
          <a:srgbClr val="000000"/>
        </a:buClr>
        <a:buSzPct val="100000"/>
        <a:buFont typeface="Times New Roman" panose="02020603050405020304" pitchFamily="18" charset="0"/>
        <a:defRPr sz="1125" kern="1200">
          <a:solidFill>
            <a:srgbClr val="000000"/>
          </a:solidFill>
          <a:latin typeface="+mn-lt"/>
          <a:ea typeface="+mn-ea"/>
          <a:cs typeface="+mn-cs"/>
        </a:defRPr>
      </a:lvl2pPr>
      <a:lvl3pPr marL="857250" indent="-171450" algn="l" defTabSz="336947" rtl="0" eaLnBrk="0" fontAlgn="base" hangingPunct="0">
        <a:lnSpc>
          <a:spcPts val="1350"/>
        </a:lnSpc>
        <a:spcBef>
          <a:spcPct val="0"/>
        </a:spcBef>
        <a:spcAft>
          <a:spcPts val="638"/>
        </a:spcAft>
        <a:buClr>
          <a:srgbClr val="000000"/>
        </a:buClr>
        <a:buSzPct val="100000"/>
        <a:buFont typeface="Times New Roman" panose="02020603050405020304" pitchFamily="18" charset="0"/>
        <a:defRPr sz="1125" kern="1200">
          <a:solidFill>
            <a:srgbClr val="000000"/>
          </a:solidFill>
          <a:latin typeface="+mn-lt"/>
          <a:ea typeface="+mn-ea"/>
          <a:cs typeface="+mn-cs"/>
        </a:defRPr>
      </a:lvl3pPr>
      <a:lvl4pPr marL="1200150" indent="-171450" algn="l" defTabSz="336947" rtl="0" eaLnBrk="0" fontAlgn="base" hangingPunct="0">
        <a:lnSpc>
          <a:spcPts val="1350"/>
        </a:lnSpc>
        <a:spcBef>
          <a:spcPct val="0"/>
        </a:spcBef>
        <a:spcAft>
          <a:spcPts val="431"/>
        </a:spcAft>
        <a:buClr>
          <a:srgbClr val="000000"/>
        </a:buClr>
        <a:buSzPct val="100000"/>
        <a:buFont typeface="Times New Roman" panose="02020603050405020304" pitchFamily="18" charset="0"/>
        <a:defRPr sz="1125" kern="1200">
          <a:solidFill>
            <a:srgbClr val="000000"/>
          </a:solidFill>
          <a:latin typeface="+mn-lt"/>
          <a:ea typeface="+mn-ea"/>
          <a:cs typeface="+mn-cs"/>
        </a:defRPr>
      </a:lvl4pPr>
      <a:lvl5pPr marL="1543050" indent="-171450" algn="l" defTabSz="336947" rtl="0" eaLnBrk="0" fontAlgn="base" hangingPunct="0">
        <a:lnSpc>
          <a:spcPct val="93000"/>
        </a:lnSpc>
        <a:spcBef>
          <a:spcPct val="0"/>
        </a:spcBef>
        <a:spcAft>
          <a:spcPts val="216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0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t>Klinika interní, geriatrie a praktického lékařství Fakultní nemocnice Brno a Lékařské fakulty Masarykovy univerzity</a:t>
            </a:r>
            <a:endParaRPr dirty="0"/>
          </a:p>
        </p:txBody>
      </p:sp>
      <p:sp>
        <p:nvSpPr>
          <p:cNvPr id="21507" name="Rectangle 2"/>
          <p:cNvSpPr txBox="1">
            <a:spLocks noChangeArrowheads="1"/>
          </p:cNvSpPr>
          <p:nvPr/>
        </p:nvSpPr>
        <p:spPr bwMode="auto">
          <a:xfrm>
            <a:off x="114300" y="3200400"/>
            <a:ext cx="8915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000"/>
              </a:lnSpc>
            </a:pPr>
            <a:r>
              <a:rPr lang="cs-CZ" altLang="cs-CZ" sz="3000" b="1" dirty="0">
                <a:solidFill>
                  <a:schemeClr val="tx2"/>
                </a:solidFill>
                <a:latin typeface="Arial" panose="020B0604020202020204" pitchFamily="34" charset="0"/>
              </a:rPr>
              <a:t>           </a:t>
            </a:r>
            <a:r>
              <a:rPr lang="cs-CZ" altLang="cs-CZ" sz="30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    Poruchy výživy ve stáří</a:t>
            </a:r>
            <a:endParaRPr lang="cs-CZ" altLang="cs-CZ" sz="30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ts val="3000"/>
              </a:lnSpc>
            </a:pPr>
            <a:endParaRPr lang="cs-CZ" altLang="cs-CZ" sz="30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ts val="3000"/>
              </a:lnSpc>
            </a:pPr>
            <a:r>
              <a:rPr lang="cs-CZ" altLang="cs-CZ" sz="3000" b="1" dirty="0">
                <a:solidFill>
                  <a:schemeClr val="tx2"/>
                </a:solidFill>
                <a:latin typeface="Arial" panose="020B0604020202020204" pitchFamily="34" charset="0"/>
              </a:rPr>
              <a:t>           </a:t>
            </a:r>
            <a:endParaRPr lang="en-US" altLang="cs-CZ" sz="30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295400" y="5334000"/>
            <a:ext cx="7543800" cy="6858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1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125" b="0">
                <a:solidFill>
                  <a:schemeClr val="tx1"/>
                </a:solidFill>
                <a:latin typeface="+mn-lt"/>
              </a:defRPr>
            </a:lvl2pPr>
            <a:lvl3pPr marL="6858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125" b="0">
                <a:solidFill>
                  <a:schemeClr val="tx1"/>
                </a:solidFill>
                <a:latin typeface="+mn-lt"/>
              </a:defRPr>
            </a:lvl3pPr>
            <a:lvl4pPr marL="10287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125" b="0">
                <a:solidFill>
                  <a:schemeClr val="tx1"/>
                </a:solidFill>
                <a:latin typeface="+mn-lt"/>
              </a:defRPr>
            </a:lvl4pPr>
            <a:lvl5pPr marL="13716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125" b="0">
                <a:solidFill>
                  <a:schemeClr val="tx1"/>
                </a:solidFill>
                <a:latin typeface="+mn-lt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0574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24003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27432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cs-CZ" sz="2000" kern="0" dirty="0"/>
              <a:t>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70850" cy="7143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cs-CZ" sz="4000" dirty="0"/>
              <a:t>Prevence </a:t>
            </a:r>
            <a:r>
              <a:rPr lang="cs-CZ" altLang="cs-CZ" sz="4000" dirty="0" err="1" smtClean="0"/>
              <a:t>sarkopenie</a:t>
            </a:r>
            <a:r>
              <a:rPr lang="cs-CZ" altLang="cs-CZ" sz="4000" dirty="0" smtClean="0"/>
              <a:t> začíná v mládí</a:t>
            </a:r>
            <a:endParaRPr lang="cs-CZ" altLang="cs-CZ" sz="4000" dirty="0"/>
          </a:p>
        </p:txBody>
      </p:sp>
      <p:sp>
        <p:nvSpPr>
          <p:cNvPr id="41987" name="Zástupný obsah 1"/>
          <p:cNvSpPr>
            <a:spLocks noGrp="1" noChangeArrowheads="1"/>
          </p:cNvSpPr>
          <p:nvPr>
            <p:ph idx="1"/>
          </p:nvPr>
        </p:nvSpPr>
        <p:spPr bwMode="auto">
          <a:xfrm>
            <a:off x="838200" y="2209800"/>
            <a:ext cx="8064500" cy="4140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8913" indent="-134938" eaLnBrk="1" hangingPunct="1">
              <a:defRPr/>
            </a:pPr>
            <a:endParaRPr lang="cs-CZ" altLang="cs-CZ" sz="1400" dirty="0" smtClean="0"/>
          </a:p>
          <a:p>
            <a:pPr marL="188913" indent="-134938" eaLnBrk="1" hangingPunct="1">
              <a:defRPr/>
            </a:pPr>
            <a:endParaRPr lang="cs-CZ" altLang="cs-CZ" sz="1400" dirty="0"/>
          </a:p>
          <a:p>
            <a:pPr marL="188913" indent="-134938" eaLnBrk="1" hangingPunct="1">
              <a:defRPr/>
            </a:pPr>
            <a:endParaRPr lang="cs-CZ" altLang="cs-CZ" sz="1400" dirty="0" smtClean="0"/>
          </a:p>
          <a:p>
            <a:pPr marL="188913" indent="-134938" eaLnBrk="1" hangingPunct="1">
              <a:defRPr/>
            </a:pPr>
            <a:endParaRPr lang="cs-CZ" altLang="cs-CZ" sz="1400" dirty="0"/>
          </a:p>
          <a:p>
            <a:pPr marL="188913" indent="-134938" eaLnBrk="1" hangingPunct="1">
              <a:defRPr/>
            </a:pPr>
            <a:endParaRPr lang="cs-CZ" altLang="cs-CZ" sz="1400" dirty="0" smtClean="0"/>
          </a:p>
          <a:p>
            <a:pPr marL="188913" indent="-134938" eaLnBrk="1" hangingPunct="1">
              <a:defRPr/>
            </a:pPr>
            <a:endParaRPr lang="cs-CZ" altLang="cs-CZ" sz="1400" dirty="0"/>
          </a:p>
          <a:p>
            <a:pPr marL="188913" indent="-134938" eaLnBrk="1" hangingPunct="1">
              <a:defRPr/>
            </a:pPr>
            <a:endParaRPr lang="cs-CZ" altLang="cs-CZ" sz="1400" dirty="0" smtClean="0"/>
          </a:p>
          <a:p>
            <a:pPr marL="188913" indent="-134938" eaLnBrk="1" hangingPunct="1">
              <a:defRPr/>
            </a:pPr>
            <a:endParaRPr lang="cs-CZ" altLang="cs-CZ" sz="1400" dirty="0"/>
          </a:p>
          <a:p>
            <a:pPr marL="188913" indent="-134938" eaLnBrk="1" hangingPunct="1">
              <a:defRPr/>
            </a:pPr>
            <a:endParaRPr lang="cs-CZ" altLang="cs-CZ" sz="1400" dirty="0" smtClean="0"/>
          </a:p>
          <a:p>
            <a:pPr marL="188913" indent="-134938" eaLnBrk="1" hangingPunct="1">
              <a:defRPr/>
            </a:pPr>
            <a:endParaRPr lang="cs-CZ" altLang="cs-CZ" sz="1400" dirty="0"/>
          </a:p>
          <a:p>
            <a:pPr marL="188913" indent="-134938" eaLnBrk="1" hangingPunct="1">
              <a:defRPr/>
            </a:pPr>
            <a:endParaRPr lang="cs-CZ" altLang="cs-CZ" sz="1400" dirty="0" smtClean="0"/>
          </a:p>
          <a:p>
            <a:pPr marL="188913" indent="-134938" eaLnBrk="1" hangingPunct="1">
              <a:defRPr/>
            </a:pPr>
            <a:endParaRPr lang="cs-CZ" altLang="cs-CZ" sz="1400" dirty="0"/>
          </a:p>
          <a:p>
            <a:pPr marL="53975" indent="0" eaLnBrk="1" hangingPunct="1">
              <a:buFont typeface="Arial" panose="020B0604020202020204" pitchFamily="34" charset="0"/>
              <a:buNone/>
              <a:defRPr/>
            </a:pPr>
            <a:r>
              <a:rPr lang="cs-CZ" altLang="cs-CZ" sz="1400" dirty="0" smtClean="0"/>
              <a:t>                                                                                        </a:t>
            </a:r>
            <a:r>
              <a:rPr lang="cs-CZ" altLang="cs-CZ" sz="1200" dirty="0" err="1" smtClean="0"/>
              <a:t>Cruz-Jentoft</a:t>
            </a:r>
            <a:r>
              <a:rPr lang="cs-CZ" altLang="cs-CZ" sz="1200" dirty="0" smtClean="0"/>
              <a:t> et al. 2019</a:t>
            </a:r>
          </a:p>
        </p:txBody>
      </p:sp>
      <p:pic>
        <p:nvPicPr>
          <p:cNvPr id="44036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80899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720725"/>
            <a:ext cx="8064500" cy="450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mtClean="0"/>
              <a:t>Rozdělení malnutrice </a:t>
            </a:r>
          </a:p>
        </p:txBody>
      </p:sp>
      <p:sp>
        <p:nvSpPr>
          <p:cNvPr id="48131" name="Zástupný obsah 1"/>
          <p:cNvSpPr>
            <a:spLocks noGrp="1" noChangeArrowheads="1"/>
          </p:cNvSpPr>
          <p:nvPr>
            <p:ph idx="1"/>
          </p:nvPr>
        </p:nvSpPr>
        <p:spPr bwMode="auto">
          <a:xfrm>
            <a:off x="539750" y="1692275"/>
            <a:ext cx="8064500" cy="414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8913" indent="-134938" eaLnBrk="1" hangingPunct="1"/>
            <a:endParaRPr lang="cs-CZ" altLang="cs-CZ" smtClean="0"/>
          </a:p>
        </p:txBody>
      </p:sp>
      <p:pic>
        <p:nvPicPr>
          <p:cNvPr id="48132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2013" y="1825143"/>
            <a:ext cx="97917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Zástupný symbol pro obsah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93198"/>
            <a:ext cx="3041650" cy="171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1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720725"/>
            <a:ext cx="8064500" cy="450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mtClean="0"/>
              <a:t>  Diagnostika malnutrice</a:t>
            </a:r>
          </a:p>
        </p:txBody>
      </p:sp>
      <p:sp>
        <p:nvSpPr>
          <p:cNvPr id="50179" name="Zástupný obsah 1"/>
          <p:cNvSpPr>
            <a:spLocks noGrp="1" noChangeArrowheads="1"/>
          </p:cNvSpPr>
          <p:nvPr>
            <p:ph idx="1"/>
          </p:nvPr>
        </p:nvSpPr>
        <p:spPr bwMode="auto">
          <a:xfrm>
            <a:off x="539750" y="1692275"/>
            <a:ext cx="8064500" cy="414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8913" indent="-134938" eaLnBrk="1" hangingPunct="1"/>
            <a:endParaRPr lang="cs-CZ" altLang="cs-CZ" smtClean="0"/>
          </a:p>
        </p:txBody>
      </p:sp>
      <p:pic>
        <p:nvPicPr>
          <p:cNvPr id="50180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135063"/>
            <a:ext cx="8642350" cy="569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xmlns="" id="{6670CFAE-D6D9-4DBB-8273-C5249F0BE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/>
              <a:t>nutriční anamnéza </a:t>
            </a:r>
          </a:p>
          <a:p>
            <a:pPr>
              <a:buFontTx/>
              <a:buChar char="-"/>
            </a:pPr>
            <a:r>
              <a:rPr lang="cs-CZ" dirty="0"/>
              <a:t>screeningové testy</a:t>
            </a:r>
          </a:p>
          <a:p>
            <a:pPr>
              <a:buFontTx/>
              <a:buChar char="-"/>
            </a:pPr>
            <a:r>
              <a:rPr lang="cs-CZ" dirty="0"/>
              <a:t>nutriční bilance (24h </a:t>
            </a:r>
            <a:r>
              <a:rPr lang="cs-CZ" dirty="0" err="1"/>
              <a:t>recall</a:t>
            </a:r>
            <a:r>
              <a:rPr lang="cs-CZ" dirty="0"/>
              <a:t>, </a:t>
            </a:r>
            <a:r>
              <a:rPr lang="cs-CZ" dirty="0" err="1"/>
              <a:t>talířková</a:t>
            </a:r>
            <a:r>
              <a:rPr lang="cs-CZ" dirty="0"/>
              <a:t> metoda)</a:t>
            </a:r>
          </a:p>
          <a:p>
            <a:pPr>
              <a:buFontTx/>
              <a:buChar char="-"/>
            </a:pPr>
            <a:r>
              <a:rPr lang="cs-CZ" dirty="0"/>
              <a:t>antropometrické vyšetření</a:t>
            </a:r>
          </a:p>
          <a:p>
            <a:pPr>
              <a:buFontTx/>
              <a:buChar char="-"/>
            </a:pPr>
            <a:r>
              <a:rPr lang="cs-CZ" dirty="0"/>
              <a:t>stanovení tělesného složení</a:t>
            </a:r>
          </a:p>
          <a:p>
            <a:pPr>
              <a:buFontTx/>
              <a:buChar char="-"/>
            </a:pPr>
            <a:r>
              <a:rPr lang="cs-CZ" dirty="0"/>
              <a:t>funkční testy</a:t>
            </a:r>
          </a:p>
          <a:p>
            <a:pPr>
              <a:buFontTx/>
              <a:buChar char="-"/>
            </a:pPr>
            <a:r>
              <a:rPr lang="cs-CZ" dirty="0"/>
              <a:t>stanovení kvality života (dotazníky)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31FFFDB9-2707-4E3A-A2D6-ACBA13B671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t>Klinika interní, geriatrie a praktického lékařství Fakultní nemocnice Brno a Lékařské fakulty Masarykovy univerzity</a:t>
            </a:r>
            <a:endParaRPr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C20FDF5B-019A-4BE1-BD2A-98DCE8A3D7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>
                <a:solidFill>
                  <a:srgbClr val="0000DC"/>
                </a:solidFill>
              </a:rPr>
              <a:pPr/>
              <a:t>13</a:t>
            </a:fld>
            <a:endParaRPr lang="cs-CZ" altLang="cs-CZ" dirty="0">
              <a:solidFill>
                <a:srgbClr val="0000DC"/>
              </a:solidFill>
            </a:endParaRP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67A0C699-470B-48C4-9F64-D4FABAFABF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xmlns="" id="{4B2A8583-A2D8-4221-A9EC-3BF05F00A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VYŠETŘENÍ NUTRIČNÍHO STAVU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xmlns="" id="{BDACA2DD-A891-4383-A886-18D76565973E}"/>
              </a:ext>
            </a:extLst>
          </p:cNvPr>
          <p:cNvSpPr/>
          <p:nvPr/>
        </p:nvSpPr>
        <p:spPr bwMode="auto">
          <a:xfrm>
            <a:off x="6424356" y="2999741"/>
            <a:ext cx="706171" cy="67901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z="2100" dirty="0" err="1">
              <a:solidFill>
                <a:srgbClr val="FFFFFF"/>
              </a:solidFill>
              <a:latin typeface="Arial"/>
              <a:cs typeface="+mn-cs"/>
            </a:endParaRP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xmlns="" id="{B3D1EF45-DF4F-4BCA-A64B-78FAC78DA09D}"/>
              </a:ext>
            </a:extLst>
          </p:cNvPr>
          <p:cNvCxnSpPr>
            <a:stCxn id="7" idx="0"/>
            <a:endCxn id="7" idx="4"/>
          </p:cNvCxnSpPr>
          <p:nvPr/>
        </p:nvCxnSpPr>
        <p:spPr bwMode="auto">
          <a:xfrm>
            <a:off x="6777442" y="2999741"/>
            <a:ext cx="0" cy="6790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xmlns="" id="{D348F9A5-B4BF-4E3F-A427-30CFBBD20251}"/>
              </a:ext>
            </a:extLst>
          </p:cNvPr>
          <p:cNvCxnSpPr>
            <a:stCxn id="7" idx="2"/>
            <a:endCxn id="7" idx="6"/>
          </p:cNvCxnSpPr>
          <p:nvPr/>
        </p:nvCxnSpPr>
        <p:spPr bwMode="auto">
          <a:xfrm>
            <a:off x="6424356" y="3339246"/>
            <a:ext cx="70617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44082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762000"/>
            <a:ext cx="7613650" cy="409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mtClean="0"/>
              <a:t>                                              </a:t>
            </a:r>
            <a:r>
              <a:rPr lang="cs-CZ" altLang="cs-CZ" sz="4000" smtClean="0"/>
              <a:t>NRS 2002</a:t>
            </a:r>
          </a:p>
        </p:txBody>
      </p:sp>
      <p:pic>
        <p:nvPicPr>
          <p:cNvPr id="52227" name="Zástupný symbol pro obsah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81200"/>
            <a:ext cx="5867400" cy="414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54387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dpis 1"/>
          <p:cNvSpPr>
            <a:spLocks noGrp="1"/>
          </p:cNvSpPr>
          <p:nvPr>
            <p:ph type="title"/>
          </p:nvPr>
        </p:nvSpPr>
        <p:spPr bwMode="auto">
          <a:xfrm>
            <a:off x="838200" y="815975"/>
            <a:ext cx="8064500" cy="452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z="4400" smtClean="0"/>
              <a:t>MNA-SF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76400"/>
            <a:ext cx="8604250" cy="4156075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/>
              <a:t>Senzitivita 82-100%</a:t>
            </a:r>
          </a:p>
          <a:p>
            <a:pPr eaLnBrk="1" hangingPunct="1">
              <a:defRPr/>
            </a:pPr>
            <a:r>
              <a:rPr lang="cs-CZ" dirty="0" smtClean="0"/>
              <a:t>Specificita 81-100%</a:t>
            </a:r>
          </a:p>
          <a:p>
            <a:pPr marL="54000" indent="0" eaLnBrk="1" hangingPunct="1">
              <a:buFont typeface="Arial" panose="020B0604020202020204" pitchFamily="34" charset="0"/>
              <a:buNone/>
              <a:defRPr/>
            </a:pPr>
            <a:endParaRPr lang="cs-CZ" dirty="0" smtClean="0"/>
          </a:p>
          <a:p>
            <a:pPr eaLnBrk="1" hangingPunct="1">
              <a:defRPr/>
            </a:pPr>
            <a:endParaRPr lang="cs-CZ" b="1" dirty="0" smtClean="0"/>
          </a:p>
          <a:p>
            <a:pPr eaLnBrk="1" hangingPunct="1">
              <a:defRPr/>
            </a:pPr>
            <a:r>
              <a:rPr lang="cs-CZ" b="1" dirty="0"/>
              <a:t> </a:t>
            </a:r>
            <a:r>
              <a:rPr lang="cs-CZ" b="1" dirty="0" smtClean="0"/>
              <a:t>Výhoda u seniorů</a:t>
            </a:r>
            <a:r>
              <a:rPr lang="cs-CZ" dirty="0" smtClean="0"/>
              <a:t>:</a:t>
            </a:r>
          </a:p>
          <a:p>
            <a:pPr marL="54000" indent="0" eaLnBrk="1" hangingPunct="1">
              <a:buFont typeface="Arial" panose="020B0604020202020204" pitchFamily="34" charset="0"/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 hodnotí dva geriatrické syndromy:</a:t>
            </a:r>
          </a:p>
          <a:p>
            <a:pPr marL="54000" indent="0" eaLnBrk="1" hangingPunct="1">
              <a:buFont typeface="Arial" panose="020B0604020202020204" pitchFamily="34" charset="0"/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 imobilita</a:t>
            </a:r>
          </a:p>
          <a:p>
            <a:pPr marL="54000" indent="0" eaLnBrk="1" hangingPunct="1">
              <a:buFont typeface="Arial" panose="020B0604020202020204" pitchFamily="34" charset="0"/>
              <a:buNone/>
              <a:defRPr/>
            </a:pPr>
            <a:r>
              <a:rPr lang="cs-CZ" dirty="0" smtClean="0"/>
              <a:t>   neuropsychologické obtíže</a:t>
            </a:r>
            <a:endParaRPr lang="cs-CZ" dirty="0"/>
          </a:p>
        </p:txBody>
      </p:sp>
      <p:pic>
        <p:nvPicPr>
          <p:cNvPr id="55300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-28575"/>
            <a:ext cx="4548187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ázek 19">
            <a:extLst>
              <a:ext uri="{FF2B5EF4-FFF2-40B4-BE49-F238E27FC236}">
                <a16:creationId xmlns:a16="http://schemas.microsoft.com/office/drawing/2014/main" xmlns="" id="{664C94EA-9B44-4C2A-B490-7B1236028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5466" y="2407163"/>
            <a:ext cx="2011986" cy="2011986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xmlns="" id="{E6D7961F-2C52-4854-96CA-160104EB6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055" y="1471605"/>
            <a:ext cx="2526522" cy="2260011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xmlns="" id="{535601D3-619A-4D92-83A5-4E9374CBAD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053" y="2654644"/>
            <a:ext cx="1457325" cy="1764506"/>
          </a:xfrm>
          <a:prstGeom prst="rect">
            <a:avLst/>
          </a:prstGeo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xmlns="" id="{659A2220-261C-4811-9233-332060417C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wrap="square" anchor="ctr">
            <a:normAutofit/>
          </a:bodyPr>
          <a:lstStyle/>
          <a:p>
            <a:pPr>
              <a:spcAft>
                <a:spcPts val="450"/>
              </a:spcAft>
            </a:pPr>
            <a:r>
              <a:t>Klinika interní, geriatrie a praktického lékařství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xmlns="" id="{4AA7834A-5C38-498E-ADE9-B3868D8550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450"/>
              </a:spcAft>
            </a:pPr>
            <a:fld id="{0970407D-EE58-4A0B-824B-1D3AE42DD9CF}" type="slidenum">
              <a:rPr lang="cs-CZ" altLang="cs-CZ" smtClean="0">
                <a:solidFill>
                  <a:srgbClr val="0000DC"/>
                </a:solidFill>
              </a:rPr>
              <a:pPr>
                <a:spcAft>
                  <a:spcPts val="450"/>
                </a:spcAft>
              </a:pPr>
              <a:t>16</a:t>
            </a:fld>
            <a:endParaRPr lang="cs-CZ" altLang="cs-CZ">
              <a:solidFill>
                <a:srgbClr val="0000DC"/>
              </a:solidFill>
            </a:endParaRPr>
          </a:p>
        </p:txBody>
      </p:sp>
      <p:sp>
        <p:nvSpPr>
          <p:cNvPr id="12" name="Nadpis 11">
            <a:extLst>
              <a:ext uri="{FF2B5EF4-FFF2-40B4-BE49-F238E27FC236}">
                <a16:creationId xmlns:a16="http://schemas.microsoft.com/office/drawing/2014/main" xmlns="" id="{040BC8FC-AAEE-4F56-B761-B4F204D3F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700" dirty="0"/>
              <a:t>ANTROPOMETRICKÉ VYŠETŘENÍ</a:t>
            </a:r>
          </a:p>
        </p:txBody>
      </p:sp>
      <p:sp>
        <p:nvSpPr>
          <p:cNvPr id="17" name="Zástupný obsah 16">
            <a:extLst>
              <a:ext uri="{FF2B5EF4-FFF2-40B4-BE49-F238E27FC236}">
                <a16:creationId xmlns:a16="http://schemas.microsoft.com/office/drawing/2014/main" xmlns="" id="{516FAE21-34F6-4283-8263-C9D81C2C1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VÁHA  </a:t>
            </a:r>
          </a:p>
          <a:p>
            <a:endParaRPr lang="cs-CZ" b="1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VÝŠKA</a:t>
            </a:r>
          </a:p>
          <a:p>
            <a:pPr marL="54000" indent="0">
              <a:buNone/>
            </a:pPr>
            <a:endParaRPr lang="cs-CZ" dirty="0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xmlns="" id="{5DB885B1-6F60-45AD-97D7-31AAEA2564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4556" y="1829251"/>
            <a:ext cx="2333966" cy="1567334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xmlns="" id="{8D1E22C0-8F53-4C33-AA37-0A52B5BD4B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4243" y="882115"/>
            <a:ext cx="1787978" cy="1787978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xmlns="" id="{B2A9B9E5-607A-4DE0-9C55-88903DB6DB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3354" y="3536896"/>
            <a:ext cx="1364456" cy="1885950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xmlns="" id="{08D0BE17-A21D-4FD7-AF4F-0E2ACDCC2D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90513" y="3489904"/>
            <a:ext cx="1335881" cy="192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51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xmlns="" id="{A86108B2-408C-46B0-89DC-C272C90842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t>Klinika interní, geriatrie a praktického lékařství Fakultní nemocnice Brno a Lékařské fakulty Masarykovy univerzity</a:t>
            </a:r>
            <a:endParaRPr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xmlns="" id="{AFF44F39-12DD-44EA-B1D5-D775E7031B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>
                <a:solidFill>
                  <a:srgbClr val="0000DC"/>
                </a:solidFill>
              </a:rPr>
              <a:pPr/>
              <a:t>17</a:t>
            </a:fld>
            <a:endParaRPr lang="cs-CZ" altLang="cs-CZ" dirty="0">
              <a:solidFill>
                <a:srgbClr val="0000DC"/>
              </a:solidFill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DC39D052-7EAC-44A5-820D-6988C7C53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397250"/>
            <a:ext cx="8064900" cy="338682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F74E7FAE-8BEC-4107-9E5A-9587584E6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00" y="1397250"/>
            <a:ext cx="4297294" cy="2376318"/>
          </a:xfrm>
          <a:prstGeom prst="rect">
            <a:avLst/>
          </a:prstGeom>
        </p:spPr>
      </p:pic>
      <p:pic>
        <p:nvPicPr>
          <p:cNvPr id="6" name="Zástupný obsah 5">
            <a:extLst>
              <a:ext uri="{FF2B5EF4-FFF2-40B4-BE49-F238E27FC236}">
                <a16:creationId xmlns:a16="http://schemas.microsoft.com/office/drawing/2014/main" xmlns="" id="{91457BA2-00E5-4A82-90BB-0F213626C4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59327" y="3191077"/>
            <a:ext cx="5041347" cy="226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256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8DAD356C-312F-4BBC-9F40-FA44AD9983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688"/>
          <a:stretch/>
        </p:blipFill>
        <p:spPr>
          <a:xfrm>
            <a:off x="2468301" y="2261533"/>
            <a:ext cx="2484128" cy="1698146"/>
          </a:xfrm>
          <a:prstGeom prst="rect">
            <a:avLst/>
          </a:prstGeo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xmlns="" id="{928CB08A-3BE0-4D21-AF75-32CDFBBD21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t>Klinika interní, geriatrie a praktického lékařství Fakultní nemocnice Brno a Lékařské fakulty Masarykovy univerzity</a:t>
            </a:r>
            <a:endParaRPr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xmlns="" id="{A5C43763-F62F-4C1E-8BBC-EBDD9B6EF5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>
                <a:solidFill>
                  <a:srgbClr val="0000DC"/>
                </a:solidFill>
              </a:rPr>
              <a:pPr/>
              <a:t>18</a:t>
            </a:fld>
            <a:endParaRPr lang="cs-CZ" altLang="cs-CZ" dirty="0">
              <a:solidFill>
                <a:srgbClr val="0000DC"/>
              </a:solidFill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0B1EED1C-75A2-4D78-A580-4A5FE8949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700" dirty="0"/>
              <a:t>ANTROPOMETRICKÉ VYŠETŘENÍ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xmlns="" id="{275E2A2B-02F4-409E-A56D-95DC29287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735932"/>
            <a:ext cx="8064900" cy="3495318"/>
          </a:xfrm>
        </p:spPr>
        <p:txBody>
          <a:bodyPr/>
          <a:lstStyle/>
          <a:p>
            <a:pPr marL="54000" indent="0">
              <a:buNone/>
            </a:pPr>
            <a:r>
              <a:rPr lang="cs-CZ" dirty="0"/>
              <a:t>zástupná výška: </a:t>
            </a:r>
          </a:p>
          <a:p>
            <a:endParaRPr lang="cs-CZ" dirty="0"/>
          </a:p>
          <a:p>
            <a:pPr marL="54000" indent="0">
              <a:buNone/>
            </a:pPr>
            <a:endParaRPr lang="cs-CZ" dirty="0"/>
          </a:p>
          <a:p>
            <a:endParaRPr lang="cs-CZ" dirty="0"/>
          </a:p>
          <a:p>
            <a:pPr marL="54000" indent="0">
              <a:buNone/>
            </a:pPr>
            <a:r>
              <a:rPr lang="cs-CZ" dirty="0"/>
              <a:t>stanovení tloušťky kožní řasy: </a:t>
            </a:r>
          </a:p>
          <a:p>
            <a:pPr marL="54000" indent="0">
              <a:buNone/>
            </a:pPr>
            <a:r>
              <a:rPr lang="cs-CZ" dirty="0"/>
              <a:t>  nad tricepsem, bicepsem, </a:t>
            </a:r>
            <a:r>
              <a:rPr lang="cs-CZ" dirty="0" err="1"/>
              <a:t>subskapulárně</a:t>
            </a:r>
            <a:r>
              <a:rPr lang="cs-CZ" dirty="0"/>
              <a:t>, </a:t>
            </a:r>
            <a:r>
              <a:rPr lang="cs-CZ" dirty="0" err="1"/>
              <a:t>supraspinálně</a:t>
            </a:r>
            <a:endParaRPr lang="cs-CZ" dirty="0"/>
          </a:p>
          <a:p>
            <a:pPr marL="54000" indent="0">
              <a:buNone/>
            </a:pPr>
            <a:r>
              <a:rPr lang="cs-CZ" dirty="0"/>
              <a:t>obvod pasu, paže, lýtka …</a:t>
            </a:r>
          </a:p>
          <a:p>
            <a:pPr marL="54000" indent="0">
              <a:buNone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850F330D-31BA-4909-A0BB-99F03C592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1435" y="1406845"/>
            <a:ext cx="1893116" cy="264039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0F7910BA-1513-4415-BB28-86C07D4B0C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182"/>
          <a:stretch/>
        </p:blipFill>
        <p:spPr>
          <a:xfrm>
            <a:off x="5218161" y="1735933"/>
            <a:ext cx="1567542" cy="231131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6CD48439-3C84-4802-8A62-0C562CBE75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1435" y="4581169"/>
            <a:ext cx="1985963" cy="130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159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Nadpis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8199"/>
            <a:ext cx="8147050" cy="8382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mtClean="0"/>
              <a:t>Měření obvodu paže</a:t>
            </a:r>
          </a:p>
        </p:txBody>
      </p:sp>
      <p:sp>
        <p:nvSpPr>
          <p:cNvPr id="61443" name="Zástupný symbol pro obsah 2"/>
          <p:cNvSpPr>
            <a:spLocks noGrp="1" noChangeArrowheads="1"/>
          </p:cNvSpPr>
          <p:nvPr>
            <p:ph idx="1"/>
          </p:nvPr>
        </p:nvSpPr>
        <p:spPr bwMode="auto">
          <a:xfrm>
            <a:off x="457200" y="1981200"/>
            <a:ext cx="8147050" cy="3851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8913" indent="-134938" eaLnBrk="1" hangingPunct="1"/>
            <a:r>
              <a:rPr lang="cs-CZ" altLang="cs-CZ" sz="2400" dirty="0" smtClean="0"/>
              <a:t>měří se na nedominantní končetině v poloviční vzdálenosti mezi akromiem a </a:t>
            </a:r>
            <a:r>
              <a:rPr lang="cs-CZ" altLang="cs-CZ" sz="2400" dirty="0" err="1" smtClean="0"/>
              <a:t>olekranonem</a:t>
            </a:r>
            <a:endParaRPr lang="cs-CZ" altLang="cs-CZ" sz="2400" dirty="0" smtClean="0"/>
          </a:p>
          <a:p>
            <a:pPr marL="188913" indent="-134938" eaLnBrk="1" hangingPunct="1"/>
            <a:r>
              <a:rPr lang="cs-CZ" altLang="cs-CZ" sz="2400" dirty="0" smtClean="0"/>
              <a:t>norma - obvod </a:t>
            </a:r>
            <a:r>
              <a:rPr lang="cs-CZ" altLang="cs-CZ" sz="2400" b="1" dirty="0" smtClean="0"/>
              <a:t>29,3 cm a více u mužů/28,5 </a:t>
            </a:r>
            <a:r>
              <a:rPr lang="cs-CZ" altLang="cs-CZ" sz="2400" dirty="0" smtClean="0"/>
              <a:t>cm u žen</a:t>
            </a:r>
          </a:p>
          <a:p>
            <a:pPr marL="188913" indent="-134938" eaLnBrk="1" hangingPunct="1"/>
            <a:r>
              <a:rPr lang="cs-CZ" altLang="cs-CZ" sz="2400" dirty="0" smtClean="0"/>
              <a:t>malnutrice - menší než </a:t>
            </a:r>
            <a:r>
              <a:rPr lang="cs-CZ" altLang="cs-CZ" sz="2400" b="1" dirty="0" smtClean="0"/>
              <a:t>19,5</a:t>
            </a:r>
            <a:r>
              <a:rPr lang="cs-CZ" altLang="cs-CZ" sz="2400" dirty="0" smtClean="0"/>
              <a:t> cm u mužů/</a:t>
            </a:r>
            <a:r>
              <a:rPr lang="cs-CZ" altLang="cs-CZ" sz="2400" b="1" dirty="0" smtClean="0"/>
              <a:t>15,5</a:t>
            </a:r>
            <a:r>
              <a:rPr lang="cs-CZ" altLang="cs-CZ" sz="2400" dirty="0" smtClean="0"/>
              <a:t> cm u žen</a:t>
            </a:r>
          </a:p>
          <a:p>
            <a:pPr marL="188913" indent="-134938" eaLnBrk="1" hangingPunct="1">
              <a:buFontTx/>
              <a:buNone/>
            </a:pPr>
            <a:endParaRPr lang="cs-CZ" altLang="cs-CZ" sz="2400" dirty="0" smtClean="0"/>
          </a:p>
          <a:p>
            <a:pPr marL="188913" indent="-134938" eaLnBrk="1" hangingPunct="1">
              <a:buFontTx/>
              <a:buNone/>
            </a:pP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 bwMode="auto">
          <a:xfrm>
            <a:off x="539750" y="720725"/>
            <a:ext cx="8064500" cy="450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mtClean="0"/>
              <a:t>Co je malnutrice?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3400" y="1676400"/>
            <a:ext cx="8064500" cy="414020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/>
              <a:t>termín marasmus poprvé použil </a:t>
            </a:r>
            <a:r>
              <a:rPr lang="cs-CZ" dirty="0" err="1" smtClean="0"/>
              <a:t>Galén</a:t>
            </a:r>
            <a:r>
              <a:rPr lang="cs-CZ" dirty="0" smtClean="0"/>
              <a:t> ve 2 století n.l.</a:t>
            </a:r>
          </a:p>
          <a:p>
            <a:pPr eaLnBrk="1" hangingPunct="1">
              <a:defRPr/>
            </a:pPr>
            <a:r>
              <a:rPr lang="cs-CZ" dirty="0" smtClean="0"/>
              <a:t>projevy deficitu živin byly známe dlouho (kurděje u námořníků)</a:t>
            </a:r>
          </a:p>
          <a:p>
            <a:pPr eaLnBrk="1" hangingPunct="1">
              <a:defRPr/>
            </a:pPr>
            <a:r>
              <a:rPr lang="cs-CZ" dirty="0" smtClean="0"/>
              <a:t>ESPEN </a:t>
            </a:r>
            <a:r>
              <a:rPr lang="cs-CZ" dirty="0" err="1"/>
              <a:t>Guidelines</a:t>
            </a:r>
            <a:r>
              <a:rPr lang="cs-CZ" dirty="0"/>
              <a:t> 2006 (</a:t>
            </a:r>
            <a:r>
              <a:rPr lang="cs-CZ" dirty="0" err="1"/>
              <a:t>European</a:t>
            </a:r>
            <a:r>
              <a:rPr lang="cs-CZ" dirty="0"/>
              <a:t> Society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Parenteral</a:t>
            </a:r>
            <a:r>
              <a:rPr lang="cs-CZ" dirty="0"/>
              <a:t> and </a:t>
            </a:r>
            <a:r>
              <a:rPr lang="cs-CZ" dirty="0" err="1"/>
              <a:t>Enteral</a:t>
            </a:r>
            <a:r>
              <a:rPr lang="cs-CZ" dirty="0"/>
              <a:t> </a:t>
            </a:r>
            <a:r>
              <a:rPr lang="cs-CZ" dirty="0" err="1"/>
              <a:t>Nutrition</a:t>
            </a:r>
            <a:r>
              <a:rPr lang="cs-CZ" dirty="0"/>
              <a:t>) </a:t>
            </a:r>
            <a:endParaRPr lang="cs-CZ" dirty="0" smtClean="0"/>
          </a:p>
          <a:p>
            <a:pPr eaLnBrk="1" hangingPunct="1">
              <a:defRPr/>
            </a:pPr>
            <a:r>
              <a:rPr lang="cs-CZ" b="1" dirty="0" smtClean="0"/>
              <a:t>stav </a:t>
            </a:r>
            <a:r>
              <a:rPr lang="cs-CZ" b="1" dirty="0"/>
              <a:t>deficitu, přebytku (nerovnováhy) energie, proteinů a ostatních </a:t>
            </a:r>
            <a:r>
              <a:rPr lang="cs-CZ" b="1" dirty="0" err="1"/>
              <a:t>nutrientů</a:t>
            </a:r>
            <a:r>
              <a:rPr lang="cs-CZ" b="1" dirty="0"/>
              <a:t> způsobujících měřitelné vedlejší účinky na tkáně nebo formu těla, funkce a výsledný klinický </a:t>
            </a:r>
            <a:r>
              <a:rPr lang="cs-CZ" b="1" dirty="0" smtClean="0"/>
              <a:t>stav</a:t>
            </a:r>
          </a:p>
          <a:p>
            <a:pPr marL="54000" indent="0" eaLnBrk="1" hangingPunct="1">
              <a:buFont typeface="Arial" panose="020B0604020202020204" pitchFamily="34" charset="0"/>
              <a:buNone/>
              <a:defRPr/>
            </a:pPr>
            <a:r>
              <a:rPr lang="cs-CZ" dirty="0" smtClean="0"/>
              <a:t>   malnutrice může být příčinou ale i následkem onemocnění 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 bwMode="auto">
          <a:xfrm>
            <a:off x="838200" y="5105400"/>
            <a:ext cx="7239000" cy="533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wrap="none"/>
          <a:lstStyle/>
          <a:p>
            <a:pPr eaLnBrk="1" hangingPunct="1">
              <a:defRPr/>
            </a:pPr>
            <a:endParaRPr lang="cs-CZ" sz="2800" dirty="0" err="1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Nadpis 1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4800"/>
            <a:ext cx="8064500" cy="831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mtClean="0"/>
              <a:t>Měření kožní řasy </a:t>
            </a:r>
          </a:p>
        </p:txBody>
      </p:sp>
      <p:sp>
        <p:nvSpPr>
          <p:cNvPr id="63491" name="Zástupný symbol pro obsah 2"/>
          <p:cNvSpPr>
            <a:spLocks noGrp="1" noChangeArrowheads="1"/>
          </p:cNvSpPr>
          <p:nvPr>
            <p:ph idx="1"/>
          </p:nvPr>
        </p:nvSpPr>
        <p:spPr bwMode="auto">
          <a:xfrm>
            <a:off x="685800" y="1066800"/>
            <a:ext cx="8147050" cy="4460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8913" indent="-134938" eaLnBrk="1" hangingPunct="1"/>
            <a:r>
              <a:rPr lang="cs-CZ" altLang="cs-CZ" sz="2400" smtClean="0"/>
              <a:t>na nedominantní končetině pomocí kaliperu  uprostřed vzdálenosti mezi akromiálním výběžkem lopatky a olekranonem</a:t>
            </a:r>
          </a:p>
          <a:p>
            <a:pPr marL="188913" indent="-134938" eaLnBrk="1" hangingPunct="1"/>
            <a:r>
              <a:rPr lang="cs-CZ" altLang="cs-CZ" sz="2400" smtClean="0"/>
              <a:t>norma - </a:t>
            </a:r>
            <a:r>
              <a:rPr lang="cs-CZ" altLang="cs-CZ" sz="2400" b="1" smtClean="0"/>
              <a:t>12,5 mm a více u mužů, 16,5 mm a více u žen</a:t>
            </a:r>
          </a:p>
          <a:p>
            <a:pPr marL="188913" indent="-134938" eaLnBrk="1" hangingPunct="1"/>
            <a:r>
              <a:rPr lang="cs-CZ" altLang="cs-CZ" sz="2400" smtClean="0"/>
              <a:t>malnutrice- </a:t>
            </a:r>
            <a:r>
              <a:rPr lang="cs-CZ" altLang="cs-CZ" sz="2400" b="1" smtClean="0"/>
              <a:t>méně než 7,5 mm u mužů/méně než 10 mm u žen</a:t>
            </a:r>
          </a:p>
          <a:p>
            <a:pPr marL="188913" indent="-134938" eaLnBrk="1" hangingPunct="1">
              <a:buFontTx/>
              <a:buNone/>
            </a:pPr>
            <a:endParaRPr lang="cs-CZ" altLang="cs-CZ" sz="2400" smtClean="0"/>
          </a:p>
        </p:txBody>
      </p:sp>
      <p:pic>
        <p:nvPicPr>
          <p:cNvPr id="6349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011613"/>
            <a:ext cx="2971800" cy="28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xmlns="" id="{D6FC8746-1B88-41E2-88C2-5306EAD32C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dirty="0"/>
              <a:t>Klinika interní, geriatrie a praktického lékařství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xmlns="" id="{D95C216C-E38D-4475-B05B-DD9E00812F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>
                <a:solidFill>
                  <a:srgbClr val="0000DC"/>
                </a:solidFill>
              </a:rPr>
              <a:pPr/>
              <a:t>21</a:t>
            </a:fld>
            <a:endParaRPr lang="cs-CZ" altLang="cs-CZ" dirty="0">
              <a:solidFill>
                <a:srgbClr val="0000DC"/>
              </a:solidFill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B6DF06B4-7311-461E-8F99-2C9A65087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TĚLESNÉ SLOŽENÍ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xmlns="" id="{7A021A12-DBA6-4369-99CA-2D5066EC8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847346"/>
            <a:ext cx="8064900" cy="3383905"/>
          </a:xfrm>
        </p:spPr>
        <p:txBody>
          <a:bodyPr/>
          <a:lstStyle/>
          <a:p>
            <a:r>
              <a:rPr lang="cs-CZ" dirty="0"/>
              <a:t>BIA – bioelektrická impedance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DEXA – duální </a:t>
            </a:r>
            <a:r>
              <a:rPr lang="cs-CZ" dirty="0" err="1"/>
              <a:t>rtg</a:t>
            </a:r>
            <a:r>
              <a:rPr lang="cs-CZ" dirty="0"/>
              <a:t> </a:t>
            </a:r>
          </a:p>
          <a:p>
            <a:pPr marL="54000" indent="0">
              <a:buNone/>
            </a:pPr>
            <a:r>
              <a:rPr lang="cs-CZ" dirty="0"/>
              <a:t>  </a:t>
            </a:r>
            <a:r>
              <a:rPr lang="cs-CZ" dirty="0" err="1"/>
              <a:t>absorpciometrie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0383398B-C755-4211-BBDC-F44D41E56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800" y="857251"/>
            <a:ext cx="4624201" cy="279507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92D2BFEA-3022-4D97-839C-CFE16E7C5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603" y="2275932"/>
            <a:ext cx="1607344" cy="160734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BA6CB17C-87E0-45E1-BE3B-7463CC2082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3383" y="3763735"/>
            <a:ext cx="5875892" cy="223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216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Zástupný symbol pro číslo snímku 2"/>
          <p:cNvSpPr txBox="1">
            <a:spLocks noGrp="1"/>
          </p:cNvSpPr>
          <p:nvPr/>
        </p:nvSpPr>
        <p:spPr bwMode="auto">
          <a:xfrm>
            <a:off x="311150" y="6227763"/>
            <a:ext cx="188913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 sz="12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5539" name="Nadpis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cs-CZ" altLang="cs-CZ" dirty="0" smtClean="0"/>
              <a:t/>
            </a:r>
            <a:br>
              <a:rPr lang="cs-CZ" altLang="cs-CZ" dirty="0" smtClean="0"/>
            </a:br>
            <a:r>
              <a:rPr lang="cs-CZ" altLang="cs-CZ" dirty="0" smtClean="0"/>
              <a:t>FUNKČNÍ TESTY</a:t>
            </a:r>
          </a:p>
        </p:txBody>
      </p:sp>
      <p:sp>
        <p:nvSpPr>
          <p:cNvPr id="65540" name="Zástupný obsah 4"/>
          <p:cNvSpPr>
            <a:spLocks noGrp="1"/>
          </p:cNvSpPr>
          <p:nvPr>
            <p:ph idx="4294967295"/>
          </p:nvPr>
        </p:nvSpPr>
        <p:spPr bwMode="auto">
          <a:xfrm>
            <a:off x="541338" y="1692275"/>
            <a:ext cx="8062912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250825" indent="-179388">
              <a:lnSpc>
                <a:spcPct val="150000"/>
              </a:lnSpc>
              <a:buFontTx/>
              <a:buChar char="-"/>
            </a:pPr>
            <a:r>
              <a:rPr lang="cs-CZ" altLang="cs-CZ" dirty="0" smtClean="0"/>
              <a:t>svalová síla – dynamometr                       </a:t>
            </a:r>
            <a:r>
              <a:rPr lang="cs-CZ" altLang="cs-CZ" sz="1700" dirty="0" err="1" smtClean="0">
                <a:solidFill>
                  <a:srgbClr val="0070C0"/>
                </a:solidFill>
              </a:rPr>
              <a:t>sarkopenie</a:t>
            </a:r>
            <a:r>
              <a:rPr lang="cs-CZ" altLang="cs-CZ" sz="1700" dirty="0" smtClean="0">
                <a:solidFill>
                  <a:srgbClr val="0070C0"/>
                </a:solidFill>
              </a:rPr>
              <a:t>: muži &lt;27kg</a:t>
            </a:r>
          </a:p>
          <a:p>
            <a:pPr marL="250825" indent="-179388">
              <a:lnSpc>
                <a:spcPct val="150000"/>
              </a:lnSpc>
              <a:buFontTx/>
              <a:buChar char="-"/>
            </a:pPr>
            <a:r>
              <a:rPr lang="cs-CZ" altLang="cs-CZ" dirty="0" smtClean="0"/>
              <a:t>mobilita – rychlost chůze (6min)                             </a:t>
            </a:r>
            <a:r>
              <a:rPr lang="cs-CZ" altLang="cs-CZ" sz="1700" dirty="0" smtClean="0">
                <a:solidFill>
                  <a:srgbClr val="0070C0"/>
                </a:solidFill>
              </a:rPr>
              <a:t>ženy &lt;16kg </a:t>
            </a:r>
          </a:p>
          <a:p>
            <a:pPr marL="250825" indent="-179388">
              <a:lnSpc>
                <a:spcPct val="150000"/>
              </a:lnSpc>
            </a:pPr>
            <a:r>
              <a:rPr lang="cs-CZ" altLang="cs-CZ" dirty="0" smtClean="0"/>
              <a:t>                  test chůze na 4m</a:t>
            </a:r>
          </a:p>
          <a:p>
            <a:pPr marL="250825" indent="-179388">
              <a:lnSpc>
                <a:spcPct val="150000"/>
              </a:lnSpc>
            </a:pPr>
            <a:r>
              <a:rPr lang="cs-CZ" altLang="cs-CZ" dirty="0" smtClean="0"/>
              <a:t>                  test vstávání ze židle</a:t>
            </a:r>
          </a:p>
          <a:p>
            <a:pPr marL="250825" indent="-179388">
              <a:lnSpc>
                <a:spcPct val="150000"/>
              </a:lnSpc>
              <a:buFontTx/>
              <a:buChar char="-"/>
            </a:pPr>
            <a:r>
              <a:rPr lang="cs-CZ" altLang="cs-CZ" dirty="0" smtClean="0"/>
              <a:t>soběstačnost</a:t>
            </a:r>
          </a:p>
          <a:p>
            <a:pPr marL="250825" indent="-179388">
              <a:lnSpc>
                <a:spcPct val="150000"/>
              </a:lnSpc>
              <a:buFontTx/>
              <a:buChar char="-"/>
            </a:pPr>
            <a:r>
              <a:rPr lang="cs-CZ" altLang="cs-CZ" dirty="0" smtClean="0"/>
              <a:t>kognitivní funkce</a:t>
            </a:r>
          </a:p>
          <a:p>
            <a:pPr marL="250825" indent="-179388">
              <a:lnSpc>
                <a:spcPct val="150000"/>
              </a:lnSpc>
              <a:buFontTx/>
              <a:buChar char="-"/>
            </a:pPr>
            <a:endParaRPr lang="cs-CZ" altLang="cs-CZ" dirty="0" smtClean="0"/>
          </a:p>
        </p:txBody>
      </p:sp>
      <p:pic>
        <p:nvPicPr>
          <p:cNvPr id="65541" name="Obrázek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581400"/>
            <a:ext cx="160813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Nadpis 1"/>
          <p:cNvSpPr>
            <a:spLocks noGrp="1"/>
          </p:cNvSpPr>
          <p:nvPr>
            <p:ph type="title"/>
          </p:nvPr>
        </p:nvSpPr>
        <p:spPr bwMode="auto">
          <a:xfrm>
            <a:off x="533400" y="381000"/>
            <a:ext cx="8064500" cy="755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dirty="0" smtClean="0"/>
              <a:t>Laboratorní </a:t>
            </a:r>
            <a:r>
              <a:rPr lang="cs-CZ" altLang="cs-CZ" dirty="0" err="1" smtClean="0"/>
              <a:t>markery</a:t>
            </a:r>
            <a:r>
              <a:rPr lang="cs-CZ" altLang="cs-CZ" dirty="0" smtClean="0"/>
              <a:t> malnutrice </a:t>
            </a:r>
          </a:p>
        </p:txBody>
      </p:sp>
      <p:sp>
        <p:nvSpPr>
          <p:cNvPr id="67587" name="Zástupný symbol pro obsah 2"/>
          <p:cNvSpPr>
            <a:spLocks noGrp="1"/>
          </p:cNvSpPr>
          <p:nvPr>
            <p:ph idx="1"/>
          </p:nvPr>
        </p:nvSpPr>
        <p:spPr bwMode="auto">
          <a:xfrm>
            <a:off x="533400" y="990600"/>
            <a:ext cx="8064500" cy="482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8913" indent="-134938" eaLnBrk="1" hangingPunct="1"/>
            <a:r>
              <a:rPr lang="cs-CZ" altLang="cs-CZ" sz="2000" smtClean="0"/>
              <a:t>laboratorní markery dříve zařazované do diagnostiky malnutrice, jsou hodnocené jako méně specifické a </a:t>
            </a:r>
            <a:r>
              <a:rPr lang="cs-CZ" altLang="cs-CZ" sz="2000" b="1" smtClean="0"/>
              <a:t>nedoporučují se k diagnostice  </a:t>
            </a:r>
          </a:p>
          <a:p>
            <a:pPr marL="188913" indent="-134938" eaLnBrk="1" hangingPunct="1"/>
            <a:r>
              <a:rPr lang="cs-CZ" altLang="cs-CZ" sz="2000" b="1" smtClean="0"/>
              <a:t>albumin pod 30g/l byl v minulosti hodnocen jako marker malnutrice</a:t>
            </a:r>
          </a:p>
          <a:p>
            <a:pPr marL="188913" indent="-134938" eaLnBrk="1" hangingPunct="1"/>
            <a:r>
              <a:rPr lang="cs-CZ" altLang="cs-CZ" sz="2000" smtClean="0"/>
              <a:t>pokles albuminu při zánětu, při dehydrataci může být vysoký, po rehydrataci může klesnout  </a:t>
            </a:r>
          </a:p>
          <a:p>
            <a:pPr marL="188913" indent="-134938" eaLnBrk="1" hangingPunct="1"/>
            <a:r>
              <a:rPr lang="cs-CZ" altLang="cs-CZ" sz="2000" smtClean="0"/>
              <a:t>prudký pokles u kriticky nemocných referuje o tíží stavu, než o stupni malnutrice (i vzhledem k poločasu 21 dní) </a:t>
            </a:r>
          </a:p>
          <a:p>
            <a:pPr marL="188913" indent="-134938" eaLnBrk="1" hangingPunct="1"/>
            <a:r>
              <a:rPr lang="cs-CZ" altLang="cs-CZ" sz="2000" smtClean="0"/>
              <a:t>vhodný ke </a:t>
            </a:r>
            <a:r>
              <a:rPr lang="cs-CZ" altLang="cs-CZ" sz="2000" b="1" smtClean="0"/>
              <a:t>sledovaní chronické malnutrice bez přítomnosti zánětu </a:t>
            </a:r>
          </a:p>
          <a:p>
            <a:pPr marL="188913" indent="-134938" eaLnBrk="1" hangingPunct="1"/>
            <a:endParaRPr lang="cs-CZ" altLang="cs-CZ" sz="2000" b="1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Nadpis 1"/>
          <p:cNvSpPr>
            <a:spLocks noGrp="1"/>
          </p:cNvSpPr>
          <p:nvPr>
            <p:ph type="title"/>
          </p:nvPr>
        </p:nvSpPr>
        <p:spPr bwMode="auto">
          <a:xfrm>
            <a:off x="539750" y="720725"/>
            <a:ext cx="8064500" cy="450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dirty="0" smtClean="0"/>
              <a:t>Laboratorní </a:t>
            </a:r>
            <a:r>
              <a:rPr lang="cs-CZ" altLang="cs-CZ" dirty="0" err="1" smtClean="0"/>
              <a:t>markery</a:t>
            </a:r>
            <a:endParaRPr lang="cs-CZ" altLang="cs-CZ" dirty="0" smtClean="0"/>
          </a:p>
        </p:txBody>
      </p:sp>
      <p:sp>
        <p:nvSpPr>
          <p:cNvPr id="68611" name="Zástupný symbol pro obsah 2"/>
          <p:cNvSpPr>
            <a:spLocks noGrp="1"/>
          </p:cNvSpPr>
          <p:nvPr>
            <p:ph idx="1"/>
          </p:nvPr>
        </p:nvSpPr>
        <p:spPr bwMode="auto">
          <a:xfrm>
            <a:off x="457200" y="1371600"/>
            <a:ext cx="8064500" cy="414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8913" indent="-134938" eaLnBrk="1" hangingPunct="1"/>
            <a:r>
              <a:rPr lang="cs-CZ" altLang="cs-CZ" b="1" smtClean="0"/>
              <a:t>Prealbumin</a:t>
            </a:r>
            <a:r>
              <a:rPr lang="cs-CZ" altLang="cs-CZ" smtClean="0"/>
              <a:t> –poločas pod 1,5 dne (v zánětu je jeho tvorba suprimována cytokiny, při CRP pod 5 má lepší výpovědní hodnotu než albumin)</a:t>
            </a:r>
          </a:p>
          <a:p>
            <a:pPr marL="188913" indent="-134938" eaLnBrk="1" hangingPunct="1"/>
            <a:r>
              <a:rPr lang="cs-CZ" altLang="cs-CZ" b="1" smtClean="0"/>
              <a:t>Cholestero</a:t>
            </a:r>
            <a:r>
              <a:rPr lang="cs-CZ" altLang="cs-CZ" smtClean="0"/>
              <a:t>l- nízka hladina se vyskytuje u pacientů s malnutricí </a:t>
            </a:r>
          </a:p>
          <a:p>
            <a:pPr marL="188913" indent="-134938" eaLnBrk="1" hangingPunct="1"/>
            <a:r>
              <a:rPr lang="cs-CZ" altLang="cs-CZ" b="1" smtClean="0"/>
              <a:t>Kreatinin</a:t>
            </a:r>
            <a:r>
              <a:rPr lang="cs-CZ" altLang="cs-CZ" smtClean="0"/>
              <a:t> –odráží množství svalové hmoty (kreatinin výškový index KVI)</a:t>
            </a:r>
          </a:p>
          <a:p>
            <a:pPr marL="188913" indent="-134938" eaLnBrk="1" hangingPunct="1"/>
            <a:r>
              <a:rPr lang="cs-CZ" altLang="cs-CZ" b="1" smtClean="0"/>
              <a:t>Cholinesteráza</a:t>
            </a:r>
            <a:r>
              <a:rPr lang="cs-CZ" altLang="cs-CZ" smtClean="0"/>
              <a:t> –odráží míru jaterní proteosyntézy </a:t>
            </a:r>
          </a:p>
          <a:p>
            <a:pPr marL="188913" indent="-134938" eaLnBrk="1" hangingPunct="1"/>
            <a:r>
              <a:rPr lang="cs-CZ" altLang="cs-CZ" b="1" smtClean="0"/>
              <a:t>KO(anemie, lymfopenie) </a:t>
            </a:r>
          </a:p>
          <a:p>
            <a:pPr marL="188913" indent="-134938" eaLnBrk="1" hangingPunct="1"/>
            <a:r>
              <a:rPr lang="cs-CZ" altLang="cs-CZ" b="1" smtClean="0"/>
              <a:t>Ionty (Na, K, Cl, Ca, P, Mg)  </a:t>
            </a:r>
          </a:p>
          <a:p>
            <a:pPr marL="188913" indent="-134938" eaLnBrk="1" hangingPunct="1"/>
            <a:r>
              <a:rPr lang="cs-CZ" altLang="cs-CZ" b="1" smtClean="0"/>
              <a:t>Dusíkatá bilance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Zástupný symbol pro zápatí 1"/>
          <p:cNvSpPr txBox="1">
            <a:spLocks noGrp="1"/>
          </p:cNvSpPr>
          <p:nvPr/>
        </p:nvSpPr>
        <p:spPr bwMode="auto">
          <a:xfrm>
            <a:off x="541338" y="6227763"/>
            <a:ext cx="5938837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 sz="1200">
              <a:solidFill>
                <a:srgbClr val="0000DC"/>
              </a:solidFill>
              <a:latin typeface="Arial" panose="020B0604020202020204" pitchFamily="34" charset="0"/>
            </a:endParaRPr>
          </a:p>
        </p:txBody>
      </p:sp>
      <p:sp>
        <p:nvSpPr>
          <p:cNvPr id="69635" name="Zástupný symbol pro číslo snímku 2"/>
          <p:cNvSpPr txBox="1">
            <a:spLocks noGrp="1"/>
          </p:cNvSpPr>
          <p:nvPr/>
        </p:nvSpPr>
        <p:spPr bwMode="auto">
          <a:xfrm>
            <a:off x="311150" y="6227763"/>
            <a:ext cx="188913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 sz="12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9636" name="Nadpis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cs-CZ" altLang="cs-CZ" smtClean="0"/>
              <a:t>STANOVENÍ KLIDOVÉ ENERGETICKÉ POTŘEBY (BMR/REE – resting energy expenditure)</a:t>
            </a:r>
          </a:p>
        </p:txBody>
      </p:sp>
      <p:sp>
        <p:nvSpPr>
          <p:cNvPr id="69637" name="Zástupný obsah 4"/>
          <p:cNvSpPr>
            <a:spLocks noGrp="1" noChangeArrowheads="1"/>
          </p:cNvSpPr>
          <p:nvPr>
            <p:ph idx="4294967295"/>
          </p:nvPr>
        </p:nvSpPr>
        <p:spPr bwMode="auto">
          <a:xfrm>
            <a:off x="541338" y="1692275"/>
            <a:ext cx="8062912" cy="4140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marL="71438">
              <a:lnSpc>
                <a:spcPct val="150000"/>
              </a:lnSpc>
            </a:pPr>
            <a:r>
              <a:rPr lang="cs-CZ" altLang="cs-CZ" smtClean="0"/>
              <a:t>Harris-Benedictova rovnice – výpočet Basal Metabolic Rate (BMR)</a:t>
            </a:r>
          </a:p>
          <a:p>
            <a:pPr marL="71438">
              <a:lnSpc>
                <a:spcPct val="150000"/>
              </a:lnSpc>
            </a:pPr>
            <a:r>
              <a:rPr lang="cs-CZ" altLang="cs-CZ" sz="1500" smtClean="0"/>
              <a:t>BMR (ženy) = 655,0955 + (9,5634 × váha v kg) + (1,8496 × výška v cm) - (4,6756 × věk v letech)</a:t>
            </a:r>
          </a:p>
          <a:p>
            <a:pPr marL="71438">
              <a:lnSpc>
                <a:spcPct val="150000"/>
              </a:lnSpc>
            </a:pPr>
            <a:r>
              <a:rPr lang="cs-CZ" altLang="cs-CZ" sz="1500" smtClean="0"/>
              <a:t>BMR (muži) = 66,473 + (13,7516 × váha v kg) + (5,0033 × výška v cm) - (6,755 × věk v letech)</a:t>
            </a:r>
          </a:p>
          <a:p>
            <a:pPr marL="71438">
              <a:lnSpc>
                <a:spcPct val="150000"/>
              </a:lnSpc>
            </a:pPr>
            <a:r>
              <a:rPr lang="cs-CZ" altLang="cs-CZ" smtClean="0"/>
              <a:t>Mifflinova-St.Jeorova rovníce (USA)</a:t>
            </a:r>
          </a:p>
          <a:p>
            <a:pPr marL="71438">
              <a:lnSpc>
                <a:spcPct val="150000"/>
              </a:lnSpc>
            </a:pPr>
            <a:endParaRPr lang="cs-CZ" altLang="cs-CZ" smtClean="0"/>
          </a:p>
          <a:p>
            <a:pPr marL="71438">
              <a:lnSpc>
                <a:spcPct val="150000"/>
              </a:lnSpc>
            </a:pPr>
            <a:r>
              <a:rPr lang="cs-CZ" altLang="cs-CZ" smtClean="0"/>
              <a:t>REE tvoří cca 70-80% celk. </a:t>
            </a:r>
          </a:p>
          <a:p>
            <a:pPr marL="71438">
              <a:lnSpc>
                <a:spcPct val="150000"/>
              </a:lnSpc>
            </a:pPr>
            <a:r>
              <a:rPr lang="cs-CZ" altLang="cs-CZ" smtClean="0"/>
              <a:t>energet. výdeje (TEE)</a:t>
            </a:r>
          </a:p>
          <a:p>
            <a:pPr marL="71438">
              <a:lnSpc>
                <a:spcPct val="150000"/>
              </a:lnSpc>
            </a:pPr>
            <a:endParaRPr lang="cs-CZ" altLang="cs-CZ" smtClean="0"/>
          </a:p>
          <a:p>
            <a:pPr marL="71438">
              <a:lnSpc>
                <a:spcPct val="150000"/>
              </a:lnSpc>
            </a:pPr>
            <a:endParaRPr lang="cs-CZ" altLang="cs-CZ" smtClean="0"/>
          </a:p>
        </p:txBody>
      </p:sp>
      <p:pic>
        <p:nvPicPr>
          <p:cNvPr id="69638" name="Obrázek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352800"/>
            <a:ext cx="3048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Zástupný symbol pro zápatí 1"/>
          <p:cNvSpPr txBox="1">
            <a:spLocks noGrp="1"/>
          </p:cNvSpPr>
          <p:nvPr/>
        </p:nvSpPr>
        <p:spPr bwMode="auto">
          <a:xfrm>
            <a:off x="541338" y="6227763"/>
            <a:ext cx="5938837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 sz="1200">
              <a:solidFill>
                <a:srgbClr val="0000DC"/>
              </a:solidFill>
              <a:latin typeface="Arial" panose="020B0604020202020204" pitchFamily="34" charset="0"/>
            </a:endParaRPr>
          </a:p>
        </p:txBody>
      </p:sp>
      <p:sp>
        <p:nvSpPr>
          <p:cNvPr id="70659" name="Zástupný symbol pro číslo snímku 2"/>
          <p:cNvSpPr txBox="1">
            <a:spLocks noGrp="1"/>
          </p:cNvSpPr>
          <p:nvPr/>
        </p:nvSpPr>
        <p:spPr bwMode="auto">
          <a:xfrm>
            <a:off x="311150" y="6227763"/>
            <a:ext cx="188913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 sz="12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0660" name="Zástupný obsah 4"/>
          <p:cNvSpPr>
            <a:spLocks noGrp="1"/>
          </p:cNvSpPr>
          <p:nvPr>
            <p:ph idx="4294967295"/>
          </p:nvPr>
        </p:nvSpPr>
        <p:spPr bwMode="auto">
          <a:xfrm>
            <a:off x="541338" y="962025"/>
            <a:ext cx="8062912" cy="487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71438">
              <a:lnSpc>
                <a:spcPct val="150000"/>
              </a:lnSpc>
            </a:pPr>
            <a:r>
              <a:rPr lang="cs-CZ" altLang="cs-CZ" sz="1700" b="1" smtClean="0"/>
              <a:t>Celkový korekční faktor, navyšující ZEV za účelem výpočtu potřeby energie</a:t>
            </a:r>
            <a:r>
              <a:rPr lang="cs-CZ" altLang="cs-CZ" sz="1700" smtClean="0"/>
              <a:t>:</a:t>
            </a:r>
          </a:p>
          <a:p>
            <a:pPr marL="71438">
              <a:lnSpc>
                <a:spcPct val="150000"/>
              </a:lnSpc>
              <a:buFont typeface="Arial" panose="020B0604020202020204" pitchFamily="34" charset="0"/>
              <a:buChar char="̶"/>
            </a:pPr>
            <a:r>
              <a:rPr lang="cs-CZ" altLang="cs-CZ" sz="1700" smtClean="0"/>
              <a:t>Ventilovaný pacient bez zvýšených nároků		1,1		</a:t>
            </a:r>
          </a:p>
          <a:p>
            <a:pPr marL="71438">
              <a:lnSpc>
                <a:spcPct val="150000"/>
              </a:lnSpc>
              <a:buFont typeface="Arial" panose="020B0604020202020204" pitchFamily="34" charset="0"/>
              <a:buChar char="̶"/>
            </a:pPr>
            <a:r>
              <a:rPr lang="cs-CZ" altLang="cs-CZ" sz="1700" smtClean="0"/>
              <a:t>Pacient upoutaný na lůžko				1,2		</a:t>
            </a:r>
          </a:p>
          <a:p>
            <a:pPr marL="71438">
              <a:lnSpc>
                <a:spcPct val="150000"/>
              </a:lnSpc>
              <a:buFont typeface="Arial" panose="020B0604020202020204" pitchFamily="34" charset="0"/>
              <a:buChar char="̶"/>
            </a:pPr>
            <a:r>
              <a:rPr lang="cs-CZ" altLang="cs-CZ" sz="1700" smtClean="0"/>
              <a:t>Klidový nemocniční režim, chůze po pokoji		1,3		</a:t>
            </a:r>
          </a:p>
          <a:p>
            <a:pPr marL="71438">
              <a:lnSpc>
                <a:spcPct val="150000"/>
              </a:lnSpc>
              <a:buFont typeface="Arial" panose="020B0604020202020204" pitchFamily="34" charset="0"/>
              <a:buChar char="̶"/>
            </a:pPr>
            <a:r>
              <a:rPr lang="cs-CZ" altLang="cs-CZ" sz="1700" smtClean="0"/>
              <a:t>Hospitalizovaný chodící pacient			1,4		</a:t>
            </a:r>
          </a:p>
          <a:p>
            <a:pPr marL="71438">
              <a:lnSpc>
                <a:spcPct val="150000"/>
              </a:lnSpc>
              <a:buFont typeface="Arial" panose="020B0604020202020204" pitchFamily="34" charset="0"/>
              <a:buChar char="̶"/>
            </a:pPr>
            <a:r>
              <a:rPr lang="cs-CZ" altLang="cs-CZ" sz="1700" smtClean="0"/>
              <a:t>Hospitalizovaný rehabilitující pacient			1,5		</a:t>
            </a:r>
          </a:p>
          <a:p>
            <a:pPr marL="71438">
              <a:lnSpc>
                <a:spcPct val="150000"/>
              </a:lnSpc>
              <a:buFont typeface="Arial" panose="020B0604020202020204" pitchFamily="34" charset="0"/>
              <a:buChar char="̶"/>
            </a:pPr>
            <a:r>
              <a:rPr lang="cs-CZ" altLang="cs-CZ" sz="1700" smtClean="0"/>
              <a:t>Ambulantní pacient, domácí klidový režim		1,5		</a:t>
            </a:r>
          </a:p>
          <a:p>
            <a:pPr marL="71438">
              <a:lnSpc>
                <a:spcPct val="150000"/>
              </a:lnSpc>
              <a:buFont typeface="Arial" panose="020B0604020202020204" pitchFamily="34" charset="0"/>
              <a:buChar char="̶"/>
            </a:pPr>
            <a:r>
              <a:rPr lang="cs-CZ" altLang="cs-CZ" sz="1700" smtClean="0"/>
              <a:t>Rehabilitující ambulantní pacient			1,6		</a:t>
            </a:r>
          </a:p>
          <a:p>
            <a:pPr marL="71438">
              <a:lnSpc>
                <a:spcPct val="150000"/>
              </a:lnSpc>
              <a:buFont typeface="Arial" panose="020B0604020202020204" pitchFamily="34" charset="0"/>
              <a:buChar char="̶"/>
            </a:pPr>
            <a:r>
              <a:rPr lang="cs-CZ" altLang="cs-CZ" sz="1700" smtClean="0"/>
              <a:t>Anabolická fáze po velkém zhubnutí s cílem přibrat	až 1,7	</a:t>
            </a:r>
          </a:p>
          <a:p>
            <a:pPr marL="71438">
              <a:lnSpc>
                <a:spcPct val="150000"/>
              </a:lnSpc>
              <a:buFont typeface="Arial" panose="020B0604020202020204" pitchFamily="34" charset="0"/>
              <a:buChar char="̶"/>
            </a:pPr>
            <a:endParaRPr lang="cs-CZ" altLang="cs-CZ" sz="1700" smtClean="0"/>
          </a:p>
          <a:p>
            <a:pPr marL="71438">
              <a:lnSpc>
                <a:spcPct val="150000"/>
              </a:lnSpc>
            </a:pPr>
            <a:r>
              <a:rPr lang="cs-CZ" altLang="cs-CZ" sz="1700" b="1" smtClean="0"/>
              <a:t>Faktory zvyšující energ. potřebu:</a:t>
            </a:r>
            <a:r>
              <a:rPr lang="cs-CZ" altLang="cs-CZ" sz="1700" smtClean="0"/>
              <a:t> horečka, infekt, sepse, popáleniny, trauma	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Nadpis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918450" cy="1019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mtClean="0"/>
              <a:t>Nutriční péče v geriatrii</a:t>
            </a:r>
          </a:p>
        </p:txBody>
      </p:sp>
      <p:sp>
        <p:nvSpPr>
          <p:cNvPr id="71683" name="Zástupný obsah 1"/>
          <p:cNvSpPr>
            <a:spLocks noGrp="1" noChangeArrowheads="1"/>
          </p:cNvSpPr>
          <p:nvPr>
            <p:ph idx="1"/>
          </p:nvPr>
        </p:nvSpPr>
        <p:spPr bwMode="auto">
          <a:xfrm>
            <a:off x="539750" y="1692275"/>
            <a:ext cx="8064500" cy="414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8913" indent="-134938" eaLnBrk="1" hangingPunct="1"/>
            <a:endParaRPr lang="cs-CZ" altLang="cs-CZ" smtClean="0"/>
          </a:p>
        </p:txBody>
      </p:sp>
      <p:pic>
        <p:nvPicPr>
          <p:cNvPr id="7168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762000"/>
            <a:ext cx="7010400" cy="467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685" name="Rectangle 6"/>
          <p:cNvSpPr>
            <a:spLocks noChangeArrowheads="1"/>
          </p:cNvSpPr>
          <p:nvPr/>
        </p:nvSpPr>
        <p:spPr bwMode="auto">
          <a:xfrm>
            <a:off x="1257300" y="6076950"/>
            <a:ext cx="7543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3000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65542" name="Rectangle 7"/>
          <p:cNvSpPr>
            <a:spLocks noChangeArrowheads="1"/>
          </p:cNvSpPr>
          <p:nvPr/>
        </p:nvSpPr>
        <p:spPr bwMode="auto">
          <a:xfrm>
            <a:off x="3429000" y="5956300"/>
            <a:ext cx="472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cs-CZ" altLang="cs-CZ" sz="1050" dirty="0" smtClean="0"/>
              <a:t>Vágnerová </a:t>
            </a:r>
            <a:r>
              <a:rPr lang="cs-CZ" altLang="cs-CZ" sz="1050" dirty="0" err="1" smtClean="0"/>
              <a:t>T,Kušniriková</a:t>
            </a:r>
            <a:r>
              <a:rPr lang="cs-CZ" altLang="cs-CZ" sz="1050" dirty="0" smtClean="0"/>
              <a:t> I. Standard nutriční péče v geriatrii</a:t>
            </a:r>
            <a:br>
              <a:rPr lang="cs-CZ" altLang="cs-CZ" sz="1050" dirty="0" smtClean="0"/>
            </a:br>
            <a:r>
              <a:rPr lang="cs-CZ" altLang="cs-CZ" sz="1050" dirty="0" smtClean="0"/>
              <a:t>Nutriční </a:t>
            </a:r>
            <a:r>
              <a:rPr lang="cs-CZ" altLang="cs-CZ" sz="1050" dirty="0" err="1" smtClean="0"/>
              <a:t>screening</a:t>
            </a:r>
            <a:r>
              <a:rPr lang="cs-CZ" altLang="cs-CZ" sz="1050" dirty="0" smtClean="0"/>
              <a:t> a proces péče </a:t>
            </a:r>
            <a:r>
              <a:rPr lang="cs-CZ" altLang="cs-CZ" sz="1050" dirty="0" err="1" smtClean="0"/>
              <a:t>Geri</a:t>
            </a:r>
            <a:r>
              <a:rPr lang="cs-CZ" altLang="cs-CZ" sz="1050" dirty="0" smtClean="0"/>
              <a:t> a </a:t>
            </a:r>
            <a:r>
              <a:rPr lang="cs-CZ" altLang="cs-CZ" sz="1050" dirty="0" err="1" smtClean="0"/>
              <a:t>gero</a:t>
            </a:r>
            <a:r>
              <a:rPr lang="cs-CZ" altLang="cs-CZ" sz="1050" dirty="0" smtClean="0"/>
              <a:t> 2021, 10(1):41-51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720725"/>
            <a:ext cx="8064500" cy="450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mtClean="0"/>
              <a:t> Nutriční péče u seniorů </a:t>
            </a:r>
          </a:p>
        </p:txBody>
      </p:sp>
      <p:sp>
        <p:nvSpPr>
          <p:cNvPr id="73731" name="Zástupný obsah 1"/>
          <p:cNvSpPr>
            <a:spLocks noGrp="1" noChangeArrowheads="1"/>
          </p:cNvSpPr>
          <p:nvPr>
            <p:ph idx="1"/>
          </p:nvPr>
        </p:nvSpPr>
        <p:spPr bwMode="auto">
          <a:xfrm>
            <a:off x="539750" y="1692275"/>
            <a:ext cx="8064500" cy="414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8913" indent="-134938" eaLnBrk="1" hangingPunct="1"/>
            <a:endParaRPr lang="cs-CZ" altLang="cs-CZ" smtClean="0"/>
          </a:p>
        </p:txBody>
      </p:sp>
      <p:pic>
        <p:nvPicPr>
          <p:cNvPr id="737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541972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3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71800"/>
            <a:ext cx="7077075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Nadpis 1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457200"/>
            <a:ext cx="8064500" cy="450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z="4000" dirty="0" smtClean="0"/>
              <a:t>Doporučení výživy u seniorů</a:t>
            </a:r>
          </a:p>
        </p:txBody>
      </p:sp>
      <p:sp>
        <p:nvSpPr>
          <p:cNvPr id="76803" name="Zástupný symbol pro obsah 2"/>
          <p:cNvSpPr>
            <a:spLocks noGrp="1" noChangeArrowheads="1"/>
          </p:cNvSpPr>
          <p:nvPr>
            <p:ph idx="1"/>
          </p:nvPr>
        </p:nvSpPr>
        <p:spPr bwMode="auto">
          <a:xfrm>
            <a:off x="539750" y="1295400"/>
            <a:ext cx="8064500" cy="4537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8913" indent="-134938" eaLnBrk="1" hangingPunct="1"/>
            <a:r>
              <a:rPr lang="cs-CZ" altLang="cs-CZ" sz="2000" smtClean="0"/>
              <a:t>Příjem energie 30kcal/kg </a:t>
            </a:r>
            <a:r>
              <a:rPr lang="en-US" altLang="cs-CZ" sz="2000" smtClean="0"/>
              <a:t>(BMI</a:t>
            </a:r>
            <a:r>
              <a:rPr lang="cs-CZ" altLang="cs-CZ" sz="2000" smtClean="0"/>
              <a:t> pod </a:t>
            </a:r>
            <a:r>
              <a:rPr lang="en-US" altLang="cs-CZ" sz="2000" smtClean="0"/>
              <a:t>21 kg/m2 32</a:t>
            </a:r>
            <a:r>
              <a:rPr lang="cs-CZ" altLang="cs-CZ" sz="2000" smtClean="0"/>
              <a:t>-</a:t>
            </a:r>
            <a:r>
              <a:rPr lang="en-US" altLang="cs-CZ" sz="2000" smtClean="0"/>
              <a:t> </a:t>
            </a:r>
            <a:r>
              <a:rPr lang="cs-CZ" altLang="cs-CZ" sz="2000" smtClean="0"/>
              <a:t>3</a:t>
            </a:r>
            <a:r>
              <a:rPr lang="en-US" altLang="cs-CZ" sz="2000" smtClean="0"/>
              <a:t>8 kcal/kg</a:t>
            </a:r>
            <a:r>
              <a:rPr lang="cs-CZ" altLang="cs-CZ" sz="2000" smtClean="0"/>
              <a:t>)</a:t>
            </a:r>
            <a:r>
              <a:rPr lang="en-US" altLang="cs-CZ" sz="2000" smtClean="0"/>
              <a:t> </a:t>
            </a:r>
            <a:endParaRPr lang="cs-CZ" altLang="cs-CZ" sz="2000" smtClean="0"/>
          </a:p>
          <a:p>
            <a:pPr marL="188913" indent="-134938" eaLnBrk="1" hangingPunct="1"/>
            <a:r>
              <a:rPr lang="cs-CZ" altLang="cs-CZ" sz="2000" smtClean="0"/>
              <a:t>Protein 1-1,2g/kg/den (u malnutrice až 2/kg/den )</a:t>
            </a:r>
          </a:p>
          <a:p>
            <a:pPr marL="188913" indent="-134938" eaLnBrk="1" hangingPunct="1"/>
            <a:r>
              <a:rPr lang="cs-CZ" altLang="cs-CZ" sz="2000" smtClean="0"/>
              <a:t>Tuky 30% celkového energetického příjmu </a:t>
            </a:r>
          </a:p>
          <a:p>
            <a:pPr marL="188913" indent="-134938" eaLnBrk="1" hangingPunct="1"/>
            <a:r>
              <a:rPr lang="cs-CZ" altLang="cs-CZ" sz="2000" smtClean="0"/>
              <a:t>Sacharidy 55-60% (omezit jednoduché, nutno využít komplexní sacharidy) </a:t>
            </a:r>
          </a:p>
          <a:p>
            <a:pPr marL="188913" indent="-134938" eaLnBrk="1" hangingPunct="1"/>
            <a:r>
              <a:rPr lang="cs-CZ" altLang="cs-CZ" sz="2000" smtClean="0"/>
              <a:t>Vláknina 25 g (podpora střevní funkce)</a:t>
            </a:r>
          </a:p>
          <a:p>
            <a:pPr marL="188913" indent="-134938" eaLnBrk="1" hangingPunct="1"/>
            <a:r>
              <a:rPr lang="cs-CZ" altLang="cs-CZ" sz="2000" smtClean="0"/>
              <a:t>Tekutiny 1,6 l ženy/2l muži </a:t>
            </a:r>
          </a:p>
          <a:p>
            <a:pPr marL="188913" indent="-134938" eaLnBrk="1" hangingPunct="1"/>
            <a:r>
              <a:rPr lang="cs-CZ" altLang="cs-CZ" sz="2000" smtClean="0"/>
              <a:t>Mikronutrienty (denní příjem se neliší od mladších jedinců, ale zvýšené riziko deficitu vzhledem k zvýšené prevalence nemocí GIT např.atrofická gastritida)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Obrázek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43000"/>
            <a:ext cx="4418013" cy="529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Zástupný symbol pro zápatí 1"/>
          <p:cNvSpPr txBox="1">
            <a:spLocks noGrp="1"/>
          </p:cNvSpPr>
          <p:nvPr/>
        </p:nvSpPr>
        <p:spPr bwMode="auto">
          <a:xfrm>
            <a:off x="541338" y="6227763"/>
            <a:ext cx="5938837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endParaRPr lang="cs-CZ" altLang="cs-CZ" sz="1200">
              <a:solidFill>
                <a:srgbClr val="0000DC"/>
              </a:solidFill>
              <a:latin typeface="Arial" panose="020B0604020202020204" pitchFamily="34" charset="0"/>
            </a:endParaRPr>
          </a:p>
        </p:txBody>
      </p:sp>
      <p:sp>
        <p:nvSpPr>
          <p:cNvPr id="25604" name="Zástupný symbol pro číslo snímku 2"/>
          <p:cNvSpPr txBox="1">
            <a:spLocks noGrp="1"/>
          </p:cNvSpPr>
          <p:nvPr/>
        </p:nvSpPr>
        <p:spPr bwMode="auto">
          <a:xfrm>
            <a:off x="311150" y="6227763"/>
            <a:ext cx="188913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endParaRPr lang="cs-CZ" altLang="cs-CZ" sz="12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5605" name="Nadpis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304800"/>
            <a:ext cx="8147050" cy="987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cs-CZ" altLang="cs-CZ" sz="2600" smtClean="0"/>
              <a:t>Kdo je ohrožen malnutricí?</a:t>
            </a:r>
            <a:r>
              <a:rPr lang="cs-CZ" altLang="cs-CZ" smtClean="0"/>
              <a:t>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Obrázek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0" y="404813"/>
            <a:ext cx="15430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Zástupný symbol pro zápatí 4"/>
          <p:cNvSpPr txBox="1">
            <a:spLocks noGrp="1"/>
          </p:cNvSpPr>
          <p:nvPr/>
        </p:nvSpPr>
        <p:spPr bwMode="auto">
          <a:xfrm>
            <a:off x="609600" y="6227763"/>
            <a:ext cx="5938837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 sz="1200" dirty="0">
              <a:solidFill>
                <a:srgbClr val="0000DC"/>
              </a:solidFill>
              <a:latin typeface="Arial" panose="020B0604020202020204" pitchFamily="34" charset="0"/>
            </a:endParaRPr>
          </a:p>
        </p:txBody>
      </p:sp>
      <p:sp>
        <p:nvSpPr>
          <p:cNvPr id="78852" name="Zástupný symbol pro číslo snímku 5"/>
          <p:cNvSpPr txBox="1">
            <a:spLocks noGrp="1"/>
          </p:cNvSpPr>
          <p:nvPr/>
        </p:nvSpPr>
        <p:spPr bwMode="auto">
          <a:xfrm>
            <a:off x="311150" y="6227763"/>
            <a:ext cx="188913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 sz="12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8853" name="Nadpis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09650" y="2208213"/>
            <a:ext cx="8064500" cy="1031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cs-CZ" altLang="cs-CZ" sz="1100" smtClean="0"/>
              <a:t>1 odm 2,5g = 2,2g bílkoviny                             .            </a:t>
            </a:r>
            <a:br>
              <a:rPr lang="cs-CZ" altLang="cs-CZ" sz="1100" smtClean="0"/>
            </a:br>
            <a:r>
              <a:rPr lang="cs-CZ" altLang="cs-CZ" sz="1100" smtClean="0"/>
              <a:t>1 odm 5g = 4,4g bílkovin  </a:t>
            </a:r>
            <a:br>
              <a:rPr lang="cs-CZ" altLang="cs-CZ" sz="1100" smtClean="0"/>
            </a:br>
            <a:r>
              <a:rPr lang="cs-CZ" altLang="cs-CZ" sz="1100" smtClean="0"/>
              <a:t/>
            </a:r>
            <a:br>
              <a:rPr lang="cs-CZ" altLang="cs-CZ" sz="1100" smtClean="0"/>
            </a:br>
            <a:endParaRPr lang="cs-CZ" altLang="cs-CZ" sz="1100" smtClean="0"/>
          </a:p>
        </p:txBody>
      </p:sp>
      <p:pic>
        <p:nvPicPr>
          <p:cNvPr id="78854" name="Zástupný obsah 9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00" y="39688"/>
            <a:ext cx="1701800" cy="226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5" name="Obrázek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377825"/>
            <a:ext cx="5519737" cy="572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Nadpis 1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720725"/>
            <a:ext cx="8064500" cy="450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mtClean="0"/>
              <a:t>Enterální výživa </a:t>
            </a:r>
          </a:p>
        </p:txBody>
      </p:sp>
      <p:sp>
        <p:nvSpPr>
          <p:cNvPr id="79875" name="Zástupný symbol pro obsah 2"/>
          <p:cNvSpPr>
            <a:spLocks noGrp="1" noChangeArrowheads="1"/>
          </p:cNvSpPr>
          <p:nvPr>
            <p:ph idx="1"/>
          </p:nvPr>
        </p:nvSpPr>
        <p:spPr bwMode="auto">
          <a:xfrm>
            <a:off x="539750" y="1447800"/>
            <a:ext cx="8064500" cy="4384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8913" indent="-134938" eaLnBrk="1" hangingPunct="1"/>
            <a:r>
              <a:rPr lang="cs-CZ" altLang="cs-CZ" sz="2000" dirty="0" smtClean="0"/>
              <a:t>indikace pokud je nemožný příjem víc než 3 dny nebo pod 50% energetické potřeby víc než týden (u pacienta s očekávaným benefitem)</a:t>
            </a:r>
          </a:p>
          <a:p>
            <a:pPr marL="188913" indent="-134938" eaLnBrk="1" hangingPunct="1"/>
            <a:r>
              <a:rPr lang="cs-CZ" altLang="cs-CZ" sz="2000" dirty="0" smtClean="0"/>
              <a:t>NGS pokud je výživa indikována míň než měsíc, pokud víc než měsíc indikován PEG </a:t>
            </a:r>
          </a:p>
          <a:p>
            <a:pPr marL="188913" indent="-134938" eaLnBrk="1" hangingPunct="1"/>
            <a:r>
              <a:rPr lang="cs-CZ" altLang="cs-CZ" sz="2000" dirty="0" smtClean="0"/>
              <a:t>není indikována pokud je pacient v terminální fázi onemocnění (komfortní příjem potravy)</a:t>
            </a:r>
          </a:p>
          <a:p>
            <a:pPr marL="188913" indent="-134938" eaLnBrk="1" hangingPunct="1"/>
            <a:r>
              <a:rPr lang="cs-CZ" altLang="cs-CZ" sz="2000" dirty="0" smtClean="0"/>
              <a:t>EV/PEV považovaná za léčbu ne za bazální péči, proto podávat jen pokud je šance na zlepšení stavu pacienta  </a:t>
            </a:r>
          </a:p>
          <a:p>
            <a:pPr marL="188913" indent="-134938" eaLnBrk="1" hangingPunct="1"/>
            <a:endParaRPr lang="cs-CZ" altLang="cs-CZ" sz="2000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Enterální výživa- vstupy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EV </a:t>
            </a:r>
            <a:r>
              <a:rPr lang="cs-CZ" dirty="0"/>
              <a:t>do </a:t>
            </a:r>
            <a:r>
              <a:rPr lang="cs-CZ" dirty="0" smtClean="0"/>
              <a:t>žaludku - </a:t>
            </a:r>
            <a:r>
              <a:rPr lang="cs-CZ" dirty="0" err="1"/>
              <a:t>nazogastrická</a:t>
            </a:r>
            <a:r>
              <a:rPr lang="cs-CZ" dirty="0"/>
              <a:t> sonda (NG</a:t>
            </a:r>
            <a:r>
              <a:rPr lang="cs-CZ" dirty="0" smtClean="0"/>
              <a:t>), perkutánní </a:t>
            </a:r>
            <a:r>
              <a:rPr lang="cs-CZ" dirty="0"/>
              <a:t>endoskopická gastrostomie (PEG), chirurgická gastrostomie </a:t>
            </a:r>
            <a:r>
              <a:rPr lang="cs-CZ" dirty="0" smtClean="0"/>
              <a:t>při </a:t>
            </a:r>
            <a:r>
              <a:rPr lang="cs-CZ" dirty="0"/>
              <a:t>nemožnosti provedení gastroskopie (obstrukce jícnu</a:t>
            </a:r>
            <a:r>
              <a:rPr lang="cs-CZ" dirty="0" smtClean="0"/>
              <a:t>)</a:t>
            </a:r>
          </a:p>
          <a:p>
            <a:r>
              <a:rPr lang="cs-CZ" dirty="0" smtClean="0"/>
              <a:t> EV </a:t>
            </a:r>
            <a:r>
              <a:rPr lang="cs-CZ" dirty="0"/>
              <a:t>do tenkého střeva </a:t>
            </a:r>
            <a:r>
              <a:rPr lang="cs-CZ" dirty="0" smtClean="0"/>
              <a:t>-</a:t>
            </a:r>
            <a:r>
              <a:rPr lang="cs-CZ" dirty="0" err="1" smtClean="0"/>
              <a:t>nazojejunální</a:t>
            </a:r>
            <a:r>
              <a:rPr lang="cs-CZ" dirty="0" smtClean="0"/>
              <a:t> </a:t>
            </a:r>
            <a:r>
              <a:rPr lang="cs-CZ" dirty="0"/>
              <a:t>sonda (NJ), chirurgická </a:t>
            </a:r>
            <a:r>
              <a:rPr lang="cs-CZ" dirty="0" err="1"/>
              <a:t>jejunostomie</a:t>
            </a:r>
            <a:r>
              <a:rPr lang="cs-CZ" dirty="0"/>
              <a:t>, perkutánní </a:t>
            </a:r>
            <a:r>
              <a:rPr lang="cs-CZ" dirty="0" err="1"/>
              <a:t>gastrojejunostomie</a:t>
            </a:r>
            <a:r>
              <a:rPr lang="cs-CZ" dirty="0"/>
              <a:t> (PGJ), endoskopicky asistovaná </a:t>
            </a:r>
            <a:r>
              <a:rPr lang="cs-CZ" dirty="0" err="1"/>
              <a:t>jejunostomie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587750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Enterální výživa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polymerní </a:t>
            </a:r>
            <a:r>
              <a:rPr lang="cs-CZ" sz="2000" dirty="0" smtClean="0"/>
              <a:t>EV ( </a:t>
            </a:r>
            <a:r>
              <a:rPr lang="cs-CZ" sz="2000" dirty="0"/>
              <a:t>jednotlivé živiny v původní </a:t>
            </a:r>
            <a:r>
              <a:rPr lang="cs-CZ" sz="2000" dirty="0" smtClean="0"/>
              <a:t>formě- proteiny</a:t>
            </a:r>
            <a:r>
              <a:rPr lang="cs-CZ" sz="2000" dirty="0"/>
              <a:t>, škroby, </a:t>
            </a:r>
            <a:r>
              <a:rPr lang="cs-CZ" sz="2000" dirty="0" smtClean="0"/>
              <a:t>cukry, osmolalita </a:t>
            </a:r>
            <a:r>
              <a:rPr lang="cs-CZ" sz="2000" dirty="0"/>
              <a:t>pod 300 </a:t>
            </a:r>
            <a:r>
              <a:rPr lang="cs-CZ" sz="2000" dirty="0" err="1" smtClean="0"/>
              <a:t>mOsm</a:t>
            </a:r>
            <a:r>
              <a:rPr lang="cs-CZ" sz="2000" dirty="0" smtClean="0"/>
              <a:t>/</a:t>
            </a:r>
            <a:r>
              <a:rPr lang="cs-CZ" sz="2000" dirty="0" err="1" smtClean="0"/>
              <a:t>l,lze</a:t>
            </a:r>
            <a:r>
              <a:rPr lang="cs-CZ" sz="2000" dirty="0" smtClean="0"/>
              <a:t> </a:t>
            </a:r>
            <a:r>
              <a:rPr lang="cs-CZ" sz="2000" dirty="0"/>
              <a:t>podat do žaludku </a:t>
            </a:r>
            <a:r>
              <a:rPr lang="cs-CZ" sz="2000" dirty="0" smtClean="0"/>
              <a:t>bolusově, do </a:t>
            </a:r>
            <a:r>
              <a:rPr lang="cs-CZ" sz="2000" dirty="0"/>
              <a:t>jejuna </a:t>
            </a:r>
            <a:r>
              <a:rPr lang="cs-CZ" sz="2000" dirty="0" smtClean="0"/>
              <a:t>kontinuálně)</a:t>
            </a:r>
            <a:endParaRPr lang="cs-CZ" sz="2000" dirty="0"/>
          </a:p>
          <a:p>
            <a:r>
              <a:rPr lang="cs-CZ" sz="2000" dirty="0" err="1" smtClean="0"/>
              <a:t>oligomérní</a:t>
            </a:r>
            <a:r>
              <a:rPr lang="cs-CZ" sz="2000" dirty="0" smtClean="0"/>
              <a:t> (</a:t>
            </a:r>
            <a:r>
              <a:rPr lang="cs-CZ" sz="2000" dirty="0" err="1" smtClean="0"/>
              <a:t>oligopeptidy</a:t>
            </a:r>
            <a:r>
              <a:rPr lang="cs-CZ" sz="2000" dirty="0"/>
              <a:t>, AMK, disacharidy, </a:t>
            </a:r>
            <a:r>
              <a:rPr lang="cs-CZ" sz="2000" dirty="0" smtClean="0"/>
              <a:t>tuky, nevyžadují </a:t>
            </a:r>
            <a:r>
              <a:rPr lang="cs-CZ" sz="2000" dirty="0"/>
              <a:t>štěpení trávicími </a:t>
            </a:r>
            <a:r>
              <a:rPr lang="cs-CZ" sz="2000" dirty="0" smtClean="0"/>
              <a:t>enzymy, použití při </a:t>
            </a:r>
            <a:r>
              <a:rPr lang="cs-CZ" sz="2000" dirty="0"/>
              <a:t>intoleranci polymerních </a:t>
            </a:r>
            <a:r>
              <a:rPr lang="cs-CZ" sz="2000" dirty="0" smtClean="0"/>
              <a:t>přípravků,  </a:t>
            </a:r>
            <a:r>
              <a:rPr lang="cs-CZ" sz="2000" dirty="0"/>
              <a:t>osmolalita cca 350 </a:t>
            </a:r>
            <a:r>
              <a:rPr lang="cs-CZ" sz="2000" dirty="0" err="1" smtClean="0"/>
              <a:t>mOsm</a:t>
            </a:r>
            <a:r>
              <a:rPr lang="cs-CZ" sz="2000" dirty="0" smtClean="0"/>
              <a:t>/l) </a:t>
            </a:r>
          </a:p>
          <a:p>
            <a:r>
              <a:rPr lang="cs-CZ" sz="2000" dirty="0" smtClean="0"/>
              <a:t>orgánově specifické - jaterní, renální </a:t>
            </a:r>
            <a:r>
              <a:rPr lang="cs-CZ" sz="2000" dirty="0"/>
              <a:t>(</a:t>
            </a:r>
            <a:r>
              <a:rPr lang="cs-CZ" sz="2000" dirty="0" err="1"/>
              <a:t>esenc.AMK</a:t>
            </a:r>
            <a:r>
              <a:rPr lang="cs-CZ" sz="2000" dirty="0"/>
              <a:t>)</a:t>
            </a:r>
          </a:p>
          <a:p>
            <a:pPr marL="0" indent="0">
              <a:buNone/>
            </a:pPr>
            <a:r>
              <a:rPr lang="cs-CZ" sz="2000" dirty="0" smtClean="0"/>
              <a:t>   </a:t>
            </a:r>
            <a:r>
              <a:rPr lang="cs-CZ" sz="2000" dirty="0" err="1" smtClean="0"/>
              <a:t>imunomodulační</a:t>
            </a:r>
            <a:r>
              <a:rPr lang="cs-CZ" sz="2000" dirty="0" smtClean="0"/>
              <a:t> (</a:t>
            </a:r>
            <a:r>
              <a:rPr lang="cs-CZ" sz="2000" dirty="0" err="1" smtClean="0"/>
              <a:t>arginin,omega</a:t>
            </a:r>
            <a:r>
              <a:rPr lang="cs-CZ" sz="2000" dirty="0" smtClean="0"/>
              <a:t> 3MK</a:t>
            </a:r>
            <a:r>
              <a:rPr lang="cs-CZ" sz="2000" dirty="0"/>
              <a:t>)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7487" y="6384105"/>
            <a:ext cx="5940425" cy="252412"/>
          </a:xfrm>
        </p:spPr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802216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Kontraindikace enterální výživy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náhlé </a:t>
            </a:r>
            <a:r>
              <a:rPr lang="cs-CZ" sz="2400" dirty="0"/>
              <a:t>příhody břišní (krvácení do trávicího traktu, ileus, apendicitida, cholecystitida, divertikulitida, perforace GIT) </a:t>
            </a:r>
            <a:endParaRPr lang="cs-CZ" sz="2400" dirty="0" smtClean="0"/>
          </a:p>
          <a:p>
            <a:r>
              <a:rPr lang="cs-CZ" sz="2400" dirty="0" smtClean="0"/>
              <a:t> vysoké </a:t>
            </a:r>
            <a:r>
              <a:rPr lang="cs-CZ" sz="2400" dirty="0"/>
              <a:t>střevní píštěle s velkými ztrátami </a:t>
            </a:r>
            <a:endParaRPr lang="cs-CZ" sz="2400" dirty="0" smtClean="0"/>
          </a:p>
          <a:p>
            <a:r>
              <a:rPr lang="cs-CZ" sz="2400" dirty="0" smtClean="0"/>
              <a:t>úplná </a:t>
            </a:r>
            <a:r>
              <a:rPr lang="cs-CZ" sz="2400" dirty="0"/>
              <a:t>ztráta funkce střeva (</a:t>
            </a:r>
            <a:r>
              <a:rPr lang="cs-CZ" sz="2400" dirty="0" err="1"/>
              <a:t>mukozitida</a:t>
            </a:r>
            <a:r>
              <a:rPr lang="cs-CZ" sz="2400" dirty="0"/>
              <a:t>, </a:t>
            </a:r>
            <a:r>
              <a:rPr lang="cs-CZ" sz="2400" dirty="0" smtClean="0"/>
              <a:t>syndrom </a:t>
            </a:r>
            <a:r>
              <a:rPr lang="cs-CZ" sz="2400" dirty="0" err="1"/>
              <a:t>pseudoobstrukce</a:t>
            </a:r>
            <a:r>
              <a:rPr lang="cs-CZ" sz="2400" dirty="0"/>
              <a:t>, těžké enteritidy a kolitidy)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02676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Enterální výživa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93951"/>
            <a:ext cx="9144000" cy="327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9721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Nadpis 1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720725"/>
            <a:ext cx="8064500" cy="450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dirty="0" smtClean="0"/>
              <a:t>Parenterální výživa </a:t>
            </a:r>
          </a:p>
        </p:txBody>
      </p:sp>
      <p:sp>
        <p:nvSpPr>
          <p:cNvPr id="86019" name="Zástupný symbol pro obsah 2"/>
          <p:cNvSpPr>
            <a:spLocks noGrp="1" noChangeArrowheads="1"/>
          </p:cNvSpPr>
          <p:nvPr>
            <p:ph idx="1"/>
          </p:nvPr>
        </p:nvSpPr>
        <p:spPr bwMode="auto">
          <a:xfrm>
            <a:off x="539750" y="1692275"/>
            <a:ext cx="8064500" cy="414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8913" indent="-134938" eaLnBrk="1" hangingPunct="1"/>
            <a:r>
              <a:rPr lang="cs-CZ" altLang="cs-CZ" sz="2000" dirty="0" smtClean="0"/>
              <a:t>pokud pacient hladoví víc než 3 dny a není možný enterální příjem, nebo sní míň než 50% potřeby víc než týden </a:t>
            </a:r>
          </a:p>
          <a:p>
            <a:pPr marL="188913" indent="-134938" eaLnBrk="1" hangingPunct="1"/>
            <a:r>
              <a:rPr lang="cs-CZ" altLang="cs-CZ" sz="2000" b="1" dirty="0" err="1" smtClean="0"/>
              <a:t>periférní</a:t>
            </a:r>
            <a:r>
              <a:rPr lang="cs-CZ" altLang="cs-CZ" sz="2000" dirty="0" smtClean="0"/>
              <a:t> ( </a:t>
            </a:r>
            <a:r>
              <a:rPr lang="cs-CZ" sz="2000" dirty="0"/>
              <a:t>krátkodobé </a:t>
            </a:r>
            <a:r>
              <a:rPr lang="cs-CZ" sz="2000" dirty="0" err="1" smtClean="0"/>
              <a:t>řešení,do</a:t>
            </a:r>
            <a:r>
              <a:rPr lang="cs-CZ" sz="2000" dirty="0" smtClean="0"/>
              <a:t> </a:t>
            </a:r>
            <a:r>
              <a:rPr lang="cs-CZ" sz="2000" dirty="0"/>
              <a:t>periferní žíly </a:t>
            </a:r>
            <a:r>
              <a:rPr lang="cs-CZ" sz="2000" dirty="0" smtClean="0"/>
              <a:t>aplikujeme roztoky </a:t>
            </a:r>
            <a:r>
              <a:rPr lang="cs-CZ" sz="2000" dirty="0"/>
              <a:t>s osmolaritou do 900 </a:t>
            </a:r>
            <a:r>
              <a:rPr lang="cs-CZ" sz="2000" dirty="0" err="1" smtClean="0"/>
              <a:t>mosmol</a:t>
            </a:r>
            <a:r>
              <a:rPr lang="cs-CZ" sz="2000" dirty="0" smtClean="0"/>
              <a:t>/l)</a:t>
            </a:r>
          </a:p>
          <a:p>
            <a:pPr marL="188913" indent="-134938" eaLnBrk="1" hangingPunct="1"/>
            <a:r>
              <a:rPr lang="cs-CZ" altLang="cs-CZ" sz="2000" b="1" dirty="0"/>
              <a:t>c</a:t>
            </a:r>
            <a:r>
              <a:rPr lang="cs-CZ" altLang="cs-CZ" sz="2000" b="1" dirty="0" smtClean="0"/>
              <a:t>entrální </a:t>
            </a:r>
            <a:r>
              <a:rPr lang="cs-CZ" altLang="cs-CZ" sz="2000" dirty="0" smtClean="0"/>
              <a:t>(dlouhodobé řešení, r</a:t>
            </a:r>
            <a:r>
              <a:rPr lang="cs-CZ" sz="2000" dirty="0" smtClean="0"/>
              <a:t>oztoky </a:t>
            </a:r>
            <a:r>
              <a:rPr lang="cs-CZ" sz="2000" dirty="0"/>
              <a:t>s osmolaritou nad 900 </a:t>
            </a:r>
            <a:r>
              <a:rPr lang="cs-CZ" sz="2000" dirty="0" err="1" smtClean="0"/>
              <a:t>mosmol</a:t>
            </a:r>
            <a:r>
              <a:rPr lang="cs-CZ" sz="2000" dirty="0" smtClean="0"/>
              <a:t>/l, </a:t>
            </a:r>
            <a:r>
              <a:rPr lang="cs-CZ" sz="2000" dirty="0" err="1"/>
              <a:t>kanylace</a:t>
            </a:r>
            <a:r>
              <a:rPr lang="cs-CZ" sz="2000" dirty="0"/>
              <a:t> </a:t>
            </a:r>
            <a:r>
              <a:rPr lang="cs-CZ" sz="2000" dirty="0" err="1" smtClean="0"/>
              <a:t>v.suclavia</a:t>
            </a:r>
            <a:r>
              <a:rPr lang="cs-CZ" sz="2000" dirty="0" smtClean="0"/>
              <a:t>, </a:t>
            </a:r>
            <a:r>
              <a:rPr lang="cs-CZ" sz="2000" dirty="0" err="1" smtClean="0"/>
              <a:t>v.jugularis,ev.permanentní</a:t>
            </a:r>
            <a:r>
              <a:rPr lang="cs-CZ" sz="2000" dirty="0" smtClean="0"/>
              <a:t> </a:t>
            </a:r>
            <a:r>
              <a:rPr lang="cs-CZ" sz="2000" dirty="0"/>
              <a:t>katétry vedené podkožním tunelem, nebo </a:t>
            </a:r>
            <a:r>
              <a:rPr lang="cs-CZ" sz="2000" dirty="0" smtClean="0"/>
              <a:t>implantace venózního portu (tyto </a:t>
            </a:r>
            <a:r>
              <a:rPr lang="cs-CZ" sz="2000" dirty="0"/>
              <a:t>způsoby snižují riziko kanylových </a:t>
            </a:r>
            <a:r>
              <a:rPr lang="cs-CZ" sz="2000" dirty="0" smtClean="0"/>
              <a:t>sepsí)</a:t>
            </a:r>
            <a:endParaRPr lang="cs-CZ" altLang="cs-CZ" sz="2000" dirty="0" smtClean="0"/>
          </a:p>
          <a:p>
            <a:pPr marL="188913" indent="-134938" eaLnBrk="1" hangingPunct="1"/>
            <a:endParaRPr lang="cs-CZ" altLang="cs-CZ" sz="2800" b="1" dirty="0" smtClean="0"/>
          </a:p>
          <a:p>
            <a:pPr marL="188913" indent="-134938" eaLnBrk="1" hangingPunct="1"/>
            <a:endParaRPr lang="cs-CZ" altLang="cs-CZ" dirty="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Parenterální výživa </a:t>
            </a:r>
            <a:r>
              <a:rPr lang="cs-CZ" altLang="cs-CZ" dirty="0" smtClean="0"/>
              <a:t>- komplikace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</a:t>
            </a:r>
            <a:r>
              <a:rPr lang="cs-CZ" dirty="0" smtClean="0"/>
              <a:t>při </a:t>
            </a:r>
            <a:r>
              <a:rPr lang="cs-CZ" dirty="0"/>
              <a:t>zavádění centrálních kanyl </a:t>
            </a:r>
            <a:r>
              <a:rPr lang="cs-CZ" dirty="0" smtClean="0"/>
              <a:t>- </a:t>
            </a:r>
            <a:r>
              <a:rPr lang="cs-CZ" dirty="0"/>
              <a:t>krvácení, </a:t>
            </a:r>
            <a:r>
              <a:rPr lang="cs-CZ" dirty="0" smtClean="0"/>
              <a:t> pneumotorax, </a:t>
            </a:r>
            <a:r>
              <a:rPr lang="cs-CZ" dirty="0"/>
              <a:t>poranění okolních </a:t>
            </a:r>
            <a:r>
              <a:rPr lang="cs-CZ" dirty="0" smtClean="0"/>
              <a:t>struktur</a:t>
            </a:r>
          </a:p>
          <a:p>
            <a:r>
              <a:rPr lang="cs-CZ" dirty="0"/>
              <a:t>riziko vzniku infekce – septické komplikace (katétrová sepse)</a:t>
            </a:r>
          </a:p>
          <a:p>
            <a:r>
              <a:rPr lang="cs-CZ" dirty="0" smtClean="0"/>
              <a:t>vzduchová embolie</a:t>
            </a:r>
            <a:endParaRPr lang="cs-CZ" dirty="0"/>
          </a:p>
          <a:p>
            <a:r>
              <a:rPr lang="cs-CZ" dirty="0"/>
              <a:t>nesprávné zavedení katétru </a:t>
            </a:r>
            <a:endParaRPr lang="cs-CZ" dirty="0" smtClean="0"/>
          </a:p>
          <a:p>
            <a:r>
              <a:rPr lang="cs-CZ" dirty="0" smtClean="0"/>
              <a:t>žilní trombóza</a:t>
            </a:r>
          </a:p>
          <a:p>
            <a:r>
              <a:rPr lang="cs-CZ" dirty="0" smtClean="0"/>
              <a:t>přetížení substráty - </a:t>
            </a:r>
            <a:r>
              <a:rPr lang="cs-CZ" dirty="0"/>
              <a:t>hyperglykémie, </a:t>
            </a:r>
            <a:r>
              <a:rPr lang="cs-CZ" dirty="0" err="1"/>
              <a:t>hyperhydratace</a:t>
            </a:r>
            <a:r>
              <a:rPr lang="cs-CZ" dirty="0"/>
              <a:t>, </a:t>
            </a:r>
            <a:r>
              <a:rPr lang="cs-CZ" dirty="0" err="1"/>
              <a:t>hyperosmolární</a:t>
            </a:r>
            <a:r>
              <a:rPr lang="cs-CZ" dirty="0"/>
              <a:t> stav, porucha metabolizmu, elektrolytů, srdeční, jaterní, ledvinné </a:t>
            </a:r>
            <a:r>
              <a:rPr lang="cs-CZ" dirty="0" smtClean="0"/>
              <a:t>selhání</a:t>
            </a:r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445293" y="6100014"/>
            <a:ext cx="5940425" cy="252412"/>
          </a:xfrm>
        </p:spPr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>
          <a:xfrm>
            <a:off x="445293" y="6357809"/>
            <a:ext cx="188913" cy="252412"/>
          </a:xfrm>
        </p:spPr>
        <p:txBody>
          <a:bodyPr/>
          <a:lstStyle/>
          <a:p>
            <a:pPr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5718086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Zástupný symbol pro číslo snímku 2"/>
          <p:cNvSpPr txBox="1">
            <a:spLocks noGrp="1"/>
          </p:cNvSpPr>
          <p:nvPr/>
        </p:nvSpPr>
        <p:spPr bwMode="auto">
          <a:xfrm>
            <a:off x="311150" y="6227763"/>
            <a:ext cx="188913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 sz="12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8067" name="Nadpis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45055" y="228600"/>
            <a:ext cx="7924800" cy="685800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cs-CZ" altLang="cs-CZ" sz="2600" dirty="0" smtClean="0"/>
              <a:t>REFEEDING SYNDROM</a:t>
            </a:r>
          </a:p>
        </p:txBody>
      </p:sp>
      <p:sp>
        <p:nvSpPr>
          <p:cNvPr id="88068" name="Zástupný obsah 4"/>
          <p:cNvSpPr>
            <a:spLocks noGrp="1" noChangeArrowheads="1"/>
          </p:cNvSpPr>
          <p:nvPr>
            <p:ph idx="4294967295"/>
          </p:nvPr>
        </p:nvSpPr>
        <p:spPr bwMode="auto">
          <a:xfrm>
            <a:off x="541338" y="1171575"/>
            <a:ext cx="8062912" cy="4965700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0825" indent="-179388">
              <a:lnSpc>
                <a:spcPct val="150000"/>
              </a:lnSpc>
              <a:buFont typeface="Arial" panose="020B0604020202020204" pitchFamily="34" charset="0"/>
              <a:buChar char="̶"/>
            </a:pPr>
            <a:r>
              <a:rPr lang="cs-CZ" altLang="cs-CZ" sz="1800" dirty="0" smtClean="0"/>
              <a:t>závažná komplikace podávání výživy</a:t>
            </a:r>
          </a:p>
          <a:p>
            <a:pPr marL="250825" indent="-179388">
              <a:lnSpc>
                <a:spcPct val="150000"/>
              </a:lnSpc>
              <a:buFont typeface="Arial" panose="020B0604020202020204" pitchFamily="34" charset="0"/>
              <a:buChar char="̶"/>
            </a:pPr>
            <a:r>
              <a:rPr lang="cs-CZ" altLang="cs-CZ" sz="1800" dirty="0" smtClean="0"/>
              <a:t>rizikoví: </a:t>
            </a:r>
            <a:r>
              <a:rPr lang="cs-CZ" altLang="cs-CZ" sz="1800" dirty="0" err="1" smtClean="0"/>
              <a:t>chron.malnutrice</a:t>
            </a:r>
            <a:r>
              <a:rPr lang="cs-CZ" altLang="cs-CZ" sz="1800" dirty="0" smtClean="0"/>
              <a:t>, </a:t>
            </a:r>
            <a:r>
              <a:rPr lang="cs-CZ" altLang="cs-CZ" sz="1800" dirty="0" err="1" smtClean="0"/>
              <a:t>ment.anorexie</a:t>
            </a:r>
            <a:r>
              <a:rPr lang="cs-CZ" altLang="cs-CZ" sz="1800" dirty="0" smtClean="0"/>
              <a:t>, onkologické </a:t>
            </a:r>
            <a:r>
              <a:rPr lang="cs-CZ" altLang="cs-CZ" sz="1800" dirty="0" err="1" smtClean="0"/>
              <a:t>onem</a:t>
            </a:r>
            <a:r>
              <a:rPr lang="cs-CZ" altLang="cs-CZ" sz="1800" dirty="0" smtClean="0"/>
              <a:t>., senioři, alkoholici, </a:t>
            </a:r>
            <a:r>
              <a:rPr lang="cs-CZ" altLang="cs-CZ" sz="1800" dirty="0" err="1" smtClean="0"/>
              <a:t>střev.píštěle</a:t>
            </a:r>
            <a:endParaRPr lang="cs-CZ" altLang="cs-CZ" sz="1800" dirty="0" smtClean="0"/>
          </a:p>
          <a:p>
            <a:pPr marL="250825" indent="-179388">
              <a:lnSpc>
                <a:spcPct val="150000"/>
              </a:lnSpc>
              <a:buFontTx/>
              <a:buChar char="-"/>
            </a:pPr>
            <a:r>
              <a:rPr lang="cs-CZ" altLang="cs-CZ" sz="1800" b="1" dirty="0" smtClean="0"/>
              <a:t>↓K &lt;2,5mmol/l </a:t>
            </a:r>
            <a:r>
              <a:rPr lang="cs-CZ" altLang="cs-CZ" sz="1800" dirty="0" smtClean="0"/>
              <a:t>– </a:t>
            </a:r>
            <a:r>
              <a:rPr lang="cs-CZ" altLang="cs-CZ" sz="1800" dirty="0" err="1" smtClean="0"/>
              <a:t>sval.slabost</a:t>
            </a:r>
            <a:r>
              <a:rPr lang="cs-CZ" altLang="cs-CZ" sz="1800" dirty="0" smtClean="0"/>
              <a:t>, </a:t>
            </a:r>
            <a:r>
              <a:rPr lang="cs-CZ" altLang="cs-CZ" sz="1800" dirty="0" err="1" smtClean="0"/>
              <a:t>dech.nedostatečnost,arytmie</a:t>
            </a:r>
            <a:r>
              <a:rPr lang="cs-CZ" altLang="cs-CZ" sz="1800" dirty="0" smtClean="0"/>
              <a:t>, ileus</a:t>
            </a:r>
          </a:p>
          <a:p>
            <a:pPr marL="250825" indent="-179388">
              <a:lnSpc>
                <a:spcPct val="150000"/>
              </a:lnSpc>
              <a:buFontTx/>
              <a:buChar char="-"/>
            </a:pPr>
            <a:r>
              <a:rPr lang="cs-CZ" altLang="cs-CZ" sz="1800" b="1" dirty="0" smtClean="0"/>
              <a:t>↓Mg &lt;0,5mmol/l </a:t>
            </a:r>
            <a:r>
              <a:rPr lang="cs-CZ" altLang="cs-CZ" sz="1800" dirty="0" smtClean="0"/>
              <a:t>– křeče, arytmie, záchvaty</a:t>
            </a:r>
          </a:p>
          <a:p>
            <a:pPr marL="250825" indent="-179388">
              <a:lnSpc>
                <a:spcPct val="150000"/>
              </a:lnSpc>
              <a:buFontTx/>
              <a:buChar char="-"/>
            </a:pPr>
            <a:r>
              <a:rPr lang="cs-CZ" altLang="cs-CZ" sz="1800" b="1" dirty="0" smtClean="0"/>
              <a:t>↓P 0,5mmol/l - ↓</a:t>
            </a:r>
            <a:r>
              <a:rPr lang="cs-CZ" altLang="cs-CZ" sz="1800" dirty="0" err="1" smtClean="0"/>
              <a:t>kardiovask</a:t>
            </a:r>
            <a:r>
              <a:rPr lang="cs-CZ" altLang="cs-CZ" sz="1800" dirty="0" smtClean="0"/>
              <a:t>. a </a:t>
            </a:r>
            <a:r>
              <a:rPr lang="cs-CZ" altLang="cs-CZ" sz="1800" dirty="0" err="1" smtClean="0"/>
              <a:t>nervosval.fcí</a:t>
            </a:r>
            <a:r>
              <a:rPr lang="cs-CZ" altLang="cs-CZ" sz="1800" dirty="0" smtClean="0"/>
              <a:t>, slabost, únava, arytmie</a:t>
            </a:r>
          </a:p>
          <a:p>
            <a:pPr marL="250825" indent="-179388">
              <a:lnSpc>
                <a:spcPct val="150000"/>
              </a:lnSpc>
              <a:buFontTx/>
              <a:buChar char="-"/>
            </a:pPr>
            <a:r>
              <a:rPr lang="cs-CZ" altLang="cs-CZ" sz="1800" dirty="0" smtClean="0"/>
              <a:t>↑INZ – zadržení vody a soli v těle - otoky, </a:t>
            </a:r>
            <a:r>
              <a:rPr lang="cs-CZ" altLang="cs-CZ" sz="1800" dirty="0" err="1" smtClean="0"/>
              <a:t>srd</a:t>
            </a:r>
            <a:r>
              <a:rPr lang="cs-CZ" altLang="cs-CZ" sz="1800" dirty="0" smtClean="0"/>
              <a:t>. selhání</a:t>
            </a:r>
          </a:p>
          <a:p>
            <a:pPr marL="250825" indent="-179388">
              <a:lnSpc>
                <a:spcPct val="150000"/>
              </a:lnSpc>
              <a:buFontTx/>
              <a:buChar char="-"/>
            </a:pPr>
            <a:r>
              <a:rPr lang="cs-CZ" altLang="cs-CZ" sz="1800" b="1" dirty="0" smtClean="0"/>
              <a:t>otoky, orgánová dysfunkce</a:t>
            </a:r>
          </a:p>
          <a:p>
            <a:pPr marL="250825" indent="-179388">
              <a:lnSpc>
                <a:spcPct val="150000"/>
              </a:lnSpc>
              <a:buFontTx/>
              <a:buChar char="-"/>
            </a:pPr>
            <a:r>
              <a:rPr lang="cs-CZ" altLang="cs-CZ" sz="1800" dirty="0" smtClean="0"/>
              <a:t>substituce, monitorace </a:t>
            </a:r>
            <a:r>
              <a:rPr lang="cs-CZ" altLang="cs-CZ" sz="1800" dirty="0" err="1" smtClean="0"/>
              <a:t>K,Mg,P</a:t>
            </a:r>
            <a:r>
              <a:rPr lang="cs-CZ" altLang="cs-CZ" sz="1800" dirty="0" smtClean="0"/>
              <a:t>, </a:t>
            </a:r>
            <a:r>
              <a:rPr lang="cs-CZ" altLang="cs-CZ" sz="1800" dirty="0" err="1" smtClean="0"/>
              <a:t>thiamin</a:t>
            </a:r>
            <a:r>
              <a:rPr lang="cs-CZ" altLang="cs-CZ" sz="1800" dirty="0" smtClean="0"/>
              <a:t> 100-300mg </a:t>
            </a:r>
            <a:r>
              <a:rPr lang="cs-CZ" altLang="cs-CZ" sz="1800" dirty="0" err="1" smtClean="0"/>
              <a:t>zpoč</a:t>
            </a:r>
            <a:r>
              <a:rPr lang="cs-CZ" altLang="cs-CZ" sz="1800" dirty="0" smtClean="0"/>
              <a:t>.</a:t>
            </a:r>
          </a:p>
          <a:p>
            <a:pPr marL="250825" indent="-179388">
              <a:lnSpc>
                <a:spcPct val="150000"/>
              </a:lnSpc>
              <a:buFontTx/>
              <a:buChar char="-"/>
            </a:pPr>
            <a:r>
              <a:rPr lang="cs-CZ" altLang="cs-CZ" sz="1800" dirty="0" smtClean="0"/>
              <a:t>10kcal/kg/D, denně navyšovat pozvolna o 5-10kcal/kg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>
            <p:ph type="title"/>
          </p:nvPr>
        </p:nvSpPr>
        <p:spPr>
          <a:xfrm>
            <a:off x="298848" y="2724150"/>
            <a:ext cx="8521303" cy="704850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542925" algn="l"/>
                <a:tab pos="1085850" algn="l"/>
                <a:tab pos="1628775" algn="l"/>
                <a:tab pos="2171700" algn="l"/>
                <a:tab pos="2714625" algn="l"/>
                <a:tab pos="3257550" algn="l"/>
                <a:tab pos="3800475" algn="l"/>
                <a:tab pos="4343400" algn="l"/>
                <a:tab pos="4886325" algn="l"/>
                <a:tab pos="5429250" algn="l"/>
                <a:tab pos="5972175" algn="l"/>
                <a:tab pos="6515100" algn="l"/>
                <a:tab pos="7058025" algn="l"/>
                <a:tab pos="7600950" algn="l"/>
                <a:tab pos="8143875" algn="l"/>
              </a:tabLst>
            </a:pPr>
            <a:r>
              <a:rPr lang="cs-CZ" altLang="cs-CZ" sz="3750" b="1" dirty="0" smtClean="0">
                <a:solidFill>
                  <a:srgbClr val="0000DC"/>
                </a:solidFill>
                <a:latin typeface="Arial" panose="020B0604020202020204" pitchFamily="34" charset="0"/>
              </a:rPr>
              <a:t>   </a:t>
            </a:r>
            <a:r>
              <a:rPr lang="en-US" altLang="cs-CZ" sz="3750" b="1" dirty="0" err="1" smtClean="0">
                <a:solidFill>
                  <a:srgbClr val="0000DC"/>
                </a:solidFill>
                <a:latin typeface="Arial" panose="020B0604020202020204" pitchFamily="34" charset="0"/>
              </a:rPr>
              <a:t>Obezita</a:t>
            </a:r>
            <a:r>
              <a:rPr lang="en-US" altLang="cs-CZ" sz="3750" b="1" dirty="0" smtClean="0">
                <a:solidFill>
                  <a:srgbClr val="0000DC"/>
                </a:solidFill>
                <a:latin typeface="Arial" panose="020B0604020202020204" pitchFamily="34" charset="0"/>
              </a:rPr>
              <a:t> </a:t>
            </a:r>
            <a:r>
              <a:rPr lang="en-US" altLang="cs-CZ" sz="3750" b="1" dirty="0">
                <a:solidFill>
                  <a:srgbClr val="0000DC"/>
                </a:solidFill>
                <a:latin typeface="Arial" panose="020B0604020202020204" pitchFamily="34" charset="0"/>
              </a:rPr>
              <a:t>u </a:t>
            </a:r>
            <a:r>
              <a:rPr lang="en-US" altLang="cs-CZ" sz="3750" b="1" dirty="0" err="1">
                <a:solidFill>
                  <a:srgbClr val="0000DC"/>
                </a:solidFill>
                <a:latin typeface="Arial" panose="020B0604020202020204" pitchFamily="34" charset="0"/>
              </a:rPr>
              <a:t>seniorů</a:t>
            </a:r>
            <a:endParaRPr lang="en-US" altLang="cs-CZ" sz="3750" b="1" dirty="0">
              <a:solidFill>
                <a:srgbClr val="0000DC"/>
              </a:solidFill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ChangeArrowheads="1"/>
          </p:cNvSpPr>
          <p:nvPr>
            <p:ph type="subTitle" idx="4294967295"/>
          </p:nvPr>
        </p:nvSpPr>
        <p:spPr>
          <a:xfrm>
            <a:off x="298848" y="3589735"/>
            <a:ext cx="8521303" cy="1584722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67500" tIns="33750" rIns="67500" bIns="3375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90000"/>
              </a:lnSpc>
              <a:spcAft>
                <a:spcPct val="0"/>
              </a:spcAft>
              <a:tabLst>
                <a:tab pos="542925" algn="l"/>
                <a:tab pos="1085850" algn="l"/>
                <a:tab pos="1628775" algn="l"/>
                <a:tab pos="2171700" algn="l"/>
                <a:tab pos="2714625" algn="l"/>
                <a:tab pos="3257550" algn="l"/>
                <a:tab pos="3800475" algn="l"/>
                <a:tab pos="4343400" algn="l"/>
                <a:tab pos="4886325" algn="l"/>
                <a:tab pos="5429250" algn="l"/>
                <a:tab pos="5972175" algn="l"/>
                <a:tab pos="6515100" algn="l"/>
                <a:tab pos="7058025" algn="l"/>
                <a:tab pos="7600950" algn="l"/>
                <a:tab pos="8143875" algn="l"/>
              </a:tabLst>
            </a:pPr>
            <a:endParaRPr lang="cs-CZ" altLang="cs-CZ" sz="2250" b="1" dirty="0">
              <a:solidFill>
                <a:srgbClr val="0000DC"/>
              </a:solidFill>
            </a:endParaRPr>
          </a:p>
          <a:p>
            <a:pPr marL="0" indent="0" eaLnBrk="1" hangingPunct="1">
              <a:lnSpc>
                <a:spcPct val="90000"/>
              </a:lnSpc>
              <a:spcAft>
                <a:spcPct val="0"/>
              </a:spcAft>
              <a:tabLst>
                <a:tab pos="542925" algn="l"/>
                <a:tab pos="1085850" algn="l"/>
                <a:tab pos="1628775" algn="l"/>
                <a:tab pos="2171700" algn="l"/>
                <a:tab pos="2714625" algn="l"/>
                <a:tab pos="3257550" algn="l"/>
                <a:tab pos="3800475" algn="l"/>
                <a:tab pos="4343400" algn="l"/>
                <a:tab pos="4886325" algn="l"/>
                <a:tab pos="5429250" algn="l"/>
                <a:tab pos="5972175" algn="l"/>
                <a:tab pos="6515100" algn="l"/>
                <a:tab pos="7058025" algn="l"/>
                <a:tab pos="7600950" algn="l"/>
                <a:tab pos="8143875" algn="l"/>
              </a:tabLst>
            </a:pPr>
            <a:r>
              <a:rPr lang="cs-CZ" altLang="cs-CZ" sz="2250" b="1" dirty="0">
                <a:solidFill>
                  <a:srgbClr val="0000DC"/>
                </a:solidFill>
              </a:rPr>
              <a:t>       </a:t>
            </a:r>
            <a:r>
              <a:rPr lang="cs-CZ" altLang="cs-CZ" sz="1500" b="1" dirty="0" smtClean="0">
                <a:solidFill>
                  <a:srgbClr val="0000DC"/>
                </a:solidFill>
              </a:rPr>
              <a:t>          </a:t>
            </a:r>
            <a:endParaRPr lang="cs-CZ" altLang="cs-CZ" sz="1500" b="1" dirty="0">
              <a:solidFill>
                <a:srgbClr val="0000DC"/>
              </a:solidFill>
            </a:endParaRPr>
          </a:p>
          <a:p>
            <a:pPr marL="0" indent="0" eaLnBrk="1" hangingPunct="1">
              <a:lnSpc>
                <a:spcPct val="100000"/>
              </a:lnSpc>
              <a:spcAft>
                <a:spcPct val="0"/>
              </a:spcAft>
              <a:tabLst>
                <a:tab pos="542925" algn="l"/>
                <a:tab pos="1085850" algn="l"/>
                <a:tab pos="1628775" algn="l"/>
                <a:tab pos="2171700" algn="l"/>
                <a:tab pos="2714625" algn="l"/>
                <a:tab pos="3257550" algn="l"/>
                <a:tab pos="3800475" algn="l"/>
                <a:tab pos="4343400" algn="l"/>
                <a:tab pos="4886325" algn="l"/>
                <a:tab pos="5429250" algn="l"/>
                <a:tab pos="5972175" algn="l"/>
                <a:tab pos="6515100" algn="l"/>
                <a:tab pos="7058025" algn="l"/>
                <a:tab pos="7600950" algn="l"/>
                <a:tab pos="8143875" algn="l"/>
              </a:tabLst>
            </a:pPr>
            <a:endParaRPr lang="cs-CZ" altLang="cs-CZ" sz="1500" b="1" dirty="0">
              <a:solidFill>
                <a:srgbClr val="0000DC"/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941" y="4045219"/>
            <a:ext cx="3961210" cy="2579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3760910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720725"/>
            <a:ext cx="8064500" cy="450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mtClean="0"/>
              <a:t>Výskyt malnutrice ve světě</a:t>
            </a:r>
          </a:p>
        </p:txBody>
      </p:sp>
      <p:pic>
        <p:nvPicPr>
          <p:cNvPr id="266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71588"/>
            <a:ext cx="7086600" cy="4630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657600" y="6172200"/>
            <a:ext cx="49530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cs-CZ" altLang="cs-CZ" sz="1000"/>
              <a:t>United Nations. https://news.un.org/en/story/2022/07/1122032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21494" y="1214437"/>
            <a:ext cx="8081963" cy="520304"/>
          </a:xfrm>
        </p:spPr>
        <p:txBody>
          <a:bodyPr/>
          <a:lstStyle/>
          <a:p>
            <a:pPr eaLnBrk="1" hangingPunct="1"/>
            <a:r>
              <a:rPr lang="cs-CZ" altLang="cs-CZ" sz="3000" b="1">
                <a:solidFill>
                  <a:srgbClr val="0000DC"/>
                </a:solidFill>
                <a:latin typeface="Arial" panose="020B0604020202020204" pitchFamily="34" charset="0"/>
              </a:rPr>
              <a:t>Jak jsme na tom v ČR?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1494" y="2132410"/>
            <a:ext cx="8062913" cy="3103959"/>
          </a:xfrm>
        </p:spPr>
        <p:txBody>
          <a:bodyPr/>
          <a:lstStyle/>
          <a:p>
            <a:pPr eaLnBrk="1" hangingPunct="1"/>
            <a:r>
              <a:rPr lang="cs-CZ" altLang="cs-CZ" sz="1200"/>
              <a:t>                                                                                                            senioři nad 65 let  BMI </a:t>
            </a:r>
            <a:r>
              <a:rPr lang="cs-CZ" altLang="cs-CZ" sz="1200">
                <a:cs typeface="Times New Roman" panose="02020603050405020304" pitchFamily="18" charset="0"/>
              </a:rPr>
              <a:t>≥</a:t>
            </a:r>
            <a:r>
              <a:rPr lang="cs-CZ" altLang="cs-CZ" sz="1200"/>
              <a:t> 25 kg/m</a:t>
            </a:r>
            <a:r>
              <a:rPr lang="en-US" altLang="cs-CZ" sz="1200">
                <a:cs typeface="Times New Roman" panose="02020603050405020304" pitchFamily="18" charset="0"/>
              </a:rPr>
              <a:t>²</a:t>
            </a:r>
            <a:r>
              <a:rPr lang="cs-CZ" altLang="cs-CZ" sz="1200">
                <a:cs typeface="Times New Roman" panose="02020603050405020304" pitchFamily="18" charset="0"/>
              </a:rPr>
              <a:t> víc než 60%</a:t>
            </a:r>
            <a:endParaRPr lang="en-US" altLang="cs-CZ" sz="1200">
              <a:cs typeface="Times New Roman" panose="02020603050405020304" pitchFamily="18" charset="0"/>
            </a:endParaRPr>
          </a:p>
          <a:p>
            <a:pPr eaLnBrk="1" hangingPunct="1"/>
            <a:endParaRPr lang="cs-CZ" altLang="cs-CZ" sz="1200">
              <a:cs typeface="Times New Roman" panose="02020603050405020304" pitchFamily="18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1" y="1916906"/>
            <a:ext cx="6243638" cy="3800475"/>
          </a:xfrm>
          <a:prstGeom prst="rect">
            <a:avLst/>
          </a:prstGeom>
          <a:solidFill>
            <a:srgbClr val="FF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 flipH="1">
            <a:off x="5057775" y="5613798"/>
            <a:ext cx="1225154" cy="242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336947" eaLnBrk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US" altLang="cs-CZ" sz="105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Zdroj:</a:t>
            </a:r>
            <a:r>
              <a:rPr lang="cs-CZ" altLang="cs-CZ" sz="105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E</a:t>
            </a:r>
            <a:r>
              <a:rPr lang="en-US" altLang="cs-CZ" sz="105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urostat</a:t>
            </a:r>
            <a:endParaRPr lang="cs-CZ" altLang="cs-CZ" sz="105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6771085" y="3942160"/>
            <a:ext cx="184731" cy="34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336947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cs-CZ" altLang="cs-CZ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1271" name="Rectangle 10"/>
          <p:cNvSpPr>
            <a:spLocks noChangeArrowheads="1"/>
          </p:cNvSpPr>
          <p:nvPr/>
        </p:nvSpPr>
        <p:spPr bwMode="auto">
          <a:xfrm>
            <a:off x="5057776" y="1651398"/>
            <a:ext cx="3933824" cy="109180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36947">
              <a:spcBef>
                <a:spcPct val="30000"/>
              </a:spcBef>
              <a:buClr>
                <a:srgbClr val="000000"/>
              </a:buClr>
              <a:buSzPct val="100000"/>
            </a:pPr>
            <a:r>
              <a:rPr lang="cs-CZ" altLang="cs-CZ" b="1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77% seniorů 65-74 let BMI≥ 25 kg/m</a:t>
            </a:r>
            <a:r>
              <a:rPr lang="en-US" altLang="cs-CZ" b="1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²</a:t>
            </a:r>
          </a:p>
          <a:p>
            <a:pPr algn="ctr" defTabSz="336947">
              <a:spcBef>
                <a:spcPct val="30000"/>
              </a:spcBef>
              <a:buClr>
                <a:srgbClr val="000000"/>
              </a:buClr>
              <a:buSzPct val="100000"/>
            </a:pPr>
            <a:endParaRPr lang="cs-CZ" altLang="cs-CZ" b="1" dirty="0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algn="ctr" defTabSz="336947">
              <a:spcBef>
                <a:spcPct val="30000"/>
              </a:spcBef>
              <a:buClr>
                <a:srgbClr val="000000"/>
              </a:buClr>
              <a:buSzPct val="100000"/>
            </a:pPr>
            <a:r>
              <a:rPr lang="cs-CZ" altLang="cs-CZ" b="1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68% seniorů nad 75 let BMI≥ 25 kg/m</a:t>
            </a:r>
            <a:r>
              <a:rPr lang="en-US" altLang="cs-CZ" b="1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²</a:t>
            </a:r>
          </a:p>
          <a:p>
            <a:pPr algn="ctr" defTabSz="336947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cs-CZ" altLang="cs-CZ" b="1" dirty="0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094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36997" y="857251"/>
            <a:ext cx="7866459" cy="756047"/>
          </a:xfrm>
        </p:spPr>
        <p:txBody>
          <a:bodyPr/>
          <a:lstStyle/>
          <a:p>
            <a:pPr eaLnBrk="1" hangingPunct="1"/>
            <a:r>
              <a:rPr lang="cs-CZ" altLang="cs-CZ" sz="3000" b="1" dirty="0">
                <a:solidFill>
                  <a:srgbClr val="0000DC"/>
                </a:solidFill>
                <a:latin typeface="Arial" panose="020B0604020202020204" pitchFamily="34" charset="0"/>
              </a:rPr>
              <a:t>Obezita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9841" y="1646635"/>
            <a:ext cx="7866459" cy="3671888"/>
          </a:xfrm>
        </p:spPr>
        <p:txBody>
          <a:bodyPr/>
          <a:lstStyle/>
          <a:p>
            <a:pPr eaLnBrk="1" hangingPunct="1">
              <a:lnSpc>
                <a:spcPct val="83000"/>
              </a:lnSpc>
              <a:buFontTx/>
              <a:buChar char="•"/>
            </a:pPr>
            <a:r>
              <a:rPr lang="cs-CZ" altLang="cs-CZ" sz="1800" b="1"/>
              <a:t>BMI</a:t>
            </a:r>
            <a:r>
              <a:rPr lang="cs-CZ" altLang="cs-CZ" sz="1800"/>
              <a:t>   18,5-24,9 kg/m</a:t>
            </a:r>
            <a:r>
              <a:rPr lang="en-US" altLang="cs-CZ" sz="1800">
                <a:cs typeface="Arial" panose="020B0604020202020204" pitchFamily="34" charset="0"/>
              </a:rPr>
              <a:t>²</a:t>
            </a:r>
            <a:r>
              <a:rPr lang="cs-CZ" altLang="cs-CZ" sz="1800"/>
              <a:t> normální váha</a:t>
            </a:r>
          </a:p>
          <a:p>
            <a:pPr eaLnBrk="1" hangingPunct="1">
              <a:lnSpc>
                <a:spcPct val="83000"/>
              </a:lnSpc>
              <a:buFontTx/>
              <a:buNone/>
            </a:pPr>
            <a:r>
              <a:rPr lang="cs-CZ" altLang="cs-CZ" sz="1800"/>
              <a:t>               25-29,9 kg/m</a:t>
            </a:r>
            <a:r>
              <a:rPr lang="en-US" altLang="cs-CZ" sz="1800">
                <a:cs typeface="Arial" panose="020B0604020202020204" pitchFamily="34" charset="0"/>
              </a:rPr>
              <a:t>²</a:t>
            </a:r>
            <a:r>
              <a:rPr lang="cs-CZ" altLang="cs-CZ" sz="1800"/>
              <a:t> nadváha </a:t>
            </a:r>
          </a:p>
          <a:p>
            <a:pPr eaLnBrk="1" hangingPunct="1">
              <a:lnSpc>
                <a:spcPct val="83000"/>
              </a:lnSpc>
              <a:buFontTx/>
              <a:buNone/>
            </a:pPr>
            <a:r>
              <a:rPr lang="cs-CZ" altLang="cs-CZ" sz="1800"/>
              <a:t>               30–34,9 kg/m</a:t>
            </a:r>
            <a:r>
              <a:rPr lang="en-US" altLang="cs-CZ" sz="1800">
                <a:cs typeface="Arial" panose="020B0604020202020204" pitchFamily="34" charset="0"/>
              </a:rPr>
              <a:t>²</a:t>
            </a:r>
            <a:r>
              <a:rPr lang="cs-CZ" altLang="cs-CZ" sz="1800"/>
              <a:t>  obezita 1. st.              </a:t>
            </a:r>
          </a:p>
          <a:p>
            <a:pPr eaLnBrk="1" hangingPunct="1">
              <a:lnSpc>
                <a:spcPct val="83000"/>
              </a:lnSpc>
              <a:buFontTx/>
              <a:buNone/>
            </a:pPr>
            <a:r>
              <a:rPr lang="cs-CZ" altLang="cs-CZ" sz="1800"/>
              <a:t>               35–39,9 kg/m</a:t>
            </a:r>
            <a:r>
              <a:rPr lang="en-US" altLang="cs-CZ" sz="1800">
                <a:cs typeface="Arial" panose="020B0604020202020204" pitchFamily="34" charset="0"/>
              </a:rPr>
              <a:t>²</a:t>
            </a:r>
            <a:r>
              <a:rPr lang="cs-CZ" altLang="cs-CZ" sz="1800"/>
              <a:t>  obezita 2. st</a:t>
            </a:r>
          </a:p>
          <a:p>
            <a:pPr eaLnBrk="1" hangingPunct="1">
              <a:lnSpc>
                <a:spcPct val="83000"/>
              </a:lnSpc>
              <a:buFontTx/>
              <a:buNone/>
            </a:pPr>
            <a:r>
              <a:rPr lang="cs-CZ" altLang="cs-CZ" sz="1800"/>
              <a:t>             ≥ 40 kg/m</a:t>
            </a:r>
            <a:r>
              <a:rPr lang="en-US" altLang="cs-CZ" sz="1800">
                <a:cs typeface="Arial" panose="020B0604020202020204" pitchFamily="34" charset="0"/>
              </a:rPr>
              <a:t>²</a:t>
            </a:r>
            <a:r>
              <a:rPr lang="cs-CZ" altLang="cs-CZ" sz="1800"/>
              <a:t>  obezita 3. st.</a:t>
            </a:r>
          </a:p>
          <a:p>
            <a:pPr eaLnBrk="1" hangingPunct="1">
              <a:lnSpc>
                <a:spcPct val="83000"/>
              </a:lnSpc>
              <a:buFontTx/>
              <a:buChar char="•"/>
            </a:pPr>
            <a:r>
              <a:rPr lang="cs-CZ" altLang="cs-CZ" sz="1800" b="1"/>
              <a:t>obvod pasu</a:t>
            </a:r>
            <a:r>
              <a:rPr lang="cs-CZ" altLang="cs-CZ" sz="1800"/>
              <a:t> - dobrá korelace s viscerálním tukem a odráží kardiometabolické riziko</a:t>
            </a:r>
          </a:p>
          <a:p>
            <a:pPr eaLnBrk="1" hangingPunct="1">
              <a:lnSpc>
                <a:spcPct val="83000"/>
              </a:lnSpc>
              <a:buFontTx/>
              <a:buChar char="•"/>
            </a:pPr>
            <a:r>
              <a:rPr lang="cs-CZ" altLang="cs-CZ" sz="1800"/>
              <a:t>ž ≥ 80 cm, m ≥ 94 cm  (zvýšené riziko)</a:t>
            </a:r>
          </a:p>
          <a:p>
            <a:pPr eaLnBrk="1" hangingPunct="1">
              <a:lnSpc>
                <a:spcPct val="83000"/>
              </a:lnSpc>
              <a:buFontTx/>
              <a:buChar char="•"/>
            </a:pPr>
            <a:r>
              <a:rPr lang="cs-CZ" altLang="cs-CZ" sz="1800"/>
              <a:t>ž ≥ 88 cm, m ≥102 cm (vysoké riziko)</a:t>
            </a:r>
          </a:p>
          <a:p>
            <a:pPr eaLnBrk="1" hangingPunct="1">
              <a:lnSpc>
                <a:spcPct val="83000"/>
              </a:lnSpc>
              <a:buFontTx/>
              <a:buChar char="•"/>
            </a:pPr>
            <a:r>
              <a:rPr lang="cs-CZ" altLang="cs-CZ" sz="1800" b="1"/>
              <a:t>akumulace tuku</a:t>
            </a:r>
            <a:r>
              <a:rPr lang="cs-CZ" altLang="cs-CZ" sz="1800"/>
              <a:t>  </a:t>
            </a:r>
          </a:p>
          <a:p>
            <a:pPr eaLnBrk="1" hangingPunct="1">
              <a:lnSpc>
                <a:spcPct val="83000"/>
              </a:lnSpc>
              <a:buFontTx/>
              <a:buChar char="•"/>
            </a:pPr>
            <a:r>
              <a:rPr lang="cs-CZ" altLang="cs-CZ" sz="1800"/>
              <a:t>ž &gt; 3O %(před menopauzou)  /35% v menopauze)</a:t>
            </a:r>
          </a:p>
          <a:p>
            <a:pPr eaLnBrk="1" hangingPunct="1">
              <a:lnSpc>
                <a:spcPct val="83000"/>
              </a:lnSpc>
              <a:buFontTx/>
              <a:buChar char="•"/>
            </a:pPr>
            <a:r>
              <a:rPr lang="cs-CZ" altLang="cs-CZ" sz="1800"/>
              <a:t>m &gt; 25 %</a:t>
            </a:r>
          </a:p>
        </p:txBody>
      </p:sp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845344" y="1593057"/>
            <a:ext cx="702469" cy="5405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336947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cs-CZ" altLang="cs-CZ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5365" name="Rectangle 8"/>
          <p:cNvSpPr>
            <a:spLocks noChangeArrowheads="1"/>
          </p:cNvSpPr>
          <p:nvPr/>
        </p:nvSpPr>
        <p:spPr bwMode="auto">
          <a:xfrm>
            <a:off x="791766" y="3375422"/>
            <a:ext cx="1565672" cy="323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336947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cs-CZ" altLang="cs-CZ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5366" name="Rectangle 9"/>
          <p:cNvSpPr>
            <a:spLocks noChangeArrowheads="1"/>
          </p:cNvSpPr>
          <p:nvPr/>
        </p:nvSpPr>
        <p:spPr bwMode="auto">
          <a:xfrm>
            <a:off x="900113" y="4670822"/>
            <a:ext cx="2160985" cy="4321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336947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cs-CZ" altLang="cs-CZ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772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575073" y="5373291"/>
            <a:ext cx="6498431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9923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ts val="18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ts val="18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ts val="18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336947" eaLnBrk="1" hangingPunct="1">
              <a:spcAft>
                <a:spcPct val="0"/>
              </a:spcAft>
            </a:pPr>
            <a:r>
              <a:rPr lang="cs-CZ" altLang="cs-CZ" sz="1350">
                <a:cs typeface="+mn-cs"/>
              </a:rPr>
              <a:t>Winter JE, Macinnis RJ, Wattanapenpaiboon N, Nowson CA. BMI and all-cause mortality in older adults: a meta-analysis. Am J Clin Nutr 2014; 99(4): 875–890. </a:t>
            </a:r>
            <a:endParaRPr lang="en-US" altLang="cs-CZ" sz="1350">
              <a:cs typeface="+mn-cs"/>
            </a:endParaRPr>
          </a:p>
        </p:txBody>
      </p:sp>
      <p:sp>
        <p:nvSpPr>
          <p:cNvPr id="19459" name="Text Box 8"/>
          <p:cNvSpPr txBox="1">
            <a:spLocks noChangeArrowheads="1"/>
          </p:cNvSpPr>
          <p:nvPr/>
        </p:nvSpPr>
        <p:spPr bwMode="auto">
          <a:xfrm>
            <a:off x="1601391" y="1322785"/>
            <a:ext cx="5724525" cy="1370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3075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ts val="18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ts val="18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ts val="18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336947" eaLnBrk="1" hangingPunct="1">
              <a:spcAft>
                <a:spcPct val="0"/>
              </a:spcAft>
            </a:pPr>
            <a:r>
              <a:rPr lang="en-US" altLang="cs-CZ" sz="3750" b="1">
                <a:solidFill>
                  <a:srgbClr val="0000DC"/>
                </a:solidFill>
                <a:cs typeface="+mn-cs"/>
              </a:rPr>
              <a:t>Paradox </a:t>
            </a:r>
            <a:r>
              <a:rPr lang="cs-CZ" altLang="cs-CZ" sz="3750" b="1">
                <a:solidFill>
                  <a:srgbClr val="0000DC"/>
                </a:solidFill>
                <a:cs typeface="+mn-cs"/>
              </a:rPr>
              <a:t>o</a:t>
            </a:r>
            <a:r>
              <a:rPr lang="en-US" altLang="cs-CZ" sz="3750" b="1">
                <a:solidFill>
                  <a:srgbClr val="0000DC"/>
                </a:solidFill>
                <a:cs typeface="+mn-cs"/>
              </a:rPr>
              <a:t>be</a:t>
            </a:r>
            <a:r>
              <a:rPr lang="cs-CZ" altLang="cs-CZ" sz="3750" b="1">
                <a:solidFill>
                  <a:srgbClr val="0000DC"/>
                </a:solidFill>
                <a:cs typeface="+mn-cs"/>
              </a:rPr>
              <a:t>z</a:t>
            </a:r>
            <a:r>
              <a:rPr lang="en-US" altLang="cs-CZ" sz="3750" b="1">
                <a:solidFill>
                  <a:srgbClr val="0000DC"/>
                </a:solidFill>
                <a:cs typeface="+mn-cs"/>
              </a:rPr>
              <a:t>ity</a:t>
            </a:r>
          </a:p>
        </p:txBody>
      </p:sp>
      <p:pic>
        <p:nvPicPr>
          <p:cNvPr id="1946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78831"/>
            <a:ext cx="5023247" cy="2925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1" name="Text Box 10"/>
          <p:cNvSpPr txBox="1">
            <a:spLocks noChangeArrowheads="1"/>
          </p:cNvSpPr>
          <p:nvPr/>
        </p:nvSpPr>
        <p:spPr bwMode="auto">
          <a:xfrm>
            <a:off x="6338887" y="2915841"/>
            <a:ext cx="184731" cy="34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336947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cs-CZ" altLang="cs-CZ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9462" name="Text Box 11"/>
          <p:cNvSpPr txBox="1">
            <a:spLocks noChangeArrowheads="1"/>
          </p:cNvSpPr>
          <p:nvPr/>
        </p:nvSpPr>
        <p:spPr bwMode="auto">
          <a:xfrm>
            <a:off x="5112544" y="2268142"/>
            <a:ext cx="8437960" cy="18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336947" eaLnBrk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cs-CZ" altLang="cs-CZ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 </a:t>
            </a:r>
            <a:r>
              <a:rPr lang="cs-CZ" altLang="cs-CZ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ideální BMI pro seniory s ohledem na mortalitu</a:t>
            </a:r>
          </a:p>
          <a:p>
            <a:pPr defTabSz="336947" eaLnBrk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cs-CZ" altLang="cs-CZ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 24,0–30,9 kg/m</a:t>
            </a:r>
            <a:r>
              <a:rPr lang="en-US" altLang="cs-CZ" b="1" smtClean="0">
                <a:solidFill>
                  <a:srgbClr val="000000"/>
                </a:solidFill>
                <a:latin typeface="Arial" panose="020B0604020202020204" pitchFamily="34" charset="0"/>
              </a:rPr>
              <a:t>²</a:t>
            </a:r>
            <a:r>
              <a:rPr lang="cs-CZ" altLang="cs-CZ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 (27,0–27,9 kg/m</a:t>
            </a:r>
            <a:r>
              <a:rPr lang="en-US" altLang="cs-CZ" b="1" smtClean="0">
                <a:solidFill>
                  <a:srgbClr val="000000"/>
                </a:solidFill>
                <a:latin typeface="Arial" panose="020B0604020202020204" pitchFamily="34" charset="0"/>
              </a:rPr>
              <a:t>²</a:t>
            </a:r>
            <a:r>
              <a:rPr lang="cs-CZ" altLang="cs-CZ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)</a:t>
            </a:r>
          </a:p>
          <a:p>
            <a:pPr defTabSz="336947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cs-CZ" altLang="cs-CZ" b="1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defTabSz="336947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cs-CZ" altLang="cs-CZ" b="1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defTabSz="336947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cs-CZ" altLang="cs-CZ" b="1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defTabSz="336947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cs-CZ" altLang="cs-CZ" b="1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defTabSz="336947" eaLnBrk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cs-CZ" altLang="cs-CZ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 mortalita se zvyšuje při BMI </a:t>
            </a:r>
            <a:r>
              <a:rPr lang="en-US" altLang="cs-CZ" b="1" smtClean="0">
                <a:solidFill>
                  <a:srgbClr val="000000"/>
                </a:solidFill>
                <a:latin typeface="Arial" panose="020B0604020202020204" pitchFamily="34" charset="0"/>
              </a:rPr>
              <a:t>&gt;</a:t>
            </a:r>
            <a:r>
              <a:rPr lang="cs-CZ" altLang="cs-CZ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 30kg/m</a:t>
            </a:r>
            <a:r>
              <a:rPr lang="en-US" altLang="cs-CZ" b="1" smtClean="0">
                <a:solidFill>
                  <a:srgbClr val="000000"/>
                </a:solidFill>
                <a:latin typeface="Arial" panose="020B0604020202020204" pitchFamily="34" charset="0"/>
              </a:rPr>
              <a:t>²</a:t>
            </a:r>
          </a:p>
        </p:txBody>
      </p:sp>
      <p:sp>
        <p:nvSpPr>
          <p:cNvPr id="19463" name="Rectangle 13"/>
          <p:cNvSpPr>
            <a:spLocks noChangeArrowheads="1"/>
          </p:cNvSpPr>
          <p:nvPr/>
        </p:nvSpPr>
        <p:spPr bwMode="auto">
          <a:xfrm>
            <a:off x="5112544" y="2240756"/>
            <a:ext cx="4031456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36947" eaLnBrk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cs-CZ" altLang="cs-CZ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ideální BMI pro seniory s ohledem na mortalitu</a:t>
            </a:r>
          </a:p>
          <a:p>
            <a:pPr algn="ctr" defTabSz="336947" eaLnBrk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cs-CZ" altLang="cs-CZ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 24,0–30,9 kg/m</a:t>
            </a:r>
            <a:r>
              <a:rPr lang="en-US" altLang="cs-CZ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²</a:t>
            </a:r>
            <a:r>
              <a:rPr lang="cs-CZ" altLang="cs-CZ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 (27,0–27,9 kg/m</a:t>
            </a:r>
            <a:r>
              <a:rPr lang="en-US" altLang="cs-CZ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²</a:t>
            </a:r>
            <a:r>
              <a:rPr lang="cs-CZ" altLang="cs-CZ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)</a:t>
            </a:r>
          </a:p>
          <a:p>
            <a:pPr algn="ctr" defTabSz="336947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cs-CZ" altLang="cs-CZ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9464" name="Rectangle 14"/>
          <p:cNvSpPr>
            <a:spLocks noChangeArrowheads="1"/>
          </p:cNvSpPr>
          <p:nvPr/>
        </p:nvSpPr>
        <p:spPr bwMode="auto">
          <a:xfrm>
            <a:off x="5166122" y="3320654"/>
            <a:ext cx="3294459" cy="4869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36947" eaLnBrk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cs-CZ" altLang="cs-CZ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mortalita se zvyšuje při BMI</a:t>
            </a:r>
            <a:r>
              <a:rPr lang="en-US" altLang="cs-CZ" b="1" smtClean="0">
                <a:solidFill>
                  <a:srgbClr val="000000"/>
                </a:solidFill>
                <a:latin typeface="Arial" panose="020B0604020202020204" pitchFamily="34" charset="0"/>
              </a:rPr>
              <a:t>&gt; </a:t>
            </a:r>
            <a:r>
              <a:rPr lang="cs-CZ" altLang="cs-CZ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30 kg/m</a:t>
            </a:r>
            <a:r>
              <a:rPr lang="en-US" altLang="cs-CZ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²</a:t>
            </a:r>
            <a:r>
              <a:rPr lang="cs-CZ" altLang="cs-CZ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 </a:t>
            </a:r>
            <a:endParaRPr lang="en-US" altLang="cs-CZ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8502041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r>
              <a:rPr lang="cs-CZ" altLang="cs-CZ" sz="2400" dirty="0" smtClean="0"/>
              <a:t>u seniorů s nadváhou se vyhnout redukčním dietám kvůli možné ztrátě svaloviny</a:t>
            </a:r>
          </a:p>
          <a:p>
            <a:pPr eaLnBrk="1" hangingPunct="1">
              <a:buFontTx/>
              <a:buChar char="•"/>
            </a:pPr>
            <a:r>
              <a:rPr lang="cs-CZ" altLang="cs-CZ" sz="2400" dirty="0" smtClean="0"/>
              <a:t>individuálně zvážit redukční dietu pokud je obezita spojena s </a:t>
            </a:r>
            <a:r>
              <a:rPr lang="cs-CZ" altLang="cs-CZ" sz="2400" dirty="0" err="1" smtClean="0"/>
              <a:t>komorbiditmi</a:t>
            </a:r>
            <a:r>
              <a:rPr lang="cs-CZ" altLang="cs-CZ" sz="2400" dirty="0" smtClean="0"/>
              <a:t> a nežádoucími zdravotními </a:t>
            </a:r>
            <a:r>
              <a:rPr lang="cs-CZ" altLang="cs-CZ" sz="2400" dirty="0" err="1" smtClean="0"/>
              <a:t>účinkami</a:t>
            </a:r>
            <a:endParaRPr lang="cs-CZ" altLang="cs-CZ" sz="2400" dirty="0" smtClean="0"/>
          </a:p>
          <a:p>
            <a:pPr eaLnBrk="1" hangingPunct="1">
              <a:buFontTx/>
              <a:buChar char="•"/>
            </a:pPr>
            <a:r>
              <a:rPr lang="cs-CZ" altLang="cs-CZ" sz="2400" dirty="0" smtClean="0"/>
              <a:t>optimálně vždy kombinovat s fyzickou aktivitou</a:t>
            </a:r>
          </a:p>
          <a:p>
            <a:pPr eaLnBrk="1" hangingPunct="1">
              <a:buFontTx/>
              <a:buChar char="•"/>
            </a:pPr>
            <a:r>
              <a:rPr lang="cs-CZ" altLang="cs-CZ" sz="2400" dirty="0" smtClean="0"/>
              <a:t>preferovat jen </a:t>
            </a:r>
            <a:r>
              <a:rPr lang="cs-CZ" altLang="cs-CZ" sz="2400" dirty="0" err="1" smtClean="0"/>
              <a:t>mírny</a:t>
            </a:r>
            <a:r>
              <a:rPr lang="cs-CZ" altLang="cs-CZ" sz="2400" dirty="0" smtClean="0"/>
              <a:t> kalorický deficit v snaze zachovat svalovinu</a:t>
            </a:r>
          </a:p>
          <a:p>
            <a:pPr eaLnBrk="1" hangingPunct="1">
              <a:buFontTx/>
              <a:buChar char="•"/>
            </a:pPr>
            <a:endParaRPr lang="cs-CZ" altLang="cs-CZ" sz="2400" u="sng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b="1" dirty="0">
                <a:solidFill>
                  <a:srgbClr val="0000DC"/>
                </a:solidFill>
                <a:latin typeface="Arial" panose="020B0604020202020204" pitchFamily="34" charset="0"/>
              </a:rPr>
              <a:t>Léčba obezity u seniorů</a:t>
            </a:r>
            <a:endParaRPr lang="cs-CZ" sz="3000" b="1" dirty="0">
              <a:solidFill>
                <a:srgbClr val="0000DC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99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000" b="1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Dietní opatření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3000"/>
              </a:lnSpc>
              <a:buFontTx/>
              <a:buChar char="•"/>
            </a:pPr>
            <a:r>
              <a:rPr lang="cs-CZ" altLang="cs-CZ" smtClean="0"/>
              <a:t>mírný kalorický deficit cca 500 kcal/den</a:t>
            </a:r>
          </a:p>
          <a:p>
            <a:pPr eaLnBrk="1" hangingPunct="1">
              <a:lnSpc>
                <a:spcPct val="83000"/>
              </a:lnSpc>
              <a:buFontTx/>
              <a:buChar char="•"/>
            </a:pPr>
            <a:r>
              <a:rPr lang="cs-CZ" altLang="cs-CZ" smtClean="0"/>
              <a:t>minimální příjem 1000 - 1200 kcal/den</a:t>
            </a:r>
          </a:p>
          <a:p>
            <a:pPr eaLnBrk="1" hangingPunct="1">
              <a:lnSpc>
                <a:spcPct val="83000"/>
              </a:lnSpc>
              <a:buFontTx/>
              <a:buChar char="•"/>
            </a:pPr>
            <a:r>
              <a:rPr lang="cs-CZ" altLang="cs-CZ" smtClean="0"/>
              <a:t>váhový úbytek 0,25 -1 kg/týdně (5-10% z původní váhy po 6 a víc měsících)</a:t>
            </a:r>
          </a:p>
          <a:p>
            <a:pPr eaLnBrk="1" hangingPunct="1">
              <a:lnSpc>
                <a:spcPct val="83000"/>
              </a:lnSpc>
              <a:buFontTx/>
              <a:buChar char="•"/>
            </a:pPr>
            <a:r>
              <a:rPr lang="cs-CZ" altLang="cs-CZ" smtClean="0"/>
              <a:t>příjem bílkovin nejmíň 1g/kg/den (ESPEN)-1,5g/kg/den </a:t>
            </a:r>
          </a:p>
          <a:p>
            <a:pPr eaLnBrk="1" hangingPunct="1">
              <a:lnSpc>
                <a:spcPct val="83000"/>
              </a:lnSpc>
              <a:buFontTx/>
              <a:buChar char="•"/>
            </a:pPr>
            <a:r>
              <a:rPr lang="cs-CZ" altLang="cs-CZ" smtClean="0"/>
              <a:t>adekvátní příjem mikronutrientů (vápník +vitamin D)</a:t>
            </a:r>
          </a:p>
          <a:p>
            <a:pPr eaLnBrk="1" hangingPunct="1">
              <a:lnSpc>
                <a:spcPct val="83000"/>
              </a:lnSpc>
              <a:buFontTx/>
              <a:buChar char="•"/>
            </a:pPr>
            <a:r>
              <a:rPr lang="cs-CZ" altLang="cs-CZ" smtClean="0"/>
              <a:t>vyhnout se nízkokalorickým dietám(méně než 1000 kcal/d) kvůli riziku vzniku malnutrice a funkčnímu poklesu schopnosti seniora</a:t>
            </a:r>
          </a:p>
        </p:txBody>
      </p:sp>
    </p:spTree>
    <p:extLst>
      <p:ext uri="{BB962C8B-B14F-4D97-AF65-F5344CB8AC3E}">
        <p14:creationId xmlns:p14="http://schemas.microsoft.com/office/powerpoint/2010/main" val="182723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000" b="1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Fyzická aktivita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r>
              <a:rPr lang="cs-CZ" altLang="cs-CZ" smtClean="0"/>
              <a:t>silový trénink zvyšuje tvorbu bílkovin a vede k svalové hypertrofii</a:t>
            </a:r>
          </a:p>
          <a:p>
            <a:pPr eaLnBrk="1" hangingPunct="1">
              <a:buFontTx/>
              <a:buChar char="•"/>
            </a:pPr>
            <a:r>
              <a:rPr lang="cs-CZ" altLang="cs-CZ" smtClean="0"/>
              <a:t>snižuje chronickou zánětlivou aktivitu,zvyšuje inzulínovou senzitivitu, zlepšuje funkční stav a kvalitu života</a:t>
            </a:r>
          </a:p>
          <a:p>
            <a:pPr eaLnBrk="1" hangingPunct="1">
              <a:buFontTx/>
              <a:buChar char="•"/>
            </a:pPr>
            <a:r>
              <a:rPr lang="cs-CZ" altLang="cs-CZ" smtClean="0"/>
              <a:t>adjustovaná na konkrétního seniora </a:t>
            </a:r>
          </a:p>
          <a:p>
            <a:pPr eaLnBrk="1" hangingPunct="1">
              <a:buFontTx/>
              <a:buChar char="•"/>
            </a:pPr>
            <a:r>
              <a:rPr lang="cs-CZ" altLang="cs-CZ" smtClean="0"/>
              <a:t>optimálně aerobní aktivita v kombinaci se silovým tréninkem s frekvencí 2× týdně (150 min )</a:t>
            </a:r>
          </a:p>
          <a:p>
            <a:pPr eaLnBrk="1" hangingPunct="1">
              <a:buFontTx/>
              <a:buChar char="•"/>
            </a:pPr>
            <a:r>
              <a:rPr lang="cs-CZ" altLang="cs-CZ" smtClean="0"/>
              <a:t>komplexní trénink 3x/týdně 90 min (15 min trénink rovnováhy,15 min flexibilita,30 min aerobní, 30 min silový trénink)</a:t>
            </a:r>
          </a:p>
          <a:p>
            <a:pPr eaLnBrk="1" hangingPunct="1">
              <a:buFontTx/>
              <a:buNone/>
            </a:pPr>
            <a:endParaRPr lang="cs-CZ" altLang="cs-CZ" smtClean="0"/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1046560" y="4968478"/>
            <a:ext cx="184731" cy="34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336947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cs-CZ" altLang="cs-CZ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74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75072" y="1062038"/>
            <a:ext cx="8110538" cy="692944"/>
          </a:xfrm>
        </p:spPr>
        <p:txBody>
          <a:bodyPr/>
          <a:lstStyle/>
          <a:p>
            <a:pPr eaLnBrk="1" hangingPunct="1"/>
            <a:r>
              <a:rPr lang="cs-CZ" altLang="cs-CZ" sz="3000" b="1">
                <a:solidFill>
                  <a:srgbClr val="0000DC"/>
                </a:solidFill>
                <a:latin typeface="Arial" panose="020B0604020202020204" pitchFamily="34" charset="0"/>
              </a:rPr>
              <a:t>Jaké jsou výhody hubnutí ve stáří?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3962" y="1808560"/>
            <a:ext cx="7920038" cy="3475434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cs-CZ" altLang="cs-CZ" smtClean="0"/>
              <a:t>redukce rizika rozvoje DM u seniorů s poruchou glukózové tolerance</a:t>
            </a:r>
          </a:p>
          <a:p>
            <a:pPr eaLnBrk="1" hangingPunct="1">
              <a:buFontTx/>
              <a:buChar char="•"/>
            </a:pPr>
            <a:r>
              <a:rPr lang="cs-CZ" altLang="cs-CZ" smtClean="0"/>
              <a:t>zlepšení glykémii,lipidů a tlaku</a:t>
            </a:r>
          </a:p>
          <a:p>
            <a:pPr eaLnBrk="1" hangingPunct="1">
              <a:buFontTx/>
              <a:buChar char="•"/>
            </a:pPr>
            <a:r>
              <a:rPr lang="cs-CZ" altLang="cs-CZ" smtClean="0"/>
              <a:t>redukce KV rizika a redukce mortality z KV příčin </a:t>
            </a:r>
          </a:p>
          <a:p>
            <a:pPr eaLnBrk="1" hangingPunct="1">
              <a:buFontTx/>
              <a:buChar char="•"/>
            </a:pPr>
            <a:r>
              <a:rPr lang="cs-CZ" altLang="cs-CZ" smtClean="0"/>
              <a:t>zlepšení respiračních funkcí a spánkové apnoe</a:t>
            </a:r>
          </a:p>
          <a:p>
            <a:pPr eaLnBrk="1" hangingPunct="1">
              <a:buFontTx/>
              <a:buChar char="•"/>
            </a:pPr>
            <a:r>
              <a:rPr lang="cs-CZ" altLang="cs-CZ" smtClean="0"/>
              <a:t>zlepšení funkčního stavu (ADL)</a:t>
            </a:r>
          </a:p>
          <a:p>
            <a:pPr eaLnBrk="1" hangingPunct="1">
              <a:buFontTx/>
              <a:buChar char="•"/>
            </a:pPr>
            <a:r>
              <a:rPr lang="cs-CZ" altLang="cs-CZ" smtClean="0"/>
              <a:t>redukce muskuloskeletálních komorbidit</a:t>
            </a:r>
          </a:p>
          <a:p>
            <a:pPr eaLnBrk="1" hangingPunct="1">
              <a:buFontTx/>
              <a:buChar char="•"/>
            </a:pPr>
            <a:r>
              <a:rPr lang="cs-CZ" altLang="cs-CZ" smtClean="0"/>
              <a:t>zlepšení depresí a kvality života </a:t>
            </a:r>
          </a:p>
          <a:p>
            <a:pPr eaLnBrk="1" hangingPunct="1">
              <a:buFontTx/>
              <a:buChar char="•"/>
            </a:pPr>
            <a:endParaRPr lang="cs-CZ" altLang="cs-CZ" smtClean="0"/>
          </a:p>
          <a:p>
            <a:pPr eaLnBrk="1" hangingPunct="1">
              <a:buFontTx/>
              <a:buChar char="•"/>
            </a:pPr>
            <a:endParaRPr lang="cs-CZ" altLang="cs-CZ" smtClean="0"/>
          </a:p>
          <a:p>
            <a:pPr eaLnBrk="1" hangingPunct="1">
              <a:buFontTx/>
              <a:buChar char="•"/>
            </a:pPr>
            <a:endParaRPr lang="cs-CZ" altLang="cs-CZ" smtClean="0"/>
          </a:p>
          <a:p>
            <a:pPr eaLnBrk="1" hangingPunct="1">
              <a:buFontTx/>
              <a:buChar char="•"/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01679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75072" y="1062038"/>
            <a:ext cx="8110538" cy="692944"/>
          </a:xfrm>
        </p:spPr>
        <p:txBody>
          <a:bodyPr/>
          <a:lstStyle/>
          <a:p>
            <a:pPr eaLnBrk="1" hangingPunct="1"/>
            <a:r>
              <a:rPr lang="cs-CZ" altLang="cs-CZ" sz="3000" b="1">
                <a:solidFill>
                  <a:srgbClr val="0000DC"/>
                </a:solidFill>
                <a:latin typeface="Arial" panose="020B0604020202020204" pitchFamily="34" charset="0"/>
              </a:rPr>
              <a:t>Jaké jsou rizika ztráty hmotnosti ve stáří?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5073" y="2294335"/>
            <a:ext cx="8568928" cy="2917031"/>
          </a:xfrm>
        </p:spPr>
        <p:txBody>
          <a:bodyPr/>
          <a:lstStyle/>
          <a:p>
            <a:pPr eaLnBrk="1" hangingPunct="1">
              <a:lnSpc>
                <a:spcPct val="83000"/>
              </a:lnSpc>
              <a:buFontTx/>
              <a:buChar char="•"/>
            </a:pPr>
            <a:r>
              <a:rPr lang="cs-CZ" altLang="cs-CZ" smtClean="0"/>
              <a:t>ztráta svalové hmoty (sarkopenie) pokud není spojená s cvičením </a:t>
            </a:r>
          </a:p>
          <a:p>
            <a:pPr eaLnBrk="1" hangingPunct="1">
              <a:lnSpc>
                <a:spcPct val="83000"/>
              </a:lnSpc>
              <a:buFontTx/>
              <a:buChar char="•"/>
            </a:pPr>
            <a:r>
              <a:rPr lang="cs-CZ" altLang="cs-CZ" smtClean="0"/>
              <a:t>ztráta kostní denzity, zvýšené riziko osteoporosy a zvýšené riziko pádů</a:t>
            </a:r>
          </a:p>
          <a:p>
            <a:pPr eaLnBrk="1" hangingPunct="1">
              <a:lnSpc>
                <a:spcPct val="83000"/>
              </a:lnSpc>
              <a:buFontTx/>
              <a:buChar char="•"/>
            </a:pPr>
            <a:r>
              <a:rPr lang="cs-CZ" altLang="cs-CZ" smtClean="0"/>
              <a:t>riziko deficitu proteinů a vitamínů</a:t>
            </a:r>
          </a:p>
          <a:p>
            <a:pPr eaLnBrk="1" hangingPunct="1">
              <a:lnSpc>
                <a:spcPct val="83000"/>
              </a:lnSpc>
              <a:buFontTx/>
              <a:buChar char="•"/>
            </a:pPr>
            <a:r>
              <a:rPr lang="cs-CZ" altLang="cs-CZ" smtClean="0"/>
              <a:t>riziko tvorby žlučníkových kamenů a cholecystitidy (při rychlém zhubnutí)</a:t>
            </a:r>
          </a:p>
          <a:p>
            <a:pPr eaLnBrk="1" hangingPunct="1">
              <a:lnSpc>
                <a:spcPct val="83000"/>
              </a:lnSpc>
              <a:buFontTx/>
              <a:buChar char="•"/>
            </a:pPr>
            <a:r>
              <a:rPr lang="cs-CZ" altLang="cs-CZ" smtClean="0"/>
              <a:t>potencionálně vyšší riziko mortality při neúmyslném zhubnutí a menší při úmyslném zhubnutí</a:t>
            </a:r>
          </a:p>
          <a:p>
            <a:pPr eaLnBrk="1" hangingPunct="1">
              <a:lnSpc>
                <a:spcPct val="83000"/>
              </a:lnSpc>
              <a:buFontTx/>
              <a:buChar char="•"/>
            </a:pPr>
            <a:endParaRPr lang="cs-CZ" altLang="cs-CZ" smtClean="0"/>
          </a:p>
          <a:p>
            <a:pPr eaLnBrk="1" hangingPunct="1">
              <a:lnSpc>
                <a:spcPct val="83000"/>
              </a:lnSpc>
              <a:buFontTx/>
              <a:buChar char="•"/>
            </a:pPr>
            <a:endParaRPr lang="cs-CZ" altLang="cs-CZ" smtClean="0"/>
          </a:p>
          <a:p>
            <a:pPr eaLnBrk="1" hangingPunct="1">
              <a:lnSpc>
                <a:spcPct val="83000"/>
              </a:lnSpc>
              <a:buFontTx/>
              <a:buChar char="•"/>
            </a:pPr>
            <a:endParaRPr lang="cs-CZ" altLang="cs-CZ" smtClean="0"/>
          </a:p>
          <a:p>
            <a:pPr eaLnBrk="1" hangingPunct="1">
              <a:lnSpc>
                <a:spcPct val="83000"/>
              </a:lnSpc>
              <a:buFontTx/>
              <a:buChar char="•"/>
            </a:pPr>
            <a:endParaRPr lang="cs-CZ" altLang="cs-CZ" smtClean="0"/>
          </a:p>
          <a:p>
            <a:pPr eaLnBrk="1" hangingPunct="1">
              <a:lnSpc>
                <a:spcPct val="83000"/>
              </a:lnSpc>
              <a:buFontTx/>
              <a:buChar char="•"/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79295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400" b="1">
                <a:solidFill>
                  <a:srgbClr val="0000DC"/>
                </a:solidFill>
              </a:rPr>
              <a:t>Úskalí léčby obezity ve stáří</a:t>
            </a:r>
            <a:br>
              <a:rPr lang="cs-CZ" altLang="cs-CZ" sz="2400" b="1">
                <a:solidFill>
                  <a:srgbClr val="0000DC"/>
                </a:solidFill>
              </a:rPr>
            </a:br>
            <a:endParaRPr lang="cs-CZ" altLang="cs-CZ" sz="2400" b="1">
              <a:solidFill>
                <a:srgbClr val="0000DC"/>
              </a:solidFill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9842" y="2025253"/>
            <a:ext cx="7973615" cy="3203972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cs-CZ" altLang="cs-CZ" smtClean="0"/>
              <a:t>problém změny životního stylu ve stáří (polymorbidita,kognitivní deficit, deprese, sociální izolace, disabilita, porucha zraku a sluchu, omezené finance), </a:t>
            </a:r>
          </a:p>
          <a:p>
            <a:pPr eaLnBrk="1" hangingPunct="1">
              <a:buFontTx/>
              <a:buChar char="•"/>
            </a:pPr>
            <a:r>
              <a:rPr lang="cs-CZ" altLang="cs-CZ" smtClean="0"/>
              <a:t>adherence k fyzické aktivitě byla ve studiích 75% (v reálním životě 7-15%)</a:t>
            </a:r>
          </a:p>
          <a:p>
            <a:pPr eaLnBrk="1" hangingPunct="1">
              <a:buFontTx/>
              <a:buChar char="•"/>
            </a:pPr>
            <a:r>
              <a:rPr lang="cs-CZ" altLang="cs-CZ" smtClean="0"/>
              <a:t>hledat faktory,které by mohli motivovat k fyzické aktivitě</a:t>
            </a:r>
          </a:p>
          <a:p>
            <a:pPr eaLnBrk="1" hangingPunct="1">
              <a:buFontTx/>
              <a:buChar char="•"/>
            </a:pPr>
            <a:r>
              <a:rPr lang="cs-CZ" altLang="cs-CZ" smtClean="0"/>
              <a:t>problematika farmakoterapie a bariatrické chirurgie ve stáří (ve většině studií vyloučeni pacienti nad 65 let)</a:t>
            </a:r>
          </a:p>
        </p:txBody>
      </p:sp>
    </p:spTree>
    <p:extLst>
      <p:ext uri="{BB962C8B-B14F-4D97-AF65-F5344CB8AC3E}">
        <p14:creationId xmlns:p14="http://schemas.microsoft.com/office/powerpoint/2010/main" val="174100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540544" y="1376362"/>
            <a:ext cx="8064104" cy="3854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3750" rIns="67500" bIns="3375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ts val="18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ts val="18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ts val="18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336947" eaLnBrk="1" hangingPunct="1">
              <a:lnSpc>
                <a:spcPct val="100000"/>
              </a:lnSpc>
              <a:spcAft>
                <a:spcPct val="0"/>
              </a:spcAft>
            </a:pPr>
            <a:endParaRPr lang="en-US" altLang="cs-CZ" sz="3750">
              <a:cs typeface="+mn-cs"/>
            </a:endParaRPr>
          </a:p>
          <a:p>
            <a:pPr algn="ctr" defTabSz="336947"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cs-CZ" sz="3750" b="1">
                <a:cs typeface="+mn-cs"/>
              </a:rPr>
              <a:t>Děkuji za pozornost</a:t>
            </a:r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404" y="2943225"/>
            <a:ext cx="3618309" cy="2408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2913539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720725"/>
            <a:ext cx="8064500" cy="450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mtClean="0"/>
              <a:t>Prevalence malnutrice ve stáří</a:t>
            </a:r>
          </a:p>
        </p:txBody>
      </p:sp>
      <p:sp>
        <p:nvSpPr>
          <p:cNvPr id="28675" name="Zástupný symbol pro obsah 2"/>
          <p:cNvSpPr>
            <a:spLocks noGrp="1" noChangeArrowheads="1"/>
          </p:cNvSpPr>
          <p:nvPr>
            <p:ph idx="1"/>
          </p:nvPr>
        </p:nvSpPr>
        <p:spPr bwMode="auto">
          <a:xfrm>
            <a:off x="539750" y="1692275"/>
            <a:ext cx="8064500" cy="414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8913" indent="-134938" eaLnBrk="1" hangingPunct="1"/>
            <a:r>
              <a:rPr lang="en-US" altLang="cs-CZ" sz="1800" b="1" smtClean="0"/>
              <a:t>10% </a:t>
            </a:r>
            <a:r>
              <a:rPr lang="cs-CZ" altLang="cs-CZ" sz="1800" smtClean="0"/>
              <a:t>u soběstačných seniorů v domácím prostředí </a:t>
            </a:r>
          </a:p>
          <a:p>
            <a:pPr marL="188913" indent="-134938" eaLnBrk="1" hangingPunct="1"/>
            <a:r>
              <a:rPr lang="cs-CZ" altLang="cs-CZ" sz="1800" b="1" smtClean="0"/>
              <a:t>30-50%</a:t>
            </a:r>
            <a:r>
              <a:rPr lang="cs-CZ" altLang="cs-CZ" sz="1800" smtClean="0"/>
              <a:t> v domovech pro seniory a zařízení následné péče </a:t>
            </a:r>
          </a:p>
          <a:p>
            <a:pPr marL="188913" indent="-134938" eaLnBrk="1" hangingPunct="1"/>
            <a:r>
              <a:rPr lang="cs-CZ" altLang="cs-CZ" sz="1800" b="1" smtClean="0"/>
              <a:t>víc než dvě třetiny </a:t>
            </a:r>
            <a:r>
              <a:rPr lang="cs-CZ" altLang="cs-CZ" sz="1800" smtClean="0"/>
              <a:t>u hospitalizovaných pacientů (ESPEN 2022)</a:t>
            </a:r>
          </a:p>
          <a:p>
            <a:pPr marL="188913" indent="-134938" eaLnBrk="1" hangingPunct="1"/>
            <a:r>
              <a:rPr lang="cs-CZ" altLang="cs-CZ" sz="1800" smtClean="0"/>
              <a:t>rizikovější jsou pacienti nad 80 let  a polymorbidní senioři (tvoří 70% akutních příjmů)  </a:t>
            </a:r>
          </a:p>
          <a:p>
            <a:pPr marL="188913" indent="-134938" eaLnBrk="1" hangingPunct="1"/>
            <a:r>
              <a:rPr lang="cs-CZ" altLang="cs-CZ" sz="1800" smtClean="0"/>
              <a:t>přesné data chybí (použité různé screeningové nástroje)</a:t>
            </a:r>
          </a:p>
          <a:p>
            <a:pPr marL="188913" indent="-134938" eaLnBrk="1" hangingPunct="1"/>
            <a:r>
              <a:rPr lang="cs-CZ" altLang="cs-CZ" sz="1800" smtClean="0"/>
              <a:t>iatrogénní příčiny malnutrice (hladovění z důvodu medicínské intervence) </a:t>
            </a:r>
          </a:p>
          <a:p>
            <a:pPr marL="188913" indent="-134938" eaLnBrk="1" hangingPunct="1"/>
            <a:r>
              <a:rPr lang="cs-CZ" altLang="cs-CZ" sz="1800" b="1" smtClean="0"/>
              <a:t>incidence malnutrice se v průběhu hospitalizace může u rizikových pacientů (senioři, kriticky nemocní) zvýšit až na 2-násobek hodnot při přijetí (80%)</a:t>
            </a:r>
          </a:p>
          <a:p>
            <a:pPr marL="188913" indent="-134938" eaLnBrk="1" hangingPunct="1"/>
            <a:endParaRPr lang="cs-CZ" altLang="cs-CZ" smtClean="0"/>
          </a:p>
          <a:p>
            <a:pPr marL="188913" indent="-134938"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720725"/>
            <a:ext cx="8064500" cy="450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mtClean="0"/>
              <a:t>Multifaktoriální příčiny malnutrice ve stáří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750" y="1371600"/>
            <a:ext cx="8064500" cy="446087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cs-CZ" altLang="cs-CZ" sz="2000" dirty="0" err="1"/>
              <a:t>Disease</a:t>
            </a:r>
            <a:r>
              <a:rPr lang="cs-CZ" altLang="cs-CZ" sz="2000" dirty="0"/>
              <a:t>  (negativní efekt nemocí, vyšší požadavky na výživu)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cs-CZ" altLang="cs-CZ" sz="2000" dirty="0" err="1"/>
              <a:t>Dysphagia</a:t>
            </a:r>
            <a:r>
              <a:rPr lang="cs-CZ" altLang="cs-CZ" sz="2000" dirty="0"/>
              <a:t>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cs-CZ" altLang="cs-CZ" sz="2000" dirty="0" err="1"/>
              <a:t>Drugs</a:t>
            </a:r>
            <a:r>
              <a:rPr lang="cs-CZ" altLang="cs-CZ" sz="2000" dirty="0"/>
              <a:t> (anorektický účinek léčiv, nežádoucí lékové interakce) 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cs-CZ" altLang="cs-CZ" sz="2000" dirty="0" err="1"/>
              <a:t>Depression</a:t>
            </a:r>
            <a:r>
              <a:rPr lang="cs-CZ" altLang="cs-CZ" sz="2000" dirty="0"/>
              <a:t> (</a:t>
            </a:r>
            <a:r>
              <a:rPr lang="cs-CZ" altLang="cs-CZ" sz="2000" dirty="0" err="1"/>
              <a:t>znížená</a:t>
            </a:r>
            <a:r>
              <a:rPr lang="cs-CZ" altLang="cs-CZ" sz="2000" dirty="0"/>
              <a:t> chuť k jídlu)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cs-CZ" altLang="cs-CZ" sz="2000" dirty="0" err="1"/>
              <a:t>Dementia</a:t>
            </a:r>
            <a:r>
              <a:rPr lang="cs-CZ" altLang="cs-CZ" sz="2000" dirty="0"/>
              <a:t> (zapomíná se najíst, neschopnost přípravy jídla)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cs-CZ" altLang="cs-CZ" sz="2000" dirty="0" err="1"/>
              <a:t>Dentition</a:t>
            </a:r>
            <a:r>
              <a:rPr lang="cs-CZ" altLang="cs-CZ" sz="2000" dirty="0"/>
              <a:t> (horší úroveň ústní </a:t>
            </a:r>
            <a:r>
              <a:rPr lang="cs-CZ" altLang="cs-CZ" sz="2000" dirty="0" smtClean="0"/>
              <a:t>hygieny)</a:t>
            </a:r>
            <a:endParaRPr lang="cs-CZ" altLang="cs-CZ" sz="2000" dirty="0"/>
          </a:p>
          <a:p>
            <a:pPr eaLnBrk="1" hangingPunct="1">
              <a:spcBef>
                <a:spcPts val="0"/>
              </a:spcBef>
              <a:defRPr/>
            </a:pPr>
            <a:r>
              <a:rPr lang="cs-CZ" altLang="cs-CZ" sz="2000" dirty="0" err="1" smtClean="0"/>
              <a:t>Diarrhea</a:t>
            </a:r>
            <a:r>
              <a:rPr lang="cs-CZ" altLang="cs-CZ" sz="2000" dirty="0" smtClean="0"/>
              <a:t> (průjem)</a:t>
            </a:r>
            <a:endParaRPr lang="cs-CZ" altLang="cs-CZ" sz="2000" dirty="0"/>
          </a:p>
          <a:p>
            <a:pPr eaLnBrk="1" hangingPunct="1">
              <a:spcBef>
                <a:spcPts val="0"/>
              </a:spcBef>
              <a:defRPr/>
            </a:pPr>
            <a:r>
              <a:rPr lang="cs-CZ" altLang="cs-CZ" sz="2000" dirty="0" err="1"/>
              <a:t>Dysfunction</a:t>
            </a:r>
            <a:r>
              <a:rPr lang="cs-CZ" altLang="cs-CZ" sz="2000" dirty="0"/>
              <a:t> (</a:t>
            </a:r>
            <a:r>
              <a:rPr lang="cs-CZ" altLang="cs-CZ" sz="2000" dirty="0" err="1"/>
              <a:t>imunodysfunkce</a:t>
            </a:r>
            <a:r>
              <a:rPr lang="cs-CZ" altLang="cs-CZ" sz="2000" dirty="0"/>
              <a:t>)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cs-CZ" altLang="cs-CZ" sz="2000" dirty="0" err="1"/>
              <a:t>Dysgeusia</a:t>
            </a:r>
            <a:r>
              <a:rPr lang="cs-CZ" altLang="cs-CZ" sz="2000" dirty="0"/>
              <a:t> (snížený </a:t>
            </a:r>
            <a:r>
              <a:rPr lang="cs-CZ" altLang="cs-CZ" sz="2000" dirty="0" err="1"/>
              <a:t>apetít</a:t>
            </a:r>
            <a:r>
              <a:rPr lang="cs-CZ" altLang="cs-CZ" sz="2000" dirty="0"/>
              <a:t>)</a:t>
            </a:r>
          </a:p>
          <a:p>
            <a:pPr eaLnBrk="1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2400" dirty="0"/>
              <a:t> </a:t>
            </a:r>
          </a:p>
          <a:p>
            <a:pPr eaLnBrk="1" hangingPunct="1">
              <a:spcBef>
                <a:spcPts val="0"/>
              </a:spcBef>
              <a:defRPr/>
            </a:pPr>
            <a:endParaRPr lang="cs-CZ" altLang="cs-CZ" sz="1900" dirty="0"/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cs-CZ" altLang="cs-CZ" sz="2000" dirty="0"/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cs-CZ" altLang="cs-CZ" sz="2000" dirty="0"/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cs-CZ" alt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720725"/>
            <a:ext cx="8064500" cy="450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mtClean="0"/>
              <a:t>Negativní důsledky malnutrice</a:t>
            </a:r>
          </a:p>
        </p:txBody>
      </p:sp>
      <p:sp>
        <p:nvSpPr>
          <p:cNvPr id="28675" name="Zástupný symbol pro obsah 2"/>
          <p:cNvSpPr>
            <a:spLocks noGrp="1" noChangeArrowheads="1"/>
          </p:cNvSpPr>
          <p:nvPr>
            <p:ph idx="1"/>
          </p:nvPr>
        </p:nvSpPr>
        <p:spPr bwMode="auto">
          <a:xfrm>
            <a:off x="539750" y="1692275"/>
            <a:ext cx="8064500" cy="4140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8913" indent="-134938" eaLnBrk="1" hangingPunct="1">
              <a:lnSpc>
                <a:spcPct val="90000"/>
              </a:lnSpc>
              <a:defRPr/>
            </a:pPr>
            <a:r>
              <a:rPr lang="cs-CZ" sz="2400" b="1" dirty="0" smtClean="0"/>
              <a:t>v </a:t>
            </a:r>
            <a:r>
              <a:rPr lang="cs-CZ" sz="2400" b="1" dirty="0"/>
              <a:t>primární </a:t>
            </a:r>
            <a:r>
              <a:rPr lang="cs-CZ" sz="2400" b="1" dirty="0" smtClean="0"/>
              <a:t>péči - </a:t>
            </a:r>
            <a:r>
              <a:rPr lang="cs-CZ" sz="2400" dirty="0" smtClean="0"/>
              <a:t>ztráta soběstačnosti, zvýšení </a:t>
            </a:r>
            <a:r>
              <a:rPr lang="cs-CZ" sz="2400" dirty="0"/>
              <a:t>počtu návštěv u praktického </a:t>
            </a:r>
            <a:r>
              <a:rPr lang="cs-CZ" sz="2400" dirty="0" smtClean="0"/>
              <a:t>lékaře, vyšší </a:t>
            </a:r>
            <a:r>
              <a:rPr lang="cs-CZ" sz="2400" dirty="0"/>
              <a:t>preskripce léčiv a </a:t>
            </a:r>
            <a:r>
              <a:rPr lang="cs-CZ" sz="2400" dirty="0" smtClean="0"/>
              <a:t>polypragmazie, vyšší </a:t>
            </a:r>
            <a:r>
              <a:rPr lang="cs-CZ" sz="2400" dirty="0"/>
              <a:t>počet </a:t>
            </a:r>
            <a:r>
              <a:rPr lang="cs-CZ" sz="2400" dirty="0" smtClean="0"/>
              <a:t>hospitalizací </a:t>
            </a:r>
          </a:p>
          <a:p>
            <a:pPr marL="53975" indent="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cs-CZ" sz="2400" dirty="0" smtClean="0"/>
          </a:p>
          <a:p>
            <a:pPr marL="188913" indent="-134938" eaLnBrk="1" hangingPunct="1">
              <a:lnSpc>
                <a:spcPct val="90000"/>
              </a:lnSpc>
              <a:defRPr/>
            </a:pPr>
            <a:r>
              <a:rPr lang="cs-CZ" sz="2400" b="1" dirty="0" smtClean="0"/>
              <a:t>u hospitalizovaných </a:t>
            </a:r>
            <a:r>
              <a:rPr lang="cs-CZ" sz="2400" dirty="0" smtClean="0"/>
              <a:t>- </a:t>
            </a:r>
            <a:r>
              <a:rPr lang="cs-CZ" altLang="cs-CZ" sz="2400" dirty="0" smtClean="0"/>
              <a:t>vyšší </a:t>
            </a:r>
            <a:r>
              <a:rPr lang="cs-CZ" altLang="cs-CZ" sz="2400" dirty="0"/>
              <a:t>výskyt </a:t>
            </a:r>
            <a:r>
              <a:rPr lang="cs-CZ" altLang="cs-CZ" sz="2400" dirty="0" err="1"/>
              <a:t>nozokomiálních</a:t>
            </a:r>
            <a:r>
              <a:rPr lang="cs-CZ" altLang="cs-CZ" sz="2400" dirty="0"/>
              <a:t> </a:t>
            </a:r>
            <a:r>
              <a:rPr lang="cs-CZ" altLang="cs-CZ" sz="2400" dirty="0" smtClean="0"/>
              <a:t>infekcí (infekce v ráně, pneumonie, dekubity), </a:t>
            </a:r>
            <a:r>
              <a:rPr lang="cs-CZ" altLang="cs-CZ" sz="2400" dirty="0"/>
              <a:t>zhoršení chronických </a:t>
            </a:r>
            <a:r>
              <a:rPr lang="cs-CZ" altLang="cs-CZ" sz="2400" dirty="0" smtClean="0"/>
              <a:t>onemocnění, progrese </a:t>
            </a:r>
            <a:r>
              <a:rPr lang="cs-CZ" altLang="cs-CZ" sz="2400" dirty="0"/>
              <a:t>kognitivního </a:t>
            </a:r>
            <a:r>
              <a:rPr lang="cs-CZ" altLang="cs-CZ" sz="2400" dirty="0" smtClean="0"/>
              <a:t>deficitu, prodloužení doby hospitalizace, vyšší počet </a:t>
            </a:r>
            <a:r>
              <a:rPr lang="cs-CZ" altLang="cs-CZ" sz="2400" dirty="0" err="1" smtClean="0"/>
              <a:t>rehospitalizací</a:t>
            </a:r>
            <a:r>
              <a:rPr lang="cs-CZ" altLang="cs-CZ" sz="2400" dirty="0" smtClean="0"/>
              <a:t>, vyšší úmrtnost  </a:t>
            </a:r>
            <a:endParaRPr lang="cs-CZ" altLang="cs-CZ" sz="2400" dirty="0"/>
          </a:p>
          <a:p>
            <a:pPr marL="188913" indent="-134938" eaLnBrk="1" hangingPunct="1">
              <a:lnSpc>
                <a:spcPct val="90000"/>
              </a:lnSpc>
              <a:defRPr/>
            </a:pPr>
            <a:endParaRPr lang="cs-CZ" sz="2400" dirty="0"/>
          </a:p>
          <a:p>
            <a:pPr marL="188913" indent="-134938" eaLnBrk="1" hangingPunct="1">
              <a:lnSpc>
                <a:spcPct val="90000"/>
              </a:lnSpc>
              <a:defRPr/>
            </a:pPr>
            <a:endParaRPr lang="cs-CZ" altLang="cs-CZ" sz="1800" dirty="0"/>
          </a:p>
          <a:p>
            <a:pPr marL="188913" indent="-134938" eaLnBrk="1" hangingPunct="1">
              <a:lnSpc>
                <a:spcPct val="90000"/>
              </a:lnSpc>
              <a:buFontTx/>
              <a:buNone/>
              <a:defRPr/>
            </a:pPr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720725"/>
            <a:ext cx="8064500" cy="450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mtClean="0"/>
              <a:t>Ve stáří stoupá podíl tukové hmoty a klesá podíl svalů</a:t>
            </a:r>
          </a:p>
        </p:txBody>
      </p:sp>
      <p:pic>
        <p:nvPicPr>
          <p:cNvPr id="39939" name="Zástupný symbol pro obsah 1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5391150"/>
            <a:ext cx="8477250" cy="582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44638"/>
            <a:ext cx="7156450" cy="229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Šipka nahoru 11"/>
          <p:cNvSpPr/>
          <p:nvPr/>
        </p:nvSpPr>
        <p:spPr>
          <a:xfrm>
            <a:off x="4235450" y="2179638"/>
            <a:ext cx="228600" cy="1600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3" name="Šipka dolů 12"/>
          <p:cNvSpPr/>
          <p:nvPr/>
        </p:nvSpPr>
        <p:spPr>
          <a:xfrm>
            <a:off x="5807075" y="2179638"/>
            <a:ext cx="228600" cy="16002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39943" name="Obrázek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090988"/>
            <a:ext cx="21272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Obrázek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4262438"/>
            <a:ext cx="54991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Obrázek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4838700"/>
            <a:ext cx="5597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720725"/>
            <a:ext cx="8064500" cy="450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mtClean="0"/>
              <a:t>Ztráta svaloviny ovlivňuje  mortalitu</a:t>
            </a:r>
          </a:p>
        </p:txBody>
      </p:sp>
      <p:sp>
        <p:nvSpPr>
          <p:cNvPr id="41987" name="Zástupný obsah 1"/>
          <p:cNvSpPr>
            <a:spLocks noGrp="1" noChangeArrowheads="1"/>
          </p:cNvSpPr>
          <p:nvPr>
            <p:ph idx="1"/>
          </p:nvPr>
        </p:nvSpPr>
        <p:spPr bwMode="auto">
          <a:xfrm>
            <a:off x="539750" y="1692275"/>
            <a:ext cx="8064500" cy="414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8913" indent="-134938" eaLnBrk="1" hangingPunct="1"/>
            <a:endParaRPr lang="cs-CZ" altLang="cs-CZ" smtClean="0"/>
          </a:p>
        </p:txBody>
      </p:sp>
      <p:pic>
        <p:nvPicPr>
          <p:cNvPr id="41988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51938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D93CEC68-B0E2-4F50-9397-CF56FB426367}" vid="{25042F54-EE2F-4CAA-B106-EE257721CFCA}"/>
    </a:ext>
  </a:extLst>
</a:theme>
</file>

<file path=ppt/theme/theme10.xml><?xml version="1.0" encoding="utf-8"?>
<a:theme xmlns:a="http://schemas.openxmlformats.org/drawingml/2006/main" name="3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Tahoma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cs-CZ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cs-CZ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4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Tahoma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cs-CZ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cs-CZ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5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Tahoma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cs-CZ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cs-CZ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6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Tahoma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cs-CZ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cs-CZ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7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Tahoma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cs-CZ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cs-CZ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8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Tahoma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cs-CZ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cs-CZ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9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Tahoma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cs-CZ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cs-CZ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0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Tahoma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cs-CZ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cs-CZ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D93CEC68-B0E2-4F50-9397-CF56FB426367}" vid="{25042F54-EE2F-4CAA-B106-EE257721CFCA}"/>
    </a:ext>
  </a:extLst>
</a:theme>
</file>

<file path=ppt/theme/theme3.xml><?xml version="1.0" encoding="utf-8"?>
<a:theme xmlns:a="http://schemas.openxmlformats.org/drawingml/2006/main" name="2_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D93CEC68-B0E2-4F50-9397-CF56FB426367}" vid="{25042F54-EE2F-4CAA-B106-EE257721CFCA}"/>
    </a:ext>
  </a:extLst>
</a:theme>
</file>

<file path=ppt/theme/theme4.xml><?xml version="1.0" encoding="utf-8"?>
<a:theme xmlns:a="http://schemas.openxmlformats.org/drawingml/2006/main" name="3_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D93CEC68-B0E2-4F50-9397-CF56FB426367}" vid="{25042F54-EE2F-4CAA-B106-EE257721CFCA}"/>
    </a:ext>
  </a:extLst>
</a:theme>
</file>

<file path=ppt/theme/theme5.xml><?xml version="1.0" encoding="utf-8"?>
<a:theme xmlns:a="http://schemas.openxmlformats.org/drawingml/2006/main" name="4_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D93CEC68-B0E2-4F50-9397-CF56FB426367}" vid="{25042F54-EE2F-4CAA-B106-EE257721CFCA}"/>
    </a:ext>
  </a:extLst>
</a:theme>
</file>

<file path=ppt/theme/theme6.xml><?xml version="1.0" encoding="utf-8"?>
<a:theme xmlns:a="http://schemas.openxmlformats.org/drawingml/2006/main" name="5_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D93CEC68-B0E2-4F50-9397-CF56FB426367}" vid="{25042F54-EE2F-4CAA-B106-EE257721CFCA}"/>
    </a:ext>
  </a:extLst>
</a:theme>
</file>

<file path=ppt/theme/theme7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Tahoma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cs-CZ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cs-CZ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Tahoma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cs-CZ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cs-CZ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Tahoma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cs-CZ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cs-CZ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UNI MED">
    <a:dk1>
      <a:srgbClr val="000000"/>
    </a:dk1>
    <a:lt1>
      <a:srgbClr val="FFFFFF"/>
    </a:lt1>
    <a:dk2>
      <a:srgbClr val="0000DC"/>
    </a:dk2>
    <a:lt2>
      <a:srgbClr val="FFC000"/>
    </a:lt2>
    <a:accent1>
      <a:srgbClr val="0000DC"/>
    </a:accent1>
    <a:accent2>
      <a:srgbClr val="F01928"/>
    </a:accent2>
    <a:accent3>
      <a:srgbClr val="00AF3F"/>
    </a:accent3>
    <a:accent4>
      <a:srgbClr val="4BC8FF"/>
    </a:accent4>
    <a:accent5>
      <a:srgbClr val="FF7300"/>
    </a:accent5>
    <a:accent6>
      <a:srgbClr val="B9006E"/>
    </a:accent6>
    <a:hlink>
      <a:srgbClr val="0000DC"/>
    </a:hlink>
    <a:folHlink>
      <a:srgbClr val="5AC8A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9914</TotalTime>
  <Words>2338</Words>
  <Application>Microsoft Office PowerPoint</Application>
  <PresentationFormat>Předvádění na obrazovce (4:3)</PresentationFormat>
  <Paragraphs>359</Paragraphs>
  <Slides>49</Slides>
  <Notes>31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17</vt:i4>
      </vt:variant>
      <vt:variant>
        <vt:lpstr>Nadpisy snímků</vt:lpstr>
      </vt:variant>
      <vt:variant>
        <vt:i4>49</vt:i4>
      </vt:variant>
    </vt:vector>
  </HeadingPairs>
  <TitlesOfParts>
    <vt:vector size="71" baseType="lpstr">
      <vt:lpstr>Microsoft YaHei</vt:lpstr>
      <vt:lpstr>Arial</vt:lpstr>
      <vt:lpstr>Tahoma</vt:lpstr>
      <vt:lpstr>Times New Roman</vt:lpstr>
      <vt:lpstr>Wingdings</vt:lpstr>
      <vt:lpstr>Prezentace_MU_CZ</vt:lpstr>
      <vt:lpstr>1_Prezentace_MU_CZ</vt:lpstr>
      <vt:lpstr>2_Prezentace_MU_CZ</vt:lpstr>
      <vt:lpstr>3_Prezentace_MU_CZ</vt:lpstr>
      <vt:lpstr>4_Prezentace_MU_CZ</vt:lpstr>
      <vt:lpstr>5_Prezentace_MU_CZ</vt:lpstr>
      <vt:lpstr>Výchozí návrh</vt:lpstr>
      <vt:lpstr>1_Výchozí návrh</vt:lpstr>
      <vt:lpstr>2_Výchozí návrh</vt:lpstr>
      <vt:lpstr>3_Výchozí návrh</vt:lpstr>
      <vt:lpstr>4_Výchozí návrh</vt:lpstr>
      <vt:lpstr>5_Výchozí návrh</vt:lpstr>
      <vt:lpstr>6_Výchozí návrh</vt:lpstr>
      <vt:lpstr>7_Výchozí návrh</vt:lpstr>
      <vt:lpstr>8_Výchozí návrh</vt:lpstr>
      <vt:lpstr>9_Výchozí návrh</vt:lpstr>
      <vt:lpstr>10_Výchozí návrh</vt:lpstr>
      <vt:lpstr>Prezentace aplikace PowerPoint</vt:lpstr>
      <vt:lpstr>Co je malnutrice?</vt:lpstr>
      <vt:lpstr>Kdo je ohrožen malnutricí? </vt:lpstr>
      <vt:lpstr>Výskyt malnutrice ve světě</vt:lpstr>
      <vt:lpstr>Prevalence malnutrice ve stáří</vt:lpstr>
      <vt:lpstr>Multifaktoriální příčiny malnutrice ve stáří</vt:lpstr>
      <vt:lpstr>Negativní důsledky malnutrice</vt:lpstr>
      <vt:lpstr>Ve stáří stoupá podíl tukové hmoty a klesá podíl svalů</vt:lpstr>
      <vt:lpstr>Ztráta svaloviny ovlivňuje  mortalitu</vt:lpstr>
      <vt:lpstr>Prevence sarkopenie začíná v mládí</vt:lpstr>
      <vt:lpstr>Rozdělení malnutrice </vt:lpstr>
      <vt:lpstr>  Diagnostika malnutrice</vt:lpstr>
      <vt:lpstr>VYŠETŘENÍ NUTRIČNÍHO STAVU</vt:lpstr>
      <vt:lpstr>                                              NRS 2002</vt:lpstr>
      <vt:lpstr>MNA-SF</vt:lpstr>
      <vt:lpstr>ANTROPOMETRICKÉ VYŠETŘENÍ</vt:lpstr>
      <vt:lpstr>Prezentace aplikace PowerPoint</vt:lpstr>
      <vt:lpstr>ANTROPOMETRICKÉ VYŠETŘENÍ</vt:lpstr>
      <vt:lpstr>Měření obvodu paže</vt:lpstr>
      <vt:lpstr>Měření kožní řasy </vt:lpstr>
      <vt:lpstr>TĚLESNÉ SLOŽENÍ</vt:lpstr>
      <vt:lpstr> FUNKČNÍ TESTY</vt:lpstr>
      <vt:lpstr>Laboratorní markery malnutrice </vt:lpstr>
      <vt:lpstr>Laboratorní markery</vt:lpstr>
      <vt:lpstr>STANOVENÍ KLIDOVÉ ENERGETICKÉ POTŘEBY (BMR/REE – resting energy expenditure)</vt:lpstr>
      <vt:lpstr>Prezentace aplikace PowerPoint</vt:lpstr>
      <vt:lpstr>Nutriční péče v geriatrii</vt:lpstr>
      <vt:lpstr> Nutriční péče u seniorů </vt:lpstr>
      <vt:lpstr>Doporučení výživy u seniorů</vt:lpstr>
      <vt:lpstr>1 odm 2,5g = 2,2g bílkoviny                             .             1 odm 5g = 4,4g bílkovin    </vt:lpstr>
      <vt:lpstr>Enterální výživa </vt:lpstr>
      <vt:lpstr>Enterální výživa- vstupy</vt:lpstr>
      <vt:lpstr>Enterální výživa </vt:lpstr>
      <vt:lpstr>Kontraindikace enterální výživy </vt:lpstr>
      <vt:lpstr>Enterální výživa</vt:lpstr>
      <vt:lpstr>Parenterální výživa </vt:lpstr>
      <vt:lpstr>Parenterální výživa - komplikace</vt:lpstr>
      <vt:lpstr>REFEEDING SYNDROM</vt:lpstr>
      <vt:lpstr>   Obezita u seniorů</vt:lpstr>
      <vt:lpstr>Jak jsme na tom v ČR?</vt:lpstr>
      <vt:lpstr>Obezita</vt:lpstr>
      <vt:lpstr>Prezentace aplikace PowerPoint</vt:lpstr>
      <vt:lpstr>Léčba obezity u seniorů</vt:lpstr>
      <vt:lpstr>Dietní opatření</vt:lpstr>
      <vt:lpstr>Fyzická aktivita</vt:lpstr>
      <vt:lpstr>Jaké jsou výhody hubnutí ve stáří?</vt:lpstr>
      <vt:lpstr>Jaké jsou rizika ztráty hmotnosti ve stáří?</vt:lpstr>
      <vt:lpstr>Úskalí léčby obezity ve stáří </vt:lpstr>
      <vt:lpstr>Prezentace aplikace PowerPoint</vt:lpstr>
    </vt:vector>
  </TitlesOfParts>
  <Company>Motorola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Antibiotic- and Clostridium diffidle-assodated Diarrhea and Colitis</dc:title>
  <dc:creator>fthq78</dc:creator>
  <cp:lastModifiedBy>Bielaková Katarína</cp:lastModifiedBy>
  <cp:revision>531</cp:revision>
  <dcterms:created xsi:type="dcterms:W3CDTF">2010-02-21T10:56:45Z</dcterms:created>
  <dcterms:modified xsi:type="dcterms:W3CDTF">2023-10-26T14:34:03Z</dcterms:modified>
</cp:coreProperties>
</file>