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71" r:id="rId5"/>
    <p:sldId id="277" r:id="rId6"/>
    <p:sldId id="276" r:id="rId7"/>
    <p:sldId id="266" r:id="rId8"/>
    <p:sldId id="273" r:id="rId9"/>
    <p:sldId id="282" r:id="rId10"/>
    <p:sldId id="283" r:id="rId11"/>
    <p:sldId id="268" r:id="rId12"/>
    <p:sldId id="274" r:id="rId13"/>
    <p:sldId id="272" r:id="rId14"/>
    <p:sldId id="267" r:id="rId15"/>
    <p:sldId id="275" r:id="rId16"/>
    <p:sldId id="278" r:id="rId17"/>
    <p:sldId id="279" r:id="rId18"/>
    <p:sldId id="280" r:id="rId19"/>
    <p:sldId id="281" r:id="rId20"/>
    <p:sldId id="27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377" autoAdjust="0"/>
  </p:normalViewPr>
  <p:slideViewPr>
    <p:cSldViewPr snapToGrid="0">
      <p:cViewPr varScale="1">
        <p:scale>
          <a:sx n="103" d="100"/>
          <a:sy n="103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96FE-404C-4686-93FB-696A0BE14FF4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E1ED-7F17-4E02-A311-EC8B8328A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44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7E1ED-7F17-4E02-A311-EC8B8328A49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81449" y="3762208"/>
            <a:ext cx="10453816" cy="1026645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algn="ctr">
              <a:defRPr sz="4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81449" y="5780331"/>
            <a:ext cx="123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Předkládá: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881449" y="6022206"/>
            <a:ext cx="267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latin typeface="Arial" panose="020B0604020202020204" pitchFamily="34" charset="0"/>
                <a:cs typeface="Arial" panose="020B0604020202020204" pitchFamily="34" charset="0"/>
              </a:rPr>
              <a:t>Titul</a:t>
            </a:r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cs-CZ" sz="1200" b="0" dirty="0">
                <a:latin typeface="Arial" panose="020B0604020202020204" pitchFamily="34" charset="0"/>
                <a:cs typeface="Arial" panose="020B0604020202020204" pitchFamily="34" charset="0"/>
              </a:rPr>
              <a:t>méno</a:t>
            </a:r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a příjmení, titul </a:t>
            </a:r>
          </a:p>
          <a:p>
            <a:r>
              <a:rPr lang="cs-CZ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Název pracoviště</a:t>
            </a:r>
            <a:endParaRPr lang="cs-CZ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9E23-173A-42A4-8DC1-8B0917BC89D0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4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67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41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15139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912994" y="6356350"/>
            <a:ext cx="2440806" cy="365125"/>
          </a:xfrm>
        </p:spPr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3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C815-E73B-4932-8517-D3509FBBDDA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4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1674796"/>
            <a:ext cx="6172200" cy="4186254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7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1771048"/>
            <a:ext cx="6172200" cy="4090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434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4D9E23-173A-42A4-8DC1-8B0917BC89D0}" type="datetimeFigureOut">
              <a:rPr lang="cs-CZ" smtClean="0"/>
              <a:pPr/>
              <a:t>14.05.2024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03368" y="6356350"/>
            <a:ext cx="2450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00C815-E73B-4932-8517-D3509FBBDD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Synkopy ve stáří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939114" y="6038335"/>
            <a:ext cx="1985318" cy="49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9" y="5614472"/>
            <a:ext cx="23336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8F1785-EB6F-92C4-F280-CD686F03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6646E0C-A2AB-D564-1DD2-BE5CFF5F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šelest - obstrukční nebo jiná kardiální synkopa</a:t>
            </a:r>
          </a:p>
          <a:p>
            <a:r>
              <a:rPr lang="cs-CZ" dirty="0" err="1"/>
              <a:t>Zvedavý</a:t>
            </a:r>
            <a:r>
              <a:rPr lang="cs-CZ" dirty="0"/>
              <a:t> úder hrotu, cval - srdeční selhání s kardiální synkopou</a:t>
            </a:r>
          </a:p>
          <a:p>
            <a:r>
              <a:rPr lang="cs-CZ" dirty="0" err="1"/>
              <a:t>Exantém</a:t>
            </a:r>
            <a:r>
              <a:rPr lang="cs-CZ" dirty="0"/>
              <a:t> - porucha vědomí způsobená anafylaxí </a:t>
            </a:r>
          </a:p>
          <a:p>
            <a:r>
              <a:rPr lang="cs-CZ" dirty="0"/>
              <a:t>Citlivost břicha - krevní ztráty</a:t>
            </a:r>
          </a:p>
          <a:p>
            <a:r>
              <a:rPr lang="cs-CZ" dirty="0"/>
              <a:t>Chybějící nebo měnící se pulzy - disekce aneuryzmatu, </a:t>
            </a:r>
            <a:r>
              <a:rPr lang="cs-CZ" dirty="0" err="1"/>
              <a:t>subclavian</a:t>
            </a:r>
            <a:r>
              <a:rPr lang="cs-CZ" dirty="0"/>
              <a:t> </a:t>
            </a:r>
            <a:r>
              <a:rPr lang="cs-CZ" dirty="0" err="1"/>
              <a:t>steal</a:t>
            </a:r>
            <a:r>
              <a:rPr lang="cs-CZ" dirty="0"/>
              <a:t> syndrom</a:t>
            </a:r>
          </a:p>
          <a:p>
            <a:r>
              <a:rPr lang="cs-CZ" dirty="0"/>
              <a:t>Neurologické abnormity – epilepsie, cévní mozková příhoda, transitorní ischemická ataka</a:t>
            </a:r>
          </a:p>
        </p:txBody>
      </p:sp>
    </p:spTree>
    <p:extLst>
      <p:ext uri="{BB962C8B-B14F-4D97-AF65-F5344CB8AC3E}">
        <p14:creationId xmlns:p14="http://schemas.microsoft.com/office/powerpoint/2010/main" val="407271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EKG</a:t>
            </a:r>
            <a:r>
              <a:rPr lang="cs-CZ" dirty="0"/>
              <a:t> -známky rizika kardiogenní synkopy (strukturální, </a:t>
            </a:r>
            <a:r>
              <a:rPr lang="cs-CZ" dirty="0" err="1"/>
              <a:t>arytmogenní</a:t>
            </a:r>
            <a:r>
              <a:rPr lang="cs-CZ" dirty="0"/>
              <a:t>) </a:t>
            </a:r>
          </a:p>
          <a:p>
            <a:pPr marL="0" indent="0">
              <a:buNone/>
            </a:pPr>
            <a:r>
              <a:rPr lang="cs-CZ" i="1" dirty="0" err="1"/>
              <a:t>bifascikulární</a:t>
            </a:r>
            <a:r>
              <a:rPr lang="cs-CZ" i="1" dirty="0"/>
              <a:t> blokáda, neadekvátní sinusovou bradykardii   v přítomnosti/nepřítomnosti </a:t>
            </a:r>
            <a:r>
              <a:rPr lang="cs-CZ" i="1" dirty="0" err="1"/>
              <a:t>bradykardizující</a:t>
            </a:r>
            <a:r>
              <a:rPr lang="cs-CZ" i="1" dirty="0"/>
              <a:t> medikace, příliš dlouhý či krátký QT interval</a:t>
            </a:r>
          </a:p>
          <a:p>
            <a:r>
              <a:rPr lang="cs-CZ" b="1" dirty="0"/>
              <a:t>masáž karotid </a:t>
            </a:r>
            <a:r>
              <a:rPr lang="cs-CZ" dirty="0"/>
              <a:t>-může vypovědět o reflexním charakteru synkopy, u seniorů ale při neznalosti průchodnosti karotického řečiště riziko tranzitorní ischemické ataky, či dokonané cévní mozkové příhody</a:t>
            </a:r>
          </a:p>
          <a:p>
            <a:r>
              <a:rPr lang="cs-CZ" b="1" dirty="0" err="1"/>
              <a:t>Schellongův</a:t>
            </a:r>
            <a:r>
              <a:rPr lang="cs-CZ" b="1" dirty="0"/>
              <a:t> test </a:t>
            </a:r>
            <a:r>
              <a:rPr lang="cs-CZ" dirty="0"/>
              <a:t>- pozitivní výsledek je-li po 10minutovém stání rozdíl TK </a:t>
            </a:r>
            <a:r>
              <a:rPr lang="cs-CZ" dirty="0" err="1"/>
              <a:t>sys</a:t>
            </a:r>
            <a:r>
              <a:rPr lang="cs-CZ" dirty="0"/>
              <a:t> ve srovnání s TK vleže větší než 20 mm </a:t>
            </a:r>
            <a:r>
              <a:rPr lang="cs-CZ" dirty="0" err="1"/>
              <a:t>Hg</a:t>
            </a:r>
            <a:r>
              <a:rPr lang="cs-CZ" dirty="0"/>
              <a:t>, pro TK </a:t>
            </a:r>
            <a:r>
              <a:rPr lang="cs-CZ" dirty="0" err="1"/>
              <a:t>diast</a:t>
            </a:r>
            <a:r>
              <a:rPr lang="cs-CZ" dirty="0"/>
              <a:t> rozdíl o 10 mm </a:t>
            </a:r>
            <a:r>
              <a:rPr lang="cs-CZ" dirty="0" err="1"/>
              <a:t>Hg</a:t>
            </a:r>
            <a:r>
              <a:rPr lang="cs-CZ" dirty="0"/>
              <a:t>, nebo pokles TK </a:t>
            </a:r>
            <a:r>
              <a:rPr lang="cs-CZ" dirty="0" err="1"/>
              <a:t>sys</a:t>
            </a:r>
            <a:r>
              <a:rPr lang="cs-CZ" dirty="0"/>
              <a:t> pod 90 mm </a:t>
            </a:r>
            <a:r>
              <a:rPr lang="cs-CZ" dirty="0" err="1"/>
              <a:t>Hg</a:t>
            </a:r>
            <a:r>
              <a:rPr lang="cs-CZ" dirty="0"/>
              <a:t> nezávisle od vstupní hodnoty</a:t>
            </a:r>
          </a:p>
        </p:txBody>
      </p:sp>
    </p:spTree>
    <p:extLst>
      <p:ext uri="{BB962C8B-B14F-4D97-AF65-F5344CB8AC3E}">
        <p14:creationId xmlns:p14="http://schemas.microsoft.com/office/powerpoint/2010/main" val="61040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test na nakloněné rovině </a:t>
            </a:r>
            <a:r>
              <a:rPr lang="cs-CZ" dirty="0"/>
              <a:t>k průkazu případné </a:t>
            </a:r>
            <a:r>
              <a:rPr lang="cs-CZ" dirty="0" err="1"/>
              <a:t>vazovagální</a:t>
            </a:r>
            <a:r>
              <a:rPr lang="cs-CZ" dirty="0"/>
              <a:t> etiologie</a:t>
            </a:r>
          </a:p>
          <a:p>
            <a:pPr marL="0" indent="0">
              <a:buNone/>
            </a:pPr>
            <a:r>
              <a:rPr lang="cs-CZ" dirty="0"/>
              <a:t>   (u seniorů je </a:t>
            </a:r>
            <a:r>
              <a:rPr lang="cs-CZ" dirty="0" err="1"/>
              <a:t>vazovagální</a:t>
            </a:r>
            <a:r>
              <a:rPr lang="cs-CZ" dirty="0"/>
              <a:t> synkopa málo pravděpodobná)</a:t>
            </a:r>
          </a:p>
          <a:p>
            <a:r>
              <a:rPr lang="cs-CZ" b="1" dirty="0"/>
              <a:t>zátěžové </a:t>
            </a:r>
            <a:r>
              <a:rPr lang="cs-CZ" b="1" dirty="0" err="1"/>
              <a:t>ergometrie</a:t>
            </a:r>
            <a:endParaRPr lang="cs-CZ" b="1" dirty="0"/>
          </a:p>
          <a:p>
            <a:r>
              <a:rPr lang="cs-CZ" b="1" dirty="0"/>
              <a:t>EKG </a:t>
            </a:r>
            <a:r>
              <a:rPr lang="cs-CZ" b="1" dirty="0" err="1"/>
              <a:t>Holter</a:t>
            </a:r>
            <a:r>
              <a:rPr lang="cs-CZ" b="1" dirty="0"/>
              <a:t> </a:t>
            </a:r>
            <a:r>
              <a:rPr lang="cs-CZ" dirty="0"/>
              <a:t>monitorování srdečního rytmu a krevního tlaku </a:t>
            </a:r>
          </a:p>
          <a:p>
            <a:r>
              <a:rPr lang="cs-CZ" b="1" dirty="0"/>
              <a:t>elektrofyziologické vyšetření </a:t>
            </a:r>
            <a:r>
              <a:rPr lang="cs-CZ" dirty="0"/>
              <a:t>s programovanou stimulací komor</a:t>
            </a:r>
          </a:p>
          <a:p>
            <a:r>
              <a:rPr lang="cs-CZ" b="1" dirty="0" err="1"/>
              <a:t>koronarografie</a:t>
            </a:r>
            <a:r>
              <a:rPr lang="cs-CZ" dirty="0"/>
              <a:t> při podezření na ICHS</a:t>
            </a:r>
          </a:p>
          <a:p>
            <a:r>
              <a:rPr lang="cs-CZ" b="1" dirty="0"/>
              <a:t>neurologické vyšetření, včetně CT mozku a EEG,</a:t>
            </a:r>
            <a:r>
              <a:rPr lang="cs-CZ" dirty="0"/>
              <a:t> </a:t>
            </a:r>
            <a:r>
              <a:rPr lang="cs-CZ" b="1" dirty="0"/>
              <a:t>psychiatrické </a:t>
            </a:r>
            <a:r>
              <a:rPr lang="cs-CZ" b="1" dirty="0" err="1"/>
              <a:t>vyšeření</a:t>
            </a:r>
            <a:r>
              <a:rPr lang="cs-CZ" b="1" dirty="0"/>
              <a:t> ,sonografie </a:t>
            </a:r>
            <a:r>
              <a:rPr lang="cs-CZ" b="1" dirty="0" err="1"/>
              <a:t>karotid,laboratorní</a:t>
            </a:r>
            <a:r>
              <a:rPr lang="cs-CZ" b="1" dirty="0"/>
              <a:t> testy ,scintigrafie plic (event. angiografie)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300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0" y="1894113"/>
            <a:ext cx="12019073" cy="393752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711959" y="2155371"/>
            <a:ext cx="1838131" cy="438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683967" y="5318449"/>
            <a:ext cx="1660849" cy="513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525347" y="4721290"/>
            <a:ext cx="1819469" cy="429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3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8897" cy="65518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622" y="6553200"/>
            <a:ext cx="82105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5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pacienta hospitalizovat?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anamnéza ICHS, městnavé srdeční slabosti nebo komorových </a:t>
            </a:r>
            <a:r>
              <a:rPr lang="cs-CZ" dirty="0" smtClean="0"/>
              <a:t>arytmií</a:t>
            </a:r>
            <a:endParaRPr lang="cs-CZ" dirty="0"/>
          </a:p>
          <a:p>
            <a:r>
              <a:rPr lang="cs-CZ" dirty="0"/>
              <a:t>přidružená bolest na hrudi </a:t>
            </a:r>
          </a:p>
          <a:p>
            <a:r>
              <a:rPr lang="cs-CZ" dirty="0"/>
              <a:t>fyzikální známky chlopenní vady, srdečního selhávání, mozkové příhody nebo ložiskový neurologický nález </a:t>
            </a:r>
          </a:p>
          <a:p>
            <a:r>
              <a:rPr lang="cs-CZ" dirty="0"/>
              <a:t>EKG známky ischemie, arytmií (významná bradykardie, tachykardie), prodloužení QT intervalu, </a:t>
            </a:r>
            <a:r>
              <a:rPr lang="cs-CZ" dirty="0" err="1"/>
              <a:t>raménkové</a:t>
            </a:r>
            <a:r>
              <a:rPr lang="cs-CZ" dirty="0"/>
              <a:t> blokády </a:t>
            </a:r>
          </a:p>
          <a:p>
            <a:r>
              <a:rPr lang="cs-CZ" dirty="0"/>
              <a:t>poranění v návaznosti na náhlou ztrátu vědomí, v souvislosti s palpitací nebo při námaze</a:t>
            </a:r>
          </a:p>
          <a:p>
            <a:r>
              <a:rPr lang="cs-CZ" dirty="0"/>
              <a:t>velmi časté epizody synkopy, podezření na ICHS, jinou kardiopatii nebo arytmie (např. podávání léků s potencionálním </a:t>
            </a:r>
            <a:r>
              <a:rPr lang="cs-CZ" dirty="0" err="1"/>
              <a:t>proarytmickým</a:t>
            </a:r>
            <a:r>
              <a:rPr lang="cs-CZ" dirty="0"/>
              <a:t> účinkem)</a:t>
            </a:r>
          </a:p>
          <a:p>
            <a:r>
              <a:rPr lang="cs-CZ" dirty="0"/>
              <a:t>provedení vyšetření a terapie, které nelze provést ambulantně (elektrofyziologické vyšetření, srdeční katetrizace) </a:t>
            </a:r>
          </a:p>
        </p:txBody>
      </p:sp>
    </p:spTree>
    <p:extLst>
      <p:ext uri="{BB962C8B-B14F-4D97-AF65-F5344CB8AC3E}">
        <p14:creationId xmlns:p14="http://schemas.microsoft.com/office/powerpoint/2010/main" val="189135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F80A64-67C6-AF92-5554-A8F8EB17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Léčba-</a:t>
            </a:r>
            <a:r>
              <a:rPr lang="cs-CZ" b="1" dirty="0"/>
              <a:t>Kardiovaskulární onemocnění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AE24E03-7A14-68F9-CDEB-56FA017B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Arytmická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  antiarytmická léčba, radiofrekvenční </a:t>
            </a:r>
            <a:r>
              <a:rPr lang="cs-CZ" dirty="0" err="1"/>
              <a:t>katetrová</a:t>
            </a:r>
            <a:r>
              <a:rPr lang="cs-CZ" dirty="0"/>
              <a:t> ablace,   </a:t>
            </a:r>
            <a:r>
              <a:rPr lang="cs-CZ" dirty="0" err="1"/>
              <a:t>kardiostimulace</a:t>
            </a:r>
            <a:r>
              <a:rPr lang="cs-CZ" dirty="0"/>
              <a:t>, implantace </a:t>
            </a:r>
            <a:r>
              <a:rPr lang="cs-CZ" dirty="0" err="1"/>
              <a:t>kardioverteru</a:t>
            </a:r>
            <a:r>
              <a:rPr lang="cs-CZ" dirty="0"/>
              <a:t>-defibrilátoru; léčba základního onemocnění</a:t>
            </a:r>
          </a:p>
          <a:p>
            <a:r>
              <a:rPr lang="cs-CZ" i="1" dirty="0" err="1"/>
              <a:t>Nearytmická</a:t>
            </a:r>
            <a:r>
              <a:rPr lang="cs-CZ" dirty="0"/>
              <a:t> - léčba základního onemocnění (akutní infarkt, aortální stenóza, plicní embolie, atd</a:t>
            </a:r>
          </a:p>
          <a:p>
            <a:pPr marL="0" indent="0">
              <a:buNone/>
            </a:pPr>
            <a:r>
              <a:rPr lang="cs-CZ" dirty="0"/>
              <a:t>   farmakoterapie včetně event. kardiochirurgického výkonu)</a:t>
            </a:r>
          </a:p>
        </p:txBody>
      </p:sp>
    </p:spTree>
    <p:extLst>
      <p:ext uri="{BB962C8B-B14F-4D97-AF65-F5344CB8AC3E}">
        <p14:creationId xmlns:p14="http://schemas.microsoft.com/office/powerpoint/2010/main" val="359482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A3BCD8-E180-FE2D-EB8C-F921D787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Léčba – nekardiovaskulární onemocnění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064E734-5311-5F66-802F-CC1C4D939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vasovagální</a:t>
            </a:r>
            <a:r>
              <a:rPr lang="cs-CZ" i="1" dirty="0"/>
              <a:t> (</a:t>
            </a:r>
            <a:r>
              <a:rPr lang="cs-CZ" i="1" dirty="0" err="1"/>
              <a:t>neurokardiogenní</a:t>
            </a:r>
            <a:r>
              <a:rPr lang="cs-CZ" i="1" dirty="0"/>
              <a:t>) </a:t>
            </a:r>
            <a:r>
              <a:rPr lang="cs-CZ" dirty="0"/>
              <a:t>- poučení pacienta o zaujmutí horizontální polohy; tréning; zvýšení přívodu soli a tekutin; u častějších synkop-– beta-blokátory, alfa-</a:t>
            </a:r>
            <a:r>
              <a:rPr lang="cs-CZ" dirty="0" err="1"/>
              <a:t>sympatikomimetika</a:t>
            </a:r>
            <a:r>
              <a:rPr lang="cs-CZ" dirty="0"/>
              <a:t>, </a:t>
            </a:r>
            <a:r>
              <a:rPr lang="cs-CZ" dirty="0" err="1"/>
              <a:t>fludrokortizon</a:t>
            </a:r>
            <a:r>
              <a:rPr lang="cs-CZ" dirty="0"/>
              <a:t>, </a:t>
            </a:r>
            <a:r>
              <a:rPr lang="cs-CZ" dirty="0" smtClean="0"/>
              <a:t>teofylin</a:t>
            </a:r>
            <a:endParaRPr lang="cs-CZ" dirty="0"/>
          </a:p>
          <a:p>
            <a:r>
              <a:rPr lang="cs-CZ" i="1" dirty="0"/>
              <a:t>syndrom dráždivé karotidy </a:t>
            </a:r>
            <a:r>
              <a:rPr lang="cs-CZ" dirty="0"/>
              <a:t>- většinou </a:t>
            </a:r>
            <a:r>
              <a:rPr lang="cs-CZ" dirty="0" err="1"/>
              <a:t>kardiostimulace</a:t>
            </a:r>
            <a:r>
              <a:rPr lang="cs-CZ" dirty="0"/>
              <a:t> (většinou je přítomna </a:t>
            </a:r>
            <a:r>
              <a:rPr lang="cs-CZ" dirty="0" err="1"/>
              <a:t>kardioinhibiční</a:t>
            </a:r>
            <a:r>
              <a:rPr lang="cs-CZ" dirty="0"/>
              <a:t> složka), léčba </a:t>
            </a:r>
            <a:r>
              <a:rPr lang="cs-CZ" dirty="0" err="1"/>
              <a:t>vasodepresorické</a:t>
            </a:r>
            <a:r>
              <a:rPr lang="cs-CZ" dirty="0"/>
              <a:t> složky jako u </a:t>
            </a:r>
            <a:r>
              <a:rPr lang="cs-CZ" dirty="0" err="1"/>
              <a:t>vasovagální</a:t>
            </a:r>
            <a:r>
              <a:rPr lang="cs-CZ" dirty="0"/>
              <a:t> synkopy a ortostatické hypotenze</a:t>
            </a:r>
          </a:p>
          <a:p>
            <a:r>
              <a:rPr lang="cs-CZ" i="1" dirty="0"/>
              <a:t>reflexní situační synkopa </a:t>
            </a:r>
            <a:r>
              <a:rPr lang="cs-CZ" dirty="0"/>
              <a:t>(mikční, </a:t>
            </a:r>
            <a:r>
              <a:rPr lang="cs-CZ" dirty="0" err="1"/>
              <a:t>deglutiční</a:t>
            </a:r>
            <a:r>
              <a:rPr lang="cs-CZ" dirty="0"/>
              <a:t>, </a:t>
            </a:r>
            <a:r>
              <a:rPr lang="cs-CZ" dirty="0" err="1"/>
              <a:t>tusigenní</a:t>
            </a:r>
            <a:r>
              <a:rPr lang="cs-CZ" dirty="0"/>
              <a:t>, defekační) - většinou stačí poučení nemocného o vyvarování se spouštěcího mechanismu, někdy je nutná </a:t>
            </a:r>
            <a:r>
              <a:rPr lang="cs-CZ" dirty="0" err="1"/>
              <a:t>kardiostimulace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55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A2CE01-8057-1CFE-8A52-3C52BEB0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Léčba – nekardiovaskulární onemocnění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32BC25A-36B3-91CD-1E75-29A2E804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b="1" u="sng" dirty="0"/>
              <a:t>Poléková - vysazení léků/drog </a:t>
            </a:r>
          </a:p>
          <a:p>
            <a:r>
              <a:rPr lang="cs-CZ" i="1" dirty="0"/>
              <a:t>Vasodilatační léky - </a:t>
            </a:r>
            <a:r>
              <a:rPr lang="cs-CZ" dirty="0"/>
              <a:t>nitráty, kalciové blokátory, ACE inhibitory, </a:t>
            </a:r>
            <a:r>
              <a:rPr lang="cs-CZ" dirty="0" err="1"/>
              <a:t>prazosin</a:t>
            </a:r>
            <a:r>
              <a:rPr lang="cs-CZ" dirty="0"/>
              <a:t>, </a:t>
            </a:r>
            <a:r>
              <a:rPr lang="cs-CZ" dirty="0" err="1"/>
              <a:t>dihydralazin</a:t>
            </a:r>
            <a:endParaRPr lang="cs-CZ" dirty="0"/>
          </a:p>
          <a:p>
            <a:r>
              <a:rPr lang="cs-CZ" i="1" dirty="0"/>
              <a:t>Léky spojené s výskytem „</a:t>
            </a:r>
            <a:r>
              <a:rPr lang="cs-CZ" i="1" dirty="0" err="1"/>
              <a:t>torsades</a:t>
            </a:r>
            <a:r>
              <a:rPr lang="cs-CZ" i="1" dirty="0"/>
              <a:t> de </a:t>
            </a:r>
            <a:r>
              <a:rPr lang="cs-CZ" i="1" dirty="0" err="1"/>
              <a:t>pointes</a:t>
            </a:r>
            <a:r>
              <a:rPr lang="cs-CZ" i="1" dirty="0"/>
              <a:t>“-</a:t>
            </a:r>
            <a:r>
              <a:rPr lang="cs-CZ" dirty="0"/>
              <a:t>chinidin, </a:t>
            </a:r>
            <a:r>
              <a:rPr lang="cs-CZ" dirty="0" err="1"/>
              <a:t>prokainamid</a:t>
            </a:r>
            <a:r>
              <a:rPr lang="cs-CZ" dirty="0"/>
              <a:t>, </a:t>
            </a:r>
            <a:r>
              <a:rPr lang="cs-CZ" dirty="0" err="1"/>
              <a:t>disopyramid</a:t>
            </a:r>
            <a:r>
              <a:rPr lang="cs-CZ" dirty="0"/>
              <a:t>, </a:t>
            </a:r>
            <a:r>
              <a:rPr lang="cs-CZ" dirty="0" err="1"/>
              <a:t>flekainid</a:t>
            </a:r>
            <a:r>
              <a:rPr lang="cs-CZ" dirty="0"/>
              <a:t>, </a:t>
            </a:r>
            <a:r>
              <a:rPr lang="cs-CZ" dirty="0" err="1"/>
              <a:t>sotalol</a:t>
            </a:r>
            <a:endParaRPr lang="cs-CZ" dirty="0"/>
          </a:p>
          <a:p>
            <a:r>
              <a:rPr lang="cs-CZ" i="1" dirty="0"/>
              <a:t>Diuretika</a:t>
            </a:r>
          </a:p>
          <a:p>
            <a:r>
              <a:rPr lang="cs-CZ" i="1" dirty="0"/>
              <a:t>Psychoaktivní léky</a:t>
            </a:r>
            <a:r>
              <a:rPr lang="cs-CZ" dirty="0"/>
              <a:t>-</a:t>
            </a:r>
            <a:r>
              <a:rPr lang="cs-CZ" dirty="0" err="1"/>
              <a:t>fenothiaziny</a:t>
            </a:r>
            <a:r>
              <a:rPr lang="cs-CZ" dirty="0"/>
              <a:t>, antidepresiva, léky tlumící centrální nervový systém</a:t>
            </a:r>
          </a:p>
          <a:p>
            <a:r>
              <a:rPr lang="cs-CZ" i="1" dirty="0"/>
              <a:t>Další léky nebo drogy- </a:t>
            </a:r>
            <a:r>
              <a:rPr lang="fi-FI" dirty="0"/>
              <a:t>digitalis, vincristin, insulin, alkohol, kokain</a:t>
            </a:r>
            <a:endParaRPr lang="cs-CZ" i="1" dirty="0"/>
          </a:p>
          <a:p>
            <a:endParaRPr lang="cs-CZ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5435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935FCC4-0F81-70A7-0287-E55F63E4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Léčba – nekardiovaskulární onemocnění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EF481C8-C0FB-0F15-DF5F-FFA2A5B20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i="1" dirty="0"/>
              <a:t>ortostatická hypotenze </a:t>
            </a:r>
            <a:r>
              <a:rPr lang="cs-CZ" sz="3000" dirty="0"/>
              <a:t>– poučení o nutnosti pomalé změny polohy, zvýšený přívod soli a tekutin, vysazení vasodilatačních léků, event. </a:t>
            </a:r>
            <a:r>
              <a:rPr lang="cs-CZ" sz="3000" dirty="0" err="1"/>
              <a:t>fludrokortizon</a:t>
            </a:r>
            <a:r>
              <a:rPr lang="cs-CZ" sz="3000" dirty="0"/>
              <a:t>, alfa-</a:t>
            </a:r>
            <a:r>
              <a:rPr lang="cs-CZ" sz="3000" dirty="0" err="1"/>
              <a:t>sympatikomimetika</a:t>
            </a:r>
            <a:endParaRPr lang="cs-CZ" sz="3000" dirty="0"/>
          </a:p>
          <a:p>
            <a:r>
              <a:rPr lang="cs-CZ" sz="3000" i="1" dirty="0"/>
              <a:t>psychiatrická</a:t>
            </a:r>
            <a:r>
              <a:rPr lang="cs-CZ" sz="3000" dirty="0"/>
              <a:t> (hysterie, manická onemocnění, stres) -psychiatrická/psychologická léčba</a:t>
            </a:r>
          </a:p>
          <a:p>
            <a:r>
              <a:rPr lang="cs-CZ" sz="3000" i="1" dirty="0"/>
              <a:t>neurologická</a:t>
            </a:r>
            <a:r>
              <a:rPr lang="cs-CZ" sz="3000" dirty="0"/>
              <a:t> (epilepsie, hyperventilační, migréna) – neurologická léčba </a:t>
            </a:r>
          </a:p>
          <a:p>
            <a:r>
              <a:rPr lang="cs-CZ" sz="3000" dirty="0"/>
              <a:t>nejasné etiologie bez léčby (poučení pacienta a rodiny, implantace </a:t>
            </a:r>
            <a:r>
              <a:rPr lang="cs-CZ" sz="3000" dirty="0" err="1"/>
              <a:t>implantabilního</a:t>
            </a:r>
            <a:r>
              <a:rPr lang="cs-CZ" sz="3000" dirty="0"/>
              <a:t> smyčkového záznamníku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01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Synkopy – definice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symptom definovaný jako náhle vzniklá krátkodobá ztráta vědomí, většinou vedoucí k pádu</a:t>
            </a:r>
          </a:p>
          <a:p>
            <a:r>
              <a:rPr lang="cs-CZ" dirty="0"/>
              <a:t>vznik synkopy je relativně náhlý a následující zotavení je spontánní, kompletní a promptní</a:t>
            </a:r>
          </a:p>
          <a:p>
            <a:r>
              <a:rPr lang="cs-CZ" dirty="0"/>
              <a:t>podkladem je globální cerebrální </a:t>
            </a:r>
            <a:r>
              <a:rPr lang="cs-CZ" dirty="0" err="1"/>
              <a:t>hypoperfuze</a:t>
            </a:r>
            <a:r>
              <a:rPr lang="cs-CZ" dirty="0"/>
              <a:t>, která musí k vyvolání symptomů trvat nejméně 6–8 s</a:t>
            </a:r>
          </a:p>
          <a:p>
            <a:r>
              <a:rPr lang="cs-CZ" dirty="0"/>
              <a:t>tvoří 1–6 % hospitalizací, 40 % lidí prodělá synkopu alespoň jednou v životě  </a:t>
            </a:r>
          </a:p>
          <a:p>
            <a:r>
              <a:rPr lang="cs-CZ" dirty="0"/>
              <a:t>synkopy jsou příčinou 10 % pádů u geriatrické populace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5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odlišit synkopu od </a:t>
            </a:r>
            <a:r>
              <a:rPr lang="cs-CZ" sz="3200" dirty="0" err="1"/>
              <a:t>nesynkopálních</a:t>
            </a:r>
            <a:r>
              <a:rPr lang="cs-CZ" sz="3200" dirty="0"/>
              <a:t> poruch vědomí/pádů </a:t>
            </a:r>
          </a:p>
          <a:p>
            <a:r>
              <a:rPr lang="cs-CZ" sz="3200" dirty="0"/>
              <a:t>na pohotovosti jsou nejčastější </a:t>
            </a:r>
            <a:r>
              <a:rPr lang="cs-CZ" sz="3200" dirty="0" err="1"/>
              <a:t>nesynkopální</a:t>
            </a:r>
            <a:r>
              <a:rPr lang="cs-CZ" sz="3200" dirty="0"/>
              <a:t> příčiny poruch vědomí</a:t>
            </a:r>
          </a:p>
          <a:p>
            <a:r>
              <a:rPr lang="cs-CZ" sz="3200" dirty="0"/>
              <a:t>u pacientů pod 40 let věku je ortostatická hypotenze nepravděpodobná</a:t>
            </a:r>
          </a:p>
          <a:p>
            <a:r>
              <a:rPr lang="cs-CZ" sz="3200" dirty="0"/>
              <a:t>většina úmrtí je podmíněna spíše závažností strukturálního srdečního onemocnění než synkopou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89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synkop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01384" cy="3827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141" y="1690688"/>
            <a:ext cx="2734962" cy="5170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080951" y="1690688"/>
            <a:ext cx="2520779" cy="5170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11330" y="1690688"/>
            <a:ext cx="2504302" cy="5170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242854" y="1825625"/>
            <a:ext cx="2454876" cy="5880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840627" y="2278660"/>
            <a:ext cx="2769973" cy="917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53449" y="4135395"/>
            <a:ext cx="3525794" cy="1320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891481" y="2278660"/>
            <a:ext cx="2817341" cy="555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916195" y="3388260"/>
            <a:ext cx="2421924" cy="7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-288324" y="2207741"/>
            <a:ext cx="2833816" cy="125215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-378941" y="4135395"/>
            <a:ext cx="2924433" cy="96382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76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Závažnost synkop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58" y="1690688"/>
            <a:ext cx="11922405" cy="41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AF180F-CA0D-37E2-C04D-089D2B8C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synkop podle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8723B8C-9349-C652-01B9-98255119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Mladí (pod 35 let) – </a:t>
            </a:r>
            <a:r>
              <a:rPr lang="cs-CZ" sz="3200" dirty="0" err="1"/>
              <a:t>neurokardiogenní</a:t>
            </a:r>
            <a:r>
              <a:rPr lang="cs-CZ" sz="3200" dirty="0"/>
              <a:t>, situační,  </a:t>
            </a:r>
            <a:r>
              <a:rPr lang="cs-CZ" sz="3200" dirty="0" smtClean="0"/>
              <a:t>psychiatrická, </a:t>
            </a:r>
            <a:r>
              <a:rPr lang="cs-CZ" sz="3200" dirty="0"/>
              <a:t>epilepsie</a:t>
            </a:r>
          </a:p>
          <a:p>
            <a:r>
              <a:rPr lang="cs-CZ" sz="3200" b="1" dirty="0"/>
              <a:t>Střední věk (35-65 let) </a:t>
            </a:r>
            <a:r>
              <a:rPr lang="cs-CZ" sz="3200" dirty="0" err="1"/>
              <a:t>neurokardiogenní</a:t>
            </a:r>
            <a:r>
              <a:rPr lang="cs-CZ" sz="3200" dirty="0"/>
              <a:t>, kardiální, arytmická, mechanická / obstruktivní</a:t>
            </a:r>
          </a:p>
          <a:p>
            <a:r>
              <a:rPr lang="cs-CZ" sz="3200" b="1" dirty="0"/>
              <a:t>Starší (nad 65 let)</a:t>
            </a:r>
            <a:r>
              <a:rPr lang="cs-CZ" sz="3200" dirty="0"/>
              <a:t>-  multifaktoriální, kardiální, mechanická / obstrukční arytmická, ortostatická </a:t>
            </a:r>
            <a:r>
              <a:rPr lang="cs-CZ" sz="3200" dirty="0" smtClean="0"/>
              <a:t>hypotenze, </a:t>
            </a:r>
            <a:r>
              <a:rPr lang="cs-CZ" sz="3200" dirty="0"/>
              <a:t>poléková, neurálně zprostředkovaná (</a:t>
            </a:r>
            <a:r>
              <a:rPr lang="cs-CZ" sz="3200" dirty="0" err="1"/>
              <a:t>neurokardiogenní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74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předchozí okolnosti – aktivita, klid, změna polohy, návaznost na námahu, močení, defekaci, kašel, otočení hlavy </a:t>
            </a:r>
          </a:p>
          <a:p>
            <a:r>
              <a:rPr lang="cs-CZ" dirty="0"/>
              <a:t>pozice – stoj, sed, leh </a:t>
            </a:r>
          </a:p>
          <a:p>
            <a:r>
              <a:rPr lang="cs-CZ" dirty="0"/>
              <a:t>predisponující faktory – delší stání, přeplněné či horké prostředí, strach, bolest </a:t>
            </a:r>
          </a:p>
          <a:p>
            <a:r>
              <a:rPr lang="cs-CZ" dirty="0"/>
              <a:t>průvodní symptomy – nauzea, vomitus, pocit chladu, pocení, bolest, rozmazané vidění </a:t>
            </a:r>
          </a:p>
          <a:p>
            <a:r>
              <a:rPr lang="cs-CZ" dirty="0"/>
              <a:t>nepřímá anamnéza od svědka – trajektorie pádu, barva kůže (bledá, cyanóza, flush), délka trvání bezvědomí, pohyby (křeče tonické, tonicko-klonické, pokousaný jazyk, pomočení, pokálení) </a:t>
            </a:r>
          </a:p>
        </p:txBody>
      </p:sp>
    </p:spTree>
    <p:extLst>
      <p:ext uri="{BB962C8B-B14F-4D97-AF65-F5344CB8AC3E}">
        <p14:creationId xmlns:p14="http://schemas.microsoft.com/office/powerpoint/2010/main" val="124226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RA - náhlé úmrtí v rodině, kongenitální onemocnění srdce či časté </a:t>
            </a:r>
            <a:r>
              <a:rPr lang="cs-CZ" dirty="0" smtClean="0"/>
              <a:t>synkopy</a:t>
            </a:r>
          </a:p>
          <a:p>
            <a:r>
              <a:rPr lang="cs-CZ" dirty="0"/>
              <a:t>OA – předchozí srdeční onemocnění, neurologická anamnéza, metabolické choroby, medikace, četnost </a:t>
            </a:r>
            <a:r>
              <a:rPr lang="cs-CZ" dirty="0" smtClean="0"/>
              <a:t>atak</a:t>
            </a:r>
            <a:endParaRPr lang="cs-CZ" dirty="0"/>
          </a:p>
          <a:p>
            <a:r>
              <a:rPr lang="cs-CZ" dirty="0"/>
              <a:t>FA - </a:t>
            </a:r>
            <a:r>
              <a:rPr lang="cs-CZ" i="1" dirty="0"/>
              <a:t>bradykardie či asystolie </a:t>
            </a:r>
            <a:r>
              <a:rPr lang="cs-CZ" dirty="0"/>
              <a:t>může způsobit beta-blokátor, non-</a:t>
            </a:r>
            <a:r>
              <a:rPr lang="cs-CZ" dirty="0" err="1"/>
              <a:t>dihydropyridinové</a:t>
            </a:r>
            <a:r>
              <a:rPr lang="cs-CZ" dirty="0"/>
              <a:t> blokátory kalciového kanálu, </a:t>
            </a:r>
            <a:r>
              <a:rPr lang="cs-CZ" dirty="0" err="1"/>
              <a:t>sotalol</a:t>
            </a:r>
            <a:r>
              <a:rPr lang="cs-CZ" dirty="0"/>
              <a:t>, </a:t>
            </a:r>
            <a:r>
              <a:rPr lang="cs-CZ" dirty="0" err="1"/>
              <a:t>ivabradin</a:t>
            </a:r>
            <a:r>
              <a:rPr lang="cs-CZ" dirty="0"/>
              <a:t> </a:t>
            </a:r>
            <a:r>
              <a:rPr lang="cs-CZ" i="1" dirty="0"/>
              <a:t>Synkopu ortostatickou </a:t>
            </a:r>
            <a:r>
              <a:rPr lang="cs-CZ" dirty="0"/>
              <a:t>může vyvolat celá řada antihypertenziv, obzvláště pak diuretika a léky způsobující periferní vazodilataci. </a:t>
            </a:r>
            <a:r>
              <a:rPr lang="cs-CZ" i="1" dirty="0"/>
              <a:t>Maligní komorovou arytmii </a:t>
            </a:r>
            <a:r>
              <a:rPr lang="cs-CZ" dirty="0"/>
              <a:t>může způsobit skupina léků prodlužujících interval QT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41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přítomnost arytmie </a:t>
            </a:r>
          </a:p>
          <a:p>
            <a:r>
              <a:rPr lang="cs-CZ" dirty="0"/>
              <a:t>měření TK- ortostatická hypotenze při posturální reakci, diference krevního tlaku na horních končetinách (stenóza a. </a:t>
            </a:r>
            <a:r>
              <a:rPr lang="cs-CZ" dirty="0" err="1"/>
              <a:t>subclavia</a:t>
            </a:r>
            <a:r>
              <a:rPr lang="cs-CZ" dirty="0"/>
              <a:t>, disekce aorty)</a:t>
            </a:r>
          </a:p>
          <a:p>
            <a:r>
              <a:rPr lang="cs-CZ" dirty="0"/>
              <a:t>srdeční šelesty-svědčí pro obstrukci levého či pravého výtokového traktu (aortální stenóza, </a:t>
            </a:r>
            <a:r>
              <a:rPr lang="cs-CZ" dirty="0" err="1"/>
              <a:t>subvalvulární</a:t>
            </a:r>
            <a:r>
              <a:rPr lang="cs-CZ" dirty="0"/>
              <a:t> stenóza při asymetrické </a:t>
            </a:r>
            <a:r>
              <a:rPr lang="cs-CZ" dirty="0" err="1"/>
              <a:t>hypetrofii</a:t>
            </a:r>
            <a:r>
              <a:rPr lang="cs-CZ" dirty="0"/>
              <a:t> septa, plicní hypertenze) </a:t>
            </a:r>
          </a:p>
          <a:p>
            <a:r>
              <a:rPr lang="cs-CZ" dirty="0"/>
              <a:t>klinické známky levostranné nebo pravostranné srdeční insuficience (náplň jugulárních žil, otoky dolních končetin, poslechový nález na plicích)</a:t>
            </a:r>
          </a:p>
          <a:p>
            <a:r>
              <a:rPr lang="cs-CZ" dirty="0"/>
              <a:t>hydratace pacienta</a:t>
            </a:r>
          </a:p>
          <a:p>
            <a:r>
              <a:rPr lang="cs-CZ" dirty="0"/>
              <a:t>neurologické vyšetření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51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26B6F5E-B9B3-449A-E8C3-DB42CD8A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0039"/>
            <a:ext cx="7772400" cy="2010728"/>
          </a:xfrm>
        </p:spPr>
        <p:txBody>
          <a:bodyPr/>
          <a:lstStyle/>
          <a:p>
            <a:r>
              <a:rPr lang="cs-CZ" dirty="0"/>
              <a:t>Fyzikální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FA79D5A-A650-9DC0-C992-1D2E6F14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r>
              <a:rPr lang="cs-CZ" dirty="0"/>
              <a:t>Srdeční frekvence (pomalá, rychlá) -arytmická příčina synkopy, akutní onemocnění, krvácení do gastrointestinálního traktu</a:t>
            </a:r>
          </a:p>
          <a:p>
            <a:r>
              <a:rPr lang="cs-CZ" dirty="0"/>
              <a:t>Dechová frekvence (pomalá, rychlá) - hyper/hypoventilace, pneumotorax, srdeční selhávání</a:t>
            </a:r>
          </a:p>
          <a:p>
            <a:r>
              <a:rPr lang="cs-CZ" dirty="0"/>
              <a:t>Pozitivní masáž karotidy - hypersenzitivita karotického sinusu</a:t>
            </a:r>
          </a:p>
          <a:p>
            <a:r>
              <a:rPr lang="cs-CZ" dirty="0"/>
              <a:t>Nízký krevní tlak - hypotenze navozená léky</a:t>
            </a:r>
          </a:p>
          <a:p>
            <a:r>
              <a:rPr lang="cs-CZ" dirty="0"/>
              <a:t>Pokles krevního tlaku po posazení/</a:t>
            </a:r>
            <a:r>
              <a:rPr lang="cs-CZ" dirty="0" err="1"/>
              <a:t>vstanutí</a:t>
            </a:r>
            <a:r>
              <a:rPr lang="cs-CZ" dirty="0"/>
              <a:t> - ortostatická hypotenze</a:t>
            </a:r>
          </a:p>
          <a:p>
            <a:r>
              <a:rPr lang="cs-CZ" dirty="0"/>
              <a:t>Zvýšená náplň krčních žil - plicní embolizace, městnavá srdeční slabost, kardiální příčiny</a:t>
            </a:r>
          </a:p>
          <a:p>
            <a:r>
              <a:rPr lang="cs-CZ" dirty="0"/>
              <a:t>Bledost kůže - krevní ztráty, </a:t>
            </a:r>
            <a:r>
              <a:rPr lang="cs-CZ" dirty="0" err="1"/>
              <a:t>neurokardiogenní</a:t>
            </a:r>
            <a:r>
              <a:rPr lang="cs-CZ" dirty="0"/>
              <a:t> příčina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11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845</Words>
  <Application>Microsoft Office PowerPoint</Application>
  <PresentationFormat>Širokoúhlá obrazovka</PresentationFormat>
  <Paragraphs>95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Motiv Office</vt:lpstr>
      <vt:lpstr>Synkopy ve stáří</vt:lpstr>
      <vt:lpstr>Synkopy – definice </vt:lpstr>
      <vt:lpstr>Rozdělení synkop</vt:lpstr>
      <vt:lpstr>Závažnost synkop</vt:lpstr>
      <vt:lpstr>Příčiny synkop podle věku</vt:lpstr>
      <vt:lpstr>Anamnéza</vt:lpstr>
      <vt:lpstr>Anamnéza</vt:lpstr>
      <vt:lpstr>Fyzikální vyšetření</vt:lpstr>
      <vt:lpstr>Fyzikální vyšetření</vt:lpstr>
      <vt:lpstr>Fyzikální vyšetření</vt:lpstr>
      <vt:lpstr>Vyšetření</vt:lpstr>
      <vt:lpstr>Vyšetření</vt:lpstr>
      <vt:lpstr>Diagnostika</vt:lpstr>
      <vt:lpstr>Prezentace aplikace PowerPoint</vt:lpstr>
      <vt:lpstr>Kdy pacienta hospitalizovat?</vt:lpstr>
      <vt:lpstr>Léčba-Kardiovaskulární onemocnění </vt:lpstr>
      <vt:lpstr>Léčba – nekardiovaskulární onemocnění </vt:lpstr>
      <vt:lpstr>Léčba – nekardiovaskulární onemocnění </vt:lpstr>
      <vt:lpstr>Léčba – nekardiovaskulární onemocnění </vt:lpstr>
      <vt:lpstr>Závěr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Krawczyk Jan</dc:creator>
  <cp:lastModifiedBy>Bielaková Katarína</cp:lastModifiedBy>
  <cp:revision>47</cp:revision>
  <dcterms:created xsi:type="dcterms:W3CDTF">2023-06-07T09:01:52Z</dcterms:created>
  <dcterms:modified xsi:type="dcterms:W3CDTF">2024-05-14T06:30:50Z</dcterms:modified>
</cp:coreProperties>
</file>