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97" r:id="rId4"/>
    <p:sldId id="296" r:id="rId5"/>
    <p:sldId id="258" r:id="rId6"/>
    <p:sldId id="260" r:id="rId7"/>
    <p:sldId id="302" r:id="rId8"/>
    <p:sldId id="295" r:id="rId9"/>
    <p:sldId id="261" r:id="rId10"/>
    <p:sldId id="298" r:id="rId11"/>
    <p:sldId id="299" r:id="rId12"/>
    <p:sldId id="300" r:id="rId13"/>
    <p:sldId id="301" r:id="rId14"/>
    <p:sldId id="267" r:id="rId15"/>
    <p:sldId id="303" r:id="rId16"/>
    <p:sldId id="305" r:id="rId17"/>
    <p:sldId id="304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2" autoAdjust="0"/>
  </p:normalViewPr>
  <p:slideViewPr>
    <p:cSldViewPr>
      <p:cViewPr varScale="1">
        <p:scale>
          <a:sx n="84" d="100"/>
          <a:sy n="84" d="100"/>
        </p:scale>
        <p:origin x="9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EB76-4231-4E4C-8C6A-BCF59AEC93D7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CD10-30AE-4FD9-8B25-DFA9F7411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6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C2E-B5FA-4A1A-83EF-1BE9BD4EA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0F02-0B57-4E5B-A873-39832479DF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D14-9EF4-42AA-924B-C2A34CF5E36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FEB4-2F07-471A-AE28-130C0A8BAD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B3AA-45B0-4848-934D-4CC643150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914-1F28-431F-9B52-399E51EDC8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F91-0C16-4BED-8177-858CCA5AC9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BD97-ADD5-43C4-AD70-0C103CF4B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45CC-D53A-40C3-BC7E-C5039C24A3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0924-6E4F-4AEA-B439-F65A8A6FE5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D9BB-0BCE-44B4-91D6-8464455A26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DE9C86-25A6-4407-8956-91C0FE1DFD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844824"/>
            <a:ext cx="7772400" cy="893614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</a:rPr>
              <a:t>Záněty srdce</a:t>
            </a:r>
            <a:endParaRPr lang="cs-CZ" sz="4800" b="1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4725144"/>
            <a:ext cx="8640960" cy="893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sz="2800" b="1" dirty="0" smtClean="0">
                <a:solidFill>
                  <a:srgbClr val="C00000"/>
                </a:solidFill>
              </a:rPr>
              <a:t>Klinika interní, geriatrie a pracovního lékařství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7270" y="1844824"/>
            <a:ext cx="8712968" cy="4535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příznaky:</a:t>
            </a:r>
          </a:p>
          <a:p>
            <a:pPr marL="0" indent="0"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únava, slabost,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subfebrílie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bolesti na hrudi, dušnost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komplikace: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arytmie, srdeční selhání, náhlá srdeční smrt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Akutní myokarditida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658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1844824"/>
            <a:ext cx="8712968" cy="4535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diagnostika:</a:t>
            </a:r>
          </a:p>
          <a:p>
            <a:pPr marL="0" indent="0">
              <a:buNone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Myokarditida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2382895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 </a:t>
            </a:r>
            <a:r>
              <a:rPr lang="cs-CZ" i="1" dirty="0" smtClean="0">
                <a:solidFill>
                  <a:schemeClr val="tx1"/>
                </a:solidFill>
              </a:rPr>
              <a:t>laboratoř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cs-CZ" dirty="0" smtClean="0">
                <a:solidFill>
                  <a:schemeClr val="tx1"/>
                </a:solidFill>
                <a:cs typeface="Arial" panose="020B0604020202020204" pitchFamily="34" charset="0"/>
              </a:rPr>
              <a:t>troponin, ↑ NT-</a:t>
            </a:r>
            <a:r>
              <a:rPr lang="cs-CZ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proBNP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 </a:t>
            </a:r>
            <a:r>
              <a:rPr lang="cs-CZ" i="1" dirty="0" smtClean="0">
                <a:solidFill>
                  <a:schemeClr val="tx1"/>
                </a:solidFill>
              </a:rPr>
              <a:t>EKG</a:t>
            </a:r>
            <a:r>
              <a:rPr lang="cs-CZ" dirty="0" smtClean="0">
                <a:solidFill>
                  <a:schemeClr val="tx1"/>
                </a:solidFill>
              </a:rPr>
              <a:t>: ST deprese, ST elevace </a:t>
            </a:r>
            <a:r>
              <a:rPr lang="cs-CZ" b="1" dirty="0" smtClean="0">
                <a:solidFill>
                  <a:schemeClr val="tx1"/>
                </a:solidFill>
              </a:rPr>
              <a:t>= </a:t>
            </a:r>
            <a:r>
              <a:rPr lang="cs-CZ" b="1" dirty="0" err="1" smtClean="0">
                <a:solidFill>
                  <a:schemeClr val="tx1"/>
                </a:solidFill>
              </a:rPr>
              <a:t>perimyokarditis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    arytmie (</a:t>
            </a:r>
            <a:r>
              <a:rPr lang="cs-CZ" dirty="0" err="1" smtClean="0">
                <a:solidFill>
                  <a:schemeClr val="tx1"/>
                </a:solidFill>
              </a:rPr>
              <a:t>supraventikulární</a:t>
            </a:r>
            <a:r>
              <a:rPr lang="cs-CZ" dirty="0" smtClean="0">
                <a:solidFill>
                  <a:schemeClr val="tx1"/>
                </a:solidFill>
              </a:rPr>
              <a:t> nebo komorové </a:t>
            </a:r>
            <a:r>
              <a:rPr lang="cs-CZ" dirty="0" err="1" smtClean="0">
                <a:solidFill>
                  <a:schemeClr val="tx1"/>
                </a:solidFill>
              </a:rPr>
              <a:t>tachyarytmie</a:t>
            </a:r>
            <a:r>
              <a:rPr lang="cs-CZ" dirty="0" smtClean="0">
                <a:solidFill>
                  <a:schemeClr val="tx1"/>
                </a:solidFill>
              </a:rPr>
              <a:t>,      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AV blokády)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 </a:t>
            </a:r>
            <a:r>
              <a:rPr lang="cs-CZ" i="1" dirty="0" smtClean="0">
                <a:solidFill>
                  <a:schemeClr val="tx1"/>
                </a:solidFill>
              </a:rPr>
              <a:t>ECHO</a:t>
            </a:r>
            <a:r>
              <a:rPr lang="cs-CZ" dirty="0" smtClean="0">
                <a:solidFill>
                  <a:schemeClr val="tx1"/>
                </a:solidFill>
              </a:rPr>
              <a:t> – snížení EF, edém myokardu, někdy segmentální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poruchy kinetiky nebo globální </a:t>
            </a:r>
            <a:r>
              <a:rPr lang="cs-CZ" dirty="0" err="1" smtClean="0">
                <a:solidFill>
                  <a:schemeClr val="tx1"/>
                </a:solidFill>
              </a:rPr>
              <a:t>hypokontraktilita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cs-CZ" i="1" dirty="0" smtClean="0">
                <a:solidFill>
                  <a:schemeClr val="tx1"/>
                </a:solidFill>
              </a:rPr>
              <a:t>-   MRI</a:t>
            </a:r>
            <a:r>
              <a:rPr lang="cs-CZ" dirty="0" smtClean="0">
                <a:solidFill>
                  <a:schemeClr val="tx1"/>
                </a:solidFill>
              </a:rPr>
              <a:t> – bílý stín v srdečním svalu (</a:t>
            </a:r>
            <a:r>
              <a:rPr lang="cs-CZ" dirty="0" err="1" smtClean="0">
                <a:solidFill>
                  <a:schemeClr val="tx1"/>
                </a:solidFill>
              </a:rPr>
              <a:t>epikardiálně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 </a:t>
            </a:r>
            <a:r>
              <a:rPr lang="cs-CZ" i="1" dirty="0" smtClean="0">
                <a:solidFill>
                  <a:schemeClr val="tx1"/>
                </a:solidFill>
              </a:rPr>
              <a:t>SKG</a:t>
            </a:r>
            <a:r>
              <a:rPr lang="cs-CZ" dirty="0" smtClean="0">
                <a:solidFill>
                  <a:schemeClr val="tx1"/>
                </a:solidFill>
              </a:rPr>
              <a:t> v rámci </a:t>
            </a:r>
            <a:r>
              <a:rPr lang="cs-CZ" dirty="0" err="1" smtClean="0">
                <a:solidFill>
                  <a:schemeClr val="tx1"/>
                </a:solidFill>
              </a:rPr>
              <a:t>dif.dg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nfarktu myokardu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 </a:t>
            </a:r>
            <a:r>
              <a:rPr lang="cs-CZ" dirty="0" err="1" smtClean="0">
                <a:solidFill>
                  <a:schemeClr val="tx1"/>
                </a:solidFill>
              </a:rPr>
              <a:t>endomyokardiální</a:t>
            </a:r>
            <a:r>
              <a:rPr lang="cs-CZ" dirty="0" smtClean="0">
                <a:solidFill>
                  <a:schemeClr val="tx1"/>
                </a:solidFill>
              </a:rPr>
              <a:t> biopsie u chronické dysfunkce LK</a:t>
            </a:r>
          </a:p>
        </p:txBody>
      </p:sp>
    </p:spTree>
    <p:extLst>
      <p:ext uri="{BB962C8B-B14F-4D97-AF65-F5344CB8AC3E}">
        <p14:creationId xmlns:p14="http://schemas.microsoft.com/office/powerpoint/2010/main" val="30175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Akutní myokarditida - MRI</a:t>
            </a:r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48" y="1412776"/>
            <a:ext cx="4296504" cy="5276204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alpha val="40000"/>
              </a:schemeClr>
            </a:glow>
            <a:outerShdw blurRad="63500" sx="102000" sy="102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22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7270" y="1844824"/>
            <a:ext cx="8712968" cy="4535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terapie:</a:t>
            </a:r>
          </a:p>
          <a:p>
            <a:pPr marL="0" indent="0">
              <a:buNone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Akutní myokarditida</a:t>
            </a:r>
            <a:endParaRPr lang="cs-CZ" sz="40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2492896"/>
            <a:ext cx="8229600" cy="404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klid na monitorovaném lůžku (prevence arytmií)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zákaz sportovních aktivit 3 měsíce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léčba symptomů – analgetika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léčba arytmií, srdečního selhání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farmakoterapie: ACEI, BB (přechodně)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</a:rPr>
              <a:t>-  neexistuje specifická léčba</a:t>
            </a:r>
          </a:p>
        </p:txBody>
      </p:sp>
    </p:spTree>
    <p:extLst>
      <p:ext uri="{BB962C8B-B14F-4D97-AF65-F5344CB8AC3E}">
        <p14:creationId xmlns:p14="http://schemas.microsoft.com/office/powerpoint/2010/main" val="28355436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zánět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srdeční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nitroblány (endokardu)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etiologie:</a:t>
            </a:r>
          </a:p>
          <a:p>
            <a:pPr marL="0" indent="0">
              <a:lnSpc>
                <a:spcPct val="90000"/>
              </a:lnSpc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</a:t>
            </a:r>
            <a:r>
              <a:rPr lang="cs-CZ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bakteriální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St.aureus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St.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oaguláza -,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Ent.feacalis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atd.)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mykotické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na cizích materiálech (elektrody, chlopenní protézy atd.)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pravostranné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IE u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narkomanů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ndokarditis lenta – pomalá IE (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Streptococcus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viridans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Infekční endokarditida  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13792" y="1484784"/>
            <a:ext cx="8316416" cy="53732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Základem je infekční vegetace na chlopni – směs leukocytů, fibrinu, erytrocytů a bakterií (infikované koagulum)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příznaky:</a:t>
            </a:r>
          </a:p>
          <a:p>
            <a:pPr marL="0" indent="0">
              <a:lnSpc>
                <a:spcPct val="90000"/>
              </a:lnSpc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</a:t>
            </a:r>
            <a:r>
              <a:rPr lang="cs-CZ" sz="2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systémové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horečky (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febris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intermittens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doprovázené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zimnicí a třesavkou opakovaně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</a:t>
            </a:r>
            <a:r>
              <a:rPr lang="cs-CZ" sz="2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lokální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destrukce chlopenního aparátu s akutní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regurgitací a </a:t>
            </a:r>
            <a:r>
              <a:rPr lang="cs-CZ" sz="2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novo šelestem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rozvoj srdečního selhání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</a:t>
            </a:r>
            <a:r>
              <a:rPr lang="cs-CZ" sz="2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vzdálené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embolizace vegetace do cévního řečiště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vzdálených orgánů 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(mozku </a:t>
            </a: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→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CMP, končetiny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→ akutní tepenný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 uzávěr/třískové hemoragie, meziobratlové ploténky →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discitis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, plic → PE + bronchopneumonie atd.)</a:t>
            </a:r>
            <a:endParaRPr lang="cs-CZ" sz="26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Infekční endokarditida  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447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Infekční endokarditida  </a:t>
            </a:r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60848"/>
            <a:ext cx="5699744" cy="40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6574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13792" y="1484784"/>
            <a:ext cx="8316416" cy="53732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diagnostika:</a:t>
            </a:r>
          </a:p>
          <a:p>
            <a:pPr marL="0" indent="0">
              <a:lnSpc>
                <a:spcPct val="90000"/>
              </a:lnSpc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systémové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známky zánětu – CRP,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leukocytóza</a:t>
            </a:r>
          </a:p>
          <a:p>
            <a:pPr marL="0" indent="0">
              <a:lnSpc>
                <a:spcPct val="90000"/>
              </a:lnSpc>
              <a:buNone/>
            </a:pPr>
            <a:endParaRPr lang="cs-CZ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průkaz 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patogena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hemokultury 2x = 2x2 (aerobní,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anaerobní) po 30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minutách (nemusí být febrilní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špička !)</a:t>
            </a:r>
          </a:p>
          <a:p>
            <a:pPr marL="0" indent="0">
              <a:lnSpc>
                <a:spcPct val="90000"/>
              </a:lnSpc>
              <a:buNone/>
            </a:pPr>
            <a:endParaRPr lang="cs-CZ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průkaz vegetace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echokardiografie</a:t>
            </a:r>
            <a:endParaRPr lang="cs-CZ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jícnová echokardiografie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Infekční endokarditida  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736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13792" y="1484784"/>
            <a:ext cx="8316416" cy="53732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léčba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baktericidní ATB – parenterálně (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dvoj i 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vícekombinace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vysoké dávky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minimálně 6 týdnů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 operace – náhrada chlopní, kde selhává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farmakoterapie (např. srdeční selhání, významná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regurgitace, embolizace)</a:t>
            </a:r>
            <a:endParaRPr lang="cs-CZ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Infekční endokarditida  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499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13792" y="1484784"/>
            <a:ext cx="8316416" cy="53732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prevence:</a:t>
            </a: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lidí se středním a vysokým rizikem:</a:t>
            </a:r>
          </a:p>
          <a:p>
            <a:pPr marL="0" indent="0">
              <a:lnSpc>
                <a:spcPct val="90000"/>
              </a:lnSpc>
              <a:buNone/>
            </a:pPr>
            <a:endParaRPr lang="cs-CZ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t.p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infekční endokarditis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yanotické vrozené srdeční vady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áhrady chlopní (mechanické, 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bioprotézy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cs-CZ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u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dentálních výkonů a výkonů na dásni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před </a:t>
            </a:r>
            <a:r>
              <a:rPr lang="cs-CZ" sz="2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implantací TAVI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kardiostimulátorů</a:t>
            </a:r>
            <a:endParaRPr lang="cs-CZ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Infekční endokarditida  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998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57560" y="2204864"/>
            <a:ext cx="8028880" cy="3450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Akutní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perikarditis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zánět osrdečníku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Akutní (peri)myokarditis</a:t>
            </a: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= zánět myokardu (srdečního svalu)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Akutní endokarditis</a:t>
            </a: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= zánět endokardu (výstelky) chlopní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Záněty srdce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13792" y="1484784"/>
            <a:ext cx="8316416" cy="53732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prevence:</a:t>
            </a: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lidí s vysokým rizikem:</a:t>
            </a:r>
          </a:p>
          <a:p>
            <a:pPr marL="0" indent="0">
              <a:lnSpc>
                <a:spcPct val="90000"/>
              </a:lnSpc>
              <a:buNone/>
            </a:pPr>
            <a:endParaRPr lang="cs-CZ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t.p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infekční endokarditis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yanotické vrozené srdeční vady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áhrady chlopní (mechanické, </a:t>
            </a:r>
            <a:r>
              <a:rPr lang="cs-CZ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bioprotézy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Infekční endokarditida  </a:t>
            </a:r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" y="213864"/>
            <a:ext cx="8926171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57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2060"/>
                </a:solidFill>
              </a:rPr>
              <a:t>Záněty srdce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484784"/>
            <a:ext cx="7416824" cy="52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67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780928"/>
            <a:ext cx="8784976" cy="3450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FF66CC"/>
              </a:buCl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bez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výpotku –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pericarditis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sicca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(suchá)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F66CC"/>
              </a:buCl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výpotkem –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pericarditis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exsudativa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Clr>
                <a:srgbClr val="FF66CC"/>
              </a:buClr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(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sangvinolentní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serózní, hemoragický, hnisavý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Ø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etiologie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idiopatická, virová,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poinfarktová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při infekci,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uremická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nádorová,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postperkardiotomický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syndrom,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hydroperikard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hemoperikard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Akutní </a:t>
            </a:r>
            <a:r>
              <a:rPr lang="cs-CZ" sz="4000" dirty="0" err="1" smtClean="0">
                <a:solidFill>
                  <a:srgbClr val="002060"/>
                </a:solidFill>
              </a:rPr>
              <a:t>perikarditis</a:t>
            </a:r>
            <a:endParaRPr lang="cs-CZ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316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příznaky: </a:t>
            </a: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lidová tlaková bolest na hrudi,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mění se s polohou, horší při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nádechu až píchavá bolest,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při lehu na zádech, menší vsedě,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při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rozvoji výpotku bolest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menší</a:t>
            </a:r>
          </a:p>
          <a:p>
            <a:pPr marL="0" indent="0" algn="just"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perikardiální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třecí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šelest,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při výpotku tlumené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ozvy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tamponády –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pulsus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paradoxus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škytavka z podráždění bránice, polykací obtíže z útlaku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jícnu, zvýšená náplň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jugul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otoky DKK, tachykardie, hypotenze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Akutní </a:t>
            </a:r>
            <a:r>
              <a:rPr lang="cs-CZ" sz="4000" dirty="0" err="1" smtClean="0">
                <a:solidFill>
                  <a:srgbClr val="002060"/>
                </a:solidFill>
              </a:rPr>
              <a:t>perikarditis</a:t>
            </a:r>
            <a:endParaRPr lang="cs-CZ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276872"/>
            <a:ext cx="8784976" cy="4133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EKG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difúzní miskovité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elevace ST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dif.dg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IM)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RTG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zvětšení srdečního stínu při výpotku nad 300ml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ECHO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suverénní metoda –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echovolný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prostor okolo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srdce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podle etiologie – antiflogistika, antibiotika,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kortikoidy</a:t>
            </a:r>
          </a:p>
          <a:p>
            <a:pPr>
              <a:lnSpc>
                <a:spcPct val="90000"/>
              </a:lnSpc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pericarditis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constrictiva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ztluštělý nebo zvápenatělý osrdečník – kamenné srdce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Akutní </a:t>
            </a:r>
            <a:r>
              <a:rPr lang="cs-CZ" sz="4000" dirty="0" err="1" smtClean="0">
                <a:solidFill>
                  <a:srgbClr val="002060"/>
                </a:solidFill>
              </a:rPr>
              <a:t>perikarditis</a:t>
            </a:r>
            <a:endParaRPr lang="cs-CZ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Akutní </a:t>
            </a:r>
            <a:r>
              <a:rPr lang="cs-CZ" sz="4000" dirty="0" err="1" smtClean="0">
                <a:solidFill>
                  <a:srgbClr val="002060"/>
                </a:solidFill>
              </a:rPr>
              <a:t>perikarditis</a:t>
            </a:r>
            <a:r>
              <a:rPr lang="cs-CZ" sz="4000" dirty="0" smtClean="0">
                <a:solidFill>
                  <a:srgbClr val="002060"/>
                </a:solidFill>
              </a:rPr>
              <a:t> - EKG</a:t>
            </a:r>
            <a:endParaRPr lang="cs-CZ" sz="4000" dirty="0">
              <a:solidFill>
                <a:srgbClr val="002060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3368540" y="4769375"/>
            <a:ext cx="219343" cy="45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31" y="1383314"/>
            <a:ext cx="2611271" cy="5314167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lumMod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58" y="1383280"/>
            <a:ext cx="2396614" cy="5314345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lumMod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94" y="1858923"/>
            <a:ext cx="1808301" cy="159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Čárový popisek 2 1"/>
          <p:cNvSpPr/>
          <p:nvPr/>
        </p:nvSpPr>
        <p:spPr>
          <a:xfrm>
            <a:off x="4212088" y="1830794"/>
            <a:ext cx="1786890" cy="161042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191"/>
              <a:gd name="adj6" fmla="val -615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5159427" y="2780928"/>
            <a:ext cx="0" cy="5631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716016" y="2451969"/>
            <a:ext cx="0" cy="4374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829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3321"/>
            <a:ext cx="4895850" cy="4895850"/>
          </a:xfrm>
          <a:noFill/>
          <a:ln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71" y="4320149"/>
            <a:ext cx="3677112" cy="2349022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8432"/>
            <a:ext cx="8229600" cy="1252728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2060"/>
                </a:solidFill>
              </a:rPr>
              <a:t>Akutní </a:t>
            </a:r>
            <a:r>
              <a:rPr lang="cs-CZ" sz="4000" dirty="0" err="1" smtClean="0">
                <a:solidFill>
                  <a:srgbClr val="002060"/>
                </a:solidFill>
              </a:rPr>
              <a:t>perikarditis</a:t>
            </a:r>
            <a:endParaRPr lang="cs-CZ" sz="4000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797307"/>
            <a:ext cx="3680510" cy="252284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1301513"/>
            <a:ext cx="1835656" cy="399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RTG S + P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76056" y="1301513"/>
            <a:ext cx="1835656" cy="399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ECHO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5516" y="1916832"/>
            <a:ext cx="8712968" cy="4535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zánět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srdečního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svalu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myolýza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svalových vláken, infiltrace lymfocyty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etiologie:</a:t>
            </a:r>
          </a:p>
          <a:p>
            <a:pPr marL="0" indent="0">
              <a:buNone/>
            </a:pP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infekční (bakterie vč. boreliózy, viry, protozoa, kvasinky)</a:t>
            </a: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mikrobiální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toxin (difterie, streptokoky,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mykoplazmata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tyfus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klostridia,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leptospiry)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parainfekční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4-6 týdnů po infekci dýchacích cest nebo GIT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autoimunitní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cytotoxická (CHT –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antracykliny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2"/>
                </a:solidFill>
              </a:rPr>
              <a:t>Akutní myokarditida</a:t>
            </a:r>
            <a:endParaRPr lang="cs-CZ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653</TotalTime>
  <Words>772</Words>
  <Application>Microsoft Office PowerPoint</Application>
  <PresentationFormat>Předvádění na obrazovce (4:3)</PresentationFormat>
  <Paragraphs>155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Symbol</vt:lpstr>
      <vt:lpstr>Wingdings</vt:lpstr>
      <vt:lpstr>Vlnění</vt:lpstr>
      <vt:lpstr>Záněty srdce</vt:lpstr>
      <vt:lpstr>Záněty srdce</vt:lpstr>
      <vt:lpstr>Záněty srdce</vt:lpstr>
      <vt:lpstr>Akutní perikarditis</vt:lpstr>
      <vt:lpstr>Akutní perikarditis</vt:lpstr>
      <vt:lpstr>Akutní perikarditis</vt:lpstr>
      <vt:lpstr>Akutní perikarditis - EKG</vt:lpstr>
      <vt:lpstr>Akutní perikarditis</vt:lpstr>
      <vt:lpstr>Akutní myokarditida</vt:lpstr>
      <vt:lpstr>Akutní myokarditida</vt:lpstr>
      <vt:lpstr>Myokarditida</vt:lpstr>
      <vt:lpstr>Akutní myokarditida - MRI</vt:lpstr>
      <vt:lpstr>Akutní myokarditida</vt:lpstr>
      <vt:lpstr>Infekční endokarditida  </vt:lpstr>
      <vt:lpstr>Infekční endokarditida  </vt:lpstr>
      <vt:lpstr>Infekční endokarditida  </vt:lpstr>
      <vt:lpstr>Infekční endokarditida  </vt:lpstr>
      <vt:lpstr>Infekční endokarditida  </vt:lpstr>
      <vt:lpstr>Infekční endokarditida  </vt:lpstr>
      <vt:lpstr>Infekční endokarditida  </vt:lpstr>
    </vt:vector>
  </TitlesOfParts>
  <Company>Klinika geriatrie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srdce III</dc:title>
  <dc:creator>Hana Kubešová</dc:creator>
  <cp:lastModifiedBy>Lokaj Petr</cp:lastModifiedBy>
  <cp:revision>54</cp:revision>
  <dcterms:created xsi:type="dcterms:W3CDTF">2003-05-18T04:20:53Z</dcterms:created>
  <dcterms:modified xsi:type="dcterms:W3CDTF">2023-10-27T13:05:45Z</dcterms:modified>
</cp:coreProperties>
</file>