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7" r:id="rId3"/>
    <p:sldId id="268" r:id="rId4"/>
    <p:sldId id="269" r:id="rId5"/>
    <p:sldId id="270" r:id="rId6"/>
    <p:sldId id="271" r:id="rId7"/>
    <p:sldId id="28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5" r:id="rId17"/>
    <p:sldId id="280" r:id="rId18"/>
    <p:sldId id="281" r:id="rId19"/>
    <p:sldId id="282" r:id="rId20"/>
    <p:sldId id="283" r:id="rId21"/>
    <p:sldId id="284" r:id="rId22"/>
    <p:sldId id="287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6" autoAdjust="0"/>
    <p:restoredTop sz="76923" autoAdjust="0"/>
  </p:normalViewPr>
  <p:slideViewPr>
    <p:cSldViewPr snapToGrid="0">
      <p:cViewPr varScale="1">
        <p:scale>
          <a:sx n="88" d="100"/>
          <a:sy n="88" d="100"/>
        </p:scale>
        <p:origin x="276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Lidé, </a:t>
            </a:r>
            <a:r>
              <a:rPr lang="cs-CZ" dirty="0" err="1"/>
              <a:t>kt</a:t>
            </a:r>
            <a:r>
              <a:rPr lang="cs-CZ" dirty="0"/>
              <a:t>. vyžadují lékařskou péči, ne vždy potřebují péči ošetřovatelskou. ALE</a:t>
            </a:r>
          </a:p>
          <a:p>
            <a:r>
              <a:rPr lang="cs-CZ" dirty="0" err="1"/>
              <a:t>Oše</a:t>
            </a:r>
            <a:r>
              <a:rPr lang="cs-CZ" dirty="0"/>
              <a:t>. péči potřebují jedinci, </a:t>
            </a:r>
            <a:r>
              <a:rPr lang="cs-CZ" dirty="0" err="1"/>
              <a:t>kt</a:t>
            </a:r>
            <a:r>
              <a:rPr lang="cs-CZ" dirty="0"/>
              <a:t>. nejsou schopni postarat</a:t>
            </a:r>
            <a:r>
              <a:rPr lang="cs-CZ" baseline="0" dirty="0"/>
              <a:t> se o sebe tak, jak to vyžaduje jejich stav. </a:t>
            </a:r>
            <a:r>
              <a:rPr lang="cs-CZ" baseline="0" dirty="0">
                <a:latin typeface="Arial" panose="020B0604020202020204" pitchFamily="34" charset="0"/>
                <a:cs typeface="Arial" panose="020B0604020202020204" pitchFamily="34" charset="0"/>
              </a:rPr>
              <a:t>→ 60. roky min. století začala koncipovat vlastní </a:t>
            </a:r>
            <a:r>
              <a:rPr lang="cs-CZ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oše</a:t>
            </a:r>
            <a:r>
              <a:rPr lang="cs-CZ" baseline="0" dirty="0">
                <a:latin typeface="Arial" panose="020B0604020202020204" pitchFamily="34" charset="0"/>
                <a:cs typeface="Arial" panose="020B0604020202020204" pitchFamily="34" charset="0"/>
              </a:rPr>
              <a:t>. teorii, </a:t>
            </a:r>
            <a:r>
              <a:rPr lang="cs-CZ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baseline="0" dirty="0">
                <a:latin typeface="Arial" panose="020B0604020202020204" pitchFamily="34" charset="0"/>
                <a:cs typeface="Arial" panose="020B0604020202020204" pitchFamily="34" charset="0"/>
              </a:rPr>
              <a:t>. průběžně dopracovávala a v roce 1973 uvedla do praxe.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09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421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97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81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26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89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693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08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353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923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49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967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17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/>
              <a:t>Situace – stárnutí, nedodržování vhodného způsobu</a:t>
            </a:r>
            <a:r>
              <a:rPr lang="cs-CZ" altLang="cs-CZ" sz="1200" baseline="0" dirty="0"/>
              <a:t> života, když se člověk necítí zdráv a je potřeba se o sebe postarat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62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39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57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16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85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0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57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2C3A-8596-4E3B-926E-0FACDFAF45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967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8A9588-F1D6-4FAF-8879-C289683BA1E5}" type="datetime1">
              <a:rPr lang="cs-CZ" smtClean="0"/>
              <a:t>25.11.2022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614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altLang="cs-CZ" sz="4400"/>
              <a:t>Dorothea Elisabeth Orem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502" y="4116401"/>
            <a:ext cx="11361600" cy="2601639"/>
          </a:xfrm>
        </p:spPr>
        <p:txBody>
          <a:bodyPr>
            <a:normAutofit fontScale="47500" lnSpcReduction="20000"/>
          </a:bodyPr>
          <a:lstStyle/>
          <a:p>
            <a:pPr eaLnBrk="1" hangingPunct="1"/>
            <a:endParaRPr lang="cs-CZ" altLang="cs-CZ" sz="5900" dirty="0"/>
          </a:p>
          <a:p>
            <a:pPr eaLnBrk="1" hangingPunct="1"/>
            <a:r>
              <a:rPr lang="cs-CZ" altLang="cs-CZ" sz="5900" dirty="0"/>
              <a:t>Konceptuální rámec (teorie </a:t>
            </a:r>
            <a:r>
              <a:rPr lang="cs-CZ" altLang="cs-CZ" sz="5900" dirty="0" err="1"/>
              <a:t>sebepéče</a:t>
            </a:r>
            <a:r>
              <a:rPr lang="cs-CZ" altLang="cs-CZ" sz="5900" dirty="0"/>
              <a:t>, teorie deficitu </a:t>
            </a:r>
            <a:r>
              <a:rPr lang="cs-CZ" altLang="cs-CZ" sz="5900" dirty="0" err="1"/>
              <a:t>sebepéče</a:t>
            </a:r>
            <a:r>
              <a:rPr lang="cs-CZ" altLang="cs-CZ" sz="5900" dirty="0"/>
              <a:t>, teorie ošetřovatelských systémů)</a:t>
            </a:r>
          </a:p>
          <a:p>
            <a:pPr eaLnBrk="1" hangingPunct="1"/>
            <a:endParaRPr lang="cs-CZ" altLang="cs-CZ" sz="5900" dirty="0"/>
          </a:p>
          <a:p>
            <a:pPr eaLnBrk="1" hangingPunct="1"/>
            <a:r>
              <a:rPr lang="cs-CZ" altLang="cs-CZ" sz="5900" dirty="0"/>
              <a:t>Teorie deficitu </a:t>
            </a:r>
            <a:r>
              <a:rPr lang="cs-CZ" altLang="cs-CZ" sz="5900" dirty="0" err="1"/>
              <a:t>sebepéče</a:t>
            </a:r>
            <a:endParaRPr lang="cs-CZ" altLang="cs-CZ" sz="5900" dirty="0"/>
          </a:p>
          <a:p>
            <a:pPr eaLnBrk="1" hangingPunct="1"/>
            <a:endParaRPr lang="cs-CZ" altLang="cs-CZ" sz="3200" dirty="0"/>
          </a:p>
          <a:p>
            <a:pPr eaLnBrk="1" hangingPunct="1"/>
            <a:endParaRPr lang="cs-CZ" altLang="cs-CZ" sz="3200" dirty="0"/>
          </a:p>
          <a:p>
            <a:pPr eaLnBrk="1" hangingPunct="1"/>
            <a:r>
              <a:rPr lang="cs-CZ" altLang="cs-CZ" sz="3200" dirty="0"/>
              <a:t>1973 začlenění modelu do praxe, 1983 publikována kapitola Rodinné zdraví: Teoretický přístup ošetřovatelské péče </a:t>
            </a:r>
          </a:p>
        </p:txBody>
      </p:sp>
      <p:pic>
        <p:nvPicPr>
          <p:cNvPr id="205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80" y="333377"/>
            <a:ext cx="2437022" cy="33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2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cs-CZ" altLang="cs-CZ" dirty="0"/>
              <a:t>vyhledávání a zabezpečení vhodné lékařské pomoci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1600" i="1" dirty="0"/>
              <a:t>uvědomění si onemocnění, získání vědomostí o příčinách a důsledcích patologického procesu,  efektivní dodržování a vykonávání naordinovaných doporučení, uvědomění si </a:t>
            </a:r>
            <a:r>
              <a:rPr lang="cs-CZ" altLang="cs-CZ" sz="1600" i="1" dirty="0" err="1"/>
              <a:t>dyskomfortu</a:t>
            </a:r>
            <a:r>
              <a:rPr lang="cs-CZ" altLang="cs-CZ" sz="1600" i="1" dirty="0"/>
              <a:t> , modifikace </a:t>
            </a:r>
            <a:r>
              <a:rPr lang="cs-CZ" altLang="cs-CZ" sz="1600" i="1" dirty="0" err="1"/>
              <a:t>sebeobrazu</a:t>
            </a:r>
            <a:r>
              <a:rPr lang="cs-CZ" altLang="cs-CZ" sz="1600" i="1" dirty="0"/>
              <a:t>, akceptace onemocnění a zdrav. péče, přijetí důsledků </a:t>
            </a:r>
            <a:r>
              <a:rPr lang="cs-CZ" altLang="cs-CZ" sz="1600" i="1" dirty="0" err="1"/>
              <a:t>patogických</a:t>
            </a:r>
            <a:r>
              <a:rPr lang="cs-CZ" altLang="cs-CZ" sz="1600" i="1" dirty="0"/>
              <a:t> stavů a naučení se s nimi žít</a:t>
            </a:r>
          </a:p>
          <a:p>
            <a:pPr algn="just">
              <a:lnSpc>
                <a:spcPct val="90000"/>
              </a:lnSpc>
              <a:defRPr/>
            </a:pPr>
            <a:endParaRPr lang="cs-CZ" altLang="cs-CZ" sz="1600" i="1" dirty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požadavky při poruchách zdraví či odchylkách od normy, </a:t>
            </a:r>
            <a:r>
              <a:rPr lang="cs-CZ" altLang="cs-CZ" sz="2400" dirty="0" err="1"/>
              <a:t>kt</a:t>
            </a:r>
            <a:r>
              <a:rPr lang="cs-CZ" altLang="cs-CZ" sz="2400" dirty="0"/>
              <a:t>. souvisejí s: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/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následky onemocnění, vědomostmi o patologickém stavu</a:t>
            </a: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dg., </a:t>
            </a:r>
            <a:r>
              <a:rPr lang="cs-CZ" altLang="cs-CZ" sz="1800" b="1" dirty="0" err="1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. a </a:t>
            </a:r>
            <a:r>
              <a:rPr lang="cs-CZ" altLang="cs-CZ" sz="1800" b="1" dirty="0" err="1">
                <a:solidFill>
                  <a:schemeClr val="accent6">
                    <a:lumMod val="75000"/>
                  </a:schemeClr>
                </a:solidFill>
              </a:rPr>
              <a:t>rhb</a:t>
            </a: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. výkony</a:t>
            </a: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cs-CZ" altLang="cs-CZ" sz="1800" b="1" dirty="0" err="1">
                <a:solidFill>
                  <a:schemeClr val="accent6">
                    <a:lumMod val="75000"/>
                  </a:schemeClr>
                </a:solidFill>
              </a:rPr>
              <a:t>dyskomfortem</a:t>
            </a: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a negativními následky lékařské péče</a:t>
            </a: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adaptací organizmu</a:t>
            </a: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edukací při trvalých vlivech nemocí a při </a:t>
            </a:r>
            <a:r>
              <a:rPr lang="cs-CZ" altLang="cs-CZ" sz="1800" b="1" dirty="0" err="1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. opatřeních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AFF8EC6-49E5-432E-A328-8EB88623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31" y="1160213"/>
            <a:ext cx="10752138" cy="271576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A50021"/>
                </a:solidFill>
              </a:rPr>
              <a:t>3. Terapeutické požadavky sebepéče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cs-CZ" altLang="cs-CZ" sz="2800" dirty="0"/>
            </a:br>
            <a:endParaRPr lang="cs-CZ" alt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4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Řízení </a:t>
            </a:r>
            <a:r>
              <a:rPr lang="cs-CZ" altLang="cs-CZ" dirty="0" err="1"/>
              <a:t>sebepéče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sz="2900" dirty="0"/>
              <a:t>(činnosti zaměřené na aktivizaci </a:t>
            </a:r>
            <a:r>
              <a:rPr lang="cs-CZ" altLang="cs-CZ" sz="2900" dirty="0" err="1"/>
              <a:t>sebepečovatelského</a:t>
            </a:r>
            <a:r>
              <a:rPr lang="cs-CZ" altLang="cs-CZ" sz="2900" dirty="0"/>
              <a:t> chování)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Jedinec musí:</a:t>
            </a:r>
          </a:p>
        </p:txBody>
      </p:sp>
      <p:sp>
        <p:nvSpPr>
          <p:cNvPr id="2" name="Vývojový diagram: spojnice 1"/>
          <p:cNvSpPr/>
          <p:nvPr/>
        </p:nvSpPr>
        <p:spPr>
          <a:xfrm>
            <a:off x="390230" y="3162084"/>
            <a:ext cx="3299447" cy="297591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altLang="cs-CZ" dirty="0"/>
              <a:t>vědět</a:t>
            </a:r>
          </a:p>
          <a:p>
            <a:pPr algn="ctr">
              <a:defRPr/>
            </a:pPr>
            <a:endParaRPr lang="cs-CZ" altLang="cs-CZ" dirty="0"/>
          </a:p>
          <a:p>
            <a:pPr algn="ctr">
              <a:defRPr/>
            </a:pPr>
            <a:r>
              <a:rPr lang="cs-CZ" altLang="cs-CZ" sz="2200" b="1" dirty="0"/>
              <a:t>PROČ</a:t>
            </a:r>
          </a:p>
          <a:p>
            <a:pPr algn="ctr">
              <a:defRPr/>
            </a:pPr>
            <a:endParaRPr lang="cs-CZ" altLang="cs-CZ" dirty="0"/>
          </a:p>
          <a:p>
            <a:pPr algn="ctr">
              <a:defRPr/>
            </a:pPr>
            <a:r>
              <a:rPr lang="cs-CZ" altLang="cs-CZ" dirty="0"/>
              <a:t>se má o sebe starat</a:t>
            </a:r>
          </a:p>
          <a:p>
            <a:pPr algn="ctr"/>
            <a:endParaRPr lang="cs-CZ" dirty="0"/>
          </a:p>
        </p:txBody>
      </p:sp>
      <p:sp>
        <p:nvSpPr>
          <p:cNvPr id="3" name="Vývojový diagram: spojnice 2"/>
          <p:cNvSpPr/>
          <p:nvPr/>
        </p:nvSpPr>
        <p:spPr>
          <a:xfrm>
            <a:off x="4019447" y="3054339"/>
            <a:ext cx="3299447" cy="3191406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altLang="cs-CZ" dirty="0"/>
              <a:t>umět rozhodnout</a:t>
            </a:r>
          </a:p>
          <a:p>
            <a:pPr algn="ctr">
              <a:defRPr/>
            </a:pPr>
            <a:endParaRPr lang="cs-CZ" altLang="cs-CZ" dirty="0"/>
          </a:p>
          <a:p>
            <a:pPr algn="ctr">
              <a:defRPr/>
            </a:pPr>
            <a:r>
              <a:rPr lang="cs-CZ" altLang="cs-CZ" sz="2200" b="1" dirty="0"/>
              <a:t>JAK</a:t>
            </a:r>
          </a:p>
          <a:p>
            <a:pPr algn="ctr">
              <a:defRPr/>
            </a:pPr>
            <a:endParaRPr lang="cs-CZ" altLang="cs-CZ" dirty="0"/>
          </a:p>
          <a:p>
            <a:pPr algn="ctr">
              <a:defRPr/>
            </a:pPr>
            <a:r>
              <a:rPr lang="cs-CZ" altLang="cs-CZ" dirty="0"/>
              <a:t>se bude péče </a:t>
            </a:r>
          </a:p>
          <a:p>
            <a:pPr algn="ctr">
              <a:defRPr/>
            </a:pPr>
            <a:r>
              <a:rPr lang="cs-CZ" altLang="cs-CZ" dirty="0"/>
              <a:t>vykonávat</a:t>
            </a:r>
          </a:p>
          <a:p>
            <a:pPr algn="ctr"/>
            <a:endParaRPr lang="cs-CZ" dirty="0"/>
          </a:p>
        </p:txBody>
      </p:sp>
      <p:sp>
        <p:nvSpPr>
          <p:cNvPr id="9" name="Vývojový diagram: spojnice 8"/>
          <p:cNvSpPr/>
          <p:nvPr/>
        </p:nvSpPr>
        <p:spPr>
          <a:xfrm>
            <a:off x="7648664" y="3084138"/>
            <a:ext cx="3299447" cy="305386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altLang="cs-CZ" dirty="0"/>
              <a:t>vědět</a:t>
            </a:r>
          </a:p>
          <a:p>
            <a:pPr algn="ctr">
              <a:defRPr/>
            </a:pPr>
            <a:endParaRPr lang="cs-CZ" altLang="cs-CZ" dirty="0"/>
          </a:p>
          <a:p>
            <a:pPr algn="ctr">
              <a:defRPr/>
            </a:pPr>
            <a:r>
              <a:rPr lang="cs-CZ" altLang="cs-CZ" sz="2200" b="1" dirty="0"/>
              <a:t>CO</a:t>
            </a:r>
          </a:p>
          <a:p>
            <a:pPr algn="ctr">
              <a:defRPr/>
            </a:pPr>
            <a:endParaRPr lang="cs-CZ" altLang="cs-CZ" dirty="0"/>
          </a:p>
          <a:p>
            <a:pPr algn="ctr">
              <a:defRPr/>
            </a:pPr>
            <a:r>
              <a:rPr lang="cs-CZ" altLang="cs-CZ" dirty="0"/>
              <a:t>pro to musí udělat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8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Řízení sebepéče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/>
              <a:t>Potřeba, aby byl jedinec schopný: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8800" y="2653506"/>
            <a:ext cx="3088090" cy="22543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b="1" dirty="0"/>
              <a:t>Odhadnout </a:t>
            </a:r>
          </a:p>
          <a:p>
            <a:pPr algn="ctr" eaLnBrk="1" hangingPunct="1">
              <a:defRPr/>
            </a:pPr>
            <a:r>
              <a:rPr lang="cs-CZ" altLang="cs-CZ" b="1" dirty="0"/>
              <a:t>přiměřené aktivity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543939" y="2930307"/>
            <a:ext cx="3088090" cy="2254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b="1" dirty="0"/>
              <a:t>Rozhodnout</a:t>
            </a:r>
          </a:p>
          <a:p>
            <a:pPr algn="ctr" eaLnBrk="1" hangingPunct="1">
              <a:defRPr/>
            </a:pPr>
            <a:r>
              <a:rPr lang="cs-CZ" altLang="cs-CZ" b="1" dirty="0"/>
              <a:t>o těchto aktivitách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367878" y="3247548"/>
            <a:ext cx="3088090" cy="22543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b="1" dirty="0"/>
              <a:t>Realizovat </a:t>
            </a:r>
          </a:p>
          <a:p>
            <a:pPr algn="ctr" eaLnBrk="1" hangingPunct="1">
              <a:defRPr/>
            </a:pPr>
            <a:r>
              <a:rPr lang="cs-CZ" altLang="cs-CZ" b="1" dirty="0"/>
              <a:t>vybrané činnosti </a:t>
            </a:r>
          </a:p>
          <a:p>
            <a:pPr algn="ctr" eaLnBrk="1" hangingPunct="1">
              <a:defRPr/>
            </a:pPr>
            <a:r>
              <a:rPr lang="cs-CZ" altLang="cs-CZ" b="1" dirty="0"/>
              <a:t>péče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Řízení sebepéče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Výsledkem je </a:t>
            </a:r>
            <a:r>
              <a:rPr lang="cs-CZ" altLang="cs-CZ" dirty="0" err="1"/>
              <a:t>selfmanagement</a:t>
            </a:r>
            <a:r>
              <a:rPr lang="cs-CZ" altLang="cs-CZ" dirty="0"/>
              <a:t> (sebeřízení), ke kterému je potřeba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31417" y="2826170"/>
            <a:ext cx="2700828" cy="1871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dirty="0"/>
              <a:t>Znát sebe a okolí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52077" y="3334319"/>
            <a:ext cx="2700828" cy="167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dirty="0"/>
              <a:t>Umět požádat </a:t>
            </a:r>
          </a:p>
          <a:p>
            <a:pPr algn="ctr" eaLnBrk="1" hangingPunct="1">
              <a:defRPr/>
            </a:pPr>
            <a:r>
              <a:rPr lang="cs-CZ" altLang="cs-CZ" dirty="0"/>
              <a:t>o pomoc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872737" y="3908771"/>
            <a:ext cx="2700828" cy="18411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dirty="0"/>
              <a:t>Umět reálně </a:t>
            </a:r>
          </a:p>
          <a:p>
            <a:pPr algn="ctr" eaLnBrk="1" hangingPunct="1">
              <a:defRPr/>
            </a:pPr>
            <a:r>
              <a:rPr lang="cs-CZ" altLang="cs-CZ" dirty="0"/>
              <a:t>posoudit</a:t>
            </a:r>
          </a:p>
          <a:p>
            <a:pPr algn="ctr" eaLnBrk="1" hangingPunct="1">
              <a:defRPr/>
            </a:pPr>
            <a:r>
              <a:rPr lang="cs-CZ" altLang="cs-CZ" dirty="0"/>
              <a:t>vlastní chování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3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Péče o sebe sama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projev – zaměření na vlastní optimální existenci, zdravý vývoj a zdraví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chování je výsledkem vztahu mezi požadavky na péči, řízením péče a jednáním jedince</a:t>
            </a:r>
          </a:p>
          <a:p>
            <a:pPr marL="72000" indent="0" eaLnBrk="1" hangingPunct="1">
              <a:lnSpc>
                <a:spcPct val="90000"/>
              </a:lnSpc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vzniká tehdy, když se objeví požadavek, aby se jedinec začal chovat jinak  (</a:t>
            </a:r>
            <a:r>
              <a:rPr lang="cs-CZ" altLang="cs-CZ" sz="2400" dirty="0">
                <a:cs typeface="Arial" panose="020B0604020202020204" pitchFamily="34" charset="0"/>
              </a:rPr>
              <a:t>▲ </a:t>
            </a:r>
            <a:r>
              <a:rPr lang="cs-CZ" altLang="cs-CZ" sz="2400" i="1" dirty="0"/>
              <a:t>nepřejídal se, změnil pohybový režim…)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6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 sz="2400" dirty="0"/>
              <a:t>vysvětluje, v jakém případě je potřebná </a:t>
            </a:r>
            <a:r>
              <a:rPr lang="cs-CZ" altLang="cs-CZ" sz="2400" dirty="0" err="1"/>
              <a:t>oše</a:t>
            </a:r>
            <a:r>
              <a:rPr lang="cs-CZ" altLang="cs-CZ" sz="2400" dirty="0"/>
              <a:t>. péče.</a:t>
            </a:r>
          </a:p>
          <a:p>
            <a:pPr algn="just" eaLnBrk="1" hangingPunct="1"/>
            <a:r>
              <a:rPr lang="cs-CZ" altLang="cs-CZ" sz="2400" dirty="0"/>
              <a:t>projevuje se v situaci, kdy jsou neadekvátní vztahy mezi působením 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 a požadavky 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 (tzn. mezi nimi vznikne nerovnováha a požadavky jsou neuspokojené)</a:t>
            </a:r>
          </a:p>
          <a:p>
            <a:pPr algn="just" eaLnBrk="1" hangingPunct="1"/>
            <a:r>
              <a:rPr lang="cs-CZ" altLang="cs-CZ" sz="2400" dirty="0"/>
              <a:t>spojený s propuknutím nemoci V jiným narušením zdraví</a:t>
            </a:r>
          </a:p>
          <a:p>
            <a:pPr marL="0" indent="0" algn="just" eaLnBrk="1" hangingPunct="1">
              <a:buNone/>
            </a:pPr>
            <a:r>
              <a:rPr lang="cs-CZ" altLang="cs-CZ" sz="2400" dirty="0"/>
              <a:t>   (tělesný handicap není vždy důvodem deficitu 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)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7472D61-4AAA-462E-8E91-3301C8AD7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/>
              <a:t>2. Teorie deficitu </a:t>
            </a:r>
            <a:r>
              <a:rPr lang="cs-CZ" altLang="cs-CZ" dirty="0" err="1"/>
              <a:t>sebepéče</a:t>
            </a:r>
            <a:endParaRPr lang="cs-CZ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Základní pojmy a definice modelu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951933" y="5920421"/>
            <a:ext cx="7489825" cy="6477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Deficit </a:t>
            </a:r>
            <a:r>
              <a:rPr lang="cs-CZ" altLang="cs-CZ" dirty="0" err="1"/>
              <a:t>sebepéče</a:t>
            </a:r>
            <a:r>
              <a:rPr lang="cs-CZ" altLang="cs-CZ" dirty="0"/>
              <a:t> 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důvod pro poskytnutí </a:t>
            </a:r>
            <a:r>
              <a:rPr lang="cs-CZ" altLang="cs-CZ" dirty="0" err="1"/>
              <a:t>oše</a:t>
            </a:r>
            <a:r>
              <a:rPr lang="cs-CZ" altLang="cs-CZ" dirty="0"/>
              <a:t>. péče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57" r="8663" b="4032"/>
          <a:stretch/>
        </p:blipFill>
        <p:spPr bwMode="auto">
          <a:xfrm rot="5400000">
            <a:off x="3192211" y="-820900"/>
            <a:ext cx="5807577" cy="849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87000" y="6426228"/>
            <a:ext cx="570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Marriner-Tomey</a:t>
            </a:r>
            <a:r>
              <a:rPr lang="cs-CZ" sz="1400" dirty="0"/>
              <a:t>, A. </a:t>
            </a:r>
            <a:r>
              <a:rPr lang="cs-CZ" sz="1400" dirty="0" err="1"/>
              <a:t>Pflegetheoretikerinnen</a:t>
            </a:r>
            <a:r>
              <a:rPr lang="cs-CZ" sz="1400" dirty="0"/>
              <a:t> </a:t>
            </a:r>
            <a:r>
              <a:rPr lang="cs-CZ" sz="1400" dirty="0" err="1"/>
              <a:t>und</a:t>
            </a:r>
            <a:r>
              <a:rPr lang="cs-CZ" sz="1400" dirty="0"/>
              <a:t> </a:t>
            </a:r>
            <a:r>
              <a:rPr lang="cs-CZ" sz="1400" dirty="0" err="1"/>
              <a:t>ihr</a:t>
            </a:r>
            <a:r>
              <a:rPr lang="cs-CZ" sz="1400" dirty="0"/>
              <a:t> </a:t>
            </a:r>
            <a:r>
              <a:rPr lang="cs-CZ" sz="1400" dirty="0" err="1"/>
              <a:t>Werk</a:t>
            </a:r>
            <a:r>
              <a:rPr lang="cs-CZ" sz="1400" dirty="0"/>
              <a:t>, 192 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0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dirty="0"/>
              <a:t>používá k řešení deficitu </a:t>
            </a:r>
            <a:r>
              <a:rPr lang="cs-CZ" altLang="cs-CZ" dirty="0" err="1"/>
              <a:t>sebepéče</a:t>
            </a:r>
            <a:r>
              <a:rPr lang="cs-CZ" altLang="cs-CZ" dirty="0"/>
              <a:t> sérii činností produkovaných sestrou, </a:t>
            </a:r>
            <a:r>
              <a:rPr lang="cs-CZ" altLang="cs-CZ" dirty="0" err="1"/>
              <a:t>kt</a:t>
            </a:r>
            <a:r>
              <a:rPr lang="cs-CZ" altLang="cs-CZ" dirty="0"/>
              <a:t>. pomáhají jí nebo P/K regulovat potřeby </a:t>
            </a:r>
            <a:r>
              <a:rPr lang="cs-CZ" altLang="cs-CZ" dirty="0" err="1"/>
              <a:t>sebepéče</a:t>
            </a:r>
            <a:endParaRPr lang="cs-CZ" altLang="cs-CZ" dirty="0"/>
          </a:p>
          <a:p>
            <a:pPr eaLnBrk="1" hangingPunct="1">
              <a:buFontTx/>
              <a:buChar char="-"/>
              <a:defRPr/>
            </a:pPr>
            <a:endParaRPr lang="cs-CZ" altLang="cs-CZ" dirty="0"/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Tři ošetřovatelské systémy: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Podpůrně - výchovný </a:t>
            </a:r>
            <a:r>
              <a:rPr lang="cs-CZ" altLang="cs-CZ" b="1" dirty="0" err="1">
                <a:solidFill>
                  <a:srgbClr val="00B0F0"/>
                </a:solidFill>
              </a:rPr>
              <a:t>oše</a:t>
            </a:r>
            <a:r>
              <a:rPr lang="cs-CZ" altLang="cs-CZ" b="1" dirty="0">
                <a:solidFill>
                  <a:srgbClr val="00B0F0"/>
                </a:solidFill>
              </a:rPr>
              <a:t>. systém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>
                <a:solidFill>
                  <a:srgbClr val="00B050"/>
                </a:solidFill>
              </a:rPr>
              <a:t> </a:t>
            </a:r>
            <a:r>
              <a:rPr lang="cs-CZ" altLang="cs-CZ" sz="1600" dirty="0"/>
              <a:t>    - když P/K potřebuje podporu a učí se ošetřovat sám sebe (</a:t>
            </a:r>
            <a:r>
              <a:rPr lang="cs-CZ" altLang="cs-CZ" sz="1600" dirty="0" err="1"/>
              <a:t>sebepéči</a:t>
            </a:r>
            <a:r>
              <a:rPr lang="cs-CZ" altLang="cs-CZ" sz="1600" dirty="0"/>
              <a:t>)</a:t>
            </a:r>
          </a:p>
          <a:p>
            <a:pPr eaLnBrk="1" hangingPunct="1">
              <a:defRPr/>
            </a:pPr>
            <a:endParaRPr lang="cs-CZ" altLang="cs-CZ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Částečně </a:t>
            </a:r>
            <a:r>
              <a:rPr lang="cs-CZ" altLang="cs-CZ" b="1" dirty="0" err="1">
                <a:solidFill>
                  <a:srgbClr val="00B0F0"/>
                </a:solidFill>
              </a:rPr>
              <a:t>kompenzačný</a:t>
            </a:r>
            <a:r>
              <a:rPr lang="cs-CZ" altLang="cs-CZ" b="1" dirty="0">
                <a:solidFill>
                  <a:srgbClr val="00B0F0"/>
                </a:solidFill>
              </a:rPr>
              <a:t> </a:t>
            </a:r>
            <a:r>
              <a:rPr lang="cs-CZ" altLang="cs-CZ" b="1" dirty="0" err="1">
                <a:solidFill>
                  <a:srgbClr val="00B0F0"/>
                </a:solidFill>
              </a:rPr>
              <a:t>oše</a:t>
            </a:r>
            <a:r>
              <a:rPr lang="cs-CZ" altLang="cs-CZ" b="1" dirty="0">
                <a:solidFill>
                  <a:srgbClr val="00B0F0"/>
                </a:solidFill>
              </a:rPr>
              <a:t>. systém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>
                <a:solidFill>
                  <a:srgbClr val="00B050"/>
                </a:solidFill>
              </a:rPr>
              <a:t>       </a:t>
            </a:r>
            <a:r>
              <a:rPr lang="cs-CZ" altLang="cs-CZ" sz="2000" dirty="0">
                <a:cs typeface="Arial" panose="020B0604020202020204" pitchFamily="34" charset="0"/>
              </a:rPr>
              <a:t>☺</a:t>
            </a:r>
            <a:r>
              <a:rPr lang="cs-CZ" altLang="cs-CZ" sz="1600" dirty="0">
                <a:cs typeface="Arial" panose="020B0604020202020204" pitchFamily="34" charset="0"/>
              </a:rPr>
              <a:t> a P/K spolu provádějí péči na určité úrovni (něco dělá sám, něco spolu se </a:t>
            </a:r>
            <a:r>
              <a:rPr lang="cs-CZ" altLang="cs-CZ" sz="2000" dirty="0">
                <a:cs typeface="Arial" panose="020B0604020202020204" pitchFamily="34" charset="0"/>
              </a:rPr>
              <a:t>☺)</a:t>
            </a:r>
          </a:p>
          <a:p>
            <a:pPr eaLnBrk="1" hangingPunct="1">
              <a:buFontTx/>
              <a:buNone/>
              <a:defRPr/>
            </a:pPr>
            <a:endParaRPr lang="cs-CZ" altLang="cs-CZ" sz="16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Plně kompenzační </a:t>
            </a:r>
            <a:r>
              <a:rPr lang="cs-CZ" altLang="cs-CZ" b="1" dirty="0" err="1">
                <a:solidFill>
                  <a:srgbClr val="00B0F0"/>
                </a:solidFill>
              </a:rPr>
              <a:t>oše</a:t>
            </a:r>
            <a:r>
              <a:rPr lang="cs-CZ" altLang="cs-CZ" b="1" dirty="0">
                <a:solidFill>
                  <a:srgbClr val="00B0F0"/>
                </a:solidFill>
              </a:rPr>
              <a:t>. systém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P/K není schopný vykonávat </a:t>
            </a:r>
            <a:r>
              <a:rPr lang="cs-CZ" altLang="cs-CZ" sz="1600" dirty="0" err="1"/>
              <a:t>sebepéči</a:t>
            </a:r>
            <a:r>
              <a:rPr lang="cs-CZ" altLang="cs-CZ" sz="1600" dirty="0"/>
              <a:t> = závislí na druhých a potřebuje plnou péči </a:t>
            </a:r>
            <a:r>
              <a:rPr lang="cs-CZ" altLang="cs-CZ" sz="2000" dirty="0">
                <a:cs typeface="Arial" panose="020B0604020202020204" pitchFamily="34" charset="0"/>
              </a:rPr>
              <a:t>☺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ED6F8354-02F3-4A6F-859E-AB2F01ED9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/>
              <a:t>3. Teorie ošetřovatelských systémů</a:t>
            </a:r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Teorie deficitu </a:t>
            </a:r>
            <a:r>
              <a:rPr lang="cs-CZ" altLang="cs-CZ" dirty="0" err="1"/>
              <a:t>sebepéče</a:t>
            </a: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1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719513" y="3284539"/>
            <a:ext cx="5256212" cy="504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latin typeface="Times New Roman" panose="02020603050405020304" pitchFamily="18" charset="0"/>
              </a:rPr>
              <a:t>Pomáhat P/K je-li to nevyhnutelné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719513" y="3860801"/>
            <a:ext cx="5256212" cy="504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Times New Roman" panose="02020603050405020304" pitchFamily="18" charset="0"/>
              </a:rPr>
              <a:t>Regulovat sebepéči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719513" y="4437064"/>
            <a:ext cx="5256212" cy="504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latin typeface="Times New Roman" panose="02020603050405020304" pitchFamily="18" charset="0"/>
              </a:rPr>
              <a:t>Akceptovat péči a pomoc ošetřujících sester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719513" y="5229225"/>
            <a:ext cx="5256212" cy="50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Dosáhnout maximální možnou </a:t>
            </a:r>
            <a:r>
              <a:rPr lang="cs-CZ" altLang="cs-CZ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sebepéči</a:t>
            </a:r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P/K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719513" y="5805489"/>
            <a:ext cx="5256212" cy="504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Kompenzovat neschopnost provádět </a:t>
            </a:r>
            <a:r>
              <a:rPr lang="cs-CZ" altLang="cs-CZ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sebepéči</a:t>
            </a:r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P/K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719513" y="6353176"/>
            <a:ext cx="5256212" cy="504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Podpora a výchova klienta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3719513" y="549276"/>
            <a:ext cx="5256212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Times New Roman" panose="02020603050405020304" pitchFamily="18" charset="0"/>
              </a:rPr>
              <a:t>Dosáhnout sebepéči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3719513" y="2133601"/>
            <a:ext cx="5256212" cy="504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Times New Roman" panose="02020603050405020304" pitchFamily="18" charset="0"/>
              </a:rPr>
              <a:t>Provádět sebepéči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719513" y="2708276"/>
            <a:ext cx="5256212" cy="504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latin typeface="Times New Roman" panose="02020603050405020304" pitchFamily="18" charset="0"/>
              </a:rPr>
              <a:t>Kompenzovat omezení </a:t>
            </a:r>
            <a:r>
              <a:rPr lang="cs-CZ" altLang="cs-CZ" sz="2000" dirty="0" err="1">
                <a:latin typeface="Times New Roman" panose="02020603050405020304" pitchFamily="18" charset="0"/>
              </a:rPr>
              <a:t>sebepéče</a:t>
            </a:r>
            <a:r>
              <a:rPr lang="cs-CZ" altLang="cs-CZ" sz="2000" dirty="0">
                <a:latin typeface="Times New Roman" panose="02020603050405020304" pitchFamily="18" charset="0"/>
              </a:rPr>
              <a:t> P/K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3719513" y="1125539"/>
            <a:ext cx="5256212" cy="504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Times New Roman" panose="02020603050405020304" pitchFamily="18" charset="0"/>
              </a:rPr>
              <a:t>Regulovat sebepéči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28954" y="305323"/>
            <a:ext cx="3487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b="1" dirty="0">
                <a:solidFill>
                  <a:srgbClr val="FFCC66"/>
                </a:solidFill>
                <a:latin typeface="Times New Roman" panose="02020603050405020304" pitchFamily="18" charset="0"/>
              </a:rPr>
              <a:t>Podpůrně-výchovný systém: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1031" y="1962029"/>
            <a:ext cx="3663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Částečně kompenzační systém: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5211" y="5082601"/>
            <a:ext cx="3663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Plně kompenzační systém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9625014" y="765176"/>
            <a:ext cx="1042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Činnosti P/K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9625014" y="3429001"/>
            <a:ext cx="1042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Činnosti P/K</a:t>
            </a: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416051" y="3429001"/>
            <a:ext cx="1116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Činnosti sester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1524000" y="6156326"/>
            <a:ext cx="1042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Činnosti sester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703389" y="981076"/>
            <a:ext cx="1042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Činnosti sester</a:t>
            </a:r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V="1">
            <a:off x="2711451" y="13414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V="1">
            <a:off x="2424113" y="2924175"/>
            <a:ext cx="12954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 flipV="1">
            <a:off x="2424113" y="3500439"/>
            <a:ext cx="12954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>
            <a:off x="2424113" y="3789364"/>
            <a:ext cx="12954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V="1">
            <a:off x="2424113" y="5516563"/>
            <a:ext cx="1295400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V="1">
            <a:off x="2424113" y="6021388"/>
            <a:ext cx="12954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 flipV="1">
            <a:off x="2424113" y="65976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5" name="Line 28"/>
          <p:cNvSpPr>
            <a:spLocks noChangeShapeType="1"/>
          </p:cNvSpPr>
          <p:nvPr/>
        </p:nvSpPr>
        <p:spPr bwMode="auto">
          <a:xfrm flipH="1" flipV="1">
            <a:off x="8975725" y="836614"/>
            <a:ext cx="6492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 flipH="1">
            <a:off x="8975725" y="1196975"/>
            <a:ext cx="6492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7" name="Line 30"/>
          <p:cNvSpPr>
            <a:spLocks noChangeShapeType="1"/>
          </p:cNvSpPr>
          <p:nvPr/>
        </p:nvSpPr>
        <p:spPr bwMode="auto">
          <a:xfrm flipH="1">
            <a:off x="8975725" y="3789364"/>
            <a:ext cx="649288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8" name="Line 31"/>
          <p:cNvSpPr>
            <a:spLocks noChangeShapeType="1"/>
          </p:cNvSpPr>
          <p:nvPr/>
        </p:nvSpPr>
        <p:spPr bwMode="auto">
          <a:xfrm flipH="1">
            <a:off x="8975725" y="3789364"/>
            <a:ext cx="6492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9" name="Line 32"/>
          <p:cNvSpPr>
            <a:spLocks noChangeShapeType="1"/>
          </p:cNvSpPr>
          <p:nvPr/>
        </p:nvSpPr>
        <p:spPr bwMode="auto">
          <a:xfrm flipH="1" flipV="1">
            <a:off x="8975725" y="2420939"/>
            <a:ext cx="6492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1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Ošetřovatelské činnosti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pět způsobů pomoci jedincům s deficitem 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kt</a:t>
            </a:r>
            <a:r>
              <a:rPr lang="cs-CZ" altLang="cs-CZ" sz="2400" dirty="0"/>
              <a:t>. </a:t>
            </a:r>
            <a:r>
              <a:rPr lang="cs-CZ" altLang="cs-CZ" sz="2400" dirty="0">
                <a:cs typeface="Arial" panose="020B0604020202020204" pitchFamily="34" charset="0"/>
              </a:rPr>
              <a:t>☺ používá jednotlivě</a:t>
            </a:r>
          </a:p>
          <a:p>
            <a:pPr eaLnBrk="1" hangingPunct="1">
              <a:buFontTx/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anebo v kombinaci:</a:t>
            </a:r>
          </a:p>
          <a:p>
            <a:pPr eaLnBrk="1" hangingPunct="1">
              <a:buFontTx/>
              <a:buNone/>
            </a:pPr>
            <a:endParaRPr lang="cs-CZ" altLang="cs-CZ" sz="2400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solidFill>
                  <a:srgbClr val="A50021"/>
                </a:solidFill>
                <a:cs typeface="Arial" panose="020B0604020202020204" pitchFamily="34" charset="0"/>
              </a:rPr>
              <a:t>zastoupení V jednání za P/K</a:t>
            </a:r>
          </a:p>
          <a:p>
            <a:pPr eaLnBrk="1" hangingPunct="1"/>
            <a:r>
              <a:rPr lang="cs-CZ" altLang="cs-CZ" sz="2400" dirty="0">
                <a:solidFill>
                  <a:srgbClr val="A50021"/>
                </a:solidFill>
                <a:cs typeface="Arial" panose="020B0604020202020204" pitchFamily="34" charset="0"/>
              </a:rPr>
              <a:t>usměrňování V vedení P/K</a:t>
            </a:r>
          </a:p>
          <a:p>
            <a:pPr eaLnBrk="1" hangingPunct="1"/>
            <a:r>
              <a:rPr lang="cs-CZ" altLang="cs-CZ" sz="2400" dirty="0">
                <a:solidFill>
                  <a:srgbClr val="A50021"/>
                </a:solidFill>
                <a:cs typeface="Arial" panose="020B0604020202020204" pitchFamily="34" charset="0"/>
              </a:rPr>
              <a:t>fyzická V psychická pomoc a podpora P/K</a:t>
            </a:r>
          </a:p>
          <a:p>
            <a:pPr eaLnBrk="1" hangingPunct="1"/>
            <a:r>
              <a:rPr lang="cs-CZ" altLang="cs-CZ" sz="2400" dirty="0">
                <a:solidFill>
                  <a:srgbClr val="A50021"/>
                </a:solidFill>
                <a:cs typeface="Arial" panose="020B0604020202020204" pitchFamily="34" charset="0"/>
              </a:rPr>
              <a:t>zajištění podpůrného prostředí pro rozvoj schopností P/K</a:t>
            </a:r>
          </a:p>
          <a:p>
            <a:pPr eaLnBrk="1" hangingPunct="1"/>
            <a:r>
              <a:rPr lang="cs-CZ" altLang="cs-CZ" sz="2400" dirty="0">
                <a:solidFill>
                  <a:srgbClr val="A50021"/>
                </a:solidFill>
                <a:cs typeface="Arial" panose="020B0604020202020204" pitchFamily="34" charset="0"/>
              </a:rPr>
              <a:t>edukace P/K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6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Model sebepéče – Dorothea E. Orem</a:t>
            </a:r>
            <a:r>
              <a:rPr lang="cs-CZ" altLang="cs-CZ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697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ct val="20000"/>
              </a:spcBef>
              <a:buNone/>
            </a:pPr>
            <a:r>
              <a:rPr lang="cs-CZ" altLang="cs-CZ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„Dáte-li člověku rybu nasytí se jednou.     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cs-CZ" altLang="cs-CZ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Dáte-li mu udici a naučíte ho chytat ryby, postará se o stravu sám.“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cs-CZ" altLang="cs-CZ" b="1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Ošetřovatelství je poskytnutí péče lidem s deficitem </a:t>
            </a:r>
            <a:r>
              <a:rPr lang="cs-CZ" altLang="cs-CZ" dirty="0" err="1"/>
              <a:t>sebepéče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/>
            <a:r>
              <a:rPr lang="cs-CZ" altLang="cs-CZ" dirty="0"/>
              <a:t>vývojový a humanistický model</a:t>
            </a:r>
          </a:p>
          <a:p>
            <a:pPr eaLnBrk="1" hangingPunct="1"/>
            <a:r>
              <a:rPr lang="cs-CZ" altLang="cs-CZ" sz="1800" dirty="0" err="1"/>
              <a:t>Oremové</a:t>
            </a:r>
            <a:r>
              <a:rPr lang="cs-CZ" altLang="cs-CZ" sz="1800" dirty="0"/>
              <a:t> konceptuální model je tvořen 3 teoriemi (teorie </a:t>
            </a:r>
            <a:r>
              <a:rPr lang="cs-CZ" altLang="cs-CZ" sz="1800" dirty="0" err="1"/>
              <a:t>sebepéče</a:t>
            </a:r>
            <a:r>
              <a:rPr lang="cs-CZ" altLang="cs-CZ" sz="1800" dirty="0"/>
              <a:t>, teorie deficitu </a:t>
            </a:r>
            <a:r>
              <a:rPr lang="cs-CZ" altLang="cs-CZ" sz="1800" dirty="0" err="1"/>
              <a:t>sebepéče</a:t>
            </a:r>
            <a:r>
              <a:rPr lang="cs-CZ" altLang="cs-CZ" sz="1800" dirty="0"/>
              <a:t> a teorií ošetřovatelských modelů) </a:t>
            </a:r>
          </a:p>
          <a:p>
            <a:pPr eaLnBrk="1" hangingPunct="1"/>
            <a:r>
              <a:rPr lang="cs-CZ" altLang="cs-CZ" dirty="0"/>
              <a:t>vznik polovina 60 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5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43877" y="246185"/>
            <a:ext cx="2895600" cy="290732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cs-CZ" altLang="cs-CZ" sz="24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Sebepéče</a:t>
            </a:r>
            <a:endParaRPr lang="cs-CZ" altLang="cs-CZ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altLang="cs-CZ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Požadavky: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univerzální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vývojové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terapeutické</a:t>
            </a:r>
          </a:p>
          <a:p>
            <a:pPr eaLnBrk="1" hangingPunct="1">
              <a:defRPr/>
            </a:pPr>
            <a:endParaRPr lang="cs-CZ" altLang="cs-CZ" sz="2400" b="1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cíl, metody, činnosti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43877" y="3429000"/>
            <a:ext cx="3071631" cy="331311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Schopnost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postarat se o sebe 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(řízená </a:t>
            </a:r>
            <a:r>
              <a:rPr lang="cs-CZ" altLang="cs-CZ" sz="24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sebepéče</a:t>
            </a: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cs-CZ" altLang="cs-CZ" sz="2400" b="1" dirty="0">
                <a:latin typeface="Times New Roman" panose="02020603050405020304" pitchFamily="18" charset="0"/>
              </a:rPr>
              <a:t>PROČ jednat. </a:t>
            </a:r>
          </a:p>
          <a:p>
            <a:pPr eaLnBrk="1" hangingPunct="1">
              <a:defRPr/>
            </a:pPr>
            <a:r>
              <a:rPr lang="cs-CZ" altLang="cs-CZ" sz="2400" b="1" dirty="0">
                <a:latin typeface="Times New Roman" panose="02020603050405020304" pitchFamily="18" charset="0"/>
              </a:rPr>
              <a:t>JAK rozhodnout.</a:t>
            </a:r>
          </a:p>
          <a:p>
            <a:pPr eaLnBrk="1" hangingPunct="1">
              <a:defRPr/>
            </a:pPr>
            <a:r>
              <a:rPr lang="cs-CZ" altLang="cs-CZ" sz="2400" b="1" dirty="0">
                <a:latin typeface="Times New Roman" panose="02020603050405020304" pitchFamily="18" charset="0"/>
              </a:rPr>
              <a:t>CO udělat.</a:t>
            </a:r>
          </a:p>
          <a:p>
            <a:pPr eaLnBrk="1" hangingPunct="1">
              <a:defRPr/>
            </a:pPr>
            <a:r>
              <a:rPr lang="cs-CZ" altLang="cs-CZ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plánování - realizace -</a:t>
            </a:r>
          </a:p>
          <a:p>
            <a:pPr eaLnBrk="1" hangingPunct="1">
              <a:defRPr/>
            </a:pPr>
            <a:r>
              <a:rPr lang="cs-CZ" altLang="cs-CZ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hodnocení</a:t>
            </a:r>
          </a:p>
          <a:p>
            <a:pPr eaLnBrk="1" hangingPunct="1">
              <a:defRPr/>
            </a:pPr>
            <a:endParaRPr lang="cs-CZ" altLang="cs-CZ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192781" y="663316"/>
            <a:ext cx="2667000" cy="5334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2. Deficit </a:t>
            </a:r>
            <a:r>
              <a:rPr lang="cs-CZ" altLang="cs-CZ" sz="24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sebepéče</a:t>
            </a:r>
            <a:endParaRPr lang="cs-CZ" altLang="cs-CZ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9224168" y="656493"/>
            <a:ext cx="2719990" cy="354168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3. Ošetřovatelský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systém</a:t>
            </a:r>
          </a:p>
          <a:p>
            <a:pPr marL="176213" indent="-176213" eaLnBrk="1" hangingPunct="1">
              <a:buFontTx/>
              <a:buChar char="•"/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Podpůrně- </a:t>
            </a:r>
          </a:p>
          <a:p>
            <a:pPr marL="176213" indent="-176213" eaLnBrk="1" hangingPunct="1"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	výchovný</a:t>
            </a:r>
          </a:p>
          <a:p>
            <a:pPr marL="176213" indent="-176213" eaLnBrk="1" hangingPunct="1">
              <a:buFontTx/>
              <a:buChar char="•"/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Částečně </a:t>
            </a:r>
          </a:p>
          <a:p>
            <a:pPr marL="176213" indent="-176213" eaLnBrk="1" hangingPunct="1"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	kompenzující</a:t>
            </a:r>
          </a:p>
          <a:p>
            <a:pPr marL="176213" indent="-176213" eaLnBrk="1" hangingPunct="1">
              <a:buFontTx/>
              <a:buChar char="•"/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Celkově </a:t>
            </a:r>
          </a:p>
          <a:p>
            <a:pPr marL="176213" indent="-176213" eaLnBrk="1" hangingPunct="1">
              <a:defRPr/>
            </a:pPr>
            <a:r>
              <a:rPr lang="cs-CZ" altLang="cs-CZ" sz="2200" b="1" dirty="0">
                <a:latin typeface="Times New Roman" panose="02020603050405020304" pitchFamily="18" charset="0"/>
              </a:rPr>
              <a:t>	kompenzační</a:t>
            </a:r>
          </a:p>
          <a:p>
            <a:pPr eaLnBrk="1" hangingPunct="1">
              <a:defRPr/>
            </a:pPr>
            <a:endParaRPr lang="cs-CZ" altLang="cs-CZ" sz="2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212551" y="2966301"/>
            <a:ext cx="2667000" cy="7620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altLang="cs-CZ" sz="24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Sebepéče</a:t>
            </a: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+</a:t>
            </a:r>
          </a:p>
          <a:p>
            <a:pPr algn="ctr" eaLnBrk="1" hangingPunct="1"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schopnost </a:t>
            </a:r>
            <a:r>
              <a:rPr lang="cs-CZ" altLang="cs-CZ" sz="24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sebepéče</a:t>
            </a:r>
            <a:endParaRPr lang="cs-CZ" altLang="cs-CZ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212551" y="1668344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b="1" dirty="0">
                <a:latin typeface="Times New Roman" panose="02020603050405020304" pitchFamily="18" charset="0"/>
              </a:rPr>
              <a:t>Nevyrovnanost vztahů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371255" y="4510034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b="1" dirty="0">
                <a:latin typeface="Times New Roman" panose="02020603050405020304" pitchFamily="18" charset="0"/>
              </a:rPr>
              <a:t>Vyrovnanost vztahů</a:t>
            </a: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4149725" y="5910317"/>
            <a:ext cx="2667000" cy="5334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latin typeface="Times New Roman" panose="02020603050405020304" pitchFamily="18" charset="0"/>
              </a:rPr>
              <a:t>Sebepéče</a:t>
            </a:r>
          </a:p>
        </p:txBody>
      </p:sp>
      <p:sp>
        <p:nvSpPr>
          <p:cNvPr id="19466" name="AutoShape 11"/>
          <p:cNvSpPr>
            <a:spLocks noChangeArrowheads="1"/>
          </p:cNvSpPr>
          <p:nvPr/>
        </p:nvSpPr>
        <p:spPr bwMode="auto">
          <a:xfrm>
            <a:off x="7303304" y="5793331"/>
            <a:ext cx="4489939" cy="7620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Cíl: Optimální bytí jedince</a:t>
            </a:r>
          </a:p>
        </p:txBody>
      </p:sp>
      <p:cxnSp>
        <p:nvCxnSpPr>
          <p:cNvPr id="19467" name="AutoShape 12"/>
          <p:cNvCxnSpPr>
            <a:cxnSpLocks noChangeShapeType="1"/>
            <a:stCxn id="35844" idx="3"/>
            <a:endCxn id="35847" idx="1"/>
          </p:cNvCxnSpPr>
          <p:nvPr/>
        </p:nvCxnSpPr>
        <p:spPr bwMode="auto">
          <a:xfrm flipV="1">
            <a:off x="3415508" y="3347301"/>
            <a:ext cx="797043" cy="17382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8" name="AutoShape 13"/>
          <p:cNvCxnSpPr>
            <a:cxnSpLocks noChangeShapeType="1"/>
            <a:stCxn id="35843" idx="3"/>
            <a:endCxn id="35847" idx="1"/>
          </p:cNvCxnSpPr>
          <p:nvPr/>
        </p:nvCxnSpPr>
        <p:spPr bwMode="auto">
          <a:xfrm>
            <a:off x="3239477" y="1699847"/>
            <a:ext cx="973074" cy="16474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9" name="AutoShape 14"/>
          <p:cNvCxnSpPr>
            <a:cxnSpLocks noChangeShapeType="1"/>
          </p:cNvCxnSpPr>
          <p:nvPr/>
        </p:nvCxnSpPr>
        <p:spPr bwMode="auto">
          <a:xfrm flipV="1">
            <a:off x="5329174" y="2427334"/>
            <a:ext cx="0" cy="487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0" name="AutoShape 15"/>
          <p:cNvCxnSpPr>
            <a:cxnSpLocks noChangeShapeType="1"/>
          </p:cNvCxnSpPr>
          <p:nvPr/>
        </p:nvCxnSpPr>
        <p:spPr bwMode="auto">
          <a:xfrm flipV="1">
            <a:off x="5299953" y="1211859"/>
            <a:ext cx="0" cy="487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1" name="AutoShape 16"/>
          <p:cNvCxnSpPr>
            <a:cxnSpLocks noChangeShapeType="1"/>
          </p:cNvCxnSpPr>
          <p:nvPr/>
        </p:nvCxnSpPr>
        <p:spPr bwMode="auto">
          <a:xfrm>
            <a:off x="5373917" y="3737824"/>
            <a:ext cx="6014" cy="6890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2" name="AutoShape 17"/>
          <p:cNvCxnSpPr>
            <a:cxnSpLocks noChangeShapeType="1"/>
            <a:stCxn id="19464" idx="2"/>
          </p:cNvCxnSpPr>
          <p:nvPr/>
        </p:nvCxnSpPr>
        <p:spPr bwMode="auto">
          <a:xfrm>
            <a:off x="5476155" y="5341031"/>
            <a:ext cx="0" cy="537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3" name="Line 19"/>
          <p:cNvSpPr>
            <a:spLocks noChangeShapeType="1"/>
          </p:cNvSpPr>
          <p:nvPr/>
        </p:nvSpPr>
        <p:spPr bwMode="auto">
          <a:xfrm flipH="1">
            <a:off x="9378461" y="4325814"/>
            <a:ext cx="750274" cy="138332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>
            <a:off x="6859781" y="6174331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5" name="Rectangle 22"/>
          <p:cNvSpPr>
            <a:spLocks noChangeArrowheads="1"/>
          </p:cNvSpPr>
          <p:nvPr/>
        </p:nvSpPr>
        <p:spPr bwMode="auto">
          <a:xfrm>
            <a:off x="7163691" y="656492"/>
            <a:ext cx="1687232" cy="177084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>
                <a:solidFill>
                  <a:schemeClr val="bg1"/>
                </a:solidFill>
              </a:rPr>
              <a:t>Ošetřování</a:t>
            </a:r>
          </a:p>
          <a:p>
            <a:pPr algn="ctr" eaLnBrk="1" hangingPunct="1"/>
            <a:r>
              <a:rPr lang="cs-CZ" altLang="cs-CZ" sz="1200" dirty="0">
                <a:solidFill>
                  <a:schemeClr val="bg1"/>
                </a:solidFill>
              </a:rPr>
              <a:t>Komplex schopností </a:t>
            </a:r>
          </a:p>
          <a:p>
            <a:pPr algn="ctr" eaLnBrk="1" hangingPunct="1"/>
            <a:r>
              <a:rPr lang="cs-CZ" altLang="cs-CZ" sz="1200" dirty="0">
                <a:solidFill>
                  <a:schemeClr val="bg1"/>
                </a:solidFill>
              </a:rPr>
              <a:t>ošetřování, </a:t>
            </a:r>
          </a:p>
          <a:p>
            <a:pPr algn="ctr" eaLnBrk="1" hangingPunct="1"/>
            <a:r>
              <a:rPr lang="cs-CZ" altLang="cs-CZ" sz="1200" dirty="0">
                <a:solidFill>
                  <a:schemeClr val="bg1"/>
                </a:solidFill>
              </a:rPr>
              <a:t>aktivovaný </a:t>
            </a:r>
          </a:p>
          <a:p>
            <a:pPr algn="ctr" eaLnBrk="1" hangingPunct="1"/>
            <a:r>
              <a:rPr lang="cs-CZ" altLang="cs-CZ" sz="1200" dirty="0">
                <a:solidFill>
                  <a:schemeClr val="bg1"/>
                </a:solidFill>
              </a:rPr>
              <a:t>deficitem </a:t>
            </a:r>
            <a:r>
              <a:rPr lang="cs-CZ" altLang="cs-CZ" sz="1200" dirty="0" err="1">
                <a:solidFill>
                  <a:schemeClr val="bg1"/>
                </a:solidFill>
              </a:rPr>
              <a:t>sebepéče</a:t>
            </a:r>
            <a:endParaRPr lang="cs-CZ" altLang="cs-CZ" sz="1200" dirty="0">
              <a:solidFill>
                <a:schemeClr val="bg1"/>
              </a:solidFill>
            </a:endParaRPr>
          </a:p>
          <a:p>
            <a:pPr algn="ctr" eaLnBrk="1" hangingPunct="1"/>
            <a:endParaRPr lang="cs-CZ" altLang="cs-CZ" sz="12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cs-CZ" altLang="cs-CZ" sz="1200" dirty="0">
                <a:solidFill>
                  <a:schemeClr val="bg1"/>
                </a:solidFill>
              </a:rPr>
              <a:t>aktivity</a:t>
            </a:r>
          </a:p>
          <a:p>
            <a:pPr algn="ctr" eaLnBrk="1" hangingPunct="1"/>
            <a:r>
              <a:rPr lang="cs-CZ" altLang="cs-CZ" sz="1200" dirty="0">
                <a:solidFill>
                  <a:schemeClr val="bg1"/>
                </a:solidFill>
              </a:rPr>
              <a:t> řízení </a:t>
            </a:r>
          </a:p>
        </p:txBody>
      </p:sp>
      <p:cxnSp>
        <p:nvCxnSpPr>
          <p:cNvPr id="35853" name="Přímá spojnice se šipkou 35852"/>
          <p:cNvCxnSpPr>
            <a:stCxn id="35845" idx="3"/>
          </p:cNvCxnSpPr>
          <p:nvPr/>
        </p:nvCxnSpPr>
        <p:spPr>
          <a:xfrm>
            <a:off x="6859781" y="930016"/>
            <a:ext cx="303910" cy="7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8810037" y="937846"/>
            <a:ext cx="39436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Line 19"/>
          <p:cNvSpPr>
            <a:spLocks noChangeShapeType="1"/>
          </p:cNvSpPr>
          <p:nvPr/>
        </p:nvSpPr>
        <p:spPr bwMode="auto">
          <a:xfrm>
            <a:off x="8041854" y="2536509"/>
            <a:ext cx="1240381" cy="31726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8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Model sebepéče – Dorothea E. Orem</a:t>
            </a:r>
            <a:r>
              <a:rPr lang="cs-CZ" altLang="cs-CZ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ošetřovatelství je poskytnutí péče lidem s deficitem </a:t>
            </a:r>
            <a:r>
              <a:rPr lang="cs-CZ" altLang="cs-CZ" sz="2400" dirty="0" err="1"/>
              <a:t>sebepéče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humanistický model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hlavní předpoklad je to, že člověk má vrozenou schopnost </a:t>
            </a:r>
            <a:r>
              <a:rPr lang="cs-CZ" altLang="cs-CZ" sz="2400" dirty="0" err="1"/>
              <a:t>sebepéče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úkolem sestry je dosáhnout co největší úrovně 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 klienta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tři dílčí teorie (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, deficit 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, teorie </a:t>
            </a:r>
            <a:r>
              <a:rPr lang="cs-CZ" altLang="cs-CZ" sz="2400" dirty="0" err="1"/>
              <a:t>oše</a:t>
            </a:r>
            <a:r>
              <a:rPr lang="cs-CZ" altLang="cs-CZ" sz="2400" dirty="0"/>
              <a:t>. systému)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8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82727-A787-4051-8103-52B0A7A920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Oše</a:t>
            </a:r>
            <a:r>
              <a:rPr lang="cs-CZ" dirty="0"/>
              <a:t>. proces v modelu D. </a:t>
            </a:r>
            <a:r>
              <a:rPr lang="cs-CZ" dirty="0" err="1"/>
              <a:t>Orem</a:t>
            </a:r>
            <a:r>
              <a:rPr lang="cs-CZ" dirty="0"/>
              <a:t> </a:t>
            </a:r>
            <a:br>
              <a:rPr lang="cs-CZ" dirty="0"/>
            </a:br>
            <a:r>
              <a:rPr lang="cs-CZ" sz="1800" dirty="0"/>
              <a:t>(Plevová a kol. 2011, s. 142-143)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E6581A-3987-4721-BF87-0942A1C29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1"/>
            <a:ext cx="10943265" cy="4839427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1. fáze: </a:t>
            </a:r>
            <a:r>
              <a:rPr lang="cs-CZ" b="1" dirty="0" err="1"/>
              <a:t>oše</a:t>
            </a:r>
            <a:r>
              <a:rPr lang="cs-CZ" b="1" dirty="0"/>
              <a:t>. anamnéza:</a:t>
            </a:r>
          </a:p>
          <a:p>
            <a:pPr marL="1077913" indent="-808038">
              <a:buNone/>
            </a:pPr>
            <a:r>
              <a:rPr lang="cs-CZ" dirty="0"/>
              <a:t>Sestra: zjišťuje požadavky, </a:t>
            </a:r>
            <a:r>
              <a:rPr lang="cs-CZ" dirty="0" err="1"/>
              <a:t>kt</a:t>
            </a:r>
            <a:r>
              <a:rPr lang="cs-CZ" dirty="0"/>
              <a:t>. jsou kladené na schopnosti jednotlivce postarat se sám o sebe, zhodnocení schopnosti jednotlivce plnit tyto požadavky</a:t>
            </a:r>
          </a:p>
          <a:p>
            <a:pPr marL="1077913" indent="-808038">
              <a:buNone/>
            </a:pPr>
            <a:r>
              <a:rPr lang="cs-CZ" dirty="0"/>
              <a:t>         dle </a:t>
            </a:r>
            <a:r>
              <a:rPr lang="cs-CZ" dirty="0" err="1"/>
              <a:t>info</a:t>
            </a:r>
            <a:r>
              <a:rPr lang="cs-CZ" dirty="0"/>
              <a:t>. </a:t>
            </a:r>
            <a:r>
              <a:rPr lang="cs-CZ" dirty="0">
                <a:cs typeface="Arial" panose="020B0604020202020204" pitchFamily="34" charset="0"/>
              </a:rPr>
              <a:t>→ určuje potřebu </a:t>
            </a:r>
            <a:r>
              <a:rPr lang="cs-CZ" dirty="0" err="1">
                <a:cs typeface="Arial" panose="020B0604020202020204" pitchFamily="34" charset="0"/>
              </a:rPr>
              <a:t>oše</a:t>
            </a:r>
            <a:r>
              <a:rPr lang="cs-CZ" dirty="0">
                <a:cs typeface="Arial" panose="020B0604020202020204" pitchFamily="34" charset="0"/>
              </a:rPr>
              <a:t>. zásahu</a:t>
            </a:r>
          </a:p>
          <a:p>
            <a:pPr marL="1077913" indent="-808038">
              <a:buNone/>
            </a:pPr>
            <a:r>
              <a:rPr lang="cs-CZ" dirty="0">
                <a:cs typeface="Arial" panose="020B0604020202020204" pitchFamily="34" charset="0"/>
              </a:rPr>
              <a:t>        : zjišťuje deficit </a:t>
            </a:r>
            <a:r>
              <a:rPr lang="cs-CZ" dirty="0" err="1">
                <a:cs typeface="Arial" panose="020B0604020202020204" pitchFamily="34" charset="0"/>
              </a:rPr>
              <a:t>sebepéče</a:t>
            </a:r>
            <a:r>
              <a:rPr lang="cs-CZ" dirty="0">
                <a:cs typeface="Arial" panose="020B0604020202020204" pitchFamily="34" charset="0"/>
              </a:rPr>
              <a:t> – zda je důvodem – nedostatek vědomostí, zručností, motivace dosáhnou soběstačnost, zjišťuje zda </a:t>
            </a:r>
            <a:r>
              <a:rPr lang="cs-CZ" dirty="0" err="1">
                <a:cs typeface="Arial" panose="020B0604020202020204" pitchFamily="34" charset="0"/>
              </a:rPr>
              <a:t>zdr</a:t>
            </a:r>
            <a:r>
              <a:rPr lang="cs-CZ" dirty="0">
                <a:cs typeface="Arial" panose="020B0604020202020204" pitchFamily="34" charset="0"/>
              </a:rPr>
              <a:t>. a psychický stav P/K umožňuje, aby se o sebe sám postaral, určuje, zda se P/K v budoucnu bude schopen starat o sebe sám v plné míře</a:t>
            </a:r>
          </a:p>
          <a:p>
            <a:pPr marL="1077913" indent="-808038">
              <a:buNone/>
            </a:pPr>
            <a:r>
              <a:rPr lang="cs-CZ" dirty="0">
                <a:cs typeface="Arial" panose="020B0604020202020204" pitchFamily="34" charset="0"/>
              </a:rPr>
              <a:t>Součástí je i stanovení </a:t>
            </a:r>
            <a:r>
              <a:rPr lang="cs-CZ" dirty="0" err="1">
                <a:cs typeface="Arial" panose="020B0604020202020204" pitchFamily="34" charset="0"/>
              </a:rPr>
              <a:t>oše.dg</a:t>
            </a:r>
            <a:r>
              <a:rPr lang="cs-CZ" dirty="0">
                <a:cs typeface="Arial" panose="020B0604020202020204" pitchFamily="34" charset="0"/>
              </a:rPr>
              <a:t>.</a:t>
            </a:r>
          </a:p>
          <a:p>
            <a:pPr marL="1077913" indent="-808038">
              <a:buNone/>
            </a:pPr>
            <a:r>
              <a:rPr lang="cs-CZ" b="1" dirty="0">
                <a:cs typeface="Arial" panose="020B0604020202020204" pitchFamily="34" charset="0"/>
              </a:rPr>
              <a:t>2. fáze: plánování </a:t>
            </a:r>
            <a:r>
              <a:rPr lang="cs-CZ" b="1" dirty="0" err="1">
                <a:cs typeface="Arial" panose="020B0604020202020204" pitchFamily="34" charset="0"/>
              </a:rPr>
              <a:t>oše</a:t>
            </a:r>
            <a:r>
              <a:rPr lang="cs-CZ" b="1" dirty="0">
                <a:cs typeface="Arial" panose="020B0604020202020204" pitchFamily="34" charset="0"/>
              </a:rPr>
              <a:t>. péče </a:t>
            </a:r>
            <a:r>
              <a:rPr lang="cs-CZ" dirty="0">
                <a:cs typeface="Arial" panose="020B0604020202020204" pitchFamily="34" charset="0"/>
              </a:rPr>
              <a:t>– stanovení cílů a plánování intervencí</a:t>
            </a:r>
          </a:p>
          <a:p>
            <a:pPr marL="1077913" indent="-808038">
              <a:buNone/>
            </a:pPr>
            <a:r>
              <a:rPr lang="cs-CZ" b="1" dirty="0">
                <a:cs typeface="Arial" panose="020B0604020202020204" pitchFamily="34" charset="0"/>
              </a:rPr>
              <a:t>3. fáze: hodnocení </a:t>
            </a:r>
            <a:r>
              <a:rPr lang="cs-CZ" b="1" dirty="0" err="1">
                <a:cs typeface="Arial" panose="020B0604020202020204" pitchFamily="34" charset="0"/>
              </a:rPr>
              <a:t>oše</a:t>
            </a:r>
            <a:r>
              <a:rPr lang="cs-CZ" b="1" dirty="0">
                <a:cs typeface="Arial" panose="020B0604020202020204" pitchFamily="34" charset="0"/>
              </a:rPr>
              <a:t>. péče </a:t>
            </a:r>
            <a:r>
              <a:rPr lang="cs-CZ" dirty="0">
                <a:cs typeface="Arial" panose="020B0604020202020204" pitchFamily="34" charset="0"/>
              </a:rPr>
              <a:t>– zhodnocení pokroků P/K v jednotlivých oblastech </a:t>
            </a:r>
            <a:r>
              <a:rPr lang="cs-CZ" dirty="0" err="1">
                <a:cs typeface="Arial" panose="020B0604020202020204" pitchFamily="34" charset="0"/>
              </a:rPr>
              <a:t>sebepéče</a:t>
            </a:r>
            <a:r>
              <a:rPr lang="cs-CZ" dirty="0">
                <a:cs typeface="Arial" panose="020B0604020202020204" pitchFamily="34" charset="0"/>
              </a:rPr>
              <a:t>. Důraz je kladem na </a:t>
            </a:r>
            <a:r>
              <a:rPr lang="cs-CZ" dirty="0" err="1">
                <a:cs typeface="Arial" panose="020B0604020202020204" pitchFamily="34" charset="0"/>
              </a:rPr>
              <a:t>oše</a:t>
            </a:r>
            <a:r>
              <a:rPr lang="cs-CZ" dirty="0">
                <a:cs typeface="Arial" panose="020B0604020202020204" pitchFamily="34" charset="0"/>
              </a:rPr>
              <a:t>. dokumentaci.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2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0" y="42282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Předpoklady (</a:t>
            </a:r>
            <a:r>
              <a:rPr lang="cs-CZ" altLang="cs-CZ" dirty="0" err="1"/>
              <a:t>asumpce</a:t>
            </a:r>
            <a:r>
              <a:rPr lang="cs-CZ" altLang="cs-CZ" dirty="0"/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19400" y="1383030"/>
            <a:ext cx="11064930" cy="355743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cs-CZ" altLang="cs-CZ" sz="2000" dirty="0"/>
              <a:t>lidé mají vrozenou schopnost starat se o sebe, mají schopnost </a:t>
            </a:r>
            <a:r>
              <a:rPr lang="cs-CZ" altLang="cs-CZ" sz="2000" dirty="0" err="1"/>
              <a:t>sebekorekce</a:t>
            </a:r>
            <a:r>
              <a:rPr lang="cs-CZ" altLang="cs-CZ" sz="2000" dirty="0"/>
              <a:t> a nezávislosti</a:t>
            </a:r>
          </a:p>
          <a:p>
            <a:pPr algn="just" eaLnBrk="1" hangingPunct="1">
              <a:lnSpc>
                <a:spcPct val="100000"/>
              </a:lnSpc>
            </a:pPr>
            <a:endParaRPr lang="cs-CZ" altLang="cs-CZ" sz="2000" dirty="0"/>
          </a:p>
          <a:p>
            <a:pPr algn="just" eaLnBrk="1" hangingPunct="1">
              <a:lnSpc>
                <a:spcPct val="100000"/>
              </a:lnSpc>
            </a:pPr>
            <a:r>
              <a:rPr lang="cs-CZ" altLang="cs-CZ" sz="2000" dirty="0"/>
              <a:t>schopnost sebepéče je odrazem potřeb jedince a jejím cílem je zachování rovnováhy organizmu</a:t>
            </a:r>
          </a:p>
          <a:p>
            <a:pPr algn="just" eaLnBrk="1" hangingPunct="1">
              <a:lnSpc>
                <a:spcPct val="100000"/>
              </a:lnSpc>
            </a:pPr>
            <a:endParaRPr lang="cs-CZ" altLang="cs-CZ" sz="2000" dirty="0"/>
          </a:p>
          <a:p>
            <a:pPr algn="just" eaLnBrk="1" hangingPunct="1">
              <a:lnSpc>
                <a:spcPct val="100000"/>
              </a:lnSpc>
            </a:pPr>
            <a:r>
              <a:rPr lang="cs-CZ" altLang="cs-CZ" sz="2000" dirty="0"/>
              <a:t>nároky na péči – mění se v průběhu života, jsou ovlivněny různými faktory: věk, pohlaví, </a:t>
            </a:r>
            <a:r>
              <a:rPr lang="cs-CZ" altLang="cs-CZ" sz="2000" dirty="0" err="1"/>
              <a:t>zdr</a:t>
            </a:r>
            <a:r>
              <a:rPr lang="cs-CZ" altLang="cs-CZ" sz="2000" dirty="0"/>
              <a:t>. stav, dostupnost zdravotní péče …</a:t>
            </a:r>
          </a:p>
          <a:p>
            <a:pPr algn="just" eaLnBrk="1" hangingPunct="1">
              <a:lnSpc>
                <a:spcPct val="100000"/>
              </a:lnSpc>
            </a:pPr>
            <a:endParaRPr lang="cs-CZ" altLang="cs-CZ" sz="2000" dirty="0"/>
          </a:p>
          <a:p>
            <a:pPr algn="just" eaLnBrk="1" hangingPunct="1">
              <a:lnSpc>
                <a:spcPct val="100000"/>
              </a:lnSpc>
            </a:pPr>
            <a:r>
              <a:rPr lang="cs-CZ" altLang="cs-CZ" sz="2000" dirty="0"/>
              <a:t>v životě člověka vznikají situace, které sebou přinášejí nároky na péči (péči si zajistí sám V jen částečně V vůbec ne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cs typeface="Arial" panose="020B0604020202020204" pitchFamily="34" charset="0"/>
              </a:rPr>
              <a:t> vstup </a:t>
            </a:r>
            <a:r>
              <a:rPr lang="cs-CZ" altLang="cs-CZ" sz="2000" dirty="0" err="1">
                <a:cs typeface="Arial" panose="020B0604020202020204" pitchFamily="34" charset="0"/>
              </a:rPr>
              <a:t>oše</a:t>
            </a:r>
            <a:r>
              <a:rPr lang="cs-CZ" altLang="cs-CZ" sz="2000" dirty="0">
                <a:cs typeface="Arial" panose="020B0604020202020204" pitchFamily="34" charset="0"/>
              </a:rPr>
              <a:t>. péče)</a:t>
            </a:r>
          </a:p>
          <a:p>
            <a:pPr algn="just" eaLnBrk="1" hangingPunct="1">
              <a:lnSpc>
                <a:spcPct val="100000"/>
              </a:lnSpc>
            </a:pPr>
            <a:endParaRPr lang="cs-CZ" altLang="cs-CZ" sz="20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specifický zájem ošetřovatelství je uspokojování potřeb jedinců mobilizováním </a:t>
            </a:r>
            <a:r>
              <a:rPr lang="cs-CZ" altLang="cs-CZ" sz="2000" dirty="0" err="1">
                <a:cs typeface="Arial" panose="020B0604020202020204" pitchFamily="34" charset="0"/>
              </a:rPr>
              <a:t>sebepéče</a:t>
            </a:r>
            <a:r>
              <a:rPr lang="cs-CZ" altLang="cs-CZ" sz="2000" dirty="0">
                <a:cs typeface="Arial" panose="020B0604020202020204" pitchFamily="34" charset="0"/>
              </a:rPr>
              <a:t> na základě lidské přirozenosti</a:t>
            </a:r>
          </a:p>
          <a:p>
            <a:pPr algn="just" eaLnBrk="1" hangingPunct="1">
              <a:lnSpc>
                <a:spcPct val="100000"/>
              </a:lnSpc>
            </a:pPr>
            <a:endParaRPr lang="cs-CZ" altLang="cs-CZ" sz="20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ošetřovatelství poskytuje profesionální pomoc jedincům, kteří si nedokáží uspokojovat vlastní základní potřeby V </a:t>
            </a:r>
            <a:r>
              <a:rPr lang="cs-CZ" altLang="cs-CZ" sz="2000" dirty="0" err="1">
                <a:cs typeface="Arial" panose="020B0604020202020204" pitchFamily="34" charset="0"/>
              </a:rPr>
              <a:t>v</a:t>
            </a:r>
            <a:r>
              <a:rPr lang="cs-CZ" altLang="cs-CZ" sz="2000" dirty="0">
                <a:cs typeface="Arial" panose="020B0604020202020204" pitchFamily="34" charset="0"/>
              </a:rPr>
              <a:t> nich nejsou soběstační</a:t>
            </a:r>
            <a:endParaRPr lang="en-US" altLang="cs-CZ" sz="20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9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Hlavní jednotky</a:t>
            </a:r>
          </a:p>
        </p:txBody>
      </p:sp>
      <p:graphicFrame>
        <p:nvGraphicFramePr>
          <p:cNvPr id="11344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49671"/>
              </p:ext>
            </p:extLst>
          </p:nvPr>
        </p:nvGraphicFramePr>
        <p:xfrm>
          <a:off x="720725" y="1598969"/>
          <a:ext cx="10009479" cy="49382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5629">
                  <a:extLst>
                    <a:ext uri="{9D8B030D-6E8A-4147-A177-3AD203B41FA5}">
                      <a16:colId xmlns:a16="http://schemas.microsoft.com/office/drawing/2014/main" val="3470974420"/>
                    </a:ext>
                  </a:extLst>
                </a:gridCol>
                <a:gridCol w="7813850">
                  <a:extLst>
                    <a:ext uri="{9D8B030D-6E8A-4147-A177-3AD203B41FA5}">
                      <a16:colId xmlns:a16="http://schemas.microsoft.com/office/drawing/2014/main" val="863011272"/>
                    </a:ext>
                  </a:extLst>
                </a:gridCol>
              </a:tblGrid>
              <a:tr h="631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Cíl ošetřovatelství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taková úroveň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sebepéče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P/K , aby si udržel optimální zdravotní stav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extLst>
                  <a:ext uri="{0D108BD9-81ED-4DB2-BD59-A6C34878D82A}">
                    <a16:rowId xmlns:a16="http://schemas.microsoft.com/office/drawing/2014/main" val="2855430241"/>
                  </a:ext>
                </a:extLst>
              </a:tr>
              <a:tr h="58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P/K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jedinec s projevy deficitu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sebepéče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extLst>
                  <a:ext uri="{0D108BD9-81ED-4DB2-BD59-A6C34878D82A}">
                    <a16:rowId xmlns:a16="http://schemas.microsoft.com/office/drawing/2014/main" val="3926852873"/>
                  </a:ext>
                </a:extLst>
              </a:tr>
              <a:tr h="580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Role sestry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Zhodnocení schopnosti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sebepéče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P/K </a:t>
                      </a:r>
                      <a:r>
                        <a:rPr kumimoji="0" lang="cs-CZ" altLang="cs-CZ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(▲ADL)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poskytnutí pomoci pro dosažení optimální úrovně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sebepéče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extLst>
                  <a:ext uri="{0D108BD9-81ED-4DB2-BD59-A6C34878D82A}">
                    <a16:rowId xmlns:a16="http://schemas.microsoft.com/office/drawing/2014/main" val="218794713"/>
                  </a:ext>
                </a:extLst>
              </a:tr>
              <a:tr h="580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Zdroj potíží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překážky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sebepéče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altLang="cs-CZ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(▲překážkou může být dg. Chronického onemocnění, zhoršení </a:t>
                      </a:r>
                      <a:r>
                        <a:rPr kumimoji="0" lang="cs-CZ" altLang="cs-CZ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zdr</a:t>
                      </a:r>
                      <a:r>
                        <a:rPr kumimoji="0" lang="cs-CZ" altLang="cs-CZ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stavu, stáří, ztráta rodinného zázemí, změna životní situace …)</a:t>
                      </a:r>
                      <a:endParaRPr kumimoji="0" lang="cs-CZ" alt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extLst>
                  <a:ext uri="{0D108BD9-81ED-4DB2-BD59-A6C34878D82A}">
                    <a16:rowId xmlns:a16="http://schemas.microsoft.com/office/drawing/2014/main" val="775072472"/>
                  </a:ext>
                </a:extLst>
              </a:tr>
              <a:tr h="580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Ohnisko zásahu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oblast deficitu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sebepéče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altLang="cs-CZ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(▲příjem potravy, vylučování …)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extLst>
                  <a:ext uri="{0D108BD9-81ED-4DB2-BD59-A6C34878D82A}">
                    <a16:rowId xmlns:a16="http://schemas.microsoft.com/office/drawing/2014/main" val="3504495387"/>
                  </a:ext>
                </a:extLst>
              </a:tr>
              <a:tr h="107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Způsob zásahu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prostřednictvím 5 způsobů zásahu: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činnosti za V pro P/K, vedení, podpora, poskytnutí podnětného prostředí, učení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extLst>
                  <a:ext uri="{0D108BD9-81ED-4DB2-BD59-A6C34878D82A}">
                    <a16:rowId xmlns:a16="http://schemas.microsoft.com/office/drawing/2014/main" val="176946001"/>
                  </a:ext>
                </a:extLst>
              </a:tr>
              <a:tr h="841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Důsledky 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optimální úroveň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sebepéče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178" marR="106178" marT="46801" marB="46801" anchor="ctr" horzOverflow="overflow"/>
                </a:tc>
                <a:extLst>
                  <a:ext uri="{0D108BD9-81ED-4DB2-BD59-A6C34878D82A}">
                    <a16:rowId xmlns:a16="http://schemas.microsoft.com/office/drawing/2014/main" val="39320572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6862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74324A9-78C9-4293-BCD9-15A1042C7AC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8622" y="978083"/>
            <a:ext cx="5662101" cy="4016827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cs-CZ" altLang="cs-CZ" sz="1800" b="1" dirty="0">
                <a:solidFill>
                  <a:schemeClr val="accent1"/>
                </a:solidFill>
              </a:rPr>
              <a:t>OSOBA (O)</a:t>
            </a:r>
          </a:p>
          <a:p>
            <a:pPr algn="ctr"/>
            <a:endParaRPr lang="cs-CZ" altLang="cs-C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400" dirty="0"/>
              <a:t>funkčně integrovaný celek, </a:t>
            </a:r>
          </a:p>
          <a:p>
            <a:pPr marL="269875"/>
            <a:r>
              <a:rPr lang="cs-CZ" altLang="cs-CZ" sz="1400" dirty="0"/>
              <a:t>motivovaný postarat se sám o sebe</a:t>
            </a:r>
          </a:p>
          <a:p>
            <a:pPr marL="269875"/>
            <a:r>
              <a:rPr lang="cs-CZ" altLang="cs-CZ" sz="1400" dirty="0"/>
              <a:t>a udržet si homeostázu procesů v organizme</a:t>
            </a:r>
          </a:p>
          <a:p>
            <a:pPr marL="269875"/>
            <a:endParaRPr lang="cs-CZ" altLang="cs-CZ" sz="1400" dirty="0"/>
          </a:p>
          <a:p>
            <a:pPr marL="269875"/>
            <a:r>
              <a:rPr lang="cs-CZ" altLang="cs-CZ" sz="1400" dirty="0"/>
              <a:t>Schopnost pečovat o sebe sám (nezávislá péče) – ovlivněno: výchovou, učením, prostředím, mentální úrovní, kulturou, sociálním prostředím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400" dirty="0"/>
              <a:t>má potenciál osvojit si znalosti a dovednosti </a:t>
            </a:r>
          </a:p>
          <a:p>
            <a:pPr marL="269875"/>
            <a:r>
              <a:rPr lang="cs-CZ" altLang="cs-CZ" sz="1400" dirty="0" err="1"/>
              <a:t>sebepéče</a:t>
            </a:r>
            <a:r>
              <a:rPr lang="cs-CZ" altLang="cs-CZ" sz="1400" dirty="0"/>
              <a:t> (nezávislé péče) a péče o závislé členy rodiny, která je podobná </a:t>
            </a:r>
            <a:r>
              <a:rPr lang="cs-CZ" altLang="cs-CZ" sz="1400" dirty="0" err="1"/>
              <a:t>sebepéči</a:t>
            </a:r>
            <a:endParaRPr lang="cs-CZ" altLang="cs-CZ" sz="1400" dirty="0"/>
          </a:p>
          <a:p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400" dirty="0"/>
              <a:t>chová se záměrně (naučené chování) ve vztahu k cíli</a:t>
            </a:r>
          </a:p>
          <a:p>
            <a:pPr marL="269875"/>
            <a:r>
              <a:rPr lang="cs-CZ" altLang="cs-CZ" sz="1400" dirty="0"/>
              <a:t>učení ← věkem, mentálním schopnostem, kulturou, společností a vlastním citovým stavem.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C895690-9E0C-4590-8392-A4879B31B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131" y="5165998"/>
            <a:ext cx="5509591" cy="155484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pPr algn="ctr"/>
            <a:endParaRPr lang="cs-CZ" altLang="cs-CZ" sz="1800" b="1" dirty="0">
              <a:solidFill>
                <a:schemeClr val="accent1"/>
              </a:solidFill>
            </a:endParaRPr>
          </a:p>
          <a:p>
            <a:pPr algn="ctr"/>
            <a:r>
              <a:rPr lang="cs-CZ" altLang="cs-CZ" sz="1800" b="1" dirty="0">
                <a:solidFill>
                  <a:schemeClr val="accent1"/>
                </a:solidFill>
              </a:rPr>
              <a:t>PROSTŘEDÍ </a:t>
            </a:r>
          </a:p>
          <a:p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specificky nedefinovala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významný pro zvyšování soběstačnosti (fyzikální prostředí, psychické a sociální)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B40F174-D4FB-46FB-B57E-5B8A84D886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7" y="5165999"/>
            <a:ext cx="4392685" cy="145661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 algn="ctr"/>
            <a:endParaRPr lang="cs-CZ" altLang="cs-CZ" sz="1800" b="1" dirty="0">
              <a:solidFill>
                <a:schemeClr val="accent1"/>
              </a:solidFill>
            </a:endParaRPr>
          </a:p>
          <a:p>
            <a:pPr algn="ctr"/>
            <a:r>
              <a:rPr lang="cs-CZ" altLang="cs-CZ" sz="1800" b="1" dirty="0">
                <a:solidFill>
                  <a:schemeClr val="accent1"/>
                </a:solidFill>
              </a:rPr>
              <a:t>ZDRAVÍ </a:t>
            </a:r>
          </a:p>
          <a:p>
            <a:pPr algn="ctr"/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dle WHO</a:t>
            </a:r>
          </a:p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7A796290-0BB9-4E1B-96C5-64C2BDE9F54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096000" y="1067319"/>
            <a:ext cx="5939789" cy="342467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endParaRPr lang="cs-CZ" altLang="cs-CZ" sz="1800" b="1" dirty="0">
              <a:solidFill>
                <a:schemeClr val="accent1"/>
              </a:solidFill>
            </a:endParaRPr>
          </a:p>
          <a:p>
            <a:pPr algn="ctr"/>
            <a:r>
              <a:rPr lang="cs-CZ" altLang="cs-CZ" sz="1800" b="1" dirty="0">
                <a:solidFill>
                  <a:schemeClr val="accent1"/>
                </a:solidFill>
              </a:rPr>
              <a:t>OŠETŘOVATELSTVÍ</a:t>
            </a:r>
          </a:p>
          <a:p>
            <a:pPr algn="ctr"/>
            <a:endParaRPr lang="cs-CZ" alt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400" dirty="0"/>
              <a:t>specifická služba profesionální pomoci osobám s deficitem  sebepéči (aktuálním/potenciálním) = nejsou schopni splnit si požadavky sebepéče potřebné pro zdravou existenci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400" dirty="0"/>
              <a:t>Deficit může, ale nemusí být spojen s nemocí/handicapem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algn="just"/>
            <a:r>
              <a:rPr lang="cs-CZ" altLang="cs-CZ" sz="1400" dirty="0"/>
              <a:t>Cíl: zajistit schopnost pečovat o sebe v co největší míře,  </a:t>
            </a:r>
          </a:p>
          <a:p>
            <a:pPr algn="just"/>
            <a:r>
              <a:rPr lang="cs-CZ" altLang="cs-CZ" sz="1400" dirty="0"/>
              <a:t>      zachovat optimální stav zdraví, </a:t>
            </a:r>
          </a:p>
          <a:p>
            <a:pPr algn="just"/>
            <a:r>
              <a:rPr lang="cs-CZ" altLang="cs-CZ" sz="1400" dirty="0"/>
              <a:t>      předcházet nemocem a poraněním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502E65-DA82-47A3-9804-E16490A94934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78623" y="276704"/>
            <a:ext cx="11036300" cy="450850"/>
          </a:xfrm>
        </p:spPr>
        <p:txBody>
          <a:bodyPr/>
          <a:lstStyle/>
          <a:p>
            <a:r>
              <a:rPr lang="cs-CZ" altLang="cs-CZ" dirty="0" err="1"/>
              <a:t>Metaparadigmatické</a:t>
            </a:r>
            <a:r>
              <a:rPr lang="cs-CZ" altLang="cs-CZ" dirty="0"/>
              <a:t> koncepce dle D. E. </a:t>
            </a:r>
            <a:r>
              <a:rPr lang="cs-CZ" altLang="cs-CZ" dirty="0" err="1"/>
              <a:t>Orem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1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cs-CZ" altLang="cs-CZ" b="1" dirty="0" err="1">
                <a:solidFill>
                  <a:srgbClr val="002060"/>
                </a:solidFill>
              </a:rPr>
              <a:t>Sebepéče</a:t>
            </a:r>
            <a:r>
              <a:rPr lang="cs-CZ" altLang="cs-CZ" dirty="0"/>
              <a:t> </a:t>
            </a:r>
          </a:p>
          <a:p>
            <a:pPr algn="just" eaLnBrk="1" hangingPunct="1"/>
            <a:r>
              <a:rPr lang="cs-CZ" altLang="cs-CZ" dirty="0">
                <a:solidFill>
                  <a:srgbClr val="FF0000"/>
                </a:solidFill>
              </a:rPr>
              <a:t>soubor činností</a:t>
            </a:r>
            <a:r>
              <a:rPr lang="cs-CZ" altLang="cs-CZ" dirty="0"/>
              <a:t>, </a:t>
            </a:r>
            <a:r>
              <a:rPr lang="cs-CZ" altLang="cs-CZ" dirty="0" err="1"/>
              <a:t>kt</a:t>
            </a:r>
            <a:r>
              <a:rPr lang="cs-CZ" altLang="cs-CZ" dirty="0"/>
              <a:t>. si jedinec zabezpečuje sám za účelem </a:t>
            </a:r>
            <a:r>
              <a:rPr lang="cs-CZ" altLang="cs-CZ" dirty="0">
                <a:solidFill>
                  <a:srgbClr val="FF0000"/>
                </a:solidFill>
              </a:rPr>
              <a:t>zachování </a:t>
            </a:r>
            <a:r>
              <a:rPr lang="cs-CZ" altLang="cs-CZ" dirty="0"/>
              <a:t>života, zdraví a pohody</a:t>
            </a:r>
          </a:p>
          <a:p>
            <a:pPr algn="just" eaLnBrk="1" hangingPunct="1"/>
            <a:endParaRPr lang="cs-CZ" altLang="cs-CZ" dirty="0"/>
          </a:p>
          <a:p>
            <a:pPr algn="just" eaLnBrk="1" hangingPunct="1"/>
            <a:r>
              <a:rPr lang="cs-CZ" altLang="cs-CZ" dirty="0"/>
              <a:t>schopnosti </a:t>
            </a:r>
            <a:r>
              <a:rPr lang="cs-CZ" altLang="cs-CZ" dirty="0" err="1"/>
              <a:t>sebepéče</a:t>
            </a:r>
            <a:r>
              <a:rPr lang="cs-CZ" altLang="cs-CZ" dirty="0"/>
              <a:t> jsou ovlivněné – věkem, schopnostmi jedince, </a:t>
            </a:r>
            <a:r>
              <a:rPr lang="cs-CZ" altLang="cs-CZ" dirty="0" err="1"/>
              <a:t>zdr</a:t>
            </a:r>
            <a:r>
              <a:rPr lang="cs-CZ" altLang="cs-CZ" dirty="0"/>
              <a:t>. stavem, sociokulturním prostředím, systémem péče, dg., </a:t>
            </a:r>
            <a:r>
              <a:rPr lang="cs-CZ" altLang="cs-CZ" dirty="0" err="1"/>
              <a:t>th</a:t>
            </a:r>
            <a:r>
              <a:rPr lang="cs-CZ" altLang="cs-CZ" dirty="0"/>
              <a:t>., prostředky k dosažení </a:t>
            </a:r>
            <a:r>
              <a:rPr lang="cs-CZ" altLang="cs-CZ" dirty="0" err="1"/>
              <a:t>sebepéče</a:t>
            </a:r>
            <a:r>
              <a:rPr lang="cs-CZ" altLang="cs-CZ" dirty="0"/>
              <a:t>, zaměstnání…</a:t>
            </a:r>
          </a:p>
          <a:p>
            <a:pPr algn="just" eaLnBrk="1" hangingPunct="1"/>
            <a:endParaRPr lang="cs-CZ" altLang="cs-CZ" dirty="0"/>
          </a:p>
          <a:p>
            <a:pPr algn="just" eaLnBrk="1" hangingPunct="1"/>
            <a:r>
              <a:rPr lang="cs-CZ" altLang="cs-CZ" dirty="0"/>
              <a:t>filozofie zdravého způsobu života, je konkrétním chováním jedince ve prospěch vlastní existence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E70C874-7C6D-4319-B369-FA7AFFC0A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/>
              <a:t>1. Teorie </a:t>
            </a:r>
            <a:r>
              <a:rPr lang="cs-CZ" altLang="cs-CZ" dirty="0" err="1"/>
              <a:t>sebepéče</a:t>
            </a:r>
            <a:endParaRPr lang="cs-CZ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Základní pojmy a definice modelu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4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5A4172-ECA0-4F39-A7CE-485170D0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aktivity nebo opatření využívané na zabezpečení vlastní </a:t>
            </a:r>
            <a:r>
              <a:rPr lang="cs-CZ" altLang="cs-CZ" sz="2400" dirty="0" err="1"/>
              <a:t>sebepéče</a:t>
            </a:r>
            <a:r>
              <a:rPr lang="cs-CZ" altLang="cs-CZ" sz="2400" dirty="0"/>
              <a:t> nebo péče o jiné závislé osoby.</a:t>
            </a:r>
          </a:p>
          <a:p>
            <a:r>
              <a:rPr lang="cs-CZ" altLang="cs-CZ" sz="2400" dirty="0"/>
              <a:t>důležité v regulaci lidského bytí a vývoji, </a:t>
            </a:r>
          </a:p>
          <a:p>
            <a:r>
              <a:rPr lang="cs-CZ" altLang="cs-CZ" sz="2400" dirty="0"/>
              <a:t>určují úroveň péče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/>
              <a:t>Tři kategorie: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1. Univerzální požadavky </a:t>
            </a:r>
            <a:r>
              <a:rPr lang="cs-CZ" altLang="cs-CZ" sz="2400" b="1" dirty="0" err="1">
                <a:solidFill>
                  <a:srgbClr val="C00000"/>
                </a:solidFill>
              </a:rPr>
              <a:t>sebepéče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2. Vývojové požadavky </a:t>
            </a:r>
            <a:r>
              <a:rPr lang="cs-CZ" altLang="cs-CZ" sz="2400" b="1" dirty="0" err="1">
                <a:solidFill>
                  <a:srgbClr val="C00000"/>
                </a:solidFill>
              </a:rPr>
              <a:t>sebepéče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3. Terapeutické požadavky </a:t>
            </a:r>
            <a:r>
              <a:rPr lang="cs-CZ" altLang="cs-CZ" sz="2400" b="1" dirty="0" err="1">
                <a:solidFill>
                  <a:srgbClr val="C00000"/>
                </a:solidFill>
              </a:rPr>
              <a:t>sebepéče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altLang="cs-CZ" b="1" u="sng" dirty="0">
              <a:solidFill>
                <a:srgbClr val="A50021"/>
              </a:solidFill>
            </a:endParaRPr>
          </a:p>
          <a:p>
            <a:endParaRPr lang="cs-CZ" altLang="cs-CZ" b="1" u="sng" dirty="0">
              <a:solidFill>
                <a:srgbClr val="A5002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9AAA38D-8C05-430F-83F5-D596FC0AC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Požadavky </a:t>
            </a:r>
            <a:r>
              <a:rPr lang="cs-CZ" dirty="0" err="1"/>
              <a:t>sebepéče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61C49B-07BE-4A7E-A72C-CFF99980745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Základní pojmy a definice modelu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7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cs-CZ" altLang="cs-CZ" sz="2400" b="1" u="sng" dirty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požadavky souvisejí se základními životními procesy a funkcemi: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dostatečný příjem vzduchu, potravy a tekutin,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cs-CZ" altLang="cs-CZ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správná funkce vylučování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rovnováha mezi aktivitami a odpočinkem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cs-CZ" altLang="cs-CZ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rovnováha mezi sociálními interakcemi a samotou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cs-CZ" altLang="cs-CZ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rovnováha mezi bezpečím a rizikovými činnostmi, </a:t>
            </a:r>
            <a:r>
              <a:rPr lang="cs-CZ" altLang="cs-CZ" sz="1800" b="1" dirty="0" err="1">
                <a:solidFill>
                  <a:schemeClr val="accent6">
                    <a:lumMod val="75000"/>
                  </a:schemeClr>
                </a:solidFill>
              </a:rPr>
              <a:t>kt</a:t>
            </a: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. ohrožují život a zdraví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cs-CZ" altLang="cs-CZ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podpora fyziologicky optimálního stavu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>
              <a:solidFill>
                <a:schemeClr val="bg2"/>
              </a:solidFill>
            </a:endParaRP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9913549-14B6-4E91-8117-8523FC9E5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b="1" u="sng" dirty="0">
                <a:solidFill>
                  <a:srgbClr val="A50021"/>
                </a:solidFill>
              </a:rPr>
              <a:t>1. Univerzální požadavky </a:t>
            </a:r>
            <a:r>
              <a:rPr lang="cs-CZ" altLang="cs-CZ" b="1" u="sng" dirty="0" err="1">
                <a:solidFill>
                  <a:srgbClr val="A50021"/>
                </a:solidFill>
              </a:rPr>
              <a:t>sebepéče</a:t>
            </a:r>
            <a:endParaRPr lang="cs-CZ" altLang="cs-CZ" b="1" u="sng" dirty="0">
              <a:solidFill>
                <a:srgbClr val="A50021"/>
              </a:solidFill>
            </a:endParaRPr>
          </a:p>
          <a:p>
            <a:endParaRPr lang="cs-CZ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cs-CZ" altLang="cs-CZ" sz="2800" dirty="0"/>
            </a:br>
            <a:endParaRPr lang="cs-CZ" alt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1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/>
              <a:t>spojené s růstem, vývojem a životními etapami či obdobím jedince: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nynější životní fáze (a její změny při přechodu do následující fáze)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cs-CZ" altLang="cs-CZ" sz="1800" b="1" dirty="0">
                <a:solidFill>
                  <a:schemeClr val="accent6">
                    <a:lumMod val="75000"/>
                  </a:schemeClr>
                </a:solidFill>
              </a:rPr>
              <a:t>   krizové a zátěžové situace a události (narušují růst a vývoj jedince)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29E9ABBC-C942-44C6-8F0B-87D75B68C0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b="1" u="sng" dirty="0">
                <a:solidFill>
                  <a:srgbClr val="A50021"/>
                </a:solidFill>
              </a:rPr>
              <a:t>2. Vývojové požadavky </a:t>
            </a:r>
            <a:r>
              <a:rPr lang="cs-CZ" altLang="cs-CZ" b="1" u="sng" dirty="0" err="1">
                <a:solidFill>
                  <a:srgbClr val="A50021"/>
                </a:solidFill>
              </a:rPr>
              <a:t>sebepéče</a:t>
            </a:r>
            <a:endParaRPr lang="cs-CZ" altLang="cs-CZ" b="1" u="sng" dirty="0">
              <a:solidFill>
                <a:srgbClr val="A50021"/>
              </a:solidFill>
            </a:endParaRPr>
          </a:p>
          <a:p>
            <a:endParaRPr lang="cs-CZ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endParaRPr lang="cs-CZ" alt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4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D Oremová Teorie deficitu sebepéče[2021010509370214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5"/>
  <p:tag name="ARS_SLIDE_PARTICIPANTNUM" val="5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TYPE" val="ctColum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"/>
  <p:tag name="ARS_SLIDE_PARTICIPANTNUM" val="5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5"/>
  <p:tag name="ARS_SLIDE_PARTICIPANTNUM" val="5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198</TotalTime>
  <Words>1698</Words>
  <Application>Microsoft Office PowerPoint</Application>
  <PresentationFormat>Širokoúhlá obrazovka</PresentationFormat>
  <Paragraphs>299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Prezentace_MU_CZ</vt:lpstr>
      <vt:lpstr>Dorothea Elisabeth Orem</vt:lpstr>
      <vt:lpstr>Model sebepéče – Dorothea E. Orem </vt:lpstr>
      <vt:lpstr>Předpoklady (asumpce)</vt:lpstr>
      <vt:lpstr>Hlavní jednotky</vt:lpstr>
      <vt:lpstr>Metaparadigmatické koncepce dle D. E. Orem</vt:lpstr>
      <vt:lpstr>Základní pojmy a definice modelu</vt:lpstr>
      <vt:lpstr>Základní pojmy a definice modelu</vt:lpstr>
      <vt:lpstr> </vt:lpstr>
      <vt:lpstr>Prezentace aplikace PowerPoint</vt:lpstr>
      <vt:lpstr> </vt:lpstr>
      <vt:lpstr>Řízení sebepéče  (činnosti zaměřené na aktivizaci sebepečovatelského chování)</vt:lpstr>
      <vt:lpstr>Řízení sebepéče</vt:lpstr>
      <vt:lpstr>Řízení sebepéče</vt:lpstr>
      <vt:lpstr>Péče o sebe sama</vt:lpstr>
      <vt:lpstr>Základní pojmy a definice modelu</vt:lpstr>
      <vt:lpstr>Prezentace aplikace PowerPoint</vt:lpstr>
      <vt:lpstr>Teorie deficitu sebepéče</vt:lpstr>
      <vt:lpstr>Prezentace aplikace PowerPoint</vt:lpstr>
      <vt:lpstr>Ošetřovatelské činnosti</vt:lpstr>
      <vt:lpstr>Prezentace aplikace PowerPoint</vt:lpstr>
      <vt:lpstr>Model sebepéče – Dorothea E. Orem </vt:lpstr>
      <vt:lpstr>Oše. proces v modelu D. Orem  (Plevová a kol. 2011, s. 142-143)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Natália Beharková</dc:creator>
  <cp:lastModifiedBy>Jiří Šišma</cp:lastModifiedBy>
  <cp:revision>26</cp:revision>
  <cp:lastPrinted>1601-01-01T00:00:00Z</cp:lastPrinted>
  <dcterms:created xsi:type="dcterms:W3CDTF">2021-01-05T08:12:42Z</dcterms:created>
  <dcterms:modified xsi:type="dcterms:W3CDTF">2022-11-25T14:03:52Z</dcterms:modified>
</cp:coreProperties>
</file>