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73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33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BCCB148-35E5-41A1-9CFB-E1F1BB7168FF}" type="slidenum">
              <a:rPr lang="cs-CZ" altLang="cs-CZ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18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D03D3-30DC-48A5-9D58-69910411DCC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65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D0803-7B2A-4057-ADA7-0DC477DFB1F1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92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5A41F-1F82-48D4-AA5F-68FA16B7406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3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EE93F-174F-4F56-9097-E9A9C3447530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64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481E6-1385-4784-98C4-C7CD89A4CE8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1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D3AC5-9C28-4E18-A384-9FD10BB7749A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45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C6031-502C-4B77-9A3A-5C474DAA28B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2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627B2-954D-4754-A505-0BB3388C5DD6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7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C8BCD-54DF-4D2B-AB2B-B9F9E7EA8F02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18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4DE8F-BF75-4831-8965-2BC42EDBB3EE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4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9C1588-F40D-4272-837C-9C127D51795E}" type="slidenum">
              <a:rPr lang="cs-CZ" alt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8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Základy </a:t>
            </a:r>
            <a:r>
              <a:rPr lang="cs-CZ" altLang="cs-CZ" dirty="0" smtClean="0"/>
              <a:t>financování </a:t>
            </a:r>
            <a:r>
              <a:rPr lang="cs-CZ" altLang="cs-CZ" dirty="0" smtClean="0"/>
              <a:t>podniku</a:t>
            </a:r>
            <a:endParaRPr lang="cs-CZ" altLang="cs-CZ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Investice, financování a podnikový obrat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Hodnocení efektivnosti investic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Majetková a kapitálová struktura podniku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Výkaz zisků a ztrát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780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Statické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00" dirty="0"/>
              <a:t>Vycházejí z nákladů, zisku a porovnávání rentability – neberou v úvahu čas.</a:t>
            </a:r>
          </a:p>
          <a:p>
            <a:pPr marL="0" indent="0" eaLnBrk="1" hangingPunct="1">
              <a:buNone/>
            </a:pPr>
            <a:endParaRPr lang="cs-CZ" altLang="cs-CZ" sz="1000" dirty="0"/>
          </a:p>
          <a:p>
            <a:pPr eaLnBrk="1" hangingPunct="1"/>
            <a:r>
              <a:rPr lang="cs-CZ" altLang="cs-CZ" sz="1600" b="1" dirty="0">
                <a:solidFill>
                  <a:schemeClr val="hlink"/>
                </a:solidFill>
              </a:rPr>
              <a:t>Výpočet porovnávající náklady</a:t>
            </a:r>
          </a:p>
          <a:p>
            <a:pPr marL="0" indent="0" eaLnBrk="1" hangingPunct="1">
              <a:buNone/>
            </a:pPr>
            <a:r>
              <a:rPr lang="cs-CZ" altLang="cs-CZ" sz="1600" dirty="0" smtClean="0"/>
              <a:t>      Kritériem </a:t>
            </a:r>
            <a:r>
              <a:rPr lang="cs-CZ" altLang="cs-CZ" sz="1600" dirty="0"/>
              <a:t>výhodnosti: rozdíl v nákladech (při stejné kapacitě), rozdíl v </a:t>
            </a:r>
            <a:r>
              <a:rPr lang="cs-CZ" altLang="cs-CZ" sz="1600" dirty="0" smtClean="0"/>
              <a:t>nákladech</a:t>
            </a:r>
          </a:p>
          <a:p>
            <a:pPr marL="0" indent="0" eaLnBrk="1" hangingPunct="1">
              <a:buNone/>
            </a:pPr>
            <a:r>
              <a:rPr lang="cs-CZ" altLang="cs-CZ" sz="1600" dirty="0"/>
              <a:t> </a:t>
            </a:r>
            <a:r>
              <a:rPr lang="cs-CZ" altLang="cs-CZ" sz="1600" dirty="0" smtClean="0"/>
              <a:t>     na </a:t>
            </a:r>
            <a:r>
              <a:rPr lang="cs-CZ" altLang="cs-CZ" sz="1600" dirty="0"/>
              <a:t>jednotku (při různé kapacitě)</a:t>
            </a:r>
          </a:p>
          <a:p>
            <a:pPr marL="0" indent="0" eaLnBrk="1" hangingPunct="1">
              <a:buNone/>
            </a:pPr>
            <a:endParaRPr lang="cs-CZ" altLang="cs-CZ" sz="1000" dirty="0"/>
          </a:p>
          <a:p>
            <a:pPr eaLnBrk="1" hangingPunct="1"/>
            <a:r>
              <a:rPr lang="cs-CZ" altLang="cs-CZ" sz="1600" b="1" dirty="0">
                <a:solidFill>
                  <a:schemeClr val="hlink"/>
                </a:solidFill>
              </a:rPr>
              <a:t>Výpočet porovnávající zisky</a:t>
            </a:r>
          </a:p>
          <a:p>
            <a:pPr marL="0" indent="0" eaLnBrk="1" hangingPunct="1">
              <a:buNone/>
            </a:pPr>
            <a:r>
              <a:rPr lang="cs-CZ" altLang="cs-CZ" sz="1600" dirty="0" smtClean="0"/>
              <a:t>      Kritériem </a:t>
            </a:r>
            <a:r>
              <a:rPr lang="cs-CZ" altLang="cs-CZ" sz="1600" dirty="0"/>
              <a:t>výhodnosti: rozdíl v zisku (při stejné kapacitě), rozdíl v zisku </a:t>
            </a:r>
            <a:endParaRPr lang="cs-CZ" altLang="cs-CZ" sz="1600" dirty="0" smtClean="0"/>
          </a:p>
          <a:p>
            <a:pPr marL="0" indent="0" eaLnBrk="1" hangingPunct="1">
              <a:buNone/>
            </a:pPr>
            <a:r>
              <a:rPr lang="cs-CZ" altLang="cs-CZ" sz="1600" dirty="0"/>
              <a:t> </a:t>
            </a:r>
            <a:r>
              <a:rPr lang="cs-CZ" altLang="cs-CZ" sz="1600" dirty="0" smtClean="0"/>
              <a:t>     jednotku </a:t>
            </a:r>
            <a:r>
              <a:rPr lang="cs-CZ" altLang="cs-CZ" sz="1600" dirty="0"/>
              <a:t>(při různé kapacitě)</a:t>
            </a:r>
          </a:p>
          <a:p>
            <a:pPr marL="0" indent="0" eaLnBrk="1" hangingPunct="1">
              <a:buNone/>
            </a:pPr>
            <a:endParaRPr lang="cs-CZ" altLang="cs-CZ" sz="1000" dirty="0"/>
          </a:p>
          <a:p>
            <a:pPr eaLnBrk="1" hangingPunct="1"/>
            <a:r>
              <a:rPr lang="cs-CZ" altLang="cs-CZ" sz="1600" b="1" dirty="0">
                <a:solidFill>
                  <a:schemeClr val="hlink"/>
                </a:solidFill>
              </a:rPr>
              <a:t>Výpočty rentability</a:t>
            </a:r>
          </a:p>
          <a:p>
            <a:pPr marL="0" indent="0" eaLnBrk="1" hangingPunct="1">
              <a:buNone/>
            </a:pPr>
            <a:r>
              <a:rPr lang="cs-CZ" altLang="cs-CZ" sz="1600" dirty="0" smtClean="0"/>
              <a:t>      - </a:t>
            </a:r>
            <a:r>
              <a:rPr lang="cs-CZ" altLang="cs-CZ" sz="1600" dirty="0"/>
              <a:t>ROI, ROS, ROA, ROE</a:t>
            </a:r>
          </a:p>
          <a:p>
            <a:pPr marL="0" indent="0" eaLnBrk="1" hangingPunct="1">
              <a:buNone/>
            </a:pPr>
            <a:endParaRPr lang="cs-CZ" altLang="cs-CZ" sz="1000" dirty="0"/>
          </a:p>
          <a:p>
            <a:pPr eaLnBrk="1" hangingPunct="1"/>
            <a:r>
              <a:rPr lang="cs-CZ" altLang="cs-CZ" sz="1600" b="1" dirty="0">
                <a:solidFill>
                  <a:schemeClr val="hlink"/>
                </a:solidFill>
              </a:rPr>
              <a:t>Výpočet doby návratnosti</a:t>
            </a:r>
          </a:p>
          <a:p>
            <a:pPr marL="0" indent="0" eaLnBrk="1" hangingPunct="1">
              <a:buNone/>
            </a:pPr>
            <a:r>
              <a:rPr lang="cs-CZ" altLang="cs-CZ" sz="1600" dirty="0"/>
              <a:t> </a:t>
            </a:r>
            <a:r>
              <a:rPr lang="cs-CZ" altLang="cs-CZ" sz="1600" dirty="0" smtClean="0"/>
              <a:t>    = </a:t>
            </a:r>
            <a:r>
              <a:rPr lang="cs-CZ" altLang="cs-CZ" sz="1600" dirty="0"/>
              <a:t>doby, za kterou je možno získat zpět peněžní výdaje spojené se </a:t>
            </a:r>
            <a:r>
              <a:rPr lang="cs-CZ" altLang="cs-CZ" sz="1600" dirty="0" smtClean="0"/>
              <a:t>	zařízením</a:t>
            </a: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630286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Dynamické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 dirty="0"/>
              <a:t>Zkoumají výhodnost investiční varianty za celou ekonomickou životnost + berou v úvahu faktor času</a:t>
            </a:r>
            <a:r>
              <a:rPr lang="cs-CZ" altLang="cs-CZ" sz="1800" dirty="0" smtClean="0"/>
              <a:t>.</a:t>
            </a:r>
            <a:endParaRPr lang="cs-CZ" altLang="cs-CZ" sz="1800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1800" b="1" dirty="0">
                <a:solidFill>
                  <a:schemeClr val="hlink"/>
                </a:solidFill>
              </a:rPr>
              <a:t>Čistá současná hodnota</a:t>
            </a:r>
          </a:p>
          <a:p>
            <a:pPr eaLnBrk="1" hangingPunct="1">
              <a:spcBef>
                <a:spcPct val="50000"/>
              </a:spcBef>
            </a:pPr>
            <a:endParaRPr lang="cs-CZ" altLang="cs-CZ" sz="1800" dirty="0"/>
          </a:p>
          <a:p>
            <a:pPr eaLnBrk="1" hangingPunct="1">
              <a:spcBef>
                <a:spcPct val="50000"/>
              </a:spcBef>
            </a:pPr>
            <a:endParaRPr lang="cs-CZ" altLang="cs-CZ" sz="1800" dirty="0"/>
          </a:p>
          <a:p>
            <a:pPr marL="0" indent="0" eaLnBrk="1" hangingPunct="1">
              <a:buNone/>
            </a:pPr>
            <a:r>
              <a:rPr lang="cs-CZ" altLang="cs-CZ" sz="1800" dirty="0" smtClean="0"/>
              <a:t>NPV </a:t>
            </a:r>
            <a:r>
              <a:rPr lang="cs-CZ" altLang="cs-CZ" sz="1800" dirty="0"/>
              <a:t>= </a:t>
            </a:r>
            <a:r>
              <a:rPr lang="cs-CZ" altLang="cs-CZ" sz="1800" dirty="0" smtClean="0"/>
              <a:t>čistá současná hodnota </a:t>
            </a:r>
            <a:r>
              <a:rPr lang="cs-CZ" altLang="cs-CZ" sz="1800" dirty="0"/>
              <a:t>kapitálu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E</a:t>
            </a:r>
            <a:r>
              <a:rPr lang="cs-CZ" altLang="cs-CZ" sz="1800" baseline="-25000" dirty="0"/>
              <a:t>t</a:t>
            </a:r>
            <a:r>
              <a:rPr lang="cs-CZ" altLang="cs-CZ" sz="1800" dirty="0"/>
              <a:t> = peněžní příjmy na konci období t 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A</a:t>
            </a:r>
            <a:r>
              <a:rPr lang="cs-CZ" altLang="cs-CZ" sz="1800" baseline="-25000" dirty="0"/>
              <a:t>t</a:t>
            </a:r>
            <a:r>
              <a:rPr lang="cs-CZ" altLang="cs-CZ" sz="1800" dirty="0"/>
              <a:t> = peněžní výdaje na konci období t 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i = kalkulační úroková míra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t</a:t>
            </a:r>
            <a:r>
              <a:rPr lang="de-DE" altLang="cs-CZ" sz="1800" dirty="0"/>
              <a:t> </a:t>
            </a:r>
            <a:r>
              <a:rPr lang="cs-CZ" altLang="cs-CZ" sz="1800" dirty="0"/>
              <a:t>= období </a:t>
            </a:r>
            <a:r>
              <a:rPr lang="de-DE" altLang="cs-CZ" sz="1800" dirty="0"/>
              <a:t>(t=0,1,2,...,n)</a:t>
            </a:r>
            <a:endParaRPr lang="en-US" altLang="cs-CZ" sz="1800" dirty="0"/>
          </a:p>
          <a:p>
            <a:pPr marL="0" indent="0" eaLnBrk="1" hangingPunct="1">
              <a:buNone/>
            </a:pPr>
            <a:r>
              <a:rPr lang="en-US" altLang="cs-CZ" sz="1800" dirty="0"/>
              <a:t>n </a:t>
            </a:r>
            <a:r>
              <a:rPr lang="cs-CZ" altLang="cs-CZ" sz="1800" dirty="0"/>
              <a:t>= ekonomická životnost investičního objektu</a:t>
            </a:r>
            <a:endParaRPr lang="cs-CZ" altLang="cs-CZ" sz="1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19672" y="3272299"/>
            <a:ext cx="84029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49263" algn="l"/>
              </a:tabLst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NPV =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826922"/>
              </p:ext>
            </p:extLst>
          </p:nvPr>
        </p:nvGraphicFramePr>
        <p:xfrm>
          <a:off x="2339752" y="3117540"/>
          <a:ext cx="110731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r:id="rId3" imgW="812447" imgH="444307" progId="Equation.3">
                  <p:embed/>
                </p:oleObj>
              </mc:Choice>
              <mc:Fallback>
                <p:oleObj r:id="rId3" imgW="812447" imgH="444307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117540"/>
                        <a:ext cx="1107318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98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49263" algn="l"/>
              </a:tabLst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83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Majetková a kapitálová struktura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285144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Majetek </a:t>
            </a:r>
            <a:r>
              <a:rPr lang="cs-CZ" altLang="cs-CZ" sz="1800" dirty="0"/>
              <a:t>je konkrétní složení prostředků, které podnik využívá při uskutečňování své činnosti. Majetek je vyjádřením toho „co podnik </a:t>
            </a:r>
            <a:r>
              <a:rPr lang="cs-CZ" altLang="cs-CZ" sz="1800" dirty="0" smtClean="0"/>
              <a:t>vlastní“.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Kapitál </a:t>
            </a:r>
            <a:r>
              <a:rPr lang="cs-CZ" altLang="cs-CZ" sz="1800" dirty="0"/>
              <a:t>je zdroj krytí</a:t>
            </a:r>
            <a:r>
              <a:rPr lang="cs-CZ" altLang="cs-CZ" sz="1800" b="1" dirty="0"/>
              <a:t> </a:t>
            </a:r>
            <a:r>
              <a:rPr lang="cs-CZ" altLang="cs-CZ" sz="1800" dirty="0"/>
              <a:t>majetku, tzn. že vyjadřuje původ, ze kterého majetek vznikl. Kapitál tedy vyjadřuje „komu co patří</a:t>
            </a:r>
            <a:r>
              <a:rPr lang="cs-CZ" altLang="cs-CZ" sz="1800" dirty="0" smtClean="0"/>
              <a:t>“.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Písemným přehledem struktury majetku (aktiv) a struktury kapitálu (pasiv) v peněžním vyjádření je </a:t>
            </a:r>
            <a:r>
              <a:rPr lang="cs-CZ" altLang="cs-CZ" sz="1800" b="1" dirty="0"/>
              <a:t>rozvaha, </a:t>
            </a:r>
            <a:r>
              <a:rPr lang="cs-CZ" altLang="cs-CZ" sz="1800" dirty="0"/>
              <a:t>která má formu účtu, kde na levé straně je zachycen majetek (a jeho struktura) a na straně pravé kapitál (a jeho struktura).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696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Majetková a kapitálová struktura podniku</a:t>
            </a:r>
            <a:endParaRPr lang="cs-CZ" dirty="0"/>
          </a:p>
        </p:txBody>
      </p:sp>
      <p:graphicFrame>
        <p:nvGraphicFramePr>
          <p:cNvPr id="5" name="Group 7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776633270"/>
              </p:ext>
            </p:extLst>
          </p:nvPr>
        </p:nvGraphicFramePr>
        <p:xfrm>
          <a:off x="1187624" y="2204864"/>
          <a:ext cx="7704856" cy="3627080"/>
        </p:xfrm>
        <a:graphic>
          <a:graphicData uri="http://schemas.openxmlformats.org/drawingml/2006/table">
            <a:tbl>
              <a:tblPr/>
              <a:tblGrid>
                <a:gridCol w="3324163"/>
                <a:gridCol w="4380693"/>
              </a:tblGrid>
              <a:tr h="304770"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Aktiva                                              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Rozvaha 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 31.12.20...                                             Pasiva 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37146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Dlouhodobý majetek 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Dlouhodobý hmotný majetek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Dlouhodobý nehmotný majetek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Dlouhodobý finanční majetek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Vlastní kapitál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Základní kapitál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Kapitálové fondy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Fondy ze zisku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Nerozdělení výsledek hospodaření z minulých let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Hospodářský výsledek z běžného účetního období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78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Oběžný majetek 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Zásoby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Pohledávky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Finanční majetek (krátkodobý)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Cizí kapitál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Dlouhodobé závazky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Krátkodobé závazky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aktiva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pasiva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(bilanční ztráta)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(bilanční zisk)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844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Majetková struktura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1267271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400" b="1" dirty="0"/>
              <a:t>Dlouhodobý majetek</a:t>
            </a:r>
            <a:r>
              <a:rPr lang="cs-CZ" altLang="cs-CZ" sz="1400" dirty="0"/>
              <a:t> </a:t>
            </a:r>
            <a:r>
              <a:rPr lang="cs-CZ" altLang="cs-CZ" sz="1400" dirty="0" smtClean="0"/>
              <a:t>slouží </a:t>
            </a:r>
            <a:r>
              <a:rPr lang="cs-CZ" altLang="cs-CZ" sz="1400" dirty="0"/>
              <a:t>v podniku dlouhou dobu (déle než jeden rok), takže se opotřebovává postupně (kromě pozemků, uměleckých děl apod.). Úměrně tomuto postupnému </a:t>
            </a:r>
            <a:r>
              <a:rPr lang="cs-CZ" altLang="cs-CZ" sz="1400" b="1" dirty="0"/>
              <a:t>opotřebovávání</a:t>
            </a:r>
            <a:r>
              <a:rPr lang="cs-CZ" altLang="cs-CZ" sz="1400" dirty="0"/>
              <a:t> se přenáší jeho hodnota do nákladů podniku ve formě </a:t>
            </a:r>
            <a:r>
              <a:rPr lang="cs-CZ" altLang="cs-CZ" sz="1400" b="1" dirty="0"/>
              <a:t>odpisů</a:t>
            </a:r>
            <a:r>
              <a:rPr lang="cs-CZ" altLang="cs-CZ" sz="1400" dirty="0"/>
              <a:t> </a:t>
            </a:r>
            <a:endParaRPr lang="cs-CZ" altLang="cs-CZ" sz="14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/>
              <a:t>Oběžný majetek </a:t>
            </a:r>
            <a:r>
              <a:rPr lang="cs-CZ" altLang="cs-CZ" sz="1400" dirty="0" smtClean="0"/>
              <a:t>působí </a:t>
            </a:r>
            <a:r>
              <a:rPr lang="cs-CZ" altLang="cs-CZ" sz="1400" dirty="0"/>
              <a:t>v podniku na rozdíl od dlouhodobého majetku krátkodobě a do nákladů se přenáší v okamžiku spotřeby</a:t>
            </a:r>
            <a:endParaRPr lang="cs-CZ" sz="1400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692275" y="3297176"/>
            <a:ext cx="5976069" cy="3281065"/>
            <a:chOff x="1247" y="5738"/>
            <a:chExt cx="9210" cy="5400"/>
          </a:xfrm>
        </p:grpSpPr>
        <p:sp>
          <p:nvSpPr>
            <p:cNvPr id="5" name="Rectangle 31"/>
            <p:cNvSpPr>
              <a:spLocks noChangeArrowheads="1"/>
            </p:cNvSpPr>
            <p:nvPr/>
          </p:nvSpPr>
          <p:spPr bwMode="auto">
            <a:xfrm>
              <a:off x="5207" y="5738"/>
              <a:ext cx="2340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200" b="1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Majetek podniku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6" name="Rectangle 30"/>
            <p:cNvSpPr>
              <a:spLocks noChangeArrowheads="1"/>
            </p:cNvSpPr>
            <p:nvPr/>
          </p:nvSpPr>
          <p:spPr bwMode="auto">
            <a:xfrm>
              <a:off x="2327" y="6998"/>
              <a:ext cx="2563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2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Dlouhodobý majetek</a:t>
              </a:r>
              <a:endParaRPr lang="cs-CZ" altLang="cs-CZ" dirty="0">
                <a:latin typeface="Arial" charset="0"/>
              </a:endParaRPr>
            </a:p>
          </p:txBody>
        </p:sp>
        <p:sp>
          <p:nvSpPr>
            <p:cNvPr id="7" name="Rectangle 29"/>
            <p:cNvSpPr>
              <a:spLocks noChangeArrowheads="1"/>
            </p:cNvSpPr>
            <p:nvPr/>
          </p:nvSpPr>
          <p:spPr bwMode="auto">
            <a:xfrm>
              <a:off x="7727" y="6998"/>
              <a:ext cx="2563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Oběžný majetek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8" name="Rectangle 28"/>
            <p:cNvSpPr>
              <a:spLocks noChangeArrowheads="1"/>
            </p:cNvSpPr>
            <p:nvPr/>
          </p:nvSpPr>
          <p:spPr bwMode="auto">
            <a:xfrm>
              <a:off x="1427" y="8258"/>
              <a:ext cx="2017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dlouhodobý hmotný majetek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9" name="Rectangle 27"/>
            <p:cNvSpPr>
              <a:spLocks noChangeArrowheads="1"/>
            </p:cNvSpPr>
            <p:nvPr/>
          </p:nvSpPr>
          <p:spPr bwMode="auto">
            <a:xfrm>
              <a:off x="3587" y="8258"/>
              <a:ext cx="2197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dlouhodobý nehmotný majetek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10" name="Rectangle 26"/>
            <p:cNvSpPr>
              <a:spLocks noChangeArrowheads="1"/>
            </p:cNvSpPr>
            <p:nvPr/>
          </p:nvSpPr>
          <p:spPr bwMode="auto">
            <a:xfrm>
              <a:off x="5927" y="8258"/>
              <a:ext cx="1477" cy="7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finanční majetek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7547" y="8258"/>
              <a:ext cx="1562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zásoby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12" name="Rectangle 24"/>
            <p:cNvSpPr>
              <a:spLocks noChangeArrowheads="1"/>
            </p:cNvSpPr>
            <p:nvPr/>
          </p:nvSpPr>
          <p:spPr bwMode="auto">
            <a:xfrm>
              <a:off x="9167" y="8258"/>
              <a:ext cx="1290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</a:rPr>
                <a:t>peníze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1247" y="10778"/>
              <a:ext cx="1620" cy="36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movitý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14" name="Rectangle 22"/>
            <p:cNvSpPr>
              <a:spLocks noChangeArrowheads="1"/>
            </p:cNvSpPr>
            <p:nvPr/>
          </p:nvSpPr>
          <p:spPr bwMode="auto">
            <a:xfrm>
              <a:off x="3227" y="10778"/>
              <a:ext cx="1620" cy="36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nemovitý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15" name="Rectangle 21"/>
            <p:cNvSpPr>
              <a:spLocks noChangeArrowheads="1"/>
            </p:cNvSpPr>
            <p:nvPr/>
          </p:nvSpPr>
          <p:spPr bwMode="auto">
            <a:xfrm>
              <a:off x="3407" y="9518"/>
              <a:ext cx="1620" cy="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pohledávky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16" name="Rectangle 20"/>
            <p:cNvSpPr>
              <a:spLocks noChangeArrowheads="1"/>
            </p:cNvSpPr>
            <p:nvPr/>
          </p:nvSpPr>
          <p:spPr bwMode="auto">
            <a:xfrm>
              <a:off x="5207" y="9518"/>
              <a:ext cx="1620" cy="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cenné papíry (krátkodobé)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7007" y="9518"/>
              <a:ext cx="1620" cy="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peníze (na účtech, v hotovosti)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8807" y="9518"/>
              <a:ext cx="1620" cy="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náklady příštích období</a:t>
              </a:r>
              <a:endParaRPr lang="cs-CZ" altLang="cs-CZ">
                <a:latin typeface="Arial" charset="0"/>
              </a:endParaRPr>
            </a:p>
          </p:txBody>
        </p:sp>
        <p:cxnSp>
          <p:nvCxnSpPr>
            <p:cNvPr id="19" name="AutoShape 17"/>
            <p:cNvCxnSpPr>
              <a:cxnSpLocks noChangeShapeType="1"/>
            </p:cNvCxnSpPr>
            <p:nvPr/>
          </p:nvCxnSpPr>
          <p:spPr bwMode="auto">
            <a:xfrm rot="5400000">
              <a:off x="2777" y="7448"/>
              <a:ext cx="540" cy="1080"/>
            </a:xfrm>
            <a:prstGeom prst="bentConnector3">
              <a:avLst>
                <a:gd name="adj1" fmla="val 3036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16"/>
            <p:cNvCxnSpPr>
              <a:cxnSpLocks noChangeShapeType="1"/>
            </p:cNvCxnSpPr>
            <p:nvPr/>
          </p:nvCxnSpPr>
          <p:spPr bwMode="auto">
            <a:xfrm rot="16200000" flipH="1">
              <a:off x="7457" y="5288"/>
              <a:ext cx="540" cy="288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15"/>
            <p:cNvCxnSpPr>
              <a:cxnSpLocks noChangeShapeType="1"/>
            </p:cNvCxnSpPr>
            <p:nvPr/>
          </p:nvCxnSpPr>
          <p:spPr bwMode="auto">
            <a:xfrm rot="5400000">
              <a:off x="1365" y="9580"/>
              <a:ext cx="1800" cy="595"/>
            </a:xfrm>
            <a:prstGeom prst="bentConnector3">
              <a:avLst>
                <a:gd name="adj1" fmla="val 88329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14"/>
            <p:cNvCxnSpPr>
              <a:cxnSpLocks noChangeShapeType="1"/>
            </p:cNvCxnSpPr>
            <p:nvPr/>
          </p:nvCxnSpPr>
          <p:spPr bwMode="auto">
            <a:xfrm rot="5400000">
              <a:off x="8420" y="8285"/>
              <a:ext cx="540" cy="1925"/>
            </a:xfrm>
            <a:prstGeom prst="bentConnector3">
              <a:avLst>
                <a:gd name="adj1" fmla="val 7055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23" name="AutoShape 13"/>
            <p:cNvCxnSpPr>
              <a:cxnSpLocks noChangeShapeType="1"/>
            </p:cNvCxnSpPr>
            <p:nvPr/>
          </p:nvCxnSpPr>
          <p:spPr bwMode="auto">
            <a:xfrm rot="16200000" flipH="1">
              <a:off x="9347" y="7538"/>
              <a:ext cx="540" cy="90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12"/>
            <p:cNvCxnSpPr>
              <a:cxnSpLocks noChangeShapeType="1"/>
            </p:cNvCxnSpPr>
            <p:nvPr/>
          </p:nvCxnSpPr>
          <p:spPr bwMode="auto">
            <a:xfrm rot="5400000">
              <a:off x="7610" y="7475"/>
              <a:ext cx="540" cy="3545"/>
            </a:xfrm>
            <a:prstGeom prst="bentConnector3">
              <a:avLst>
                <a:gd name="adj1" fmla="val 7055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25" name="AutoShape 11"/>
            <p:cNvCxnSpPr>
              <a:cxnSpLocks noChangeShapeType="1"/>
            </p:cNvCxnSpPr>
            <p:nvPr/>
          </p:nvCxnSpPr>
          <p:spPr bwMode="auto">
            <a:xfrm rot="5400000">
              <a:off x="6620" y="6485"/>
              <a:ext cx="540" cy="5525"/>
            </a:xfrm>
            <a:prstGeom prst="bentConnector3">
              <a:avLst>
                <a:gd name="adj1" fmla="val 7055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26" name="AutoShape 10"/>
            <p:cNvCxnSpPr>
              <a:cxnSpLocks noChangeShapeType="1"/>
            </p:cNvCxnSpPr>
            <p:nvPr/>
          </p:nvCxnSpPr>
          <p:spPr bwMode="auto">
            <a:xfrm rot="16200000" flipH="1">
              <a:off x="9500" y="9130"/>
              <a:ext cx="540" cy="235"/>
            </a:xfrm>
            <a:prstGeom prst="bentConnector3">
              <a:avLst>
                <a:gd name="adj1" fmla="val 7055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9"/>
            <p:cNvCxnSpPr>
              <a:cxnSpLocks noChangeShapeType="1"/>
            </p:cNvCxnSpPr>
            <p:nvPr/>
          </p:nvCxnSpPr>
          <p:spPr bwMode="auto">
            <a:xfrm rot="16200000" flipH="1">
              <a:off x="2355" y="9185"/>
              <a:ext cx="1800" cy="1385"/>
            </a:xfrm>
            <a:prstGeom prst="bentConnector3">
              <a:avLst>
                <a:gd name="adj1" fmla="val 88329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28" name="AutoShape 8"/>
            <p:cNvCxnSpPr>
              <a:cxnSpLocks noChangeShapeType="1"/>
            </p:cNvCxnSpPr>
            <p:nvPr/>
          </p:nvCxnSpPr>
          <p:spPr bwMode="auto">
            <a:xfrm rot="16200000" flipH="1">
              <a:off x="3947" y="7358"/>
              <a:ext cx="540" cy="1260"/>
            </a:xfrm>
            <a:prstGeom prst="bentConnector3">
              <a:avLst>
                <a:gd name="adj1" fmla="val 3036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29" name="AutoShape 7"/>
            <p:cNvCxnSpPr>
              <a:cxnSpLocks noChangeShapeType="1"/>
            </p:cNvCxnSpPr>
            <p:nvPr/>
          </p:nvCxnSpPr>
          <p:spPr bwMode="auto">
            <a:xfrm rot="16200000" flipH="1">
              <a:off x="4847" y="6458"/>
              <a:ext cx="540" cy="3060"/>
            </a:xfrm>
            <a:prstGeom prst="bentConnector3">
              <a:avLst>
                <a:gd name="adj1" fmla="val 3036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30" name="AutoShape 6"/>
            <p:cNvCxnSpPr>
              <a:cxnSpLocks noChangeShapeType="1"/>
            </p:cNvCxnSpPr>
            <p:nvPr/>
          </p:nvCxnSpPr>
          <p:spPr bwMode="auto">
            <a:xfrm rot="5400000">
              <a:off x="8447" y="7538"/>
              <a:ext cx="540" cy="90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31" name="AutoShape 5"/>
            <p:cNvCxnSpPr>
              <a:cxnSpLocks noChangeShapeType="1"/>
            </p:cNvCxnSpPr>
            <p:nvPr/>
          </p:nvCxnSpPr>
          <p:spPr bwMode="auto">
            <a:xfrm rot="5400000">
              <a:off x="4667" y="5378"/>
              <a:ext cx="540" cy="270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58060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Kapitálová struktura podniku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259632" y="1988840"/>
            <a:ext cx="741682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80000"/>
              </a:lnSpc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altLang="cs-CZ" dirty="0"/>
              <a:t>Kapitálovou strukturou se rozumí složení zdrojů, které slouží ke krytí majetku podniku </a:t>
            </a:r>
          </a:p>
        </p:txBody>
      </p:sp>
      <p:grpSp>
        <p:nvGrpSpPr>
          <p:cNvPr id="31" name="Group 4"/>
          <p:cNvGrpSpPr>
            <a:grpSpLocks noChangeAspect="1"/>
          </p:cNvGrpSpPr>
          <p:nvPr/>
        </p:nvGrpSpPr>
        <p:grpSpPr bwMode="auto">
          <a:xfrm>
            <a:off x="663152" y="2779830"/>
            <a:ext cx="8288156" cy="3960440"/>
            <a:chOff x="624" y="1344"/>
            <a:chExt cx="5040" cy="2304"/>
          </a:xfrm>
        </p:grpSpPr>
        <p:sp>
          <p:nvSpPr>
            <p:cNvPr id="32" name="Rectangle 16"/>
            <p:cNvSpPr>
              <a:spLocks noChangeAspect="1" noChangeArrowheads="1"/>
            </p:cNvSpPr>
            <p:nvPr/>
          </p:nvSpPr>
          <p:spPr bwMode="auto">
            <a:xfrm>
              <a:off x="1968" y="1344"/>
              <a:ext cx="1008" cy="2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400" b="1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Kapitál</a:t>
              </a:r>
              <a:endParaRPr lang="cs-CZ" altLang="cs-CZ" sz="1400" dirty="0">
                <a:latin typeface="Arial" charset="0"/>
              </a:endParaRPr>
            </a:p>
          </p:txBody>
        </p:sp>
        <p:sp>
          <p:nvSpPr>
            <p:cNvPr id="33" name="Rectangle 15"/>
            <p:cNvSpPr>
              <a:spLocks noChangeAspect="1" noChangeArrowheads="1"/>
            </p:cNvSpPr>
            <p:nvPr/>
          </p:nvSpPr>
          <p:spPr bwMode="auto">
            <a:xfrm>
              <a:off x="720" y="1776"/>
              <a:ext cx="1008" cy="2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Vlastní kapitál</a:t>
              </a:r>
              <a:endParaRPr lang="cs-CZ" altLang="cs-CZ" sz="1400" dirty="0">
                <a:latin typeface="Arial" charset="0"/>
              </a:endParaRPr>
            </a:p>
          </p:txBody>
        </p:sp>
        <p:sp>
          <p:nvSpPr>
            <p:cNvPr id="34" name="Rectangle 14"/>
            <p:cNvSpPr>
              <a:spLocks noChangeAspect="1" noChangeArrowheads="1"/>
            </p:cNvSpPr>
            <p:nvPr/>
          </p:nvSpPr>
          <p:spPr bwMode="auto">
            <a:xfrm>
              <a:off x="3264" y="1776"/>
              <a:ext cx="1008" cy="2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Cizí kapitál</a:t>
              </a:r>
              <a:endParaRPr lang="cs-CZ" altLang="cs-CZ" sz="1400" dirty="0">
                <a:latin typeface="Arial" charset="0"/>
              </a:endParaRPr>
            </a:p>
          </p:txBody>
        </p:sp>
        <p:sp>
          <p:nvSpPr>
            <p:cNvPr id="35" name="Rectangle 13"/>
            <p:cNvSpPr>
              <a:spLocks noChangeAspect="1" noChangeArrowheads="1"/>
            </p:cNvSpPr>
            <p:nvPr/>
          </p:nvSpPr>
          <p:spPr bwMode="auto">
            <a:xfrm>
              <a:off x="4128" y="2208"/>
              <a:ext cx="1008" cy="2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Dlouhodobý</a:t>
              </a:r>
              <a:endParaRPr lang="cs-CZ" altLang="cs-CZ" sz="1400" dirty="0">
                <a:latin typeface="Arial" charset="0"/>
              </a:endParaRPr>
            </a:p>
          </p:txBody>
        </p:sp>
        <p:sp>
          <p:nvSpPr>
            <p:cNvPr id="36" name="Rectangle 12"/>
            <p:cNvSpPr>
              <a:spLocks noChangeAspect="1" noChangeArrowheads="1"/>
            </p:cNvSpPr>
            <p:nvPr/>
          </p:nvSpPr>
          <p:spPr bwMode="auto">
            <a:xfrm>
              <a:off x="2448" y="2208"/>
              <a:ext cx="1008" cy="2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Krátkodobý</a:t>
              </a:r>
              <a:endParaRPr lang="cs-CZ" altLang="cs-CZ" sz="1400" dirty="0">
                <a:latin typeface="Arial" charset="0"/>
              </a:endParaRPr>
            </a:p>
          </p:txBody>
        </p:sp>
        <p:sp>
          <p:nvSpPr>
            <p:cNvPr id="37" name="Rectangle 11"/>
            <p:cNvSpPr>
              <a:spLocks noChangeAspect="1" noChangeArrowheads="1"/>
            </p:cNvSpPr>
            <p:nvPr/>
          </p:nvSpPr>
          <p:spPr bwMode="auto">
            <a:xfrm>
              <a:off x="624" y="2112"/>
              <a:ext cx="1632" cy="15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základní kapitál</a:t>
              </a:r>
              <a:endParaRPr lang="cs-CZ" altLang="cs-CZ" sz="1400" dirty="0">
                <a:latin typeface="Arial" charset="0"/>
              </a:endParaRPr>
            </a:p>
            <a:p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emisní ážio</a:t>
              </a:r>
              <a:endParaRPr lang="cs-CZ" altLang="cs-CZ" sz="1400" dirty="0">
                <a:latin typeface="Arial" charset="0"/>
              </a:endParaRPr>
            </a:p>
            <a:p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fondy ze zisku</a:t>
              </a:r>
              <a:endParaRPr lang="cs-CZ" altLang="cs-CZ" sz="1400" dirty="0">
                <a:latin typeface="Arial" charset="0"/>
              </a:endParaRPr>
            </a:p>
            <a:p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výsledek hospodaření  </a:t>
              </a:r>
              <a:endParaRPr lang="cs-CZ" altLang="cs-CZ" sz="1400" dirty="0">
                <a:latin typeface="Arial" charset="0"/>
              </a:endParaRPr>
            </a:p>
            <a:p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  (zisk nebo ztráta</a:t>
              </a:r>
              <a:endParaRPr lang="cs-CZ" altLang="cs-CZ" sz="1400" dirty="0">
                <a:latin typeface="Arial" charset="0"/>
              </a:endParaRPr>
            </a:p>
            <a:p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  běžného období)</a:t>
              </a:r>
              <a:endParaRPr lang="cs-CZ" altLang="cs-CZ" sz="1400" dirty="0">
                <a:latin typeface="Arial" charset="0"/>
              </a:endParaRPr>
            </a:p>
            <a:p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nerozdělený zisk</a:t>
              </a:r>
              <a:endParaRPr lang="cs-CZ" altLang="cs-CZ" sz="1400" dirty="0">
                <a:latin typeface="Arial" charset="0"/>
              </a:endParaRPr>
            </a:p>
            <a:p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  (neuhrazená ztráta)</a:t>
              </a:r>
              <a:endParaRPr lang="cs-CZ" altLang="cs-CZ" sz="1400" dirty="0">
                <a:latin typeface="Arial" charset="0"/>
              </a:endParaRPr>
            </a:p>
            <a:p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  minulých let</a:t>
              </a:r>
              <a:endParaRPr lang="cs-CZ" altLang="cs-CZ" sz="1400" dirty="0">
                <a:latin typeface="Arial" charset="0"/>
              </a:endParaRPr>
            </a:p>
          </p:txBody>
        </p:sp>
        <p:sp>
          <p:nvSpPr>
            <p:cNvPr id="38" name="Rectangle 10"/>
            <p:cNvSpPr>
              <a:spLocks noChangeAspect="1" noChangeArrowheads="1"/>
            </p:cNvSpPr>
            <p:nvPr/>
          </p:nvSpPr>
          <p:spPr bwMode="auto">
            <a:xfrm>
              <a:off x="2352" y="2544"/>
              <a:ext cx="1584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krátkodobé bank. úvěry</a:t>
              </a:r>
              <a:endParaRPr lang="cs-CZ" altLang="cs-CZ" sz="1400" dirty="0">
                <a:latin typeface="Arial" charset="0"/>
              </a:endParaRPr>
            </a:p>
            <a:p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dodavatelské úvěry</a:t>
              </a:r>
              <a:endParaRPr lang="cs-CZ" altLang="cs-CZ" sz="1400" dirty="0">
                <a:latin typeface="Arial" charset="0"/>
              </a:endParaRPr>
            </a:p>
            <a:p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zálohy</a:t>
              </a:r>
              <a:endParaRPr lang="cs-CZ" altLang="cs-CZ" sz="1400" dirty="0">
                <a:latin typeface="Arial" charset="0"/>
              </a:endParaRPr>
            </a:p>
            <a:p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nevyplacené mzdy</a:t>
              </a:r>
              <a:endParaRPr lang="cs-CZ" altLang="cs-CZ" sz="1400" dirty="0">
                <a:latin typeface="Arial" charset="0"/>
              </a:endParaRPr>
            </a:p>
            <a:p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výdaje příštích období</a:t>
              </a:r>
              <a:endParaRPr lang="cs-CZ" altLang="cs-CZ" sz="1400" dirty="0">
                <a:latin typeface="Arial" charset="0"/>
              </a:endParaRPr>
            </a:p>
          </p:txBody>
        </p:sp>
        <p:sp>
          <p:nvSpPr>
            <p:cNvPr id="39" name="Rectangle 9"/>
            <p:cNvSpPr>
              <a:spLocks noChangeAspect="1" noChangeArrowheads="1"/>
            </p:cNvSpPr>
            <p:nvPr/>
          </p:nvSpPr>
          <p:spPr bwMode="auto">
            <a:xfrm>
              <a:off x="4032" y="2544"/>
              <a:ext cx="1632" cy="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dlouhodobé </a:t>
              </a:r>
              <a:r>
                <a:rPr lang="cs-CZ" altLang="cs-CZ" sz="1400" dirty="0" smtClean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bankovní úvěry</a:t>
              </a:r>
              <a:endParaRPr lang="cs-CZ" altLang="cs-CZ" sz="1400" dirty="0">
                <a:latin typeface="Arial" charset="0"/>
              </a:endParaRPr>
            </a:p>
            <a:p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podnikové obligace</a:t>
              </a:r>
              <a:endParaRPr lang="cs-CZ" altLang="cs-CZ" sz="1400" dirty="0">
                <a:latin typeface="Arial" charset="0"/>
              </a:endParaRPr>
            </a:p>
            <a:p>
              <a:r>
                <a:rPr lang="cs-CZ" altLang="cs-CZ" sz="1400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dlužní úpisy</a:t>
              </a:r>
              <a:endParaRPr lang="cs-CZ" altLang="cs-CZ" sz="1400" dirty="0">
                <a:latin typeface="Arial" charset="0"/>
              </a:endParaRPr>
            </a:p>
          </p:txBody>
        </p:sp>
        <p:cxnSp>
          <p:nvCxnSpPr>
            <p:cNvPr id="40" name="AutoShape 8"/>
            <p:cNvCxnSpPr>
              <a:cxnSpLocks noChangeAspect="1" noChangeShapeType="1"/>
            </p:cNvCxnSpPr>
            <p:nvPr/>
          </p:nvCxnSpPr>
          <p:spPr bwMode="auto">
            <a:xfrm rot="10800000" flipV="1">
              <a:off x="1224" y="1488"/>
              <a:ext cx="744" cy="288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41" name="AutoShape 7"/>
            <p:cNvCxnSpPr>
              <a:cxnSpLocks noChangeAspect="1" noChangeShapeType="1"/>
            </p:cNvCxnSpPr>
            <p:nvPr/>
          </p:nvCxnSpPr>
          <p:spPr bwMode="auto">
            <a:xfrm>
              <a:off x="2976" y="1488"/>
              <a:ext cx="792" cy="288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42" name="AutoShape 6"/>
            <p:cNvCxnSpPr>
              <a:cxnSpLocks noChangeAspect="1" noChangeShapeType="1"/>
            </p:cNvCxnSpPr>
            <p:nvPr/>
          </p:nvCxnSpPr>
          <p:spPr bwMode="auto">
            <a:xfrm rot="10800000" flipV="1">
              <a:off x="2952" y="1920"/>
              <a:ext cx="312" cy="288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43" name="AutoShape 5"/>
            <p:cNvCxnSpPr>
              <a:cxnSpLocks noChangeAspect="1" noChangeShapeType="1"/>
            </p:cNvCxnSpPr>
            <p:nvPr/>
          </p:nvCxnSpPr>
          <p:spPr bwMode="auto">
            <a:xfrm>
              <a:off x="4272" y="1920"/>
              <a:ext cx="360" cy="288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001342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Kapitálová struktura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cs-CZ" altLang="cs-CZ" sz="1800" dirty="0"/>
              <a:t>Důležité jsou zejména následující pravidla: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Pravidlo vertikální kapitálové struktury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Pravidlo horizontální majetkově-kapitálové struktury: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b="1" dirty="0"/>
              <a:t>zlaté pravidlo financování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b="1" dirty="0"/>
              <a:t>zlaté bilanční pravidlo</a:t>
            </a:r>
          </a:p>
          <a:p>
            <a:pPr eaLnBrk="1" hangingPunct="1">
              <a:lnSpc>
                <a:spcPct val="80000"/>
              </a:lnSpc>
              <a:buNone/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Pravidlo vertikální kapitálové struktury se týká pouze skladby kapitálu a nemá tedy žádný vztah k použití finančních </a:t>
            </a:r>
            <a:r>
              <a:rPr lang="cs-CZ" altLang="cs-CZ" sz="1800" b="1" dirty="0" smtClean="0"/>
              <a:t>prostředků, stanovuje</a:t>
            </a:r>
            <a:r>
              <a:rPr lang="cs-CZ" altLang="cs-CZ" sz="1800" b="1" dirty="0"/>
              <a:t>, že poměr vlastního a cizího kapitálu by měl být 1:1 (jiní </a:t>
            </a:r>
            <a:r>
              <a:rPr lang="cs-CZ" altLang="cs-CZ" sz="1800" b="1" dirty="0" smtClean="0"/>
              <a:t>doporučují </a:t>
            </a:r>
            <a:r>
              <a:rPr lang="cs-CZ" altLang="cs-CZ" sz="1800" b="1" dirty="0"/>
              <a:t>60:40 ve prospěch cizího kapitálu).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000" b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/>
              <a:t>Pravidlo </a:t>
            </a:r>
            <a:r>
              <a:rPr lang="cs-CZ" altLang="cs-CZ" sz="1800" b="1" dirty="0"/>
              <a:t>horizontální struktury kapitál-majetek</a:t>
            </a:r>
            <a:r>
              <a:rPr lang="cs-CZ" altLang="cs-CZ" sz="1800" dirty="0"/>
              <a:t> se týká vztahu mezi kapitálem a majetkem resp. mezi dobou vázanosti kapitálu v majetku a dobou, po níž je kapitál k dispozici.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Zlaté pravidlo financování </a:t>
            </a:r>
            <a:r>
              <a:rPr lang="cs-CZ" altLang="cs-CZ" sz="1800" dirty="0"/>
              <a:t>říká, že mezi dobou, po kterou je kapitál vázán v majetku, a dobou, po níž je tento kapitál k dispozici, musí být shoda</a:t>
            </a:r>
            <a:r>
              <a:rPr lang="cs-CZ" altLang="cs-CZ" sz="1800" dirty="0" smtClean="0"/>
              <a:t>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03739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Výkaz zisků a ztrát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Výkaz zisků a ztrát, neboli výsledovka srovnává veškeré výnosy a veškeré náklady určitého účetního období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Zjišťuje nejen </a:t>
            </a:r>
            <a:r>
              <a:rPr lang="cs-CZ" altLang="cs-CZ" sz="1800" dirty="0"/>
              <a:t>hospodářský výsledek jako rozdíl (saldo) mezi součtem výnosů a součtem nákladů, ale ukazuje také zdroje a vysvětluje vznik tohoto hospodářského výsledku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Výnosy </a:t>
            </a:r>
            <a:r>
              <a:rPr lang="cs-CZ" altLang="cs-CZ" sz="1800" dirty="0"/>
              <a:t>jsou hodnotovým vyjádřením výsledků zhotovování a zhodnocování </a:t>
            </a:r>
            <a:r>
              <a:rPr lang="cs-CZ" altLang="cs-CZ" sz="1800" b="1" dirty="0"/>
              <a:t>výkonů </a:t>
            </a:r>
            <a:r>
              <a:rPr lang="cs-CZ" altLang="cs-CZ" sz="1800" dirty="0"/>
              <a:t>v podniku za určité období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Výkony</a:t>
            </a:r>
            <a:r>
              <a:rPr lang="cs-CZ" altLang="cs-CZ" sz="1800" dirty="0"/>
              <a:t> vyjadřují objem produkce, přičemž výnosy jsou jejím peněžním vymezením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/>
              <a:t>Náklady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v účetnictví vyjadřují oceněnou spotřebu výrobních faktorů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Spotřebou</a:t>
            </a:r>
            <a:r>
              <a:rPr lang="cs-CZ" altLang="cs-CZ" sz="1800" dirty="0"/>
              <a:t> se rozumí přeměna těchto faktorů, resp. jejich úbytek v procesu vzniku protihodnoty ve formě podnikových výkonů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Hospodářský výsledek</a:t>
            </a:r>
            <a:r>
              <a:rPr lang="cs-CZ" altLang="cs-CZ" sz="1800" dirty="0"/>
              <a:t> se stanoví jako rozdíl mezi celkovými výnosy a celkovými náklady 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56161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Výkaz zisků a ztrát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1844824"/>
            <a:ext cx="6566233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36609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507631"/>
          </a:xfrm>
        </p:spPr>
        <p:txBody>
          <a:bodyPr/>
          <a:lstStyle/>
          <a:p>
            <a:r>
              <a:rPr lang="cs-CZ" sz="2400" dirty="0"/>
              <a:t>Sestavte z následujících údajů rozvahu a výkaz zisků a ztrát (údaje jsou v tisících Kč</a:t>
            </a:r>
            <a:r>
              <a:rPr lang="cs-CZ" sz="2400" dirty="0" smtClean="0"/>
              <a:t>):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1800" dirty="0"/>
              <a:t>Pozemky: 200			</a:t>
            </a:r>
            <a:r>
              <a:rPr lang="cs-CZ" sz="1800" dirty="0" smtClean="0"/>
              <a:t>Základní </a:t>
            </a:r>
            <a:r>
              <a:rPr lang="cs-CZ" sz="1800" dirty="0"/>
              <a:t>kapitál: 1000</a:t>
            </a:r>
          </a:p>
          <a:p>
            <a:pPr marL="0" indent="0">
              <a:buNone/>
            </a:pPr>
            <a:r>
              <a:rPr lang="cs-CZ" sz="1800" dirty="0"/>
              <a:t>Stroje a zařízení: 1 500		</a:t>
            </a:r>
            <a:r>
              <a:rPr lang="cs-CZ" sz="1800" dirty="0" smtClean="0"/>
              <a:t>Rezervy</a:t>
            </a:r>
            <a:r>
              <a:rPr lang="cs-CZ" sz="1800" dirty="0"/>
              <a:t>: 200</a:t>
            </a:r>
          </a:p>
          <a:p>
            <a:pPr marL="0" indent="0">
              <a:buNone/>
            </a:pPr>
            <a:r>
              <a:rPr lang="cs-CZ" sz="1800" dirty="0"/>
              <a:t>Budovy: 450			</a:t>
            </a:r>
            <a:r>
              <a:rPr lang="cs-CZ" sz="1800" dirty="0" smtClean="0"/>
              <a:t>Tržby </a:t>
            </a:r>
            <a:r>
              <a:rPr lang="cs-CZ" sz="1800" dirty="0"/>
              <a:t>za zboží: 20000</a:t>
            </a:r>
          </a:p>
          <a:p>
            <a:pPr marL="0" indent="0">
              <a:buNone/>
            </a:pPr>
            <a:r>
              <a:rPr lang="cs-CZ" sz="1800" dirty="0"/>
              <a:t>Pohledávky: 350			</a:t>
            </a:r>
            <a:r>
              <a:rPr lang="cs-CZ" sz="1800" dirty="0" smtClean="0"/>
              <a:t>Osobní </a:t>
            </a:r>
            <a:r>
              <a:rPr lang="cs-CZ" sz="1800" dirty="0"/>
              <a:t>náklady: 1200</a:t>
            </a:r>
          </a:p>
          <a:p>
            <a:pPr marL="0" indent="0">
              <a:buNone/>
            </a:pPr>
            <a:r>
              <a:rPr lang="cs-CZ" sz="1800" dirty="0"/>
              <a:t>Nákladové úroky: 537		</a:t>
            </a:r>
            <a:r>
              <a:rPr lang="cs-CZ" sz="1800" dirty="0" smtClean="0"/>
              <a:t>Bankovní </a:t>
            </a:r>
            <a:r>
              <a:rPr lang="cs-CZ" sz="1800" dirty="0"/>
              <a:t>úvěr: 1300</a:t>
            </a:r>
          </a:p>
          <a:p>
            <a:pPr marL="0" indent="0">
              <a:buNone/>
            </a:pPr>
            <a:r>
              <a:rPr lang="cs-CZ" sz="1800" dirty="0"/>
              <a:t>Splatná daň z příjmů: 24%		</a:t>
            </a:r>
            <a:r>
              <a:rPr lang="cs-CZ" sz="1800" dirty="0" smtClean="0"/>
              <a:t>Odpisy</a:t>
            </a:r>
            <a:r>
              <a:rPr lang="cs-CZ" sz="1800" dirty="0"/>
              <a:t>: 200</a:t>
            </a:r>
          </a:p>
          <a:p>
            <a:pPr marL="0" indent="0">
              <a:buNone/>
            </a:pPr>
            <a:r>
              <a:rPr lang="cs-CZ" sz="1800" dirty="0"/>
              <a:t>Běžný účet: 120			</a:t>
            </a:r>
            <a:r>
              <a:rPr lang="cs-CZ" sz="1800" dirty="0" smtClean="0"/>
              <a:t>Tržby </a:t>
            </a:r>
            <a:r>
              <a:rPr lang="cs-CZ" sz="1800" dirty="0"/>
              <a:t>za prodaný materiál:200</a:t>
            </a:r>
          </a:p>
          <a:p>
            <a:pPr marL="0" indent="0">
              <a:buNone/>
            </a:pPr>
            <a:r>
              <a:rPr lang="cs-CZ" sz="1800" dirty="0"/>
              <a:t>Hotové výrobky na skladě: 80	</a:t>
            </a:r>
            <a:r>
              <a:rPr lang="cs-CZ" sz="1800" dirty="0" smtClean="0"/>
              <a:t>Náklady </a:t>
            </a:r>
            <a:r>
              <a:rPr lang="cs-CZ" sz="1800" dirty="0"/>
              <a:t>na prodané zboží: 18000</a:t>
            </a:r>
          </a:p>
        </p:txBody>
      </p:sp>
    </p:spTree>
    <p:extLst>
      <p:ext uri="{BB962C8B-B14F-4D97-AF65-F5344CB8AC3E}">
        <p14:creationId xmlns:p14="http://schemas.microsoft.com/office/powerpoint/2010/main" val="3522158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Investice a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altLang="cs-CZ" sz="1600" b="1" dirty="0"/>
              <a:t>Podniková činnost </a:t>
            </a:r>
            <a:r>
              <a:rPr lang="cs-CZ" altLang="cs-CZ" sz="1600" dirty="0"/>
              <a:t>= zásobování + výroba + prodej výkonů </a:t>
            </a:r>
            <a:r>
              <a:rPr lang="cs-CZ" altLang="cs-CZ" sz="1600" dirty="0">
                <a:sym typeface="Symbol" pitchFamily="18" charset="2"/>
              </a:rPr>
              <a:t> financování</a:t>
            </a:r>
          </a:p>
          <a:p>
            <a:pPr eaLnBrk="1" hangingPunct="1">
              <a:spcBef>
                <a:spcPct val="50000"/>
              </a:spcBef>
            </a:pPr>
            <a:endParaRPr lang="cs-CZ" altLang="cs-CZ" sz="1600" dirty="0"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1600" dirty="0">
                <a:sym typeface="Symbol" pitchFamily="18" charset="2"/>
              </a:rPr>
              <a:t>Tok statků = věcně hospodářský proces (výkony)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600" dirty="0">
                <a:sym typeface="Symbol" pitchFamily="18" charset="2"/>
              </a:rPr>
              <a:t>Tok plateb = finančně hospodářský proces</a:t>
            </a:r>
          </a:p>
          <a:p>
            <a:pPr eaLnBrk="1" hangingPunct="1">
              <a:spcBef>
                <a:spcPct val="50000"/>
              </a:spcBef>
              <a:buFont typeface="Symbol" pitchFamily="18" charset="2"/>
              <a:buChar char="®"/>
            </a:pPr>
            <a:r>
              <a:rPr lang="cs-CZ" altLang="cs-CZ" sz="1600" dirty="0">
                <a:sym typeface="Symbol" pitchFamily="18" charset="2"/>
              </a:rPr>
              <a:t> oba toky ve vzájemném vztahu  vzájemně se ovlivňují</a:t>
            </a:r>
          </a:p>
          <a:p>
            <a:pPr eaLnBrk="1" hangingPunct="1">
              <a:spcBef>
                <a:spcPct val="50000"/>
              </a:spcBef>
              <a:buFont typeface="Symbol" pitchFamily="18" charset="2"/>
              <a:buChar char="®"/>
            </a:pPr>
            <a:endParaRPr lang="cs-CZ" altLang="cs-CZ" sz="1600" dirty="0"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cs-CZ" altLang="cs-CZ" sz="1600" b="1" dirty="0">
                <a:sym typeface="Symbol" pitchFamily="18" charset="2"/>
              </a:rPr>
              <a:t>Financování</a:t>
            </a:r>
            <a:r>
              <a:rPr lang="cs-CZ" altLang="cs-CZ" sz="1600" dirty="0">
                <a:sym typeface="Symbol" pitchFamily="18" charset="2"/>
              </a:rPr>
              <a:t> = obstarávání finančních prostředků (kapitálu) – pasiva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cs-CZ" altLang="cs-CZ" sz="1600" dirty="0" smtClean="0">
                <a:sym typeface="Symbol" pitchFamily="18" charset="2"/>
              </a:rPr>
              <a:t>= </a:t>
            </a:r>
            <a:r>
              <a:rPr lang="cs-CZ" altLang="cs-CZ" sz="1600" dirty="0">
                <a:sym typeface="Symbol" pitchFamily="18" charset="2"/>
              </a:rPr>
              <a:t>obstarávání </a:t>
            </a:r>
            <a:r>
              <a:rPr lang="cs-CZ" altLang="cs-CZ" sz="1600" dirty="0" smtClean="0">
                <a:sym typeface="Symbol" pitchFamily="18" charset="2"/>
              </a:rPr>
              <a:t>kapitálu + přesuny v </a:t>
            </a:r>
            <a:r>
              <a:rPr lang="cs-CZ" altLang="cs-CZ" sz="1600" dirty="0">
                <a:sym typeface="Symbol" pitchFamily="18" charset="2"/>
              </a:rPr>
              <a:t>kapitálové </a:t>
            </a:r>
            <a:r>
              <a:rPr lang="cs-CZ" altLang="cs-CZ" sz="1600" dirty="0" smtClean="0">
                <a:sym typeface="Symbol" pitchFamily="18" charset="2"/>
              </a:rPr>
              <a:t>oblasti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endParaRPr lang="cs-CZ" altLang="cs-CZ" sz="1600" dirty="0"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cs-CZ" altLang="cs-CZ" sz="1600" b="1" dirty="0" smtClean="0">
                <a:sym typeface="Symbol" pitchFamily="18" charset="2"/>
              </a:rPr>
              <a:t>Investice</a:t>
            </a:r>
            <a:r>
              <a:rPr lang="cs-CZ" altLang="cs-CZ" sz="1600" dirty="0" smtClean="0">
                <a:sym typeface="Symbol" pitchFamily="18" charset="2"/>
              </a:rPr>
              <a:t> </a:t>
            </a:r>
            <a:r>
              <a:rPr lang="cs-CZ" altLang="cs-CZ" sz="1600" dirty="0">
                <a:sym typeface="Symbol" pitchFamily="18" charset="2"/>
              </a:rPr>
              <a:t>= použití finančních prostředků k obstarání majetku - aktiva</a:t>
            </a:r>
          </a:p>
          <a:p>
            <a:pPr algn="just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58568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59632" y="1810464"/>
            <a:ext cx="756084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i="1" u="sng" dirty="0"/>
              <a:t>Aktiva			</a:t>
            </a:r>
            <a:r>
              <a:rPr lang="cs-CZ" sz="1400" b="1" u="sng" dirty="0" smtClean="0"/>
              <a:t>Rozvaha</a:t>
            </a:r>
            <a:r>
              <a:rPr lang="cs-CZ" sz="1400" b="1" i="1" u="sng" dirty="0"/>
              <a:t>			</a:t>
            </a:r>
            <a:r>
              <a:rPr lang="cs-CZ" sz="1400" b="1" i="1" u="sng" dirty="0" smtClean="0"/>
              <a:t>Pasiva</a:t>
            </a:r>
            <a:endParaRPr lang="cs-CZ" sz="1400" dirty="0"/>
          </a:p>
          <a:p>
            <a:r>
              <a:rPr lang="cs-CZ" sz="1400" i="1" dirty="0"/>
              <a:t>Dlouhodobý majetek			Vlastní kapitál</a:t>
            </a:r>
            <a:endParaRPr lang="cs-CZ" sz="1400" dirty="0"/>
          </a:p>
          <a:p>
            <a:r>
              <a:rPr lang="cs-CZ" sz="1400" dirty="0"/>
              <a:t>Pozemky			200	</a:t>
            </a:r>
            <a:r>
              <a:rPr lang="cs-CZ" sz="1400" dirty="0" smtClean="0"/>
              <a:t>Základní </a:t>
            </a:r>
            <a:r>
              <a:rPr lang="cs-CZ" sz="1400" dirty="0"/>
              <a:t>kapitál	1000</a:t>
            </a:r>
          </a:p>
          <a:p>
            <a:r>
              <a:rPr lang="cs-CZ" sz="1400" dirty="0"/>
              <a:t>Stroje a zařízení		1500	</a:t>
            </a:r>
            <a:r>
              <a:rPr lang="cs-CZ" sz="1400" b="1" dirty="0" smtClean="0"/>
              <a:t>Zisk</a:t>
            </a:r>
            <a:r>
              <a:rPr lang="cs-CZ" sz="1400" b="1" dirty="0"/>
              <a:t>		200</a:t>
            </a:r>
            <a:endParaRPr lang="cs-CZ" sz="1400" dirty="0"/>
          </a:p>
          <a:p>
            <a:r>
              <a:rPr lang="cs-CZ" sz="1400" dirty="0"/>
              <a:t>Budovy 			</a:t>
            </a:r>
            <a:r>
              <a:rPr lang="cs-CZ" sz="1400" dirty="0" smtClean="0"/>
              <a:t>450</a:t>
            </a:r>
          </a:p>
          <a:p>
            <a:r>
              <a:rPr lang="cs-CZ" sz="1400" i="1" dirty="0" smtClean="0"/>
              <a:t>Oběžný majetek			Cizí kapitál</a:t>
            </a:r>
            <a:endParaRPr lang="cs-CZ" sz="1400" dirty="0" smtClean="0"/>
          </a:p>
          <a:p>
            <a:r>
              <a:rPr lang="cs-CZ" sz="1400" dirty="0" smtClean="0"/>
              <a:t>Hotové </a:t>
            </a:r>
            <a:r>
              <a:rPr lang="cs-CZ" sz="1400" dirty="0"/>
              <a:t>výrobky na skladě	80	</a:t>
            </a:r>
            <a:r>
              <a:rPr lang="cs-CZ" sz="1400" dirty="0" smtClean="0"/>
              <a:t>Rezervy</a:t>
            </a:r>
            <a:r>
              <a:rPr lang="cs-CZ" sz="1400" dirty="0"/>
              <a:t>		200</a:t>
            </a:r>
          </a:p>
          <a:p>
            <a:r>
              <a:rPr lang="cs-CZ" sz="1400" dirty="0"/>
              <a:t>Pohledávky		</a:t>
            </a:r>
            <a:r>
              <a:rPr lang="cs-CZ" sz="1400" dirty="0" smtClean="0"/>
              <a:t>	350</a:t>
            </a:r>
            <a:r>
              <a:rPr lang="cs-CZ" sz="1400" dirty="0"/>
              <a:t>	</a:t>
            </a:r>
            <a:r>
              <a:rPr lang="cs-CZ" sz="1400" dirty="0" smtClean="0"/>
              <a:t>Bankovní </a:t>
            </a:r>
            <a:r>
              <a:rPr lang="cs-CZ" sz="1400" dirty="0"/>
              <a:t>úvěr	1300</a:t>
            </a:r>
          </a:p>
          <a:p>
            <a:r>
              <a:rPr lang="cs-CZ" sz="1400" u="sng" dirty="0"/>
              <a:t>Běžný účet		</a:t>
            </a:r>
            <a:r>
              <a:rPr lang="cs-CZ" sz="1400" u="sng" dirty="0" smtClean="0"/>
              <a:t>	120</a:t>
            </a:r>
            <a:r>
              <a:rPr lang="cs-CZ" sz="1400" u="sng" dirty="0"/>
              <a:t>________________________________</a:t>
            </a:r>
            <a:endParaRPr lang="cs-CZ" sz="1400" dirty="0"/>
          </a:p>
          <a:p>
            <a:r>
              <a:rPr lang="cs-CZ" sz="1400" b="1" i="1" dirty="0"/>
              <a:t>Aktiva celkem</a:t>
            </a:r>
            <a:r>
              <a:rPr lang="cs-CZ" sz="1400" b="1" dirty="0"/>
              <a:t>		</a:t>
            </a:r>
            <a:r>
              <a:rPr lang="cs-CZ" sz="1400" b="1" dirty="0" smtClean="0"/>
              <a:t>2700</a:t>
            </a:r>
            <a:r>
              <a:rPr lang="cs-CZ" sz="1400" b="1" dirty="0"/>
              <a:t>	</a:t>
            </a:r>
            <a:r>
              <a:rPr lang="cs-CZ" sz="1400" b="1" i="1" dirty="0" smtClean="0"/>
              <a:t>Pasiva </a:t>
            </a:r>
            <a:r>
              <a:rPr lang="cs-CZ" sz="1400" b="1" i="1" dirty="0"/>
              <a:t>celkem</a:t>
            </a:r>
            <a:r>
              <a:rPr lang="cs-CZ" sz="1400" b="1" dirty="0"/>
              <a:t>	</a:t>
            </a:r>
            <a:r>
              <a:rPr lang="cs-CZ" sz="1400" b="1" dirty="0" smtClean="0"/>
              <a:t>2700</a:t>
            </a:r>
            <a:endParaRPr lang="cs-CZ" sz="1400" dirty="0"/>
          </a:p>
          <a:p>
            <a:r>
              <a:rPr lang="cs-CZ" sz="1400" dirty="0"/>
              <a:t> </a:t>
            </a:r>
          </a:p>
          <a:p>
            <a:r>
              <a:rPr lang="cs-CZ" sz="1400" b="1" dirty="0"/>
              <a:t>Výkaz zisků a ztrát</a:t>
            </a:r>
            <a:endParaRPr lang="cs-CZ" sz="1400" dirty="0"/>
          </a:p>
          <a:p>
            <a:r>
              <a:rPr lang="cs-CZ" sz="1400" dirty="0"/>
              <a:t>Tržby za zboží				20000</a:t>
            </a:r>
          </a:p>
          <a:p>
            <a:r>
              <a:rPr lang="cs-CZ" sz="1400" i="1" dirty="0"/>
              <a:t>Náklady na prodané zboží			18000</a:t>
            </a:r>
            <a:endParaRPr lang="cs-CZ" sz="1400" dirty="0"/>
          </a:p>
          <a:p>
            <a:r>
              <a:rPr lang="cs-CZ" sz="1400" i="1" dirty="0"/>
              <a:t>Osobní náklady				1200</a:t>
            </a:r>
            <a:endParaRPr lang="cs-CZ" sz="1400" dirty="0"/>
          </a:p>
          <a:p>
            <a:r>
              <a:rPr lang="cs-CZ" sz="1400" i="1" dirty="0"/>
              <a:t>Odpisy					</a:t>
            </a:r>
            <a:r>
              <a:rPr lang="cs-CZ" sz="1400" i="1" dirty="0" smtClean="0"/>
              <a:t>200</a:t>
            </a:r>
            <a:endParaRPr lang="cs-CZ" sz="1400" dirty="0"/>
          </a:p>
          <a:p>
            <a:r>
              <a:rPr lang="cs-CZ" sz="1400" u="sng" dirty="0"/>
              <a:t>Tržby za prodaný materiál			200___</a:t>
            </a:r>
            <a:endParaRPr lang="cs-CZ" sz="1400" dirty="0"/>
          </a:p>
          <a:p>
            <a:r>
              <a:rPr lang="cs-CZ" sz="1400" b="1" dirty="0"/>
              <a:t>Provozní hospodářský výsledek		800</a:t>
            </a:r>
            <a:endParaRPr lang="cs-CZ" sz="1400" dirty="0"/>
          </a:p>
          <a:p>
            <a:r>
              <a:rPr lang="cs-CZ" sz="1400" i="1" u="sng" dirty="0"/>
              <a:t>Nákladové úroky				537___</a:t>
            </a:r>
            <a:endParaRPr lang="cs-CZ" sz="1400" dirty="0"/>
          </a:p>
          <a:p>
            <a:r>
              <a:rPr lang="cs-CZ" sz="1400" b="1" u="sng" dirty="0"/>
              <a:t>HV z finančních operací			-537__</a:t>
            </a:r>
            <a:endParaRPr lang="cs-CZ" sz="1400" dirty="0"/>
          </a:p>
          <a:p>
            <a:r>
              <a:rPr lang="cs-CZ" sz="1400" b="1" dirty="0"/>
              <a:t>HV před zdaněním			</a:t>
            </a:r>
            <a:r>
              <a:rPr lang="cs-CZ" sz="1400" b="1" dirty="0" smtClean="0"/>
              <a:t>	263</a:t>
            </a:r>
            <a:endParaRPr lang="cs-CZ" sz="1400" dirty="0"/>
          </a:p>
          <a:p>
            <a:r>
              <a:rPr lang="cs-CZ" sz="1400" i="1" u="sng" dirty="0"/>
              <a:t>Splatná daň z příjmů (24%)			63____</a:t>
            </a:r>
            <a:endParaRPr lang="cs-CZ" sz="1400" dirty="0"/>
          </a:p>
          <a:p>
            <a:r>
              <a:rPr lang="cs-CZ" sz="1400" b="1" dirty="0"/>
              <a:t>Hospodářský výsledek po zdanění (Zisk)	</a:t>
            </a:r>
            <a:r>
              <a:rPr lang="cs-CZ" sz="1400" b="1" dirty="0" smtClean="0"/>
              <a:t>	200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46415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Investice a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 dirty="0"/>
              <a:t>Ne každé použití finančních prostředků je investice (např. úvěr na zaplacení závazků).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800" dirty="0"/>
              <a:t>Ne každé financování je obstarávaní peněz (např. věcné vklady).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800" dirty="0" smtClean="0"/>
              <a:t>Z </a:t>
            </a:r>
            <a:r>
              <a:rPr lang="cs-CZ" altLang="cs-CZ" sz="1800" dirty="0"/>
              <a:t>hlediska rozvahy sledujeme jaké součásti kapitálu má podnik k dispozici a v jaké podobě (pasiva – vlastní a cizí kapitál) a jaké druhy majetku má podnik k dispozici (aktiva – dlouhodobý a oběžný majetek).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800" b="1" dirty="0" err="1" smtClean="0"/>
              <a:t>Dezinvestice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= uvolnění finančních částek investovaných ve věcném nebo finančním majetku prostřednictvím trhu do likvidní podoby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800" b="1" dirty="0"/>
              <a:t>Úbytek kapitálu </a:t>
            </a:r>
            <a:r>
              <a:rPr lang="cs-CZ" altLang="cs-CZ" sz="1800" dirty="0"/>
              <a:t>= např. splácení kapitálových vkladů, výběr zisku apod.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40440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Podnikový obrat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619199"/>
          </a:xfrm>
        </p:spPr>
        <p:txBody>
          <a:bodyPr/>
          <a:lstStyle/>
          <a:p>
            <a:r>
              <a:rPr lang="cs-CZ" sz="1600" b="1" dirty="0"/>
              <a:t>Podnikový obrat</a:t>
            </a:r>
            <a:r>
              <a:rPr lang="cs-CZ" sz="1600" dirty="0"/>
              <a:t> je procesem průběžných příjmů a výdajů peněz a průběžných investic a </a:t>
            </a:r>
            <a:r>
              <a:rPr lang="cs-CZ" sz="1600" dirty="0" err="1"/>
              <a:t>dezinvestic</a:t>
            </a:r>
            <a:r>
              <a:rPr lang="cs-CZ" sz="1600" dirty="0"/>
              <a:t>.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92896"/>
            <a:ext cx="5055840" cy="4365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468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Financování podniku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2060848"/>
            <a:ext cx="7632848" cy="437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Financováním</a:t>
            </a:r>
            <a:r>
              <a:rPr lang="cs-CZ" sz="1600" dirty="0"/>
              <a:t> rozumíme nejen opatřování kapitálu a provádění opatření v kapitálové oblasti nezbytných pro uskutečňování podnikové </a:t>
            </a:r>
            <a:r>
              <a:rPr lang="cs-CZ" sz="1600" dirty="0" smtClean="0"/>
              <a:t>činnosti.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altLang="cs-CZ" sz="1600" dirty="0" smtClean="0"/>
              <a:t>Opatření v kapitálové oblasti = změna </a:t>
            </a:r>
            <a:r>
              <a:rPr lang="cs-CZ" altLang="cs-CZ" sz="1600" dirty="0"/>
              <a:t>financování = nemá vliv na stav majetku, ale jen na jeho </a:t>
            </a:r>
            <a:r>
              <a:rPr lang="cs-CZ" altLang="cs-CZ" sz="1600" dirty="0" smtClean="0"/>
              <a:t>strukturu:</a:t>
            </a:r>
          </a:p>
          <a:p>
            <a:pPr lvl="1">
              <a:buClr>
                <a:schemeClr val="tx2"/>
              </a:buClr>
              <a:buSzPct val="120000"/>
            </a:pPr>
            <a:r>
              <a:rPr lang="cs-CZ" altLang="cs-CZ" sz="1600" dirty="0" smtClean="0">
                <a:sym typeface="Symbol" pitchFamily="18" charset="2"/>
              </a:rPr>
              <a:t></a:t>
            </a:r>
            <a:r>
              <a:rPr lang="cs-CZ" altLang="cs-CZ" sz="1600" dirty="0">
                <a:sym typeface="Symbol" pitchFamily="18" charset="2"/>
              </a:rPr>
              <a:t>	přeměna cizího ve vlastní kapitál</a:t>
            </a:r>
          </a:p>
          <a:p>
            <a:pPr lvl="1"/>
            <a:r>
              <a:rPr lang="cs-CZ" altLang="cs-CZ" sz="1600" dirty="0">
                <a:sym typeface="Symbol" pitchFamily="18" charset="2"/>
              </a:rPr>
              <a:t>	přeměna vlastního v cizí kapitál</a:t>
            </a:r>
          </a:p>
          <a:p>
            <a:pPr lvl="1"/>
            <a:r>
              <a:rPr lang="cs-CZ" altLang="cs-CZ" sz="1600" dirty="0">
                <a:sym typeface="Symbol" pitchFamily="18" charset="2"/>
              </a:rPr>
              <a:t>	přeměna jednoho druhu cizího kapitálu v jiný</a:t>
            </a:r>
          </a:p>
          <a:p>
            <a:pPr lvl="1"/>
            <a:r>
              <a:rPr lang="cs-CZ" altLang="cs-CZ" sz="1600" dirty="0">
                <a:sym typeface="Symbol" pitchFamily="18" charset="2"/>
              </a:rPr>
              <a:t>	přeměna jednoho druhu vlastního kapitálu v jiný</a:t>
            </a:r>
          </a:p>
          <a:p>
            <a:endParaRPr lang="cs-CZ" altLang="cs-CZ" sz="1600" dirty="0">
              <a:sym typeface="Symbol" pitchFamily="18" charset="2"/>
            </a:endParaRP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altLang="cs-CZ" sz="1600" b="1" dirty="0">
                <a:sym typeface="Symbol" pitchFamily="18" charset="2"/>
              </a:rPr>
              <a:t>Kritéria druhů financování:</a:t>
            </a:r>
          </a:p>
          <a:p>
            <a:pPr lvl="1">
              <a:buFontTx/>
              <a:buAutoNum type="alphaLcParenR"/>
            </a:pPr>
            <a:r>
              <a:rPr lang="cs-CZ" altLang="cs-CZ" sz="1600" dirty="0" smtClean="0">
                <a:sym typeface="Symbol" pitchFamily="18" charset="2"/>
              </a:rPr>
              <a:t> Původ </a:t>
            </a:r>
            <a:r>
              <a:rPr lang="cs-CZ" altLang="cs-CZ" sz="1600" dirty="0">
                <a:sym typeface="Symbol" pitchFamily="18" charset="2"/>
              </a:rPr>
              <a:t>kapitálu – </a:t>
            </a:r>
            <a:r>
              <a:rPr lang="cs-CZ" altLang="cs-CZ" sz="1600" b="1" dirty="0">
                <a:sym typeface="Symbol" pitchFamily="18" charset="2"/>
              </a:rPr>
              <a:t>vnější x vnitřní </a:t>
            </a:r>
            <a:r>
              <a:rPr lang="cs-CZ" altLang="cs-CZ" sz="1600" dirty="0">
                <a:sym typeface="Symbol" pitchFamily="18" charset="2"/>
              </a:rPr>
              <a:t>financování</a:t>
            </a:r>
          </a:p>
          <a:p>
            <a:pPr lvl="1">
              <a:spcBef>
                <a:spcPct val="10000"/>
              </a:spcBef>
              <a:buFontTx/>
              <a:buAutoNum type="alphaLcParenR"/>
            </a:pPr>
            <a:r>
              <a:rPr lang="cs-CZ" altLang="cs-CZ" sz="1600" dirty="0" smtClean="0">
                <a:sym typeface="Symbol" pitchFamily="18" charset="2"/>
              </a:rPr>
              <a:t> Právní </a:t>
            </a:r>
            <a:r>
              <a:rPr lang="cs-CZ" altLang="cs-CZ" sz="1600" dirty="0">
                <a:sym typeface="Symbol" pitchFamily="18" charset="2"/>
              </a:rPr>
              <a:t>postavení původce kapitálu – </a:t>
            </a:r>
            <a:r>
              <a:rPr lang="cs-CZ" altLang="cs-CZ" sz="1600" b="1" dirty="0">
                <a:sym typeface="Symbol" pitchFamily="18" charset="2"/>
              </a:rPr>
              <a:t>vlastní x cizí</a:t>
            </a:r>
          </a:p>
          <a:p>
            <a:pPr lvl="1">
              <a:spcBef>
                <a:spcPct val="10000"/>
              </a:spcBef>
              <a:buFontTx/>
              <a:buAutoNum type="alphaLcParenR"/>
            </a:pPr>
            <a:r>
              <a:rPr lang="cs-CZ" altLang="cs-CZ" sz="1600" dirty="0" smtClean="0">
                <a:sym typeface="Symbol" pitchFamily="18" charset="2"/>
              </a:rPr>
              <a:t> Vliv </a:t>
            </a:r>
            <a:r>
              <a:rPr lang="cs-CZ" altLang="cs-CZ" sz="1600" dirty="0">
                <a:sym typeface="Symbol" pitchFamily="18" charset="2"/>
              </a:rPr>
              <a:t>na majetkovou a kapitálovou strukturu – změna bilanční sumy x </a:t>
            </a:r>
            <a:r>
              <a:rPr lang="cs-CZ" altLang="cs-CZ" sz="1600" dirty="0" smtClean="0">
                <a:sym typeface="Symbol" pitchFamily="18" charset="2"/>
              </a:rPr>
              <a:t>změna </a:t>
            </a:r>
            <a:r>
              <a:rPr lang="cs-CZ" altLang="cs-CZ" sz="1600" dirty="0">
                <a:sym typeface="Symbol" pitchFamily="18" charset="2"/>
              </a:rPr>
              <a:t>v aktivech, resp. pasivech</a:t>
            </a:r>
          </a:p>
          <a:p>
            <a:pPr lvl="1">
              <a:spcBef>
                <a:spcPct val="10000"/>
              </a:spcBef>
              <a:buFontTx/>
              <a:buAutoNum type="alphaLcParenR"/>
            </a:pPr>
            <a:r>
              <a:rPr lang="cs-CZ" altLang="cs-CZ" sz="1600" dirty="0" smtClean="0">
                <a:sym typeface="Symbol" pitchFamily="18" charset="2"/>
              </a:rPr>
              <a:t> Dispoziční </a:t>
            </a:r>
            <a:r>
              <a:rPr lang="cs-CZ" altLang="cs-CZ" sz="1600" dirty="0">
                <a:sym typeface="Symbol" pitchFamily="18" charset="2"/>
              </a:rPr>
              <a:t>lhůta pro daný kapitál – neomezený x dlouhodobý x střednědobý x krátkodobý</a:t>
            </a:r>
          </a:p>
          <a:p>
            <a:pPr lvl="1">
              <a:spcBef>
                <a:spcPct val="10000"/>
              </a:spcBef>
              <a:buFontTx/>
              <a:buAutoNum type="alphaLcParenR"/>
            </a:pPr>
            <a:r>
              <a:rPr lang="cs-CZ" altLang="cs-CZ" sz="1600" dirty="0" smtClean="0">
                <a:sym typeface="Symbol" pitchFamily="18" charset="2"/>
              </a:rPr>
              <a:t> Příčina </a:t>
            </a:r>
            <a:r>
              <a:rPr lang="cs-CZ" altLang="cs-CZ" sz="1600" dirty="0">
                <a:sym typeface="Symbol" pitchFamily="18" charset="2"/>
              </a:rPr>
              <a:t>financování – založení podniku x fúze x sanace x </a:t>
            </a:r>
            <a:r>
              <a:rPr lang="cs-CZ" altLang="cs-CZ" sz="1600" dirty="0" smtClean="0">
                <a:sym typeface="Symbol" pitchFamily="18" charset="2"/>
              </a:rPr>
              <a:t>…</a:t>
            </a:r>
            <a:endParaRPr lang="cs-CZ" altLang="cs-CZ" sz="16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71565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Investice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 b="1" dirty="0"/>
              <a:t>Dle druhu majetkových složek, pro jejichž získání byly použity</a:t>
            </a:r>
          </a:p>
          <a:p>
            <a:pPr lvl="1" eaLnBrk="1" hangingPunct="1">
              <a:spcBef>
                <a:spcPct val="10000"/>
              </a:spcBef>
              <a:buFontTx/>
              <a:buChar char="-"/>
            </a:pPr>
            <a:r>
              <a:rPr lang="cs-CZ" altLang="cs-CZ" sz="1800" dirty="0" smtClean="0"/>
              <a:t>věcné investice</a:t>
            </a:r>
          </a:p>
          <a:p>
            <a:pPr lvl="1" eaLnBrk="1" hangingPunct="1">
              <a:spcBef>
                <a:spcPct val="10000"/>
              </a:spcBef>
              <a:buFontTx/>
              <a:buChar char="-"/>
            </a:pPr>
            <a:r>
              <a:rPr lang="cs-CZ" altLang="cs-CZ" sz="1800" dirty="0" smtClean="0"/>
              <a:t>finanční </a:t>
            </a:r>
            <a:r>
              <a:rPr lang="cs-CZ" altLang="cs-CZ" sz="1800" dirty="0"/>
              <a:t>investice</a:t>
            </a:r>
          </a:p>
          <a:p>
            <a:pPr lvl="1" eaLnBrk="1" hangingPunct="1">
              <a:spcBef>
                <a:spcPct val="10000"/>
              </a:spcBef>
              <a:buFontTx/>
              <a:buChar char="-"/>
            </a:pPr>
            <a:r>
              <a:rPr lang="cs-CZ" altLang="cs-CZ" sz="1800" dirty="0" smtClean="0"/>
              <a:t>nehmotné </a:t>
            </a:r>
            <a:r>
              <a:rPr lang="cs-CZ" altLang="cs-CZ" sz="1800" dirty="0"/>
              <a:t>investice</a:t>
            </a:r>
          </a:p>
          <a:p>
            <a:pPr marL="0" indent="0" eaLnBrk="1" hangingPunct="1">
              <a:buNone/>
            </a:pPr>
            <a:endParaRPr lang="cs-CZ" altLang="cs-CZ" sz="1000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1800" b="1" dirty="0"/>
              <a:t>Dle hodnoty investic v příslušném období</a:t>
            </a:r>
          </a:p>
          <a:p>
            <a:pPr marL="0" indent="0" eaLnBrk="1" hangingPunct="1">
              <a:spcBef>
                <a:spcPct val="10000"/>
              </a:spcBef>
              <a:buNone/>
            </a:pPr>
            <a:r>
              <a:rPr lang="cs-CZ" altLang="cs-CZ" sz="1800" dirty="0" smtClean="0"/>
              <a:t>	brutto </a:t>
            </a:r>
            <a:r>
              <a:rPr lang="cs-CZ" altLang="cs-CZ" sz="1800" dirty="0"/>
              <a:t>investice = reinvestice (obnovovací investice) + netto </a:t>
            </a:r>
            <a:r>
              <a:rPr lang="cs-CZ" altLang="cs-CZ" sz="1800" dirty="0" smtClean="0"/>
              <a:t>	investice </a:t>
            </a:r>
            <a:r>
              <a:rPr lang="cs-CZ" altLang="cs-CZ" sz="1800" dirty="0"/>
              <a:t>(rozšiřovací investice)</a:t>
            </a:r>
          </a:p>
          <a:p>
            <a:pPr marL="0" indent="0" eaLnBrk="1" hangingPunct="1">
              <a:buNone/>
            </a:pPr>
            <a:endParaRPr lang="cs-CZ" altLang="cs-CZ" sz="1000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1800" dirty="0"/>
              <a:t>Modernizační investice = technicky vylepšené zařízení, které zvyšuje kapacitu podniku</a:t>
            </a:r>
          </a:p>
          <a:p>
            <a:pPr marL="0" indent="0" eaLnBrk="1" hangingPunct="1">
              <a:buNone/>
            </a:pPr>
            <a:endParaRPr lang="cs-CZ" altLang="cs-CZ" sz="1000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1800" dirty="0"/>
              <a:t>Racionalizační investice = zařízení produkuje beze změny kapacity, ale s nižšími náklady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813224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efektivnosti investic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Rozhodování o investicích patří k nejdůležitějším manažerským </a:t>
            </a:r>
            <a:r>
              <a:rPr lang="cs-CZ" sz="1600" dirty="0" smtClean="0"/>
              <a:t>rozhodnutím.</a:t>
            </a:r>
          </a:p>
          <a:p>
            <a:r>
              <a:rPr lang="cs-CZ" sz="1600" dirty="0" smtClean="0"/>
              <a:t>Investiční </a:t>
            </a:r>
            <a:r>
              <a:rPr lang="cs-CZ" sz="1600" dirty="0"/>
              <a:t>rozhodování určuje dlouhodobě druh a objem produkovaných výkonů a významně ovlivňuje další existenci </a:t>
            </a:r>
            <a:r>
              <a:rPr lang="cs-CZ" sz="1600" dirty="0" smtClean="0"/>
              <a:t>podniku.</a:t>
            </a:r>
          </a:p>
          <a:p>
            <a:r>
              <a:rPr lang="cs-CZ" sz="1600" dirty="0" smtClean="0"/>
              <a:t>Investičnímu </a:t>
            </a:r>
            <a:r>
              <a:rPr lang="cs-CZ" sz="1600" dirty="0"/>
              <a:t>rozhodování musí předcházet investiční plánováním, které musí být sladěno s kapitálovým plánováním.</a:t>
            </a:r>
          </a:p>
          <a:p>
            <a:r>
              <a:rPr lang="cs-CZ" sz="1600" b="1" dirty="0"/>
              <a:t>Investiční plán</a:t>
            </a:r>
            <a:r>
              <a:rPr lang="cs-CZ" sz="1600" dirty="0"/>
              <a:t> je konkretizován v investičních projektech. Z nich se s využitím investičních propočtů vybírají ty, které nejlépe splňují cíle </a:t>
            </a:r>
            <a:r>
              <a:rPr lang="cs-CZ" sz="1600" dirty="0" smtClean="0"/>
              <a:t>podniku.</a:t>
            </a:r>
          </a:p>
          <a:p>
            <a:pPr marL="0" indent="0">
              <a:buNone/>
            </a:pPr>
            <a:endParaRPr lang="cs-CZ" sz="1600" dirty="0" smtClean="0"/>
          </a:p>
          <a:p>
            <a:r>
              <a:rPr lang="cs-CZ" sz="1600" dirty="0" smtClean="0"/>
              <a:t>Klíčovým </a:t>
            </a:r>
            <a:r>
              <a:rPr lang="cs-CZ" sz="1600" dirty="0"/>
              <a:t>nástrojem investičního plánování jsou </a:t>
            </a:r>
            <a:r>
              <a:rPr lang="cs-CZ" sz="1600" b="1" dirty="0"/>
              <a:t>investiční propočty, </a:t>
            </a:r>
            <a:r>
              <a:rPr lang="cs-CZ" sz="1600" dirty="0"/>
              <a:t>jejichž pomocí se posuzuje:</a:t>
            </a:r>
          </a:p>
          <a:p>
            <a:pPr lvl="1"/>
            <a:r>
              <a:rPr lang="cs-CZ" sz="1600" dirty="0"/>
              <a:t>výhodnost jednotlivého investičního projektu</a:t>
            </a:r>
          </a:p>
          <a:p>
            <a:pPr lvl="1"/>
            <a:r>
              <a:rPr lang="cs-CZ" sz="1600" dirty="0"/>
              <a:t>porovnání výhodnosti více investičních variant</a:t>
            </a:r>
          </a:p>
          <a:p>
            <a:pPr lvl="1"/>
            <a:r>
              <a:rPr lang="cs-CZ" sz="1600" dirty="0"/>
              <a:t>sestavení optimální kombinace investičních projektů vzhledem k možnostem jejich financování</a:t>
            </a:r>
            <a:r>
              <a:rPr lang="cs-CZ" sz="1600" dirty="0" smtClean="0"/>
              <a:t>.</a:t>
            </a:r>
            <a:endParaRPr lang="cs-CZ" altLang="cs-CZ" sz="16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37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efektivnosti investic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Investiční propočty připravují investiční </a:t>
            </a:r>
            <a:r>
              <a:rPr lang="cs-CZ" sz="1800" dirty="0" smtClean="0"/>
              <a:t>rozhodování.</a:t>
            </a:r>
          </a:p>
          <a:p>
            <a:r>
              <a:rPr lang="cs-CZ" sz="1800" dirty="0" smtClean="0"/>
              <a:t>Investice </a:t>
            </a:r>
            <a:r>
              <a:rPr lang="cs-CZ" sz="1800" dirty="0"/>
              <a:t>se bude realizovat, pokud se zajistí investorovi návratnost peněžních výdajů spojených s pořízením a dostatečné zúročení vloženého </a:t>
            </a:r>
            <a:r>
              <a:rPr lang="cs-CZ" sz="1800" dirty="0" smtClean="0"/>
              <a:t>kapitálu.</a:t>
            </a:r>
          </a:p>
          <a:p>
            <a:pPr marL="0" indent="0">
              <a:buNone/>
            </a:pPr>
            <a:endParaRPr lang="cs-CZ" sz="1800" dirty="0" smtClean="0"/>
          </a:p>
          <a:p>
            <a:r>
              <a:rPr lang="cs-CZ" sz="1800" dirty="0" smtClean="0"/>
              <a:t>Investice </a:t>
            </a:r>
            <a:r>
              <a:rPr lang="cs-CZ" sz="1800" dirty="0"/>
              <a:t>je výhodná pokud:</a:t>
            </a:r>
          </a:p>
          <a:p>
            <a:pPr lvl="1"/>
            <a:r>
              <a:rPr lang="cs-CZ" sz="1600" dirty="0"/>
              <a:t>součet peněžních příjmů převyšuje součet výdajů a</a:t>
            </a:r>
          </a:p>
          <a:p>
            <a:pPr lvl="1"/>
            <a:r>
              <a:rPr lang="cs-CZ" sz="1600" dirty="0"/>
              <a:t>přebytek peněžních příjmů nad výdaji umožňuje amortizaci a přiměřené zúročení vloženého kapitálu</a:t>
            </a:r>
            <a:r>
              <a:rPr lang="cs-CZ" sz="1600" dirty="0" smtClean="0"/>
              <a:t>.</a:t>
            </a:r>
          </a:p>
          <a:p>
            <a:pPr marL="0" lvl="0" indent="0">
              <a:buNone/>
            </a:pPr>
            <a:endParaRPr lang="cs-CZ" sz="1800" dirty="0" smtClean="0"/>
          </a:p>
          <a:p>
            <a:pPr lvl="0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6297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efektivnosti investic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K výpočtům </a:t>
            </a:r>
            <a:r>
              <a:rPr lang="cs-CZ" sz="1800" dirty="0" smtClean="0"/>
              <a:t>se využívá ukazatelů </a:t>
            </a:r>
            <a:r>
              <a:rPr lang="cs-CZ" sz="1800" dirty="0"/>
              <a:t>peněžní výdaje, peněžní příjmy, úroková míra a </a:t>
            </a:r>
            <a:r>
              <a:rPr lang="cs-CZ" sz="1800" dirty="0" smtClean="0"/>
              <a:t>čas.</a:t>
            </a:r>
          </a:p>
          <a:p>
            <a:r>
              <a:rPr lang="cs-CZ" sz="1800" b="1" dirty="0" smtClean="0"/>
              <a:t>Peněžní </a:t>
            </a:r>
            <a:r>
              <a:rPr lang="cs-CZ" sz="1800" b="1" dirty="0"/>
              <a:t>výdaje</a:t>
            </a:r>
            <a:r>
              <a:rPr lang="cs-CZ" sz="1800" dirty="0"/>
              <a:t> jsou veličina, která působí úbytek likvidních prostředků (peněz) při pořizování investice. Stejný vliv mají i provozní výdaje (materiál, mzdy, apod.), které vznikají uvedením investice do plného </a:t>
            </a:r>
            <a:r>
              <a:rPr lang="cs-CZ" sz="1800" dirty="0" smtClean="0"/>
              <a:t>provozu.</a:t>
            </a:r>
          </a:p>
          <a:p>
            <a:r>
              <a:rPr lang="cs-CZ" sz="1800" b="1" dirty="0" smtClean="0"/>
              <a:t>Peněžní </a:t>
            </a:r>
            <a:r>
              <a:rPr lang="cs-CZ" sz="1800" b="1" dirty="0"/>
              <a:t>příjmy</a:t>
            </a:r>
            <a:r>
              <a:rPr lang="cs-CZ" sz="1800" dirty="0"/>
              <a:t> vznikají jako příliv likvidních prostředků z prodeje vyprodukovaných výkonů případně z prodeje investice (tržby z prodeje investičního majetku</a:t>
            </a:r>
            <a:r>
              <a:rPr lang="cs-CZ" sz="1800" dirty="0" smtClean="0"/>
              <a:t>).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 smtClean="0"/>
              <a:t>Postupy </a:t>
            </a:r>
            <a:r>
              <a:rPr lang="cs-CZ" sz="1800" dirty="0"/>
              <a:t>investičních propočtů lze rozdělit do dvou základních skupin:</a:t>
            </a:r>
          </a:p>
          <a:p>
            <a:pPr lvl="1"/>
            <a:r>
              <a:rPr lang="cs-CZ" sz="1600" b="1" dirty="0"/>
              <a:t>statické </a:t>
            </a:r>
            <a:r>
              <a:rPr lang="cs-CZ" sz="1600" dirty="0"/>
              <a:t>(pomocné praktické postupy)</a:t>
            </a:r>
          </a:p>
          <a:p>
            <a:pPr lvl="1"/>
            <a:r>
              <a:rPr lang="cs-CZ" sz="1600" b="1" dirty="0"/>
              <a:t>dynamické </a:t>
            </a:r>
            <a:r>
              <a:rPr lang="cs-CZ" sz="1600" dirty="0"/>
              <a:t>(finančně matematické metody)</a:t>
            </a:r>
          </a:p>
        </p:txBody>
      </p:sp>
    </p:spTree>
    <p:extLst>
      <p:ext uri="{BB962C8B-B14F-4D97-AF65-F5344CB8AC3E}">
        <p14:creationId xmlns:p14="http://schemas.microsoft.com/office/powerpoint/2010/main" val="98633453"/>
      </p:ext>
    </p:extLst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758</Words>
  <Application>Microsoft Office PowerPoint</Application>
  <PresentationFormat>Předvádění na obrazovce (4:3)</PresentationFormat>
  <Paragraphs>229</Paragraphs>
  <Slides>20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Směsice</vt:lpstr>
      <vt:lpstr>Equation.3</vt:lpstr>
      <vt:lpstr>Základy financování podniku</vt:lpstr>
      <vt:lpstr>Investice a financování</vt:lpstr>
      <vt:lpstr>Investice a financování</vt:lpstr>
      <vt:lpstr>Podnikový obrat</vt:lpstr>
      <vt:lpstr>Financování podniku</vt:lpstr>
      <vt:lpstr>Investice podniku</vt:lpstr>
      <vt:lpstr>Hodnocení efektivnosti investic</vt:lpstr>
      <vt:lpstr>Hodnocení efektivnosti investic</vt:lpstr>
      <vt:lpstr>Hodnocení efektivnosti investic</vt:lpstr>
      <vt:lpstr>Statické metody</vt:lpstr>
      <vt:lpstr>Dynamické metody</vt:lpstr>
      <vt:lpstr>Majetková a kapitálová struktura podniku</vt:lpstr>
      <vt:lpstr>Majetková a kapitálová struktura podniku</vt:lpstr>
      <vt:lpstr>Majetková struktura podniku</vt:lpstr>
      <vt:lpstr>Kapitálová struktura podniku</vt:lpstr>
      <vt:lpstr>Kapitálová struktura podniku</vt:lpstr>
      <vt:lpstr>Výkaz zisků a ztrát</vt:lpstr>
      <vt:lpstr>Výkaz zisků a ztrát</vt:lpstr>
      <vt:lpstr>Příklad</vt:lpstr>
      <vt:lpstr>Řešení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organizace podniku</dc:title>
  <dc:creator>Uzivatel</dc:creator>
  <cp:lastModifiedBy>Uzivatel</cp:lastModifiedBy>
  <cp:revision>82</cp:revision>
  <dcterms:created xsi:type="dcterms:W3CDTF">2020-11-01T14:42:00Z</dcterms:created>
  <dcterms:modified xsi:type="dcterms:W3CDTF">2020-11-06T12:13:00Z</dcterms:modified>
</cp:coreProperties>
</file>