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Základy účetnictví</a:t>
            </a:r>
            <a:endParaRPr lang="cs-CZ" altLang="cs-CZ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Účetní období, účetní doklady a účetní zápisy</a:t>
            </a:r>
          </a:p>
          <a:p>
            <a:r>
              <a:rPr lang="cs-CZ" sz="2400" dirty="0"/>
              <a:t>Účetní zásady, principy a podvojnosti a souvztažnosti</a:t>
            </a:r>
          </a:p>
          <a:p>
            <a:r>
              <a:rPr lang="cs-CZ" sz="2400" dirty="0"/>
              <a:t>Majetek a zdroje jeho krytí v podniku</a:t>
            </a:r>
          </a:p>
          <a:p>
            <a:r>
              <a:rPr lang="cs-CZ" sz="2400" dirty="0"/>
              <a:t>Oceňování majetku a závazků</a:t>
            </a:r>
          </a:p>
          <a:p>
            <a:r>
              <a:rPr lang="cs-CZ" sz="2400" dirty="0"/>
              <a:t>Rozvaha, účty aktiv a pasiv</a:t>
            </a:r>
          </a:p>
          <a:p>
            <a:r>
              <a:rPr lang="cs-CZ" sz="2400" dirty="0"/>
              <a:t>Výsledek hospodaření, výnosy a náklady</a:t>
            </a:r>
          </a:p>
          <a:p>
            <a:r>
              <a:rPr lang="cs-CZ" sz="2400" dirty="0"/>
              <a:t>Směrná účtová osnova a účtový rozvrh</a:t>
            </a:r>
          </a:p>
          <a:p>
            <a:r>
              <a:rPr lang="cs-CZ" sz="2400" dirty="0"/>
              <a:t>Výkaz cash-</a:t>
            </a:r>
            <a:r>
              <a:rPr lang="cs-CZ" sz="2400" dirty="0" err="1"/>
              <a:t>flow</a:t>
            </a:r>
            <a:endParaRPr lang="cs-CZ" sz="2400" dirty="0"/>
          </a:p>
          <a:p>
            <a:r>
              <a:rPr lang="cs-CZ" sz="2400" dirty="0"/>
              <a:t>Daňová evidence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Měnit rozvahu při každé hospodářské operaci je v praxi nereálné, proto v účetnictví pro každé aktivum a pasivum </a:t>
            </a:r>
            <a:r>
              <a:rPr lang="cs-CZ" sz="1600" b="1" dirty="0"/>
              <a:t>existuje samostatný</a:t>
            </a:r>
            <a:r>
              <a:rPr lang="cs-CZ" sz="1600" dirty="0"/>
              <a:t> </a:t>
            </a:r>
            <a:r>
              <a:rPr lang="cs-CZ" sz="1600" b="1" dirty="0"/>
              <a:t>účet</a:t>
            </a:r>
            <a:r>
              <a:rPr lang="cs-CZ" sz="1600" dirty="0"/>
              <a:t>.</a:t>
            </a:r>
          </a:p>
          <a:p>
            <a:r>
              <a:rPr lang="cs-CZ" sz="1600" dirty="0"/>
              <a:t>Každý účet má dvě strany - stranu „</a:t>
            </a:r>
            <a:r>
              <a:rPr lang="cs-CZ" sz="1600" b="1" dirty="0"/>
              <a:t>Má dáti</a:t>
            </a:r>
            <a:r>
              <a:rPr lang="cs-CZ" sz="1600" dirty="0"/>
              <a:t>“ („</a:t>
            </a:r>
            <a:r>
              <a:rPr lang="cs-CZ" sz="1600" b="1" dirty="0"/>
              <a:t>MD</a:t>
            </a:r>
            <a:r>
              <a:rPr lang="cs-CZ" sz="1600" dirty="0"/>
              <a:t>“) a stranu „</a:t>
            </a:r>
            <a:r>
              <a:rPr lang="cs-CZ" sz="1600" b="1" dirty="0"/>
              <a:t>Dal</a:t>
            </a:r>
            <a:r>
              <a:rPr lang="cs-CZ" sz="1600" dirty="0"/>
              <a:t>“ („</a:t>
            </a:r>
            <a:r>
              <a:rPr lang="cs-CZ" sz="1600" b="1" dirty="0"/>
              <a:t>D</a:t>
            </a:r>
            <a:r>
              <a:rPr lang="cs-CZ" sz="1600" dirty="0"/>
              <a:t>“).</a:t>
            </a:r>
          </a:p>
          <a:p>
            <a:r>
              <a:rPr lang="cs-CZ" sz="1600" dirty="0"/>
              <a:t>Na každém účtu jsou </a:t>
            </a:r>
            <a:r>
              <a:rPr lang="cs-CZ" sz="1600" b="1" dirty="0"/>
              <a:t>zachyceny počáteční stav</a:t>
            </a:r>
            <a:r>
              <a:rPr lang="cs-CZ" sz="1600" dirty="0"/>
              <a:t>, </a:t>
            </a:r>
            <a:r>
              <a:rPr lang="cs-CZ" sz="1600" b="1" dirty="0"/>
              <a:t>přírůstky</a:t>
            </a:r>
            <a:r>
              <a:rPr lang="cs-CZ" sz="1600" dirty="0"/>
              <a:t>, </a:t>
            </a:r>
            <a:r>
              <a:rPr lang="cs-CZ" sz="1600" b="1" dirty="0"/>
              <a:t>úbytky</a:t>
            </a:r>
            <a:r>
              <a:rPr lang="cs-CZ" sz="1600" dirty="0"/>
              <a:t> a </a:t>
            </a:r>
            <a:r>
              <a:rPr lang="cs-CZ" sz="1600" b="1" dirty="0"/>
              <a:t>stav konečný</a:t>
            </a:r>
            <a:r>
              <a:rPr lang="cs-CZ" sz="1600" dirty="0"/>
              <a:t>.</a:t>
            </a:r>
          </a:p>
          <a:p>
            <a:r>
              <a:rPr lang="cs-CZ" sz="1600" dirty="0"/>
              <a:t>Kromě těchto účtů zachycujících stav a pohyb majetku a jeho zdroje krytí existují ještě </a:t>
            </a:r>
            <a:r>
              <a:rPr lang="cs-CZ" sz="1600" b="1" dirty="0"/>
              <a:t>účty výsledkové</a:t>
            </a:r>
            <a:r>
              <a:rPr lang="cs-CZ" sz="1600" dirty="0"/>
              <a:t>, kde jsou zachyceny </a:t>
            </a:r>
            <a:r>
              <a:rPr lang="cs-CZ" sz="1600" b="1" dirty="0"/>
              <a:t>výnosy a náklady</a:t>
            </a:r>
            <a:r>
              <a:rPr lang="cs-CZ" sz="1600" dirty="0"/>
              <a:t>, a </a:t>
            </a:r>
            <a:r>
              <a:rPr lang="cs-CZ" sz="1600" b="1" dirty="0"/>
              <a:t>účty podrozvahové</a:t>
            </a:r>
            <a:r>
              <a:rPr lang="cs-CZ" sz="1600" dirty="0"/>
              <a:t>.</a:t>
            </a:r>
          </a:p>
          <a:p>
            <a:r>
              <a:rPr lang="cs-CZ" sz="1600" dirty="0"/>
              <a:t>Účet může být </a:t>
            </a:r>
            <a:r>
              <a:rPr lang="cs-CZ" sz="1600" b="1" dirty="0"/>
              <a:t>aktivní</a:t>
            </a:r>
            <a:r>
              <a:rPr lang="cs-CZ" sz="1600" dirty="0"/>
              <a:t>, nebo </a:t>
            </a:r>
            <a:r>
              <a:rPr lang="cs-CZ" sz="1600" b="1" dirty="0"/>
              <a:t>pasivní</a:t>
            </a:r>
            <a:r>
              <a:rPr lang="cs-CZ" sz="1600" dirty="0"/>
              <a:t>.</a:t>
            </a:r>
          </a:p>
          <a:p>
            <a:r>
              <a:rPr lang="cs-CZ" sz="1600" b="1" dirty="0"/>
              <a:t>Počáteční stav či konečný stav</a:t>
            </a:r>
            <a:r>
              <a:rPr lang="cs-CZ" sz="1600" dirty="0"/>
              <a:t> </a:t>
            </a:r>
            <a:r>
              <a:rPr lang="cs-CZ" sz="1600" b="1" dirty="0"/>
              <a:t>aktivního účtu</a:t>
            </a:r>
            <a:r>
              <a:rPr lang="cs-CZ" sz="1600" dirty="0"/>
              <a:t> se zapisuje </a:t>
            </a:r>
            <a:r>
              <a:rPr lang="cs-CZ" sz="1600" b="1" dirty="0"/>
              <a:t>na stranu Má dáti</a:t>
            </a:r>
            <a:r>
              <a:rPr lang="cs-CZ" sz="1600" dirty="0"/>
              <a:t> (MD) z důvodu, že v rozvaze je toto aktivum také na levé straně.</a:t>
            </a:r>
          </a:p>
          <a:p>
            <a:r>
              <a:rPr lang="cs-CZ" sz="1600" dirty="0"/>
              <a:t>Na stranu Má dáti (MD) se zaznamenávají také všechny přírůstky, naopak </a:t>
            </a:r>
            <a:r>
              <a:rPr lang="cs-CZ" sz="1600" b="1" dirty="0"/>
              <a:t>úbytky se zachycují na stranu Dal</a:t>
            </a:r>
            <a:r>
              <a:rPr lang="cs-CZ" sz="1600" dirty="0"/>
              <a:t> (D).</a:t>
            </a:r>
          </a:p>
          <a:p>
            <a:r>
              <a:rPr lang="cs-CZ" sz="1600" dirty="0"/>
              <a:t>V případě </a:t>
            </a:r>
            <a:r>
              <a:rPr lang="cs-CZ" sz="1600" b="1" dirty="0"/>
              <a:t>pasivního účtu </a:t>
            </a:r>
            <a:r>
              <a:rPr lang="cs-CZ" sz="1600" dirty="0"/>
              <a:t>je tomu naopak.</a:t>
            </a:r>
          </a:p>
          <a:p>
            <a:r>
              <a:rPr lang="cs-CZ" sz="1600" b="1" dirty="0"/>
              <a:t>Součet peněžních částek</a:t>
            </a:r>
            <a:r>
              <a:rPr lang="cs-CZ" sz="1600" dirty="0"/>
              <a:t>, které jsme účtovali během účetního období </a:t>
            </a:r>
            <a:r>
              <a:rPr lang="cs-CZ" sz="1600" b="1" dirty="0"/>
              <a:t>bez počátečního stavu</a:t>
            </a:r>
            <a:r>
              <a:rPr lang="cs-CZ" sz="1600" dirty="0"/>
              <a:t>, se nazývají </a:t>
            </a:r>
            <a:r>
              <a:rPr lang="cs-CZ" sz="1600" b="1" dirty="0"/>
              <a:t>obratem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Účty, na které se zachycuje účetní případ metodou podvojného zápisu, to znamená, jak na straně Má dáti, tak i na straně Dal, se označují jako </a:t>
            </a:r>
            <a:r>
              <a:rPr lang="cs-CZ" sz="1800" b="1" dirty="0"/>
              <a:t>účty souvztažné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Souvztažné účetní zápisy mohou být:</a:t>
            </a:r>
            <a:endParaRPr lang="cs-CZ" sz="1800" dirty="0"/>
          </a:p>
          <a:p>
            <a:pPr lvl="0"/>
            <a:r>
              <a:rPr lang="cs-CZ" sz="1800" b="1" dirty="0"/>
              <a:t>jednoduché</a:t>
            </a:r>
            <a:r>
              <a:rPr lang="cs-CZ" sz="1800" dirty="0"/>
              <a:t>, kdy účetní případ zapíšeme na jednom účtu na straně MD a na druhém na straně D,</a:t>
            </a:r>
          </a:p>
          <a:p>
            <a:pPr lvl="0"/>
            <a:r>
              <a:rPr lang="cs-CZ" sz="1800" b="1" dirty="0"/>
              <a:t>složené</a:t>
            </a:r>
            <a:r>
              <a:rPr lang="cs-CZ" sz="1800" dirty="0"/>
              <a:t>, kdy účetní případ zapíšeme na jednom účtu na straně D a na dvou a více účtech na stranu MD nebo naopak.</a:t>
            </a:r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dirty="0"/>
              <a:t>Při podnikatelské činnosti vznikají i operace, u nichž dochází ke změně pouze u jedné rozvahové položky a zároveň vznikají náklady či výnosy.</a:t>
            </a:r>
          </a:p>
          <a:p>
            <a:r>
              <a:rPr lang="cs-CZ" sz="1800" dirty="0"/>
              <a:t>Tyto operace se účtují na </a:t>
            </a:r>
            <a:r>
              <a:rPr lang="cs-CZ" sz="1800" b="1" dirty="0"/>
              <a:t>účtech nákladů a výnosů</a:t>
            </a:r>
            <a:r>
              <a:rPr lang="cs-CZ" sz="1800" dirty="0"/>
              <a:t>.</a:t>
            </a:r>
          </a:p>
          <a:p>
            <a:r>
              <a:rPr lang="cs-CZ" sz="1800" dirty="0"/>
              <a:t>Jedná se o takzvané </a:t>
            </a:r>
            <a:r>
              <a:rPr lang="cs-CZ" sz="1800" b="1" dirty="0"/>
              <a:t>účty výsledkové</a:t>
            </a:r>
            <a:r>
              <a:rPr lang="cs-CZ" sz="1800" dirty="0"/>
              <a:t> a na základě jejich evidence zjišťujeme výsledek hospodaření podniku.</a:t>
            </a:r>
          </a:p>
          <a:p>
            <a:r>
              <a:rPr lang="cs-CZ" sz="1800" b="1" dirty="0"/>
              <a:t>Výsledek hospodaření podniku</a:t>
            </a:r>
            <a:r>
              <a:rPr lang="cs-CZ" sz="1800" dirty="0"/>
              <a:t> zjistíme odečtením nákladů od výnosů.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Výsledkem hospodaření může být:</a:t>
            </a:r>
            <a:endParaRPr lang="cs-CZ" sz="1800" dirty="0"/>
          </a:p>
          <a:p>
            <a:pPr lvl="0"/>
            <a:r>
              <a:rPr lang="cs-CZ" sz="1800" b="1" dirty="0"/>
              <a:t>zisk</a:t>
            </a:r>
            <a:r>
              <a:rPr lang="cs-CZ" sz="1800" dirty="0"/>
              <a:t> (výnosy &gt; náklady),</a:t>
            </a:r>
          </a:p>
          <a:p>
            <a:pPr lvl="0"/>
            <a:r>
              <a:rPr lang="cs-CZ" sz="1800" b="1" dirty="0"/>
              <a:t>ztráta</a:t>
            </a:r>
            <a:r>
              <a:rPr lang="cs-CZ" sz="1800" dirty="0"/>
              <a:t> (výnosy &lt; náklady),</a:t>
            </a:r>
          </a:p>
          <a:p>
            <a:pPr lvl="0"/>
            <a:r>
              <a:rPr lang="cs-CZ" sz="1800" b="1" dirty="0"/>
              <a:t>nula</a:t>
            </a:r>
            <a:r>
              <a:rPr lang="cs-CZ" sz="1800" dirty="0"/>
              <a:t> (výnosy = náklady).</a:t>
            </a:r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dirty="0"/>
              <a:t>Náklady („</a:t>
            </a:r>
            <a:r>
              <a:rPr lang="cs-CZ" sz="1800" b="1" dirty="0"/>
              <a:t>N</a:t>
            </a:r>
            <a:r>
              <a:rPr lang="cs-CZ" sz="1800" dirty="0"/>
              <a:t>“) se člení v účetnictví podle druhů, které byly při hospodářské činnosti vynaloženy na konkrétní účely.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Náklady v účetnictví jsou</a:t>
            </a:r>
            <a:r>
              <a:rPr lang="cs-CZ" sz="1800" dirty="0"/>
              <a:t> podle účetní osnovy </a:t>
            </a:r>
            <a:r>
              <a:rPr lang="cs-CZ" sz="1800" b="1" dirty="0"/>
              <a:t>rozděleny na:</a:t>
            </a:r>
            <a:endParaRPr lang="cs-CZ" sz="1800" dirty="0"/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spotřebované nákupy</a:t>
            </a:r>
            <a:r>
              <a:rPr lang="cs-CZ" sz="1600" dirty="0"/>
              <a:t> (např. spotřeba materiálu, spotřeba energií),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služby</a:t>
            </a:r>
            <a:r>
              <a:rPr lang="cs-CZ" sz="1600" dirty="0"/>
              <a:t> (např. opravy a udržování, cestovné),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osobní náklady</a:t>
            </a:r>
            <a:r>
              <a:rPr lang="cs-CZ" sz="1600" dirty="0"/>
              <a:t> (např. mzdové náklady, sociální pojištění),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daně a poplatky</a:t>
            </a:r>
            <a:r>
              <a:rPr lang="cs-CZ" sz="1600" dirty="0"/>
              <a:t> (např. daň silniční, daň z nemovitých věcí),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jiné provozní náklady</a:t>
            </a:r>
            <a:r>
              <a:rPr lang="cs-CZ" sz="1600" dirty="0"/>
              <a:t> (např. prodaný materiál, dary),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odpisy, rezervy, komplexní náklady příštích období a opravné položky v provozní oblasti</a:t>
            </a:r>
            <a:r>
              <a:rPr lang="cs-CZ" sz="1600" dirty="0"/>
              <a:t>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změna stavu zásob vlastní činnosti a aktivace</a:t>
            </a:r>
            <a:r>
              <a:rPr lang="cs-CZ" sz="1600" dirty="0"/>
              <a:t> (např. změna stavu nedokončené výroby),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daně z příjmů, převodové účty a rezerva na daň z příjmů</a:t>
            </a:r>
            <a:r>
              <a:rPr lang="cs-CZ" sz="16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b="1" dirty="0"/>
              <a:t>Náklady se</a:t>
            </a:r>
            <a:r>
              <a:rPr lang="cs-CZ" sz="1800" dirty="0"/>
              <a:t> zásadně </a:t>
            </a:r>
            <a:r>
              <a:rPr lang="cs-CZ" sz="1800" b="1" dirty="0"/>
              <a:t>účtují na stranu Má dáti </a:t>
            </a:r>
            <a:r>
              <a:rPr lang="cs-CZ" sz="1800" dirty="0"/>
              <a:t>nákladových účtů a </a:t>
            </a:r>
            <a:r>
              <a:rPr lang="cs-CZ" sz="1800" b="1" dirty="0"/>
              <a:t>souvztažný zápis je na straně Dal účtů aktiv</a:t>
            </a:r>
            <a:r>
              <a:rPr lang="cs-CZ" sz="1800" dirty="0"/>
              <a:t> (při snížení stavu majetku) </a:t>
            </a:r>
            <a:r>
              <a:rPr lang="cs-CZ" sz="1800" b="1" dirty="0"/>
              <a:t>či pasiv</a:t>
            </a:r>
            <a:r>
              <a:rPr lang="cs-CZ" sz="1800" dirty="0"/>
              <a:t> (při zvýšení závazků).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hospodaření, výnosy a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680519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Výnosy </a:t>
            </a:r>
            <a:r>
              <a:rPr lang="cs-CZ" sz="1800" dirty="0"/>
              <a:t>(„</a:t>
            </a:r>
            <a:r>
              <a:rPr lang="cs-CZ" sz="1800" b="1" dirty="0"/>
              <a:t>V</a:t>
            </a:r>
            <a:r>
              <a:rPr lang="cs-CZ" sz="1800" dirty="0"/>
              <a:t>“) se v účetnictví také člení podle druhů a </a:t>
            </a:r>
            <a:r>
              <a:rPr lang="cs-CZ" sz="1800" b="1" dirty="0"/>
              <a:t>jsou spojeny s výstupy podniku</a:t>
            </a:r>
            <a:r>
              <a:rPr lang="cs-CZ" sz="18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dirty="0"/>
              <a:t>Výnosy jsou podle účetní osnovy </a:t>
            </a:r>
            <a:r>
              <a:rPr lang="cs-CZ" sz="1800" b="1" dirty="0"/>
              <a:t>rozděleny na:</a:t>
            </a:r>
            <a:r>
              <a:rPr lang="cs-CZ" sz="1800" dirty="0"/>
              <a:t> 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tržby za vlastní výkony a zboží</a:t>
            </a:r>
            <a:r>
              <a:rPr lang="cs-CZ" sz="1600" dirty="0"/>
              <a:t> (např. tržby za služby či zboží),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jiné provozní výnosy</a:t>
            </a:r>
            <a:r>
              <a:rPr lang="cs-CZ" sz="1600" dirty="0"/>
              <a:t> (např. tržby z prodeje dlouhodobého majetku, materiálu),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finanční výnosy</a:t>
            </a:r>
            <a:r>
              <a:rPr lang="cs-CZ" sz="1600" dirty="0"/>
              <a:t> (např. tržby z prodeje cenných papírů, úroky, kursové zisky),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převodové účty</a:t>
            </a:r>
            <a:r>
              <a:rPr lang="cs-CZ" sz="1600" dirty="0"/>
              <a:t> (převod provozních a finančních výnosů).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b="1" dirty="0"/>
              <a:t>Výnosy se účtují na straně Dal</a:t>
            </a:r>
            <a:r>
              <a:rPr lang="cs-CZ" sz="1800" dirty="0"/>
              <a:t> výnosových účtů a </a:t>
            </a:r>
            <a:r>
              <a:rPr lang="cs-CZ" sz="1800" b="1" dirty="0"/>
              <a:t>souvztažný zápis je na straně Má dáti účtů aktiv </a:t>
            </a:r>
            <a:r>
              <a:rPr lang="cs-CZ" sz="1800" dirty="0"/>
              <a:t>(při zvýšení majetku) </a:t>
            </a:r>
            <a:r>
              <a:rPr lang="cs-CZ" sz="1800" b="1" dirty="0"/>
              <a:t>nebo pasiv</a:t>
            </a:r>
            <a:r>
              <a:rPr lang="cs-CZ" sz="1800" dirty="0"/>
              <a:t> (při snížení závazků).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Náklady a výnosy se porovnávají pro sestavení nejdůležitějšího výkazu v účetnictví, tzv. </a:t>
            </a:r>
            <a:r>
              <a:rPr lang="cs-CZ" sz="1800" b="1" dirty="0"/>
              <a:t>výkazu zisku a ztráty</a:t>
            </a:r>
            <a:r>
              <a:rPr lang="cs-CZ" sz="18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Pro sestavení tohoto výkazu se zjišťují náklady a výnosy na „účtu zisků a ztrát“, kde náklady řadíme na stranu Má dáti a výnosy na stranu Dal.</a:t>
            </a:r>
          </a:p>
          <a:p>
            <a:pPr lvl="0" algn="just">
              <a:spcBef>
                <a:spcPts val="0"/>
              </a:spcBef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5806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Směrná účtová osnova a účtový rozvrh</a:t>
            </a:r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Při vedení účetnictví jsou účetní jednotky povinny dodržovat </a:t>
            </a:r>
            <a:r>
              <a:rPr lang="cs-CZ" sz="1400" b="1" dirty="0"/>
              <a:t>směrnou účtovou osnovu</a:t>
            </a:r>
            <a:r>
              <a:rPr lang="cs-CZ" sz="1400" dirty="0"/>
              <a:t>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V praxi existují </a:t>
            </a:r>
            <a:r>
              <a:rPr lang="cs-CZ" sz="1400" b="1" dirty="0"/>
              <a:t>různé druhy účtových osnov</a:t>
            </a:r>
            <a:r>
              <a:rPr lang="cs-CZ" sz="1400" dirty="0"/>
              <a:t>, v dalším výkladu budeme používat pouze </a:t>
            </a:r>
            <a:r>
              <a:rPr lang="cs-CZ" sz="1400" b="1" dirty="0"/>
              <a:t>účtovou osnovu pro podnikatele</a:t>
            </a:r>
            <a:r>
              <a:rPr lang="cs-CZ" sz="1400" dirty="0"/>
              <a:t>.</a:t>
            </a:r>
          </a:p>
          <a:p>
            <a:endParaRPr lang="cs-CZ" sz="900" b="1" dirty="0"/>
          </a:p>
          <a:p>
            <a:r>
              <a:rPr lang="cs-CZ" sz="1400" b="1" dirty="0"/>
              <a:t>Základní rozdělení účtové osnovy podle tříd:</a:t>
            </a:r>
            <a:r>
              <a:rPr lang="cs-CZ" sz="1400" dirty="0"/>
              <a:t> 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0</a:t>
            </a:r>
            <a:r>
              <a:rPr lang="cs-CZ" sz="1400" dirty="0"/>
              <a:t> – Dlouhodobý majetek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1</a:t>
            </a:r>
            <a:r>
              <a:rPr lang="cs-CZ" sz="1400" dirty="0"/>
              <a:t> – Zásoby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2</a:t>
            </a:r>
            <a:r>
              <a:rPr lang="cs-CZ" sz="1400" dirty="0"/>
              <a:t> – Krátkodobý finanční majetek a peněžní prostředky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3</a:t>
            </a:r>
            <a:r>
              <a:rPr lang="cs-CZ" sz="1400" dirty="0"/>
              <a:t> – Zúčtovací vztahy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4</a:t>
            </a:r>
            <a:r>
              <a:rPr lang="cs-CZ" sz="1400" dirty="0"/>
              <a:t> – Kapitálové účty a dlouhodobé závazky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5</a:t>
            </a:r>
            <a:r>
              <a:rPr lang="cs-CZ" sz="1400" dirty="0"/>
              <a:t> – Náklady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6</a:t>
            </a:r>
            <a:r>
              <a:rPr lang="cs-CZ" sz="1400" dirty="0"/>
              <a:t> – Výnosy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Účtová třída 7</a:t>
            </a:r>
            <a:r>
              <a:rPr lang="cs-CZ" sz="1400" dirty="0"/>
              <a:t> – Závěrkové a podrozvahové účty</a:t>
            </a:r>
          </a:p>
          <a:p>
            <a:endParaRPr lang="cs-CZ" sz="900" dirty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Jednotlivé účetní třídy se dále dělí na účetní skupiny a syntetické účty.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Účetní třídy mohou obsahovat aktivní i pasivní účetní skupiny.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Syntetické účty</a:t>
            </a:r>
            <a:r>
              <a:rPr lang="cs-CZ" sz="1400" dirty="0"/>
              <a:t> jsou buď aktivní, nebo pasivní a účetní jednotka si jejich čísla </a:t>
            </a:r>
            <a:r>
              <a:rPr lang="cs-CZ" sz="1400" b="1" dirty="0"/>
              <a:t>může od roku 2003</a:t>
            </a:r>
            <a:r>
              <a:rPr lang="cs-CZ" sz="1400" dirty="0"/>
              <a:t> </a:t>
            </a:r>
            <a:r>
              <a:rPr lang="cs-CZ" sz="1400" b="1" dirty="0"/>
              <a:t>stanovit podle svého vlastního účetního rozvrhu</a:t>
            </a:r>
            <a:r>
              <a:rPr lang="cs-CZ" sz="1400" dirty="0"/>
              <a:t> (se závazným dodržením účtových tříd ze směrné účtové osnovy).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Veškeré účty, které účetní jednotka používá, musí být vedeny v </a:t>
            </a:r>
            <a:r>
              <a:rPr lang="cs-CZ" sz="1400" b="1" dirty="0"/>
              <a:t>účtovém rozvrhu</a:t>
            </a:r>
            <a:r>
              <a:rPr lang="cs-CZ" sz="1400" dirty="0"/>
              <a:t> a musí být </a:t>
            </a:r>
            <a:r>
              <a:rPr lang="cs-CZ" sz="1400" b="1" dirty="0"/>
              <a:t>vedeny v rámci řádných účetních knih</a:t>
            </a:r>
            <a:r>
              <a:rPr lang="cs-CZ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608512"/>
          </a:xfrm>
        </p:spPr>
        <p:txBody>
          <a:bodyPr/>
          <a:lstStyle/>
          <a:p>
            <a:r>
              <a:rPr lang="cs-CZ" sz="1600" dirty="0"/>
              <a:t>Výkaz cash </a:t>
            </a:r>
            <a:r>
              <a:rPr lang="cs-CZ" sz="1600" dirty="0" err="1"/>
              <a:t>flow</a:t>
            </a:r>
            <a:r>
              <a:rPr lang="cs-CZ" sz="1600" dirty="0"/>
              <a:t> informuje o pohybu </a:t>
            </a:r>
            <a:r>
              <a:rPr lang="cs-CZ" sz="1600" b="1" dirty="0"/>
              <a:t>peněžních prostředků</a:t>
            </a:r>
            <a:r>
              <a:rPr lang="cs-CZ" sz="1600" dirty="0"/>
              <a:t> a </a:t>
            </a:r>
            <a:r>
              <a:rPr lang="cs-CZ" sz="1600" b="1" dirty="0"/>
              <a:t>peněžních ekvivalentů </a:t>
            </a:r>
            <a:r>
              <a:rPr lang="cs-CZ" sz="1600" dirty="0"/>
              <a:t>za určitý časový interval.</a:t>
            </a:r>
          </a:p>
          <a:p>
            <a:r>
              <a:rPr lang="cs-CZ" sz="1600" dirty="0"/>
              <a:t>Při jeho sestavování je třeba především podchytit přehled operací, jimiž se stav peněžních prostředků a peněžních ekvivalentů na jedné straně zvýšil a na druhé straně snížil a dále je nutno každý tento pohyb zatřídit do tří oblastí:</a:t>
            </a:r>
          </a:p>
          <a:p>
            <a:pPr lvl="1"/>
            <a:r>
              <a:rPr lang="cs-CZ" sz="1400" dirty="0"/>
              <a:t>oblast provozní činnosti, </a:t>
            </a:r>
          </a:p>
          <a:p>
            <a:pPr lvl="1"/>
            <a:r>
              <a:rPr lang="cs-CZ" sz="1400" dirty="0"/>
              <a:t>oblast investic, </a:t>
            </a:r>
          </a:p>
          <a:p>
            <a:pPr lvl="1"/>
            <a:r>
              <a:rPr lang="cs-CZ" sz="1400" dirty="0"/>
              <a:t>oblast financování. 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b="1" dirty="0"/>
              <a:t>Provozní činností</a:t>
            </a:r>
            <a:r>
              <a:rPr lang="cs-CZ" sz="1600" dirty="0"/>
              <a:t> se rozumí základní výdělečné činnosti účetní jednotky a ostatní činnosti, které nelze zahrnout mezi investiční nebo finanční činnosti.  </a:t>
            </a:r>
          </a:p>
          <a:p>
            <a:r>
              <a:rPr lang="cs-CZ" sz="1600" b="1" dirty="0"/>
              <a:t>Investiční činností</a:t>
            </a:r>
            <a:r>
              <a:rPr lang="cs-CZ" sz="1600" dirty="0"/>
              <a:t> se rozumí pořízení a vyřazení dlouhodobého majetku z titulu prodeje, dále činnost související s poskytováním úvěrů, zápůjček a výpomocí, které nejsou považovány za provozní činnost.</a:t>
            </a:r>
          </a:p>
          <a:p>
            <a:r>
              <a:rPr lang="cs-CZ" sz="1600" b="1" dirty="0"/>
              <a:t>Finanční činností</a:t>
            </a:r>
            <a:r>
              <a:rPr lang="cs-CZ" sz="1600" dirty="0"/>
              <a:t> se rozumí účetní případy, které mají za následek změny ve velikosti a složení vlastního kapitálu a dlouhodobých, popř. i krátkodobých závazků.</a:t>
            </a:r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r>
              <a:rPr lang="cs-CZ" sz="1600" b="1" dirty="0"/>
              <a:t>Peněžními toky</a:t>
            </a:r>
            <a:r>
              <a:rPr lang="cs-CZ" sz="1600" dirty="0"/>
              <a:t> se rozumí </a:t>
            </a:r>
            <a:r>
              <a:rPr lang="cs-CZ" sz="1600" b="1" dirty="0"/>
              <a:t>přírůstky (příjmy) a úbytky (výdaje)</a:t>
            </a:r>
            <a:r>
              <a:rPr lang="cs-CZ" sz="1600" dirty="0"/>
              <a:t> peněžních prostředků a ekvivalentů.</a:t>
            </a:r>
          </a:p>
          <a:p>
            <a:r>
              <a:rPr lang="cs-CZ" sz="1600" b="1" dirty="0"/>
              <a:t>Peněžní prostředky</a:t>
            </a:r>
            <a:r>
              <a:rPr lang="cs-CZ" sz="1600" dirty="0"/>
              <a:t> zahrnují peníze v hotovosti včetně cenin, peněžní prostředky na účtu a peníze na cestě.</a:t>
            </a:r>
          </a:p>
          <a:p>
            <a:r>
              <a:rPr lang="cs-CZ" sz="1600" b="1" dirty="0"/>
              <a:t>Peněžními ekvivalenty</a:t>
            </a:r>
            <a:r>
              <a:rPr lang="cs-CZ" sz="1600" dirty="0"/>
              <a:t> se rozumí krátkodobý likvidní majetek, který je snadno a pohotově směnitelný za předem známou částku peněžních prostředků (např. peněžní úložky s nejvýše tříměsíční výpovědní lhůtou a likvidní a obchodovatelné cenné papíry).</a:t>
            </a:r>
          </a:p>
          <a:p>
            <a:r>
              <a:rPr lang="cs-CZ" sz="1600" dirty="0"/>
              <a:t>Sestavení výkazu cash </a:t>
            </a:r>
            <a:r>
              <a:rPr lang="cs-CZ" sz="1600" dirty="0" err="1"/>
              <a:t>flow</a:t>
            </a:r>
            <a:r>
              <a:rPr lang="cs-CZ" sz="1600" dirty="0"/>
              <a:t> </a:t>
            </a:r>
            <a:r>
              <a:rPr lang="cs-CZ" sz="1600" b="1" dirty="0"/>
              <a:t>přímou metodou</a:t>
            </a:r>
            <a:r>
              <a:rPr lang="cs-CZ" sz="1600" dirty="0"/>
              <a:t> (pomocí příjmů a výdajů) je v účetnictví problematické, protože účtová osnova neobsahuje účty příjmů a výdajů.</a:t>
            </a:r>
          </a:p>
          <a:p>
            <a:r>
              <a:rPr lang="cs-CZ" sz="1600" dirty="0"/>
              <a:t>Při sestavení výkazu tzv. </a:t>
            </a:r>
            <a:r>
              <a:rPr lang="cs-CZ" sz="1600" b="1" dirty="0"/>
              <a:t>nepřímou metodu</a:t>
            </a:r>
            <a:r>
              <a:rPr lang="cs-CZ" sz="1600" dirty="0"/>
              <a:t> vycházíme z předpokladu, že každá hospodářská operace představující příjem či výdej peněz má vliv na jinou položku - rozvahovou nebo výsledkovou.</a:t>
            </a:r>
          </a:p>
          <a:p>
            <a:r>
              <a:rPr lang="cs-CZ" sz="1600" dirty="0"/>
              <a:t>Základem nepřímé metody je tedy korekce zisku běžného období, kdy se vychází z toho, že pokles aktiv a přírůstek pasiv lze považovat za zdroje (přírůstek peněz) a naopak růst aktiv a pokles pasiv působí užití zdrojů (úbytek peněz).</a:t>
            </a:r>
          </a:p>
        </p:txBody>
      </p:sp>
    </p:spTree>
    <p:extLst>
      <p:ext uri="{BB962C8B-B14F-4D97-AF65-F5344CB8AC3E}">
        <p14:creationId xmlns:p14="http://schemas.microsoft.com/office/powerpoint/2010/main" val="335616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evidence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Daňová evidence nahrazuje dřívější jednoduché účetnictví.</a:t>
            </a:r>
          </a:p>
          <a:p>
            <a:r>
              <a:rPr lang="cs-CZ" sz="1600" dirty="0"/>
              <a:t>Daňovou evidenci se musí vést, pokud má (fyzická) osoba příjmy ze samostatné činnosti a chce v přiznání k dani z příjmu uplatnit výdaje podle skutečnosti, tedy podle dokladů.</a:t>
            </a:r>
          </a:p>
          <a:p>
            <a:r>
              <a:rPr lang="cs-CZ" sz="1600" dirty="0"/>
              <a:t>Daňová evidence není potřeba, pokud bude osoba uplatňovat paušální výdaje, tedy výdaje procentem z příjmů.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/>
              <a:t>Daňová evidence může být velmi jednoduchá, stačí jednoduše evidovat:</a:t>
            </a:r>
          </a:p>
          <a:p>
            <a:pPr lvl="1"/>
            <a:r>
              <a:rPr lang="cs-CZ" sz="1400" dirty="0"/>
              <a:t>příjmy a výdaje</a:t>
            </a:r>
          </a:p>
          <a:p>
            <a:pPr lvl="1"/>
            <a:r>
              <a:rPr lang="cs-CZ" sz="1400" dirty="0"/>
              <a:t>majetek a závazky</a:t>
            </a:r>
          </a:p>
          <a:p>
            <a:pPr lvl="0"/>
            <a:r>
              <a:rPr lang="cs-CZ" sz="1600" b="1" dirty="0"/>
              <a:t>Pro evidenci příjmů a výdajů</a:t>
            </a:r>
            <a:r>
              <a:rPr lang="cs-CZ" sz="1600" dirty="0"/>
              <a:t> stačí jeden sloupeček pro příjmy a druhý pro výdaje. </a:t>
            </a:r>
          </a:p>
          <a:p>
            <a:r>
              <a:rPr lang="cs-CZ" sz="1600" b="1" dirty="0"/>
              <a:t>Při vedení daňové evidence majetku a závazků</a:t>
            </a:r>
            <a:r>
              <a:rPr lang="cs-CZ" sz="1600" dirty="0"/>
              <a:t> záleží na podnikateli, jakou formu evidence majetku zvolí, přičemž nemusí dodržovat přísné účetní předpisy.</a:t>
            </a:r>
          </a:p>
          <a:p>
            <a:r>
              <a:rPr lang="cs-CZ" sz="1600" dirty="0"/>
              <a:t>Nesmí však chybět inventura majetku k 1.1. a 31.12. kalendářního roku, pro který se evidence dělá.</a:t>
            </a:r>
          </a:p>
        </p:txBody>
      </p:sp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004C7-3ED2-4E32-B606-7B38D9A1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0B1CA-10DC-4EB5-9A10-2257869F9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-270510"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	Faktura za materiál, který jsme současně přijali na sklad: 100 000,-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-270510"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	Výpis z BÚ – úhrada faktury za energie: 50 000,-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0510" indent="-270510"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	Výpis z BÚ – úhrada faktury za materiál: 100 000,-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67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Základy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Účetnictví</a:t>
            </a:r>
            <a:r>
              <a:rPr lang="cs-CZ" sz="1600" dirty="0"/>
              <a:t> lze definovat jako </a:t>
            </a:r>
            <a:r>
              <a:rPr lang="cs-CZ" sz="1600" b="1" dirty="0"/>
              <a:t>písemné zaznamenávání informací o hospodářských jevech podniku</a:t>
            </a:r>
            <a:r>
              <a:rPr lang="cs-CZ" sz="1600" dirty="0"/>
              <a:t>, a to </a:t>
            </a:r>
            <a:r>
              <a:rPr lang="cs-CZ" sz="1600" b="1" dirty="0"/>
              <a:t>v peněžních jednotkách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/>
              <a:t>Zákon o účetnictví rozlišuje tři způsoby vedení účetnictví:</a:t>
            </a:r>
          </a:p>
          <a:p>
            <a:pPr lvl="0"/>
            <a:r>
              <a:rPr lang="cs-CZ" sz="1600" b="1" dirty="0"/>
              <a:t>Účetnictví v plném rozsahu</a:t>
            </a:r>
            <a:r>
              <a:rPr lang="cs-CZ" sz="1600" dirty="0"/>
              <a:t> vedou ho všechny účetní jednotky, nestanoví-li zákon o účetnictví nebo zvláštní právní předpis jinak.</a:t>
            </a:r>
          </a:p>
          <a:p>
            <a:pPr lvl="0"/>
            <a:r>
              <a:rPr lang="cs-CZ" sz="1600" b="1" dirty="0"/>
              <a:t>Účetnictví ve zjednodušeném rozsahu </a:t>
            </a:r>
            <a:r>
              <a:rPr lang="cs-CZ" sz="1600" dirty="0"/>
              <a:t>mohou vést příspěvkové organizace, spolky, odborové organizace, církevní a náboženské společnosti, honební společnosti apod. dle § 9 odst. 4 Zákona o účetnictví.</a:t>
            </a:r>
          </a:p>
          <a:p>
            <a:pPr lvl="0"/>
            <a:r>
              <a:rPr lang="cs-CZ" sz="1600" b="1" dirty="0"/>
              <a:t>Jednoduché účetnictví </a:t>
            </a:r>
            <a:r>
              <a:rPr lang="cs-CZ" sz="1600" dirty="0"/>
              <a:t>mohou vést účetní jednotky pokud </a:t>
            </a:r>
            <a:r>
              <a:rPr lang="cs-CZ" sz="1600" b="1" dirty="0"/>
              <a:t>nejsou plátci DPH</a:t>
            </a:r>
            <a:r>
              <a:rPr lang="cs-CZ" sz="1600" dirty="0"/>
              <a:t>, jejich celkové </a:t>
            </a:r>
            <a:r>
              <a:rPr lang="cs-CZ" sz="1600" b="1" dirty="0"/>
              <a:t>příjmy</a:t>
            </a:r>
            <a:r>
              <a:rPr lang="cs-CZ" sz="1600" dirty="0"/>
              <a:t> za poslední uzavřené účetní období </a:t>
            </a:r>
            <a:r>
              <a:rPr lang="cs-CZ" sz="1600" b="1" dirty="0"/>
              <a:t>nepřesáhnou 3 000 000 Kč</a:t>
            </a:r>
            <a:r>
              <a:rPr lang="cs-CZ" sz="1600" dirty="0"/>
              <a:t>, hodnota jejich </a:t>
            </a:r>
            <a:r>
              <a:rPr lang="cs-CZ" sz="1600" b="1" dirty="0"/>
              <a:t>majetku nepřesáhne 3 000 000 Kč</a:t>
            </a:r>
            <a:r>
              <a:rPr lang="cs-CZ" sz="1600" dirty="0"/>
              <a:t> a současně jsou spolkem, odborovou organizací apod. (viz výše).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dirty="0"/>
              <a:t>Další výklad bude zaměřen na </a:t>
            </a:r>
            <a:r>
              <a:rPr lang="cs-CZ" sz="1600" b="1" dirty="0"/>
              <a:t>vedení účetnictví v plném rozsahu, </a:t>
            </a:r>
            <a:r>
              <a:rPr lang="cs-CZ" sz="1600" dirty="0"/>
              <a:t>který se týká většiny standardních podniků a organizací</a:t>
            </a:r>
            <a:r>
              <a:rPr lang="cs-CZ" sz="1600" b="1" dirty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D0896-EF98-4E1B-AFF0-E10602E2C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3C8B2D-35D5-424C-9535-853903F70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00200"/>
            <a:ext cx="7772400" cy="54719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Řešení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D8FE0B-C74E-4B70-B694-A8A03895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8" y="2564904"/>
            <a:ext cx="5045496" cy="408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506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CE6F3-F93A-4260-87F9-E7AFEF5B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7C11FE-0780-44AC-9181-80C759EBB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Zaměstnancům byly přiznány mzdy (zahrnuty do nákladů): 100 000 Kč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Odběratel nám uhradil hotově za objednanou službu: 40 000 Kč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Přijali jsme fakturu za spotřebovanou energii: 25 000 Kč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Přijali jsme fakturu od dodavatele za opravu stroje: 60 000 Kč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Tržby za prodané zboží na prodejně: 150 000 Kč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886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B3371-E460-44D4-B421-536A92E6F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3BF806-5F96-4584-88A4-C306066E8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6832"/>
            <a:ext cx="7772400" cy="54719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Řešení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8FDFFE1-1360-4A61-8AF4-727C4B9CF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816232"/>
            <a:ext cx="52387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470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AEDAC-DE4F-471E-A29E-2321D32E1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024E1-C88B-44A2-A0F9-56F96F53D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90723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Řešení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Sestavení závěrečného účtu zisků a ztrát:</a:t>
            </a:r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20DFCD9-DAEC-44F7-AD18-DC3ECE484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17" y="3068960"/>
            <a:ext cx="728933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89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období, účetní doklady a účetní zápisy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Účetním obdobím</a:t>
            </a:r>
            <a:r>
              <a:rPr lang="cs-CZ" sz="1800" dirty="0"/>
              <a:t> je nepřetržitě po sobě jdoucích </a:t>
            </a:r>
            <a:r>
              <a:rPr lang="cs-CZ" sz="1800" b="1" dirty="0"/>
              <a:t>dvanáct měsíců</a:t>
            </a:r>
            <a:r>
              <a:rPr lang="cs-CZ" sz="1800" dirty="0"/>
              <a:t>, není-li stanoveno jinak a nejčastěji se </a:t>
            </a:r>
            <a:r>
              <a:rPr lang="cs-CZ" sz="1800" b="1" dirty="0"/>
              <a:t>shoduje s kalendářním rokem</a:t>
            </a:r>
            <a:r>
              <a:rPr lang="cs-CZ" sz="1800" dirty="0"/>
              <a:t>.</a:t>
            </a:r>
          </a:p>
          <a:p>
            <a:r>
              <a:rPr lang="cs-CZ" sz="1800" b="1" dirty="0"/>
              <a:t>Hospodářským rokem</a:t>
            </a:r>
            <a:r>
              <a:rPr lang="cs-CZ" sz="1800" dirty="0"/>
              <a:t> je účetní období, které může začínat pouze prvním dnem jiného měsíce, než je leden.</a:t>
            </a:r>
          </a:p>
          <a:p>
            <a:r>
              <a:rPr lang="cs-CZ" sz="1800" dirty="0"/>
              <a:t>Účetní období bezprostředně předcházející změně účetního období může být </a:t>
            </a:r>
            <a:r>
              <a:rPr lang="cs-CZ" sz="1800" b="1" dirty="0"/>
              <a:t>kratší nebo i delší</a:t>
            </a:r>
            <a:r>
              <a:rPr lang="cs-CZ" sz="1800" dirty="0"/>
              <a:t> </a:t>
            </a:r>
            <a:r>
              <a:rPr lang="cs-CZ" sz="1800" b="1" dirty="0"/>
              <a:t>než </a:t>
            </a:r>
            <a:r>
              <a:rPr lang="cs-CZ" sz="1800" dirty="0"/>
              <a:t>uvedených </a:t>
            </a:r>
            <a:r>
              <a:rPr lang="cs-CZ" sz="1800" b="1" dirty="0"/>
              <a:t>dvanáct měsíců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V soustavě účetnictví účtují jednotlivé účetní jednotky </a:t>
            </a:r>
            <a:r>
              <a:rPr lang="cs-CZ" sz="1800" dirty="0"/>
              <a:t>(podniky)</a:t>
            </a:r>
            <a:r>
              <a:rPr lang="cs-CZ" sz="1800" b="1" dirty="0"/>
              <a:t> o:</a:t>
            </a:r>
            <a:r>
              <a:rPr lang="cs-CZ" sz="1800" dirty="0"/>
              <a:t> </a:t>
            </a:r>
          </a:p>
          <a:p>
            <a:pPr lvl="0"/>
            <a:r>
              <a:rPr lang="cs-CZ" sz="1800" b="1" dirty="0"/>
              <a:t>stavu a pohybu majetku</a:t>
            </a:r>
            <a:r>
              <a:rPr lang="cs-CZ" sz="1800" dirty="0"/>
              <a:t> (o aktivech),</a:t>
            </a:r>
          </a:p>
          <a:p>
            <a:pPr lvl="0"/>
            <a:r>
              <a:rPr lang="cs-CZ" sz="1800" b="1" dirty="0"/>
              <a:t>o jeho zdrojích</a:t>
            </a:r>
            <a:r>
              <a:rPr lang="cs-CZ" sz="1800" dirty="0"/>
              <a:t> (o pasivech),</a:t>
            </a:r>
          </a:p>
          <a:p>
            <a:pPr lvl="0"/>
            <a:r>
              <a:rPr lang="cs-CZ" sz="1800" b="1" dirty="0"/>
              <a:t>o nákladech a výnosech</a:t>
            </a:r>
            <a:r>
              <a:rPr lang="cs-CZ" sz="1800" dirty="0"/>
              <a:t>,</a:t>
            </a:r>
          </a:p>
          <a:p>
            <a:pPr lvl="0"/>
            <a:r>
              <a:rPr lang="cs-CZ" sz="1800" b="1" dirty="0"/>
              <a:t>o výsledku hospodaření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období, účetní doklady a účetní zápisy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16832"/>
            <a:ext cx="7920880" cy="4536504"/>
          </a:xfrm>
        </p:spPr>
        <p:txBody>
          <a:bodyPr/>
          <a:lstStyle/>
          <a:p>
            <a:r>
              <a:rPr lang="cs-CZ" sz="1600" dirty="0"/>
              <a:t>Účetní jednotky jsou povinny </a:t>
            </a:r>
            <a:r>
              <a:rPr lang="cs-CZ" sz="1600" b="1" dirty="0"/>
              <a:t>vést účetnictví správné, úplné, průkazné, srozumitelné, přehledné</a:t>
            </a:r>
            <a:r>
              <a:rPr lang="cs-CZ" sz="1600" dirty="0"/>
              <a:t> a způsobem zaručujícím </a:t>
            </a:r>
            <a:r>
              <a:rPr lang="cs-CZ" sz="1600" b="1" dirty="0"/>
              <a:t>trvalost účetních záznamů</a:t>
            </a:r>
            <a:r>
              <a:rPr lang="cs-CZ" sz="1600" dirty="0"/>
              <a:t>.</a:t>
            </a:r>
          </a:p>
          <a:p>
            <a:r>
              <a:rPr lang="cs-CZ" sz="1600" dirty="0"/>
              <a:t>Účetní jednotky mají povinnost </a:t>
            </a:r>
            <a:r>
              <a:rPr lang="cs-CZ" sz="1600" b="1" dirty="0"/>
              <a:t>vyhotovovat účetní doklady</a:t>
            </a:r>
            <a:r>
              <a:rPr lang="cs-CZ" sz="1600" dirty="0"/>
              <a:t> bez zbytečného odkladu pro zjištění skutečností, které se jimi zachycují.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b="1" dirty="0"/>
              <a:t>Účetní zápisy</a:t>
            </a:r>
            <a:r>
              <a:rPr lang="cs-CZ" sz="1600" dirty="0"/>
              <a:t> </a:t>
            </a:r>
            <a:r>
              <a:rPr lang="cs-CZ" sz="1600" b="1" dirty="0"/>
              <a:t>účetní jednotky provádí v rámci účetních knih</a:t>
            </a:r>
            <a:r>
              <a:rPr lang="cs-CZ" sz="1600" dirty="0"/>
              <a:t>:</a:t>
            </a:r>
          </a:p>
          <a:p>
            <a:pPr lvl="0"/>
            <a:r>
              <a:rPr lang="cs-CZ" sz="1600" b="1" dirty="0"/>
              <a:t>deník</a:t>
            </a:r>
            <a:r>
              <a:rPr lang="cs-CZ" sz="1600" dirty="0"/>
              <a:t>, v němž účetní zápisy uspořádají z hlediska časového (</a:t>
            </a:r>
            <a:r>
              <a:rPr lang="cs-CZ" sz="1600" b="1" dirty="0"/>
              <a:t>chronologicky</a:t>
            </a:r>
            <a:r>
              <a:rPr lang="cs-CZ" sz="1600" dirty="0"/>
              <a:t>), a jímž prokazují zaúčtování všech účetních případů v účetním období,</a:t>
            </a:r>
          </a:p>
          <a:p>
            <a:pPr lvl="0"/>
            <a:r>
              <a:rPr lang="cs-CZ" sz="1600" b="1" dirty="0"/>
              <a:t>hlavní kniha</a:t>
            </a:r>
            <a:r>
              <a:rPr lang="cs-CZ" sz="1600" dirty="0"/>
              <a:t>, v níž účetní zápisy uspořádají z hlediska věcného (</a:t>
            </a:r>
            <a:r>
              <a:rPr lang="cs-CZ" sz="1600" b="1" dirty="0"/>
              <a:t>systematicky</a:t>
            </a:r>
            <a:r>
              <a:rPr lang="cs-CZ" sz="1600" dirty="0"/>
              <a:t>),</a:t>
            </a:r>
          </a:p>
          <a:p>
            <a:pPr lvl="0"/>
            <a:r>
              <a:rPr lang="cs-CZ" sz="1600" b="1" dirty="0"/>
              <a:t>knihy analytických účtů</a:t>
            </a:r>
            <a:r>
              <a:rPr lang="cs-CZ" sz="1600" dirty="0"/>
              <a:t>, v nichž podrobně rozvádějí zápisy hlavní knihy,</a:t>
            </a:r>
          </a:p>
          <a:p>
            <a:pPr lvl="0"/>
            <a:r>
              <a:rPr lang="cs-CZ" sz="1600" b="1" dirty="0"/>
              <a:t>knihy podrozvahových účtů</a:t>
            </a:r>
            <a:r>
              <a:rPr lang="cs-CZ" sz="1600" dirty="0"/>
              <a:t>, ve kterých se uvádějí účetní zápisy, které se neprovádějí v deníku a hlavní knize.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600" dirty="0"/>
              <a:t>Účtování se provádí pomocí </a:t>
            </a:r>
            <a:r>
              <a:rPr lang="cs-CZ" sz="1600" b="1" dirty="0"/>
              <a:t>směrné účtové osnovy</a:t>
            </a:r>
            <a:r>
              <a:rPr lang="cs-CZ" sz="1600" dirty="0"/>
              <a:t>, která určuje uspořádání a označení účtových tříd, popřípadě účtových skupin nebo i syntetických účtů.</a:t>
            </a:r>
          </a:p>
          <a:p>
            <a:r>
              <a:rPr lang="cs-CZ" sz="1600" dirty="0"/>
              <a:t>Na podkladě směrné účtové osnovy jsou účetní jednotky povinny </a:t>
            </a:r>
            <a:r>
              <a:rPr lang="cs-CZ" sz="1600" b="1" dirty="0"/>
              <a:t>sestavit účtový rozvrh</a:t>
            </a:r>
            <a:r>
              <a:rPr lang="cs-CZ" sz="1600" dirty="0"/>
              <a:t> </a:t>
            </a:r>
            <a:r>
              <a:rPr lang="cs-CZ" sz="1600" b="1" dirty="0"/>
              <a:t>pro každé účetní období</a:t>
            </a:r>
            <a:r>
              <a:rPr lang="cs-CZ" sz="1600" dirty="0"/>
              <a:t>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194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zásady, principy podvojnosti a souvztažnosti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Účetní zásady</a:t>
            </a:r>
            <a:r>
              <a:rPr lang="cs-CZ" sz="1600" dirty="0"/>
              <a:t> jsou ucelený soubor pravidel, které podniky udržují při vedení účetnictví, sestavování a předkládání účetních výkazů: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věrného a poctivého zobrazení</a:t>
            </a:r>
            <a:r>
              <a:rPr lang="cs-CZ" sz="1600" dirty="0"/>
              <a:t> (fair and </a:t>
            </a:r>
            <a:r>
              <a:rPr lang="cs-CZ" sz="1600" dirty="0" err="1"/>
              <a:t>true</a:t>
            </a:r>
            <a:r>
              <a:rPr lang="cs-CZ" sz="1600" dirty="0"/>
              <a:t> </a:t>
            </a:r>
            <a:r>
              <a:rPr lang="cs-CZ" sz="1600" dirty="0" err="1"/>
              <a:t>view</a:t>
            </a:r>
            <a:r>
              <a:rPr lang="cs-CZ" sz="1600" dirty="0"/>
              <a:t>). Tato zásada je </a:t>
            </a:r>
            <a:r>
              <a:rPr lang="cs-CZ" sz="1600" b="1" dirty="0"/>
              <a:t>nadřazena všem ostatním</a:t>
            </a:r>
            <a:r>
              <a:rPr lang="cs-CZ" sz="1600" dirty="0"/>
              <a:t>.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účetní jednotky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neomezeného trvání účetní jednotky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zjišťování hospodářského výsledku v pravidelných intervalech Bilanční kontinuita</a:t>
            </a:r>
            <a:r>
              <a:rPr lang="cs-CZ" sz="1600" dirty="0"/>
              <a:t> 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objektivity účetních informací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Akruální princip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oceňování v historických cenách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stálosti metod účetnictví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opatrnosti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vymezení okamžiku realizace</a:t>
            </a:r>
            <a:endParaRPr lang="cs-CZ" sz="1600" dirty="0"/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Zásada zákazu vzájemného zúčtování</a:t>
            </a:r>
          </a:p>
          <a:p>
            <a:pPr marL="285750" lvl="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Přednost obsahu před formou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7916416" cy="4579639"/>
          </a:xfrm>
        </p:spPr>
        <p:txBody>
          <a:bodyPr/>
          <a:lstStyle/>
          <a:p>
            <a:r>
              <a:rPr lang="cs-CZ" sz="1800" dirty="0"/>
              <a:t>K zajištění podnikatelského záměru musí být podnik vybaven určitým majetkem (aktiva), o jehož stavu a pohybu účetní jednotky účtují.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800" b="1" dirty="0"/>
              <a:t>Majetek</a:t>
            </a:r>
            <a:r>
              <a:rPr lang="cs-CZ" sz="1800" dirty="0"/>
              <a:t> může být:</a:t>
            </a:r>
          </a:p>
          <a:p>
            <a:pPr lvl="0"/>
            <a:r>
              <a:rPr lang="cs-CZ" sz="1600" b="1" dirty="0"/>
              <a:t>dlouhodobý</a:t>
            </a:r>
            <a:r>
              <a:rPr lang="cs-CZ" sz="1600" dirty="0"/>
              <a:t>, který slouží v podniku delší dobu, během používání se </a:t>
            </a:r>
            <a:r>
              <a:rPr lang="cs-CZ" sz="1600" b="1" dirty="0"/>
              <a:t>opotřebovává</a:t>
            </a:r>
            <a:r>
              <a:rPr lang="cs-CZ" sz="1600" dirty="0"/>
              <a:t> – toto opotřebení vyjadřujeme v účetnictví tzv. </a:t>
            </a:r>
            <a:r>
              <a:rPr lang="cs-CZ" sz="1600" b="1" dirty="0"/>
              <a:t>odpisy</a:t>
            </a:r>
            <a:r>
              <a:rPr lang="cs-CZ" sz="1600" dirty="0"/>
              <a:t> </a:t>
            </a:r>
          </a:p>
          <a:p>
            <a:pPr lvl="1"/>
            <a:r>
              <a:rPr lang="cs-CZ" sz="1400" b="1" dirty="0"/>
              <a:t>hmotný dlouhodobý majetek</a:t>
            </a:r>
            <a:r>
              <a:rPr lang="cs-CZ" sz="1400" dirty="0"/>
              <a:t> (nemovitosti, movité věci s dobou použitelnosti </a:t>
            </a:r>
            <a:r>
              <a:rPr lang="cs-CZ" sz="1400" b="1" dirty="0"/>
              <a:t>delší než 1 rok</a:t>
            </a:r>
            <a:r>
              <a:rPr lang="cs-CZ" sz="1400" dirty="0"/>
              <a:t> a </a:t>
            </a:r>
            <a:r>
              <a:rPr lang="cs-CZ" sz="1400" b="1" dirty="0"/>
              <a:t>pořizovací cenou více než 80 000 Kč</a:t>
            </a:r>
            <a:r>
              <a:rPr lang="cs-CZ" sz="1400" dirty="0"/>
              <a:t>, zvířata),</a:t>
            </a:r>
          </a:p>
          <a:p>
            <a:pPr lvl="1"/>
            <a:r>
              <a:rPr lang="cs-CZ" sz="1400" b="1" dirty="0"/>
              <a:t>nehmotný dlouhodobý majetek</a:t>
            </a:r>
            <a:r>
              <a:rPr lang="cs-CZ" sz="1400" dirty="0"/>
              <a:t> (SW, licence, výsledky výzkumně-vývojové činnosti, ocenitelná práva </a:t>
            </a:r>
            <a:r>
              <a:rPr lang="cs-CZ" sz="1400" b="1" dirty="0"/>
              <a:t>s cenou vyšší než je minimální hranice stanovená podnikem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dlouhodobý finanční majetek</a:t>
            </a:r>
            <a:r>
              <a:rPr lang="cs-CZ" sz="1400" dirty="0"/>
              <a:t> (dlouhodobé cenné papíry vlastněné podnikem </a:t>
            </a:r>
            <a:r>
              <a:rPr lang="cs-CZ" sz="1400" b="1" dirty="0"/>
              <a:t>za účelem dalšího obchodování </a:t>
            </a:r>
            <a:r>
              <a:rPr lang="cs-CZ" sz="1400" dirty="0"/>
              <a:t>či uložení volných finančních prostředků do majetku),</a:t>
            </a:r>
          </a:p>
          <a:p>
            <a:pPr lvl="0"/>
            <a:r>
              <a:rPr lang="cs-CZ" sz="1600" b="1" dirty="0"/>
              <a:t>oběžný</a:t>
            </a:r>
            <a:r>
              <a:rPr lang="cs-CZ" sz="1600" dirty="0"/>
              <a:t>, který se používá krátkodobě a </a:t>
            </a:r>
            <a:r>
              <a:rPr lang="cs-CZ" sz="1600" b="1" dirty="0"/>
              <a:t>spotřebovává </a:t>
            </a:r>
            <a:r>
              <a:rPr lang="cs-CZ" sz="1600" dirty="0"/>
              <a:t>se </a:t>
            </a:r>
            <a:r>
              <a:rPr lang="cs-CZ" sz="1600" b="1" dirty="0"/>
              <a:t>jednorázově</a:t>
            </a:r>
            <a:r>
              <a:rPr lang="cs-CZ" sz="1600" dirty="0"/>
              <a:t> </a:t>
            </a:r>
          </a:p>
          <a:p>
            <a:pPr lvl="1"/>
            <a:r>
              <a:rPr lang="cs-CZ" sz="1400" b="1" dirty="0"/>
              <a:t>zásoby</a:t>
            </a:r>
            <a:r>
              <a:rPr lang="cs-CZ" sz="1400" dirty="0"/>
              <a:t> (skladovaný materiál, zásoby vlastní výroby, zboží s pořizovací cenou </a:t>
            </a:r>
            <a:r>
              <a:rPr lang="cs-CZ" sz="1400" b="1" dirty="0"/>
              <a:t>nižší než 80 000 Kč</a:t>
            </a:r>
            <a:r>
              <a:rPr lang="cs-CZ" sz="1400" dirty="0"/>
              <a:t> a životností </a:t>
            </a:r>
            <a:r>
              <a:rPr lang="cs-CZ" sz="1400" b="1" dirty="0"/>
              <a:t>kratší než 1 rok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krátkodobý finanční majetek </a:t>
            </a:r>
            <a:r>
              <a:rPr lang="cs-CZ" sz="1400" dirty="0"/>
              <a:t>(peníze v hotovosti, na bankovním účtu, krátkodobé cenné papíry </a:t>
            </a:r>
            <a:r>
              <a:rPr lang="cs-CZ" sz="1400" b="1" dirty="0"/>
              <a:t>se splatností do 1 roku</a:t>
            </a:r>
            <a:r>
              <a:rPr lang="cs-CZ" sz="1400" dirty="0"/>
              <a:t>),</a:t>
            </a:r>
          </a:p>
          <a:p>
            <a:pPr lvl="1"/>
            <a:r>
              <a:rPr lang="cs-CZ" sz="1400" b="1" dirty="0"/>
              <a:t>pohledávky</a:t>
            </a:r>
            <a:r>
              <a:rPr lang="cs-CZ" sz="1400" dirty="0"/>
              <a:t> (krátkodobé či dlouhodobé za odběrateli, zaměstnanci atd.).</a:t>
            </a:r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krytí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dirty="0"/>
              <a:t>V soustavě účetnictví účetní jednotky účtují také o tom, </a:t>
            </a:r>
            <a:r>
              <a:rPr lang="cs-CZ" sz="1800" b="1" dirty="0"/>
              <a:t>z jakých zdrojů si majetek opatřily</a:t>
            </a:r>
            <a:r>
              <a:rPr lang="cs-CZ" sz="1800" dirty="0"/>
              <a:t> = </a:t>
            </a:r>
            <a:r>
              <a:rPr lang="cs-CZ" sz="1800" b="1" dirty="0"/>
              <a:t>zdroje krytí majetku</a:t>
            </a:r>
            <a:r>
              <a:rPr lang="cs-CZ" sz="1800" dirty="0"/>
              <a:t> = </a:t>
            </a:r>
            <a:r>
              <a:rPr lang="cs-CZ" sz="1800" b="1" dirty="0"/>
              <a:t>pasiva.</a:t>
            </a:r>
            <a:endParaRPr lang="cs-CZ" sz="1800" dirty="0"/>
          </a:p>
          <a:p>
            <a:pPr marL="0" indent="0" algn="just">
              <a:spcBef>
                <a:spcPts val="0"/>
              </a:spcBef>
              <a:buNone/>
            </a:pPr>
            <a:endParaRPr lang="cs-CZ" sz="9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Zdroje krytí </a:t>
            </a:r>
            <a:r>
              <a:rPr lang="cs-CZ" sz="1800" dirty="0"/>
              <a:t>můžeme rozdělit na: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vlastní zdroje</a:t>
            </a:r>
            <a:r>
              <a:rPr lang="cs-CZ" sz="16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základní kapitál </a:t>
            </a:r>
            <a:r>
              <a:rPr lang="cs-CZ" sz="1400" dirty="0"/>
              <a:t>(např. základní kapitál individuálního podnikatele),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fondy</a:t>
            </a:r>
            <a:r>
              <a:rPr lang="cs-CZ" sz="1400" dirty="0"/>
              <a:t> (rezervní, ostatní, kapitálový),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nerozdělený zisk minulých let</a:t>
            </a:r>
            <a:r>
              <a:rPr lang="cs-CZ" sz="1400" dirty="0"/>
              <a:t>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zisk běžného roku</a:t>
            </a:r>
            <a:r>
              <a:rPr lang="cs-CZ" sz="1400" dirty="0"/>
              <a:t>,</a:t>
            </a:r>
          </a:p>
          <a:p>
            <a:pPr lvl="0" algn="just">
              <a:spcBef>
                <a:spcPts val="0"/>
              </a:spcBef>
            </a:pPr>
            <a:r>
              <a:rPr lang="cs-CZ" sz="1600" b="1" dirty="0"/>
              <a:t>cizí zdroje</a:t>
            </a:r>
            <a:r>
              <a:rPr lang="cs-CZ" sz="16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dlouhodobé</a:t>
            </a:r>
            <a:r>
              <a:rPr lang="cs-CZ" sz="1400" dirty="0"/>
              <a:t> (bankovní úvěr se splatností </a:t>
            </a:r>
            <a:r>
              <a:rPr lang="cs-CZ" sz="1400" b="1" dirty="0"/>
              <a:t>delší než 1 rok</a:t>
            </a:r>
            <a:r>
              <a:rPr lang="cs-CZ" sz="1400" dirty="0"/>
              <a:t>, rezervy),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/>
              <a:t>krátkodobé</a:t>
            </a:r>
            <a:r>
              <a:rPr lang="cs-CZ" sz="1400" dirty="0"/>
              <a:t> (bankovní úvěr se splatností </a:t>
            </a:r>
            <a:r>
              <a:rPr lang="cs-CZ" sz="1400" b="1" dirty="0"/>
              <a:t>do 1 roku</a:t>
            </a:r>
            <a:r>
              <a:rPr lang="cs-CZ" sz="1400" dirty="0"/>
              <a:t>, závazky vůči dodavatelům, zaměstnancům, zdravotním pojišťovnám, institucím sociálního zabezpečení, státu).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Každá jednotlivá složka majetku se v účetnictví označuje jako </a:t>
            </a:r>
            <a:r>
              <a:rPr lang="cs-CZ" sz="1800" b="1" dirty="0"/>
              <a:t>aktivum</a:t>
            </a:r>
            <a:r>
              <a:rPr lang="cs-CZ" sz="1800" dirty="0"/>
              <a:t> (</a:t>
            </a:r>
            <a:r>
              <a:rPr lang="cs-CZ" sz="1800" b="1" dirty="0"/>
              <a:t>A</a:t>
            </a:r>
            <a:r>
              <a:rPr lang="cs-CZ" sz="1800" dirty="0"/>
              <a:t>) a každý jednotlivý zdroj nazýváme </a:t>
            </a:r>
            <a:r>
              <a:rPr lang="cs-CZ" sz="1800" b="1" dirty="0"/>
              <a:t>pasivum</a:t>
            </a:r>
            <a:r>
              <a:rPr lang="cs-CZ" sz="1800" dirty="0"/>
              <a:t> (</a:t>
            </a:r>
            <a:r>
              <a:rPr lang="cs-CZ" sz="1800" b="1" dirty="0"/>
              <a:t>P</a:t>
            </a:r>
            <a:r>
              <a:rPr lang="cs-CZ" sz="1800" dirty="0"/>
              <a:t>).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Součty aktiv a pasiv vyjádřené v penězích se musejí rovnat (</a:t>
            </a:r>
            <a:r>
              <a:rPr lang="cs-CZ" sz="1800" b="1" dirty="0"/>
              <a:t>A = P</a:t>
            </a:r>
            <a:r>
              <a:rPr lang="cs-CZ" sz="1800" dirty="0"/>
              <a:t>)</a:t>
            </a:r>
            <a:r>
              <a:rPr lang="cs-CZ" sz="1800" b="1" dirty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majetku a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Všechen </a:t>
            </a:r>
            <a:r>
              <a:rPr lang="cs-CZ" sz="1800" b="1" dirty="0"/>
              <a:t>majetek a závazky</a:t>
            </a:r>
            <a:r>
              <a:rPr lang="cs-CZ" sz="1800" dirty="0"/>
              <a:t> pro účely účetnictví se musí </a:t>
            </a:r>
            <a:r>
              <a:rPr lang="cs-CZ" sz="1800" b="1" dirty="0"/>
              <a:t>ocenit v peněžních jednotkách české měny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r>
              <a:rPr lang="cs-CZ" sz="1800" dirty="0"/>
              <a:t>Účetní jednotky oceňují majetek:</a:t>
            </a:r>
          </a:p>
          <a:p>
            <a:pPr marL="571500" indent="-514350">
              <a:buFont typeface="+mj-lt"/>
              <a:buAutoNum type="arabicPeriod"/>
            </a:pPr>
            <a:r>
              <a:rPr lang="cs-CZ" sz="1600" b="1" dirty="0"/>
              <a:t>K okamžiku uskutečnění účetního případu</a:t>
            </a:r>
            <a:r>
              <a:rPr lang="cs-CZ" sz="1600" dirty="0"/>
              <a:t> přičemž jednotlivé položky majetku a závazků se oceňují takto:</a:t>
            </a:r>
          </a:p>
          <a:p>
            <a:pPr lvl="2"/>
            <a:r>
              <a:rPr lang="cs-CZ" sz="1600" b="1" dirty="0"/>
              <a:t>pořizovacími cenami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/>
              <a:t>vlastními náklady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/>
              <a:t>jmenovitými hodnotami</a:t>
            </a:r>
            <a:r>
              <a:rPr lang="cs-CZ" sz="1600" dirty="0"/>
              <a:t>,</a:t>
            </a:r>
          </a:p>
          <a:p>
            <a:pPr lvl="2"/>
            <a:r>
              <a:rPr lang="cs-CZ" sz="1600" b="1" dirty="0"/>
              <a:t>reprodukční pořizovací cenou</a:t>
            </a:r>
            <a:r>
              <a:rPr lang="cs-CZ" sz="1600" dirty="0"/>
              <a:t>.</a:t>
            </a:r>
          </a:p>
          <a:p>
            <a:pPr marL="914400" lvl="2" indent="0">
              <a:buNone/>
            </a:pPr>
            <a:endParaRPr lang="cs-CZ" sz="900" dirty="0"/>
          </a:p>
          <a:p>
            <a:pPr marL="514350" indent="-514350">
              <a:buFont typeface="+mj-lt"/>
              <a:buAutoNum type="arabicPeriod"/>
            </a:pPr>
            <a:r>
              <a:rPr lang="cs-CZ" sz="1600" b="1" dirty="0"/>
              <a:t>Ke konci rozvahového dne</a:t>
            </a:r>
            <a:r>
              <a:rPr lang="cs-CZ" sz="1600" dirty="0"/>
              <a:t> nebo </a:t>
            </a:r>
            <a:r>
              <a:rPr lang="cs-CZ" sz="1600" b="1" dirty="0"/>
              <a:t>k jinému okamžiku</a:t>
            </a:r>
            <a:r>
              <a:rPr lang="cs-CZ" sz="1600" dirty="0"/>
              <a:t>, k němuž se sestavuje účetní závěrka, přičemž také toto ocenění je účetní jednotka </a:t>
            </a:r>
            <a:r>
              <a:rPr lang="cs-CZ" sz="1600" b="1" dirty="0"/>
              <a:t>povinna zaznamenat v účetních knihách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Rozvaha, účty aktiv a pasiv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Jednotlivé činnosti, které účetní jednotka uskutečňuje, se v účetnictví nazývají </a:t>
            </a:r>
            <a:r>
              <a:rPr lang="cs-CZ" sz="1800" b="1" dirty="0"/>
              <a:t>hospodářské operace</a:t>
            </a:r>
            <a:r>
              <a:rPr lang="cs-CZ" sz="1800" dirty="0"/>
              <a:t> a jsou </a:t>
            </a:r>
            <a:r>
              <a:rPr lang="cs-CZ" sz="1800" b="1" dirty="0"/>
              <a:t>doloženy různými doklady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Na základě těchto operací vznikají účetní případy (čtyři základní), které zachycují stav a pohyb majetku a zdrojů krytí:</a:t>
            </a:r>
          </a:p>
          <a:p>
            <a:r>
              <a:rPr lang="cs-CZ" sz="1600" b="1" dirty="0"/>
              <a:t>A+, P+,</a:t>
            </a:r>
            <a:r>
              <a:rPr lang="cs-CZ" sz="1600" b="1" i="1" dirty="0"/>
              <a:t> </a:t>
            </a:r>
            <a:r>
              <a:rPr lang="cs-CZ" sz="1600" dirty="0"/>
              <a:t>kdy např. faktura za dodaný materiál na sklad znamená A+, materiál na skladě: 20 000,- a zároveň P+, dodavatel: 20 000,-</a:t>
            </a:r>
          </a:p>
          <a:p>
            <a:pPr lvl="0"/>
            <a:r>
              <a:rPr lang="cs-CZ" sz="1600" b="1" dirty="0"/>
              <a:t>A−, A+,</a:t>
            </a:r>
            <a:r>
              <a:rPr lang="cs-CZ" sz="1600" b="1" i="1" dirty="0"/>
              <a:t> </a:t>
            </a:r>
            <a:r>
              <a:rPr lang="cs-CZ" sz="1600" dirty="0"/>
              <a:t>kdy např.</a:t>
            </a:r>
            <a:r>
              <a:rPr lang="cs-CZ" sz="1600" b="1" i="1" dirty="0"/>
              <a:t> </a:t>
            </a:r>
            <a:r>
              <a:rPr lang="cs-CZ" sz="1600" dirty="0"/>
              <a:t>úhrada faktury vydané odběratelem znamená A−, odběratel: 50 000,- a zároveň A+, bankovní účet: 50 000,-</a:t>
            </a:r>
          </a:p>
          <a:p>
            <a:pPr lvl="0"/>
            <a:r>
              <a:rPr lang="cs-CZ" sz="1600" b="1" dirty="0"/>
              <a:t>A−, P−,</a:t>
            </a:r>
            <a:r>
              <a:rPr lang="cs-CZ" sz="1600" b="1" i="1" dirty="0"/>
              <a:t> </a:t>
            </a:r>
            <a:r>
              <a:rPr lang="cs-CZ" sz="1600" dirty="0"/>
              <a:t>kdy např. úhrada faktury dodavateli z běžného účtu znamená A−, bankovní účet: 30 000,- a zároveň P−, dodavatel: 30 000,-</a:t>
            </a:r>
          </a:p>
          <a:p>
            <a:pPr lvl="0"/>
            <a:r>
              <a:rPr lang="cs-CZ" sz="1600" b="1" dirty="0"/>
              <a:t>P+, P−</a:t>
            </a:r>
            <a:r>
              <a:rPr lang="cs-CZ" sz="1600" i="1" dirty="0"/>
              <a:t>,</a:t>
            </a:r>
            <a:r>
              <a:rPr lang="cs-CZ" sz="1600" dirty="0"/>
              <a:t> kdy např. úhrada faktury dodavateli z provozního úvěru znamená P+, bankovní úvěr: 100 000,- a zároveň P−, dodavatel: 100 000,-.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2608</Words>
  <Application>Microsoft Office PowerPoint</Application>
  <PresentationFormat>Předvádění na obrazovce (4:3)</PresentationFormat>
  <Paragraphs>218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Tahoma</vt:lpstr>
      <vt:lpstr>Times New Roman</vt:lpstr>
      <vt:lpstr>Wingdings</vt:lpstr>
      <vt:lpstr>Směsice</vt:lpstr>
      <vt:lpstr>Základy účetnictví</vt:lpstr>
      <vt:lpstr>Základy účetnictví</vt:lpstr>
      <vt:lpstr>Účetní období, účetní doklady a účetní zápisy</vt:lpstr>
      <vt:lpstr>Účetní období, účetní doklady a účetní zápisy</vt:lpstr>
      <vt:lpstr>Účetní zásady, principy podvojnosti a souvztažnosti</vt:lpstr>
      <vt:lpstr>Majetek v podniku</vt:lpstr>
      <vt:lpstr>Zdroje krytí v podniku</vt:lpstr>
      <vt:lpstr>Oceňování majetku a závazků</vt:lpstr>
      <vt:lpstr>Rozvaha, účty aktiv a pasiv</vt:lpstr>
      <vt:lpstr>Rozvaha, účty aktiv a pasiv</vt:lpstr>
      <vt:lpstr>Rozvaha, účty aktiv a pasiv</vt:lpstr>
      <vt:lpstr>Výsledek hospodaření, výnosy a náklady</vt:lpstr>
      <vt:lpstr>Výsledek hospodaření, výnosy a náklady</vt:lpstr>
      <vt:lpstr>Výsledek hospodaření, výnosy a náklady</vt:lpstr>
      <vt:lpstr>Směrná účtová osnova a účtový rozvrh</vt:lpstr>
      <vt:lpstr>Výkaz cash-flow</vt:lpstr>
      <vt:lpstr>Výkaz cash-flow</vt:lpstr>
      <vt:lpstr>Daňová evidence</vt:lpstr>
      <vt:lpstr>Příklad</vt:lpstr>
      <vt:lpstr>Příklad</vt:lpstr>
      <vt:lpstr>Příklad</vt:lpstr>
      <vt:lpstr>Příklad</vt:lpstr>
      <vt:lpstr>Příklad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Petr Suchánek</cp:lastModifiedBy>
  <cp:revision>151</cp:revision>
  <dcterms:created xsi:type="dcterms:W3CDTF">2020-11-01T14:42:00Z</dcterms:created>
  <dcterms:modified xsi:type="dcterms:W3CDTF">2022-11-21T11:34:56Z</dcterms:modified>
</cp:coreProperties>
</file>