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stomShape 1" hidden="1"/>
          <p:cNvSpPr/>
          <p:nvPr/>
        </p:nvSpPr>
        <p:spPr>
          <a:xfrm>
            <a:off x="228600" y="228600"/>
            <a:ext cx="8694360" cy="246744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" name="CustomShape 2"/>
          <p:cNvSpPr/>
          <p:nvPr/>
        </p:nvSpPr>
        <p:spPr>
          <a:xfrm>
            <a:off x="6047280" y="1824480"/>
            <a:ext cx="2874960" cy="712440"/>
          </a:xfrm>
          <a:custGeom>
            <a:avLst/>
            <a:gdLst/>
            <a:ahLst/>
            <a:cxnLst/>
            <a:rect l="l" t="t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2619360" y="1696320"/>
            <a:ext cx="5542920" cy="848520"/>
          </a:xfrm>
          <a:custGeom>
            <a:avLst/>
            <a:gdLst/>
            <a:ahLst/>
            <a:cxnLst/>
            <a:rect l="l" t="t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2828880" y="1708560"/>
            <a:ext cx="5466600" cy="772920"/>
          </a:xfrm>
          <a:custGeom>
            <a:avLst/>
            <a:gdLst/>
            <a:ahLst/>
            <a:cxnLst/>
            <a:rect l="l" t="t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0"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5609520" y="1694880"/>
            <a:ext cx="3306600" cy="650160"/>
          </a:xfrm>
          <a:custGeom>
            <a:avLst/>
            <a:gdLst/>
            <a:ahLst/>
            <a:cxnLst/>
            <a:rect l="l" t="t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0"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6"/>
          <p:cNvSpPr/>
          <p:nvPr/>
        </p:nvSpPr>
        <p:spPr>
          <a:xfrm>
            <a:off x="211680" y="1679400"/>
            <a:ext cx="8722080" cy="1328400"/>
          </a:xfrm>
          <a:custGeom>
            <a:avLst/>
            <a:gdLst/>
            <a:ahLst/>
            <a:cxnLst/>
            <a:rect l="l" t="t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7"/>
          <p:cNvSpPr/>
          <p:nvPr/>
        </p:nvSpPr>
        <p:spPr>
          <a:xfrm>
            <a:off x="228600" y="228600"/>
            <a:ext cx="8694360" cy="6033600"/>
          </a:xfrm>
          <a:prstGeom prst="roundRect">
            <a:avLst>
              <a:gd name="adj" fmla="val 1272"/>
            </a:avLst>
          </a:prstGeom>
          <a:gradFill rotWithShape="0">
            <a:gsLst>
              <a:gs pos="0">
                <a:srgbClr val="376092"/>
              </a:gs>
              <a:gs pos="100000">
                <a:srgbClr val="95B3D7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CustomShape 8"/>
          <p:cNvSpPr/>
          <p:nvPr/>
        </p:nvSpPr>
        <p:spPr>
          <a:xfrm>
            <a:off x="6054840" y="5499360"/>
            <a:ext cx="2878560" cy="713520"/>
          </a:xfrm>
          <a:custGeom>
            <a:avLst/>
            <a:gdLst/>
            <a:ahLst/>
            <a:cxnLst/>
            <a:rect l="l" t="t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" name="CustomShape 9"/>
          <p:cNvSpPr/>
          <p:nvPr/>
        </p:nvSpPr>
        <p:spPr>
          <a:xfrm>
            <a:off x="2622240" y="5370840"/>
            <a:ext cx="5550120" cy="849960"/>
          </a:xfrm>
          <a:custGeom>
            <a:avLst/>
            <a:gdLst/>
            <a:ahLst/>
            <a:cxnLst/>
            <a:rect l="l" t="t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" name="CustomShape 10"/>
          <p:cNvSpPr/>
          <p:nvPr/>
        </p:nvSpPr>
        <p:spPr>
          <a:xfrm>
            <a:off x="2832120" y="5383080"/>
            <a:ext cx="5473440" cy="774000"/>
          </a:xfrm>
          <a:custGeom>
            <a:avLst/>
            <a:gdLst/>
            <a:ahLst/>
            <a:cxnLst/>
            <a:rect l="l" t="t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0"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" name="CustomShape 11"/>
          <p:cNvSpPr/>
          <p:nvPr/>
        </p:nvSpPr>
        <p:spPr>
          <a:xfrm>
            <a:off x="5616360" y="5369760"/>
            <a:ext cx="3310920" cy="650880"/>
          </a:xfrm>
          <a:custGeom>
            <a:avLst/>
            <a:gdLst/>
            <a:ahLst/>
            <a:cxnLst/>
            <a:rect l="l" t="t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0"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" name="CustomShape 12"/>
          <p:cNvSpPr/>
          <p:nvPr/>
        </p:nvSpPr>
        <p:spPr>
          <a:xfrm>
            <a:off x="211680" y="5353920"/>
            <a:ext cx="8722080" cy="1330200"/>
          </a:xfrm>
          <a:custGeom>
            <a:avLst/>
            <a:gdLst/>
            <a:ahLst/>
            <a:cxnLst/>
            <a:rect l="l" t="t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228600" y="228600"/>
            <a:ext cx="8694360" cy="2467440"/>
          </a:xfrm>
          <a:prstGeom prst="roundRect">
            <a:avLst>
              <a:gd name="adj" fmla="val 3362"/>
            </a:avLst>
          </a:prstGeom>
          <a:gradFill rotWithShape="0">
            <a:gsLst>
              <a:gs pos="10000">
                <a:srgbClr val="95B3D7"/>
              </a:gs>
              <a:gs pos="100000">
                <a:srgbClr val="376092"/>
              </a:gs>
            </a:gsLst>
            <a:lin ang="5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CustomShape 2"/>
          <p:cNvSpPr/>
          <p:nvPr/>
        </p:nvSpPr>
        <p:spPr>
          <a:xfrm>
            <a:off x="6047280" y="1824480"/>
            <a:ext cx="2874960" cy="712440"/>
          </a:xfrm>
          <a:custGeom>
            <a:avLst/>
            <a:gdLst/>
            <a:ahLst/>
            <a:cxnLst/>
            <a:rect l="l" t="t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CustomShape 3"/>
          <p:cNvSpPr/>
          <p:nvPr/>
        </p:nvSpPr>
        <p:spPr>
          <a:xfrm>
            <a:off x="2619360" y="1696320"/>
            <a:ext cx="5542920" cy="848520"/>
          </a:xfrm>
          <a:custGeom>
            <a:avLst/>
            <a:gdLst/>
            <a:ahLst/>
            <a:cxnLst/>
            <a:rect l="l" t="t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" name="CustomShape 4"/>
          <p:cNvSpPr/>
          <p:nvPr/>
        </p:nvSpPr>
        <p:spPr>
          <a:xfrm>
            <a:off x="2828880" y="1708560"/>
            <a:ext cx="5466600" cy="772920"/>
          </a:xfrm>
          <a:custGeom>
            <a:avLst/>
            <a:gdLst/>
            <a:ahLst/>
            <a:cxnLst/>
            <a:rect l="l" t="t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0"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" name="CustomShape 5"/>
          <p:cNvSpPr/>
          <p:nvPr/>
        </p:nvSpPr>
        <p:spPr>
          <a:xfrm>
            <a:off x="5609520" y="1694880"/>
            <a:ext cx="3306600" cy="650160"/>
          </a:xfrm>
          <a:custGeom>
            <a:avLst/>
            <a:gdLst/>
            <a:ahLst/>
            <a:cxnLst/>
            <a:rect l="l" t="t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0">
            <a:solidFill>
              <a:srgbClr val="FFFFF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6"/>
          <p:cNvSpPr/>
          <p:nvPr/>
        </p:nvSpPr>
        <p:spPr>
          <a:xfrm>
            <a:off x="211680" y="1679400"/>
            <a:ext cx="8722080" cy="1328400"/>
          </a:xfrm>
          <a:custGeom>
            <a:avLst/>
            <a:gdLst/>
            <a:ahLst/>
            <a:cxnLst/>
            <a:rect l="l" t="t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Shape 1"/>
          <p:cNvSpPr/>
          <p:nvPr/>
        </p:nvSpPr>
        <p:spPr>
          <a:xfrm>
            <a:off x="685800" y="1600200"/>
            <a:ext cx="7770960" cy="1778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FFFFFF"/>
                </a:solidFill>
                <a:latin typeface="Candara"/>
                <a:ea typeface="DejaVu Sans"/>
              </a:rPr>
              <a:t>Technologie přípravy pokrmů</a:t>
            </a:r>
            <a:endParaRPr lang="cs-CZ" sz="4400" b="0" strike="noStrike" spc="-1">
              <a:latin typeface="Arial"/>
            </a:endParaRPr>
          </a:p>
        </p:txBody>
      </p:sp>
      <p:sp>
        <p:nvSpPr>
          <p:cNvPr id="95" name="TextShape 2"/>
          <p:cNvSpPr/>
          <p:nvPr/>
        </p:nvSpPr>
        <p:spPr>
          <a:xfrm>
            <a:off x="1371600" y="3556080"/>
            <a:ext cx="6399360" cy="1471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cs-CZ" sz="2000" b="0" strike="noStrike" spc="-1">
                <a:solidFill>
                  <a:srgbClr val="FFFFFF"/>
                </a:solidFill>
                <a:latin typeface="Candara"/>
                <a:ea typeface="DejaVu Sans"/>
              </a:rPr>
              <a:t>Mgr. Kamila Kroupová</a:t>
            </a:r>
            <a:endParaRPr lang="cs-CZ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cs-CZ" sz="20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/>
          <p:nvPr/>
        </p:nvSpPr>
        <p:spPr>
          <a:xfrm>
            <a:off x="945360" y="1653840"/>
            <a:ext cx="7334640" cy="4466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20000"/>
          </a:bodyPr>
          <a:lstStyle/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1" strike="noStrike" spc="-1">
                <a:solidFill>
                  <a:srgbClr val="073E87"/>
                </a:solidFill>
                <a:latin typeface="Candara"/>
                <a:ea typeface="DejaVu Sans"/>
              </a:rPr>
              <a:t>Dle zápisu do tří skupin: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     Jedná se vždy o pátek a sobotu.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Pátek:  začátek praxe ve 13 hodin do 20 hodin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Sobota: začátek praxe v 8 hodin do 15 hodin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 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S sebou: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pracovní oblečení (plášť, kalhoty bílé, tričko)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pracovní obuv – pohodlné, ne pantofle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bez ozdob, nehty nelakované – jinak rukavice,   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 gumička na vlasy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psací potřeby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400,- Kč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svačina, pití, krabička na jídlo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1" strike="noStrike" spc="-1">
                <a:solidFill>
                  <a:srgbClr val="073E87"/>
                </a:solidFill>
                <a:latin typeface="Candara"/>
                <a:ea typeface="DejaVu Sans"/>
              </a:rPr>
              <a:t>platný zdravotní průkaz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1800" b="0" strike="noStrike" spc="-1">
              <a:latin typeface="Arial"/>
            </a:endParaRPr>
          </a:p>
        </p:txBody>
      </p:sp>
      <p:sp>
        <p:nvSpPr>
          <p:cNvPr id="117" name="TextShape 2"/>
          <p:cNvSpPr/>
          <p:nvPr/>
        </p:nvSpPr>
        <p:spPr>
          <a:xfrm>
            <a:off x="457560" y="270360"/>
            <a:ext cx="8228160" cy="1251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89500" lnSpcReduction="10000"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000000"/>
                </a:solidFill>
                <a:latin typeface="Candara"/>
                <a:ea typeface="DejaVu Sans"/>
              </a:rPr>
              <a:t>Praktická cvičení</a:t>
            </a:r>
            <a:r>
              <a:t/>
            </a:r>
            <a:br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/>
          <p:nvPr/>
        </p:nvSpPr>
        <p:spPr>
          <a:xfrm>
            <a:off x="539640" y="620640"/>
            <a:ext cx="7623000" cy="3449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Zdroje:</a:t>
            </a:r>
            <a:endParaRPr lang="cs-CZ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320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600" b="0" strike="noStrike" spc="-1">
                <a:solidFill>
                  <a:srgbClr val="073E87"/>
                </a:solidFill>
                <a:latin typeface="Candara"/>
                <a:ea typeface="DejaVu Sans"/>
              </a:rPr>
              <a:t>SEDLÁČKOVÁ, Hana a Pavel OTOUPAL. </a:t>
            </a:r>
            <a:r>
              <a:rPr lang="cs-CZ" sz="1600" b="0" i="1" strike="noStrike" spc="-1">
                <a:solidFill>
                  <a:srgbClr val="073E87"/>
                </a:solidFill>
                <a:latin typeface="Candara"/>
                <a:ea typeface="DejaVu Sans"/>
              </a:rPr>
              <a:t>Technologie přípravy pokrmů: učebnice pro střední odborná učiliště, učební obory kuchař-kuchařka, kuchař-číšník, číšník-servírka, a pro hotelové školy</a:t>
            </a:r>
            <a:r>
              <a:rPr lang="cs-CZ" sz="1600" b="0" strike="noStrike" spc="-1">
                <a:solidFill>
                  <a:srgbClr val="073E87"/>
                </a:solidFill>
                <a:latin typeface="Candara"/>
                <a:ea typeface="DejaVu Sans"/>
              </a:rPr>
              <a:t>. 3., přeprac. vyd. Praha: Fortuna, 2004. ISBN 80-7168-912-2.</a:t>
            </a:r>
            <a:endParaRPr lang="cs-CZ" sz="16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320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600" b="0" strike="noStrike" spc="-1">
                <a:solidFill>
                  <a:srgbClr val="073E87"/>
                </a:solidFill>
                <a:latin typeface="Candara"/>
                <a:ea typeface="DejaVu Sans"/>
              </a:rPr>
              <a:t>Obrázky:</a:t>
            </a:r>
            <a:endParaRPr lang="cs-CZ" sz="16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320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600" b="0" strike="noStrike" spc="-1">
                <a:solidFill>
                  <a:srgbClr val="073E87"/>
                </a:solidFill>
                <a:latin typeface="Candara"/>
                <a:ea typeface="DejaVu Sans"/>
              </a:rPr>
              <a:t>https://encrypted-tbn0.gstatic.com/images?q=tbn:ANd9GcTBcGVyzj6E4CZS9lVTLx0xYtgyGxIs5HgGgXnw9yl0pD58atNi</a:t>
            </a:r>
            <a:endParaRPr lang="cs-CZ" sz="16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320"/>
              </a:spcBef>
            </a:pPr>
            <a:endParaRPr lang="cs-CZ" sz="16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320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600" b="0" strike="noStrike" spc="-1">
                <a:solidFill>
                  <a:srgbClr val="073E87"/>
                </a:solidFill>
                <a:latin typeface="Candara"/>
                <a:ea typeface="DejaVu Sans"/>
              </a:rPr>
              <a:t>https://www.mauriciusdovolena.cz/sites/default/files/aktivity/kurzy-vareni.jpg</a:t>
            </a:r>
            <a:endParaRPr lang="cs-CZ" sz="16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/>
          <p:nvPr/>
        </p:nvSpPr>
        <p:spPr>
          <a:xfrm>
            <a:off x="329040" y="2452680"/>
            <a:ext cx="8711640" cy="3449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Nutriční terapeut je plnohodnotný zdravotnický pracovník.</a:t>
            </a:r>
            <a:endParaRPr lang="cs-CZ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Má vědomosti o potravinách, jejich výrobě, mikrobiologii a technologii přípravy pokrmů. </a:t>
            </a:r>
            <a:endParaRPr lang="cs-CZ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Orientuje se ve výživě člověka, v prevenci různých onemocnění, i ve výživě léčebné či klinické.</a:t>
            </a:r>
            <a:endParaRPr lang="cs-CZ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1" strike="noStrike" spc="-1">
                <a:solidFill>
                  <a:srgbClr val="073E87"/>
                </a:solidFill>
                <a:latin typeface="Candara"/>
                <a:ea typeface="DejaVu Sans"/>
              </a:rPr>
              <a:t> </a:t>
            </a: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Má teoretický základ společný pro všechny zdravotníky. Ten zahrnuje například anatomii, fyziologii a patologickou fyziologii nebo farmakologii. </a:t>
            </a:r>
            <a:endParaRPr lang="cs-CZ" sz="2400" b="0" strike="noStrike" spc="-1">
              <a:latin typeface="Arial"/>
            </a:endParaRPr>
          </a:p>
        </p:txBody>
      </p:sp>
      <p:sp>
        <p:nvSpPr>
          <p:cNvPr id="97" name="TextShape 2"/>
          <p:cNvSpPr/>
          <p:nvPr/>
        </p:nvSpPr>
        <p:spPr>
          <a:xfrm>
            <a:off x="457560" y="185760"/>
            <a:ext cx="8228160" cy="1251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FFFFFF"/>
                </a:solidFill>
                <a:latin typeface="Candara"/>
                <a:ea typeface="DejaVu Sans"/>
              </a:rPr>
              <a:t>Nutriční terapeut</a:t>
            </a:r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/>
          <p:nvPr/>
        </p:nvSpPr>
        <p:spPr>
          <a:xfrm>
            <a:off x="539640" y="1036440"/>
            <a:ext cx="8423640" cy="478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859"/>
              </a:spcBef>
            </a:pPr>
            <a:r>
              <a:rPr lang="cs-CZ" sz="4300" b="0" strike="noStrike" spc="-1">
                <a:solidFill>
                  <a:srgbClr val="073E87"/>
                </a:solidFill>
                <a:latin typeface="Candara"/>
                <a:ea typeface="DejaVu Sans"/>
              </a:rPr>
              <a:t>Praxe</a:t>
            </a:r>
            <a:endParaRPr lang="cs-CZ" sz="43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Během studia:</a:t>
            </a:r>
            <a:endParaRPr lang="cs-CZ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-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po prvním roce studia týden v nemocničním stravovacím   </a:t>
            </a:r>
            <a:endParaRPr lang="cs-CZ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     provozu. </a:t>
            </a:r>
            <a:endParaRPr lang="cs-CZ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-    týden v jídelně některého ze školských zařízení.</a:t>
            </a:r>
            <a:endParaRPr lang="cs-CZ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-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praxe v ambulancích, jako např. z obezitologických,  </a:t>
            </a:r>
            <a:endParaRPr lang="cs-CZ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    diabetologických či gastroenterologických, tak z klinické péče    </a:t>
            </a:r>
            <a:endParaRPr lang="cs-CZ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     přímo u lůžka pacienta. </a:t>
            </a:r>
            <a:endParaRPr lang="cs-CZ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-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odběr nutriční anamnézy, zhodnocení výživového stavu  </a:t>
            </a:r>
            <a:endParaRPr lang="cs-CZ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    pacienta, návrh úpravy stravy či doplnění o umělou výživu.</a:t>
            </a:r>
            <a:endParaRPr lang="cs-CZ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/>
          <p:nvPr/>
        </p:nvSpPr>
        <p:spPr>
          <a:xfrm>
            <a:off x="251640" y="1700640"/>
            <a:ext cx="7847280" cy="4967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Jako absolventi své znalosti můžete využít:</a:t>
            </a:r>
            <a:endParaRPr lang="cs-CZ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V nemocnicích na odděleních léčebné výživy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V ambulantní péči, kde můžete vhodnými nutričními intervencemi výrazně pomoci například onkologicky nemocným, obézním, diabetikům nebo pacientům po těžkých zákrocích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Pro otevření vlastní poradny nebo ambulance pro veřejnost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Při přípravě dietní stravy ve školních jídelnách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Ve Státním zdravotním ústavu, krajských hygienických stanicích nebo na Ministerstvu zdravotnictví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Při tvorbě projektů pro základní školy či osvětových kampaní pro veřejnost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Ve výzkumu týkajícím se výživy člověka na různých pracovištích v České republice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V potravinářských podnicích, které s pomocí nutričních terapeutů mohou například vyvíjet nové výrobky</a:t>
            </a:r>
            <a:endParaRPr lang="cs-CZ" sz="1800" b="0" strike="noStrike" spc="-1">
              <a:latin typeface="Arial"/>
            </a:endParaRPr>
          </a:p>
        </p:txBody>
      </p:sp>
      <p:sp>
        <p:nvSpPr>
          <p:cNvPr id="100" name="TextShape 2"/>
          <p:cNvSpPr/>
          <p:nvPr/>
        </p:nvSpPr>
        <p:spPr>
          <a:xfrm>
            <a:off x="551880" y="0"/>
            <a:ext cx="8228160" cy="1095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FFFFFF"/>
                </a:solidFill>
                <a:latin typeface="Candara"/>
                <a:ea typeface="DejaVu Sans"/>
              </a:rPr>
              <a:t>„Nechť výživa je ti lékem“</a:t>
            </a:r>
            <a:endParaRPr lang="cs-CZ" sz="4400" b="0" strike="noStrike" spc="-1">
              <a:latin typeface="Arial"/>
            </a:endParaRPr>
          </a:p>
        </p:txBody>
      </p:sp>
      <p:pic>
        <p:nvPicPr>
          <p:cNvPr id="101" name="Picture 2"/>
          <p:cNvPicPr/>
          <p:nvPr/>
        </p:nvPicPr>
        <p:blipFill>
          <a:blip r:embed="rId2"/>
          <a:stretch/>
        </p:blipFill>
        <p:spPr>
          <a:xfrm>
            <a:off x="6160320" y="853920"/>
            <a:ext cx="1771200" cy="1635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icture 3"/>
          <p:cNvPicPr/>
          <p:nvPr/>
        </p:nvPicPr>
        <p:blipFill>
          <a:blip r:embed="rId2"/>
          <a:stretch/>
        </p:blipFill>
        <p:spPr>
          <a:xfrm>
            <a:off x="441720" y="692640"/>
            <a:ext cx="2170440" cy="2103480"/>
          </a:xfrm>
          <a:prstGeom prst="rect">
            <a:avLst/>
          </a:prstGeom>
          <a:ln w="0">
            <a:noFill/>
          </a:ln>
        </p:spPr>
      </p:pic>
      <p:pic>
        <p:nvPicPr>
          <p:cNvPr id="103" name="Picture 4"/>
          <p:cNvPicPr/>
          <p:nvPr/>
        </p:nvPicPr>
        <p:blipFill>
          <a:blip r:embed="rId3"/>
          <a:stretch/>
        </p:blipFill>
        <p:spPr>
          <a:xfrm>
            <a:off x="5724000" y="476640"/>
            <a:ext cx="2950200" cy="2017080"/>
          </a:xfrm>
          <a:prstGeom prst="rect">
            <a:avLst/>
          </a:prstGeom>
          <a:ln w="0">
            <a:noFill/>
          </a:ln>
        </p:spPr>
      </p:pic>
      <p:pic>
        <p:nvPicPr>
          <p:cNvPr id="104" name="Picture 5"/>
          <p:cNvPicPr/>
          <p:nvPr/>
        </p:nvPicPr>
        <p:blipFill>
          <a:blip r:embed="rId4"/>
          <a:stretch/>
        </p:blipFill>
        <p:spPr>
          <a:xfrm>
            <a:off x="3286080" y="476640"/>
            <a:ext cx="2086920" cy="3136680"/>
          </a:xfrm>
          <a:prstGeom prst="rect">
            <a:avLst/>
          </a:prstGeom>
          <a:ln w="0">
            <a:noFill/>
          </a:ln>
        </p:spPr>
      </p:pic>
      <p:pic>
        <p:nvPicPr>
          <p:cNvPr id="105" name="Picture 6"/>
          <p:cNvPicPr/>
          <p:nvPr/>
        </p:nvPicPr>
        <p:blipFill>
          <a:blip r:embed="rId5"/>
          <a:stretch/>
        </p:blipFill>
        <p:spPr>
          <a:xfrm>
            <a:off x="480960" y="3933000"/>
            <a:ext cx="5687280" cy="2003760"/>
          </a:xfrm>
          <a:prstGeom prst="rect">
            <a:avLst/>
          </a:prstGeom>
          <a:ln w="0">
            <a:noFill/>
          </a:ln>
        </p:spPr>
      </p:pic>
      <p:pic>
        <p:nvPicPr>
          <p:cNvPr id="106" name="Picture 7"/>
          <p:cNvPicPr/>
          <p:nvPr/>
        </p:nvPicPr>
        <p:blipFill>
          <a:blip r:embed="rId6"/>
          <a:stretch/>
        </p:blipFill>
        <p:spPr>
          <a:xfrm>
            <a:off x="6372360" y="2925000"/>
            <a:ext cx="2617920" cy="17416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/>
          <p:nvPr/>
        </p:nvSpPr>
        <p:spPr>
          <a:xfrm>
            <a:off x="251640" y="2106360"/>
            <a:ext cx="8639640" cy="4496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Technologie přípravy pokrmů má za úkol seznámit studenta  s významem a správnými způsoby přípravy pokrmů. </a:t>
            </a:r>
            <a:endParaRPr lang="cs-CZ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Tyto znalosti vznikly na základě dlouholetých zkušeností práce mnoha špičkových kuchařů a jsou neustále obměňovány na základě moderních metod přípravy pokrmů a na základě současných lékařských znalostí a doporučení. </a:t>
            </a:r>
            <a:endParaRPr lang="cs-CZ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Kvalitní znalosti kuchařské technologie nám mohou výrazně pomoci při přípravě nových pokrmů.</a:t>
            </a:r>
            <a:endParaRPr lang="cs-CZ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0" strike="noStrike" spc="-1">
              <a:latin typeface="Arial"/>
            </a:endParaRPr>
          </a:p>
        </p:txBody>
      </p:sp>
      <p:sp>
        <p:nvSpPr>
          <p:cNvPr id="108" name="TextShape 2"/>
          <p:cNvSpPr/>
          <p:nvPr/>
        </p:nvSpPr>
        <p:spPr>
          <a:xfrm>
            <a:off x="457200" y="338400"/>
            <a:ext cx="8228160" cy="1251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2500" lnSpcReduction="10000"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FFFFFF"/>
                </a:solidFill>
                <a:latin typeface="Candara"/>
                <a:ea typeface="DejaVu Sans"/>
              </a:rPr>
              <a:t>Význam technologie přípravy pokrmů</a:t>
            </a:r>
            <a:endParaRPr lang="cs-CZ" sz="4400" b="0" strike="noStrike" spc="-1">
              <a:latin typeface="Arial"/>
            </a:endParaRPr>
          </a:p>
        </p:txBody>
      </p:sp>
      <p:pic>
        <p:nvPicPr>
          <p:cNvPr id="109" name="Picture 2"/>
          <p:cNvPicPr/>
          <p:nvPr/>
        </p:nvPicPr>
        <p:blipFill>
          <a:blip r:embed="rId2"/>
          <a:stretch/>
        </p:blipFill>
        <p:spPr>
          <a:xfrm>
            <a:off x="5508000" y="4997160"/>
            <a:ext cx="2797920" cy="16052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/>
          <p:nvPr/>
        </p:nvSpPr>
        <p:spPr>
          <a:xfrm>
            <a:off x="539640" y="332640"/>
            <a:ext cx="7919280" cy="611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1800" b="1" strike="noStrike" spc="-1">
                <a:solidFill>
                  <a:srgbClr val="073E87"/>
                </a:solidFill>
                <a:latin typeface="Candara"/>
                <a:ea typeface="DejaVu Sans"/>
              </a:rPr>
              <a:t>Při přípravě pokrmů musíme dbát na moderní trendy: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pestrá strava zaměřená na snížení množství konzumovaných   živočišných tuků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větší podíl zeleniny a ovoce a to hlavně v čerstvém stavu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zvýšený podíl výrobků z celozrnné mouky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omezení soli a cukru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dostatečné množství kvalitního tuku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1800" b="1" strike="noStrike" spc="-1">
                <a:solidFill>
                  <a:srgbClr val="073E87"/>
                </a:solidFill>
                <a:latin typeface="Candara"/>
                <a:ea typeface="DejaVu Sans"/>
              </a:rPr>
              <a:t>Bezpečnost a ochrana zdraví při práci: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osobní hygiena 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hygiena na pracovišti 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všeobecné bezpečnostní předpisy 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osobní bezpečnost                                                          </a:t>
            </a:r>
            <a:endParaRPr lang="cs-CZ" sz="18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cs-CZ" sz="1800" b="1" strike="noStrike" spc="-1">
                <a:solidFill>
                  <a:srgbClr val="073E87"/>
                </a:solidFill>
                <a:latin typeface="Candara"/>
                <a:ea typeface="DejaVu Sans"/>
              </a:rPr>
              <a:t>Ochrana spotřebitele</a:t>
            </a: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: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čerstvé suroviny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hygiena při přípravě pokrmů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správné technologické postupy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dostatečná tepelná úprava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vhodné vybavení</a:t>
            </a:r>
            <a:endParaRPr lang="cs-CZ" sz="18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1800" b="0" strike="noStrike" spc="-1">
                <a:solidFill>
                  <a:srgbClr val="073E87"/>
                </a:solidFill>
                <a:latin typeface="Candara"/>
                <a:ea typeface="DejaVu Sans"/>
              </a:rPr>
              <a:t>dodržování předpisů pro zpracování surovin </a:t>
            </a:r>
            <a:endParaRPr lang="cs-CZ" sz="1800" b="0" strike="noStrike" spc="-1">
              <a:latin typeface="Arial"/>
            </a:endParaRPr>
          </a:p>
        </p:txBody>
      </p:sp>
      <p:pic>
        <p:nvPicPr>
          <p:cNvPr id="111" name="Picture 2"/>
          <p:cNvPicPr/>
          <p:nvPr/>
        </p:nvPicPr>
        <p:blipFill>
          <a:blip r:embed="rId2"/>
          <a:stretch/>
        </p:blipFill>
        <p:spPr>
          <a:xfrm>
            <a:off x="5004000" y="3182040"/>
            <a:ext cx="3521160" cy="21589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/>
          <p:nvPr/>
        </p:nvSpPr>
        <p:spPr>
          <a:xfrm>
            <a:off x="395640" y="2205000"/>
            <a:ext cx="8279640" cy="48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  <a:ea typeface="DejaVu Sans"/>
              </a:rPr>
              <a:t>Seminární práce na téma „Já a moje životospráva“</a:t>
            </a:r>
            <a:endParaRPr lang="cs-CZ" sz="2400" b="0" strike="noStrike" spc="-1" dirty="0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  <a:ea typeface="DejaVu Sans"/>
              </a:rPr>
              <a:t>Praktická cvičení – dle rozpisu</a:t>
            </a:r>
            <a:endParaRPr lang="cs-CZ" sz="2400" b="0" strike="noStrike" spc="-1" dirty="0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 dirty="0" smtClean="0">
                <a:solidFill>
                  <a:srgbClr val="073E87"/>
                </a:solidFill>
                <a:latin typeface="Candara"/>
                <a:ea typeface="DejaVu Sans"/>
              </a:rPr>
              <a:t>Závěrečný </a:t>
            </a:r>
            <a:r>
              <a:rPr lang="cs-CZ" sz="2400" b="0" strike="noStrike" spc="-1" dirty="0">
                <a:solidFill>
                  <a:srgbClr val="073E87"/>
                </a:solidFill>
                <a:latin typeface="Candara"/>
                <a:ea typeface="DejaVu Sans"/>
              </a:rPr>
              <a:t>test </a:t>
            </a:r>
            <a:endParaRPr lang="cs-CZ" sz="2400" b="0" strike="noStrike" spc="-1" dirty="0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  <a:ea typeface="DejaVu Sans"/>
              </a:rPr>
              <a:t>Opravný termín je možný </a:t>
            </a:r>
            <a:endParaRPr lang="cs-CZ" sz="2400" b="0" strike="noStrike" spc="-1" dirty="0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 dirty="0">
                <a:solidFill>
                  <a:srgbClr val="073E87"/>
                </a:solidFill>
                <a:latin typeface="Candara"/>
                <a:ea typeface="DejaVu Sans"/>
              </a:rPr>
              <a:t>Odevzdání žluté knihy Illková: Technologie přípravy pokrmů</a:t>
            </a:r>
            <a:endParaRPr lang="cs-CZ" sz="2400" b="0" strike="noStrike" spc="-1" dirty="0">
              <a:latin typeface="Arial"/>
            </a:endParaRPr>
          </a:p>
        </p:txBody>
      </p:sp>
      <p:sp>
        <p:nvSpPr>
          <p:cNvPr id="113" name="TextShape 2"/>
          <p:cNvSpPr/>
          <p:nvPr/>
        </p:nvSpPr>
        <p:spPr>
          <a:xfrm>
            <a:off x="457200" y="338400"/>
            <a:ext cx="8228160" cy="1251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FFFFFF"/>
                </a:solidFill>
                <a:latin typeface="Candara"/>
                <a:ea typeface="DejaVu Sans"/>
              </a:rPr>
              <a:t>Podmínky ukončení předmětu</a:t>
            </a:r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/>
          <p:nvPr/>
        </p:nvSpPr>
        <p:spPr>
          <a:xfrm>
            <a:off x="871920" y="2093760"/>
            <a:ext cx="7399080" cy="3420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Titulní strana</a:t>
            </a:r>
            <a:endParaRPr lang="cs-CZ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Neexperimentovat s písmem – doporučeno Times New Roman, Arial</a:t>
            </a:r>
            <a:endParaRPr lang="cs-CZ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Řádkování: 1,5</a:t>
            </a:r>
            <a:endParaRPr lang="cs-CZ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Rozsah 1,5 až  2 A4</a:t>
            </a:r>
            <a:endParaRPr lang="cs-CZ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r>
              <a:rPr lang="cs-CZ" sz="2400" b="0" strike="noStrike" spc="-1">
                <a:solidFill>
                  <a:srgbClr val="073E87"/>
                </a:solidFill>
                <a:latin typeface="Candara"/>
                <a:ea typeface="DejaVu Sans"/>
              </a:rPr>
              <a:t>Úvaha o vašem životním stylu, životosprávě, vztahu k výživě, případně důvodu volby oboru nutriční terapeut.</a:t>
            </a:r>
            <a:endParaRPr lang="cs-CZ" sz="2400" b="0" strike="noStrike" spc="-1">
              <a:latin typeface="Arial"/>
            </a:endParaRPr>
          </a:p>
          <a:p>
            <a:pPr marL="274320" indent="-272880">
              <a:lnSpc>
                <a:spcPct val="100000"/>
              </a:lnSpc>
              <a:spcBef>
                <a:spcPts val="479"/>
              </a:spcBef>
              <a:buClr>
                <a:srgbClr val="31B6FD"/>
              </a:buClr>
              <a:buFont typeface="Symbol"/>
              <a:buChar char=""/>
            </a:pPr>
            <a:endParaRPr lang="cs-CZ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</a:pPr>
            <a:endParaRPr lang="cs-CZ" sz="2400" b="0" strike="noStrike" spc="-1">
              <a:latin typeface="Arial"/>
            </a:endParaRPr>
          </a:p>
        </p:txBody>
      </p:sp>
      <p:sp>
        <p:nvSpPr>
          <p:cNvPr id="115" name="TextShape 2"/>
          <p:cNvSpPr/>
          <p:nvPr/>
        </p:nvSpPr>
        <p:spPr>
          <a:xfrm>
            <a:off x="354240" y="394200"/>
            <a:ext cx="8228160" cy="1251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60500" lnSpcReduction="10000"/>
          </a:bodyPr>
          <a:lstStyle/>
          <a:p>
            <a:pPr algn="ctr">
              <a:lnSpc>
                <a:spcPct val="100000"/>
              </a:lnSpc>
            </a:pPr>
            <a:r>
              <a:rPr lang="cs-CZ" sz="4400" b="0" strike="noStrike" spc="-1">
                <a:solidFill>
                  <a:srgbClr val="FFFFFF"/>
                </a:solidFill>
                <a:latin typeface="Candara"/>
                <a:ea typeface="DejaVu Sans"/>
              </a:rPr>
              <a:t>Seminární práce na téma </a:t>
            </a:r>
            <a:r>
              <a:t/>
            </a:r>
            <a:br/>
            <a:r>
              <a:rPr lang="cs-CZ" sz="4400" b="0" strike="noStrike" spc="-1">
                <a:solidFill>
                  <a:srgbClr val="FFFFFF"/>
                </a:solidFill>
                <a:latin typeface="Candara"/>
                <a:ea typeface="DejaVu Sans"/>
              </a:rPr>
              <a:t>„Já a moje životospráva“</a:t>
            </a:r>
            <a:r>
              <a:t/>
            </a:r>
            <a:br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190</TotalTime>
  <Words>469</Words>
  <Application>Microsoft Office PowerPoint</Application>
  <PresentationFormat>Předvádění na obrazovce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Technologie přípravy pokrmů</dc:title>
  <dc:creator>Mama</dc:creator>
  <cp:lastModifiedBy>KAMILA</cp:lastModifiedBy>
  <cp:revision>27</cp:revision>
  <dcterms:created xsi:type="dcterms:W3CDTF">2019-07-30T19:16:48Z</dcterms:created>
  <dcterms:modified xsi:type="dcterms:W3CDTF">2023-09-18T05:55:20Z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0</vt:i4>
  </property>
  <property fmtid="{D5CDD505-2E9C-101B-9397-08002B2CF9AE}" pid="7" name="PresentationFormat">
    <vt:lpwstr>Předvádění na obrazovce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11</vt:i4>
  </property>
</Properties>
</file>