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5353920"/>
            <a:ext cx="8723160" cy="1331280"/>
            <a:chOff x="211680" y="5353920"/>
            <a:chExt cx="8723160" cy="1331280"/>
          </a:xfrm>
        </p:grpSpPr>
        <p:sp>
          <p:nvSpPr>
            <p:cNvPr id="9" name="CustomShape 10"/>
            <p:cNvSpPr/>
            <p:nvPr/>
          </p:nvSpPr>
          <p:spPr>
            <a:xfrm>
              <a:off x="6054840" y="5499360"/>
              <a:ext cx="2879640" cy="7146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22240" y="5370840"/>
              <a:ext cx="5551200" cy="8510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32120" y="5383080"/>
              <a:ext cx="5474520" cy="775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16360" y="5369760"/>
              <a:ext cx="331200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5353920"/>
              <a:ext cx="8723160" cy="13312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285EACD-9F03-477C-8FE7-527A8882F85A}" type="datetime">
              <a:rPr b="0" lang="cs-CZ" sz="1000" spc="-1" strike="noStrike">
                <a:solidFill>
                  <a:srgbClr val="073e87"/>
                </a:solidFill>
                <a:latin typeface="Candara"/>
              </a:rPr>
              <a:t>3. 11. 2020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A88F57C6-FEBF-47B3-9451-704CB61B942A}" type="slidenum">
              <a:rPr b="0" lang="cs-CZ" sz="1000" spc="-1" strike="noStrike">
                <a:solidFill>
                  <a:srgbClr val="073e87"/>
                </a:solidFill>
                <a:latin typeface="Candara"/>
              </a:rPr>
              <a:t>&lt;číslo&gt;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Klikněte pro úpravu formátu textu osnovy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Druhá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73e87"/>
                </a:solidFill>
                <a:latin typeface="Candara"/>
              </a:rPr>
              <a:t>Třetí úroveň</a:t>
            </a:r>
            <a:endParaRPr b="0" lang="cs-CZ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73e87"/>
                </a:solidFill>
                <a:latin typeface="Candara"/>
              </a:rPr>
              <a:t>Čtvrtá úroveň osnovy</a:t>
            </a:r>
            <a:endParaRPr b="0" lang="cs-CZ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Pátá úroveň osnovy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Šestá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Sedmá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Kliknutím lze upravit styly předlohy textu.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cs-CZ" sz="2200" spc="-1" strike="noStrike">
                <a:solidFill>
                  <a:srgbClr val="073e87"/>
                </a:solidFill>
                <a:latin typeface="Candara"/>
              </a:rPr>
              <a:t>Druhá úroveň</a:t>
            </a:r>
            <a:endParaRPr b="0" lang="cs-CZ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Třetí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cs-CZ" sz="1800" spc="-1" strike="noStrike">
                <a:solidFill>
                  <a:srgbClr val="073e87"/>
                </a:solidFill>
                <a:latin typeface="Candara"/>
              </a:rPr>
              <a:t>Čtvrtá úroveň</a:t>
            </a:r>
            <a:endParaRPr b="0" lang="cs-CZ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cs-CZ" sz="1600" spc="-1" strike="noStrike">
                <a:solidFill>
                  <a:srgbClr val="073e87"/>
                </a:solidFill>
                <a:latin typeface="Candara"/>
              </a:rPr>
              <a:t>Pátá úroveň</a:t>
            </a:r>
            <a:endParaRPr b="0" lang="cs-CZ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9D02D50-833F-47D4-A44D-F5E568D8127D}" type="datetime">
              <a:rPr b="0" lang="cs-CZ" sz="1000" spc="-1" strike="noStrike">
                <a:solidFill>
                  <a:srgbClr val="073e87"/>
                </a:solidFill>
                <a:latin typeface="Candara"/>
              </a:rPr>
              <a:t>3. 11. 2020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B55E022-3164-46D7-9170-6B414BFE9A9A}" type="slidenum">
              <a:rPr b="0" lang="cs-CZ" sz="1000" spc="-1" strike="noStrike">
                <a:solidFill>
                  <a:srgbClr val="073e87"/>
                </a:solidFill>
                <a:latin typeface="Candara"/>
              </a:rPr>
              <a:t>&lt;číslo&gt;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4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105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CustomShape 8"/>
          <p:cNvSpPr/>
          <p:nvPr/>
        </p:nvSpPr>
        <p:spPr>
          <a:xfrm>
            <a:off x="228600" y="228600"/>
            <a:ext cx="8695440" cy="1425960"/>
          </a:xfrm>
          <a:prstGeom prst="roundRect">
            <a:avLst>
              <a:gd name="adj" fmla="val 7136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1" name="Group 9"/>
          <p:cNvGrpSpPr/>
          <p:nvPr/>
        </p:nvGrpSpPr>
        <p:grpSpPr>
          <a:xfrm>
            <a:off x="211680" y="714240"/>
            <a:ext cx="8723160" cy="1329480"/>
            <a:chOff x="211680" y="714240"/>
            <a:chExt cx="8723160" cy="1329480"/>
          </a:xfrm>
        </p:grpSpPr>
        <p:sp>
          <p:nvSpPr>
            <p:cNvPr id="112" name="CustomShape 10"/>
            <p:cNvSpPr/>
            <p:nvPr/>
          </p:nvSpPr>
          <p:spPr>
            <a:xfrm>
              <a:off x="6047280" y="85932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1"/>
            <p:cNvSpPr/>
            <p:nvPr/>
          </p:nvSpPr>
          <p:spPr>
            <a:xfrm>
              <a:off x="2619360" y="73080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12"/>
            <p:cNvSpPr/>
            <p:nvPr/>
          </p:nvSpPr>
          <p:spPr>
            <a:xfrm>
              <a:off x="2828880" y="74304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13"/>
            <p:cNvSpPr/>
            <p:nvPr/>
          </p:nvSpPr>
          <p:spPr>
            <a:xfrm>
              <a:off x="5609520" y="72972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14"/>
            <p:cNvSpPr/>
            <p:nvPr/>
          </p:nvSpPr>
          <p:spPr>
            <a:xfrm>
              <a:off x="211680" y="71424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PlaceHolder 15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C3416D-0CBD-4FD0-BE7C-2880F13B36F9}" type="datetime">
              <a:rPr b="0" lang="cs-CZ" sz="1000" spc="-1" strike="noStrike">
                <a:solidFill>
                  <a:srgbClr val="073e87"/>
                </a:solidFill>
                <a:latin typeface="Candara"/>
              </a:rPr>
              <a:t>3. 11. 2020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118" name="PlaceHolder 16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19" name="PlaceHolder 17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1D27AC49-9500-474E-8CFF-3EE4A0D9B749}" type="slidenum">
              <a:rPr b="0" lang="cs-CZ" sz="1000" spc="-1" strike="noStrike">
                <a:solidFill>
                  <a:srgbClr val="073e87"/>
                </a:solidFill>
                <a:latin typeface="Candara"/>
              </a:rPr>
              <a:t>&lt;číslo&gt;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120" name="PlaceHolder 1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ndara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1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Klikněte pro úpravu formátu textu osnovy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Druhá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73e87"/>
                </a:solidFill>
                <a:latin typeface="Candara"/>
              </a:rPr>
              <a:t>Třetí úroveň</a:t>
            </a:r>
            <a:endParaRPr b="0" lang="cs-CZ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073e87"/>
                </a:solidFill>
                <a:latin typeface="Candara"/>
              </a:rPr>
              <a:t>Čtvrtá úroveň osnovy</a:t>
            </a:r>
            <a:endParaRPr b="0" lang="cs-CZ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Pátá úroveň osnovy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Šestá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Sedmá úroveň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kulinarskeumeni.cz/modul/31/kurz" TargetMode="External"/><Relationship Id="rId2" Type="http://schemas.openxmlformats.org/officeDocument/2006/relationships/hyperlink" Target="https://www.kulinarskeumeni.cz/modul/31/kurz" TargetMode="External"/><Relationship Id="rId3" Type="http://schemas.openxmlformats.org/officeDocument/2006/relationships/hyperlink" Target="https://www.kulinarskeumeni.cz/modul/31/kurz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CtVcijgof_0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kulinarskeumeni.cz/modul/40/kurz" TargetMode="External"/><Relationship Id="rId2" Type="http://schemas.openxmlformats.org/officeDocument/2006/relationships/hyperlink" Target="https://www.kulinarskeumeni.cz/modul/54/kurz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kulinarskeumeni.cz/modul/7/kurz" TargetMode="External"/><Relationship Id="rId2" Type="http://schemas.openxmlformats.org/officeDocument/2006/relationships/hyperlink" Target="https://www.kulinarskeumeni.cz/modul/7/kurz" TargetMode="Externa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kulinarskeumeni.cz/modul/54/kurz" TargetMode="External"/><Relationship Id="rId2" Type="http://schemas.openxmlformats.org/officeDocument/2006/relationships/hyperlink" Target="https://www.kulinarskeumeni.cz/modul/54/kurz" TargetMode="Externa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83640" y="227700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1000"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Technologie přípravy pokrmů</a:t>
            </a:r>
            <a:br/>
            <a:br/>
            <a:r>
              <a:rPr b="0" lang="cs-CZ" sz="3800" spc="-1" strike="noStrike">
                <a:solidFill>
                  <a:srgbClr val="ffffff"/>
                </a:solidFill>
                <a:latin typeface="Candara"/>
              </a:rPr>
              <a:t>Metody tepelných úprav</a:t>
            </a:r>
            <a:br/>
            <a:r>
              <a:rPr b="0" lang="cs-CZ" sz="3800" spc="-1" strike="noStrike">
                <a:solidFill>
                  <a:srgbClr val="ffffff"/>
                </a:solidFill>
                <a:latin typeface="Candara"/>
              </a:rPr>
              <a:t>metoda  pečení</a:t>
            </a:r>
            <a:br/>
            <a:r>
              <a:rPr b="0" lang="cs-CZ" sz="3600" spc="-1" strike="noStrike">
                <a:solidFill>
                  <a:srgbClr val="ffffff"/>
                </a:solidFill>
                <a:latin typeface="Candara"/>
              </a:rPr>
              <a:t>Mgr. Kamila Kroupová</a:t>
            </a:r>
            <a:br/>
            <a:endParaRPr b="0" lang="cs-CZ" sz="36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303560" y="3960000"/>
            <a:ext cx="6400440" cy="1472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ffffff"/>
                </a:solidFill>
                <a:latin typeface="Candara"/>
              </a:rPr>
              <a:t>TPP Illková: str. 25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5" descr=""/>
          <p:cNvPicPr/>
          <p:nvPr/>
        </p:nvPicPr>
        <p:blipFill>
          <a:blip r:embed="rId1"/>
          <a:stretch/>
        </p:blipFill>
        <p:spPr>
          <a:xfrm>
            <a:off x="251640" y="980640"/>
            <a:ext cx="3715560" cy="1800000"/>
          </a:xfrm>
          <a:prstGeom prst="rect">
            <a:avLst/>
          </a:prstGeom>
          <a:ln>
            <a:noFill/>
          </a:ln>
        </p:spPr>
      </p:pic>
      <p:pic>
        <p:nvPicPr>
          <p:cNvPr id="188" name="Picture 6" descr=""/>
          <p:cNvPicPr/>
          <p:nvPr/>
        </p:nvPicPr>
        <p:blipFill>
          <a:blip r:embed="rId2"/>
          <a:stretch/>
        </p:blipFill>
        <p:spPr>
          <a:xfrm>
            <a:off x="4428000" y="904680"/>
            <a:ext cx="2342880" cy="1952280"/>
          </a:xfrm>
          <a:prstGeom prst="rect">
            <a:avLst/>
          </a:prstGeom>
          <a:ln>
            <a:noFill/>
          </a:ln>
        </p:spPr>
      </p:pic>
      <p:pic>
        <p:nvPicPr>
          <p:cNvPr id="189" name="Picture 7" descr=""/>
          <p:cNvPicPr/>
          <p:nvPr/>
        </p:nvPicPr>
        <p:blipFill>
          <a:blip r:embed="rId3"/>
          <a:stretch/>
        </p:blipFill>
        <p:spPr>
          <a:xfrm>
            <a:off x="584280" y="2997000"/>
            <a:ext cx="2736000" cy="2736000"/>
          </a:xfrm>
          <a:prstGeom prst="rect">
            <a:avLst/>
          </a:prstGeom>
          <a:ln>
            <a:noFill/>
          </a:ln>
        </p:spPr>
      </p:pic>
      <p:pic>
        <p:nvPicPr>
          <p:cNvPr id="190" name="Picture 8" descr=""/>
          <p:cNvPicPr/>
          <p:nvPr/>
        </p:nvPicPr>
        <p:blipFill>
          <a:blip r:embed="rId4"/>
          <a:stretch/>
        </p:blipFill>
        <p:spPr>
          <a:xfrm>
            <a:off x="6098400" y="3018240"/>
            <a:ext cx="2819160" cy="1618920"/>
          </a:xfrm>
          <a:prstGeom prst="rect">
            <a:avLst/>
          </a:prstGeom>
          <a:ln>
            <a:noFill/>
          </a:ln>
        </p:spPr>
      </p:pic>
      <p:pic>
        <p:nvPicPr>
          <p:cNvPr id="191" name="Picture 9" descr=""/>
          <p:cNvPicPr/>
          <p:nvPr/>
        </p:nvPicPr>
        <p:blipFill>
          <a:blip r:embed="rId5"/>
          <a:stretch/>
        </p:blipFill>
        <p:spPr>
          <a:xfrm>
            <a:off x="3708000" y="4221000"/>
            <a:ext cx="2133360" cy="213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79640" y="1412640"/>
            <a:ext cx="8784720" cy="41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Rožeň je kovová tyč, poháněná elektricky nebo plynem.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Vyhřívání  je  zdola  nebo  ze  stran.  Před  úpravou  masa  je  nutné  zdroj  tepla  hodně rozpálit.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Vyšší teplota je nutná proto, aby se na připravovaném mase rychleji vytvořila kůrka, která zabraňuje nadměrnému odkapávání šťávy.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Pod  upravovaným  masem  je  vždy  na  dně  miska,  do  které  se  odkapávající  šťáva zachycuje.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Dáváme pozor, aby šťáva neodkapávala do ohně nebo na tepelný zdroj.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Přepálená šťáva by nepříznivě ovlivnila chuť masa.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Pečení masa na rožni 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827640" y="429300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195" name="Picture 3" descr=""/>
          <p:cNvPicPr/>
          <p:nvPr/>
        </p:nvPicPr>
        <p:blipFill>
          <a:blip r:embed="rId2"/>
          <a:stretch/>
        </p:blipFill>
        <p:spPr>
          <a:xfrm>
            <a:off x="3632400" y="4336560"/>
            <a:ext cx="3678840" cy="164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79640" y="1412640"/>
            <a:ext cx="8784720" cy="388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 fontScale="79000"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Maso v alobalu vkládáme vždy do dobře vyhřáté trouby nebo na rošt.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Doba tepelné úpravy je závislá na druhu a části masa.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Nejkratší dobu úpravy vyžaduje maso telecí, ryby, drůbež a maso z pravé svíčkové.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Postup – alobal ustřihneme do tvaru obdélníka, čtverce nebo srdíčka.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Ustřižený tvar musí být dostatečně velký – asi trojnásobný, aby se maso dalo dobře uzavřít a šťáva nevytékala.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Do středu alobalu vložíme maso s případným doplněním.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Alobal přehneme a okraje stočíme nahoru.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Alobalem  můžeme  též  vyložit  nádobu  na  pečení,  naplnit  potravinami  a  následně překrýt.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Pečení v alobalu 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6372360" y="5010120"/>
            <a:ext cx="2466720" cy="184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251640" y="476640"/>
            <a:ext cx="8712720" cy="590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s-CZ" sz="2400" spc="-1" strike="noStrike">
                <a:solidFill>
                  <a:srgbClr val="073e87"/>
                </a:solidFill>
                <a:latin typeface="Candara"/>
              </a:rPr>
              <a:t>Zdroje: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cs-CZ" sz="2200" spc="-1" strike="noStrike">
                <a:solidFill>
                  <a:srgbClr val="073e87"/>
                </a:solidFill>
                <a:latin typeface="Candara"/>
              </a:rPr>
              <a:t>POHLREICH, Zdeněk. </a:t>
            </a:r>
            <a:r>
              <a:rPr b="0" i="1" lang="cs-CZ" sz="2200" spc="-1" strike="noStrike">
                <a:solidFill>
                  <a:srgbClr val="073e87"/>
                </a:solidFill>
                <a:latin typeface="Candara"/>
              </a:rPr>
              <a:t>Kulinárium</a:t>
            </a:r>
            <a:r>
              <a:rPr b="0" lang="cs-CZ" sz="2200" spc="-1" strike="noStrike">
                <a:solidFill>
                  <a:srgbClr val="073e87"/>
                </a:solidFill>
                <a:latin typeface="Candara"/>
              </a:rPr>
              <a:t>. Praha: Sevruga, 2017. ISBN 978-80-906893-0-5.</a:t>
            </a:r>
            <a:endParaRPr b="0" lang="cs-CZ" sz="22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cs-CZ" sz="2200" spc="-1" strike="noStrike">
                <a:solidFill>
                  <a:srgbClr val="073e87"/>
                </a:solidFill>
                <a:latin typeface="Candara"/>
              </a:rPr>
              <a:t>Technologie  přípravy  pokrmů  1.,  Hana  Sedláčková,  Pavel  Vstoupal,  Nakladatelství  Fortuna 2002 </a:t>
            </a:r>
            <a:endParaRPr b="0" lang="cs-CZ" sz="22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cs-CZ" sz="2200" spc="-1" strike="noStrike">
                <a:solidFill>
                  <a:srgbClr val="073e87"/>
                </a:solidFill>
                <a:latin typeface="Candara"/>
              </a:rPr>
              <a:t>Technologie přípravy pokrmů 2., Hana Sedláčková, Nakladatelství Fortuna 2002</a:t>
            </a:r>
            <a:endParaRPr b="0" lang="cs-CZ" sz="22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cs-CZ" sz="2200" spc="-1" strike="noStrike">
                <a:solidFill>
                  <a:srgbClr val="073e87"/>
                </a:solidFill>
                <a:latin typeface="Candara"/>
              </a:rPr>
              <a:t>Obrázky</a:t>
            </a:r>
            <a:r>
              <a:rPr b="0" lang="cs-CZ" sz="2200" spc="-1" strike="noStrike">
                <a:solidFill>
                  <a:srgbClr val="073e87"/>
                </a:solidFill>
                <a:latin typeface="Candara"/>
              </a:rPr>
              <a:t>:</a:t>
            </a:r>
            <a:endParaRPr b="0" lang="cs-CZ" sz="22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https://d50-a.sdn.szn.cz/d_50/c_img_F_C/26YNJq.jpeg?fl=cro,0,0,485,322%7Cres,1200,,1%7Cwebp,75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https://d50-a.sdn.szn.cz/d_50/c_img_F_E/NavSA.jpeg?fl=cro,0,285,5472,3078%7Cres,1200,,1%7Cwebp,75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https://regiony.rozhlas.cz/sites/default/files/styles/facebook/public/images/02982835.jpeg?itok=5kJRFSEr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https://st3.depositphotos.com/4079177/19357/i/1600/depositphotos_193575764-stock-photo-man-roasting-large-juicy-meat.jpg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https://www.receptyonline.cz/wp-content/uploads/2009/09/151916makrely3.jpg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251640" y="1989000"/>
            <a:ext cx="8424720" cy="4176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000"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je úprava potravin a pokrmů většinou na tuku, v páře a suchým  teplem  v uzavřeném  prostoru  (trouby,  pece,  remosky,  konvektomaty apod.) při teplotě 180 – 300 °C. Podle charakteru připraveného pokrmu pečeme potraviny mnoha způsoby.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     </a:t>
            </a: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Je to: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v troubě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v teplovzdušné troubě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ve smažící pánvi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v keramickém pekáči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na pánvi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v hliníkové fólii – alobalu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v průsvitných pečících foliích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zapékání (gratinování)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na rožni a roštu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611640" y="260640"/>
            <a:ext cx="7786800" cy="89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Metoda pečení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4284000" y="2997000"/>
            <a:ext cx="2628720" cy="17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79640" y="1700640"/>
            <a:ext cx="8731080" cy="4641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Očištěné libové maso vložíme do vhodné nádoby.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Kusy masa se kladou asi 2 cm od sebe, aby se utvořila kůrka.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Maso podlijeme vařící tekutinou.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Zpočátku  se  masa  tepelně  upravují  v přiklopené  nádobě,  po  částečném  změknutí  se dopékají bez pokličky.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Maso při pečení se podlévá vařící tekutinou a během pečení se polévá šťávou, aby se vytvořila kůrka, která dodává pokrmům chuť, vůni a barvu.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Chuť a vůni masa doplňuje výpek z masa.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1"/>
              </a:rPr>
              <a:t>https</a:t>
            </a: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2"/>
              </a:rPr>
              <a:t>://</a:t>
            </a: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3"/>
              </a:rPr>
              <a:t>www.kulinarskeumeni.cz/modul/31/kurz</a:t>
            </a: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Pečení masa a klasické pečeně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67640" y="338400"/>
            <a:ext cx="8218800" cy="1146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Technologický postup při pečení masa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4"/>
          <a:stretch/>
        </p:blipFill>
        <p:spPr>
          <a:xfrm>
            <a:off x="6053400" y="4797000"/>
            <a:ext cx="2857320" cy="159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79640" y="1556640"/>
            <a:ext cx="8782560" cy="440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Z výpeku připravujeme šťávu. Maso  vytáhneme  z pekáče.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Šťávu  necháme  10  minut  odstát,  aby  tuk  vystoupil  na povrch.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Pokud je v pekáči hodně tuku, část odlijeme do jiné nádoby.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Šťávu  vydusíme  na  tuk  (odpaříme  vodu),  zaprášíme  hladkou  moukou  a  mouku opražíme.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Zalijeme vodou nebo vývarem, dobře provaříme a dochutíme solí.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Někteří  kuchaři  mají  ve  zvyku  přidávat  trochu  rajčatového  protlaku  na  zvýraznění barvy a chuti.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1"/>
              </a:rPr>
              <a:t>https://www.youtube.com/watch?v=CtVcijgof_0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Příprava šťávy 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2"/>
          <a:stretch/>
        </p:blipFill>
        <p:spPr>
          <a:xfrm>
            <a:off x="5364000" y="5013000"/>
            <a:ext cx="2952360" cy="155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79640" y="1244880"/>
            <a:ext cx="8784720" cy="366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 fontScale="52000"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Konvektomaty jsou multifunkční kuchyňská zařízení.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Lze v nich vařit, péci, smažit, sušit, udržovat a ohřívat veškeré druhy pokrmů.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V konvektomatech se pokrmy upravují působením páry a horkého vzduchu.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Nastavením vhodné teploty umožňuje tak pečení s minimálním dohledem.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Výhodou tohoto pečení je možnost přípravy pokrmů v několika vrstvách nad sebou. Teplota je v celém prostoru trouby stejná.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Pokrmy upravované v teplovzdušných troubách jsou velmi chutné a šťavnaté.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Na ovládacím panelu nastavíme teplotu pro přípravu jednotlivých pokrmů.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Kontrolu pečení můžeme provádět prosklenými dvířky.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1"/>
              </a:rPr>
              <a:t>https://www.kulinarskeumeni.cz/modul/40/kurz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2"/>
              </a:rPr>
              <a:t>https://www.kulinarskeumeni.cz/modul/54/kurz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95640" y="0"/>
            <a:ext cx="8229240" cy="1402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Pečení v konvektomatech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3"/>
          <a:stretch/>
        </p:blipFill>
        <p:spPr>
          <a:xfrm>
            <a:off x="395640" y="4891680"/>
            <a:ext cx="2333160" cy="1961640"/>
          </a:xfrm>
          <a:prstGeom prst="rect">
            <a:avLst/>
          </a:prstGeom>
          <a:ln>
            <a:noFill/>
          </a:ln>
        </p:spPr>
      </p:pic>
      <p:pic>
        <p:nvPicPr>
          <p:cNvPr id="172" name="Picture 3" descr=""/>
          <p:cNvPicPr/>
          <p:nvPr/>
        </p:nvPicPr>
        <p:blipFill>
          <a:blip r:embed="rId4"/>
          <a:stretch/>
        </p:blipFill>
        <p:spPr>
          <a:xfrm>
            <a:off x="2988000" y="489168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"/>
          <p:cNvPicPr/>
          <p:nvPr/>
        </p:nvPicPr>
        <p:blipFill>
          <a:blip r:embed="rId5"/>
          <a:stretch/>
        </p:blipFill>
        <p:spPr>
          <a:xfrm>
            <a:off x="5652000" y="4891680"/>
            <a:ext cx="2776320" cy="184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79640" y="1628640"/>
            <a:ext cx="8784720" cy="45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 fontScale="82000"/>
          </a:bodyPr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Na pánvi pečeme zpravidla maso  – do rozpáleného tuku (200 ºC) vkládáme maso a opékáme ze všech stran.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Dbáme na to, aby pánev i tuk byly dobře rozpálené, jinak by se maso přichytávalo na dno a vytékala by z něho šťáva.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Pro pečení na pánvi používáme maso porcované na plátky nebo maso vcelku.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Tento způsob úpravy se používá při přípravě anglickým způsobem, kdy maso zůstává uvnitř růžové. Můžeme takto připravovat steaky z hovězího masa.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Při obracení masa používáme obracečku nebo kleště. Do masa nikdy nepícháme.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Pro pečení na pánvi používáme vždy tuky k této tepelné úpravě určené.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1"/>
              </a:rPr>
              <a:t>https://</a:t>
            </a: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2"/>
              </a:rPr>
              <a:t>www.kulinarskeumeni.cz/modul/7/kurz</a:t>
            </a: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  Jak opékat na pánvičce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Pečení na pánvi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79640" y="1628640"/>
            <a:ext cx="8784720" cy="45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Na roštu upravujeme potraviny okořeněné a zpravidla nakrájené na porce.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Touto tepelnou úpravou připravujeme hlavně maso. 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Vhodná jsou kuřata, ryby, hovězí, telecí, vepřové maso a různé druhy uzenin.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Pro přípravu na roštu používáme elektrické grily nebo grily na dřevěné uhlí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Pečení masa na roštu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5878080" y="4235040"/>
            <a:ext cx="2385000" cy="1786320"/>
          </a:xfrm>
          <a:prstGeom prst="rect">
            <a:avLst/>
          </a:prstGeom>
          <a:ln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2"/>
          <a:stretch/>
        </p:blipFill>
        <p:spPr>
          <a:xfrm>
            <a:off x="3132000" y="4237920"/>
            <a:ext cx="2504880" cy="1819080"/>
          </a:xfrm>
          <a:prstGeom prst="rect">
            <a:avLst/>
          </a:prstGeom>
          <a:ln>
            <a:noFill/>
          </a:ln>
        </p:spPr>
      </p:pic>
      <p:pic>
        <p:nvPicPr>
          <p:cNvPr id="180" name="Picture 4" descr=""/>
          <p:cNvPicPr/>
          <p:nvPr/>
        </p:nvPicPr>
        <p:blipFill>
          <a:blip r:embed="rId3"/>
          <a:stretch/>
        </p:blipFill>
        <p:spPr>
          <a:xfrm>
            <a:off x="179640" y="4253760"/>
            <a:ext cx="2736000" cy="182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79640" y="1412640"/>
            <a:ext cx="8784720" cy="41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Rožeň je kovová tyč, poháněná elektricky nebo plynem.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Vyhřívání  je  zdola  nebo  ze  stran.  Před  úpravou  masa  je  nutné  zdroj  tepla  hodně rozpálit.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Vyšší teplota je nutná proto, aby se na připravovaném mase rychleji vytvořila kůrka, která zabraňuje nadměrnému odkapávání šťávy.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Pod  upravovaným  masem  je  vždy  na  dně  miska,  do  které  se  odkapávající  šťáva zachycuje.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Dáváme pozor, aby šťáva neodkapávala do ohně nebo na tepelný zdroj. 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73e87"/>
                </a:solidFill>
                <a:latin typeface="Candara"/>
              </a:rPr>
              <a:t>Přepálená šťáva by nepříznivě ovlivnila chuť masa. </a:t>
            </a:r>
            <a:endParaRPr b="0" lang="cs-CZ" sz="20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Pečení masa na rožni 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827640" y="429300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2"/>
          <a:stretch/>
        </p:blipFill>
        <p:spPr>
          <a:xfrm>
            <a:off x="3632400" y="4336560"/>
            <a:ext cx="3678840" cy="164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51640" y="1268640"/>
            <a:ext cx="8712720" cy="4929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rmAutofit fontScale="33000"/>
          </a:bodyPr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Zapékáním  (gratinováním)  upravujeme  pokrmy  již  předem  tepelně  upravené.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Tato tepelná úprava je velmi rychlá.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Zapékáme  nejrůznější  druhy  potravin  např. :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- masa  vařená,  dušená  nebo  opečená, krájená  na  plátky,  kostky  či  nudličky,  doplněná  zeleninou  nebo  různými  míšeninami z masa, vnitřností či zeleniny. Na pokrytí používáme šunku, strouhaný nebo plátkový sýr (Niva, Eidam atd.).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 </a:t>
            </a: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- těstoviny  uvařené,  doplněné  masem,  uzeninou,  zeleninou,  vše  zalité  různými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sýrovými omáčkami.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- různé  druhy  zeleniny,  krátce  povařené  a  doplněné  sýrovou  omáčkou  nebo  pokryté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strouhaným  či  plátkovým  sýrem  jako  např.  brokolice,  květák,  chřest  nebo  směsi zeleniny.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- měkké  ovoce,  zalité  nízkou  vrstvou  piškotového  těsta  nebo  bílkového  sněhu,  který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může být doplněn ovocem, vanilkou apod.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K rychlému zapékání používáme salamandr. Je to zařízení podobné grilu, má však jen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vrchní vytápění. Salamandr  se  používá  v podnicích  veřejného  stravování  pro  krátké  uchování  teplých pokrmů na mísách těsně před výdejem. 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>
                <a:solidFill>
                  <a:srgbClr val="073e87"/>
                </a:solidFill>
                <a:latin typeface="Candara"/>
              </a:rPr>
              <a:t>Pro tyto účely se též využívají mikrovlnné trouby vybavené grilem nebo konvektomat.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1"/>
              </a:rPr>
              <a:t>https</a:t>
            </a:r>
            <a:r>
              <a:rPr b="0" lang="cs-CZ" sz="2400" spc="-1" strike="noStrike" u="sng">
                <a:solidFill>
                  <a:srgbClr val="0080ff"/>
                </a:solidFill>
                <a:uFillTx/>
                <a:latin typeface="Candara"/>
                <a:hlinkClick r:id="rId2"/>
              </a:rPr>
              <a:t>://www.kulinarskeumeni.cz/modul/54/kurz</a:t>
            </a:r>
            <a:endParaRPr b="0" lang="cs-CZ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67640" y="3204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ffffff"/>
                </a:solidFill>
                <a:latin typeface="Candara"/>
              </a:rPr>
              <a:t>Zapékání – gratinování</a:t>
            </a:r>
            <a:endParaRPr b="0" lang="cs-CZ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466</TotalTime>
  <Application>LibreOffice/6.4.6.2$Windows_X86_64 LibreOffice_project/0ce51a4fd21bff07a5c061082cc82c5ed232f115</Application>
  <Words>1029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2019-07-29T08:32:37Z</dcterms:created>
  <dc:creator>Mama</dc:creator>
  <dc:description/>
  <dc:language>cs-CZ</dc:language>
  <cp:lastModifiedBy/>
  <cp:lastPrinted>2020-11-03T12:09:20Z</cp:lastPrinted>
  <dcterms:modified xsi:type="dcterms:W3CDTF">2020-11-03T12:10:32Z</dcterms:modified>
  <cp:revision>50</cp:revision>
  <dc:subject/>
  <dc:title>Technologie přípravy pokrmů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