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  <p:sldId id="278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8385-5142-45B5-8E77-53F81F885232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9478-58D2-40BD-B9F2-1B4BB958ED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8385-5142-45B5-8E77-53F81F885232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9478-58D2-40BD-B9F2-1B4BB958ED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8385-5142-45B5-8E77-53F81F885232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9478-58D2-40BD-B9F2-1B4BB958ED4C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8385-5142-45B5-8E77-53F81F885232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9478-58D2-40BD-B9F2-1B4BB958ED4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8385-5142-45B5-8E77-53F81F885232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9478-58D2-40BD-B9F2-1B4BB958ED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8385-5142-45B5-8E77-53F81F885232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9478-58D2-40BD-B9F2-1B4BB958ED4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8385-5142-45B5-8E77-53F81F885232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9478-58D2-40BD-B9F2-1B4BB958ED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8385-5142-45B5-8E77-53F81F885232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9478-58D2-40BD-B9F2-1B4BB958ED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8385-5142-45B5-8E77-53F81F885232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9478-58D2-40BD-B9F2-1B4BB958ED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8385-5142-45B5-8E77-53F81F885232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9478-58D2-40BD-B9F2-1B4BB958ED4C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8385-5142-45B5-8E77-53F81F885232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9478-58D2-40BD-B9F2-1B4BB958ED4C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6518385-5142-45B5-8E77-53F81F885232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9EF9478-58D2-40BD-B9F2-1B4BB958ED4C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stronom.cz/termos-komaxit-s-vlozkou.html" TargetMode="External"/><Relationship Id="rId2" Type="http://schemas.openxmlformats.org/officeDocument/2006/relationships/hyperlink" Target="https://www.gastronom.cz/termoport-melform-unitop-39-l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www.bartscher.cz/Ohrivac+taliru+-+12+taliru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s://www.gastronom.cz/preprava-a-vydej/termosy-a-varnice/termoizolacni-tablety-a-vybaveni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://www.bartscher.cz/Ohrivaci+skrin+-+rezo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stronom.cz/preprava-a-vydej/vydejni-vany/" TargetMode="External"/><Relationship Id="rId2" Type="http://schemas.openxmlformats.org/officeDocument/2006/relationships/hyperlink" Target="https://www.gastronom.cz/zasobnik-horke-vody-10-l-bartsche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Technologie přípravy pokrmů</a:t>
            </a:r>
            <a:br>
              <a:rPr lang="cs-CZ" dirty="0" smtClean="0"/>
            </a:br>
            <a:r>
              <a:rPr lang="cs-CZ" sz="3600" dirty="0" smtClean="0"/>
              <a:t>Vybavení kuchyně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Mgr. Kamila Kroupová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2186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0" y="620688"/>
            <a:ext cx="8928992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7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598"/>
            <a:ext cx="7704261" cy="673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0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Moderní zařízení  - konvektomat</a:t>
            </a:r>
            <a:endParaRPr lang="cs-CZ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453789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85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124744"/>
            <a:ext cx="8208912" cy="5040560"/>
          </a:xfrm>
        </p:spPr>
        <p:txBody>
          <a:bodyPr>
            <a:normAutofit/>
          </a:bodyPr>
          <a:lstStyle/>
          <a:p>
            <a:r>
              <a:rPr lang="cs-CZ" dirty="0" smtClean="0"/>
              <a:t>Všechny </a:t>
            </a:r>
            <a:r>
              <a:rPr lang="cs-CZ" dirty="0"/>
              <a:t>tepelné úpravy vycházejí ze tří základních funkcí, </a:t>
            </a:r>
            <a:r>
              <a:rPr lang="cs-CZ" b="1" dirty="0"/>
              <a:t>horký vzduch, kombinace horkého vzduchu s párou a vaření v páře.</a:t>
            </a:r>
          </a:p>
          <a:p>
            <a:r>
              <a:rPr lang="cs-CZ" dirty="0" smtClean="0"/>
              <a:t>Zařízení </a:t>
            </a:r>
            <a:r>
              <a:rPr lang="cs-CZ" dirty="0"/>
              <a:t>označované jako konvektomat umožňuje tepelnou přípravu pomocí horkého vzduchu, pomocí horké páry, nebo libovolnou kombinací vzduchu a páry, a to v širokém rozpětí teplot mezi 30 až 300 °C. Základními argumenty pro pořízení a využívání konvektomatu bývají: úspora prostoru, úspora času a nákladů a lahodnější chuť potravin při zavedení šetrnějších metod přípravy.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funkce konvektomatu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545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548680"/>
            <a:ext cx="8712968" cy="5937523"/>
          </a:xfrm>
        </p:spPr>
        <p:txBody>
          <a:bodyPr>
            <a:normAutofit/>
          </a:bodyPr>
          <a:lstStyle/>
          <a:p>
            <a:r>
              <a:rPr lang="cs-CZ" b="1" dirty="0"/>
              <a:t>Konvektomat šetří provozní náklady</a:t>
            </a:r>
          </a:p>
          <a:p>
            <a:r>
              <a:rPr lang="cs-CZ" dirty="0"/>
              <a:t>Multifukční zařízení, které dokáže na ploše 1 m2 připravovat podle velikosti třeba až 120 kg masa, ale také přílohy i moučník bez rizika smíchání vůní nebo chutí, plně nahradí klasickou troubu, gril, kotel, fritézu, výklopné pánve, parní zařízení, mikrovlnnou troubu a holdomat. Tím při zařizování kuchyně výrazně ušetříte na ostatním gastro vybavení, ale také třeba na prostoru, který můžete využít jinak, a na energii a vodě, které by jinak každý ze spotřebičů využíval zvlášť.</a:t>
            </a:r>
          </a:p>
          <a:p>
            <a:r>
              <a:rPr lang="cs-CZ" dirty="0" smtClean="0"/>
              <a:t>Konvektomat </a:t>
            </a:r>
            <a:r>
              <a:rPr lang="cs-CZ" dirty="0"/>
              <a:t>vyniká úsporným provozem. Ohřev vzduchu nebo páry a předávání tepla pokrmům je velmi energeticky efektivní, mimo to se při vaření ohřívá jen minimum další hmoty přístroje. Konvektomat dosahuje provozní teploty v řádu jednotek minut, a to včetně vyrobení páry.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46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124744"/>
            <a:ext cx="8568952" cy="5328592"/>
          </a:xfrm>
        </p:spPr>
        <p:txBody>
          <a:bodyPr>
            <a:normAutofit/>
          </a:bodyPr>
          <a:lstStyle/>
          <a:p>
            <a:r>
              <a:rPr lang="cs-CZ" b="1" dirty="0"/>
              <a:t>Konvektomat šetří čas</a:t>
            </a:r>
          </a:p>
          <a:p>
            <a:r>
              <a:rPr lang="cs-CZ" dirty="0"/>
              <a:t>Profesionální konvektomaty pracují se zavážecím vozíkem a s jednotnými gastronádobami. Celková manipulace před tepelnou úpravou a po ní, převoz do </a:t>
            </a:r>
            <a:r>
              <a:rPr lang="cs-CZ" dirty="0" err="1"/>
              <a:t>šokeru</a:t>
            </a:r>
            <a:r>
              <a:rPr lang="cs-CZ" dirty="0"/>
              <a:t> nebo udržovací skříně, vše probíhá zavážecím vozíkem a neuvěřitelně šetří čas. Díky zmíněnému rychlému dosažení provozní teploty a možnosti připravovat v jedné komoře konvektomatu najednou více potravin a ve velkém množství ušetříte opět další čas. A čas jsou, jak známo, peníze.</a:t>
            </a:r>
          </a:p>
          <a:p>
            <a:r>
              <a:rPr lang="cs-CZ" dirty="0" smtClean="0"/>
              <a:t>Na </a:t>
            </a:r>
            <a:r>
              <a:rPr lang="cs-CZ" dirty="0"/>
              <a:t>konci směny se konvektomat díky zabudované funkci mytí sám vydezinfikuje a připraví na druhý den. Mytí bez obsluhy tak opět především šetří spoustu času.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666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764704"/>
            <a:ext cx="7848872" cy="6381328"/>
          </a:xfrm>
        </p:spPr>
        <p:txBody>
          <a:bodyPr>
            <a:normAutofit/>
          </a:bodyPr>
          <a:lstStyle/>
          <a:p>
            <a:r>
              <a:rPr lang="cs-CZ" b="1" dirty="0"/>
              <a:t>Konvektomat vaří šetrným způsobem</a:t>
            </a:r>
          </a:p>
          <a:p>
            <a:r>
              <a:rPr lang="cs-CZ" dirty="0" smtClean="0"/>
              <a:t>Při </a:t>
            </a:r>
            <a:r>
              <a:rPr lang="cs-CZ" dirty="0"/>
              <a:t>pečení s regulovanou vnitřní vlhkostí prokazatelně dochází k menším váhovým úbytkům masa a to při zachování křupavé kůrky. Efektivita takové přípravy potravin se opět projeví i na penězích.</a:t>
            </a:r>
          </a:p>
          <a:p>
            <a:r>
              <a:rPr lang="cs-CZ" dirty="0" smtClean="0"/>
              <a:t>Díky </a:t>
            </a:r>
            <a:r>
              <a:rPr lang="cs-CZ" dirty="0"/>
              <a:t>přesnému nastavení teploty, vlhkosti a času lze konvektomat využívat také k velmi populárnímu nočnímu pečení, kdy příprava masa probíhá za relativně nízké teploty celou noc. </a:t>
            </a:r>
          </a:p>
          <a:p>
            <a:r>
              <a:rPr lang="cs-CZ" dirty="0" smtClean="0"/>
              <a:t> </a:t>
            </a:r>
            <a:r>
              <a:rPr lang="cs-CZ" dirty="0"/>
              <a:t>Při správné volbě velikosti a funkcí lze konvektomatem výrazně zjednodušit procesy ve velké i v malé kuchyni.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4573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Zařízení pro uchování pokrmů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400600"/>
          </a:xfrm>
        </p:spPr>
        <p:txBody>
          <a:bodyPr>
            <a:normAutofit/>
          </a:bodyPr>
          <a:lstStyle/>
          <a:p>
            <a:pPr marL="0" indent="0" fontAlgn="base">
              <a:spcBef>
                <a:spcPts val="0"/>
              </a:spcBef>
              <a:buNone/>
            </a:pPr>
            <a:r>
              <a:rPr lang="cs-CZ" dirty="0" err="1" smtClean="0">
                <a:hlinkClick r:id="rId2"/>
              </a:rPr>
              <a:t>Termoporty</a:t>
            </a:r>
            <a:endParaRPr lang="cs-CZ" dirty="0"/>
          </a:p>
          <a:p>
            <a:pPr fontAlgn="base">
              <a:spcBef>
                <a:spcPts val="0"/>
              </a:spcBef>
            </a:pPr>
            <a:r>
              <a:rPr lang="cs-CZ" dirty="0"/>
              <a:t>Skříňky nebo bedny, které slouží k přepravě teplých i studených pokrmů a nápojů. Vyrábějí se z odolných plastických hmot nebo z nerezu. Mají odnímatelné vrchní víko, </a:t>
            </a:r>
            <a:endParaRPr lang="cs-CZ" dirty="0" smtClean="0"/>
          </a:p>
          <a:p>
            <a:pPr marL="0" indent="0" fontAlgn="base">
              <a:spcBef>
                <a:spcPts val="0"/>
              </a:spcBef>
              <a:buNone/>
            </a:pPr>
            <a:r>
              <a:rPr lang="cs-CZ" dirty="0"/>
              <a:t> </a:t>
            </a:r>
            <a:r>
              <a:rPr lang="cs-CZ" dirty="0" smtClean="0"/>
              <a:t>   u </a:t>
            </a:r>
            <a:r>
              <a:rPr lang="cs-CZ" dirty="0"/>
              <a:t>skříněk se otevírají přední </a:t>
            </a:r>
            <a:r>
              <a:rPr lang="cs-CZ" dirty="0" smtClean="0"/>
              <a:t>dvířka.</a:t>
            </a:r>
          </a:p>
          <a:p>
            <a:pPr fontAlgn="base">
              <a:spcBef>
                <a:spcPts val="0"/>
              </a:spcBef>
            </a:pPr>
            <a:endParaRPr lang="cs-CZ" b="1" dirty="0" smtClean="0">
              <a:hlinkClick r:id="rId3"/>
            </a:endParaRPr>
          </a:p>
          <a:p>
            <a:pPr fontAlgn="base">
              <a:spcBef>
                <a:spcPts val="0"/>
              </a:spcBef>
            </a:pPr>
            <a:endParaRPr lang="cs-CZ" b="1" dirty="0">
              <a:hlinkClick r:id="rId3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cs-CZ" dirty="0" smtClean="0">
                <a:hlinkClick r:id="rId3"/>
              </a:rPr>
              <a:t>Termosy</a:t>
            </a:r>
            <a:endParaRPr lang="cs-CZ" dirty="0"/>
          </a:p>
          <a:p>
            <a:pPr fontAlgn="base">
              <a:spcBef>
                <a:spcPts val="0"/>
              </a:spcBef>
            </a:pPr>
            <a:r>
              <a:rPr lang="cs-CZ" dirty="0"/>
              <a:t>Ideální na přepravu nápojů, polévek a pokrmů. Izolaci tvoří vrstva vzduchu mezi pláštěm a vnitřní vkládací </a:t>
            </a:r>
            <a:endParaRPr lang="cs-CZ" dirty="0" smtClean="0"/>
          </a:p>
          <a:p>
            <a:pPr marL="0" indent="0" fontAlgn="base">
              <a:spcBef>
                <a:spcPts val="0"/>
              </a:spcBef>
              <a:buNone/>
            </a:pPr>
            <a:r>
              <a:rPr lang="cs-CZ" dirty="0"/>
              <a:t> </a:t>
            </a:r>
            <a:r>
              <a:rPr lang="cs-CZ" dirty="0" smtClean="0"/>
              <a:t>   nádobou</a:t>
            </a:r>
            <a:r>
              <a:rPr lang="cs-CZ" dirty="0"/>
              <a:t>. Termosy se vyrábějí v různých objemech a s </a:t>
            </a:r>
            <a:r>
              <a:rPr lang="cs-CZ" dirty="0" smtClean="0"/>
              <a:t>  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cs-CZ" dirty="0"/>
              <a:t> </a:t>
            </a:r>
            <a:r>
              <a:rPr lang="cs-CZ" dirty="0" smtClean="0"/>
              <a:t>   výpustným </a:t>
            </a:r>
            <a:r>
              <a:rPr lang="cs-CZ" dirty="0"/>
              <a:t>kohoutem nebo bez něj.</a:t>
            </a:r>
          </a:p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20888"/>
            <a:ext cx="1896802" cy="189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4872282"/>
            <a:ext cx="16668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75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7504" y="305272"/>
            <a:ext cx="8640960" cy="655272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cs-CZ" dirty="0" smtClean="0">
                <a:solidFill>
                  <a:schemeClr val="tx1"/>
                </a:solidFill>
                <a:hlinkClick r:id="rId2"/>
              </a:rPr>
              <a:t> Termoizolační </a:t>
            </a:r>
            <a:r>
              <a:rPr lang="cs-CZ" dirty="0">
                <a:solidFill>
                  <a:schemeClr val="tx1"/>
                </a:solidFill>
                <a:hlinkClick r:id="rId2"/>
              </a:rPr>
              <a:t>tablet</a:t>
            </a:r>
            <a:endParaRPr lang="cs-CZ" dirty="0">
              <a:solidFill>
                <a:schemeClr val="tx1"/>
              </a:solidFill>
            </a:endParaRPr>
          </a:p>
          <a:p>
            <a:pPr fontAlgn="base"/>
            <a:r>
              <a:rPr lang="cs-CZ" dirty="0"/>
              <a:t>Slouží k bezpečné distribuci porcovaných jídel v zařízeních sociálních služeb a nemocnicích. Možnost současného uložení teplých a studených </a:t>
            </a:r>
            <a:r>
              <a:rPr lang="cs-CZ" dirty="0" smtClean="0"/>
              <a:t>pokrmů.</a:t>
            </a:r>
          </a:p>
          <a:p>
            <a:pPr fontAlgn="base"/>
            <a:endParaRPr lang="cs-CZ" dirty="0">
              <a:effectLst/>
            </a:endParaRPr>
          </a:p>
          <a:p>
            <a:pPr fontAlgn="base"/>
            <a:endParaRPr lang="cs-CZ" dirty="0" smtClean="0"/>
          </a:p>
          <a:p>
            <a:pPr fontAlgn="base"/>
            <a:endParaRPr lang="cs-CZ" dirty="0">
              <a:effectLst/>
            </a:endParaRPr>
          </a:p>
          <a:p>
            <a:pPr fontAlgn="base"/>
            <a:endParaRPr lang="cs-CZ" dirty="0" smtClean="0"/>
          </a:p>
          <a:p>
            <a:pPr fontAlgn="base"/>
            <a:endParaRPr lang="cs-CZ" dirty="0">
              <a:effectLst/>
            </a:endParaRPr>
          </a:p>
          <a:p>
            <a:pPr fontAlgn="base"/>
            <a:endParaRPr lang="cs-CZ" dirty="0" smtClean="0"/>
          </a:p>
          <a:p>
            <a:pPr marL="0" indent="0" fontAlgn="base">
              <a:buNone/>
            </a:pPr>
            <a:r>
              <a:rPr lang="cs-CZ" dirty="0">
                <a:hlinkClick r:id="rId3"/>
              </a:rPr>
              <a:t>Režony</a:t>
            </a:r>
            <a:r>
              <a:rPr lang="cs-CZ" dirty="0"/>
              <a:t> a </a:t>
            </a:r>
            <a:r>
              <a:rPr lang="cs-CZ" dirty="0">
                <a:hlinkClick r:id="rId4"/>
              </a:rPr>
              <a:t>ohřívací skříně</a:t>
            </a:r>
            <a:endParaRPr lang="cs-CZ" dirty="0"/>
          </a:p>
          <a:p>
            <a:pPr fontAlgn="base"/>
            <a:r>
              <a:rPr lang="cs-CZ" dirty="0"/>
              <a:t>Před výdejem ohřívají nádobí a slouží </a:t>
            </a:r>
            <a:endParaRPr lang="cs-CZ" dirty="0" smtClean="0"/>
          </a:p>
          <a:p>
            <a:pPr marL="0" indent="0" fontAlgn="base">
              <a:buNone/>
            </a:pPr>
            <a:r>
              <a:rPr lang="cs-CZ" dirty="0"/>
              <a:t> </a:t>
            </a:r>
            <a:r>
              <a:rPr lang="cs-CZ" dirty="0" smtClean="0"/>
              <a:t>    ke krátkodobému </a:t>
            </a:r>
            <a:r>
              <a:rPr lang="cs-CZ" dirty="0"/>
              <a:t>uchování pokrmů, které </a:t>
            </a:r>
            <a:endParaRPr lang="cs-CZ" dirty="0" smtClean="0"/>
          </a:p>
          <a:p>
            <a:pPr marL="0" indent="0" fontAlgn="base">
              <a:buNone/>
            </a:pPr>
            <a:r>
              <a:rPr lang="cs-CZ" dirty="0"/>
              <a:t> </a:t>
            </a:r>
            <a:r>
              <a:rPr lang="cs-CZ" dirty="0" smtClean="0"/>
              <a:t>    snášejí suché </a:t>
            </a:r>
            <a:r>
              <a:rPr lang="cs-CZ" dirty="0"/>
              <a:t>teplo. </a:t>
            </a:r>
            <a:endParaRPr lang="cs-CZ" dirty="0" smtClean="0"/>
          </a:p>
          <a:p>
            <a:pPr marL="0" indent="0" fontAlgn="base">
              <a:buNone/>
            </a:pPr>
            <a:r>
              <a:rPr lang="cs-CZ" dirty="0"/>
              <a:t> </a:t>
            </a:r>
            <a:r>
              <a:rPr lang="cs-CZ" dirty="0" smtClean="0"/>
              <a:t>    Zdrojem </a:t>
            </a:r>
            <a:r>
              <a:rPr lang="cs-CZ" dirty="0"/>
              <a:t>tepla bývá plyn, pára nebo elektřina.</a:t>
            </a:r>
          </a:p>
          <a:p>
            <a:pPr fontAlgn="base"/>
            <a:endParaRPr lang="cs-CZ" dirty="0">
              <a:effectLst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43628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2880320" cy="215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163" y="4258607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788" y="313538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37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332656"/>
            <a:ext cx="7408333" cy="3450696"/>
          </a:xfrm>
        </p:spPr>
        <p:txBody>
          <a:bodyPr>
            <a:normAutofit lnSpcReduction="10000"/>
          </a:bodyPr>
          <a:lstStyle/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cs-CZ" u="sng" dirty="0">
                <a:hlinkClick r:id="rId2"/>
              </a:rPr>
              <a:t>Zásobník a ohřívač nápojů</a:t>
            </a:r>
            <a:endParaRPr lang="cs-CZ" dirty="0"/>
          </a:p>
          <a:p>
            <a:pPr fontAlgn="base">
              <a:lnSpc>
                <a:spcPct val="110000"/>
              </a:lnSpc>
              <a:spcBef>
                <a:spcPts val="0"/>
              </a:spcBef>
            </a:pPr>
            <a:r>
              <a:rPr lang="cs-CZ" dirty="0"/>
              <a:t>Zásobník s výpustným kohoutem je určen pro ohřev a udržování teplých nápojů při výdeji. Lze si samostatně regulovat teplotu až do 100 °C.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</a:pPr>
            <a:endParaRPr lang="cs-CZ" dirty="0"/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cs-CZ" dirty="0">
                <a:hlinkClick r:id="rId3"/>
              </a:rPr>
              <a:t>Výdejní vodní </a:t>
            </a:r>
            <a:r>
              <a:rPr lang="cs-CZ" dirty="0" smtClean="0">
                <a:hlinkClick r:id="rId3"/>
              </a:rPr>
              <a:t>lázeň</a:t>
            </a:r>
            <a:endParaRPr lang="cs-CZ" dirty="0"/>
          </a:p>
          <a:p>
            <a:pPr fontAlgn="base">
              <a:lnSpc>
                <a:spcPct val="110000"/>
              </a:lnSpc>
              <a:spcBef>
                <a:spcPts val="0"/>
              </a:spcBef>
            </a:pPr>
            <a:r>
              <a:rPr lang="cs-CZ" dirty="0"/>
              <a:t>Vhodná pro udržování teploty </a:t>
            </a:r>
            <a:r>
              <a:rPr lang="cs-CZ" dirty="0" smtClean="0"/>
              <a:t>pokrmů</a:t>
            </a: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cs-CZ" dirty="0"/>
              <a:t> </a:t>
            </a:r>
            <a:r>
              <a:rPr lang="cs-CZ" dirty="0" smtClean="0"/>
              <a:t>    při </a:t>
            </a:r>
            <a:r>
              <a:rPr lang="cs-CZ" dirty="0"/>
              <a:t>servírování. Voda je ohřívána párou, plynem nebo </a:t>
            </a:r>
            <a:r>
              <a:rPr lang="cs-CZ" dirty="0" smtClean="0"/>
              <a:t>  </a:t>
            </a: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cs-CZ" dirty="0"/>
              <a:t> </a:t>
            </a:r>
            <a:r>
              <a:rPr lang="cs-CZ" dirty="0" smtClean="0"/>
              <a:t>    elektřinou</a:t>
            </a:r>
            <a:r>
              <a:rPr lang="cs-CZ" dirty="0"/>
              <a:t>. Vodní lázně mohou být stolní i pojízdné.</a:t>
            </a:r>
          </a:p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144" y="1484784"/>
            <a:ext cx="16668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30410"/>
            <a:ext cx="4267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45024"/>
            <a:ext cx="2924723" cy="292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52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1268760"/>
            <a:ext cx="8064896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     </a:t>
            </a:r>
            <a:r>
              <a:rPr lang="cs-CZ" b="1" dirty="0" smtClean="0"/>
              <a:t>Nože</a:t>
            </a:r>
            <a:endParaRPr lang="cs-CZ" b="1" dirty="0"/>
          </a:p>
          <a:p>
            <a:r>
              <a:rPr lang="cs-CZ" dirty="0" smtClean="0"/>
              <a:t>Je </a:t>
            </a:r>
            <a:r>
              <a:rPr lang="cs-CZ" dirty="0"/>
              <a:t>kladen velký důraz na kvalitu a druhy nožů, které kuchař během přípravy pokrmů používá. </a:t>
            </a:r>
          </a:p>
          <a:p>
            <a:r>
              <a:rPr lang="cs-CZ" dirty="0"/>
              <a:t>Každý profesionální kuchař by měl vlastnit své osobní kvalitní nože různých typů, aby mohl dle potřeby suroviny kvalitně zpracovat a připravit.</a:t>
            </a:r>
          </a:p>
          <a:p>
            <a:r>
              <a:rPr lang="cs-CZ" dirty="0" smtClean="0"/>
              <a:t>Nesprávný </a:t>
            </a:r>
            <a:r>
              <a:rPr lang="cs-CZ" dirty="0"/>
              <a:t>výběr nože, jeho špatná kvalita, nesprávné nabroušení má vliv na kvalitu zpracování surovin, estetický vzhled pokrmu a bezpečnost práce.</a:t>
            </a:r>
          </a:p>
          <a:p>
            <a:endParaRPr lang="cs-CZ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Zařízení a vybavení kuchyně</a:t>
            </a:r>
          </a:p>
        </p:txBody>
      </p:sp>
    </p:spTree>
    <p:extLst>
      <p:ext uri="{BB962C8B-B14F-4D97-AF65-F5344CB8AC3E}">
        <p14:creationId xmlns:p14="http://schemas.microsoft.com/office/powerpoint/2010/main" val="17902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4968552"/>
          </a:xfrm>
        </p:spPr>
        <p:txBody>
          <a:bodyPr>
            <a:normAutofit lnSpcReduction="10000"/>
          </a:bodyPr>
          <a:lstStyle/>
          <a:p>
            <a:pPr fontAlgn="base"/>
            <a:r>
              <a:rPr lang="cs-CZ" b="1" dirty="0" smtClean="0"/>
              <a:t>Suché</a:t>
            </a:r>
            <a:r>
              <a:rPr lang="cs-CZ" b="1" dirty="0"/>
              <a:t>:</a:t>
            </a:r>
            <a:r>
              <a:rPr lang="cs-CZ" dirty="0"/>
              <a:t> Udržuje se v nich teplota kolem +18 °C. Skladuje se zde převážně cukr, pečivo, obiloviny, luštěniny, olej.</a:t>
            </a:r>
            <a:br>
              <a:rPr lang="cs-CZ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Chladné:</a:t>
            </a:r>
            <a:r>
              <a:rPr lang="cs-CZ" dirty="0"/>
              <a:t> Zde se udržuje přirozená teplota. Zásada v tomto skladu je, že převládá vysoká vlhkost a prostory musí být dokonale větrány. Skladují se zde převážně brambory, ovoce, zelenina, nápoje, kompoty nebo vejce.</a:t>
            </a:r>
            <a:br>
              <a:rPr lang="cs-CZ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Chlazené:</a:t>
            </a:r>
            <a:r>
              <a:rPr lang="cs-CZ" dirty="0"/>
              <a:t> Udržuje se zde teplota od 0°C do +10 °C. Vše se musí skladovat odděleně. Chlazené sklady využíváme např. pro maso, drůbež, cukrářské výrobky, masné výrobky, mléčné výrobky.</a:t>
            </a:r>
          </a:p>
          <a:p>
            <a:pPr fontAlgn="base"/>
            <a:r>
              <a:rPr lang="cs-CZ" b="1" dirty="0"/>
              <a:t>Mrazící:</a:t>
            </a:r>
            <a:r>
              <a:rPr lang="cs-CZ" dirty="0"/>
              <a:t> Udržuje se zde teplota od -18 °C až do -22 °C. V těchto skladech lze skladovat potraviny i dlouhodobě. Skladuje se zde např. maso, ryby, pečivo nebo polotovary.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cs-CZ" b="1" dirty="0"/>
              <a:t>Druhy </a:t>
            </a:r>
            <a:r>
              <a:rPr lang="cs-CZ" b="1" dirty="0" smtClean="0"/>
              <a:t>skladů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7610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536504"/>
          </a:xfrm>
        </p:spPr>
        <p:txBody>
          <a:bodyPr>
            <a:normAutofit/>
          </a:bodyPr>
          <a:lstStyle/>
          <a:p>
            <a:pPr fontAlgn="base"/>
            <a:r>
              <a:rPr lang="cs-CZ" dirty="0" smtClean="0"/>
              <a:t>- </a:t>
            </a:r>
            <a:r>
              <a:rPr lang="cs-CZ" dirty="0"/>
              <a:t>účelem je snížení teploty pro omezení množení škodlivých bakterii, plísní a kvasinek v potravinách</a:t>
            </a:r>
            <a:br>
              <a:rPr lang="cs-CZ" dirty="0"/>
            </a:br>
            <a:r>
              <a:rPr lang="cs-CZ" b="1" dirty="0"/>
              <a:t>- chlazení</a:t>
            </a:r>
            <a:r>
              <a:rPr lang="cs-CZ" dirty="0"/>
              <a:t> je způsob krátkodobého uchovávání potravin při teplotě 0 až 5 C</a:t>
            </a:r>
            <a:br>
              <a:rPr lang="cs-CZ" dirty="0"/>
            </a:br>
            <a:r>
              <a:rPr lang="cs-CZ" b="1" dirty="0"/>
              <a:t>- zmrazování</a:t>
            </a:r>
            <a:r>
              <a:rPr lang="cs-CZ" dirty="0"/>
              <a:t> slouží k dlouhodobému uchovávání potravin , </a:t>
            </a:r>
            <a:r>
              <a:rPr lang="cs-CZ" dirty="0" smtClean="0"/>
              <a:t>obvykle </a:t>
            </a:r>
            <a:r>
              <a:rPr lang="cs-CZ" dirty="0"/>
              <a:t>při teplotě -18 C až -24 C</a:t>
            </a:r>
            <a:br>
              <a:rPr lang="cs-CZ" dirty="0"/>
            </a:br>
            <a:r>
              <a:rPr lang="cs-CZ" dirty="0"/>
              <a:t>- chlazení je většinou kompresorové , kde je chladící agregát, elektromotor, kompresor a výparník</a:t>
            </a:r>
            <a:br>
              <a:rPr lang="cs-CZ" dirty="0"/>
            </a:br>
            <a:r>
              <a:rPr lang="cs-CZ" dirty="0"/>
              <a:t>- chladící zařízení pro kuchyně restaurací a profesionální gastro provozy jsou většinou s nuceným oběhem s ventilátorem</a:t>
            </a:r>
            <a:br>
              <a:rPr lang="cs-CZ" dirty="0"/>
            </a:br>
            <a:r>
              <a:rPr lang="cs-CZ" dirty="0"/>
              <a:t>- </a:t>
            </a:r>
            <a:r>
              <a:rPr lang="cs-CZ" b="1" dirty="0"/>
              <a:t>gastro chlazení </a:t>
            </a:r>
            <a:r>
              <a:rPr lang="cs-CZ" dirty="0"/>
              <a:t>to jsou chladničky, chladící skříně, chladící stoly,vitríny, chladící pulty a chladící boxy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Chladící a mrazící zařízení pro gastro provozy</a:t>
            </a:r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0841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611537" cy="26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0648"/>
            <a:ext cx="2611536" cy="261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0969"/>
            <a:ext cx="1963464" cy="196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358" y="2492896"/>
            <a:ext cx="4077642" cy="407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266" y="3423803"/>
            <a:ext cx="1790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36" y="382861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217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836712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Zdroje:</a:t>
            </a:r>
          </a:p>
          <a:p>
            <a:r>
              <a:rPr lang="cs-CZ" sz="2000" dirty="0" smtClean="0"/>
              <a:t>ŠEBELOVÁ</a:t>
            </a:r>
            <a:r>
              <a:rPr lang="cs-CZ" sz="2000" dirty="0"/>
              <a:t>, Marie, HORNÍK, Jaromír, </a:t>
            </a:r>
            <a:r>
              <a:rPr lang="cs-CZ" sz="2000" dirty="0" err="1"/>
              <a:t>ed</a:t>
            </a:r>
            <a:r>
              <a:rPr lang="cs-CZ" sz="2000" dirty="0"/>
              <a:t>. </a:t>
            </a:r>
            <a:r>
              <a:rPr lang="cs-CZ" sz="2000" i="1" dirty="0"/>
              <a:t>Zařízení závodů: učebnice pro odborná učiliště : obor kuchařské práce</a:t>
            </a:r>
            <a:r>
              <a:rPr lang="cs-CZ" sz="2000" dirty="0"/>
              <a:t>. Praha: Parta, 2005. ISBN 8073200767.</a:t>
            </a:r>
          </a:p>
        </p:txBody>
      </p:sp>
    </p:spTree>
    <p:extLst>
      <p:ext uri="{BB962C8B-B14F-4D97-AF65-F5344CB8AC3E}">
        <p14:creationId xmlns:p14="http://schemas.microsoft.com/office/powerpoint/2010/main" val="2018632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556792"/>
            <a:ext cx="7992888" cy="2448272"/>
          </a:xfrm>
        </p:spPr>
        <p:txBody>
          <a:bodyPr>
            <a:normAutofit/>
          </a:bodyPr>
          <a:lstStyle/>
          <a:p>
            <a:r>
              <a:rPr lang="cs-CZ" b="1" dirty="0" smtClean="0"/>
              <a:t>Výběr </a:t>
            </a:r>
            <a:r>
              <a:rPr lang="cs-CZ" b="1" dirty="0"/>
              <a:t>základního setu nožů</a:t>
            </a:r>
            <a:endParaRPr lang="cs-CZ" dirty="0"/>
          </a:p>
          <a:p>
            <a:pPr lvl="0"/>
            <a:r>
              <a:rPr lang="cs-CZ" dirty="0"/>
              <a:t>Základní set nožů by měl ale obsahovat alespoň následující vybavení. Kuchařský nůž, vykosťovací nůž, malý krájecí nůž, vroubkovaný nůž a ocílku.</a:t>
            </a:r>
          </a:p>
          <a:p>
            <a:pPr lvl="0"/>
            <a:r>
              <a:rPr lang="cs-CZ" dirty="0" smtClean="0"/>
              <a:t>Je </a:t>
            </a:r>
            <a:r>
              <a:rPr lang="cs-CZ" dirty="0"/>
              <a:t>dobré na kvalitě a tvrdosti ocele nešetřit.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Jak vybrat správný nůž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AutoShape 2" descr="VÃ½sledek obrÃ¡zku pro sada kuchaÅskÃ½ch noÅ¾Å¯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835" y="3717032"/>
            <a:ext cx="3989101" cy="265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12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136146"/>
            <a:ext cx="8352928" cy="4197449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Vedle klasického </a:t>
            </a:r>
            <a:r>
              <a:rPr lang="cs-CZ" dirty="0"/>
              <a:t>kuchařského nože se můžeme setkat s tak zvaným japonským kuchařským nožem. Také jeho čepel bývá vyrobena z kvalitní oceli, ale je tenčí a tedy lehčí.</a:t>
            </a:r>
          </a:p>
          <a:p>
            <a:r>
              <a:rPr lang="cs-CZ" dirty="0" smtClean="0"/>
              <a:t>Tenká </a:t>
            </a:r>
            <a:r>
              <a:rPr lang="cs-CZ" dirty="0"/>
              <a:t>čepel japonského nože je ideální například při krájení zeleniny, ale krájení tvrdších ingrediencí je lepší se s takovým nožem vyhnout.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86416"/>
          </a:xfrm>
        </p:spPr>
        <p:txBody>
          <a:bodyPr>
            <a:normAutofit fontScale="90000"/>
          </a:bodyPr>
          <a:lstStyle/>
          <a:p>
            <a:r>
              <a:rPr lang="cs-CZ" dirty="0"/>
              <a:t>Kuchařský nůž</a:t>
            </a:r>
            <a:br>
              <a:rPr lang="cs-CZ" dirty="0"/>
            </a:br>
            <a:endParaRPr lang="cs-CZ" dirty="0"/>
          </a:p>
        </p:txBody>
      </p:sp>
      <p:pic>
        <p:nvPicPr>
          <p:cNvPr id="2050" name="obrázek 1" descr="Nůž kuchařský G 8455-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023" y="908720"/>
            <a:ext cx="5256584" cy="122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VÃ½sledek obrÃ¡zku pro santoku nuÅ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2130202" cy="213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18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0" y="692696"/>
            <a:ext cx="7408333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 Nůž </a:t>
            </a:r>
            <a:r>
              <a:rPr lang="cs-CZ" b="1" dirty="0"/>
              <a:t>vykosťovací </a:t>
            </a:r>
          </a:p>
          <a:p>
            <a:r>
              <a:rPr lang="cs-CZ" dirty="0" smtClean="0"/>
              <a:t>Nůž s </a:t>
            </a:r>
            <a:r>
              <a:rPr lang="cs-CZ" dirty="0"/>
              <a:t>flexibilní čepelí je vhodný například při vykosťování drůbeže nebo ryb, kde je důležité maso odkrojit co nejtěsněji od kosti. </a:t>
            </a:r>
          </a:p>
          <a:p>
            <a:r>
              <a:rPr lang="cs-CZ" dirty="0" smtClean="0"/>
              <a:t>Nůž </a:t>
            </a:r>
            <a:r>
              <a:rPr lang="cs-CZ" dirty="0"/>
              <a:t>s pevnou čepelí je vhodný například při odblaňování masa. </a:t>
            </a:r>
          </a:p>
          <a:p>
            <a:pPr marL="0" indent="0">
              <a:buNone/>
            </a:pPr>
            <a:r>
              <a:rPr lang="cs-CZ" b="1" dirty="0" smtClean="0"/>
              <a:t>    Filetovací </a:t>
            </a:r>
            <a:r>
              <a:rPr lang="cs-CZ" b="1" dirty="0"/>
              <a:t>nůž</a:t>
            </a:r>
          </a:p>
          <a:p>
            <a:r>
              <a:rPr lang="cs-CZ" dirty="0"/>
              <a:t>J</a:t>
            </a:r>
            <a:r>
              <a:rPr lang="cs-CZ" dirty="0" smtClean="0"/>
              <a:t>e </a:t>
            </a:r>
            <a:r>
              <a:rPr lang="cs-CZ" dirty="0"/>
              <a:t>vhodný při zpracování celých ryb a bývá také flexibilní. </a:t>
            </a:r>
          </a:p>
          <a:p>
            <a:pPr marL="0" indent="0">
              <a:buNone/>
            </a:pPr>
            <a:r>
              <a:rPr lang="cs-CZ" b="1" dirty="0" smtClean="0"/>
              <a:t>    Malý </a:t>
            </a:r>
            <a:r>
              <a:rPr lang="cs-CZ" b="1" dirty="0"/>
              <a:t>krájecí nůž</a:t>
            </a:r>
          </a:p>
          <a:p>
            <a:r>
              <a:rPr lang="cs-CZ" dirty="0" smtClean="0"/>
              <a:t>Existují </a:t>
            </a:r>
            <a:r>
              <a:rPr lang="cs-CZ" dirty="0"/>
              <a:t>dva základní tvary malého krájecího nože, rovný a zahnutý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2656"/>
            <a:ext cx="376237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327" y="2780928"/>
            <a:ext cx="18669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160640"/>
            <a:ext cx="1673786" cy="16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134" y="5171365"/>
            <a:ext cx="2145879" cy="160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21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537" y="312523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280" y="1268760"/>
            <a:ext cx="2088232" cy="182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67789" y="404664"/>
            <a:ext cx="864096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    Santoku </a:t>
            </a:r>
            <a:r>
              <a:rPr lang="cs-CZ" b="1" dirty="0"/>
              <a:t>nůž</a:t>
            </a:r>
          </a:p>
          <a:p>
            <a:r>
              <a:rPr lang="cs-CZ" dirty="0" smtClean="0"/>
              <a:t>Kuchařský </a:t>
            </a:r>
            <a:r>
              <a:rPr lang="cs-CZ" dirty="0"/>
              <a:t>nůž s oválnou špičkou se nazývá </a:t>
            </a:r>
            <a:r>
              <a:rPr lang="cs-CZ" dirty="0" err="1"/>
              <a:t>santoku</a:t>
            </a:r>
            <a:r>
              <a:rPr lang="cs-CZ" dirty="0"/>
              <a:t> nůž. Výbrusy na čepeli dovolují, aby se mezi čepel a krájenou surovinu dostal vzduch a tak se nelepila na čepel. 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    Vroubkovaný </a:t>
            </a:r>
            <a:r>
              <a:rPr lang="cs-CZ" b="1" dirty="0"/>
              <a:t>nůž</a:t>
            </a:r>
          </a:p>
          <a:p>
            <a:r>
              <a:rPr lang="cs-CZ" dirty="0"/>
              <a:t>Z</a:t>
            </a:r>
            <a:r>
              <a:rPr lang="cs-CZ" dirty="0" smtClean="0"/>
              <a:t>volíme </a:t>
            </a:r>
            <a:r>
              <a:rPr lang="cs-CZ" dirty="0"/>
              <a:t>pro krájení surovin, které mají tvrdší krustu a měkký vnitřek, který nechceme příliš zmáčknout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 smtClean="0"/>
              <a:t>    Ocílka</a:t>
            </a:r>
            <a:endParaRPr lang="cs-CZ" dirty="0"/>
          </a:p>
          <a:p>
            <a:pPr lvl="0"/>
            <a:r>
              <a:rPr lang="cs-CZ" dirty="0"/>
              <a:t>Ocílku nepoužíváme, abychom nůž nabrousili, ale abychom již nabroušený nůž udrželi ostrý.</a:t>
            </a:r>
          </a:p>
          <a:p>
            <a:pPr lvl="0"/>
            <a:r>
              <a:rPr lang="cs-CZ" dirty="0"/>
              <a:t>Při používání nastavíme nůž vůči ocílce v úhlu 20</a:t>
            </a:r>
            <a:r>
              <a:rPr lang="cs-CZ" dirty="0" smtClean="0"/>
              <a:t>°.</a:t>
            </a:r>
            <a:endParaRPr lang="cs-CZ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886" y="5229200"/>
            <a:ext cx="2387054" cy="107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98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5719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Sporáky, smažící pánve, </a:t>
            </a:r>
            <a:r>
              <a:rPr lang="cs-CZ" dirty="0" smtClean="0"/>
              <a:t>fritézy, </a:t>
            </a:r>
            <a:r>
              <a:rPr lang="cs-CZ" dirty="0"/>
              <a:t>kotle, ledničky, trouby, konvektomaty, </a:t>
            </a:r>
            <a:r>
              <a:rPr lang="cs-CZ" dirty="0" smtClean="0"/>
              <a:t>gril.</a:t>
            </a:r>
            <a:endParaRPr lang="cs-CZ" dirty="0"/>
          </a:p>
          <a:p>
            <a:r>
              <a:rPr lang="cs-CZ" dirty="0"/>
              <a:t>Důležitá je výška pracovních ploch stolů (pracovní linky spolu s ostatním zařízením kuchyně).</a:t>
            </a:r>
          </a:p>
          <a:p>
            <a:r>
              <a:rPr lang="cs-CZ" dirty="0"/>
              <a:t>Pracovní pomůcky kuchaře jsou z různých materiálů, musí se však dobře udržovat čistota a zdravotní nezávadnost pomůcek.</a:t>
            </a:r>
          </a:p>
          <a:p>
            <a:r>
              <a:rPr lang="cs-CZ" dirty="0"/>
              <a:t>Důležitá je bezpečnost pracovníků výrobního střediska (fungující stroje a zařízení, osvětlení, klimatizace, protiskluzné podlahy, používání ochranných pracovních pomůcek.</a:t>
            </a:r>
          </a:p>
          <a:p>
            <a:r>
              <a:rPr lang="cs-CZ" dirty="0"/>
              <a:t>Důraz je kladen na hygienické předpisy – hygiena pracovníka (osobní prádlo, krátké vlasy, nehty, bez ozdobných předmětů – náušnice, hodinky), </a:t>
            </a:r>
            <a:endParaRPr lang="cs-CZ" dirty="0" smtClean="0"/>
          </a:p>
          <a:p>
            <a:r>
              <a:rPr lang="cs-CZ" dirty="0"/>
              <a:t>H</a:t>
            </a:r>
            <a:r>
              <a:rPr lang="cs-CZ" dirty="0" smtClean="0"/>
              <a:t>ygiena pracoviště, </a:t>
            </a:r>
            <a:r>
              <a:rPr lang="cs-CZ" dirty="0"/>
              <a:t>před podáváním pokrmů i při něm (oddělený inventář i pracovní plochy</a:t>
            </a:r>
            <a:r>
              <a:rPr lang="cs-CZ" dirty="0" smtClean="0"/>
              <a:t>).</a:t>
            </a:r>
          </a:p>
          <a:p>
            <a:r>
              <a:rPr lang="cs-CZ" dirty="0" smtClean="0"/>
              <a:t>Pravidelná </a:t>
            </a:r>
            <a:r>
              <a:rPr lang="cs-CZ" dirty="0"/>
              <a:t>sanitace provozu, dostatek čistících </a:t>
            </a:r>
            <a:r>
              <a:rPr lang="cs-CZ" dirty="0" smtClean="0"/>
              <a:t>prostředků.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Vybavení kuchyně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85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7198618" cy="710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49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661918"/>
            <a:ext cx="9073008" cy="874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0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117</TotalTime>
  <Words>1065</Words>
  <Application>Microsoft Office PowerPoint</Application>
  <PresentationFormat>Předvádění na obrazovce (4:3)</PresentationFormat>
  <Paragraphs>90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Vlnění</vt:lpstr>
      <vt:lpstr>Technologie přípravy pokrmů Vybavení kuchyně</vt:lpstr>
      <vt:lpstr>Zařízení a vybavení kuchyně</vt:lpstr>
      <vt:lpstr>Jak vybrat správný nůž </vt:lpstr>
      <vt:lpstr>Kuchařský nůž </vt:lpstr>
      <vt:lpstr>Prezentace aplikace PowerPoint</vt:lpstr>
      <vt:lpstr>Prezentace aplikace PowerPoint</vt:lpstr>
      <vt:lpstr>Vybavení kuchyně</vt:lpstr>
      <vt:lpstr>Prezentace aplikace PowerPoint</vt:lpstr>
      <vt:lpstr>Prezentace aplikace PowerPoint</vt:lpstr>
      <vt:lpstr>Prezentace aplikace PowerPoint</vt:lpstr>
      <vt:lpstr>Prezentace aplikace PowerPoint</vt:lpstr>
      <vt:lpstr>Moderní zařízení  - konvektomat</vt:lpstr>
      <vt:lpstr>Základní funkce konvektomatu </vt:lpstr>
      <vt:lpstr>Prezentace aplikace PowerPoint</vt:lpstr>
      <vt:lpstr>Prezentace aplikace PowerPoint</vt:lpstr>
      <vt:lpstr>Prezentace aplikace PowerPoint</vt:lpstr>
      <vt:lpstr>Zařízení pro uchování pokrmů</vt:lpstr>
      <vt:lpstr>Prezentace aplikace PowerPoint</vt:lpstr>
      <vt:lpstr>Prezentace aplikace PowerPoint</vt:lpstr>
      <vt:lpstr>Druhy skladů</vt:lpstr>
      <vt:lpstr>Chladící a mrazící zařízení pro gastro provozy 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Mama</dc:creator>
  <cp:lastModifiedBy>Mama</cp:lastModifiedBy>
  <cp:revision>16</cp:revision>
  <dcterms:created xsi:type="dcterms:W3CDTF">2019-07-31T16:56:20Z</dcterms:created>
  <dcterms:modified xsi:type="dcterms:W3CDTF">2020-10-20T16:35:08Z</dcterms:modified>
</cp:coreProperties>
</file>