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83" r:id="rId13"/>
    <p:sldId id="280" r:id="rId14"/>
    <p:sldId id="267" r:id="rId15"/>
    <p:sldId id="268" r:id="rId16"/>
    <p:sldId id="285" r:id="rId17"/>
    <p:sldId id="286" r:id="rId18"/>
    <p:sldId id="287" r:id="rId19"/>
    <p:sldId id="288" r:id="rId20"/>
    <p:sldId id="289" r:id="rId21"/>
    <p:sldId id="290" r:id="rId22"/>
    <p:sldId id="284" r:id="rId23"/>
    <p:sldId id="28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15.10.2019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15.10.2019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15.10.2019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15.10.2019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15.10.2019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15.10.2019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15.10.2019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15.10.2019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15.10.2019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15.10.2019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15.10.2019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A2D65D-AF93-4890-B8FF-F2C950EDF81C}" type="datetimeFigureOut">
              <a:rPr lang="cs-CZ" smtClean="0"/>
              <a:t>15.10.2019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NU2JDQum8&amp;t=8s" TargetMode="External"/><Relationship Id="rId2" Type="http://schemas.openxmlformats.org/officeDocument/2006/relationships/hyperlink" Target="https://www.youtube.com/watch?v=HRf9CbuDQA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rIgrxndLYw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Technologie přípravy pokrmů</a:t>
            </a:r>
            <a:br>
              <a:rPr lang="cs-CZ" dirty="0" smtClean="0"/>
            </a:br>
            <a:r>
              <a:rPr lang="cs-CZ" sz="3800" dirty="0" smtClean="0"/>
              <a:t>Předběžná příprava </a:t>
            </a:r>
            <a:r>
              <a:rPr lang="cs-CZ" sz="3800" dirty="0"/>
              <a:t>pokrmů</a:t>
            </a:r>
            <a:br>
              <a:rPr lang="cs-CZ" sz="3800" dirty="0"/>
            </a:br>
            <a:r>
              <a:rPr lang="cs-CZ" sz="3800" dirty="0"/>
              <a:t>TPP Illková: </a:t>
            </a:r>
            <a:r>
              <a:rPr lang="cs-CZ" sz="3800" dirty="0" smtClean="0"/>
              <a:t>str.18-22</a:t>
            </a:r>
            <a:endParaRPr lang="cs-CZ" sz="3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Kamila Kroupová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0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71600" y="1700808"/>
            <a:ext cx="763284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Drůbež:</a:t>
            </a:r>
          </a:p>
          <a:p>
            <a:pPr marL="0" indent="0">
              <a:buNone/>
            </a:pPr>
            <a:r>
              <a:rPr lang="cs-CZ" dirty="0" smtClean="0"/>
              <a:t>- hrabavá </a:t>
            </a:r>
            <a:r>
              <a:rPr lang="cs-CZ" dirty="0"/>
              <a:t>(slepice, kuře, krocan, krůta, perlička, holub, kohout)</a:t>
            </a:r>
          </a:p>
          <a:p>
            <a:pPr marL="0" indent="0">
              <a:buNone/>
            </a:pPr>
            <a:r>
              <a:rPr lang="cs-CZ" dirty="0" smtClean="0"/>
              <a:t>- vodní </a:t>
            </a:r>
            <a:r>
              <a:rPr lang="cs-CZ" dirty="0"/>
              <a:t>(husa, </a:t>
            </a:r>
            <a:r>
              <a:rPr lang="cs-CZ" dirty="0" smtClean="0"/>
              <a:t>kachna)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404664"/>
            <a:ext cx="6954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4400" dirty="0">
                <a:solidFill>
                  <a:srgbClr val="FFFFFF"/>
                </a:solidFill>
              </a:rPr>
              <a:t>Opracování </a:t>
            </a:r>
            <a:r>
              <a:rPr lang="cs-CZ" sz="4400" dirty="0" smtClean="0">
                <a:solidFill>
                  <a:srgbClr val="FFFFFF"/>
                </a:solidFill>
              </a:rPr>
              <a:t>drůbežího </a:t>
            </a:r>
            <a:r>
              <a:rPr lang="cs-CZ" sz="4400" dirty="0">
                <a:solidFill>
                  <a:srgbClr val="FFFFFF"/>
                </a:solidFill>
              </a:rPr>
              <a:t>masa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29" y="2599408"/>
            <a:ext cx="2968863" cy="223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717031"/>
            <a:ext cx="3240361" cy="203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6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0"/>
            <a:ext cx="9036496" cy="674136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Zabití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drůbež se zabíjí před krmením (ráno) tak, aby došlo přeříznutí jícnu</a:t>
            </a:r>
            <a:br>
              <a:rPr lang="cs-CZ" dirty="0"/>
            </a:br>
            <a:r>
              <a:rPr lang="cs-CZ" dirty="0"/>
              <a:t>i chřtánu, pak se nechá drůbež vykrvácet.</a:t>
            </a:r>
          </a:p>
          <a:p>
            <a:r>
              <a:rPr lang="cs-CZ" b="1" dirty="0"/>
              <a:t>Škubání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zpravidla škubeme ihned po zabití, tučné kusy se většinou nechávají v chladu ztuhnout, drůbež před škubáním spaříme vodou a pak ihned škubeme, při tomto způsobu může dojít k potrhání kůže, drobné zbytky peří můžeme opálit.</a:t>
            </a:r>
          </a:p>
          <a:p>
            <a:r>
              <a:rPr lang="cs-CZ" b="1" dirty="0"/>
              <a:t>Přípravné práce před kucháním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odsekneme nohy a křídla v kloubu, dále celou hlavu (někdy jen zobák), vyjmeme vole, chřtán a jícen, pokud necháváme nohy odstraníme tvrdou kůži.</a:t>
            </a:r>
          </a:p>
          <a:p>
            <a:r>
              <a:rPr lang="cs-CZ" b="1" dirty="0"/>
              <a:t>Kuchání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drůbež nařízneme od řitního otvoru k prsní kosti, musí se provádět opatrně, aby nedošlo k proříznutí střev, poté rukou opatrně vyjmeme celý obsah břišní dutiny, teprve pak oddělím dále využitelné vnitřnosti.</a:t>
            </a:r>
            <a:br>
              <a:rPr lang="cs-CZ" dirty="0"/>
            </a:br>
            <a:r>
              <a:rPr lang="cs-CZ" b="1" dirty="0"/>
              <a:t>vyháčkování</a:t>
            </a:r>
            <a:r>
              <a:rPr lang="cs-CZ" dirty="0"/>
              <a:t> - provádí se pokud drůbež nezbavujeme ihned peří, jedná se o vytáhnutí střev háčkem přes řitní otvor, provádí se hlavně</a:t>
            </a:r>
            <a:br>
              <a:rPr lang="cs-CZ" dirty="0"/>
            </a:br>
            <a:r>
              <a:rPr lang="cs-CZ" dirty="0"/>
              <a:t>u pernaté zvěřiny, kterou necháváme odležet vcelku.</a:t>
            </a:r>
          </a:p>
          <a:p>
            <a:r>
              <a:rPr lang="cs-CZ" b="1" dirty="0"/>
              <a:t>Vykosťování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- drůbež můžeme vykosťovat buď úplně nebo částečně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242373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Drůbež </a:t>
            </a:r>
            <a:r>
              <a:rPr lang="cs-CZ" dirty="0"/>
              <a:t>před grilování ale i pečení v celku většinou drezírujeme a to pomocí </a:t>
            </a:r>
            <a:r>
              <a:rPr lang="cs-CZ" dirty="0" smtClean="0"/>
              <a:t>provázku.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Tvarování – drezírování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3797208" cy="253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3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980728"/>
            <a:ext cx="8352928" cy="48965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Srstnatá:</a:t>
            </a:r>
            <a:r>
              <a:rPr lang="cs-CZ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Nízká- zajíc</a:t>
            </a:r>
            <a:r>
              <a:rPr lang="cs-CZ" dirty="0"/>
              <a:t>, divoký králík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vysoká</a:t>
            </a:r>
            <a:r>
              <a:rPr lang="cs-CZ" dirty="0"/>
              <a:t>	- </a:t>
            </a:r>
            <a:r>
              <a:rPr lang="cs-CZ" dirty="0" smtClean="0"/>
              <a:t>jelen</a:t>
            </a:r>
            <a:r>
              <a:rPr lang="cs-CZ" dirty="0"/>
              <a:t>, srnec</a:t>
            </a:r>
            <a:r>
              <a:rPr lang="cs-CZ" dirty="0" smtClean="0"/>
              <a:t>, daněk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Černá - divočák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Červená - medvěd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Pernatá: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 </a:t>
            </a:r>
            <a:r>
              <a:rPr lang="cs-CZ" dirty="0"/>
              <a:t>lesní - tetřev, tetřívek, sluka, jeřábek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 </a:t>
            </a:r>
            <a:r>
              <a:rPr lang="cs-CZ" dirty="0"/>
              <a:t>polní - bažant, koroptev, křepelka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vodní </a:t>
            </a:r>
            <a:r>
              <a:rPr lang="cs-CZ" dirty="0"/>
              <a:t>- divoká husa, divoká kachna	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Zvěřina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3157"/>
            <a:ext cx="1779871" cy="11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2241427" cy="13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2823"/>
            <a:ext cx="1728192" cy="115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2161615" cy="148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29" y="3460825"/>
            <a:ext cx="1865856" cy="124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70" y="4869160"/>
            <a:ext cx="2161616" cy="148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1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529408"/>
            <a:ext cx="8892480" cy="532859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cs-CZ" dirty="0"/>
              <a:t>maso zvěřiny se vyznačuje typickou chutí a vůní</a:t>
            </a:r>
          </a:p>
          <a:p>
            <a:r>
              <a:rPr lang="cs-CZ" dirty="0" smtClean="0"/>
              <a:t>je </a:t>
            </a:r>
            <a:r>
              <a:rPr lang="cs-CZ" dirty="0"/>
              <a:t>méně tučné, proto se musí špikovat nebo obalovat slaninou  (pernatá zvěřina)</a:t>
            </a:r>
          </a:p>
          <a:p>
            <a:r>
              <a:rPr lang="cs-CZ" dirty="0" smtClean="0"/>
              <a:t>odležení </a:t>
            </a:r>
            <a:r>
              <a:rPr lang="cs-CZ" dirty="0"/>
              <a:t>masa může probíhat v kůži a zčásti už rozbourané na jednotlivé </a:t>
            </a:r>
            <a:r>
              <a:rPr lang="cs-CZ" dirty="0" smtClean="0"/>
              <a:t>části</a:t>
            </a:r>
          </a:p>
          <a:p>
            <a:r>
              <a:rPr lang="cs-CZ" dirty="0"/>
              <a:t>aby maso bylo měkčí, šťavnatější, lépe stravitelné – se starší kusy nakládají do láku a nechají se asi 3 dny odležet</a:t>
            </a:r>
          </a:p>
          <a:p>
            <a:r>
              <a:rPr lang="cs-CZ" dirty="0" smtClean="0"/>
              <a:t>mladší </a:t>
            </a:r>
            <a:r>
              <a:rPr lang="cs-CZ" dirty="0"/>
              <a:t>kusy můžeme nakládat nasucho – okořenit, potřít olejem, případně  proložit nakrájenou zeleninou</a:t>
            </a:r>
          </a:p>
          <a:p>
            <a:r>
              <a:rPr lang="cs-CZ" dirty="0"/>
              <a:t>po zabití se vysoká hned vyvrhne a pak se nechává odležet</a:t>
            </a:r>
          </a:p>
          <a:p>
            <a:r>
              <a:rPr lang="cs-CZ" dirty="0" smtClean="0"/>
              <a:t>pernatou </a:t>
            </a:r>
            <a:r>
              <a:rPr lang="cs-CZ" dirty="0"/>
              <a:t>a nízkou musíme před odležením vyháčkovat</a:t>
            </a:r>
          </a:p>
          <a:p>
            <a:r>
              <a:rPr lang="cs-CZ" dirty="0" smtClean="0"/>
              <a:t>doba </a:t>
            </a:r>
            <a:r>
              <a:rPr lang="cs-CZ" dirty="0"/>
              <a:t>odležení je delší než u jatečného masa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Opracování zvěřiny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323528" y="2606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2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1" cy="4641379"/>
          </a:xfrm>
        </p:spPr>
        <p:txBody>
          <a:bodyPr>
            <a:normAutofit/>
          </a:bodyPr>
          <a:lstStyle/>
          <a:p>
            <a:r>
              <a:rPr lang="cs-CZ" dirty="0"/>
              <a:t>stáhnutí z kůže – škubání </a:t>
            </a:r>
            <a:r>
              <a:rPr lang="cs-CZ" dirty="0" smtClean="0"/>
              <a:t>peří, bourání </a:t>
            </a:r>
            <a:r>
              <a:rPr lang="cs-CZ" dirty="0"/>
              <a:t>a vykosťování</a:t>
            </a:r>
          </a:p>
          <a:p>
            <a:r>
              <a:rPr lang="cs-CZ" dirty="0" smtClean="0"/>
              <a:t>odblaňování </a:t>
            </a:r>
            <a:r>
              <a:rPr lang="cs-CZ" dirty="0"/>
              <a:t>– hlavně u hřbetu a zadních běhů u zajíce</a:t>
            </a:r>
          </a:p>
          <a:p>
            <a:r>
              <a:rPr lang="cs-CZ" dirty="0"/>
              <a:t>špikování nebo obalování masa </a:t>
            </a:r>
            <a:r>
              <a:rPr lang="cs-CZ" dirty="0" smtClean="0"/>
              <a:t>slaninou - </a:t>
            </a:r>
            <a:r>
              <a:rPr lang="cs-CZ" dirty="0"/>
              <a:t>maso je téměř bez tuku, slanina dělá </a:t>
            </a:r>
            <a:r>
              <a:rPr lang="cs-CZ" dirty="0" smtClean="0"/>
              <a:t>maso </a:t>
            </a:r>
            <a:r>
              <a:rPr lang="cs-CZ" dirty="0"/>
              <a:t>šťavnatějším a křehčím</a:t>
            </a:r>
          </a:p>
          <a:p>
            <a:r>
              <a:rPr lang="cs-CZ" dirty="0" smtClean="0"/>
              <a:t>pernatou </a:t>
            </a:r>
            <a:r>
              <a:rPr lang="cs-CZ" dirty="0"/>
              <a:t>zvěřinu  je vhodné  slaninou </a:t>
            </a:r>
            <a:r>
              <a:rPr lang="cs-CZ" dirty="0" smtClean="0"/>
              <a:t>obalovat</a:t>
            </a:r>
          </a:p>
          <a:p>
            <a:pPr marL="0" indent="0">
              <a:buNone/>
            </a:pPr>
            <a:r>
              <a:rPr lang="cs-CZ" b="1" dirty="0" smtClean="0"/>
              <a:t>Nakládání </a:t>
            </a:r>
            <a:r>
              <a:rPr lang="cs-CZ" b="1" dirty="0"/>
              <a:t>masa do láku ( mořidla )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vodu </a:t>
            </a:r>
            <a:r>
              <a:rPr lang="cs-CZ" dirty="0"/>
              <a:t>s kořenovou zeleninou, divokým </a:t>
            </a:r>
            <a:r>
              <a:rPr lang="cs-CZ" dirty="0" smtClean="0"/>
              <a:t>kořením</a:t>
            </a:r>
            <a:r>
              <a:rPr lang="cs-CZ" dirty="0"/>
              <a:t>,   jalovcem, tymiánem a octem </a:t>
            </a:r>
            <a:r>
              <a:rPr lang="cs-CZ" dirty="0" smtClean="0"/>
              <a:t>svaříme, necháme </a:t>
            </a:r>
            <a:r>
              <a:rPr lang="cs-CZ" dirty="0"/>
              <a:t>vychladnout </a:t>
            </a:r>
          </a:p>
          <a:p>
            <a:pPr marL="0" indent="0">
              <a:buNone/>
            </a:pPr>
            <a:r>
              <a:rPr lang="cs-CZ" dirty="0" smtClean="0"/>
              <a:t>vložíme </a:t>
            </a:r>
            <a:r>
              <a:rPr lang="cs-CZ" dirty="0"/>
              <a:t>kusy staršího masa, které </a:t>
            </a:r>
            <a:r>
              <a:rPr lang="cs-CZ" dirty="0" smtClean="0"/>
              <a:t>necháme </a:t>
            </a:r>
            <a:r>
              <a:rPr lang="cs-CZ" dirty="0"/>
              <a:t>v láku proležet </a:t>
            </a:r>
            <a:r>
              <a:rPr lang="cs-CZ" dirty="0" smtClean="0"/>
              <a:t>asi</a:t>
            </a:r>
          </a:p>
          <a:p>
            <a:pPr marL="0" indent="0">
              <a:buNone/>
            </a:pPr>
            <a:r>
              <a:rPr lang="cs-CZ" dirty="0" smtClean="0"/>
              <a:t>3 dny, </a:t>
            </a:r>
            <a:r>
              <a:rPr lang="cs-CZ" dirty="0"/>
              <a:t>obracíme, aby se maso </a:t>
            </a:r>
            <a:r>
              <a:rPr lang="cs-CZ" dirty="0" smtClean="0"/>
              <a:t>proleželo.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Předběžná příprava</a:t>
            </a:r>
          </a:p>
        </p:txBody>
      </p:sp>
    </p:spTree>
    <p:extLst>
      <p:ext uri="{BB962C8B-B14F-4D97-AF65-F5344CB8AC3E}">
        <p14:creationId xmlns:p14="http://schemas.microsoft.com/office/powerpoint/2010/main" val="25368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3" cy="460851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Krájení - základní </a:t>
            </a:r>
            <a:r>
              <a:rPr lang="cs-CZ" dirty="0"/>
              <a:t>dovednost kuchaře, používáme různé druhy nožů na různé pracovní úkony. </a:t>
            </a:r>
            <a:endParaRPr lang="cs-CZ" dirty="0" smtClean="0"/>
          </a:p>
          <a:p>
            <a:r>
              <a:rPr lang="cs-CZ" dirty="0" smtClean="0"/>
              <a:t>Sekání - </a:t>
            </a:r>
            <a:r>
              <a:rPr lang="cs-CZ" dirty="0"/>
              <a:t>sekáme maso s kostí.</a:t>
            </a:r>
          </a:p>
          <a:p>
            <a:r>
              <a:rPr lang="cs-CZ" dirty="0" smtClean="0"/>
              <a:t>Strouhání - </a:t>
            </a:r>
            <a:r>
              <a:rPr lang="cs-CZ" dirty="0"/>
              <a:t>strouháme ovoce, zeleninu </a:t>
            </a:r>
            <a:r>
              <a:rPr lang="cs-CZ" dirty="0" smtClean="0"/>
              <a:t>(stává </a:t>
            </a:r>
            <a:r>
              <a:rPr lang="cs-CZ" dirty="0"/>
              <a:t>se </a:t>
            </a:r>
            <a:r>
              <a:rPr lang="cs-CZ" dirty="0" smtClean="0"/>
              <a:t>stravitelnější). </a:t>
            </a:r>
            <a:endParaRPr lang="cs-CZ" dirty="0"/>
          </a:p>
          <a:p>
            <a:r>
              <a:rPr lang="cs-CZ" dirty="0" smtClean="0"/>
              <a:t>Mletí - </a:t>
            </a:r>
            <a:r>
              <a:rPr lang="cs-CZ" dirty="0"/>
              <a:t>jemnost závisí na zvolené velikosti </a:t>
            </a:r>
            <a:r>
              <a:rPr lang="cs-CZ" dirty="0" err="1"/>
              <a:t>šajby</a:t>
            </a:r>
            <a:r>
              <a:rPr lang="cs-CZ" dirty="0"/>
              <a:t>, potraviny ihned zpracováváme. </a:t>
            </a:r>
          </a:p>
          <a:p>
            <a:r>
              <a:rPr lang="cs-CZ" dirty="0" smtClean="0"/>
              <a:t>Lisování - </a:t>
            </a:r>
            <a:r>
              <a:rPr lang="cs-CZ" dirty="0"/>
              <a:t>ovoce, zelenina - oddělujeme pevnou tkáň a </a:t>
            </a:r>
            <a:r>
              <a:rPr lang="cs-CZ" dirty="0" smtClean="0"/>
              <a:t>šťávu.</a:t>
            </a:r>
            <a:endParaRPr lang="cs-CZ" dirty="0"/>
          </a:p>
          <a:p>
            <a:r>
              <a:rPr lang="cs-CZ" dirty="0" smtClean="0"/>
              <a:t>Mixování - </a:t>
            </a:r>
            <a:r>
              <a:rPr lang="cs-CZ" dirty="0"/>
              <a:t>surovinu mixujeme v mixéru </a:t>
            </a:r>
          </a:p>
          <a:p>
            <a:r>
              <a:rPr lang="cs-CZ" dirty="0" smtClean="0"/>
              <a:t>Tření - suroviny </a:t>
            </a:r>
            <a:r>
              <a:rPr lang="cs-CZ" dirty="0"/>
              <a:t>společně roztíráme do jednolité hmoty - žloutky, tuk, cukr. </a:t>
            </a:r>
          </a:p>
          <a:p>
            <a:r>
              <a:rPr lang="cs-CZ" dirty="0" smtClean="0"/>
              <a:t>Šlehání - </a:t>
            </a:r>
            <a:r>
              <a:rPr lang="cs-CZ" dirty="0"/>
              <a:t>rychlé vhánění vzduchu do šlehané potraviny nebo různých směsí - bílek, žloutek.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Způsoby mechanické přípravy potravin: </a:t>
            </a:r>
          </a:p>
        </p:txBody>
      </p:sp>
    </p:spTree>
    <p:extLst>
      <p:ext uri="{BB962C8B-B14F-4D97-AF65-F5344CB8AC3E}">
        <p14:creationId xmlns:p14="http://schemas.microsoft.com/office/powerpoint/2010/main" val="6807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98360"/>
          </a:xfrm>
        </p:spPr>
        <p:txBody>
          <a:bodyPr/>
          <a:lstStyle/>
          <a:p>
            <a:r>
              <a:rPr lang="cs-CZ" dirty="0"/>
              <a:t>Nejpoužívanější bylinky v kuchyni</a:t>
            </a:r>
          </a:p>
        </p:txBody>
      </p:sp>
      <p:pic>
        <p:nvPicPr>
          <p:cNvPr id="1037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380966" cy="409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Přímá spojnice 22"/>
          <p:cNvCxnSpPr/>
          <p:nvPr/>
        </p:nvCxnSpPr>
        <p:spPr>
          <a:xfrm>
            <a:off x="8676456" y="1916832"/>
            <a:ext cx="0" cy="3456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2483768" y="3501008"/>
            <a:ext cx="6192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5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862"/>
            <a:ext cx="8784976" cy="650349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7" name="Přímá spojnice 6"/>
          <p:cNvCxnSpPr/>
          <p:nvPr/>
        </p:nvCxnSpPr>
        <p:spPr>
          <a:xfrm>
            <a:off x="8964488" y="177862"/>
            <a:ext cx="0" cy="58434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2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3" y="27679"/>
            <a:ext cx="8964488" cy="68303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5"/>
          <p:cNvCxnSpPr/>
          <p:nvPr/>
        </p:nvCxnSpPr>
        <p:spPr>
          <a:xfrm flipH="1">
            <a:off x="9096192" y="27679"/>
            <a:ext cx="1" cy="6209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1703" y="6237312"/>
            <a:ext cx="8964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6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844824"/>
            <a:ext cx="8352927" cy="4680520"/>
          </a:xfrm>
        </p:spPr>
        <p:txBody>
          <a:bodyPr>
            <a:normAutofit/>
          </a:bodyPr>
          <a:lstStyle/>
          <a:p>
            <a:r>
              <a:rPr lang="cs-CZ" dirty="0"/>
              <a:t>Předběžnou přípravou rozumíme odstranění nejedlých a nevzhledných částí potravin. Potraviny se </a:t>
            </a:r>
            <a:r>
              <a:rPr lang="cs-CZ" dirty="0" smtClean="0"/>
              <a:t>stávají </a:t>
            </a:r>
            <a:r>
              <a:rPr lang="cs-CZ" dirty="0"/>
              <a:t>vzhlednější, chutnější a stravitelnější.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   Dodržujeme zásady:</a:t>
            </a:r>
          </a:p>
          <a:p>
            <a:r>
              <a:rPr lang="cs-CZ" dirty="0"/>
              <a:t>veškeré opracování potravin provádíme tak, aby se zachovala jejich kvalita a aby ztráty byly co </a:t>
            </a:r>
            <a:r>
              <a:rPr lang="cs-CZ" dirty="0" smtClean="0"/>
              <a:t>nejmenší</a:t>
            </a:r>
          </a:p>
          <a:p>
            <a:r>
              <a:rPr lang="cs-CZ" dirty="0" smtClean="0"/>
              <a:t>suroviny </a:t>
            </a:r>
            <a:r>
              <a:rPr lang="cs-CZ" dirty="0"/>
              <a:t>čistíme vcelku, krájíme je až před vlastní </a:t>
            </a:r>
            <a:r>
              <a:rPr lang="cs-CZ" dirty="0" smtClean="0"/>
              <a:t>úpravou</a:t>
            </a:r>
          </a:p>
          <a:p>
            <a:r>
              <a:rPr lang="cs-CZ" dirty="0" smtClean="0"/>
              <a:t>používáme </a:t>
            </a:r>
            <a:r>
              <a:rPr lang="cs-CZ" dirty="0"/>
              <a:t>pouze kvalitní nádobí a náčiní z nerezové oceli, skla, </a:t>
            </a:r>
            <a:r>
              <a:rPr lang="cs-CZ" dirty="0" smtClean="0"/>
              <a:t>porcelánu</a:t>
            </a:r>
          </a:p>
          <a:p>
            <a:r>
              <a:rPr lang="cs-CZ" dirty="0" smtClean="0"/>
              <a:t>suroviny </a:t>
            </a:r>
            <a:r>
              <a:rPr lang="cs-CZ" dirty="0"/>
              <a:t>ve vodě máčíme jen po nezbytně nutnou dobu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Příprava surovin pro výrobu jídel</a:t>
            </a:r>
            <a:r>
              <a:rPr lang="cs-CZ" dirty="0" smtClean="0"/>
              <a:t>                                                    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8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055173"/>
              </p:ext>
            </p:extLst>
          </p:nvPr>
        </p:nvGraphicFramePr>
        <p:xfrm>
          <a:off x="251520" y="764704"/>
          <a:ext cx="7873014" cy="435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kument" r:id="rId3" imgW="5852599" imgH="3236133" progId="Word.Document.12">
                  <p:embed/>
                </p:oleObj>
              </mc:Choice>
              <mc:Fallback>
                <p:oleObj name="Dokument" r:id="rId3" imgW="5852599" imgH="32361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764704"/>
                        <a:ext cx="7873014" cy="435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Přímá spojnice 4"/>
          <p:cNvCxnSpPr/>
          <p:nvPr/>
        </p:nvCxnSpPr>
        <p:spPr>
          <a:xfrm>
            <a:off x="8100392" y="764704"/>
            <a:ext cx="0" cy="3744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8322"/>
            <a:ext cx="8711069" cy="484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8890581" y="1318322"/>
            <a:ext cx="0" cy="4198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8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www.youtube.com/watch?v=HRf9CbuDQA8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www.youtube.com/watch?v=FTNU2JDQum8&amp;t=8s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https://www.youtube.com/watch?v=8rIgrxndLYw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 na videa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7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5008" y="548680"/>
            <a:ext cx="892899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Zdroje:</a:t>
            </a:r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000" dirty="0"/>
              <a:t>Sedláčková, H. Technologie přípravy pokrmů 3.: učebnice pro střední odborná učiliště, učební obory kuchař-kuchařka, kuchař-číšník, číšník-servírka a pro hotelové školy.</a:t>
            </a:r>
            <a:br>
              <a:rPr lang="cs-CZ" sz="2000" dirty="0"/>
            </a:br>
            <a:r>
              <a:rPr lang="cs-CZ" sz="2000" dirty="0"/>
              <a:t> 2., </a:t>
            </a:r>
            <a:r>
              <a:rPr lang="cs-CZ" sz="2000" dirty="0" err="1"/>
              <a:t>upr</a:t>
            </a:r>
            <a:r>
              <a:rPr lang="cs-CZ" sz="2000" dirty="0"/>
              <a:t>. vyd. Praha: Fortuna, 2008. 87 s., [16] s. barev. obr. </a:t>
            </a:r>
            <a:r>
              <a:rPr lang="cs-CZ" sz="2000" dirty="0" err="1"/>
              <a:t>příl</a:t>
            </a:r>
            <a:r>
              <a:rPr lang="cs-CZ" sz="2000" dirty="0"/>
              <a:t>. ISBN 978-80-7373-032-1.</a:t>
            </a:r>
          </a:p>
          <a:p>
            <a:pPr marL="0" indent="0">
              <a:buNone/>
            </a:pPr>
            <a:r>
              <a:rPr lang="cs-CZ" sz="2200" b="1" dirty="0" smtClean="0"/>
              <a:t>Obrázky:</a:t>
            </a:r>
            <a:endParaRPr lang="cs-CZ" sz="2200" b="1" dirty="0"/>
          </a:p>
          <a:p>
            <a:pPr marL="0" indent="0">
              <a:buNone/>
            </a:pPr>
            <a:r>
              <a:rPr lang="cs-CZ" dirty="0" smtClean="0"/>
              <a:t>https</a:t>
            </a:r>
            <a:r>
              <a:rPr lang="cs-CZ" dirty="0"/>
              <a:t>://</a:t>
            </a:r>
            <a:r>
              <a:rPr lang="cs-CZ" dirty="0" smtClean="0"/>
              <a:t>i.susickypotravin.sk/img/1a0cf44bde38de1673e3aeecba916.jpg</a:t>
            </a:r>
          </a:p>
          <a:p>
            <a:pPr marL="0" indent="0">
              <a:buNone/>
            </a:pPr>
            <a:r>
              <a:rPr lang="cs-CZ" dirty="0" smtClean="0"/>
              <a:t>https</a:t>
            </a:r>
            <a:r>
              <a:rPr lang="cs-CZ" dirty="0"/>
              <a:t>://www.vareni.cz/include/ir/clanky/2320/detail--</a:t>
            </a:r>
            <a:r>
              <a:rPr lang="cs-CZ" dirty="0" smtClean="0"/>
              <a:t>c600xc600.jpg</a:t>
            </a:r>
          </a:p>
          <a:p>
            <a:pPr marL="0" indent="0">
              <a:buNone/>
            </a:pPr>
            <a:r>
              <a:rPr lang="cs-CZ" dirty="0"/>
              <a:t>https://</a:t>
            </a:r>
            <a:r>
              <a:rPr lang="cs-CZ" dirty="0" smtClean="0"/>
              <a:t>img.cncenter.cz/img/97/full/3837613_vanoce-stedrovecerni-vecere-kapr-bramborovy-salat-recepty-vareni-v0.jpg?v=0</a:t>
            </a:r>
          </a:p>
          <a:p>
            <a:pPr marL="0" indent="0">
              <a:buNone/>
            </a:pPr>
            <a:r>
              <a:rPr lang="cs-CZ" dirty="0" smtClean="0"/>
              <a:t>https</a:t>
            </a:r>
            <a:r>
              <a:rPr lang="cs-CZ" dirty="0"/>
              <a:t>://</a:t>
            </a:r>
            <a:r>
              <a:rPr lang="cs-CZ" dirty="0" smtClean="0"/>
              <a:t>www.cuketka.cz/wp-content/uploads/kure_1024_8.jpg</a:t>
            </a:r>
          </a:p>
        </p:txBody>
      </p:sp>
    </p:spTree>
    <p:extLst>
      <p:ext uri="{BB962C8B-B14F-4D97-AF65-F5344CB8AC3E}">
        <p14:creationId xmlns:p14="http://schemas.microsoft.com/office/powerpoint/2010/main" val="1124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přebírání – luštěniny, rýže</a:t>
            </a:r>
          </a:p>
          <a:p>
            <a:pPr marL="0" indent="0">
              <a:buNone/>
            </a:pPr>
            <a:r>
              <a:rPr lang="cs-CZ" sz="2000" dirty="0"/>
              <a:t>loupání – ovoce, brambor, okurky, cibule, česnek</a:t>
            </a:r>
          </a:p>
          <a:p>
            <a:pPr marL="0" indent="0">
              <a:buNone/>
            </a:pPr>
            <a:r>
              <a:rPr lang="cs-CZ" sz="2000" dirty="0"/>
              <a:t>škrábání – nové brambory, kořenová zelenina</a:t>
            </a:r>
          </a:p>
          <a:p>
            <a:pPr marL="0" indent="0">
              <a:buNone/>
            </a:pPr>
            <a:r>
              <a:rPr lang="cs-CZ" sz="2000" dirty="0"/>
              <a:t>okrajování – listy zelí, kapusty</a:t>
            </a:r>
          </a:p>
          <a:p>
            <a:pPr marL="0" indent="0">
              <a:buNone/>
            </a:pPr>
            <a:r>
              <a:rPr lang="cs-CZ" sz="2000" dirty="0"/>
              <a:t>vypeckování – ovoce</a:t>
            </a:r>
          </a:p>
          <a:p>
            <a:pPr marL="0" indent="0">
              <a:buNone/>
            </a:pPr>
            <a:r>
              <a:rPr lang="cs-CZ" sz="2000" dirty="0"/>
              <a:t>vykrajování – porušené části ovoce, </a:t>
            </a:r>
            <a:r>
              <a:rPr lang="cs-CZ" sz="2000" dirty="0" smtClean="0"/>
              <a:t>zeleniny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roztloukání – ořechy, mandle</a:t>
            </a:r>
          </a:p>
          <a:p>
            <a:pPr marL="0" indent="0">
              <a:buNone/>
            </a:pPr>
            <a:r>
              <a:rPr lang="cs-CZ" sz="2000" dirty="0"/>
              <a:t>vylupování – fazole, hrášek</a:t>
            </a:r>
          </a:p>
          <a:p>
            <a:pPr marL="0" indent="0">
              <a:buNone/>
            </a:pPr>
            <a:r>
              <a:rPr lang="cs-CZ" sz="2000" dirty="0"/>
              <a:t>prosívání – mouka</a:t>
            </a:r>
          </a:p>
          <a:p>
            <a:pPr marL="0" indent="0">
              <a:buNone/>
            </a:pPr>
            <a:r>
              <a:rPr lang="cs-CZ" sz="2000" dirty="0"/>
              <a:t>lisování – citrony</a:t>
            </a:r>
          </a:p>
          <a:p>
            <a:pPr marL="0" indent="0">
              <a:buNone/>
            </a:pPr>
            <a:r>
              <a:rPr lang="cs-CZ" sz="2000" dirty="0"/>
              <a:t>oddělení stopek, semeníků a stonků</a:t>
            </a:r>
            <a:endParaRPr lang="cs-CZ" sz="20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/>
          <a:lstStyle/>
          <a:p>
            <a:r>
              <a:rPr lang="cs-CZ" dirty="0"/>
              <a:t>1. čištění suchým způsobem</a:t>
            </a:r>
          </a:p>
        </p:txBody>
      </p:sp>
      <p:pic>
        <p:nvPicPr>
          <p:cNvPr id="1028" name="Picture 4" descr="Výsledek obrázku pro předběžná příprava zelen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70147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vaÅenÃ­ v pÃ¡Å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9" y="1631539"/>
            <a:ext cx="3223778" cy="274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vaÅenÃ­ v pÃ¡Å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21" y="1631539"/>
            <a:ext cx="4478151" cy="274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vaÅenÃ­ v pÃ¡Å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21" y="4573488"/>
            <a:ext cx="4478151" cy="193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VÃ½sledek obrÃ¡zku pro ryba vaÅenÃ­ v pÃ¡Å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VÃ½sledek obrÃ¡zku pro ryba vaÅenÃ­ v pÃ¡Å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81128"/>
            <a:ext cx="3177522" cy="19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916832"/>
            <a:ext cx="7668840" cy="4209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dirty="0"/>
              <a:t>odstraňování povrchových nečistot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ponoření do vody – křehké ovoce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proudem vody – zelí, kapusta, zelené natě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máčení – </a:t>
            </a:r>
            <a:r>
              <a:rPr lang="cs-CZ" dirty="0" smtClean="0"/>
              <a:t>brambory, luštěniny, obiloviny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máčení ve vlažné osolené vodě – květák, brokolice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sprchování – křehké ovoce, zelenina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oplachování pod tekoucí vodou – kořenová zelenina, brambory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výměna vody – houby, špenát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čištění mokrým způsobem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772816"/>
            <a:ext cx="7408333" cy="34506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krájení </a:t>
            </a:r>
            <a:r>
              <a:rPr lang="cs-CZ" dirty="0"/>
              <a:t>– cibule, brambory, kořenová zelenina, ovoce čtvrtky, </a:t>
            </a:r>
            <a:r>
              <a:rPr lang="cs-CZ" dirty="0" smtClean="0"/>
              <a:t>půlky, plátky</a:t>
            </a:r>
            <a:r>
              <a:rPr lang="cs-CZ" dirty="0"/>
              <a:t>, kolečka, nudličky, </a:t>
            </a:r>
            <a:r>
              <a:rPr lang="cs-CZ" dirty="0" smtClean="0"/>
              <a:t>hranolky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lisování – česnek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strouhání – kořenová zelenina, </a:t>
            </a:r>
            <a:r>
              <a:rPr lang="cs-CZ" dirty="0" smtClean="0"/>
              <a:t>brambory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vykrajování – ovoce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opracování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78204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8204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1844824"/>
            <a:ext cx="7560839" cy="453650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Druhy jatečného </a:t>
            </a:r>
            <a:r>
              <a:rPr lang="cs-CZ" dirty="0" smtClean="0"/>
              <a:t>masa</a:t>
            </a:r>
            <a:r>
              <a:rPr lang="cs-CZ" dirty="0"/>
              <a:t>: hovězí, telecí, vepřové, </a:t>
            </a:r>
            <a:r>
              <a:rPr lang="cs-CZ" dirty="0" smtClean="0"/>
              <a:t>skopové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Dělení </a:t>
            </a:r>
            <a:r>
              <a:rPr lang="cs-CZ" dirty="0"/>
              <a:t>masa</a:t>
            </a:r>
          </a:p>
          <a:p>
            <a:pPr marL="0" indent="0">
              <a:buNone/>
            </a:pPr>
            <a:r>
              <a:rPr lang="cs-CZ" dirty="0"/>
              <a:t>- v celých kusech (skopové)</a:t>
            </a:r>
          </a:p>
          <a:p>
            <a:pPr marL="0" indent="0">
              <a:buNone/>
            </a:pPr>
            <a:r>
              <a:rPr lang="cs-CZ" dirty="0"/>
              <a:t>- dělené na půlky (vepřové, telecí)</a:t>
            </a:r>
          </a:p>
          <a:p>
            <a:pPr marL="0" indent="0">
              <a:buNone/>
            </a:pPr>
            <a:r>
              <a:rPr lang="cs-CZ" dirty="0"/>
              <a:t>- dělené na čtvrtě (</a:t>
            </a:r>
            <a:r>
              <a:rPr lang="cs-CZ" dirty="0" smtClean="0"/>
              <a:t>hovězí)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dělené na části podle jakostních tříd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Opracování masa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7274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176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293440"/>
            <a:ext cx="8064896" cy="5159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Předběžná příprava</a:t>
            </a:r>
          </a:p>
          <a:p>
            <a:pPr marL="0" indent="0">
              <a:buNone/>
            </a:pPr>
            <a:r>
              <a:rPr lang="cs-CZ" sz="2000" dirty="0"/>
              <a:t>- odležení – odležené maso </a:t>
            </a:r>
            <a:r>
              <a:rPr lang="cs-CZ" sz="2000" dirty="0" smtClean="0"/>
              <a:t>poznáme tak, že </a:t>
            </a:r>
            <a:r>
              <a:rPr lang="cs-CZ" sz="2000" dirty="0"/>
              <a:t>při tlaku prstů není pružné</a:t>
            </a:r>
          </a:p>
          <a:p>
            <a:pPr marL="0" indent="0">
              <a:buNone/>
            </a:pPr>
            <a:r>
              <a:rPr lang="cs-CZ" sz="2000" dirty="0"/>
              <a:t>zůstává vněm otlak </a:t>
            </a:r>
            <a:r>
              <a:rPr lang="cs-CZ" sz="2000" dirty="0" smtClean="0"/>
              <a:t>prstů, prýští </a:t>
            </a:r>
            <a:r>
              <a:rPr lang="cs-CZ" sz="2000" dirty="0"/>
              <a:t>z něj </a:t>
            </a:r>
            <a:r>
              <a:rPr lang="cs-CZ" sz="2000" dirty="0" smtClean="0"/>
              <a:t>šťáva,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získává matnou barvu</a:t>
            </a:r>
          </a:p>
          <a:p>
            <a:pPr marL="0" indent="0">
              <a:buNone/>
            </a:pPr>
            <a:r>
              <a:rPr lang="cs-CZ" sz="2000" dirty="0"/>
              <a:t>- vykosťování – oddělení kostí od masa</a:t>
            </a:r>
          </a:p>
          <a:p>
            <a:pPr marL="0" indent="0">
              <a:buNone/>
            </a:pPr>
            <a:r>
              <a:rPr lang="cs-CZ" sz="2000" dirty="0"/>
              <a:t>- omývání</a:t>
            </a:r>
          </a:p>
          <a:p>
            <a:pPr marL="0" indent="0">
              <a:buNone/>
            </a:pPr>
            <a:r>
              <a:rPr lang="cs-CZ" sz="2000" dirty="0"/>
              <a:t>- dělení (krájení) na porce</a:t>
            </a:r>
          </a:p>
          <a:p>
            <a:pPr marL="0" indent="0">
              <a:buNone/>
            </a:pPr>
            <a:r>
              <a:rPr lang="cs-CZ" sz="2000" dirty="0"/>
              <a:t>- odblaňování</a:t>
            </a:r>
          </a:p>
          <a:p>
            <a:pPr marL="0" indent="0">
              <a:buNone/>
            </a:pPr>
            <a:r>
              <a:rPr lang="cs-CZ" sz="2000" dirty="0"/>
              <a:t>- naklepávání</a:t>
            </a:r>
          </a:p>
          <a:p>
            <a:pPr marL="0" indent="0">
              <a:buNone/>
            </a:pPr>
            <a:r>
              <a:rPr lang="cs-CZ" sz="2000" dirty="0"/>
              <a:t>- mletí</a:t>
            </a:r>
          </a:p>
          <a:p>
            <a:pPr marL="0" indent="0">
              <a:buNone/>
            </a:pPr>
            <a:r>
              <a:rPr lang="cs-CZ" sz="2000" dirty="0"/>
              <a:t>- škrábání</a:t>
            </a:r>
          </a:p>
          <a:p>
            <a:pPr marL="0" indent="0">
              <a:buNone/>
            </a:pPr>
            <a:r>
              <a:rPr lang="cs-CZ" sz="2000" dirty="0"/>
              <a:t>- </a:t>
            </a:r>
            <a:r>
              <a:rPr lang="cs-CZ" sz="2000" dirty="0" smtClean="0"/>
              <a:t>protýkání, špikování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523999"/>
            <a:ext cx="4289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FFFF"/>
                </a:solidFill>
                <a:ea typeface="+mj-ea"/>
                <a:cs typeface="+mj-cs"/>
              </a:rPr>
              <a:t>Opracování masa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2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14583" y="1772816"/>
            <a:ext cx="72008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Dělení: sladkovodní kapr, pstruh, úhoř)</a:t>
            </a:r>
          </a:p>
          <a:p>
            <a:pPr marL="0" indent="0">
              <a:buNone/>
            </a:pPr>
            <a:r>
              <a:rPr lang="cs-CZ" dirty="0"/>
              <a:t>mořské (makrela, tuňák, sardelka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Předběžná </a:t>
            </a:r>
            <a:r>
              <a:rPr lang="cs-CZ" dirty="0"/>
              <a:t>příprava</a:t>
            </a:r>
          </a:p>
          <a:p>
            <a:pPr marL="0" indent="0">
              <a:buNone/>
            </a:pPr>
            <a:r>
              <a:rPr lang="cs-CZ" dirty="0"/>
              <a:t>- zabíjení</a:t>
            </a:r>
          </a:p>
          <a:p>
            <a:pPr marL="0" indent="0">
              <a:buNone/>
            </a:pPr>
            <a:r>
              <a:rPr lang="cs-CZ" dirty="0"/>
              <a:t>- čištění</a:t>
            </a:r>
          </a:p>
          <a:p>
            <a:pPr marL="0" indent="0">
              <a:buNone/>
            </a:pPr>
            <a:r>
              <a:rPr lang="cs-CZ" dirty="0"/>
              <a:t>- kuchání</a:t>
            </a:r>
          </a:p>
          <a:p>
            <a:pPr marL="0" indent="0">
              <a:buNone/>
            </a:pPr>
            <a:r>
              <a:rPr lang="cs-CZ" dirty="0"/>
              <a:t>- dělení (porcování)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664" y="404664"/>
            <a:ext cx="5934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4400" dirty="0">
                <a:solidFill>
                  <a:srgbClr val="FFFFFF"/>
                </a:solidFill>
              </a:rPr>
              <a:t>Opracování </a:t>
            </a:r>
            <a:r>
              <a:rPr lang="cs-CZ" sz="4400" dirty="0" smtClean="0">
                <a:solidFill>
                  <a:srgbClr val="FFFFFF"/>
                </a:solidFill>
              </a:rPr>
              <a:t>rybího masa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4424791" cy="256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488</TotalTime>
  <Words>614</Words>
  <Application>Microsoft Office PowerPoint</Application>
  <PresentationFormat>Předvádění na obrazovce (4:3)</PresentationFormat>
  <Paragraphs>127</Paragraphs>
  <Slides>23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Vlnění</vt:lpstr>
      <vt:lpstr>Dokument</vt:lpstr>
      <vt:lpstr>Technologie přípravy pokrmů Předběžná příprava pokrmů TPP Illková: str.18-22</vt:lpstr>
      <vt:lpstr>Příprava surovin pro výrobu jídel                                                                           </vt:lpstr>
      <vt:lpstr>1. čištění suchým způsobem</vt:lpstr>
      <vt:lpstr>Prezentace aplikace PowerPoint</vt:lpstr>
      <vt:lpstr>2. čištění mokrým způsobem</vt:lpstr>
      <vt:lpstr>3. opracování</vt:lpstr>
      <vt:lpstr>Opracování masa</vt:lpstr>
      <vt:lpstr>Prezentace aplikace PowerPoint</vt:lpstr>
      <vt:lpstr>Prezentace aplikace PowerPoint</vt:lpstr>
      <vt:lpstr>Prezentace aplikace PowerPoint</vt:lpstr>
      <vt:lpstr>Prezentace aplikace PowerPoint</vt:lpstr>
      <vt:lpstr>Tvarování – drezírování</vt:lpstr>
      <vt:lpstr>Zvěřina</vt:lpstr>
      <vt:lpstr>Opracování zvěřiny</vt:lpstr>
      <vt:lpstr>Předběžná příprava</vt:lpstr>
      <vt:lpstr>Způsoby mechanické přípravy potravin: </vt:lpstr>
      <vt:lpstr>Nejpoužívanější bylinky v kuchyni</vt:lpstr>
      <vt:lpstr>Prezentace aplikace PowerPoint</vt:lpstr>
      <vt:lpstr>Prezentace aplikace PowerPoint</vt:lpstr>
      <vt:lpstr>Prezentace aplikace PowerPoint</vt:lpstr>
      <vt:lpstr>Prezentace aplikace PowerPoint</vt:lpstr>
      <vt:lpstr>Odkazy na videa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přípravy pokrmů</dc:title>
  <dc:creator>Mama</dc:creator>
  <cp:lastModifiedBy>Mama</cp:lastModifiedBy>
  <cp:revision>51</cp:revision>
  <dcterms:created xsi:type="dcterms:W3CDTF">2019-07-29T08:32:37Z</dcterms:created>
  <dcterms:modified xsi:type="dcterms:W3CDTF">2019-10-15T17:26:04Z</dcterms:modified>
</cp:coreProperties>
</file>