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4"/>
  </p:sldMasterIdLst>
  <p:sldIdLst>
    <p:sldId id="256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33CC"/>
    <a:srgbClr val="FFFF00"/>
    <a:srgbClr val="FFCC00"/>
    <a:srgbClr val="336699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1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58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27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9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7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60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1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0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8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98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882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5558E8-9966-4E36-8248-3BFA4D59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0" dirty="0"/>
              <a:t>Rozhodování, komunikace v týmu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75CB44-424B-4F7C-BBA0-FCE0710A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Manažerská role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9E1D60-88D5-4953-808B-BEFD9D9E3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20% konkrétní práce, 80% její prosazování – komunikování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komunikační kompetence!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úroveň řízení je přímo úměrná úrovni komunikace</a:t>
            </a:r>
          </a:p>
        </p:txBody>
      </p:sp>
    </p:spTree>
    <p:extLst>
      <p:ext uri="{BB962C8B-B14F-4D97-AF65-F5344CB8AC3E}">
        <p14:creationId xmlns:p14="http://schemas.microsoft.com/office/powerpoint/2010/main" val="196050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31868A-3918-44A6-B20C-58181D5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Dovednosti v komunikaci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C1CF9-DEBD-48D5-AADC-125457C77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naslouchání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mluvení a psaní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neverbální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obchodní vyjednávání</a:t>
            </a:r>
          </a:p>
        </p:txBody>
      </p:sp>
    </p:spTree>
    <p:extLst>
      <p:ext uri="{BB962C8B-B14F-4D97-AF65-F5344CB8AC3E}">
        <p14:creationId xmlns:p14="http://schemas.microsoft.com/office/powerpoint/2010/main" val="339173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7245B-39A3-4EF1-ACD5-163A5F74B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Naslouchání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D36C25-7047-4DB6-BC35-9771A45C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přestaňte mluvit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nechte mluvit druhého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buďte pozorní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snažte se pochopit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trpěliví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kroťte svůj temperament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 kritiku a argumenty reagujte klidně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klaďte otázky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0885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57997-19C4-4F4C-BA56-1EEBC305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Předávání informací – musí být rozuměno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C7C28-7FD7-4474-B203-F2B7A53F6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Prověřování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Regulace informačních toků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Využití zpětné vazby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Empatie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Zjednodušování jazyka – KISS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/>
              <a:t>Šuškanda</a:t>
            </a:r>
            <a:endParaRPr lang="cs-CZ" sz="2400" dirty="0"/>
          </a:p>
          <a:p>
            <a:pPr marL="71986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4151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088B2-5414-4FF6-865C-1E279A6BE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Komunikační kanály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AEEE5C-9963-4603-8159-E85064FE1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Ústní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Psaná či tištěná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Vizuální komunikace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Elektronická komunikace</a:t>
            </a:r>
          </a:p>
        </p:txBody>
      </p:sp>
    </p:spTree>
    <p:extLst>
      <p:ext uri="{BB962C8B-B14F-4D97-AF65-F5344CB8AC3E}">
        <p14:creationId xmlns:p14="http://schemas.microsoft.com/office/powerpoint/2010/main" val="2367818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6D7C3-2011-4255-859E-A850EB28C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Komunikační bariéry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24C83C-A691-4333-AC09-06AD1BE03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Odlišné postoje, názory, zkušenosti, znalosti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Selektivní vnímání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Hodnocení sděleného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Věrohodnost zdroje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Sémantické problémy </a:t>
            </a:r>
            <a:r>
              <a:rPr lang="cs-CZ" sz="1600" dirty="0"/>
              <a:t>– slova = symboly, dekódování dle znalostí tématu, různý význam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592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735E1-C892-414B-8B1D-F4B8E0215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Základní komunikační styly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BF06C3-AC26-404A-AA74-4A7D47982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Pasivní</a:t>
            </a:r>
          </a:p>
          <a:p>
            <a:pPr marL="71986" indent="0">
              <a:buNone/>
            </a:pPr>
            <a:r>
              <a:rPr lang="cs-CZ" sz="2400" i="1" dirty="0"/>
              <a:t>„Ty jsi hodný a já za nic nestojím.“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Agresivní</a:t>
            </a:r>
          </a:p>
          <a:p>
            <a:pPr marL="71986" indent="0">
              <a:buNone/>
            </a:pPr>
            <a:r>
              <a:rPr lang="cs-CZ" sz="2400" i="1" dirty="0"/>
              <a:t>„Já mám svoji hodnotu – to ty jsi bez ceny.“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Manipulativní</a:t>
            </a:r>
          </a:p>
          <a:p>
            <a:pPr marL="71986" indent="0">
              <a:buNone/>
            </a:pPr>
            <a:r>
              <a:rPr lang="cs-CZ" sz="2400" i="1" dirty="0"/>
              <a:t>„Mohl bys mít hodnotu, kdybys…“</a:t>
            </a:r>
          </a:p>
          <a:p>
            <a:pPr marL="71986" indent="0">
              <a:buNone/>
            </a:pPr>
            <a:r>
              <a:rPr lang="cs-CZ" sz="2400" dirty="0">
                <a:solidFill>
                  <a:srgbClr val="3333FF"/>
                </a:solidFill>
              </a:rPr>
              <a:t>Asertivní</a:t>
            </a:r>
          </a:p>
          <a:p>
            <a:pPr marL="71986" indent="0">
              <a:buNone/>
            </a:pPr>
            <a:r>
              <a:rPr lang="cs-CZ" sz="2400" i="1" dirty="0"/>
              <a:t>„Já mám svoji hodnotu, i ty máš svoji hodnotu.“</a:t>
            </a:r>
          </a:p>
        </p:txBody>
      </p:sp>
    </p:spTree>
    <p:extLst>
      <p:ext uri="{BB962C8B-B14F-4D97-AF65-F5344CB8AC3E}">
        <p14:creationId xmlns:p14="http://schemas.microsoft.com/office/powerpoint/2010/main" val="191460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568E-EA56-419A-A682-247A9629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Asertivní desatero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F134DD-7214-4F95-90A5-980CD9046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556792"/>
            <a:ext cx="8064900" cy="4176464"/>
          </a:xfrm>
        </p:spPr>
        <p:txBody>
          <a:bodyPr/>
          <a:lstStyle/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sami posuzovat své chování, myšlenky, emoce a nést za ně a jejich důsledky odpovědnost.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nenabízet žádné výmluvy či omluvy ospravedlňující vaše chování.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sami posoudit, zda a nakolik jste odpovědní za problémy druhých lidí.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změnit svůj názor.</a:t>
            </a:r>
          </a:p>
          <a:p>
            <a:pPr marL="586336" indent="-514350">
              <a:buFont typeface="+mj-lt"/>
              <a:buAutoNum type="arabicPeriod"/>
            </a:pPr>
            <a:r>
              <a:rPr lang="cs-CZ" sz="2400" dirty="0"/>
              <a:t>Máte právo dělat chyby a být za ně odpovědní.</a:t>
            </a:r>
          </a:p>
        </p:txBody>
      </p:sp>
    </p:spTree>
    <p:extLst>
      <p:ext uri="{BB962C8B-B14F-4D97-AF65-F5344CB8AC3E}">
        <p14:creationId xmlns:p14="http://schemas.microsoft.com/office/powerpoint/2010/main" val="2013636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8E23B-A301-42C2-A9CA-5E917C69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>
                <a:solidFill>
                  <a:srgbClr val="0000DC"/>
                </a:solidFill>
              </a:rPr>
              <a:t>Asertivní desatero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B9C6A1-8ACF-4EBD-8CDF-159DD393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„já nevím“.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být nezávislí na dobré vůli ostatních.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dělat nelogická rozhodnutí.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„nerozumím ti“.</a:t>
            </a:r>
          </a:p>
          <a:p>
            <a:pPr marL="529186" indent="-457200">
              <a:buFont typeface="+mj-lt"/>
              <a:buAutoNum type="arabicPeriod" startAt="6"/>
            </a:pPr>
            <a:r>
              <a:rPr lang="cs-CZ" sz="2400" dirty="0"/>
              <a:t>Máte právo říct „je mi to jedno“.</a:t>
            </a:r>
          </a:p>
        </p:txBody>
      </p:sp>
    </p:spTree>
    <p:extLst>
      <p:ext uri="{BB962C8B-B14F-4D97-AF65-F5344CB8AC3E}">
        <p14:creationId xmlns:p14="http://schemas.microsoft.com/office/powerpoint/2010/main" val="210885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030E4-7340-47D0-A5A9-005239350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EF8ED0-DABE-49F4-97A5-72BC9BE3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Máme-li k dispozici možnost volby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Výběr alternativního způsobu řešení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Klíčový prvek 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Zasahuje do všech fází řídícího procesu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Dovednost správně se rozhodovat na všech úrovních hierarchie</a:t>
            </a:r>
          </a:p>
        </p:txBody>
      </p:sp>
    </p:spTree>
    <p:extLst>
      <p:ext uri="{BB962C8B-B14F-4D97-AF65-F5344CB8AC3E}">
        <p14:creationId xmlns:p14="http://schemas.microsoft.com/office/powerpoint/2010/main" val="315454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dirty="0">
                <a:solidFill>
                  <a:srgbClr val="0033CC"/>
                </a:solidFill>
              </a:rPr>
              <a:t>Problémy týkající se řízení ZZ</a:t>
            </a:r>
            <a:endParaRPr lang="en-US" sz="3600" b="0" dirty="0">
              <a:solidFill>
                <a:srgbClr val="0033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regulačního charakteru – udržet systém ve stavu, aby plnil své funkce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směřující k uskutečnění změn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Rozhodnutí informačního charakteru (např. sestavování prognóz)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7005-469B-4194-BE31-D7418199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Typy manažerských rozhodnutí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489EAA-9BD1-4E5A-B900-04336C744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Rutinní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1" dirty="0"/>
              <a:t>jednoduché, dobře strukturované problémy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601" dirty="0"/>
              <a:t>Obsazení služeb, odměny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Specifická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Tvůrčí přístup, rozsáhlé znalosti a zkušenosti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Uvedení výrobku na trh</a:t>
            </a:r>
          </a:p>
          <a:p>
            <a:pPr lvl="1">
              <a:buClr>
                <a:srgbClr val="0000DC"/>
              </a:buClr>
              <a:buFont typeface="Arial" panose="020B0604020202020204" pitchFamily="34" charset="0"/>
              <a:buChar char="•"/>
            </a:pPr>
            <a:r>
              <a:rPr lang="cs-CZ" sz="1601" dirty="0">
                <a:solidFill>
                  <a:srgbClr val="000000"/>
                </a:solidFill>
              </a:rPr>
              <a:t>Strategie ZZ</a:t>
            </a: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buClr>
                <a:srgbClr val="0000DC"/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601" dirty="0"/>
          </a:p>
        </p:txBody>
      </p:sp>
    </p:spTree>
    <p:extLst>
      <p:ext uri="{BB962C8B-B14F-4D97-AF65-F5344CB8AC3E}">
        <p14:creationId xmlns:p14="http://schemas.microsoft.com/office/powerpoint/2010/main" val="3042134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CB3D36-506D-4737-8FA7-386816429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Proces 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B857E8-6F9E-49E4-BACE-7FCE25393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Identifikace, specifikace a definice problému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Analýza problému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Tvorba variant, zhodnocení alternativ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Stanovení kritérií pro hodnocení a zhodnocení variant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Výběr vhodné alternativy (zkušenost, experiment, výzkum a vývoj)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Realizace rozhodnutí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Kontrola splnění a vyhodnocení výsledku</a:t>
            </a:r>
          </a:p>
        </p:txBody>
      </p:sp>
    </p:spTree>
    <p:extLst>
      <p:ext uri="{BB962C8B-B14F-4D97-AF65-F5344CB8AC3E}">
        <p14:creationId xmlns:p14="http://schemas.microsoft.com/office/powerpoint/2010/main" val="158709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4A76E-07A4-4242-BAF6-EEFA9D69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Rozdílné podmínky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9B632B-EEB3-4E87-84FA-23895F443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484784"/>
            <a:ext cx="8064900" cy="5040560"/>
          </a:xfrm>
        </p:spPr>
        <p:txBody>
          <a:bodyPr/>
          <a:lstStyle/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jistoty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Máme k dispozici úplné informace o možných důsledcích jednotlivých variant, např. pořizování </a:t>
            </a:r>
            <a:r>
              <a:rPr lang="cs-CZ" sz="2400" dirty="0" err="1"/>
              <a:t>zdr</a:t>
            </a:r>
            <a:r>
              <a:rPr lang="cs-CZ" sz="2400" dirty="0"/>
              <a:t>. Techniky,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Často pouze předpoklad – počet porodů či výjezdů za rok, apod.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rizika</a:t>
            </a:r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Objektivní vs. Subjektivní pravděpodobnost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400" i="1" u="sng" dirty="0"/>
              <a:t>Rozhodování za neurčitosti</a:t>
            </a:r>
          </a:p>
          <a:p>
            <a:pPr marL="71986" indent="0">
              <a:lnSpc>
                <a:spcPct val="100000"/>
              </a:lnSpc>
              <a:buNone/>
            </a:pPr>
            <a:r>
              <a:rPr lang="cs-CZ" sz="2400" dirty="0"/>
              <a:t>- Nejsou k dispozici žádné informace</a:t>
            </a:r>
          </a:p>
        </p:txBody>
      </p:sp>
    </p:spTree>
    <p:extLst>
      <p:ext uri="{BB962C8B-B14F-4D97-AF65-F5344CB8AC3E}">
        <p14:creationId xmlns:p14="http://schemas.microsoft.com/office/powerpoint/2010/main" val="757458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2BDEA-B75B-4992-9718-F316CB31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Dobrá informace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36C1F8-48B6-4CD1-8B72-A682164F1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0" y="1359001"/>
            <a:ext cx="8064900" cy="4139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důležitá z hlediska účelu využití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přiměřená účelu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kompletní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 důvěryhodného zdroje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zaslaná správné osobě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zaslaná vhodným komunikačním kanálem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sdělená ve správném čase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správná úroveň detailů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srozumitelná uživateli</a:t>
            </a:r>
          </a:p>
        </p:txBody>
      </p:sp>
    </p:spTree>
    <p:extLst>
      <p:ext uri="{BB962C8B-B14F-4D97-AF65-F5344CB8AC3E}">
        <p14:creationId xmlns:p14="http://schemas.microsoft.com/office/powerpoint/2010/main" val="136653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09DDF-8D80-402E-84E2-A09C9E7C3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Předávání informací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616E7A-9063-4684-881F-970871B28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K</a:t>
            </a:r>
            <a:r>
              <a:rPr lang="cs-CZ" dirty="0" err="1"/>
              <a:t>eep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I</a:t>
            </a:r>
            <a:r>
              <a:rPr lang="cs-CZ" dirty="0" err="1"/>
              <a:t>t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S</a:t>
            </a:r>
            <a:r>
              <a:rPr lang="cs-CZ" dirty="0" err="1"/>
              <a:t>hort</a:t>
            </a:r>
            <a:endParaRPr lang="cs-CZ" dirty="0"/>
          </a:p>
          <a:p>
            <a:pPr marL="71986" indent="0">
              <a:buNone/>
            </a:pPr>
            <a:r>
              <a:rPr lang="cs-CZ" sz="3600" b="1" dirty="0" err="1">
                <a:solidFill>
                  <a:schemeClr val="accent1"/>
                </a:solidFill>
              </a:rPr>
              <a:t>S</a:t>
            </a:r>
            <a:r>
              <a:rPr lang="cs-CZ" dirty="0" err="1"/>
              <a:t>imple</a:t>
            </a:r>
            <a:r>
              <a:rPr lang="cs-CZ" dirty="0"/>
              <a:t> </a:t>
            </a:r>
          </a:p>
          <a:p>
            <a:pPr marL="7198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19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7ABAF-71B5-40EA-ADF0-1A77E1090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Rozhodování v PA/ose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8CD49F-D4D9-4060-A620-6B45D8234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dělání správných rozhodnutí = klíčové dovednosti zdravotníků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podmínky pro efektivní rozhodování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VŠ vzdělání, dostatek času, proces péče, samostatnost, podíl na výzkumné činnosti, finanční ohodnocení, partnerský přístup v multidisciplinárním týmu</a:t>
            </a:r>
          </a:p>
        </p:txBody>
      </p:sp>
    </p:spTree>
    <p:extLst>
      <p:ext uri="{BB962C8B-B14F-4D97-AF65-F5344CB8AC3E}">
        <p14:creationId xmlns:p14="http://schemas.microsoft.com/office/powerpoint/2010/main" val="32000853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22EE6-4F7F-4755-A072-589A217A3BBF}">
  <ds:schemaRefs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1be74145-1369-4350-a552-f90e39977260"/>
    <ds:schemaRef ds:uri="http://purl.org/dc/elements/1.1/"/>
    <ds:schemaRef ds:uri="http://schemas.microsoft.com/office/infopath/2007/PartnerControls"/>
    <ds:schemaRef ds:uri="567f2e8e-f82b-4e20-adde-3167ac8dcb2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09329E-F185-4843-A218-D011FB45B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310723-FB98-4595-BD9D-04904CF1ED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987</TotalTime>
  <Words>530</Words>
  <Application>Microsoft Office PowerPoint</Application>
  <PresentationFormat>Předvádění na obrazovce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Rozhodování, komunikace v týmu</vt:lpstr>
      <vt:lpstr>Rozhodování</vt:lpstr>
      <vt:lpstr>Problémy týkající se řízení ZZ</vt:lpstr>
      <vt:lpstr>Typy manažerských rozhodnutí</vt:lpstr>
      <vt:lpstr>Proces rozhodování</vt:lpstr>
      <vt:lpstr>Rozdílné podmínky</vt:lpstr>
      <vt:lpstr>Dobrá informace</vt:lpstr>
      <vt:lpstr>Předávání informací</vt:lpstr>
      <vt:lpstr>Rozhodování v PA/ose</vt:lpstr>
      <vt:lpstr>Manažerská role</vt:lpstr>
      <vt:lpstr>Dovednosti v komunikaci</vt:lpstr>
      <vt:lpstr>Naslouchání</vt:lpstr>
      <vt:lpstr>Předávání informací – musí být rozuměno</vt:lpstr>
      <vt:lpstr>Komunikační kanály</vt:lpstr>
      <vt:lpstr>Komunikační bariéry</vt:lpstr>
      <vt:lpstr>Základní komunikační styly</vt:lpstr>
      <vt:lpstr>Asertivní desatero</vt:lpstr>
      <vt:lpstr>Asertivní desatero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34</cp:revision>
  <dcterms:created xsi:type="dcterms:W3CDTF">2008-09-14T17:29:12Z</dcterms:created>
  <dcterms:modified xsi:type="dcterms:W3CDTF">2022-10-19T05:44:48Z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