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93"/>
  </p:notesMasterIdLst>
  <p:handoutMasterIdLst>
    <p:handoutMasterId r:id="rId94"/>
  </p:handoutMasterIdLst>
  <p:sldIdLst>
    <p:sldId id="256" r:id="rId2"/>
    <p:sldId id="496" r:id="rId3"/>
    <p:sldId id="584" r:id="rId4"/>
    <p:sldId id="554" r:id="rId5"/>
    <p:sldId id="497" r:id="rId6"/>
    <p:sldId id="555" r:id="rId7"/>
    <p:sldId id="556" r:id="rId8"/>
    <p:sldId id="435" r:id="rId9"/>
    <p:sldId id="500" r:id="rId10"/>
    <p:sldId id="501" r:id="rId11"/>
    <p:sldId id="505" r:id="rId12"/>
    <p:sldId id="557" r:id="rId13"/>
    <p:sldId id="561" r:id="rId14"/>
    <p:sldId id="562" r:id="rId15"/>
    <p:sldId id="508" r:id="rId16"/>
    <p:sldId id="560" r:id="rId17"/>
    <p:sldId id="509" r:id="rId18"/>
    <p:sldId id="564" r:id="rId19"/>
    <p:sldId id="565" r:id="rId20"/>
    <p:sldId id="510" r:id="rId21"/>
    <p:sldId id="511" r:id="rId22"/>
    <p:sldId id="512" r:id="rId23"/>
    <p:sldId id="566" r:id="rId24"/>
    <p:sldId id="513" r:id="rId25"/>
    <p:sldId id="567" r:id="rId26"/>
    <p:sldId id="568" r:id="rId27"/>
    <p:sldId id="514" r:id="rId28"/>
    <p:sldId id="515" r:id="rId29"/>
    <p:sldId id="516" r:id="rId30"/>
    <p:sldId id="517" r:id="rId31"/>
    <p:sldId id="518" r:id="rId32"/>
    <p:sldId id="519" r:id="rId33"/>
    <p:sldId id="569" r:id="rId34"/>
    <p:sldId id="520" r:id="rId35"/>
    <p:sldId id="570" r:id="rId36"/>
    <p:sldId id="523" r:id="rId37"/>
    <p:sldId id="553" r:id="rId38"/>
    <p:sldId id="337" r:id="rId39"/>
    <p:sldId id="577" r:id="rId40"/>
    <p:sldId id="338" r:id="rId41"/>
    <p:sldId id="578" r:id="rId42"/>
    <p:sldId id="463" r:id="rId43"/>
    <p:sldId id="571" r:id="rId44"/>
    <p:sldId id="574" r:id="rId45"/>
    <p:sldId id="461" r:id="rId46"/>
    <p:sldId id="378" r:id="rId47"/>
    <p:sldId id="576" r:id="rId48"/>
    <p:sldId id="579" r:id="rId49"/>
    <p:sldId id="462" r:id="rId50"/>
    <p:sldId id="357" r:id="rId51"/>
    <p:sldId id="358" r:id="rId52"/>
    <p:sldId id="362" r:id="rId53"/>
    <p:sldId id="366" r:id="rId54"/>
    <p:sldId id="419" r:id="rId55"/>
    <p:sldId id="580" r:id="rId56"/>
    <p:sldId id="448" r:id="rId57"/>
    <p:sldId id="447" r:id="rId58"/>
    <p:sldId id="353" r:id="rId59"/>
    <p:sldId id="352" r:id="rId60"/>
    <p:sldId id="356" r:id="rId61"/>
    <p:sldId id="442" r:id="rId62"/>
    <p:sldId id="441" r:id="rId63"/>
    <p:sldId id="493" r:id="rId64"/>
    <p:sldId id="527" r:id="rId65"/>
    <p:sldId id="524" r:id="rId66"/>
    <p:sldId id="525" r:id="rId67"/>
    <p:sldId id="526" r:id="rId68"/>
    <p:sldId id="528" r:id="rId69"/>
    <p:sldId id="529" r:id="rId70"/>
    <p:sldId id="530" r:id="rId71"/>
    <p:sldId id="532" r:id="rId72"/>
    <p:sldId id="531" r:id="rId73"/>
    <p:sldId id="534" r:id="rId74"/>
    <p:sldId id="575" r:id="rId75"/>
    <p:sldId id="533" r:id="rId76"/>
    <p:sldId id="538" r:id="rId77"/>
    <p:sldId id="539" r:id="rId78"/>
    <p:sldId id="389" r:id="rId79"/>
    <p:sldId id="540" r:id="rId80"/>
    <p:sldId id="541" r:id="rId81"/>
    <p:sldId id="542" r:id="rId82"/>
    <p:sldId id="543" r:id="rId83"/>
    <p:sldId id="544" r:id="rId84"/>
    <p:sldId id="545" r:id="rId85"/>
    <p:sldId id="546" r:id="rId86"/>
    <p:sldId id="583" r:id="rId87"/>
    <p:sldId id="548" r:id="rId88"/>
    <p:sldId id="549" r:id="rId89"/>
    <p:sldId id="550" r:id="rId90"/>
    <p:sldId id="551" r:id="rId91"/>
    <p:sldId id="552" r:id="rId9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5768" autoAdjust="0"/>
  </p:normalViewPr>
  <p:slideViewPr>
    <p:cSldViewPr snapToGrid="0">
      <p:cViewPr varScale="1">
        <p:scale>
          <a:sx n="119" d="100"/>
          <a:sy n="119" d="100"/>
        </p:scale>
        <p:origin x="96" y="28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 dirty="0"/>
              <a:t>Pšeničný chléb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Wheat bread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DA-4249-9C82-45098094988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DA-4249-9C82-450980949884}"/>
              </c:ext>
            </c:extLst>
          </c:dPt>
          <c:cat>
            <c:strRef>
              <c:f>List1!$A$2:$A$3</c:f>
              <c:strCache>
                <c:ptCount val="2"/>
                <c:pt idx="0">
                  <c:v>voda</c:v>
                </c:pt>
                <c:pt idx="1">
                  <c:v>sušina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35.200000000000003</c:v>
                </c:pt>
                <c:pt idx="1">
                  <c:v>64.8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DA-4249-9C82-450980949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 b="1" dirty="0"/>
              <a:t>Okurka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Wheat bread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A5-4876-9C87-258B2CB333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A5-4876-9C87-258B2CB3337E}"/>
              </c:ext>
            </c:extLst>
          </c:dPt>
          <c:cat>
            <c:strRef>
              <c:f>List1!$A$2:$A$3</c:f>
              <c:strCache>
                <c:ptCount val="2"/>
                <c:pt idx="0">
                  <c:v>voda</c:v>
                </c:pt>
                <c:pt idx="1">
                  <c:v>sušina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95.23</c:v>
                </c:pt>
                <c:pt idx="1">
                  <c:v>4.769999999999996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A5-4876-9C87-258B2CB333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 b="1" dirty="0"/>
              <a:t>Kuřecí prsa restovaná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Wheat bread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64-4B95-B7EC-4AE9B91733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64-4B95-B7EC-4AE9B91733A6}"/>
              </c:ext>
            </c:extLst>
          </c:dPt>
          <c:cat>
            <c:strRef>
              <c:f>List1!$A$2:$A$3</c:f>
              <c:strCache>
                <c:ptCount val="2"/>
                <c:pt idx="0">
                  <c:v>voda</c:v>
                </c:pt>
                <c:pt idx="1">
                  <c:v>sušina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52.74</c:v>
                </c:pt>
                <c:pt idx="1">
                  <c:v>47.26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64-4B95-B7EC-4AE9B91733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 b="1" dirty="0"/>
              <a:t>Jogurt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Wheat bread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BA7-4168-BD79-B590DE1BAF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BA7-4168-BD79-B590DE1BAF58}"/>
              </c:ext>
            </c:extLst>
          </c:dPt>
          <c:cat>
            <c:strRef>
              <c:f>List1!$A$2:$A$3</c:f>
              <c:strCache>
                <c:ptCount val="2"/>
                <c:pt idx="0">
                  <c:v>voda</c:v>
                </c:pt>
                <c:pt idx="1">
                  <c:v>sušina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87.9</c:v>
                </c:pt>
                <c:pt idx="1">
                  <c:v>12.099999999999994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BA7-4168-BD79-B590DE1BAF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 b="1" dirty="0"/>
              <a:t>Vlašské ořechy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Wheat bread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3B-43EF-8CF6-AD0F97BA46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3B-43EF-8CF6-AD0F97BA46F3}"/>
              </c:ext>
            </c:extLst>
          </c:dPt>
          <c:cat>
            <c:strRef>
              <c:f>List1!$A$2:$A$3</c:f>
              <c:strCache>
                <c:ptCount val="2"/>
                <c:pt idx="0">
                  <c:v>voda</c:v>
                </c:pt>
                <c:pt idx="1">
                  <c:v>sušina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4.76</c:v>
                </c:pt>
                <c:pt idx="1">
                  <c:v>95.24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33B-43EF-8CF6-AD0F97BA4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 b="1" dirty="0"/>
              <a:t>Víno bílé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Wheat bread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60-44BF-810F-FFD8FBCCFD9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60-44BF-810F-FFD8FBCCFD90}"/>
              </c:ext>
            </c:extLst>
          </c:dPt>
          <c:cat>
            <c:strRef>
              <c:f>List1!$A$2:$A$3</c:f>
              <c:strCache>
                <c:ptCount val="2"/>
                <c:pt idx="0">
                  <c:v>voda</c:v>
                </c:pt>
                <c:pt idx="1">
                  <c:v>sušina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87.9</c:v>
                </c:pt>
                <c:pt idx="1">
                  <c:v>12.099999999999994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60-44BF-810F-FFD8FBCCFD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29CF3-3309-4B38-B262-528A89859F55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888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5B1BF33-430E-49D7-83A5-6E5A50AC4F44}" type="slidenum">
              <a:rPr lang="en-US" altLang="cs-CZ"/>
              <a:pPr>
                <a:spcBef>
                  <a:spcPct val="0"/>
                </a:spcBef>
              </a:pPr>
              <a:t>53</a:t>
            </a:fld>
            <a:endParaRPr lang="en-US" altLang="cs-CZ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488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654E912-F6D8-4962-95A1-C9EADECB5FF5}" type="slidenum">
              <a:rPr lang="en-US" altLang="cs-CZ"/>
              <a:pPr>
                <a:spcBef>
                  <a:spcPct val="0"/>
                </a:spcBef>
              </a:pPr>
              <a:t>54</a:t>
            </a:fld>
            <a:endParaRPr lang="en-US" alt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676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29CF3-3309-4B38-B262-528A89859F55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177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29CF3-3309-4B38-B262-528A89859F55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517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29CF3-3309-4B38-B262-528A89859F55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2537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29CF3-3309-4B38-B262-528A89859F55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777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29CF3-3309-4B38-B262-528A89859F55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718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29CF3-3309-4B38-B262-528A89859F55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513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29CF3-3309-4B38-B262-528A89859F55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6630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29CF3-3309-4B38-B262-528A89859F55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894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29CF3-3309-4B38-B262-528A89859F55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363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29CF3-3309-4B38-B262-528A89859F55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795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29CF3-3309-4B38-B262-528A89859F55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99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29CF3-3309-4B38-B262-528A89859F55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323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8264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29CF3-3309-4B38-B262-528A89859F55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6662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4E9E607-2A49-4BE8-BB97-EBDAAC87E0B5}" type="slidenum">
              <a:rPr lang="en-US" altLang="cs-CZ"/>
              <a:pPr>
                <a:spcBef>
                  <a:spcPct val="0"/>
                </a:spcBef>
              </a:pPr>
              <a:t>52</a:t>
            </a:fld>
            <a:endParaRPr lang="en-US" altLang="cs-CZ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3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b"/>
          <a:lstStyle>
            <a:lvl1pPr>
              <a:defRPr/>
            </a:lvl1pPr>
          </a:lstStyle>
          <a:p>
            <a:r>
              <a:rPr lang="it-IT" dirty="0"/>
              <a:t>BZNT031 – Nutriční terapie a výživa člověka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Nutrition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0203420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00050"/>
            <a:ext cx="10515600" cy="6057900"/>
          </a:xfrm>
        </p:spPr>
        <p:txBody>
          <a:bodyPr anchor="ctr" anchorCtr="0">
            <a:normAutofit/>
          </a:bodyPr>
          <a:lstStyle>
            <a:lvl1pPr algn="ctr">
              <a:defRPr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604020202020204" charset="0"/>
                <a:ea typeface="Segoe UI Black" panose="020B0604020202020204" charset="0"/>
                <a:cs typeface="Segoe UI Black" panose="020B060402020202020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35983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it-IT" dirty="0"/>
              <a:t>BZNT031 – Nutriční terapie a výživa člověka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Nutrition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54646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it-IT" dirty="0"/>
              <a:t>BZNT031 – Nutriční terapie a výživa člověka</a:t>
            </a:r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BZNT031 – Nutriční terapie a výživa člověka</a:t>
            </a:r>
          </a:p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 dirty="0"/>
              <a:t>BZNT031 – Nutriční terapie a výživa člověka</a:t>
            </a:r>
          </a:p>
          <a:p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/var/folders/bl/2m7lwvgj22961khzck_2yzm40000gn/T/com.microsoft.Word/WebArchiveCopyPasteTempFiles/culinary_oils7_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/>
              <a:t>BZNT031 – Nutriční terapie a výživa člověka</a:t>
            </a:r>
            <a:br>
              <a:rPr lang="it-IT" sz="4000" dirty="0"/>
            </a:b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E362339-E099-40B4-BB9D-DA869830A6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4C9216-6FD1-4ED4-B038-36120FFDE6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7B6F95-2DA3-42E2-A71C-8E0831E9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Bílkoviny</a:t>
            </a:r>
          </a:p>
        </p:txBody>
      </p:sp>
    </p:spTree>
    <p:extLst>
      <p:ext uri="{BB962C8B-B14F-4D97-AF65-F5344CB8AC3E}">
        <p14:creationId xmlns:p14="http://schemas.microsoft.com/office/powerpoint/2010/main" val="2366600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B97A10-BC4F-441B-8312-B2886EFF1E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B1E3B6-94CA-4E4B-A8A1-A6C4812AE9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2C51FE8-74E3-4A38-9FF7-5082E1E3A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jsou bílkoviny?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B3045F8-5702-4EE5-B9C6-5A6232802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zdroj AMK pro biosyntézu tělesných bílkovin</a:t>
            </a:r>
          </a:p>
          <a:p>
            <a:r>
              <a:rPr lang="cs-CZ" b="1" dirty="0"/>
              <a:t>zdroj N a S </a:t>
            </a:r>
            <a:r>
              <a:rPr lang="cs-CZ" dirty="0"/>
              <a:t>(methionin a cystein)</a:t>
            </a:r>
          </a:p>
          <a:p>
            <a:r>
              <a:rPr lang="cs-CZ" b="1" dirty="0"/>
              <a:t>zdroje energie </a:t>
            </a:r>
            <a:r>
              <a:rPr lang="cs-CZ" dirty="0"/>
              <a:t>(17 </a:t>
            </a:r>
            <a:r>
              <a:rPr lang="cs-CZ" dirty="0" err="1"/>
              <a:t>kJ</a:t>
            </a:r>
            <a:r>
              <a:rPr lang="cs-CZ" dirty="0"/>
              <a:t>/g, resp. 4 kcal/g)</a:t>
            </a:r>
          </a:p>
          <a:p>
            <a:pPr marL="72000" indent="0">
              <a:buNone/>
            </a:pPr>
            <a:endParaRPr lang="cs-CZ" b="1" dirty="0"/>
          </a:p>
          <a:p>
            <a:r>
              <a:rPr lang="cs-CZ" b="1" dirty="0"/>
              <a:t>strukturální: </a:t>
            </a:r>
            <a:r>
              <a:rPr lang="cs-CZ" dirty="0"/>
              <a:t>kolagen, aktin, myozin</a:t>
            </a:r>
          </a:p>
          <a:p>
            <a:r>
              <a:rPr lang="cs-CZ" b="1" dirty="0"/>
              <a:t>transportní: </a:t>
            </a:r>
            <a:r>
              <a:rPr lang="cs-CZ" dirty="0"/>
              <a:t>hemoglobin, lipoproteiny</a:t>
            </a:r>
          </a:p>
          <a:p>
            <a:r>
              <a:rPr lang="cs-CZ" b="1" dirty="0"/>
              <a:t>hormony:</a:t>
            </a:r>
            <a:r>
              <a:rPr lang="cs-CZ" dirty="0"/>
              <a:t> inzulin</a:t>
            </a:r>
          </a:p>
          <a:p>
            <a:r>
              <a:rPr lang="cs-CZ" b="1" dirty="0"/>
              <a:t>enzymy: </a:t>
            </a:r>
            <a:r>
              <a:rPr lang="cs-CZ" dirty="0" err="1"/>
              <a:t>whatever-áza</a:t>
            </a:r>
            <a:endParaRPr lang="cs-CZ" dirty="0"/>
          </a:p>
          <a:p>
            <a:r>
              <a:rPr lang="cs-CZ" b="1" dirty="0"/>
              <a:t>imunita: </a:t>
            </a:r>
            <a:r>
              <a:rPr lang="cs-CZ" dirty="0"/>
              <a:t>imunoglobuliny</a:t>
            </a:r>
          </a:p>
          <a:p>
            <a:endParaRPr lang="cs-CZ" dirty="0"/>
          </a:p>
        </p:txBody>
      </p:sp>
      <p:sp>
        <p:nvSpPr>
          <p:cNvPr id="4" name="Myšlenková bublina: obláček 3">
            <a:extLst>
              <a:ext uri="{FF2B5EF4-FFF2-40B4-BE49-F238E27FC236}">
                <a16:creationId xmlns:a16="http://schemas.microsoft.com/office/drawing/2014/main" id="{D22EB090-5BAE-4EF7-96EE-09BBF85F1384}"/>
              </a:ext>
            </a:extLst>
          </p:cNvPr>
          <p:cNvSpPr/>
          <p:nvPr/>
        </p:nvSpPr>
        <p:spPr bwMode="auto">
          <a:xfrm>
            <a:off x="7336227" y="-45024"/>
            <a:ext cx="3103927" cy="1195334"/>
          </a:xfrm>
          <a:prstGeom prst="cloudCallout">
            <a:avLst>
              <a:gd name="adj1" fmla="val -74186"/>
              <a:gd name="adj2" fmla="val 35818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Myšlenková bublina: obláček 7">
            <a:extLst>
              <a:ext uri="{FF2B5EF4-FFF2-40B4-BE49-F238E27FC236}">
                <a16:creationId xmlns:a16="http://schemas.microsoft.com/office/drawing/2014/main" id="{A9F4ADD7-1723-4FAC-928C-2233A96D873A}"/>
              </a:ext>
            </a:extLst>
          </p:cNvPr>
          <p:cNvSpPr/>
          <p:nvPr/>
        </p:nvSpPr>
        <p:spPr bwMode="auto">
          <a:xfrm>
            <a:off x="8829468" y="1020319"/>
            <a:ext cx="2432808" cy="1052214"/>
          </a:xfrm>
          <a:prstGeom prst="cloudCallout">
            <a:avLst>
              <a:gd name="adj1" fmla="val -134990"/>
              <a:gd name="adj2" fmla="val -43025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07BF4E9-87D8-4C77-83BB-AF23D6420729}"/>
              </a:ext>
            </a:extLst>
          </p:cNvPr>
          <p:cNvSpPr txBox="1"/>
          <p:nvPr/>
        </p:nvSpPr>
        <p:spPr>
          <a:xfrm>
            <a:off x="7877262" y="335560"/>
            <a:ext cx="2030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latin typeface="+mn-lt"/>
              </a:rPr>
              <a:t>KRÁLOVNA MEZI ŽIVINAMI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5DDF01A-0261-4E15-AABA-A86F28436AF0}"/>
              </a:ext>
            </a:extLst>
          </p:cNvPr>
          <p:cNvSpPr txBox="1"/>
          <p:nvPr/>
        </p:nvSpPr>
        <p:spPr>
          <a:xfrm>
            <a:off x="9139860" y="1304775"/>
            <a:ext cx="1967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KOFEIN STARCŮ</a:t>
            </a:r>
          </a:p>
        </p:txBody>
      </p:sp>
    </p:spTree>
    <p:extLst>
      <p:ext uri="{BB962C8B-B14F-4D97-AF65-F5344CB8AC3E}">
        <p14:creationId xmlns:p14="http://schemas.microsoft.com/office/powerpoint/2010/main" val="298771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4E3EC1-A7D3-462D-AF96-C38A4E8531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321430-F591-44FA-842F-124E80DAD1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08822E-D1A7-4635-AEEE-C669A220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  <a:br>
              <a:rPr lang="cs-CZ" dirty="0"/>
            </a:br>
            <a:r>
              <a:rPr lang="cs-CZ" dirty="0"/>
              <a:t>BÍLKOVIN</a:t>
            </a:r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B7E11C6C-EB8D-4B22-83A4-E1DEF89D11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5543238"/>
              </p:ext>
            </p:extLst>
          </p:nvPr>
        </p:nvGraphicFramePr>
        <p:xfrm>
          <a:off x="4567224" y="378000"/>
          <a:ext cx="7440218" cy="6339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9766">
                  <a:extLst>
                    <a:ext uri="{9D8B030D-6E8A-4147-A177-3AD203B41FA5}">
                      <a16:colId xmlns:a16="http://schemas.microsoft.com/office/drawing/2014/main" val="3475965695"/>
                    </a:ext>
                  </a:extLst>
                </a:gridCol>
                <a:gridCol w="2110452">
                  <a:extLst>
                    <a:ext uri="{9D8B030D-6E8A-4147-A177-3AD203B41FA5}">
                      <a16:colId xmlns:a16="http://schemas.microsoft.com/office/drawing/2014/main" val="741797467"/>
                    </a:ext>
                  </a:extLst>
                </a:gridCol>
              </a:tblGrid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Zdroj (www.nutridatabaze)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bílkoviny (g/100 g)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128610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Rohlík bílý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11,4</a:t>
                      </a: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707361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Chléb </a:t>
                      </a:r>
                      <a:r>
                        <a:rPr lang="cs-CZ" sz="1600" dirty="0" err="1">
                          <a:solidFill>
                            <a:schemeClr val="tx1"/>
                          </a:solidFill>
                          <a:effectLst/>
                        </a:rPr>
                        <a:t>pšenično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-žitný, Šumava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6,0</a:t>
                      </a: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135410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Rýže loupaná, dušená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</a:t>
                      </a: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165307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Těstoviny nevaječné, vařené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980663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Ovesné vločky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13,1</a:t>
                      </a: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4711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Brambory, zimní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</a:t>
                      </a: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418925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Mrkev 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046055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Paprika červená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1,3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058654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Okurka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0,8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676672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Avokádo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193717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Banán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39208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Jablko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703848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Hroznové víno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67354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Mléko, kravské, polotučné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</a:t>
                      </a: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439892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Eidam, 30 % t. v s.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28,9</a:t>
                      </a: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331134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Tvaroh tučný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12,6</a:t>
                      </a: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121268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Jogurt bílý, 3,5 % tuku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62375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Maso vepřové, krkovice bez kosti, libová, pečená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29,6</a:t>
                      </a: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11506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Losos atlantický, filet s kůží - syrový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18,1</a:t>
                      </a: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58985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Vejce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44162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Čočka, vařená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7,9</a:t>
                      </a: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713886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Sója, vařená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14,5</a:t>
                      </a: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509397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Tofu 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7,8</a:t>
                      </a: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788321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Ořechy vlašské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16,3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81386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Semena slunečnicová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19,0</a:t>
                      </a: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344125"/>
                  </a:ext>
                </a:extLst>
              </a:tr>
            </a:tbl>
          </a:graphicData>
        </a:graphic>
      </p:graphicFrame>
      <p:sp>
        <p:nvSpPr>
          <p:cNvPr id="7" name="Řečová bublina: obdélníkový bublinový popisek se zakulacenými rohy 6">
            <a:extLst>
              <a:ext uri="{FF2B5EF4-FFF2-40B4-BE49-F238E27FC236}">
                <a16:creationId xmlns:a16="http://schemas.microsoft.com/office/drawing/2014/main" id="{7EACBE69-0C23-456B-B7B6-D2440E1066BE}"/>
              </a:ext>
            </a:extLst>
          </p:cNvPr>
          <p:cNvSpPr/>
          <p:nvPr/>
        </p:nvSpPr>
        <p:spPr bwMode="auto">
          <a:xfrm>
            <a:off x="1136822" y="2236573"/>
            <a:ext cx="2014151" cy="1421027"/>
          </a:xfrm>
          <a:prstGeom prst="wedgeRoundRectCallout">
            <a:avLst>
              <a:gd name="adj1" fmla="val -47240"/>
              <a:gd name="adj2" fmla="val -69674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8DCA7C6-C26D-4D25-A202-085927A4F8F6}"/>
              </a:ext>
            </a:extLst>
          </p:cNvPr>
          <p:cNvSpPr txBox="1"/>
          <p:nvPr/>
        </p:nvSpPr>
        <p:spPr>
          <a:xfrm>
            <a:off x="1297460" y="2488573"/>
            <a:ext cx="1754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+mn-lt"/>
              </a:rPr>
              <a:t>MATEŘSKÉ MLÉKO </a:t>
            </a:r>
          </a:p>
          <a:p>
            <a:pPr algn="ctr"/>
            <a:r>
              <a:rPr lang="cs-CZ" sz="2000" dirty="0">
                <a:latin typeface="+mn-lt"/>
              </a:rPr>
              <a:t>cca 1g/100 g</a:t>
            </a:r>
          </a:p>
        </p:txBody>
      </p:sp>
      <p:sp>
        <p:nvSpPr>
          <p:cNvPr id="9" name="Řečová bublina: obdélníkový bublinový popisek se zakulacenými rohy 8">
            <a:extLst>
              <a:ext uri="{FF2B5EF4-FFF2-40B4-BE49-F238E27FC236}">
                <a16:creationId xmlns:a16="http://schemas.microsoft.com/office/drawing/2014/main" id="{9E4DC91A-B9BD-45D3-8864-3B53ABA0D0BE}"/>
              </a:ext>
            </a:extLst>
          </p:cNvPr>
          <p:cNvSpPr/>
          <p:nvPr/>
        </p:nvSpPr>
        <p:spPr bwMode="auto">
          <a:xfrm>
            <a:off x="2026508" y="4287795"/>
            <a:ext cx="1804087" cy="976183"/>
          </a:xfrm>
          <a:prstGeom prst="wedgeRoundRectCallout">
            <a:avLst>
              <a:gd name="adj1" fmla="val -4420"/>
              <a:gd name="adj2" fmla="val -97841"/>
              <a:gd name="adj3" fmla="val 16667"/>
            </a:avLst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11653A3-4E39-40FA-8409-BC4CD8B07793}"/>
              </a:ext>
            </a:extLst>
          </p:cNvPr>
          <p:cNvSpPr txBox="1"/>
          <p:nvPr/>
        </p:nvSpPr>
        <p:spPr>
          <a:xfrm>
            <a:off x="2174790" y="4416227"/>
            <a:ext cx="1556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+mn-lt"/>
              </a:rPr>
              <a:t>HOUBY</a:t>
            </a:r>
          </a:p>
          <a:p>
            <a:pPr algn="ctr"/>
            <a:r>
              <a:rPr lang="cs-CZ" sz="2000" dirty="0">
                <a:latin typeface="+mn-lt"/>
              </a:rPr>
              <a:t>2,8 g/100 g</a:t>
            </a:r>
          </a:p>
        </p:txBody>
      </p:sp>
    </p:spTree>
    <p:extLst>
      <p:ext uri="{BB962C8B-B14F-4D97-AF65-F5344CB8AC3E}">
        <p14:creationId xmlns:p14="http://schemas.microsoft.com/office/powerpoint/2010/main" val="392206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58A9F1-3745-4E41-A2D0-F1EA0D0E66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000" y="6228000"/>
            <a:ext cx="7920000" cy="252000"/>
          </a:xfrm>
        </p:spPr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ACB4EC-8696-47A8-AE17-60AADF35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91EE6A1-61C9-48EC-B2B8-F70A07858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Biologická hodnota bílkovin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A9C1A7F-17DC-4094-8B32-8BB528BC1E3E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b="1" dirty="0"/>
              <a:t>plnohodnotné</a:t>
            </a:r>
          </a:p>
          <a:p>
            <a:pPr lvl="1"/>
            <a:r>
              <a:rPr lang="cs-CZ" dirty="0"/>
              <a:t>obsahují všechny esenciální AMK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63114EA-3BF4-4A9A-9967-F6258736E1A5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cs-CZ" b="1" dirty="0"/>
              <a:t>neplnohodnotné</a:t>
            </a:r>
          </a:p>
          <a:p>
            <a:pPr lvl="1"/>
            <a:r>
              <a:rPr lang="cs-CZ" dirty="0"/>
              <a:t>hodnotu snižuje </a:t>
            </a:r>
            <a:r>
              <a:rPr lang="cs-CZ" b="1" dirty="0"/>
              <a:t>limitující AMK</a:t>
            </a:r>
            <a:endParaRPr lang="cs-CZ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B852E11-29FC-48C1-9480-7C96423729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23" y="3055838"/>
            <a:ext cx="1591869" cy="93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96CA99EE-78A9-4661-9D05-8C519E8917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58" y="4369112"/>
            <a:ext cx="2645573" cy="115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F86996E-5027-404D-8F5E-884CEA9DBC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7672" y="2848528"/>
            <a:ext cx="2189441" cy="1255619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4234EF03-1817-47A8-BB71-7E1624876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716" y="2745078"/>
            <a:ext cx="2455884" cy="161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CB2EE90-B8A4-47BF-89D9-F820617766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055" y="4744698"/>
            <a:ext cx="2118938" cy="117435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5FA23AE-E893-4EE8-A813-66557C32FD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23" y="3437181"/>
            <a:ext cx="1739635" cy="107236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35B402A6-B43F-498D-92AF-7DAA436FA0AE}"/>
              </a:ext>
            </a:extLst>
          </p:cNvPr>
          <p:cNvSpPr txBox="1"/>
          <p:nvPr/>
        </p:nvSpPr>
        <p:spPr>
          <a:xfrm>
            <a:off x="7108039" y="4097173"/>
            <a:ext cx="128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Lys, Trp</a:t>
            </a:r>
            <a:endParaRPr lang="cs-CZ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1339A76-03BC-4F05-A7ED-6920E277D96B}"/>
              </a:ext>
            </a:extLst>
          </p:cNvPr>
          <p:cNvSpPr txBox="1"/>
          <p:nvPr/>
        </p:nvSpPr>
        <p:spPr>
          <a:xfrm>
            <a:off x="9988656" y="3852367"/>
            <a:ext cx="802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D8D1BEC-EFF3-4189-B6DF-4A604547E988}"/>
              </a:ext>
            </a:extLst>
          </p:cNvPr>
          <p:cNvSpPr txBox="1"/>
          <p:nvPr/>
        </p:nvSpPr>
        <p:spPr>
          <a:xfrm>
            <a:off x="9757278" y="5548451"/>
            <a:ext cx="63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Lys</a:t>
            </a:r>
            <a:endParaRPr lang="cs-CZ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04C8193-E43E-46A6-9454-94B51C48C05C}"/>
              </a:ext>
            </a:extLst>
          </p:cNvPr>
          <p:cNvSpPr txBox="1"/>
          <p:nvPr/>
        </p:nvSpPr>
        <p:spPr>
          <a:xfrm>
            <a:off x="4301238" y="5399893"/>
            <a:ext cx="13628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latin typeface="+mn-lt"/>
              </a:rPr>
              <a:t>sója</a:t>
            </a:r>
          </a:p>
          <a:p>
            <a:pPr algn="ctr"/>
            <a:r>
              <a:rPr lang="cs-CZ" sz="2800" b="1" dirty="0" err="1">
                <a:latin typeface="+mn-lt"/>
              </a:rPr>
              <a:t>quinoa</a:t>
            </a:r>
            <a:endParaRPr lang="cs-CZ" sz="2800" b="1" dirty="0">
              <a:latin typeface="+mn-lt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68B012E5-4F36-4930-8B11-B9D9D56D55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6514" y="5014228"/>
            <a:ext cx="2178051" cy="108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8CAD03D8-AC0B-41B9-A26D-AC5255B939C2}"/>
              </a:ext>
            </a:extLst>
          </p:cNvPr>
          <p:cNvSpPr txBox="1"/>
          <p:nvPr/>
        </p:nvSpPr>
        <p:spPr>
          <a:xfrm>
            <a:off x="7511164" y="5615336"/>
            <a:ext cx="63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Lys</a:t>
            </a:r>
            <a:endParaRPr lang="cs-CZ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034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529B346-A17D-4791-8217-45E3A72415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87B6B7-1D4D-49CB-80A8-AC4472518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446D5B9-3768-4E4B-BBAD-538F669A7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Esenciální </a:t>
            </a:r>
            <a:r>
              <a:rPr lang="cs-CZ" dirty="0">
                <a:solidFill>
                  <a:schemeClr val="accent2"/>
                </a:solidFill>
              </a:rPr>
              <a:t>versus</a:t>
            </a:r>
            <a:r>
              <a:rPr lang="cs-CZ" dirty="0"/>
              <a:t> neesenciální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C276ADBA-BEAC-4CD4-8384-723D77837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710408"/>
              </p:ext>
            </p:extLst>
          </p:nvPr>
        </p:nvGraphicFramePr>
        <p:xfrm>
          <a:off x="721062" y="1584250"/>
          <a:ext cx="10752138" cy="3352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4046">
                  <a:extLst>
                    <a:ext uri="{9D8B030D-6E8A-4147-A177-3AD203B41FA5}">
                      <a16:colId xmlns:a16="http://schemas.microsoft.com/office/drawing/2014/main" val="638858559"/>
                    </a:ext>
                  </a:extLst>
                </a:gridCol>
                <a:gridCol w="3584046">
                  <a:extLst>
                    <a:ext uri="{9D8B030D-6E8A-4147-A177-3AD203B41FA5}">
                      <a16:colId xmlns:a16="http://schemas.microsoft.com/office/drawing/2014/main" val="2457217639"/>
                    </a:ext>
                  </a:extLst>
                </a:gridCol>
                <a:gridCol w="3584046">
                  <a:extLst>
                    <a:ext uri="{9D8B030D-6E8A-4147-A177-3AD203B41FA5}">
                      <a16:colId xmlns:a16="http://schemas.microsoft.com/office/drawing/2014/main" val="2103276618"/>
                    </a:ext>
                  </a:extLst>
                </a:gridCol>
              </a:tblGrid>
              <a:tr h="105156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AMINOKYSELINY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8791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ESENCIÁLNÍ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PODMÍNĚNE ESENCIÁLNÍ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NEESENCIÁLNÍ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9530324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Leucin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Isoleucin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Valin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Lysin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Methionin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Fenylalanin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Tryptofan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Threonin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Histidin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Tyrozin (v případě fenylketonurie)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Arginin (ve fetálním období a při spermatogenezi)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Glutamin</a:t>
                      </a:r>
                      <a:r>
                        <a:rPr lang="cs-CZ" sz="2000" dirty="0">
                          <a:effectLst/>
                        </a:rPr>
                        <a:t> (v případě sepsí) 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Glycin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Alanin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Cystein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Serin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Prolin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Kyselina </a:t>
                      </a:r>
                      <a:r>
                        <a:rPr lang="cs-CZ" sz="2000" dirty="0" err="1">
                          <a:effectLst/>
                        </a:rPr>
                        <a:t>asparagová</a:t>
                      </a:r>
                      <a:endParaRPr lang="cs-CZ" sz="2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Kyselina </a:t>
                      </a:r>
                      <a:r>
                        <a:rPr lang="cs-CZ" sz="2000" dirty="0" err="1">
                          <a:effectLst/>
                        </a:rPr>
                        <a:t>glutamová</a:t>
                      </a:r>
                      <a:endParaRPr lang="cs-CZ" sz="2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Asparagin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effectLst/>
                        </a:rPr>
                        <a:t>Glutamin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10400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0709136A-A6D8-47B8-8F68-FC0CD334A9AC}"/>
              </a:ext>
            </a:extLst>
          </p:cNvPr>
          <p:cNvSpPr txBox="1"/>
          <p:nvPr/>
        </p:nvSpPr>
        <p:spPr>
          <a:xfrm>
            <a:off x="666000" y="5030004"/>
            <a:ext cx="1075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>
                <a:latin typeface="+mn-lt"/>
              </a:rPr>
              <a:t>Pozn</a:t>
            </a:r>
            <a:r>
              <a:rPr lang="cs-CZ" sz="1100" dirty="0">
                <a:latin typeface="+mn-lt"/>
              </a:rPr>
              <a:t>:</a:t>
            </a:r>
          </a:p>
          <a:p>
            <a:r>
              <a:rPr lang="cs-CZ" sz="1100" dirty="0">
                <a:latin typeface="+mn-lt"/>
              </a:rPr>
              <a:t>FENYLKETONURIE: Vrozená porucha metabolismu (chybí enzym </a:t>
            </a:r>
            <a:r>
              <a:rPr lang="cs-CZ" sz="1100" dirty="0" err="1">
                <a:latin typeface="+mn-lt"/>
              </a:rPr>
              <a:t>fenylalaninhydroxydáza</a:t>
            </a:r>
            <a:r>
              <a:rPr lang="cs-CZ" sz="1100" dirty="0">
                <a:latin typeface="+mn-lt"/>
              </a:rPr>
              <a:t>, z fenylalaninu se nevytváří tyrozin), dochází k hromadění fenylalaninu, následně k poruše CNS (mentální retardace, …)</a:t>
            </a:r>
          </a:p>
          <a:p>
            <a:r>
              <a:rPr lang="cs-CZ" sz="1100" dirty="0">
                <a:latin typeface="+mn-lt"/>
              </a:rPr>
              <a:t>FETÁLNÍ OBDOBÍ: začíná v 9. týdnu těhotenství a končí porodem</a:t>
            </a:r>
          </a:p>
          <a:p>
            <a:r>
              <a:rPr lang="cs-CZ" sz="1100" dirty="0">
                <a:latin typeface="+mn-lt"/>
              </a:rPr>
              <a:t>SPERMATOGENEZE: tvorba mužských pohlavních buněk</a:t>
            </a:r>
          </a:p>
          <a:p>
            <a:r>
              <a:rPr lang="pl-PL" sz="1100" dirty="0">
                <a:latin typeface="+mn-lt"/>
              </a:rPr>
              <a:t>SEPSE: celková reakce organismu na infekci</a:t>
            </a:r>
            <a:endParaRPr lang="cs-CZ" sz="11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4534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CD34AF9-8EB1-4A25-8941-C5BF324641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0D7D5F-303C-4C03-B09C-571AAAD520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B75778-146C-4BE4-8C36-5A17C1ED3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Biologická hodnota bílkovin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F40F49E-542C-4D6A-8E40-938BDBDE8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kolik gramů tělesných bílkovin může být vytvořeno ze 100 g bílkovin ve stravě</a:t>
            </a:r>
          </a:p>
          <a:p>
            <a:r>
              <a:rPr lang="cs-CZ" b="1" dirty="0"/>
              <a:t>Aminokyselinové skóre (AAS):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% zastoupení esenciální AMK v bílkovině vzhledem k tzv. referenčnímu proteinu (bílkovina vejce či mléka)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limitující/limitní AMK je ta, která dosáhla nejnižší hodnoty AAS v dané bílkovině</a:t>
            </a:r>
          </a:p>
          <a:p>
            <a:r>
              <a:rPr lang="cs-CZ" b="1" dirty="0"/>
              <a:t>Aminokyselinové skóre vztažené na stravitelnost bílkovin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upravuje aminokyselinové skóre na skutečnou stravitelnost dané bílkoviny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nejvyšší –</a:t>
            </a:r>
            <a:r>
              <a:rPr lang="cs-CZ" dirty="0"/>
              <a:t> syrovátka, sója, vejce, </a:t>
            </a:r>
            <a:r>
              <a:rPr lang="cs-CZ" dirty="0" err="1"/>
              <a:t>quinoa</a:t>
            </a:r>
            <a:endParaRPr lang="cs-CZ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střední –</a:t>
            </a:r>
            <a:r>
              <a:rPr lang="cs-CZ" dirty="0"/>
              <a:t> ryby, maso, luštěniny</a:t>
            </a:r>
            <a:endParaRPr lang="cs-CZ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nízká –</a:t>
            </a:r>
            <a:r>
              <a:rPr lang="cs-CZ" dirty="0"/>
              <a:t> obiloviny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6160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Nadpis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cs-CZ" altLang="cs-CZ" cap="none" dirty="0"/>
              <a:t>ZVÝŠENÍ BIOLOGICKÉ HODNOTY</a:t>
            </a:r>
          </a:p>
        </p:txBody>
      </p:sp>
      <p:sp>
        <p:nvSpPr>
          <p:cNvPr id="8806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8641" y="1600008"/>
            <a:ext cx="9957120" cy="4873472"/>
          </a:xfrm>
        </p:spPr>
        <p:txBody>
          <a:bodyPr/>
          <a:lstStyle/>
          <a:p>
            <a:pPr marL="456040" indent="-342900">
              <a:lnSpc>
                <a:spcPct val="93000"/>
              </a:lnSpc>
              <a:spcAft>
                <a:spcPts val="1539"/>
              </a:spcAft>
              <a:buFontTx/>
              <a:buChar char="-"/>
              <a:tabLst>
                <a:tab pos="476560" algn="l"/>
                <a:tab pos="961692" algn="l"/>
                <a:tab pos="1446824" algn="l"/>
                <a:tab pos="1931956" algn="l"/>
                <a:tab pos="2417086" algn="l"/>
                <a:tab pos="2902218" algn="l"/>
                <a:tab pos="3387349" algn="l"/>
                <a:tab pos="3872481" algn="l"/>
                <a:tab pos="4357612" algn="l"/>
                <a:tab pos="4842744" algn="l"/>
                <a:tab pos="5327875" algn="l"/>
                <a:tab pos="5813007" algn="l"/>
                <a:tab pos="6298139" algn="l"/>
                <a:tab pos="6783270" algn="l"/>
                <a:tab pos="7268401" algn="l"/>
                <a:tab pos="7753533" algn="l"/>
                <a:tab pos="8240378" algn="l"/>
                <a:tab pos="8723795" algn="l"/>
                <a:tab pos="9208927" algn="l"/>
                <a:tab pos="9694059" algn="l"/>
              </a:tabLst>
            </a:pPr>
            <a:r>
              <a:rPr lang="cs-CZ" altLang="cs-CZ" sz="2400" dirty="0">
                <a:solidFill>
                  <a:srgbClr val="000000"/>
                </a:solidFill>
              </a:rPr>
              <a:t>Vhodnou kombinací rostlinných zdrojů v jednom pokrmu (např. luštěniny a obiloviny) lze podstatně zvýšit biologickou hodnotu</a:t>
            </a:r>
          </a:p>
          <a:p>
            <a:pPr marL="456040" indent="-342900">
              <a:lnSpc>
                <a:spcPct val="93000"/>
              </a:lnSpc>
              <a:spcAft>
                <a:spcPts val="1539"/>
              </a:spcAft>
              <a:buFontTx/>
              <a:buChar char="-"/>
              <a:tabLst>
                <a:tab pos="476560" algn="l"/>
                <a:tab pos="961692" algn="l"/>
                <a:tab pos="1446824" algn="l"/>
                <a:tab pos="1931956" algn="l"/>
                <a:tab pos="2417086" algn="l"/>
                <a:tab pos="2902218" algn="l"/>
                <a:tab pos="3387349" algn="l"/>
                <a:tab pos="3872481" algn="l"/>
                <a:tab pos="4357612" algn="l"/>
                <a:tab pos="4842744" algn="l"/>
                <a:tab pos="5327875" algn="l"/>
                <a:tab pos="5813007" algn="l"/>
                <a:tab pos="6298139" algn="l"/>
                <a:tab pos="6783270" algn="l"/>
                <a:tab pos="7268401" algn="l"/>
                <a:tab pos="7753533" algn="l"/>
                <a:tab pos="8240378" algn="l"/>
                <a:tab pos="8723795" algn="l"/>
                <a:tab pos="9208927" algn="l"/>
                <a:tab pos="9694059" algn="l"/>
              </a:tabLst>
            </a:pPr>
            <a:r>
              <a:rPr lang="cs-CZ" altLang="cs-CZ" sz="2400" dirty="0">
                <a:solidFill>
                  <a:srgbClr val="000000"/>
                </a:solidFill>
              </a:rPr>
              <a:t>Inspirace v tradičních receptech na různých kontinentech (např. fazole s rýží, těstovinami nebo maniokem (tapioka – škrob získaný z manioku), cizrna s chlebem, čočka s bramborami atd.)</a:t>
            </a:r>
            <a:br>
              <a:rPr lang="cs-CZ" altLang="cs-CZ" sz="1333" dirty="0">
                <a:solidFill>
                  <a:srgbClr val="000000"/>
                </a:solidFill>
              </a:rPr>
            </a:br>
            <a:endParaRPr lang="cs-CZ" altLang="cs-CZ" sz="1333" dirty="0"/>
          </a:p>
        </p:txBody>
      </p:sp>
      <p:pic>
        <p:nvPicPr>
          <p:cNvPr id="88069" name="Obrázek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392" y="3604775"/>
            <a:ext cx="2534400" cy="253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Obrázek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5702" y="3974772"/>
            <a:ext cx="2772480" cy="168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Šipka vpravo 1"/>
          <p:cNvSpPr/>
          <p:nvPr/>
        </p:nvSpPr>
        <p:spPr>
          <a:xfrm>
            <a:off x="2513575" y="4629071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932" y="3604775"/>
            <a:ext cx="3492500" cy="23241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7482" y="3974772"/>
            <a:ext cx="1543249" cy="1932232"/>
          </a:xfrm>
          <a:prstGeom prst="rect">
            <a:avLst/>
          </a:prstGeom>
        </p:spPr>
      </p:pic>
      <p:sp>
        <p:nvSpPr>
          <p:cNvPr id="10" name="Šipka vpravo 9"/>
          <p:cNvSpPr/>
          <p:nvPr/>
        </p:nvSpPr>
        <p:spPr>
          <a:xfrm>
            <a:off x="9570995" y="4630858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zápatí 1">
            <a:extLst>
              <a:ext uri="{FF2B5EF4-FFF2-40B4-BE49-F238E27FC236}">
                <a16:creationId xmlns:a16="http://schemas.microsoft.com/office/drawing/2014/main" id="{160F026F-289B-4E1D-9DC2-03244F33A8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12" name="Zástupný symbol pro číslo snímku 2">
            <a:extLst>
              <a:ext uri="{FF2B5EF4-FFF2-40B4-BE49-F238E27FC236}">
                <a16:creationId xmlns:a16="http://schemas.microsoft.com/office/drawing/2014/main" id="{9FA5C032-64D1-446D-81EF-632CE49C91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84791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nada's Food Guide">
            <a:extLst>
              <a:ext uri="{FF2B5EF4-FFF2-40B4-BE49-F238E27FC236}">
                <a16:creationId xmlns:a16="http://schemas.microsoft.com/office/drawing/2014/main" id="{740D75CE-C320-4DE3-9628-39C7488D7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46" y="275968"/>
            <a:ext cx="6757122" cy="630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CBDD7D9-B668-485A-B9B2-2540BCDBD77C}"/>
              </a:ext>
            </a:extLst>
          </p:cNvPr>
          <p:cNvSpPr/>
          <p:nvPr/>
        </p:nvSpPr>
        <p:spPr bwMode="auto">
          <a:xfrm>
            <a:off x="10733903" y="5892800"/>
            <a:ext cx="1112657" cy="965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191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FD050D-D09B-4BF0-B44A-215578E16C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6D90D0-606F-4706-A058-6A32CD60F7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2C1E095-BC02-4C19-8A1F-71528CD2D7C7}"/>
              </a:ext>
            </a:extLst>
          </p:cNvPr>
          <p:cNvSpPr txBox="1"/>
          <p:nvPr/>
        </p:nvSpPr>
        <p:spPr>
          <a:xfrm>
            <a:off x="7397386" y="378000"/>
            <a:ext cx="4306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b="1" dirty="0">
                <a:solidFill>
                  <a:schemeClr val="accent1"/>
                </a:solidFill>
              </a:rPr>
              <a:t>Kolik bílkovin potřebuji?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9CCD097-E84E-4A47-B416-EAC6F3C03252}"/>
              </a:ext>
            </a:extLst>
          </p:cNvPr>
          <p:cNvSpPr txBox="1"/>
          <p:nvPr/>
        </p:nvSpPr>
        <p:spPr>
          <a:xfrm>
            <a:off x="7667537" y="1884868"/>
            <a:ext cx="3993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800" b="1" dirty="0">
                <a:solidFill>
                  <a:schemeClr val="accent1"/>
                </a:solidFill>
              </a:rPr>
              <a:t>Referenční hodnoty pro určité skupiny populace, dle EFSA 2012 </a:t>
            </a:r>
          </a:p>
          <a:p>
            <a:pPr algn="r"/>
            <a:r>
              <a:rPr lang="cs-CZ" sz="1800" b="1" dirty="0">
                <a:solidFill>
                  <a:schemeClr val="accent2"/>
                </a:solidFill>
              </a:rPr>
              <a:t>versus</a:t>
            </a:r>
            <a:r>
              <a:rPr lang="cs-CZ" sz="1800" b="1" dirty="0">
                <a:solidFill>
                  <a:schemeClr val="accent1"/>
                </a:solidFill>
              </a:rPr>
              <a:t> </a:t>
            </a:r>
          </a:p>
          <a:p>
            <a:pPr algn="r"/>
            <a:r>
              <a:rPr lang="cs-CZ" sz="1800" b="1" dirty="0">
                <a:solidFill>
                  <a:schemeClr val="accent1"/>
                </a:solidFill>
              </a:rPr>
              <a:t>individuální potřeba</a:t>
            </a:r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05A61806-752C-4044-9A86-0901B7309D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513918"/>
              </p:ext>
            </p:extLst>
          </p:nvPr>
        </p:nvGraphicFramePr>
        <p:xfrm>
          <a:off x="38166" y="15240"/>
          <a:ext cx="7511924" cy="682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7981">
                  <a:extLst>
                    <a:ext uri="{9D8B030D-6E8A-4147-A177-3AD203B41FA5}">
                      <a16:colId xmlns:a16="http://schemas.microsoft.com/office/drawing/2014/main" val="3792589944"/>
                    </a:ext>
                  </a:extLst>
                </a:gridCol>
                <a:gridCol w="1877981">
                  <a:extLst>
                    <a:ext uri="{9D8B030D-6E8A-4147-A177-3AD203B41FA5}">
                      <a16:colId xmlns:a16="http://schemas.microsoft.com/office/drawing/2014/main" val="685771149"/>
                    </a:ext>
                  </a:extLst>
                </a:gridCol>
                <a:gridCol w="1877981">
                  <a:extLst>
                    <a:ext uri="{9D8B030D-6E8A-4147-A177-3AD203B41FA5}">
                      <a16:colId xmlns:a16="http://schemas.microsoft.com/office/drawing/2014/main" val="2992618398"/>
                    </a:ext>
                  </a:extLst>
                </a:gridCol>
                <a:gridCol w="1877981">
                  <a:extLst>
                    <a:ext uri="{9D8B030D-6E8A-4147-A177-3AD203B41FA5}">
                      <a16:colId xmlns:a16="http://schemas.microsoft.com/office/drawing/2014/main" val="2528685074"/>
                    </a:ext>
                  </a:extLst>
                </a:gridCol>
              </a:tblGrid>
              <a:tr h="127768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Věk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Referenční příjem populace pro bílkoviny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971465"/>
                  </a:ext>
                </a:extLst>
              </a:tr>
              <a:tr h="12776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g/kg tělesné hmotnosti na den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g/den</a:t>
                      </a:r>
                      <a:r>
                        <a:rPr lang="cs-CZ" sz="1400" baseline="30000">
                          <a:effectLst/>
                        </a:rPr>
                        <a:t>(a)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043433"/>
                  </a:ext>
                </a:extLst>
              </a:tr>
              <a:tr h="12776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Muži/Ženy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Muži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Ženy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4267840667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0,5 roku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1,31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1078218130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 rok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1,14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4237350184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1,5 roku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1,03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1060319234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 roky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298734362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 roky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3897741003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 roky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0,86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3433785503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0,85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2764210261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6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0,89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19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1340493978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7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3293872006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8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4206634727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9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581613671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10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2905748442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11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0,91/0,90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1308640991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12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0,90/0,89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2260202565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13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0,90/0,88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417273092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14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0,89/0,87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3983716494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15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0,88/0,85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3568204081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16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0,87/0,84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2328107791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17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0,86/0,83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2005626576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18-59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0,83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62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1868742105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cs-CZ" sz="1400">
                          <a:effectLst/>
                        </a:rPr>
                        <a:t>60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0,83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61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55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337049395"/>
                  </a:ext>
                </a:extLst>
              </a:tr>
              <a:tr h="127768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Těhotné</a:t>
                      </a:r>
                      <a:r>
                        <a:rPr lang="cs-CZ" sz="1400" baseline="30000">
                          <a:effectLst/>
                        </a:rPr>
                        <a:t>(b)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504373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První trimestr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sym typeface="Symbol" panose="05050102010706020507" pitchFamily="18" charset="2"/>
                        </a:rPr>
                        <a:t></a:t>
                      </a:r>
                      <a:r>
                        <a:rPr lang="cs-CZ" sz="1400">
                          <a:effectLst/>
                        </a:rPr>
                        <a:t>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3872620641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Druhý trimestr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sym typeface="Symbol" panose="05050102010706020507" pitchFamily="18" charset="2"/>
                        </a:rPr>
                        <a:t></a:t>
                      </a:r>
                      <a:r>
                        <a:rPr lang="cs-CZ" sz="1400">
                          <a:effectLst/>
                        </a:rPr>
                        <a:t>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168770648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Třetí trimestr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sym typeface="Symbol" panose="05050102010706020507" pitchFamily="18" charset="2"/>
                        </a:rPr>
                        <a:t></a:t>
                      </a:r>
                      <a:r>
                        <a:rPr lang="cs-CZ" sz="1400">
                          <a:effectLst/>
                        </a:rPr>
                        <a:t>28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4132529366"/>
                  </a:ext>
                </a:extLst>
              </a:tr>
              <a:tr h="127768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Kojící</a:t>
                      </a:r>
                      <a:r>
                        <a:rPr lang="cs-CZ" sz="1400" baseline="30000">
                          <a:effectLst/>
                        </a:rPr>
                        <a:t>(b)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473576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sym typeface="Symbol" panose="05050102010706020507" pitchFamily="18" charset="2"/>
                        </a:rPr>
                        <a:t></a:t>
                      </a:r>
                      <a:r>
                        <a:rPr lang="cs-CZ" sz="1400">
                          <a:effectLst/>
                        </a:rPr>
                        <a:t>6 měsíců po porodu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sym typeface="Symbol" panose="05050102010706020507" pitchFamily="18" charset="2"/>
                        </a:rPr>
                        <a:t></a:t>
                      </a:r>
                      <a:r>
                        <a:rPr lang="cs-CZ" sz="1400">
                          <a:effectLst/>
                        </a:rPr>
                        <a:t>19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2344371316"/>
                  </a:ext>
                </a:extLst>
              </a:tr>
              <a:tr h="1277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sym typeface="Symbol" panose="05050102010706020507" pitchFamily="18" charset="2"/>
                        </a:rPr>
                        <a:t></a:t>
                      </a:r>
                      <a:r>
                        <a:rPr lang="cs-CZ" sz="1400">
                          <a:effectLst/>
                        </a:rPr>
                        <a:t>6 měsíců po porodu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sym typeface="Symbol" panose="05050102010706020507" pitchFamily="18" charset="2"/>
                        </a:rPr>
                        <a:t></a:t>
                      </a:r>
                      <a:r>
                        <a:rPr lang="cs-CZ" sz="1400" dirty="0">
                          <a:effectLst/>
                        </a:rPr>
                        <a:t>13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3" marR="47913" marT="0" marB="0"/>
                </a:tc>
                <a:extLst>
                  <a:ext uri="{0D108BD9-81ED-4DB2-BD59-A6C34878D82A}">
                    <a16:rowId xmlns:a16="http://schemas.microsoft.com/office/drawing/2014/main" val="1957486209"/>
                  </a:ext>
                </a:extLst>
              </a:tr>
            </a:tbl>
          </a:graphicData>
        </a:graphic>
      </p:graphicFrame>
      <p:sp>
        <p:nvSpPr>
          <p:cNvPr id="7" name="Řečová bublina: obdélníkový bublinový popisek se zakulacenými rohy 6">
            <a:extLst>
              <a:ext uri="{FF2B5EF4-FFF2-40B4-BE49-F238E27FC236}">
                <a16:creationId xmlns:a16="http://schemas.microsoft.com/office/drawing/2014/main" id="{C3D6D5B4-2453-4527-A001-A5046CF4916E}"/>
              </a:ext>
            </a:extLst>
          </p:cNvPr>
          <p:cNvSpPr/>
          <p:nvPr/>
        </p:nvSpPr>
        <p:spPr bwMode="auto">
          <a:xfrm>
            <a:off x="8052720" y="3646967"/>
            <a:ext cx="3607836" cy="1818168"/>
          </a:xfrm>
          <a:prstGeom prst="wedgeRoundRectCallout">
            <a:avLst>
              <a:gd name="adj1" fmla="val -61840"/>
              <a:gd name="adj2" fmla="val -38316"/>
              <a:gd name="adj3" fmla="val 16667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384BAD7-A690-4239-A2A1-FBDAA9D492C6}"/>
              </a:ext>
            </a:extLst>
          </p:cNvPr>
          <p:cNvSpPr txBox="1"/>
          <p:nvPr/>
        </p:nvSpPr>
        <p:spPr>
          <a:xfrm>
            <a:off x="8199812" y="3830629"/>
            <a:ext cx="3313651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0"/>
            <a:r>
              <a:rPr lang="cs-CZ" sz="1000" dirty="0">
                <a:latin typeface="+mn-lt"/>
              </a:rPr>
              <a:t>Vysvětlivky:</a:t>
            </a:r>
          </a:p>
          <a:p>
            <a:r>
              <a:rPr lang="cs-CZ" sz="1000" baseline="30000" dirty="0">
                <a:latin typeface="+mn-lt"/>
              </a:rPr>
              <a:t>(a)</a:t>
            </a:r>
            <a:r>
              <a:rPr lang="cs-CZ" sz="1000" dirty="0">
                <a:latin typeface="+mn-lt"/>
              </a:rPr>
              <a:t> Hodnoty referenčního příjmu populace v g/kg tělesné hmotnosti na den vynásobeny referenční hmotností pro příslušnou věkovou skupinu. Pro kojence a děti jsou založeny na 50. percentilu referenční hmotnosti pro evropské děti, pro dospělé na mediánu hmotnosti evropských žen a mužů.</a:t>
            </a:r>
          </a:p>
          <a:p>
            <a:r>
              <a:rPr lang="cs-CZ" sz="1000" baseline="30000" dirty="0">
                <a:latin typeface="+mn-lt"/>
              </a:rPr>
              <a:t>(b)</a:t>
            </a:r>
            <a:r>
              <a:rPr lang="cs-CZ" sz="1000" dirty="0">
                <a:latin typeface="+mn-lt"/>
              </a:rPr>
              <a:t> Navíc k referenčnímu příjmu bílkovin žen, které nejsou těhotné a nekojí.</a:t>
            </a:r>
          </a:p>
        </p:txBody>
      </p:sp>
    </p:spTree>
    <p:extLst>
      <p:ext uri="{BB962C8B-B14F-4D97-AF65-F5344CB8AC3E}">
        <p14:creationId xmlns:p14="http://schemas.microsoft.com/office/powerpoint/2010/main" val="3614195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E8FB5BC-D8B9-4D37-A501-FF73E69331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12A47D-40D9-4033-B478-980EA56921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8148C1-0B63-4162-BA36-81D6BF416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bílkovin mám mít?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7E92982-F614-40E3-8759-5B0E96905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6783" y="3826039"/>
            <a:ext cx="3374205" cy="164432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zvýšená fyzická aktivita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těhotné a kojící ženy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hojení ran, trauma, zánět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podvýživa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redukce hmotnosti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F913AAF-266C-44A6-A3C3-C4523BD0DC80}"/>
              </a:ext>
            </a:extLst>
          </p:cNvPr>
          <p:cNvSpPr txBox="1"/>
          <p:nvPr/>
        </p:nvSpPr>
        <p:spPr>
          <a:xfrm flipH="1">
            <a:off x="3078069" y="1807107"/>
            <a:ext cx="60358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800" b="1" dirty="0">
                <a:latin typeface="+mn-lt"/>
              </a:rPr>
              <a:t>cca 1 g/kg</a:t>
            </a:r>
          </a:p>
        </p:txBody>
      </p:sp>
      <p:cxnSp>
        <p:nvCxnSpPr>
          <p:cNvPr id="8" name="Spojnice: pravoúhlá 7">
            <a:extLst>
              <a:ext uri="{FF2B5EF4-FFF2-40B4-BE49-F238E27FC236}">
                <a16:creationId xmlns:a16="http://schemas.microsoft.com/office/drawing/2014/main" id="{9F7A4327-95C6-49DC-8FF1-661F25E512EF}"/>
              </a:ext>
            </a:extLst>
          </p:cNvPr>
          <p:cNvCxnSpPr/>
          <p:nvPr/>
        </p:nvCxnSpPr>
        <p:spPr bwMode="auto">
          <a:xfrm rot="10800000" flipV="1">
            <a:off x="4530811" y="3429000"/>
            <a:ext cx="1149436" cy="1219200"/>
          </a:xfrm>
          <a:prstGeom prst="bentConnector3">
            <a:avLst>
              <a:gd name="adj1" fmla="val 0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pojnice: pravoúhlá 9">
            <a:extLst>
              <a:ext uri="{FF2B5EF4-FFF2-40B4-BE49-F238E27FC236}">
                <a16:creationId xmlns:a16="http://schemas.microsoft.com/office/drawing/2014/main" id="{13D76D04-0914-4C74-ABA4-85D23432468C}"/>
              </a:ext>
            </a:extLst>
          </p:cNvPr>
          <p:cNvCxnSpPr/>
          <p:nvPr/>
        </p:nvCxnSpPr>
        <p:spPr bwMode="auto">
          <a:xfrm rot="10800000" flipH="1" flipV="1">
            <a:off x="6511755" y="3437927"/>
            <a:ext cx="1149436" cy="1219200"/>
          </a:xfrm>
          <a:prstGeom prst="bentConnector3">
            <a:avLst>
              <a:gd name="adj1" fmla="val 0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Zástupný obsah 4">
            <a:extLst>
              <a:ext uri="{FF2B5EF4-FFF2-40B4-BE49-F238E27FC236}">
                <a16:creationId xmlns:a16="http://schemas.microsoft.com/office/drawing/2014/main" id="{0D528156-D476-42B6-AD04-175720734ADE}"/>
              </a:ext>
            </a:extLst>
          </p:cNvPr>
          <p:cNvSpPr txBox="1">
            <a:spLocks/>
          </p:cNvSpPr>
          <p:nvPr/>
        </p:nvSpPr>
        <p:spPr>
          <a:xfrm>
            <a:off x="956187" y="4480767"/>
            <a:ext cx="3374205" cy="4515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2000" kern="0" dirty="0"/>
              <a:t>chronické selhání ledvin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801B132-D7AF-4FE8-8B7A-5DCD9F36AD58}"/>
              </a:ext>
            </a:extLst>
          </p:cNvPr>
          <p:cNvSpPr txBox="1"/>
          <p:nvPr/>
        </p:nvSpPr>
        <p:spPr>
          <a:xfrm>
            <a:off x="4741751" y="4210583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 dirty="0">
                <a:solidFill>
                  <a:srgbClr val="FF0000"/>
                </a:solidFill>
                <a:latin typeface="+mn-lt"/>
              </a:rPr>
              <a:t>NIŽŠÍ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7E7E49F-8199-4CCD-AB5A-AB50E802E85F}"/>
              </a:ext>
            </a:extLst>
          </p:cNvPr>
          <p:cNvSpPr txBox="1"/>
          <p:nvPr/>
        </p:nvSpPr>
        <p:spPr>
          <a:xfrm>
            <a:off x="6591116" y="4210583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 dirty="0">
                <a:solidFill>
                  <a:srgbClr val="FF0000"/>
                </a:solidFill>
                <a:latin typeface="+mn-lt"/>
              </a:rPr>
              <a:t>VYŠŠÍ</a:t>
            </a:r>
          </a:p>
        </p:txBody>
      </p:sp>
    </p:spTree>
    <p:extLst>
      <p:ext uri="{BB962C8B-B14F-4D97-AF65-F5344CB8AC3E}">
        <p14:creationId xmlns:p14="http://schemas.microsoft.com/office/powerpoint/2010/main" val="370421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679691C-33C9-3AA7-469A-D5DF4DD498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465166-86F6-7A0A-D71E-37D1F77494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1B3A48-CACA-B92B-5FE4-FC1013925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Podmínky ukončení předmětu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83DAAD7-DC29-3C63-0AA1-1BA1448B1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přednáška</a:t>
            </a:r>
            <a:endParaRPr lang="cs-CZ" dirty="0"/>
          </a:p>
          <a:p>
            <a:pPr lvl="1"/>
            <a:r>
              <a:rPr lang="cs-CZ" b="1" dirty="0"/>
              <a:t>zkouška</a:t>
            </a:r>
            <a:r>
              <a:rPr lang="cs-CZ" dirty="0"/>
              <a:t> – edukace na zadané téma (s přípravou)</a:t>
            </a:r>
          </a:p>
          <a:p>
            <a:pPr lvl="1"/>
            <a:r>
              <a:rPr lang="cs-CZ" dirty="0"/>
              <a:t>termíny dle SZŘ před koncem semestru</a:t>
            </a:r>
          </a:p>
          <a:p>
            <a:endParaRPr lang="cs-CZ" b="1" dirty="0"/>
          </a:p>
          <a:p>
            <a:r>
              <a:rPr lang="cs-CZ" b="1" dirty="0"/>
              <a:t>cvičení</a:t>
            </a:r>
            <a:endParaRPr lang="cs-CZ" dirty="0"/>
          </a:p>
          <a:p>
            <a:pPr lvl="1"/>
            <a:r>
              <a:rPr lang="cs-CZ" dirty="0"/>
              <a:t>odevzdání vypracovaného úkolu</a:t>
            </a:r>
          </a:p>
          <a:p>
            <a:endParaRPr lang="cs-CZ" dirty="0"/>
          </a:p>
          <a:p>
            <a:r>
              <a:rPr lang="cs-CZ" b="1" dirty="0"/>
              <a:t>účast</a:t>
            </a:r>
            <a:r>
              <a:rPr lang="cs-CZ" dirty="0"/>
              <a:t> – nepovinná, ale silně doporučená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7571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99FEC03-D176-4096-9A3D-CE8DEF1057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0E49C6-E632-4555-AB93-9CB425CE52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59487F-8EB7-46A4-B0D8-041BB20F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Sacharidy</a:t>
            </a:r>
          </a:p>
        </p:txBody>
      </p:sp>
    </p:spTree>
    <p:extLst>
      <p:ext uri="{BB962C8B-B14F-4D97-AF65-F5344CB8AC3E}">
        <p14:creationId xmlns:p14="http://schemas.microsoft.com/office/powerpoint/2010/main" val="2564365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D1B320-5923-4529-AA1B-AB2D4D437F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7E747B-F90A-494A-B0FA-1B142D2644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85C6AD9-6244-43E7-8EA6-2E0050055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Sacharidy, nikoliv…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CF59011-8562-4A4B-ACA9-BB521AE66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cukry</a:t>
            </a:r>
          </a:p>
          <a:p>
            <a:endParaRPr lang="cs-CZ" dirty="0"/>
          </a:p>
          <a:p>
            <a:r>
              <a:rPr lang="cs-CZ" dirty="0" err="1"/>
              <a:t>karbohydráty</a:t>
            </a:r>
            <a:endParaRPr lang="cs-CZ" dirty="0"/>
          </a:p>
          <a:p>
            <a:r>
              <a:rPr lang="cs-CZ" dirty="0"/>
              <a:t>uhlohydráty</a:t>
            </a:r>
          </a:p>
          <a:p>
            <a:r>
              <a:rPr lang="cs-CZ" dirty="0"/>
              <a:t>uhlovodany</a:t>
            </a:r>
          </a:p>
          <a:p>
            <a:r>
              <a:rPr lang="cs-CZ" dirty="0"/>
              <a:t>glycidy</a:t>
            </a:r>
          </a:p>
          <a:p>
            <a:endParaRPr lang="cs-CZ" dirty="0"/>
          </a:p>
        </p:txBody>
      </p:sp>
      <p:pic>
        <p:nvPicPr>
          <p:cNvPr id="2052" name="Picture 4" descr="Stamp Word Outdated Grunge Style On Stock Vector (Royalty Free) 595931366 |  Shutterstock">
            <a:extLst>
              <a:ext uri="{FF2B5EF4-FFF2-40B4-BE49-F238E27FC236}">
                <a16:creationId xmlns:a16="http://schemas.microsoft.com/office/drawing/2014/main" id="{A62D6DC3-A7A3-44D5-A807-E01AE97C0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4"/>
          <a:stretch/>
        </p:blipFill>
        <p:spPr bwMode="auto">
          <a:xfrm>
            <a:off x="3952399" y="2457965"/>
            <a:ext cx="7791450" cy="248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07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17C944-FB7E-4762-9DF8-75A3999BAA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AD7EE9-3CF6-4A0E-96C4-DA988F6444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DAF2A4-0631-4EA5-A768-651FC310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jsou sacharidy?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6F7EDFE-7523-4C3A-98E4-39C1FD60E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hlavní zdroj energie </a:t>
            </a:r>
            <a:r>
              <a:rPr lang="cs-CZ" dirty="0"/>
              <a:t>(17 </a:t>
            </a:r>
            <a:r>
              <a:rPr lang="cs-CZ" dirty="0" err="1"/>
              <a:t>kJ</a:t>
            </a:r>
            <a:r>
              <a:rPr lang="cs-CZ" dirty="0"/>
              <a:t>/g, resp. 4 kcal/g)</a:t>
            </a:r>
            <a:endParaRPr lang="cs-CZ" b="1" dirty="0"/>
          </a:p>
          <a:p>
            <a:r>
              <a:rPr lang="cs-CZ" b="1" dirty="0"/>
              <a:t>zásoba energie </a:t>
            </a:r>
            <a:r>
              <a:rPr lang="cs-CZ" dirty="0"/>
              <a:t>- ve formě škrobu (u rostlin), glykogenu (u živočichů) či inulinu (u rostlin čeledi hvězdnicovité)</a:t>
            </a:r>
          </a:p>
          <a:p>
            <a:r>
              <a:rPr lang="cs-CZ" b="1" dirty="0"/>
              <a:t>stavební materiál </a:t>
            </a:r>
            <a:r>
              <a:rPr lang="cs-CZ" dirty="0"/>
              <a:t>- celulóza (buněčná stěna rostlin), chitin (kutikula členovců či buněčná stěna hub)</a:t>
            </a:r>
          </a:p>
          <a:p>
            <a:r>
              <a:rPr lang="cs-CZ" b="1" dirty="0"/>
              <a:t>funkční složka </a:t>
            </a:r>
            <a:r>
              <a:rPr lang="cs-CZ" dirty="0"/>
              <a:t>hormonů, koenzymů, nukleových kyselin nesoucích genetickou informaci</a:t>
            </a:r>
          </a:p>
        </p:txBody>
      </p:sp>
    </p:spTree>
    <p:extLst>
      <p:ext uri="{BB962C8B-B14F-4D97-AF65-F5344CB8AC3E}">
        <p14:creationId xmlns:p14="http://schemas.microsoft.com/office/powerpoint/2010/main" val="1547290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4E3EC1-A7D3-462D-AF96-C38A4E8531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321430-F591-44FA-842F-124E80DAD1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08822E-D1A7-4635-AEEE-C669A220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  <a:br>
              <a:rPr lang="cs-CZ" dirty="0"/>
            </a:br>
            <a:r>
              <a:rPr lang="cs-CZ" dirty="0"/>
              <a:t>SACHARIDŮ</a:t>
            </a:r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B7E11C6C-EB8D-4B22-83A4-E1DEF89D11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643064"/>
              </p:ext>
            </p:extLst>
          </p:nvPr>
        </p:nvGraphicFramePr>
        <p:xfrm>
          <a:off x="4588489" y="137160"/>
          <a:ext cx="7440218" cy="6583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9766">
                  <a:extLst>
                    <a:ext uri="{9D8B030D-6E8A-4147-A177-3AD203B41FA5}">
                      <a16:colId xmlns:a16="http://schemas.microsoft.com/office/drawing/2014/main" val="3475965695"/>
                    </a:ext>
                  </a:extLst>
                </a:gridCol>
                <a:gridCol w="2110452">
                  <a:extLst>
                    <a:ext uri="{9D8B030D-6E8A-4147-A177-3AD203B41FA5}">
                      <a16:colId xmlns:a16="http://schemas.microsoft.com/office/drawing/2014/main" val="741797467"/>
                    </a:ext>
                  </a:extLst>
                </a:gridCol>
              </a:tblGrid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Zdroj (www.nutridatabaze)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Sacharidy využitelné (g/100 g)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128610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Rohlík bílý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73,1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707361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Chléb </a:t>
                      </a:r>
                      <a:r>
                        <a:rPr lang="cs-CZ" sz="1600" dirty="0" err="1">
                          <a:solidFill>
                            <a:schemeClr val="tx1"/>
                          </a:solidFill>
                          <a:effectLst/>
                        </a:rPr>
                        <a:t>pšenično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-žitný, Šumava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49,4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135410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Rýže loupaná, dušená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31,8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165307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Těstoviny nevaječné, vařené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22,6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980663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Ovesné vločky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55,8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4711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Brambory, zimní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15,6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418925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Mrkev 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6,1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046055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Paprika červená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4,3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058654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Okurka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1,5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676672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Avokádo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1,4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193717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Banán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21,6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39208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Jablko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10,5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703848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Hroznové víno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15,2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67354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Mléko, kravské, polotučné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4,8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439892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Eidam, 30 % t. v s.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1,3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331134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Tvaroh tučný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2,3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121268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Jogurt bílý, 3,5 % tuku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5,2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62375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Maso vepřové, krkovice bez kosti, libová, pečená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0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11506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Losos atlantický, filet s kůží - syrový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0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58985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Vejce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1,3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44162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Čočka, vařená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16,3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713886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Sója, vařená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10,3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509397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Tofu 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1,2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788321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Ořechy vlašské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6,6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81386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Semena slunečnicová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19,7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344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685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2746F1-AADC-4DE4-9A26-F053194AE0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B24F92-E6D9-46CB-B0B5-EE2FBEC15B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C04EFE-4CD4-455F-A053-2FE4D1672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vše patří do sacharidů?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9B20507-921F-4A21-AFE5-9BB73A0C8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mono-, disacharidy – cukry</a:t>
            </a:r>
          </a:p>
          <a:p>
            <a:pPr lvl="1"/>
            <a:r>
              <a:rPr lang="cs-CZ" dirty="0"/>
              <a:t>glukóza, fruktóza, galaktóza</a:t>
            </a:r>
          </a:p>
          <a:p>
            <a:pPr lvl="1"/>
            <a:r>
              <a:rPr lang="cs-CZ" dirty="0"/>
              <a:t>laktóza – </a:t>
            </a:r>
            <a:r>
              <a:rPr lang="cs-CZ" dirty="0" err="1"/>
              <a:t>Glu</a:t>
            </a:r>
            <a:r>
              <a:rPr lang="cs-CZ" dirty="0"/>
              <a:t> + Gal</a:t>
            </a:r>
          </a:p>
          <a:p>
            <a:pPr lvl="1"/>
            <a:r>
              <a:rPr lang="cs-CZ" dirty="0"/>
              <a:t>sacharóza – </a:t>
            </a:r>
            <a:r>
              <a:rPr lang="cs-CZ" dirty="0" err="1"/>
              <a:t>Glu</a:t>
            </a:r>
            <a:r>
              <a:rPr lang="cs-CZ" dirty="0"/>
              <a:t> + </a:t>
            </a:r>
            <a:r>
              <a:rPr lang="cs-CZ" dirty="0" err="1"/>
              <a:t>Fru</a:t>
            </a:r>
            <a:endParaRPr lang="cs-CZ" dirty="0"/>
          </a:p>
          <a:p>
            <a:r>
              <a:rPr lang="cs-CZ" b="1" dirty="0" err="1"/>
              <a:t>oligo</a:t>
            </a:r>
            <a:r>
              <a:rPr lang="cs-CZ" b="1" dirty="0"/>
              <a:t>-, polysacharidy – stravitelné</a:t>
            </a:r>
          </a:p>
          <a:p>
            <a:pPr lvl="1"/>
            <a:r>
              <a:rPr lang="cs-CZ" dirty="0"/>
              <a:t>škrob</a:t>
            </a:r>
          </a:p>
          <a:p>
            <a:pPr lvl="1"/>
            <a:r>
              <a:rPr lang="cs-CZ" dirty="0"/>
              <a:t>glykogen</a:t>
            </a:r>
          </a:p>
          <a:p>
            <a:r>
              <a:rPr lang="cs-CZ" b="1" dirty="0" err="1"/>
              <a:t>oligo</a:t>
            </a:r>
            <a:r>
              <a:rPr lang="cs-CZ" b="1" dirty="0"/>
              <a:t>-, polysacharidy – nestravitelné</a:t>
            </a:r>
          </a:p>
          <a:p>
            <a:pPr lvl="1"/>
            <a:r>
              <a:rPr lang="cs-CZ" dirty="0"/>
              <a:t>vláknina (+ ligniny)</a:t>
            </a:r>
          </a:p>
          <a:p>
            <a:r>
              <a:rPr lang="cs-CZ" b="1" dirty="0" err="1"/>
              <a:t>polyoly</a:t>
            </a:r>
            <a:endParaRPr lang="cs-CZ" b="1" dirty="0"/>
          </a:p>
          <a:p>
            <a:pPr lvl="1"/>
            <a:r>
              <a:rPr lang="cs-CZ" dirty="0"/>
              <a:t>sorbitol, </a:t>
            </a:r>
            <a:r>
              <a:rPr lang="cs-CZ" dirty="0" err="1"/>
              <a:t>mannitol</a:t>
            </a:r>
            <a:r>
              <a:rPr lang="cs-CZ" dirty="0"/>
              <a:t>, xylitol atd.</a:t>
            </a:r>
          </a:p>
        </p:txBody>
      </p:sp>
    </p:spTree>
    <p:extLst>
      <p:ext uri="{BB962C8B-B14F-4D97-AF65-F5344CB8AC3E}">
        <p14:creationId xmlns:p14="http://schemas.microsoft.com/office/powerpoint/2010/main" val="297466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2746F1-AADC-4DE4-9A26-F053194AE0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B24F92-E6D9-46CB-B0B5-EE2FBEC15B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C04EFE-4CD4-455F-A053-2FE4D1672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vše patří do sacharidů?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9B20507-921F-4A21-AFE5-9BB73A0C8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dle Zákona o potravinách </a:t>
            </a:r>
            <a:r>
              <a:rPr lang="cs-CZ" sz="2400" b="1" dirty="0"/>
              <a:t>jakýkoliv sacharid, který je metabolizován člověkem</a:t>
            </a:r>
            <a:r>
              <a:rPr lang="cs-CZ" sz="2400" dirty="0"/>
              <a:t>, včetně cukerných alkoholů</a:t>
            </a:r>
          </a:p>
          <a:p>
            <a:pPr marL="72000" indent="0">
              <a:buNone/>
            </a:pPr>
            <a:endParaRPr lang="cs-CZ" sz="2400" b="1" dirty="0"/>
          </a:p>
          <a:p>
            <a:r>
              <a:rPr lang="cs-CZ" sz="2400" b="1" dirty="0"/>
              <a:t>CUKRY </a:t>
            </a:r>
            <a:r>
              <a:rPr lang="cs-CZ" sz="2400" dirty="0"/>
              <a:t>(dle potravinové legislativy) = monosacharidy a disacharidy (glukóza, fruktóza, galaktóza, sacharóza, laktóza, maltóza)</a:t>
            </a:r>
          </a:p>
          <a:p>
            <a:r>
              <a:rPr lang="cs-CZ" sz="2400" b="1" dirty="0"/>
              <a:t>VLÁKNINA = </a:t>
            </a:r>
            <a:r>
              <a:rPr lang="cs-CZ" sz="2400" dirty="0"/>
              <a:t>sacharidy, které se neštěpí trávícími enzymy tenkého střeva</a:t>
            </a:r>
            <a:endParaRPr lang="cs-CZ" sz="2400" b="1" dirty="0"/>
          </a:p>
          <a:p>
            <a:r>
              <a:rPr lang="cs-CZ" sz="2400" b="1" dirty="0"/>
              <a:t>CUKERNÉ ALKOHOLY </a:t>
            </a:r>
            <a:r>
              <a:rPr lang="cs-CZ" sz="2400" dirty="0"/>
              <a:t>(</a:t>
            </a:r>
            <a:r>
              <a:rPr lang="cs-CZ" sz="2400" dirty="0" err="1"/>
              <a:t>polyoly</a:t>
            </a:r>
            <a:r>
              <a:rPr lang="cs-CZ" sz="2400" dirty="0"/>
              <a:t>) = alkoholy odvozené od sacharidů, které se v potravinářství používají jako zahušťovadla a sladidla (např. sorbitol, xylitol)</a:t>
            </a:r>
          </a:p>
        </p:txBody>
      </p:sp>
      <p:sp>
        <p:nvSpPr>
          <p:cNvPr id="6" name="Řečová bublina: obdélníkový bublinový popisek se zakulacenými rohy 5">
            <a:extLst>
              <a:ext uri="{FF2B5EF4-FFF2-40B4-BE49-F238E27FC236}">
                <a16:creationId xmlns:a16="http://schemas.microsoft.com/office/drawing/2014/main" id="{F66E7777-3864-4925-BE9C-21F9D0580C7C}"/>
              </a:ext>
            </a:extLst>
          </p:cNvPr>
          <p:cNvSpPr/>
          <p:nvPr/>
        </p:nvSpPr>
        <p:spPr bwMode="auto">
          <a:xfrm>
            <a:off x="3923414" y="5518298"/>
            <a:ext cx="6411433" cy="709702"/>
          </a:xfrm>
          <a:prstGeom prst="wedgeRoundRectCallout">
            <a:avLst>
              <a:gd name="adj1" fmla="val -37876"/>
              <a:gd name="adj2" fmla="val -75173"/>
              <a:gd name="adj3" fmla="val 16667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6155548-F8F9-49D0-9862-EA871D7078F0}"/>
              </a:ext>
            </a:extLst>
          </p:cNvPr>
          <p:cNvSpPr txBox="1"/>
          <p:nvPr/>
        </p:nvSpPr>
        <p:spPr>
          <a:xfrm>
            <a:off x="4019107" y="5512996"/>
            <a:ext cx="6315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latin typeface="+mn-lt"/>
              </a:rPr>
              <a:t>Přirozeně se vyskytují v některých druzích ovoce (sušené švestky obsahují přibližně 15 % sorbitolu), nebo se vyrábějí uměle</a:t>
            </a:r>
          </a:p>
          <a:p>
            <a:r>
              <a:rPr lang="cs-CZ" sz="1000" dirty="0">
                <a:latin typeface="+mn-lt"/>
              </a:rPr>
              <a:t>VLASTNOSTI: mají sladkou chuť, používají se jako sladidla, způsobují menší výkyvy glykemie, nezpůsobují zubní kaz (nejsou kariogenní), při konzumaci většího množství mohou způsobit plynatost (flatulenci) a průjmy</a:t>
            </a:r>
          </a:p>
        </p:txBody>
      </p:sp>
    </p:spTree>
    <p:extLst>
      <p:ext uri="{BB962C8B-B14F-4D97-AF65-F5344CB8AC3E}">
        <p14:creationId xmlns:p14="http://schemas.microsoft.com/office/powerpoint/2010/main" val="10972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9203C7-9C76-401A-A866-1640F9F25C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5C0169-2F29-4D96-9802-270D6446B3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F3C18EBB-25BD-4761-9F6C-F3CEB2CF35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723329"/>
              </p:ext>
            </p:extLst>
          </p:nvPr>
        </p:nvGraphicFramePr>
        <p:xfrm>
          <a:off x="414000" y="378000"/>
          <a:ext cx="10752136" cy="5608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8034">
                  <a:extLst>
                    <a:ext uri="{9D8B030D-6E8A-4147-A177-3AD203B41FA5}">
                      <a16:colId xmlns:a16="http://schemas.microsoft.com/office/drawing/2014/main" val="3164611949"/>
                    </a:ext>
                  </a:extLst>
                </a:gridCol>
                <a:gridCol w="2688034">
                  <a:extLst>
                    <a:ext uri="{9D8B030D-6E8A-4147-A177-3AD203B41FA5}">
                      <a16:colId xmlns:a16="http://schemas.microsoft.com/office/drawing/2014/main" val="2775350918"/>
                    </a:ext>
                  </a:extLst>
                </a:gridCol>
                <a:gridCol w="2688034">
                  <a:extLst>
                    <a:ext uri="{9D8B030D-6E8A-4147-A177-3AD203B41FA5}">
                      <a16:colId xmlns:a16="http://schemas.microsoft.com/office/drawing/2014/main" val="3234262272"/>
                    </a:ext>
                  </a:extLst>
                </a:gridCol>
                <a:gridCol w="2688034">
                  <a:extLst>
                    <a:ext uri="{9D8B030D-6E8A-4147-A177-3AD203B41FA5}">
                      <a16:colId xmlns:a16="http://schemas.microsoft.com/office/drawing/2014/main" val="35992131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</a:rPr>
                        <a:t> </a:t>
                      </a:r>
                      <a:endParaRPr lang="cs-CZ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Příklad 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Výskyt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Produkty štěpení 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6088537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</a:rPr>
                        <a:t>Monosacharidy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 cukerná jednotka)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Glukóza (hroznový cukr, krevní cukr)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Ovoce, med, krev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-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61952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Fruktóza (ovocný cukr)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Ovoce, med, zelenina, kukuřice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-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54713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Galaktóza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Součást laktózy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-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7365348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</a:rPr>
                        <a:t>Oligosacharidy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(2-10 cukerných jednotek)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Sacharóza (řepný či třtinový cukr)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Většina rostlin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Glukóza a fruktóza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672785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Maltóza (sladový cukr)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Uvolňuje se ze škrobu při klíčení ječmene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Glukóza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014281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Laktóza (mléčný cukr)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Mléko a mléčné výrobky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Glukóza a galaktóza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78816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Rafinóza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Fazole, hlávkové zelí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Galaktóza, glukóza a fruktóza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5083440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</a:rPr>
                        <a:t>Polysacharidy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(více jak 10 cukerných jednotek)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Škrob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Obiloviny, pseudoobiloviny, luštěniny, brambory, batáty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Glukóza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30605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Glykogen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Zásobní forma glukózy u živočichů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Glukóza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401184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Nestravitelné polysacharidy (inulin, celulóza, chitin atd.)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Zelenina, ovoce, obiloviny, luštěniny, ořechy, olejnatá semena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Acetát, propionát, butyrát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9920111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Cukerné alkoholy (polyoly)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Sorbitol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Sladidlo pro diabetiky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 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06222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Xylitol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Žvýkačky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 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46187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Manitol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</a:rPr>
                        <a:t>Žvýkačky</a:t>
                      </a:r>
                      <a:endParaRPr lang="cs-CZ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</a:rPr>
                        <a:t> </a:t>
                      </a:r>
                      <a:endParaRPr lang="cs-CZ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2917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7341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E8FB5BC-D8B9-4D37-A501-FF73E69331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12A47D-40D9-4033-B478-980EA56921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8148C1-0B63-4162-BA36-81D6BF416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sacharidů potřebuji? </a:t>
            </a:r>
            <a:r>
              <a:rPr lang="cs-CZ" sz="2000" dirty="0"/>
              <a:t>dle EFSA 2010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F913AAF-266C-44A6-A3C3-C4523BD0DC80}"/>
              </a:ext>
            </a:extLst>
          </p:cNvPr>
          <p:cNvSpPr txBox="1"/>
          <p:nvPr/>
        </p:nvSpPr>
        <p:spPr>
          <a:xfrm flipH="1">
            <a:off x="2339546" y="1975397"/>
            <a:ext cx="75129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800" b="1" dirty="0">
                <a:latin typeface="+mn-lt"/>
              </a:rPr>
              <a:t>45–60 % CEP</a:t>
            </a:r>
            <a:endParaRPr lang="cs-CZ" sz="1400" b="1" dirty="0">
              <a:latin typeface="+mn-lt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B5404B0-85F3-4B9B-8397-B2BF6098F12B}"/>
              </a:ext>
            </a:extLst>
          </p:cNvPr>
          <p:cNvSpPr txBox="1"/>
          <p:nvPr/>
        </p:nvSpPr>
        <p:spPr>
          <a:xfrm flipH="1">
            <a:off x="978194" y="3923994"/>
            <a:ext cx="9753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latin typeface="+mn-lt"/>
              </a:rPr>
              <a:t>z toho </a:t>
            </a:r>
            <a:r>
              <a:rPr lang="cs-CZ" sz="4000" b="1" dirty="0">
                <a:latin typeface="+mn-lt"/>
              </a:rPr>
              <a:t>cukry</a:t>
            </a:r>
            <a:r>
              <a:rPr lang="cs-CZ" sz="4000" dirty="0">
                <a:latin typeface="+mn-lt"/>
              </a:rPr>
              <a:t> max. 90 g/den* (9 % CEP)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817D5C3-9FE2-4EE5-AEC2-6741060E7C76}"/>
              </a:ext>
            </a:extLst>
          </p:cNvPr>
          <p:cNvSpPr txBox="1"/>
          <p:nvPr/>
        </p:nvSpPr>
        <p:spPr>
          <a:xfrm flipH="1">
            <a:off x="0" y="4722054"/>
            <a:ext cx="12312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latin typeface="+mn-lt"/>
              </a:rPr>
              <a:t>z toho </a:t>
            </a:r>
            <a:r>
              <a:rPr lang="cs-CZ" sz="4000" b="1" dirty="0">
                <a:latin typeface="+mn-lt"/>
              </a:rPr>
              <a:t>přidané cukry </a:t>
            </a:r>
            <a:r>
              <a:rPr lang="cs-CZ" sz="4000" dirty="0">
                <a:latin typeface="+mn-lt"/>
              </a:rPr>
              <a:t>max. 45 g/den* (</a:t>
            </a:r>
            <a:r>
              <a:rPr lang="cs-CZ" sz="4000" dirty="0" err="1">
                <a:latin typeface="+mn-lt"/>
              </a:rPr>
              <a:t>max</a:t>
            </a:r>
            <a:r>
              <a:rPr lang="cs-CZ" sz="4000" dirty="0">
                <a:latin typeface="+mn-lt"/>
              </a:rPr>
              <a:t> 9 % CEP)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D4359F3-4BE7-4592-8DA6-41685181C636}"/>
              </a:ext>
            </a:extLst>
          </p:cNvPr>
          <p:cNvSpPr txBox="1"/>
          <p:nvPr/>
        </p:nvSpPr>
        <p:spPr>
          <a:xfrm>
            <a:off x="666000" y="5592726"/>
            <a:ext cx="1105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+mn-lt"/>
              </a:rPr>
              <a:t>*při energetickém příjmu 8400 </a:t>
            </a:r>
            <a:r>
              <a:rPr lang="cs-CZ" sz="1400" dirty="0" err="1">
                <a:latin typeface="+mn-lt"/>
              </a:rPr>
              <a:t>kJ</a:t>
            </a:r>
            <a:r>
              <a:rPr lang="cs-CZ" sz="1400" dirty="0">
                <a:latin typeface="+mn-lt"/>
              </a:rPr>
              <a:t>, resp. 2000 kcal</a:t>
            </a:r>
          </a:p>
        </p:txBody>
      </p:sp>
    </p:spTree>
    <p:extLst>
      <p:ext uri="{BB962C8B-B14F-4D97-AF65-F5344CB8AC3E}">
        <p14:creationId xmlns:p14="http://schemas.microsoft.com/office/powerpoint/2010/main" val="1587205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B2C9D40-E988-4FDA-B475-7EC09BF089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0EAA94-DD58-4966-81C6-AF6D114DB3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B82E7A-BC8B-4D45-9D8F-197226473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Vláknina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DCC8D00-7605-44EC-984F-09DC3A3AE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72000" indent="0" algn="ctr">
              <a:buNone/>
            </a:pPr>
            <a:r>
              <a:rPr lang="cs-CZ" sz="6600" b="1" dirty="0"/>
              <a:t>MIKROBIOTA</a:t>
            </a:r>
          </a:p>
        </p:txBody>
      </p:sp>
    </p:spTree>
    <p:extLst>
      <p:ext uri="{BB962C8B-B14F-4D97-AF65-F5344CB8AC3E}">
        <p14:creationId xmlns:p14="http://schemas.microsoft.com/office/powerpoint/2010/main" val="91065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F12594-B02C-4D95-996C-10B0AAA0EA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4B88C5C-4D75-4A9C-AA13-F3C5196BB4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01976AD-36FB-4018-9352-333DF4ED6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Vláknina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2564285-8F42-4E47-A9E2-8E5078CBB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2400" i="1" dirty="0"/>
              <a:t>Vlákninu potravy tvoří </a:t>
            </a:r>
            <a:r>
              <a:rPr lang="cs-CZ" sz="2400" b="1" i="1" dirty="0"/>
              <a:t>jedlé části rostlin </a:t>
            </a:r>
            <a:r>
              <a:rPr lang="cs-CZ" sz="2400" i="1" dirty="0"/>
              <a:t>nebo analogické sacharidy, které jsou </a:t>
            </a:r>
            <a:r>
              <a:rPr lang="cs-CZ" sz="2400" b="1" i="1" dirty="0"/>
              <a:t>odolné vůči trávení a absorpci </a:t>
            </a:r>
            <a:r>
              <a:rPr lang="cs-CZ" sz="2400" i="1" dirty="0"/>
              <a:t>v lidském tenkém střevě </a:t>
            </a:r>
            <a:r>
              <a:rPr lang="cs-CZ" sz="2400" b="1" i="1" dirty="0"/>
              <a:t>a jsou zcela nebo částečně fermentovány </a:t>
            </a:r>
            <a:r>
              <a:rPr lang="cs-CZ" sz="2400" i="1" dirty="0"/>
              <a:t>v tlustém střevě. </a:t>
            </a:r>
          </a:p>
          <a:p>
            <a:pPr marL="0" indent="0" algn="ctr">
              <a:buNone/>
            </a:pPr>
            <a:endParaRPr lang="cs-CZ" sz="2400" i="1" dirty="0"/>
          </a:p>
          <a:p>
            <a:pPr marL="0" indent="0" algn="ctr">
              <a:buNone/>
            </a:pPr>
            <a:r>
              <a:rPr lang="cs-CZ" sz="2400" i="1" dirty="0"/>
              <a:t>Vláknina potravy zahrnuje polysacharidy, oligosacharidy, lignin a přidružené rostlinné složky.</a:t>
            </a:r>
          </a:p>
          <a:p>
            <a:pPr marL="0" indent="0" algn="ctr">
              <a:buNone/>
            </a:pPr>
            <a:endParaRPr lang="cs-CZ" i="1" dirty="0"/>
          </a:p>
          <a:p>
            <a:pPr marL="0" indent="0" algn="ctr">
              <a:buNone/>
            </a:pPr>
            <a:r>
              <a:rPr lang="cs-CZ" b="1" dirty="0" err="1"/>
              <a:t>American</a:t>
            </a:r>
            <a:r>
              <a:rPr lang="cs-CZ" b="1" dirty="0"/>
              <a:t> </a:t>
            </a:r>
            <a:r>
              <a:rPr lang="cs-CZ" b="1" dirty="0" err="1"/>
              <a:t>Association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Cereal</a:t>
            </a:r>
            <a:r>
              <a:rPr lang="cs-CZ" b="1" dirty="0"/>
              <a:t> </a:t>
            </a:r>
            <a:r>
              <a:rPr lang="cs-CZ" b="1" dirty="0" err="1"/>
              <a:t>Chemists</a:t>
            </a:r>
            <a:r>
              <a:rPr lang="cs-CZ" b="1" dirty="0"/>
              <a:t>, 2001</a:t>
            </a:r>
          </a:p>
        </p:txBody>
      </p:sp>
    </p:spTree>
    <p:extLst>
      <p:ext uri="{BB962C8B-B14F-4D97-AF65-F5344CB8AC3E}">
        <p14:creationId xmlns:p14="http://schemas.microsoft.com/office/powerpoint/2010/main" val="3078687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5692E8-A6B0-46FB-934F-4F835A5684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E4BF2F-2B64-4F00-8006-E4055255F3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4E3D78F-D33B-43C8-B8BA-50F14C70D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Energie, základní živiny a voda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F4B90CA3-82C0-41E6-8765-FB91CD465D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Veronika </a:t>
            </a:r>
            <a:r>
              <a:rPr lang="cs-CZ" dirty="0" err="1"/>
              <a:t>Suchodolová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896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DEFB98-6C75-4589-9C21-EEDF684A17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6DF33C-B709-48AE-A802-AA41C95958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C6D07C-79FA-4DB5-9706-1CE5CC851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Vláknina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4D9909F-2E1A-48DE-8CF2-54166D47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b="1" dirty="0"/>
              <a:t>nestravitelné</a:t>
            </a:r>
            <a:r>
              <a:rPr lang="cs-CZ" sz="2800" dirty="0"/>
              <a:t> oligosacharidy (např. rafinóza)</a:t>
            </a:r>
          </a:p>
          <a:p>
            <a:r>
              <a:rPr lang="cs-CZ" sz="2800" b="1" dirty="0"/>
              <a:t>neškrobové</a:t>
            </a:r>
            <a:r>
              <a:rPr lang="cs-CZ" sz="2800" dirty="0"/>
              <a:t> polysacharidy (inulin, celulóza, hemicelulóza,</a:t>
            </a:r>
            <a:br>
              <a:rPr lang="cs-CZ" sz="2800" dirty="0"/>
            </a:br>
            <a:r>
              <a:rPr lang="cs-CZ" sz="2800" dirty="0"/>
              <a:t>beta-</a:t>
            </a:r>
            <a:r>
              <a:rPr lang="cs-CZ" sz="2800" dirty="0" err="1"/>
              <a:t>glukany</a:t>
            </a:r>
            <a:r>
              <a:rPr lang="cs-CZ" sz="2800" dirty="0"/>
              <a:t>, pektin, chitin, gumy, slizy)</a:t>
            </a:r>
          </a:p>
          <a:p>
            <a:r>
              <a:rPr lang="cs-CZ" sz="2800" b="1" dirty="0"/>
              <a:t>rezistentní</a:t>
            </a:r>
            <a:r>
              <a:rPr lang="cs-CZ" sz="2800" dirty="0"/>
              <a:t> škroby</a:t>
            </a:r>
          </a:p>
          <a:p>
            <a:r>
              <a:rPr lang="cs-CZ" sz="2800" b="1" dirty="0"/>
              <a:t>lignin</a:t>
            </a:r>
          </a:p>
          <a:p>
            <a:r>
              <a:rPr lang="cs-CZ" sz="2800" dirty="0"/>
              <a:t>přidružené rostlinné složky (např. vosky, taniny, saponiny)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4008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223B14-781B-4D30-80C7-28FBE9D1C2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23C72E6-95DF-4CB6-9BA2-99657A61EE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95FD98-AF14-41C0-B3B4-EAC188897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potřebujeme vlákninu?</a:t>
            </a:r>
          </a:p>
        </p:txBody>
      </p:sp>
      <p:pic>
        <p:nvPicPr>
          <p:cNvPr id="3074" name="Picture 2" descr="Gut-microbiota-targeted diets modulate human immune status - ScienceDirect">
            <a:extLst>
              <a:ext uri="{FF2B5EF4-FFF2-40B4-BE49-F238E27FC236}">
                <a16:creationId xmlns:a16="http://schemas.microsoft.com/office/drawing/2014/main" id="{209AD025-96BB-4A83-9CDA-07C76ED17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865" y="1327233"/>
            <a:ext cx="4847297" cy="484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2AC6150-9AD4-47CB-A5A4-094230821BF9}"/>
              </a:ext>
            </a:extLst>
          </p:cNvPr>
          <p:cNvSpPr txBox="1"/>
          <p:nvPr/>
        </p:nvSpPr>
        <p:spPr>
          <a:xfrm>
            <a:off x="3048000" y="6269635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800" b="0" i="1" u="none" strike="noStrike" dirty="0">
                <a:effectLst/>
                <a:latin typeface="+mn-lt"/>
              </a:rPr>
              <a:t>https://doi.org/10.1016/j.cell.2021.06.019</a:t>
            </a:r>
            <a:endParaRPr lang="cs-CZ" sz="8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5110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225836D-EC16-45D1-99C7-C6563F19EE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353326-084E-40FC-9747-19D0A8A64F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57FCB32-9711-4065-9179-4E090898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potřebujeme vlákninu</a:t>
            </a:r>
          </a:p>
        </p:txBody>
      </p:sp>
      <p:pic>
        <p:nvPicPr>
          <p:cNvPr id="4098" name="Picture 2" descr="194,678 Mouth Open Stock Photos, Pictures &amp; Royalty-Free Images - iStock">
            <a:extLst>
              <a:ext uri="{FF2B5EF4-FFF2-40B4-BE49-F238E27FC236}">
                <a16:creationId xmlns:a16="http://schemas.microsoft.com/office/drawing/2014/main" id="{B270A10C-778C-4F65-9AEA-82D63F1B2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 b="29685"/>
          <a:stretch/>
        </p:blipFill>
        <p:spPr bwMode="auto">
          <a:xfrm>
            <a:off x="1064089" y="1758500"/>
            <a:ext cx="2274483" cy="227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omach digestive system organ Royalty Free Vector Image">
            <a:extLst>
              <a:ext uri="{FF2B5EF4-FFF2-40B4-BE49-F238E27FC236}">
                <a16:creationId xmlns:a16="http://schemas.microsoft.com/office/drawing/2014/main" id="{226B2CA7-03C7-441D-B6DB-4837C5F0B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 bwMode="auto">
          <a:xfrm>
            <a:off x="4787591" y="1874427"/>
            <a:ext cx="2057400" cy="204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49FFEA9-F099-479A-84D9-D2FEDE7C2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000" y="1727711"/>
            <a:ext cx="2137099" cy="2340149"/>
          </a:xfrm>
          <a:prstGeom prst="rect">
            <a:avLst/>
          </a:prstGeom>
        </p:spPr>
      </p:pic>
      <p:sp>
        <p:nvSpPr>
          <p:cNvPr id="14" name="Zástupný obsah 4">
            <a:extLst>
              <a:ext uri="{FF2B5EF4-FFF2-40B4-BE49-F238E27FC236}">
                <a16:creationId xmlns:a16="http://schemas.microsoft.com/office/drawing/2014/main" id="{77265400-AE17-4E92-B741-FE3D3185A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780" y="4331474"/>
            <a:ext cx="2137099" cy="12324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/>
              <a:t>stimulace dásní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více slin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delší žvýkání</a:t>
            </a:r>
          </a:p>
        </p:txBody>
      </p:sp>
      <p:sp>
        <p:nvSpPr>
          <p:cNvPr id="15" name="Zástupný obsah 4">
            <a:extLst>
              <a:ext uri="{FF2B5EF4-FFF2-40B4-BE49-F238E27FC236}">
                <a16:creationId xmlns:a16="http://schemas.microsoft.com/office/drawing/2014/main" id="{C2AD5CD7-C0FB-4B1D-8CF2-2C5B3091F578}"/>
              </a:ext>
            </a:extLst>
          </p:cNvPr>
          <p:cNvSpPr txBox="1">
            <a:spLocks/>
          </p:cNvSpPr>
          <p:nvPr/>
        </p:nvSpPr>
        <p:spPr>
          <a:xfrm>
            <a:off x="4787591" y="4331474"/>
            <a:ext cx="2137099" cy="12324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2000" kern="0" dirty="0"/>
              <a:t>delší zasycení</a:t>
            </a:r>
          </a:p>
          <a:p>
            <a:pPr>
              <a:lnSpc>
                <a:spcPct val="100000"/>
              </a:lnSpc>
            </a:pPr>
            <a:r>
              <a:rPr lang="cs-CZ" sz="2000" kern="0" dirty="0"/>
              <a:t>menší množství potravin</a:t>
            </a:r>
          </a:p>
        </p:txBody>
      </p:sp>
      <p:sp>
        <p:nvSpPr>
          <p:cNvPr id="16" name="Zástupný obsah 4">
            <a:extLst>
              <a:ext uri="{FF2B5EF4-FFF2-40B4-BE49-F238E27FC236}">
                <a16:creationId xmlns:a16="http://schemas.microsoft.com/office/drawing/2014/main" id="{327DE948-D315-4EDD-8FAF-A13B16EA6193}"/>
              </a:ext>
            </a:extLst>
          </p:cNvPr>
          <p:cNvSpPr txBox="1">
            <a:spLocks/>
          </p:cNvSpPr>
          <p:nvPr/>
        </p:nvSpPr>
        <p:spPr>
          <a:xfrm>
            <a:off x="8700564" y="4331474"/>
            <a:ext cx="2560560" cy="16019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2000" kern="0" dirty="0"/>
              <a:t>větší objem</a:t>
            </a:r>
          </a:p>
          <a:p>
            <a:pPr>
              <a:lnSpc>
                <a:spcPct val="100000"/>
              </a:lnSpc>
            </a:pPr>
            <a:r>
              <a:rPr lang="cs-CZ" sz="2000" kern="0" dirty="0"/>
              <a:t>vyšší viskozita</a:t>
            </a:r>
          </a:p>
          <a:p>
            <a:pPr>
              <a:lnSpc>
                <a:spcPct val="100000"/>
              </a:lnSpc>
            </a:pPr>
            <a:r>
              <a:rPr lang="cs-CZ" sz="2000" kern="0" dirty="0"/>
              <a:t>vazba nežádoucích látek</a:t>
            </a:r>
          </a:p>
          <a:p>
            <a:pPr>
              <a:lnSpc>
                <a:spcPct val="100000"/>
              </a:lnSpc>
            </a:pPr>
            <a:r>
              <a:rPr lang="cs-CZ" sz="2000" b="1" kern="0" dirty="0" err="1"/>
              <a:t>mikrobiota</a:t>
            </a:r>
            <a:endParaRPr lang="cs-CZ" sz="2000" b="1" kern="0" dirty="0"/>
          </a:p>
        </p:txBody>
      </p:sp>
      <p:sp>
        <p:nvSpPr>
          <p:cNvPr id="5" name="Řečová bublina: obdélníkový bublinový popisek se zakulacenými rohy 4">
            <a:extLst>
              <a:ext uri="{FF2B5EF4-FFF2-40B4-BE49-F238E27FC236}">
                <a16:creationId xmlns:a16="http://schemas.microsoft.com/office/drawing/2014/main" id="{3710AB3D-CEFE-4A97-9639-58D2AFC0A8E2}"/>
              </a:ext>
            </a:extLst>
          </p:cNvPr>
          <p:cNvSpPr/>
          <p:nvPr/>
        </p:nvSpPr>
        <p:spPr bwMode="auto">
          <a:xfrm>
            <a:off x="6556901" y="5921976"/>
            <a:ext cx="2137099" cy="790400"/>
          </a:xfrm>
          <a:prstGeom prst="wedgeRoundRectCallout">
            <a:avLst>
              <a:gd name="adj1" fmla="val 65335"/>
              <a:gd name="adj2" fmla="val -56402"/>
              <a:gd name="adj3" fmla="val 16667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2B80A2E-016A-4D3E-9BEF-5D8C018D2402}"/>
              </a:ext>
            </a:extLst>
          </p:cNvPr>
          <p:cNvSpPr txBox="1"/>
          <p:nvPr/>
        </p:nvSpPr>
        <p:spPr>
          <a:xfrm>
            <a:off x="6771078" y="6055566"/>
            <a:ext cx="1739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+mn-lt"/>
              </a:rPr>
              <a:t>ZDROJ ENERGIE</a:t>
            </a:r>
          </a:p>
          <a:p>
            <a:pPr algn="ctr"/>
            <a:r>
              <a:rPr lang="cs-CZ" sz="1400" dirty="0">
                <a:latin typeface="+mn-lt"/>
              </a:rPr>
              <a:t>8,4 </a:t>
            </a:r>
            <a:r>
              <a:rPr lang="cs-CZ" sz="1400" dirty="0" err="1">
                <a:latin typeface="+mn-lt"/>
              </a:rPr>
              <a:t>kJ</a:t>
            </a:r>
            <a:r>
              <a:rPr lang="cs-CZ" sz="1400" dirty="0">
                <a:latin typeface="+mn-lt"/>
              </a:rPr>
              <a:t>/g</a:t>
            </a:r>
          </a:p>
        </p:txBody>
      </p:sp>
    </p:spTree>
    <p:extLst>
      <p:ext uri="{BB962C8B-B14F-4D97-AF65-F5344CB8AC3E}">
        <p14:creationId xmlns:p14="http://schemas.microsoft.com/office/powerpoint/2010/main" val="342222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/>
      <p:bldP spid="16" grpId="0"/>
      <p:bldP spid="5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4E3EC1-A7D3-462D-AF96-C38A4E8531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321430-F591-44FA-842F-124E80DAD1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08822E-D1A7-4635-AEEE-C669A220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  <a:br>
              <a:rPr lang="cs-CZ" dirty="0"/>
            </a:br>
            <a:r>
              <a:rPr lang="cs-CZ" dirty="0"/>
              <a:t>VLÁKNINY</a:t>
            </a:r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B7E11C6C-EB8D-4B22-83A4-E1DEF89D11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796487"/>
              </p:ext>
            </p:extLst>
          </p:nvPr>
        </p:nvGraphicFramePr>
        <p:xfrm>
          <a:off x="4588489" y="167526"/>
          <a:ext cx="7440218" cy="65229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9766">
                  <a:extLst>
                    <a:ext uri="{9D8B030D-6E8A-4147-A177-3AD203B41FA5}">
                      <a16:colId xmlns:a16="http://schemas.microsoft.com/office/drawing/2014/main" val="3475965695"/>
                    </a:ext>
                  </a:extLst>
                </a:gridCol>
                <a:gridCol w="2110452">
                  <a:extLst>
                    <a:ext uri="{9D8B030D-6E8A-4147-A177-3AD203B41FA5}">
                      <a16:colId xmlns:a16="http://schemas.microsoft.com/office/drawing/2014/main" val="741797467"/>
                    </a:ext>
                  </a:extLst>
                </a:gridCol>
              </a:tblGrid>
              <a:tr h="426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Zdroj (www.nutridatabaze)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Vláknina (g/100 g)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128610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Rohlík bílý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707361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Chléb </a:t>
                      </a:r>
                      <a:r>
                        <a:rPr lang="cs-CZ" sz="1600" dirty="0" err="1">
                          <a:solidFill>
                            <a:schemeClr val="tx1"/>
                          </a:solidFill>
                          <a:effectLst/>
                        </a:rPr>
                        <a:t>pšenično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-žitný, Šumava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135410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Rýže loupaná, dušená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165307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Těstoviny nevaječné, vařené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980663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Ovesné vločky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12,7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4711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Brambory, zimní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418925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Mrkev 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046055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Paprika červená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058654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Okurka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676672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Avokádo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193717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Banán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39208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Jablko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703848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Hroznové víno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67354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Mléko, kravské, polotučné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439892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Eidam, 30 % t. v s.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331134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Tvaroh tučný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121268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Jogurt bílý, 3,5 % tuku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62375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Maso vepřové, krkovice bez kosti, libová, pečená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11506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Losos atlantický, filet s kůží - syrový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58985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Vejce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44162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Čočka, vařená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713886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Sója, vařená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509397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Tofu 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788321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Ořechy vlašské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10,8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81386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Semena slunečnicová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344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400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E8FB5BC-D8B9-4D37-A501-FF73E69331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12A47D-40D9-4033-B478-980EA56921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8148C1-0B63-4162-BA36-81D6BF416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vlákniny mám mít? </a:t>
            </a:r>
            <a:r>
              <a:rPr lang="cs-CZ" sz="2000" dirty="0"/>
              <a:t>dle EFSA 2010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F913AAF-266C-44A6-A3C3-C4523BD0DC80}"/>
              </a:ext>
            </a:extLst>
          </p:cNvPr>
          <p:cNvSpPr txBox="1"/>
          <p:nvPr/>
        </p:nvSpPr>
        <p:spPr>
          <a:xfrm flipH="1">
            <a:off x="2339546" y="2217604"/>
            <a:ext cx="75129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800" b="1" dirty="0">
                <a:latin typeface="+mn-lt"/>
              </a:rPr>
              <a:t>25 g/den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B5404B0-85F3-4B9B-8397-B2BF6098F12B}"/>
              </a:ext>
            </a:extLst>
          </p:cNvPr>
          <p:cNvSpPr txBox="1"/>
          <p:nvPr/>
        </p:nvSpPr>
        <p:spPr>
          <a:xfrm flipH="1">
            <a:off x="2339546" y="4208474"/>
            <a:ext cx="7512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latin typeface="+mn-lt"/>
              </a:rPr>
              <a:t>různorodé zdroje</a:t>
            </a:r>
          </a:p>
        </p:txBody>
      </p:sp>
    </p:spTree>
    <p:extLst>
      <p:ext uri="{BB962C8B-B14F-4D97-AF65-F5344CB8AC3E}">
        <p14:creationId xmlns:p14="http://schemas.microsoft.com/office/powerpoint/2010/main" val="640830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FD050D-D09B-4BF0-B44A-215578E16C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6D90D0-606F-4706-A058-6A32CD60F7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CD8D4876-EFA2-4B0D-BB56-BE556E530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Kolik vlákniny potřebuji? </a:t>
            </a:r>
            <a:r>
              <a:rPr lang="cs-CZ" sz="2000" dirty="0">
                <a:solidFill>
                  <a:schemeClr val="accent1"/>
                </a:solidFill>
              </a:rPr>
              <a:t>(adekvátní příjem, dle EFSA 2010)</a:t>
            </a:r>
            <a:br>
              <a:rPr lang="cs-CZ" dirty="0">
                <a:solidFill>
                  <a:schemeClr val="accent1"/>
                </a:solidFill>
              </a:rPr>
            </a:br>
            <a:endParaRPr lang="cs-CZ" dirty="0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2829CF06-89F7-4BC7-90B1-47B94FCE78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668428"/>
              </p:ext>
            </p:extLst>
          </p:nvPr>
        </p:nvGraphicFramePr>
        <p:xfrm>
          <a:off x="3100830" y="1915536"/>
          <a:ext cx="5734826" cy="341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7413">
                  <a:extLst>
                    <a:ext uri="{9D8B030D-6E8A-4147-A177-3AD203B41FA5}">
                      <a16:colId xmlns:a16="http://schemas.microsoft.com/office/drawing/2014/main" val="220388764"/>
                    </a:ext>
                  </a:extLst>
                </a:gridCol>
                <a:gridCol w="2867413">
                  <a:extLst>
                    <a:ext uri="{9D8B030D-6E8A-4147-A177-3AD203B41FA5}">
                      <a16:colId xmlns:a16="http://schemas.microsoft.com/office/drawing/2014/main" val="1537195253"/>
                    </a:ext>
                  </a:extLst>
                </a:gridCol>
              </a:tblGrid>
              <a:tr h="180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</a:rPr>
                        <a:t>Věk (roky)</a:t>
                      </a:r>
                      <a:endParaRPr lang="cs-CZ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</a:rPr>
                        <a:t>Vláknina stravy (g/den)</a:t>
                      </a:r>
                      <a:endParaRPr lang="cs-CZ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1819135"/>
                  </a:ext>
                </a:extLst>
              </a:tr>
              <a:tr h="180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1-3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10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8635447"/>
                  </a:ext>
                </a:extLst>
              </a:tr>
              <a:tr h="180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</a:rPr>
                        <a:t>4-6</a:t>
                      </a:r>
                      <a:endParaRPr lang="cs-CZ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14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6506486"/>
                  </a:ext>
                </a:extLst>
              </a:tr>
              <a:tr h="180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7-10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16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5355080"/>
                  </a:ext>
                </a:extLst>
              </a:tr>
              <a:tr h="180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11-14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19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556177"/>
                  </a:ext>
                </a:extLst>
              </a:tr>
              <a:tr h="180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15-17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</a:rPr>
                        <a:t>21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4808037"/>
                  </a:ext>
                </a:extLst>
              </a:tr>
              <a:tr h="180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>
                          <a:effectLst/>
                          <a:sym typeface="Symbol" panose="05050102010706020507" pitchFamily="18" charset="2"/>
                        </a:rPr>
                        <a:t></a:t>
                      </a:r>
                      <a:r>
                        <a:rPr lang="cs-CZ" sz="2800">
                          <a:effectLst/>
                        </a:rPr>
                        <a:t>18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</a:rPr>
                        <a:t>25</a:t>
                      </a:r>
                      <a:endParaRPr lang="cs-CZ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8746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939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D83C93-2A66-4939-B58B-E90648E541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F570A9-2CC7-4E7E-A1E3-61EE5A5CCC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4F5598-C15A-47EB-8A5A-349D75B9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Nadměrný přívod vlákniny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7706F4-416F-45D5-8450-AA450F93E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trávicí obtíže</a:t>
            </a:r>
          </a:p>
          <a:p>
            <a:r>
              <a:rPr lang="cs-CZ" dirty="0"/>
              <a:t>snížená absorpce některých minerálních látek</a:t>
            </a:r>
          </a:p>
          <a:p>
            <a:r>
              <a:rPr lang="cs-CZ" dirty="0"/>
              <a:t>snížená absorpce živin celkově (rychlejší průchod střevem)</a:t>
            </a:r>
          </a:p>
          <a:p>
            <a:r>
              <a:rPr lang="cs-CZ" dirty="0"/>
              <a:t>možný pokles účinnosti léčiv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0966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1A1C76C-83A8-4BD2-9ED0-764C8F7E97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B242DAF-B0C7-4AD9-A06B-A3E8DC47F1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DC972B-8067-491C-8C07-7C0B0879F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Tuky</a:t>
            </a:r>
          </a:p>
        </p:txBody>
      </p:sp>
    </p:spTree>
    <p:extLst>
      <p:ext uri="{BB962C8B-B14F-4D97-AF65-F5344CB8AC3E}">
        <p14:creationId xmlns:p14="http://schemas.microsoft.com/office/powerpoint/2010/main" val="2942319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18" y="0"/>
            <a:ext cx="11122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37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D83C93-2A66-4939-B58B-E90648E541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F570A9-2CC7-4E7E-A1E3-61EE5A5CCC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4F5598-C15A-47EB-8A5A-349D75B9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tuky slouží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7706F4-416F-45D5-8450-AA450F93E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vydatný zdroj energie: 38 </a:t>
            </a:r>
            <a:r>
              <a:rPr lang="cs-CZ" dirty="0" err="1"/>
              <a:t>kJ</a:t>
            </a:r>
            <a:r>
              <a:rPr lang="cs-CZ" dirty="0"/>
              <a:t>/g, resp. 9 kcal/g</a:t>
            </a:r>
          </a:p>
          <a:p>
            <a:r>
              <a:rPr lang="cs-CZ" dirty="0"/>
              <a:t>hlavní zásoba energie</a:t>
            </a:r>
          </a:p>
          <a:p>
            <a:r>
              <a:rPr lang="cs-CZ" dirty="0"/>
              <a:t>mechanická a tepelná ochrana</a:t>
            </a:r>
          </a:p>
          <a:p>
            <a:r>
              <a:rPr lang="cs-CZ" dirty="0"/>
              <a:t>termoregulace</a:t>
            </a:r>
          </a:p>
          <a:p>
            <a:r>
              <a:rPr lang="cs-CZ" dirty="0"/>
              <a:t>nosič (lipoproteiny) pro transport řady látek (vitaminů rozpustných v tucích, esenciálních mastných kyselin, sterolů aj.)</a:t>
            </a:r>
          </a:p>
          <a:p>
            <a:r>
              <a:rPr lang="cs-CZ" dirty="0"/>
              <a:t>ve formě fosfolipidů: nezbytná složka buněčných membrán a lipoproteinů</a:t>
            </a:r>
          </a:p>
        </p:txBody>
      </p:sp>
    </p:spTree>
    <p:extLst>
      <p:ext uri="{BB962C8B-B14F-4D97-AF65-F5344CB8AC3E}">
        <p14:creationId xmlns:p14="http://schemas.microsoft.com/office/powerpoint/2010/main" val="3539432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52A1C0-90B2-4EFD-AA27-7D77011542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064140-72E1-45CC-974F-9A64275992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EE410458-4D1D-42C2-BF83-B59F02B00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ENERGIE</a:t>
            </a:r>
          </a:p>
        </p:txBody>
      </p:sp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C68EF024-2A63-42D1-8A1E-A94428DF83F3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dirty="0"/>
              <a:t>Příjem energie:</a:t>
            </a:r>
          </a:p>
          <a:p>
            <a:pPr marL="72000" indent="0">
              <a:buNone/>
            </a:pPr>
            <a:r>
              <a:rPr lang="cs-CZ" dirty="0"/>
              <a:t>	potraviny a nápoje</a:t>
            </a:r>
            <a:br>
              <a:rPr lang="cs-CZ" dirty="0"/>
            </a:br>
            <a:endParaRPr lang="cs-CZ" dirty="0"/>
          </a:p>
        </p:txBody>
      </p:sp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A23D5CC1-552C-4A36-A1E2-2629C5B335E2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cs-CZ" dirty="0"/>
              <a:t>Výdej energie:</a:t>
            </a:r>
          </a:p>
          <a:p>
            <a:pPr marL="72000" indent="0">
              <a:buNone/>
            </a:pPr>
            <a:r>
              <a:rPr lang="cs-CZ" dirty="0"/>
              <a:t>	bazální metabolizmus</a:t>
            </a:r>
          </a:p>
          <a:p>
            <a:pPr marL="72000" indent="0">
              <a:buNone/>
            </a:pPr>
            <a:r>
              <a:rPr lang="cs-CZ" dirty="0"/>
              <a:t>	termický efekt potravy</a:t>
            </a:r>
          </a:p>
          <a:p>
            <a:pPr marL="72000" indent="0">
              <a:buNone/>
            </a:pPr>
            <a:r>
              <a:rPr lang="cs-CZ" dirty="0"/>
              <a:t>	pohybová aktivita</a:t>
            </a:r>
          </a:p>
        </p:txBody>
      </p:sp>
    </p:spTree>
    <p:extLst>
      <p:ext uri="{BB962C8B-B14F-4D97-AF65-F5344CB8AC3E}">
        <p14:creationId xmlns:p14="http://schemas.microsoft.com/office/powerpoint/2010/main" val="38425532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2" y="0"/>
            <a:ext cx="11989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18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D83C93-2A66-4939-B58B-E90648E541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F570A9-2CC7-4E7E-A1E3-61EE5A5CCC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4F5598-C15A-47EB-8A5A-349D75B9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tuky slouží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7706F4-416F-45D5-8450-AA450F93E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omega 3 (n-3) a omega 6 (n-6) MK jsou prekurzory „tkáňových hormonů“ </a:t>
            </a:r>
            <a:r>
              <a:rPr lang="cs-CZ" dirty="0" err="1"/>
              <a:t>ikosanoidů</a:t>
            </a:r>
            <a:r>
              <a:rPr lang="cs-CZ" dirty="0"/>
              <a:t>, které ovlivňují kontrakci a relaxaci hladké svaloviny, srážení krve, bolest či zánět</a:t>
            </a:r>
          </a:p>
          <a:p>
            <a:r>
              <a:rPr lang="cs-CZ" dirty="0"/>
              <a:t>tuky dodávají stravě jemnost chuti a příjemnost při žvýkání a polykání</a:t>
            </a:r>
          </a:p>
          <a:p>
            <a:r>
              <a:rPr lang="cs-CZ" dirty="0"/>
              <a:t>prodlužují pocit nasycení</a:t>
            </a:r>
          </a:p>
        </p:txBody>
      </p:sp>
    </p:spTree>
    <p:extLst>
      <p:ext uri="{BB962C8B-B14F-4D97-AF65-F5344CB8AC3E}">
        <p14:creationId xmlns:p14="http://schemas.microsoft.com/office/powerpoint/2010/main" val="3333731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83" y="0"/>
            <a:ext cx="11127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448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4E3EC1-A7D3-462D-AF96-C38A4E8531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321430-F591-44FA-842F-124E80DAD1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08822E-D1A7-4635-AEEE-C669A220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  <a:br>
              <a:rPr lang="cs-CZ" dirty="0"/>
            </a:br>
            <a:r>
              <a:rPr lang="cs-CZ" dirty="0"/>
              <a:t>TUKŮ</a:t>
            </a:r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B7E11C6C-EB8D-4B22-83A4-E1DEF89D11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37319"/>
              </p:ext>
            </p:extLst>
          </p:nvPr>
        </p:nvGraphicFramePr>
        <p:xfrm>
          <a:off x="4588489" y="167526"/>
          <a:ext cx="7440218" cy="65229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9766">
                  <a:extLst>
                    <a:ext uri="{9D8B030D-6E8A-4147-A177-3AD203B41FA5}">
                      <a16:colId xmlns:a16="http://schemas.microsoft.com/office/drawing/2014/main" val="3475965695"/>
                    </a:ext>
                  </a:extLst>
                </a:gridCol>
                <a:gridCol w="2110452">
                  <a:extLst>
                    <a:ext uri="{9D8B030D-6E8A-4147-A177-3AD203B41FA5}">
                      <a16:colId xmlns:a16="http://schemas.microsoft.com/office/drawing/2014/main" val="741797467"/>
                    </a:ext>
                  </a:extLst>
                </a:gridCol>
              </a:tblGrid>
              <a:tr h="426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Zdroj (www.nutridatabaze)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Tuky (g/100 g)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4" marR="5971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128610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Rohlík bílý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707361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Chléb </a:t>
                      </a:r>
                      <a:r>
                        <a:rPr lang="cs-CZ" sz="1600" dirty="0" err="1">
                          <a:solidFill>
                            <a:schemeClr val="tx1"/>
                          </a:solidFill>
                          <a:effectLst/>
                        </a:rPr>
                        <a:t>pšenično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-žitný, Šumava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135410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Rýže loupaná, dušená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165307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Těstoviny nevaječné, vařené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980663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Ovesné vločky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4711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Brambory, zimní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418925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Mrkev 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046055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Paprika červená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058654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Okurka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676672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Avokádo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193717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Banán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39208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Jablko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703848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Hroznové víno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67354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Mléko, kravské, polotučné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439892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Eidam, 30 % t. v s.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331134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Tvaroh tučný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11,8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121268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Jogurt bílý, 3,5 % tuku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62375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Maso vepřové, krkovice bez kosti, libová, pečená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16,6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11506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Losos atlantický, filet s kůží - syrový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16,9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58985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Vejce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44162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Čočka, vařená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713886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Sója, vařená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509397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Tofu 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788321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Ořechy vlašské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61,2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813869"/>
                  </a:ext>
                </a:extLst>
              </a:tr>
              <a:tr h="201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Semena slunečnicová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9" marR="6286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45,0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344125"/>
                  </a:ext>
                </a:extLst>
              </a:tr>
            </a:tbl>
          </a:graphicData>
        </a:graphic>
      </p:graphicFrame>
      <p:sp>
        <p:nvSpPr>
          <p:cNvPr id="5" name="Řečová bublina: obdélníkový bublinový popisek se zakulacenými rohy 4">
            <a:extLst>
              <a:ext uri="{FF2B5EF4-FFF2-40B4-BE49-F238E27FC236}">
                <a16:creationId xmlns:a16="http://schemas.microsoft.com/office/drawing/2014/main" id="{C699C5D6-34B3-4F77-AD79-FD9292B57C20}"/>
              </a:ext>
            </a:extLst>
          </p:cNvPr>
          <p:cNvSpPr/>
          <p:nvPr/>
        </p:nvSpPr>
        <p:spPr bwMode="auto">
          <a:xfrm>
            <a:off x="540000" y="2162894"/>
            <a:ext cx="3076832" cy="1136822"/>
          </a:xfrm>
          <a:prstGeom prst="wedgeRoundRectCallout">
            <a:avLst>
              <a:gd name="adj1" fmla="val 1657"/>
              <a:gd name="adj2" fmla="val -78804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122C81A-00D4-40F5-B4B5-918328A0253B}"/>
              </a:ext>
            </a:extLst>
          </p:cNvPr>
          <p:cNvSpPr txBox="1"/>
          <p:nvPr/>
        </p:nvSpPr>
        <p:spPr>
          <a:xfrm>
            <a:off x="783341" y="2377362"/>
            <a:ext cx="2639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+mn-lt"/>
              </a:rPr>
              <a:t>MATEŘSKÉ MLÉKO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cca 3,5-4,5 g/100 ml</a:t>
            </a:r>
          </a:p>
        </p:txBody>
      </p:sp>
      <p:sp>
        <p:nvSpPr>
          <p:cNvPr id="9" name="Řečová bublina: obdélníkový bublinový popisek se zakulacenými rohy 8">
            <a:extLst>
              <a:ext uri="{FF2B5EF4-FFF2-40B4-BE49-F238E27FC236}">
                <a16:creationId xmlns:a16="http://schemas.microsoft.com/office/drawing/2014/main" id="{A08B070D-4189-476D-960B-8BD75CB4348E}"/>
              </a:ext>
            </a:extLst>
          </p:cNvPr>
          <p:cNvSpPr/>
          <p:nvPr/>
        </p:nvSpPr>
        <p:spPr bwMode="auto">
          <a:xfrm>
            <a:off x="783341" y="3799959"/>
            <a:ext cx="2132854" cy="1136822"/>
          </a:xfrm>
          <a:prstGeom prst="wedgeRoundRectCallout">
            <a:avLst>
              <a:gd name="adj1" fmla="val -11997"/>
              <a:gd name="adj2" fmla="val -78804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DA49267-8FF8-4C82-ADFC-D24A5F41F85C}"/>
              </a:ext>
            </a:extLst>
          </p:cNvPr>
          <p:cNvSpPr txBox="1"/>
          <p:nvPr/>
        </p:nvSpPr>
        <p:spPr>
          <a:xfrm>
            <a:off x="976184" y="4040659"/>
            <a:ext cx="2640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+mn-lt"/>
              </a:rPr>
              <a:t>KOLOSTRUM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cca 2 g/100 ml</a:t>
            </a:r>
          </a:p>
        </p:txBody>
      </p:sp>
    </p:spTree>
    <p:extLst>
      <p:ext uri="{BB962C8B-B14F-4D97-AF65-F5344CB8AC3E}">
        <p14:creationId xmlns:p14="http://schemas.microsoft.com/office/powerpoint/2010/main" val="226128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FA7A81-A606-4094-AFE0-F861FC308B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E02F7D-33A5-4388-84EC-5F850DDD56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0BBE67-B8F4-4CF6-9715-5ED67B458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280C0E9-1118-4C01-A45D-444C8B6B9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Picture 3" descr="Skener cb">
            <a:extLst>
              <a:ext uri="{FF2B5EF4-FFF2-40B4-BE49-F238E27FC236}">
                <a16:creationId xmlns:a16="http://schemas.microsoft.com/office/drawing/2014/main" id="{01E32BE8-9299-4991-BE66-D12EEA763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000" y="224631"/>
            <a:ext cx="8642350" cy="64087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0324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45</a:t>
            </a:fld>
            <a:endParaRPr lang="cs-CZ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dirty="0"/>
              <a:t>Esenciální MK</a:t>
            </a:r>
            <a:endParaRPr lang="en-US" altLang="cs-CZ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3200" b="1" dirty="0"/>
              <a:t>Linolová (LA, n-6)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3200" b="1" dirty="0"/>
              <a:t>Alfa-linolenová (ALA, n-3)</a:t>
            </a:r>
          </a:p>
          <a:p>
            <a:pPr>
              <a:spcBef>
                <a:spcPts val="600"/>
              </a:spcBef>
            </a:pPr>
            <a:endParaRPr lang="cs-CZ" altLang="cs-CZ" sz="3200" b="1" dirty="0"/>
          </a:p>
          <a:p>
            <a:pPr>
              <a:spcBef>
                <a:spcPts val="600"/>
              </a:spcBef>
            </a:pPr>
            <a:r>
              <a:rPr lang="cs-CZ" altLang="cs-CZ" sz="2400" dirty="0"/>
              <a:t>LA – metabolizována na </a:t>
            </a:r>
            <a:r>
              <a:rPr lang="cs-CZ" altLang="cs-CZ" sz="2400" b="1" dirty="0"/>
              <a:t>arachidonovou</a:t>
            </a:r>
            <a:endParaRPr lang="en-US" altLang="cs-CZ" sz="2400" dirty="0"/>
          </a:p>
          <a:p>
            <a:pPr>
              <a:spcBef>
                <a:spcPts val="600"/>
              </a:spcBef>
            </a:pPr>
            <a:r>
              <a:rPr lang="cs-CZ" altLang="cs-CZ" sz="2400" dirty="0"/>
              <a:t>ALA – metabolizována na </a:t>
            </a:r>
            <a:r>
              <a:rPr lang="cs-CZ" altLang="cs-CZ" sz="2400" b="1" dirty="0"/>
              <a:t>EPA a DHA</a:t>
            </a:r>
            <a:endParaRPr lang="en-US" altLang="cs-CZ" sz="2400" dirty="0"/>
          </a:p>
          <a:p>
            <a:pPr lvl="1">
              <a:spcBef>
                <a:spcPts val="600"/>
              </a:spcBef>
            </a:pPr>
            <a:r>
              <a:rPr lang="cs-CZ" sz="2000" dirty="0"/>
              <a:t>součást buněčných membrán (zejména CNS)</a:t>
            </a:r>
          </a:p>
          <a:p>
            <a:pPr lvl="1">
              <a:spcBef>
                <a:spcPts val="600"/>
              </a:spcBef>
            </a:pPr>
            <a:r>
              <a:rPr lang="cs-CZ" sz="2000" dirty="0"/>
              <a:t>přívod </a:t>
            </a:r>
            <a:r>
              <a:rPr lang="cs-CZ" sz="2000" b="1" dirty="0"/>
              <a:t>250 mg denně</a:t>
            </a:r>
            <a:r>
              <a:rPr lang="cs-CZ" sz="2000" dirty="0"/>
              <a:t> EPA a DHA (1–2 porce</a:t>
            </a:r>
            <a:br>
              <a:rPr lang="cs-CZ" sz="2000" dirty="0"/>
            </a:br>
            <a:r>
              <a:rPr lang="cs-CZ" sz="2000" dirty="0"/>
              <a:t>tučných ryb týdně) u zdravého člověka dostatečný</a:t>
            </a:r>
            <a:br>
              <a:rPr lang="cs-CZ" sz="2000" dirty="0"/>
            </a:br>
            <a:r>
              <a:rPr lang="cs-CZ" sz="2000" dirty="0"/>
              <a:t>z hlediska prevence KVO</a:t>
            </a:r>
          </a:p>
          <a:p>
            <a:pPr>
              <a:spcBef>
                <a:spcPts val="600"/>
              </a:spcBef>
            </a:pPr>
            <a:r>
              <a:rPr lang="cs-CZ" sz="2400" dirty="0"/>
              <a:t>tvorba </a:t>
            </a:r>
            <a:r>
              <a:rPr lang="cs-CZ" sz="2400" b="1" dirty="0" err="1"/>
              <a:t>ikosanoidů</a:t>
            </a:r>
            <a:endParaRPr lang="cs-CZ" sz="2400" dirty="0"/>
          </a:p>
          <a:p>
            <a:endParaRPr lang="cs-CZ" altLang="cs-CZ" b="1" dirty="0"/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015" y="1385799"/>
            <a:ext cx="3905795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11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46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 err="1"/>
              <a:t>Ikosanoidy</a:t>
            </a:r>
            <a:r>
              <a:rPr lang="cs-CZ" altLang="cs-CZ" dirty="0"/>
              <a:t> a KVO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kontrakce hladkého svalstva (tlak krve)</a:t>
            </a:r>
            <a:endParaRPr lang="en-US" altLang="cs-CZ" dirty="0"/>
          </a:p>
          <a:p>
            <a:pPr lvl="2"/>
            <a:r>
              <a:rPr lang="cs-CZ" altLang="cs-CZ" sz="2200" b="1" i="1" dirty="0"/>
              <a:t>n</a:t>
            </a:r>
            <a:r>
              <a:rPr lang="en-US" altLang="cs-CZ" sz="2200" b="1" i="1" dirty="0"/>
              <a:t>-3</a:t>
            </a:r>
            <a:r>
              <a:rPr lang="en-US" altLang="cs-CZ" sz="2200" b="1" dirty="0"/>
              <a:t> </a:t>
            </a:r>
            <a:r>
              <a:rPr lang="cs-CZ" altLang="cs-CZ" sz="2200" b="1" dirty="0" err="1"/>
              <a:t>ikosanoidy</a:t>
            </a:r>
            <a:r>
              <a:rPr lang="cs-CZ" altLang="cs-CZ" sz="2200" b="1" dirty="0"/>
              <a:t> vedou ke snížení TK</a:t>
            </a:r>
            <a:endParaRPr lang="en-US" altLang="cs-CZ" sz="2200" b="1" dirty="0"/>
          </a:p>
          <a:p>
            <a:pPr lvl="2"/>
            <a:r>
              <a:rPr lang="cs-CZ" altLang="cs-CZ" sz="2200" i="1" dirty="0"/>
              <a:t>n</a:t>
            </a:r>
            <a:r>
              <a:rPr lang="en-US" altLang="cs-CZ" sz="2200" i="1" dirty="0"/>
              <a:t>-6</a:t>
            </a:r>
            <a:r>
              <a:rPr lang="en-US" altLang="cs-CZ" sz="2200" dirty="0"/>
              <a:t> </a:t>
            </a:r>
            <a:r>
              <a:rPr lang="cs-CZ" altLang="cs-CZ" sz="2200" dirty="0" err="1"/>
              <a:t>ikosanoidy</a:t>
            </a:r>
            <a:r>
              <a:rPr lang="cs-CZ" altLang="cs-CZ" sz="2200" dirty="0"/>
              <a:t> vedou ke zvýšení TK</a:t>
            </a:r>
            <a:endParaRPr lang="en-US" altLang="cs-CZ" sz="2200" dirty="0"/>
          </a:p>
          <a:p>
            <a:r>
              <a:rPr lang="cs-CZ" altLang="cs-CZ" sz="2400" dirty="0"/>
              <a:t>srážení krve</a:t>
            </a:r>
            <a:endParaRPr lang="en-US" altLang="cs-CZ" sz="2400" dirty="0"/>
          </a:p>
          <a:p>
            <a:pPr lvl="2"/>
            <a:r>
              <a:rPr lang="cs-CZ" altLang="cs-CZ" sz="2200" b="1" i="1" dirty="0"/>
              <a:t>n</a:t>
            </a:r>
            <a:r>
              <a:rPr lang="en-US" altLang="cs-CZ" sz="2200" b="1" i="1" dirty="0"/>
              <a:t>-3</a:t>
            </a:r>
            <a:r>
              <a:rPr lang="en-US" altLang="cs-CZ" sz="2200" b="1" dirty="0"/>
              <a:t> </a:t>
            </a:r>
            <a:r>
              <a:rPr lang="cs-CZ" altLang="cs-CZ" sz="2200" b="1" dirty="0" err="1"/>
              <a:t>ikosanoidy</a:t>
            </a:r>
            <a:r>
              <a:rPr lang="cs-CZ" altLang="cs-CZ" sz="2200" b="1" dirty="0"/>
              <a:t> potlačují srážení krve</a:t>
            </a:r>
            <a:endParaRPr lang="en-US" altLang="cs-CZ" sz="2200" b="1" dirty="0"/>
          </a:p>
          <a:p>
            <a:pPr lvl="2"/>
            <a:r>
              <a:rPr lang="cs-CZ" altLang="cs-CZ" sz="2200" i="1" dirty="0"/>
              <a:t>n</a:t>
            </a:r>
            <a:r>
              <a:rPr lang="en-US" altLang="cs-CZ" sz="2200" i="1" dirty="0"/>
              <a:t>-6</a:t>
            </a:r>
            <a:r>
              <a:rPr lang="en-US" altLang="cs-CZ" sz="2200" dirty="0"/>
              <a:t> </a:t>
            </a:r>
            <a:r>
              <a:rPr lang="cs-CZ" altLang="cs-CZ" sz="2200" dirty="0" err="1"/>
              <a:t>ikosanoidy</a:t>
            </a:r>
            <a:r>
              <a:rPr lang="cs-CZ" altLang="cs-CZ" sz="2200" dirty="0"/>
              <a:t> podporují srážení krve</a:t>
            </a:r>
          </a:p>
          <a:p>
            <a:r>
              <a:rPr lang="cs-CZ" altLang="cs-CZ" sz="2400" dirty="0"/>
              <a:t>viskozita krve</a:t>
            </a:r>
          </a:p>
          <a:p>
            <a:pPr lvl="2"/>
            <a:r>
              <a:rPr lang="cs-CZ" altLang="cs-CZ" sz="2200" b="1" i="1" dirty="0"/>
              <a:t>n</a:t>
            </a:r>
            <a:r>
              <a:rPr lang="en-US" altLang="cs-CZ" sz="2200" b="1" i="1" dirty="0"/>
              <a:t>-3</a:t>
            </a:r>
            <a:r>
              <a:rPr lang="en-US" altLang="cs-CZ" sz="2200" b="1" dirty="0"/>
              <a:t> </a:t>
            </a:r>
            <a:r>
              <a:rPr lang="cs-CZ" altLang="cs-CZ" sz="2200" b="1" dirty="0" err="1"/>
              <a:t>ikosanoidy</a:t>
            </a:r>
            <a:r>
              <a:rPr lang="cs-CZ" altLang="cs-CZ" sz="2200" b="1" dirty="0"/>
              <a:t> snižují krevní viskozitu</a:t>
            </a:r>
            <a:r>
              <a:rPr lang="en-US" altLang="cs-CZ" sz="2200" b="1" dirty="0"/>
              <a:t> </a:t>
            </a:r>
            <a:endParaRPr lang="cs-CZ" altLang="cs-CZ" sz="2200" b="1" dirty="0"/>
          </a:p>
          <a:p>
            <a:pPr lvl="2"/>
            <a:r>
              <a:rPr lang="cs-CZ" altLang="cs-CZ" sz="2200" b="1" i="1" dirty="0"/>
              <a:t>n</a:t>
            </a:r>
            <a:r>
              <a:rPr lang="en-US" altLang="cs-CZ" sz="2200" b="1" i="1" dirty="0"/>
              <a:t>-3</a:t>
            </a:r>
            <a:r>
              <a:rPr lang="en-US" altLang="cs-CZ" sz="2200" b="1" dirty="0"/>
              <a:t> PUFA</a:t>
            </a:r>
            <a:r>
              <a:rPr lang="cs-CZ" altLang="cs-CZ" sz="2200" b="1" dirty="0"/>
              <a:t> mohou snižovat intenzitu zánětlivé odpovědi</a:t>
            </a:r>
            <a:endParaRPr lang="en-US" altLang="cs-CZ" sz="2000" b="1" dirty="0"/>
          </a:p>
          <a:p>
            <a:pPr lvl="3"/>
            <a:endParaRPr lang="en-US" alt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26589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D8C210-908B-46AA-AA82-16001A4468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BDCF80-6B62-4083-9185-7FA8CBC189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4304F3-6A03-40E2-9B98-C26831E64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tuku potřebuji? </a:t>
            </a:r>
            <a:r>
              <a:rPr lang="cs-CZ" sz="2000" dirty="0"/>
              <a:t>dle EFSA, 2010</a:t>
            </a:r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5DF3885B-154F-49F1-B9D8-291E7A927C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0566677"/>
              </p:ext>
            </p:extLst>
          </p:nvPr>
        </p:nvGraphicFramePr>
        <p:xfrm>
          <a:off x="999460" y="1520456"/>
          <a:ext cx="9282223" cy="36045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8534">
                  <a:extLst>
                    <a:ext uri="{9D8B030D-6E8A-4147-A177-3AD203B41FA5}">
                      <a16:colId xmlns:a16="http://schemas.microsoft.com/office/drawing/2014/main" val="1374367355"/>
                    </a:ext>
                  </a:extLst>
                </a:gridCol>
                <a:gridCol w="1638380">
                  <a:extLst>
                    <a:ext uri="{9D8B030D-6E8A-4147-A177-3AD203B41FA5}">
                      <a16:colId xmlns:a16="http://schemas.microsoft.com/office/drawing/2014/main" val="3604072440"/>
                    </a:ext>
                  </a:extLst>
                </a:gridCol>
                <a:gridCol w="665519">
                  <a:extLst>
                    <a:ext uri="{9D8B030D-6E8A-4147-A177-3AD203B41FA5}">
                      <a16:colId xmlns:a16="http://schemas.microsoft.com/office/drawing/2014/main" val="152485679"/>
                    </a:ext>
                  </a:extLst>
                </a:gridCol>
                <a:gridCol w="1101958">
                  <a:extLst>
                    <a:ext uri="{9D8B030D-6E8A-4147-A177-3AD203B41FA5}">
                      <a16:colId xmlns:a16="http://schemas.microsoft.com/office/drawing/2014/main" val="1667915883"/>
                    </a:ext>
                  </a:extLst>
                </a:gridCol>
                <a:gridCol w="1101958">
                  <a:extLst>
                    <a:ext uri="{9D8B030D-6E8A-4147-A177-3AD203B41FA5}">
                      <a16:colId xmlns:a16="http://schemas.microsoft.com/office/drawing/2014/main" val="85470700"/>
                    </a:ext>
                  </a:extLst>
                </a:gridCol>
                <a:gridCol w="1101958">
                  <a:extLst>
                    <a:ext uri="{9D8B030D-6E8A-4147-A177-3AD203B41FA5}">
                      <a16:colId xmlns:a16="http://schemas.microsoft.com/office/drawing/2014/main" val="1325805607"/>
                    </a:ext>
                  </a:extLst>
                </a:gridCol>
                <a:gridCol w="1101958">
                  <a:extLst>
                    <a:ext uri="{9D8B030D-6E8A-4147-A177-3AD203B41FA5}">
                      <a16:colId xmlns:a16="http://schemas.microsoft.com/office/drawing/2014/main" val="682015094"/>
                    </a:ext>
                  </a:extLst>
                </a:gridCol>
                <a:gridCol w="1101958">
                  <a:extLst>
                    <a:ext uri="{9D8B030D-6E8A-4147-A177-3AD203B41FA5}">
                      <a16:colId xmlns:a16="http://schemas.microsoft.com/office/drawing/2014/main" val="324442207"/>
                    </a:ext>
                  </a:extLst>
                </a:gridCol>
              </a:tblGrid>
              <a:tr h="11130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Věk (roky)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Tuk celkem (E%)</a:t>
                      </a:r>
                      <a:r>
                        <a:rPr lang="cs-CZ" sz="2000" baseline="30000">
                          <a:effectLst/>
                        </a:rPr>
                        <a:t>(a)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SFA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LA (E%)</a:t>
                      </a:r>
                      <a:r>
                        <a:rPr lang="cs-CZ" sz="2000" baseline="30000">
                          <a:effectLst/>
                        </a:rPr>
                        <a:t>(b)</a:t>
                      </a:r>
                      <a:r>
                        <a:rPr lang="cs-CZ" sz="2000">
                          <a:effectLst/>
                        </a:rPr>
                        <a:t> 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ALA (E%)</a:t>
                      </a:r>
                      <a:r>
                        <a:rPr lang="cs-CZ" sz="2000" baseline="30000">
                          <a:effectLst/>
                        </a:rPr>
                        <a:t>(b)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EPA+DHA (mg/den)</a:t>
                      </a:r>
                      <a:r>
                        <a:rPr lang="cs-CZ" sz="2000" baseline="30000">
                          <a:effectLst/>
                        </a:rPr>
                        <a:t>(b)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DHA (mg/den)</a:t>
                      </a:r>
                      <a:r>
                        <a:rPr lang="cs-CZ" sz="2000" baseline="30000">
                          <a:effectLst/>
                        </a:rPr>
                        <a:t>(b)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TFA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09826"/>
                  </a:ext>
                </a:extLst>
              </a:tr>
              <a:tr h="556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7-11 měsíc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40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7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Co nejméně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 row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4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0,5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 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7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Co nejméně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extLst>
                  <a:ext uri="{0D108BD9-81ED-4DB2-BD59-A6C34878D82A}">
                    <a16:rowId xmlns:a16="http://schemas.microsoft.com/office/drawing/2014/main" val="3547528514"/>
                  </a:ext>
                </a:extLst>
              </a:tr>
              <a:tr h="2782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35-40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 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191303"/>
                  </a:ext>
                </a:extLst>
              </a:tr>
              <a:tr h="2782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2-3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250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 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505806"/>
                  </a:ext>
                </a:extLst>
              </a:tr>
              <a:tr h="2782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4-17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20-35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 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563635"/>
                  </a:ext>
                </a:extLst>
              </a:tr>
              <a:tr h="2782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sym typeface="Symbol" panose="05050102010706020507" pitchFamily="18" charset="2"/>
                        </a:rPr>
                        <a:t></a:t>
                      </a:r>
                      <a:r>
                        <a:rPr lang="cs-CZ" sz="2000">
                          <a:effectLst/>
                        </a:rPr>
                        <a:t> 18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 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810180"/>
                  </a:ext>
                </a:extLst>
              </a:tr>
              <a:tr h="2782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Těhotné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+ 100-200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715516"/>
                  </a:ext>
                </a:extLst>
              </a:tr>
              <a:tr h="2782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Kojící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714542"/>
                  </a:ext>
                </a:extLst>
              </a:tr>
            </a:tbl>
          </a:graphicData>
        </a:graphic>
      </p:graphicFrame>
      <p:sp>
        <p:nvSpPr>
          <p:cNvPr id="7" name="Řečová bublina: obdélníkový bublinový popisek se zakulacenými rohy 6">
            <a:extLst>
              <a:ext uri="{FF2B5EF4-FFF2-40B4-BE49-F238E27FC236}">
                <a16:creationId xmlns:a16="http://schemas.microsoft.com/office/drawing/2014/main" id="{960B3DD6-45F2-4BF1-9742-7F799AA445BC}"/>
              </a:ext>
            </a:extLst>
          </p:cNvPr>
          <p:cNvSpPr/>
          <p:nvPr/>
        </p:nvSpPr>
        <p:spPr bwMode="auto">
          <a:xfrm>
            <a:off x="1235676" y="5251840"/>
            <a:ext cx="9046007" cy="849308"/>
          </a:xfrm>
          <a:prstGeom prst="wedgeRoundRectCallout">
            <a:avLst>
              <a:gd name="adj1" fmla="val -35449"/>
              <a:gd name="adj2" fmla="val -74262"/>
              <a:gd name="adj3" fmla="val 16667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34F252B-53EA-4AC8-90C0-8FA2C35A4897}"/>
              </a:ext>
            </a:extLst>
          </p:cNvPr>
          <p:cNvSpPr txBox="1"/>
          <p:nvPr/>
        </p:nvSpPr>
        <p:spPr>
          <a:xfrm>
            <a:off x="1235676" y="5273893"/>
            <a:ext cx="8513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Vysvětlivky: E% - procento příjmu energie, SFA - nasycené mastné kyseliny, LA - linolová kyselina, ALA - alfa </a:t>
            </a:r>
            <a:r>
              <a:rPr lang="cs-CZ" sz="800" dirty="0" err="1"/>
              <a:t>linolenová</a:t>
            </a:r>
            <a:r>
              <a:rPr lang="cs-CZ" sz="800" dirty="0"/>
              <a:t> kyselina, EPA - </a:t>
            </a:r>
            <a:r>
              <a:rPr lang="cs-CZ" sz="800" dirty="0" err="1"/>
              <a:t>eikosapentaenová</a:t>
            </a:r>
            <a:r>
              <a:rPr lang="cs-CZ" sz="800" dirty="0"/>
              <a:t> kyselina, DHA </a:t>
            </a:r>
            <a:r>
              <a:rPr lang="cs-CZ" sz="800" dirty="0" err="1"/>
              <a:t>dokosahexaenová</a:t>
            </a:r>
            <a:r>
              <a:rPr lang="cs-CZ" sz="800" dirty="0"/>
              <a:t> kyselina, TFA - trans-mastné kyseliny</a:t>
            </a:r>
          </a:p>
          <a:p>
            <a:pPr lvl="0"/>
            <a:r>
              <a:rPr lang="cs-CZ" sz="800" dirty="0"/>
              <a:t>(a) Referenční rozmezí příjmu</a:t>
            </a:r>
          </a:p>
          <a:p>
            <a:pPr lvl="0"/>
            <a:r>
              <a:rPr lang="cs-CZ" sz="800" dirty="0"/>
              <a:t>(b) Adekvátní příjem</a:t>
            </a:r>
          </a:p>
          <a:p>
            <a:pPr lvl="0"/>
            <a:r>
              <a:rPr lang="cs-CZ" sz="800" dirty="0"/>
              <a:t>(c) V druhé polovině prvního roku života, tj. od počátku 7. měsíce do 1. narozenin.</a:t>
            </a:r>
          </a:p>
          <a:p>
            <a:pPr lvl="0"/>
            <a:r>
              <a:rPr lang="cs-CZ" sz="800" dirty="0"/>
              <a:t>(d) Navíc k adekvátnímu příjmu žen, které nejsou těhotné a nekojí.</a:t>
            </a:r>
          </a:p>
          <a:p>
            <a:pPr algn="l"/>
            <a:endParaRPr lang="cs-CZ" sz="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771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B0FBBC-27F9-48A7-81C4-CA6E2B2AC6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530A3A-9867-4364-9045-B38A1C2950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9940BB9-8A43-924E-B5EF-9F388A28E1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76185" y="642551"/>
            <a:ext cx="6610864" cy="510334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3F6F38A-FCE4-47EE-831F-126C3225B15F}"/>
              </a:ext>
            </a:extLst>
          </p:cNvPr>
          <p:cNvSpPr txBox="1"/>
          <p:nvPr/>
        </p:nvSpPr>
        <p:spPr>
          <a:xfrm>
            <a:off x="7488194" y="3657601"/>
            <a:ext cx="3842951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Omega 3:</a:t>
            </a:r>
          </a:p>
          <a:p>
            <a:pPr marL="457200" indent="-457200" algn="l">
              <a:buFontTx/>
              <a:buChar char="-"/>
            </a:pPr>
            <a:r>
              <a:rPr lang="cs-CZ" sz="2000" dirty="0">
                <a:latin typeface="+mn-lt"/>
              </a:rPr>
              <a:t>řepkový olej 8,2 g/100 g</a:t>
            </a:r>
          </a:p>
          <a:p>
            <a:pPr marL="457200" indent="-457200" algn="l">
              <a:buFontTx/>
              <a:buChar char="-"/>
            </a:pPr>
            <a:r>
              <a:rPr lang="cs-CZ" sz="2000" dirty="0">
                <a:latin typeface="+mn-lt"/>
              </a:rPr>
              <a:t>vlašské ořechy 7,9 g/100 g</a:t>
            </a:r>
          </a:p>
          <a:p>
            <a:pPr marL="457200" indent="-457200" algn="l">
              <a:buFontTx/>
              <a:buChar char="-"/>
            </a:pPr>
            <a:r>
              <a:rPr lang="cs-CZ" sz="2000" dirty="0">
                <a:latin typeface="+mn-lt"/>
              </a:rPr>
              <a:t>lněná semena 16,7 g/100 g</a:t>
            </a:r>
          </a:p>
          <a:p>
            <a:pPr marL="457200" indent="-457200" algn="l">
              <a:buFontTx/>
              <a:buChar char="-"/>
            </a:pPr>
            <a:r>
              <a:rPr lang="cs-CZ" sz="2000" dirty="0">
                <a:latin typeface="+mn-lt"/>
              </a:rPr>
              <a:t>sójový olej 7,5 g/100 g</a:t>
            </a:r>
          </a:p>
          <a:p>
            <a:pPr marL="457200" indent="-457200" algn="l">
              <a:buFontTx/>
              <a:buChar char="-"/>
            </a:pPr>
            <a:r>
              <a:rPr lang="cs-CZ" sz="2000" dirty="0">
                <a:latin typeface="+mn-lt"/>
              </a:rPr>
              <a:t>RYBÍ TUK/OLEJ</a:t>
            </a:r>
          </a:p>
        </p:txBody>
      </p:sp>
    </p:spTree>
    <p:extLst>
      <p:ext uri="{BB962C8B-B14F-4D97-AF65-F5344CB8AC3E}">
        <p14:creationId xmlns:p14="http://schemas.microsoft.com/office/powerpoint/2010/main" val="277902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">
            <a:extLst>
              <a:ext uri="{FF2B5EF4-FFF2-40B4-BE49-F238E27FC236}">
                <a16:creationId xmlns:a16="http://schemas.microsoft.com/office/drawing/2014/main" id="{9DC4786C-A1EA-496F-B400-0C56E4A1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0449" y="1352329"/>
            <a:ext cx="5080368" cy="508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6BDC51A0-A1FB-4BBA-AA68-B7B37D3F0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spc="-100" dirty="0"/>
              <a:t>Složení tuků dle mastných kyselin</a:t>
            </a:r>
            <a:br>
              <a:rPr lang="cs-CZ" dirty="0"/>
            </a:b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6EACFC3-BA6E-42B4-992B-9105870D94D5}"/>
              </a:ext>
            </a:extLst>
          </p:cNvPr>
          <p:cNvSpPr txBox="1"/>
          <p:nvPr/>
        </p:nvSpPr>
        <p:spPr>
          <a:xfrm>
            <a:off x="8654902" y="4646428"/>
            <a:ext cx="243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Zdroj: EUFIC</a:t>
            </a:r>
          </a:p>
        </p:txBody>
      </p:sp>
    </p:spTree>
    <p:extLst>
      <p:ext uri="{BB962C8B-B14F-4D97-AF65-F5344CB8AC3E}">
        <p14:creationId xmlns:p14="http://schemas.microsoft.com/office/powerpoint/2010/main" val="2364269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7BE8E4-E6B7-72F5-F2A8-DA5C4015A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332469-33A5-B4BD-6C3A-A2238A812F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B72233C-C585-2510-0555-25451539A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Energie - příjem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83584289-EB3F-30EB-9405-0D0C8488D522}"/>
              </a:ext>
            </a:extLst>
          </p:cNvPr>
          <p:cNvCxnSpPr/>
          <p:nvPr/>
        </p:nvCxnSpPr>
        <p:spPr bwMode="auto">
          <a:xfrm>
            <a:off x="749560" y="3383280"/>
            <a:ext cx="1069288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E6CABE45-02F3-DB25-D170-2FD8FBE0A3C4}"/>
              </a:ext>
            </a:extLst>
          </p:cNvPr>
          <p:cNvGrpSpPr/>
          <p:nvPr/>
        </p:nvGrpSpPr>
        <p:grpSpPr>
          <a:xfrm>
            <a:off x="2011680" y="2783840"/>
            <a:ext cx="8168640" cy="1249680"/>
            <a:chOff x="1788160" y="2529840"/>
            <a:chExt cx="8168640" cy="1249680"/>
          </a:xfrm>
        </p:grpSpPr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125F47D8-A00C-AB3C-92DD-3460E67BD07E}"/>
                </a:ext>
              </a:extLst>
            </p:cNvPr>
            <p:cNvCxnSpPr/>
            <p:nvPr/>
          </p:nvCxnSpPr>
          <p:spPr bwMode="auto">
            <a:xfrm>
              <a:off x="1788160" y="2529840"/>
              <a:ext cx="0" cy="1219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33EAE815-4A62-849F-9C03-9ED068A8CF05}"/>
                </a:ext>
              </a:extLst>
            </p:cNvPr>
            <p:cNvCxnSpPr/>
            <p:nvPr/>
          </p:nvCxnSpPr>
          <p:spPr bwMode="auto">
            <a:xfrm>
              <a:off x="5811520" y="2560320"/>
              <a:ext cx="0" cy="1219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B5997809-8CC5-EA03-64FE-A1BFD7EDF3F9}"/>
                </a:ext>
              </a:extLst>
            </p:cNvPr>
            <p:cNvCxnSpPr/>
            <p:nvPr/>
          </p:nvCxnSpPr>
          <p:spPr bwMode="auto">
            <a:xfrm>
              <a:off x="9956800" y="2529840"/>
              <a:ext cx="0" cy="1219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7CFB333-BF7D-0D5B-6112-BFBA95A7178E}"/>
              </a:ext>
            </a:extLst>
          </p:cNvPr>
          <p:cNvSpPr txBox="1"/>
          <p:nvPr/>
        </p:nvSpPr>
        <p:spPr>
          <a:xfrm>
            <a:off x="1137081" y="1908466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3600" b="1">
                <a:latin typeface="+mn-lt"/>
              </a:rPr>
              <a:t>17 kJ/g</a:t>
            </a:r>
            <a:endParaRPr lang="cs-CZ" sz="3600" b="1" dirty="0" err="1">
              <a:latin typeface="+mn-lt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2DA220A-D5FA-CDE3-E064-F9B47C7DC408}"/>
              </a:ext>
            </a:extLst>
          </p:cNvPr>
          <p:cNvSpPr txBox="1"/>
          <p:nvPr/>
        </p:nvSpPr>
        <p:spPr>
          <a:xfrm>
            <a:off x="5160441" y="1908466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3600" b="1">
                <a:latin typeface="+mn-lt"/>
              </a:rPr>
              <a:t>28 kJ/g</a:t>
            </a:r>
            <a:endParaRPr lang="cs-CZ" sz="3600" b="1" dirty="0" err="1">
              <a:latin typeface="+mn-lt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C6F4C9E-37E3-BE13-8789-9D883A5AADFB}"/>
              </a:ext>
            </a:extLst>
          </p:cNvPr>
          <p:cNvSpPr txBox="1"/>
          <p:nvPr/>
        </p:nvSpPr>
        <p:spPr>
          <a:xfrm>
            <a:off x="9305721" y="1908465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3600" b="1">
                <a:latin typeface="+mn-lt"/>
              </a:rPr>
              <a:t>38 kJ/g</a:t>
            </a:r>
            <a:endParaRPr lang="cs-CZ" sz="3600" b="1" dirty="0" err="1">
              <a:latin typeface="+mn-lt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E84C02EF-54A3-0CEC-2E8B-80E2F1C2E5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4516671"/>
            <a:ext cx="1626310" cy="95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406ADC0-EC89-4D28-F467-C6C2D641B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45" y="4516671"/>
            <a:ext cx="1234035" cy="95637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949FD1B-4EED-7A03-EE08-C061CCA93B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r="10557"/>
          <a:stretch/>
        </p:blipFill>
        <p:spPr>
          <a:xfrm>
            <a:off x="9352295" y="4238645"/>
            <a:ext cx="1656050" cy="1344254"/>
          </a:xfrm>
          <a:prstGeom prst="rect">
            <a:avLst/>
          </a:prstGeom>
        </p:spPr>
      </p:pic>
      <p:pic>
        <p:nvPicPr>
          <p:cNvPr id="1026" name="Picture 2" descr="Absolut Vodka 40 % 1 l od 374 Kč - Zboží.cz">
            <a:extLst>
              <a:ext uri="{FF2B5EF4-FFF2-40B4-BE49-F238E27FC236}">
                <a16:creationId xmlns:a16="http://schemas.microsoft.com/office/drawing/2014/main" id="{4728B2A1-51AE-6EDE-0631-B805D3F95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59" y="4352369"/>
            <a:ext cx="1712362" cy="134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10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50</a:t>
            </a:fld>
            <a:endParaRPr lang="cs-CZ" dirty="0"/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dirty="0"/>
              <a:t>Sterol</a:t>
            </a:r>
            <a:r>
              <a:rPr lang="cs-CZ" altLang="cs-CZ" dirty="0"/>
              <a:t>y</a:t>
            </a:r>
            <a:endParaRPr lang="en-US" altLang="cs-CZ" dirty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cs-CZ" altLang="cs-CZ" dirty="0"/>
              <a:t>základem je </a:t>
            </a:r>
            <a:r>
              <a:rPr lang="cs-CZ" altLang="cs-CZ" b="1" dirty="0" err="1"/>
              <a:t>steran</a:t>
            </a:r>
            <a:r>
              <a:rPr lang="cs-CZ" altLang="cs-CZ" b="1" dirty="0"/>
              <a:t> </a:t>
            </a:r>
            <a:r>
              <a:rPr lang="cs-CZ" altLang="cs-CZ" dirty="0"/>
              <a:t>–</a:t>
            </a:r>
            <a:r>
              <a:rPr lang="cs-CZ" altLang="cs-CZ" b="1" dirty="0"/>
              <a:t> </a:t>
            </a:r>
            <a:r>
              <a:rPr lang="cs-CZ" altLang="cs-CZ" dirty="0" err="1"/>
              <a:t>cyklopentan</a:t>
            </a:r>
            <a:r>
              <a:rPr lang="cs-CZ" altLang="cs-CZ" dirty="0"/>
              <a:t> + </a:t>
            </a:r>
            <a:r>
              <a:rPr lang="cs-CZ" altLang="cs-CZ" dirty="0" err="1"/>
              <a:t>fenantren</a:t>
            </a:r>
            <a:endParaRPr lang="en-US" altLang="cs-CZ" dirty="0"/>
          </a:p>
          <a:p>
            <a:r>
              <a:rPr lang="cs-CZ" altLang="cs-CZ" dirty="0"/>
              <a:t>neřadí se mezi tuky, jde o látky tukové povahy</a:t>
            </a:r>
          </a:p>
          <a:p>
            <a:r>
              <a:rPr lang="cs-CZ" altLang="cs-CZ" dirty="0"/>
              <a:t>nejsou zdrojem energie</a:t>
            </a:r>
            <a:endParaRPr lang="en-US" altLang="cs-CZ" dirty="0"/>
          </a:p>
          <a:p>
            <a:r>
              <a:rPr lang="cs-CZ" altLang="cs-CZ" dirty="0"/>
              <a:t>nejznámější zástupce </a:t>
            </a:r>
            <a:r>
              <a:rPr lang="cs-CZ" altLang="cs-CZ" b="1" dirty="0"/>
              <a:t>cholesterol</a:t>
            </a:r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0510423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51</a:t>
            </a:fld>
            <a:endParaRPr lang="cs-CZ" dirty="0"/>
          </a:p>
        </p:txBody>
      </p:sp>
      <p:sp>
        <p:nvSpPr>
          <p:cNvPr id="10242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dirty="0"/>
              <a:t>Cholesterol</a:t>
            </a:r>
            <a:endParaRPr lang="en-US" altLang="cs-CZ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b="1" dirty="0"/>
              <a:t>esenciální látka</a:t>
            </a:r>
          </a:p>
          <a:p>
            <a:pPr lvl="1"/>
            <a:r>
              <a:rPr lang="cs-CZ" altLang="cs-CZ" dirty="0"/>
              <a:t>stavební součást cytoplazmatické membrány</a:t>
            </a:r>
          </a:p>
          <a:p>
            <a:pPr lvl="1"/>
            <a:r>
              <a:rPr lang="cs-CZ" altLang="cs-CZ" dirty="0"/>
              <a:t>tvorba steroidních hormonů</a:t>
            </a:r>
            <a:endParaRPr lang="en-US" altLang="cs-CZ" dirty="0"/>
          </a:p>
          <a:p>
            <a:pPr lvl="1"/>
            <a:r>
              <a:rPr lang="cs-CZ" altLang="cs-CZ" dirty="0"/>
              <a:t>žlučové kyseliny – trávení tuků</a:t>
            </a:r>
          </a:p>
          <a:p>
            <a:pPr lvl="1"/>
            <a:r>
              <a:rPr lang="cs-CZ" altLang="cs-CZ" dirty="0"/>
              <a:t>produkce vitaminu D v kůži</a:t>
            </a:r>
            <a:endParaRPr lang="en-US" altLang="cs-CZ" dirty="0"/>
          </a:p>
          <a:p>
            <a:pPr eaLnBrk="1" hangingPunct="1">
              <a:lnSpc>
                <a:spcPct val="90000"/>
              </a:lnSpc>
            </a:pPr>
            <a:endParaRPr lang="cs-CZ" altLang="cs-CZ" b="1" dirty="0"/>
          </a:p>
          <a:p>
            <a:pPr eaLnBrk="1" hangingPunct="1">
              <a:lnSpc>
                <a:spcPct val="90000"/>
              </a:lnSpc>
            </a:pPr>
            <a:r>
              <a:rPr lang="cs-CZ" altLang="cs-CZ" b="1" dirty="0"/>
              <a:t>zdroje cholesterolu</a:t>
            </a:r>
          </a:p>
          <a:p>
            <a:pPr lvl="1"/>
            <a:r>
              <a:rPr lang="cs-CZ" altLang="cs-CZ" dirty="0"/>
              <a:t>tvorba v játrech</a:t>
            </a:r>
          </a:p>
          <a:p>
            <a:pPr lvl="1"/>
            <a:r>
              <a:rPr lang="cs-CZ" altLang="cs-CZ" dirty="0"/>
              <a:t>přívod stravou</a:t>
            </a:r>
            <a:endParaRPr lang="en-US" altLang="cs-CZ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8F85015-6F6B-4711-BFD3-04E2E9A85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03" y="2425134"/>
            <a:ext cx="3852862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7439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52</a:t>
            </a:fld>
            <a:endParaRPr lang="cs-CZ" dirty="0"/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Cholesterol </a:t>
            </a:r>
            <a:r>
              <a:rPr lang="cs-CZ" dirty="0"/>
              <a:t>ve stravě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potraviny živočišného původu</a:t>
            </a:r>
            <a:endParaRPr lang="en-US" altLang="cs-CZ" dirty="0"/>
          </a:p>
          <a:p>
            <a:r>
              <a:rPr lang="cs-CZ" altLang="cs-CZ" b="1" dirty="0"/>
              <a:t>bohaté zdroje cholesterolu</a:t>
            </a:r>
            <a:r>
              <a:rPr lang="en-US" altLang="cs-CZ" b="1" dirty="0"/>
              <a:t>:</a:t>
            </a:r>
          </a:p>
          <a:p>
            <a:pPr lvl="1" eaLnBrk="1" hangingPunct="1"/>
            <a:r>
              <a:rPr lang="cs-CZ" altLang="cs-CZ" sz="2800" dirty="0"/>
              <a:t>vaječný žloutek</a:t>
            </a:r>
            <a:endParaRPr lang="en-US" altLang="cs-CZ" sz="2800" dirty="0"/>
          </a:p>
          <a:p>
            <a:pPr lvl="1" eaLnBrk="1" hangingPunct="1"/>
            <a:r>
              <a:rPr lang="cs-CZ" altLang="cs-CZ" sz="2800" dirty="0"/>
              <a:t>mozek, játra, vnitřnosti obecně</a:t>
            </a:r>
            <a:endParaRPr lang="en-US" altLang="cs-CZ" sz="2800" dirty="0"/>
          </a:p>
          <a:p>
            <a:pPr lvl="1" eaLnBrk="1" hangingPunct="1"/>
            <a:r>
              <a:rPr lang="cs-CZ" altLang="cs-CZ" sz="2800" dirty="0"/>
              <a:t>mořské plody</a:t>
            </a:r>
          </a:p>
          <a:p>
            <a:pPr lvl="1" eaLnBrk="1" hangingPunct="1"/>
            <a:endParaRPr lang="cs-CZ" altLang="cs-CZ" sz="2800" dirty="0"/>
          </a:p>
          <a:p>
            <a:r>
              <a:rPr lang="cs-CZ" altLang="cs-CZ" sz="3200" b="1" dirty="0"/>
              <a:t>LDL vs. HDL cholesterol</a:t>
            </a:r>
            <a:endParaRPr lang="en-US" altLang="cs-CZ" sz="32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475" y="3213100"/>
            <a:ext cx="3399937" cy="27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828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53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Důležité!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3200" b="1" dirty="0"/>
              <a:t>U většiny lidí nezáleží na přívodu cholesterolu stravou, ale spíše na </a:t>
            </a:r>
            <a:r>
              <a:rPr lang="cs-CZ" altLang="cs-CZ" sz="3200" b="1" dirty="0">
                <a:solidFill>
                  <a:schemeClr val="accent2"/>
                </a:solidFill>
              </a:rPr>
              <a:t>množství</a:t>
            </a:r>
            <a:r>
              <a:rPr lang="cs-CZ" altLang="cs-CZ" sz="3200" b="1" dirty="0"/>
              <a:t> a </a:t>
            </a:r>
            <a:r>
              <a:rPr lang="cs-CZ" altLang="cs-CZ" sz="3200" b="1" dirty="0">
                <a:solidFill>
                  <a:schemeClr val="accent2"/>
                </a:solidFill>
              </a:rPr>
              <a:t>typu</a:t>
            </a:r>
            <a:r>
              <a:rPr lang="cs-CZ" altLang="cs-CZ" sz="3200" b="1" dirty="0"/>
              <a:t> mastných kyselin</a:t>
            </a:r>
            <a:br>
              <a:rPr lang="cs-CZ" altLang="cs-CZ" sz="3200" b="1" dirty="0"/>
            </a:br>
            <a:r>
              <a:rPr lang="cs-CZ" altLang="cs-CZ" sz="3200" b="1" dirty="0"/>
              <a:t>(+ přívod vlákniny).</a:t>
            </a:r>
          </a:p>
          <a:p>
            <a:pPr marL="0" indent="0"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3200" b="1" dirty="0"/>
          </a:p>
          <a:p>
            <a:pPr marL="0" indent="0"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3200" dirty="0"/>
              <a:t>Přívod cholesterolu ze stravy neznamená</a:t>
            </a:r>
            <a:br>
              <a:rPr lang="cs-CZ" altLang="cs-CZ" sz="3200" dirty="0"/>
            </a:br>
            <a:r>
              <a:rPr lang="cs-CZ" altLang="cs-CZ" sz="3200" dirty="0"/>
              <a:t>jeho zvýšení v krvi díky regulaci tvorby</a:t>
            </a:r>
            <a:br>
              <a:rPr lang="cs-CZ" altLang="cs-CZ" sz="3200" dirty="0"/>
            </a:br>
            <a:r>
              <a:rPr lang="cs-CZ" altLang="cs-CZ" sz="3200" dirty="0"/>
              <a:t>cholesterolu v játrech.</a:t>
            </a:r>
            <a:endParaRPr lang="en-US" altLang="cs-CZ" sz="3200" dirty="0"/>
          </a:p>
        </p:txBody>
      </p:sp>
    </p:spTree>
    <p:extLst>
      <p:ext uri="{BB962C8B-B14F-4D97-AF65-F5344CB8AC3E}">
        <p14:creationId xmlns:p14="http://schemas.microsoft.com/office/powerpoint/2010/main" val="37496210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54</a:t>
            </a:fld>
            <a:endParaRPr lang="cs-CZ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 </a:t>
            </a:r>
            <a:r>
              <a:rPr lang="cs-CZ" dirty="0"/>
              <a:t>Vliv MK na hladinu cholesterolu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b="1" dirty="0"/>
              <a:t>nasycené MK (SFA)</a:t>
            </a:r>
          </a:p>
          <a:p>
            <a:pPr lvl="1"/>
            <a:r>
              <a:rPr lang="cs-CZ" altLang="cs-CZ" dirty="0"/>
              <a:t>zvýšení LDL a celkového – laurová, </a:t>
            </a:r>
            <a:r>
              <a:rPr lang="cs-CZ" altLang="cs-CZ" dirty="0" err="1"/>
              <a:t>myristová</a:t>
            </a:r>
            <a:r>
              <a:rPr lang="cs-CZ" altLang="cs-CZ" dirty="0"/>
              <a:t>, palmitová</a:t>
            </a:r>
          </a:p>
          <a:p>
            <a:pPr lvl="1"/>
            <a:r>
              <a:rPr lang="cs-CZ" altLang="cs-CZ" dirty="0"/>
              <a:t>zvýšení HDL – laurová</a:t>
            </a:r>
          </a:p>
          <a:p>
            <a:r>
              <a:rPr lang="cs-CZ" altLang="cs-CZ" b="1" dirty="0" err="1"/>
              <a:t>mononenasycené</a:t>
            </a:r>
            <a:r>
              <a:rPr lang="cs-CZ" altLang="cs-CZ" b="1" dirty="0"/>
              <a:t> MK (MUFA)</a:t>
            </a:r>
          </a:p>
          <a:p>
            <a:pPr lvl="1"/>
            <a:r>
              <a:rPr lang="cs-CZ" altLang="cs-CZ" dirty="0"/>
              <a:t>snížení LDL a zvýšení HDL</a:t>
            </a:r>
          </a:p>
          <a:p>
            <a:r>
              <a:rPr lang="cs-CZ" altLang="cs-CZ" b="1" dirty="0"/>
              <a:t>polynenasycené MK (PUFA)</a:t>
            </a:r>
          </a:p>
          <a:p>
            <a:pPr lvl="1"/>
            <a:r>
              <a:rPr lang="cs-CZ" altLang="cs-CZ" dirty="0"/>
              <a:t>snížení LDL a celkového – </a:t>
            </a:r>
            <a:r>
              <a:rPr lang="cs-CZ" altLang="cs-CZ" i="1" dirty="0"/>
              <a:t>n-6 </a:t>
            </a:r>
            <a:r>
              <a:rPr lang="cs-CZ" altLang="cs-CZ" dirty="0"/>
              <a:t>PUFA, </a:t>
            </a:r>
            <a:r>
              <a:rPr lang="el-GR" altLang="cs-CZ" dirty="0"/>
              <a:t>α</a:t>
            </a:r>
            <a:r>
              <a:rPr lang="cs-CZ" altLang="cs-CZ" dirty="0"/>
              <a:t>-</a:t>
            </a:r>
            <a:r>
              <a:rPr lang="cs-CZ" altLang="cs-CZ" dirty="0" err="1"/>
              <a:t>linolenová</a:t>
            </a:r>
            <a:endParaRPr lang="cs-CZ" altLang="cs-CZ" dirty="0"/>
          </a:p>
          <a:p>
            <a:pPr lvl="1"/>
            <a:r>
              <a:rPr lang="cs-CZ" altLang="cs-CZ" dirty="0"/>
              <a:t>snížení TAG – EPA, DHA</a:t>
            </a:r>
          </a:p>
          <a:p>
            <a:pPr lvl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635881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5AE07C-4644-4550-BC27-15869CC03A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64D2E0-6197-451A-BC2B-E17682AF4D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7C0BA783-0A2F-46DB-A8EC-F725455556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756603"/>
              </p:ext>
            </p:extLst>
          </p:nvPr>
        </p:nvGraphicFramePr>
        <p:xfrm>
          <a:off x="373856" y="378000"/>
          <a:ext cx="11444287" cy="5472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6491">
                  <a:extLst>
                    <a:ext uri="{9D8B030D-6E8A-4147-A177-3AD203B41FA5}">
                      <a16:colId xmlns:a16="http://schemas.microsoft.com/office/drawing/2014/main" val="1990153661"/>
                    </a:ext>
                  </a:extLst>
                </a:gridCol>
                <a:gridCol w="2234147">
                  <a:extLst>
                    <a:ext uri="{9D8B030D-6E8A-4147-A177-3AD203B41FA5}">
                      <a16:colId xmlns:a16="http://schemas.microsoft.com/office/drawing/2014/main" val="1088880366"/>
                    </a:ext>
                  </a:extLst>
                </a:gridCol>
                <a:gridCol w="6343649">
                  <a:extLst>
                    <a:ext uri="{9D8B030D-6E8A-4147-A177-3AD203B41FA5}">
                      <a16:colId xmlns:a16="http://schemas.microsoft.com/office/drawing/2014/main" val="1943054527"/>
                    </a:ext>
                  </a:extLst>
                </a:gridCol>
              </a:tblGrid>
              <a:tr h="534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Název MK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označení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Zdroje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4212077"/>
                  </a:ext>
                </a:extLst>
              </a:tr>
              <a:tr h="267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Máselná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4:0 (SCT)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Mléčný tuk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996719"/>
                  </a:ext>
                </a:extLst>
              </a:tr>
              <a:tr h="267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Kapronová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6:0 (MCT)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Mléčný tuk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355288"/>
                  </a:ext>
                </a:extLst>
              </a:tr>
              <a:tr h="267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 err="1">
                          <a:solidFill>
                            <a:schemeClr val="tx1"/>
                          </a:solidFill>
                          <a:effectLst/>
                        </a:rPr>
                        <a:t>Kaprylová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8:0 (MCT)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Mléčný tuk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15404"/>
                  </a:ext>
                </a:extLst>
              </a:tr>
              <a:tr h="267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Kaprinová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10:0 (MCT)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Mléčný tuk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198014"/>
                  </a:ext>
                </a:extLst>
              </a:tr>
              <a:tr h="267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Laurová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12:0 (LCT)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Kokosový tuk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297128"/>
                  </a:ext>
                </a:extLst>
              </a:tr>
              <a:tr h="267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 err="1">
                          <a:solidFill>
                            <a:schemeClr val="tx1"/>
                          </a:solidFill>
                          <a:effectLst/>
                        </a:rPr>
                        <a:t>Myristová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14:0 (LCT)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Kokosový tuk, mléčný tuk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6787"/>
                  </a:ext>
                </a:extLst>
              </a:tr>
              <a:tr h="267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Palmitová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16:0 (LCT)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Mléčný tuk, sádlo, palmový tuk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552395"/>
                  </a:ext>
                </a:extLst>
              </a:tr>
              <a:tr h="267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Stearová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18:0 (LCT)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Kakaový tuk, </a:t>
                      </a:r>
                      <a:r>
                        <a:rPr lang="cs-CZ" sz="1800" dirty="0">
                          <a:effectLst/>
                        </a:rPr>
                        <a:t>sádlo, lůj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782647"/>
                  </a:ext>
                </a:extLst>
              </a:tr>
              <a:tr h="267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 err="1">
                          <a:solidFill>
                            <a:schemeClr val="tx1"/>
                          </a:solidFill>
                          <a:effectLst/>
                        </a:rPr>
                        <a:t>Palmitoolejová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16:1 (LCT)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Rostlinné oleje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076122"/>
                  </a:ext>
                </a:extLst>
              </a:tr>
              <a:tr h="5347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Olejová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18:1 (LCT)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Olivový olej, řepkový olej, avokádo, ořechy, ale také sádlo (husí, kachní, vepřové)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690908"/>
                  </a:ext>
                </a:extLst>
              </a:tr>
              <a:tr h="5914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Linolová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18:2 (LCT, omega 6)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Slunečnicový olej, kukuřičný olej, sezamový olej, arašídový olej, ale také kuřecí tuk, ořechy, olivový olej, sádlo (kachní, husí, vepřové) aj.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961880"/>
                  </a:ext>
                </a:extLst>
              </a:tr>
              <a:tr h="267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Alfa </a:t>
                      </a:r>
                      <a:r>
                        <a:rPr lang="cs-CZ" sz="1800" b="0" dirty="0" err="1">
                          <a:solidFill>
                            <a:schemeClr val="tx1"/>
                          </a:solidFill>
                          <a:effectLst/>
                        </a:rPr>
                        <a:t>linolenová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18:3 (LCT, omega 3)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Řepkový olej, vlašské ořechy, lněný olej, sójový olej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136220"/>
                  </a:ext>
                </a:extLst>
              </a:tr>
              <a:tr h="267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Arachidonová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20:4 (LCT, omega 6)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Arašídový olej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47503"/>
                  </a:ext>
                </a:extLst>
              </a:tr>
              <a:tr h="267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 err="1">
                          <a:solidFill>
                            <a:schemeClr val="tx1"/>
                          </a:solidFill>
                          <a:effectLst/>
                        </a:rPr>
                        <a:t>Eikosapentaenová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 (EPA)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20:5 (LCT, omega 3)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Rybí tuk/olej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182516"/>
                  </a:ext>
                </a:extLst>
              </a:tr>
              <a:tr h="267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 err="1">
                          <a:solidFill>
                            <a:schemeClr val="tx1"/>
                          </a:solidFill>
                          <a:effectLst/>
                        </a:rPr>
                        <a:t>Dokosahexaenová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 (DHA)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22:6 (LCT, omega 3)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Rybí tuk/olej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189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66718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5CAD5A48-8177-43BD-9A92-BC79A9079C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F48A5BB-82AE-4D02-A3A8-A204401B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Bod zakouření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0D6F45B-2E58-4A68-9F8C-8A9DA7401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teplota rozkladu tuku</a:t>
            </a:r>
            <a:r>
              <a:rPr lang="cs-CZ" dirty="0"/>
              <a:t> – určuje stabilitu</a:t>
            </a:r>
          </a:p>
          <a:p>
            <a:r>
              <a:rPr lang="cs-CZ" dirty="0"/>
              <a:t>překročení bodu zakouření – tuk se začne </a:t>
            </a:r>
            <a:r>
              <a:rPr lang="cs-CZ" b="1" dirty="0"/>
              <a:t>přepalovat</a:t>
            </a:r>
          </a:p>
          <a:p>
            <a:r>
              <a:rPr lang="cs-CZ" dirty="0"/>
              <a:t>ke smažení oleje s </a:t>
            </a:r>
            <a:r>
              <a:rPr lang="cs-CZ" b="1" dirty="0"/>
              <a:t>vysokým bodem zakouření</a:t>
            </a:r>
            <a:r>
              <a:rPr lang="cs-CZ" dirty="0"/>
              <a:t> (cca &gt;190 °C)</a:t>
            </a:r>
          </a:p>
          <a:p>
            <a:endParaRPr lang="cs-CZ" dirty="0"/>
          </a:p>
          <a:p>
            <a:r>
              <a:rPr lang="cs-CZ" dirty="0"/>
              <a:t>základní poučka</a:t>
            </a:r>
          </a:p>
          <a:p>
            <a:pPr lvl="1"/>
            <a:r>
              <a:rPr lang="cs-CZ" dirty="0"/>
              <a:t>SFA při pokojové teplotě </a:t>
            </a:r>
            <a:r>
              <a:rPr lang="cs-CZ" b="1" dirty="0"/>
              <a:t>pevné</a:t>
            </a:r>
            <a:r>
              <a:rPr lang="cs-CZ" dirty="0"/>
              <a:t>, UFA </a:t>
            </a:r>
            <a:r>
              <a:rPr lang="cs-CZ" b="1" dirty="0"/>
              <a:t>tekuté</a:t>
            </a:r>
            <a:endParaRPr lang="cs-CZ" dirty="0"/>
          </a:p>
          <a:p>
            <a:pPr lvl="1"/>
            <a:r>
              <a:rPr lang="cs-CZ" dirty="0"/>
              <a:t>SFA tepelně stabilnější, méně náchylné k oxidaci</a:t>
            </a:r>
          </a:p>
        </p:txBody>
      </p:sp>
      <p:sp>
        <p:nvSpPr>
          <p:cNvPr id="7" name="Zástupný symbol pro číslo snímku 4">
            <a:extLst>
              <a:ext uri="{FF2B5EF4-FFF2-40B4-BE49-F238E27FC236}">
                <a16:creationId xmlns:a16="http://schemas.microsoft.com/office/drawing/2014/main" id="{BBBEE27F-9FC9-45FE-B8D2-935017492B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fld id="{7D74F88D-855E-4C4A-AC2F-7A0A64C53FD8}" type="slidenum">
              <a:rPr lang="cs-CZ" smtClean="0"/>
              <a:pPr/>
              <a:t>56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86490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B41642E-1398-464B-A790-BFCD75116A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D542C4C-100B-407C-A2E5-CF4254F36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57</a:t>
            </a:fld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B4DB9-24B6-4A45-9E16-81B4B1C4A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Body zakouření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3F27A1E9-4A79-4741-AABF-7F1163F471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714296"/>
              </p:ext>
            </p:extLst>
          </p:nvPr>
        </p:nvGraphicFramePr>
        <p:xfrm>
          <a:off x="1616149" y="1514398"/>
          <a:ext cx="8697431" cy="4370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8503">
                  <a:extLst>
                    <a:ext uri="{9D8B030D-6E8A-4147-A177-3AD203B41FA5}">
                      <a16:colId xmlns:a16="http://schemas.microsoft.com/office/drawing/2014/main" val="2102712833"/>
                    </a:ext>
                  </a:extLst>
                </a:gridCol>
                <a:gridCol w="2899464">
                  <a:extLst>
                    <a:ext uri="{9D8B030D-6E8A-4147-A177-3AD203B41FA5}">
                      <a16:colId xmlns:a16="http://schemas.microsoft.com/office/drawing/2014/main" val="2325637742"/>
                    </a:ext>
                  </a:extLst>
                </a:gridCol>
                <a:gridCol w="2899464">
                  <a:extLst>
                    <a:ext uri="{9D8B030D-6E8A-4147-A177-3AD203B41FA5}">
                      <a16:colId xmlns:a16="http://schemas.microsoft.com/office/drawing/2014/main" val="1512380476"/>
                    </a:ext>
                  </a:extLst>
                </a:gridCol>
              </a:tblGrid>
              <a:tr h="315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TUK/OLEJ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Dominantní typ MK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Bod zakouření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8732798"/>
                  </a:ext>
                </a:extLst>
              </a:tr>
              <a:tr h="315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Sádlo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SFA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188°C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6838834"/>
                  </a:ext>
                </a:extLst>
              </a:tr>
              <a:tr h="315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Máslo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SFA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121–149°C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9342554"/>
                  </a:ext>
                </a:extLst>
              </a:tr>
              <a:tr h="315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Přepuštěné máslo (Ghí)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SFA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190 - 250°C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4569620"/>
                  </a:ext>
                </a:extLst>
              </a:tr>
              <a:tr h="6303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Kokosový tuk nerafinovaný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SFA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177°C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4354723"/>
                  </a:ext>
                </a:extLst>
              </a:tr>
              <a:tr h="6303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Kokosový tuk rafinovaný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SFA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232°C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308964"/>
                  </a:ext>
                </a:extLst>
              </a:tr>
              <a:tr h="315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Palmový tuk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SFA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235°C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853078"/>
                  </a:ext>
                </a:extLst>
              </a:tr>
              <a:tr h="315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Řepkový olej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MUFA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190-232°C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0806120"/>
                  </a:ext>
                </a:extLst>
              </a:tr>
              <a:tr h="315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Olivový olej rafinovaný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MUFA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190-207°C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412921"/>
                  </a:ext>
                </a:extLst>
              </a:tr>
              <a:tr h="315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Slunečnicový olej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PUFA</a:t>
                      </a:r>
                      <a:endParaRPr lang="cs-CZ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110°C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9717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7552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58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Transmastné</a:t>
            </a:r>
            <a:r>
              <a:rPr lang="cs-CZ" dirty="0"/>
              <a:t> kyseliny (TFA)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30400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 panose="020B0604020202020204" pitchFamily="34" charset="-128"/>
              </a:rPr>
              <a:t>TFA jsou produkovány:</a:t>
            </a:r>
          </a:p>
          <a:p>
            <a:pPr marL="6876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 panose="020B0604020202020204" pitchFamily="34" charset="-128"/>
              </a:rPr>
              <a:t>přirozeně v rámci živočišného tuku činností bakterií v GIT (maso, mléko a ml. výrobky)</a:t>
            </a:r>
          </a:p>
          <a:p>
            <a:pPr marL="6876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 panose="020B0604020202020204" pitchFamily="34" charset="-128"/>
              </a:rPr>
              <a:t>hydrogenací tekutých rostlinných olejů – </a:t>
            </a:r>
            <a:r>
              <a:rPr lang="cs-CZ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 panose="020B0604020202020204" pitchFamily="34" charset="-128"/>
              </a:rPr>
              <a:t>ztužování</a:t>
            </a:r>
            <a:r>
              <a:rPr lang="cs-CZ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 panose="020B0604020202020204" pitchFamily="34" charset="-128"/>
              </a:rPr>
              <a:t> (polevy, náplně, dříve margaríny)</a:t>
            </a:r>
          </a:p>
          <a:p>
            <a:pPr marL="6876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Arial Unicode MS" panose="020B0604020202020204" pitchFamily="34" charset="-128"/>
              </a:rPr>
              <a:t>v průběhu zahřívání olejů během vaření na teploty &gt; 200–220 °C</a:t>
            </a:r>
          </a:p>
          <a:p>
            <a:pPr marL="23040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05117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59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Hydrogenace nenasycených MK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proces doplnění chybějících atomů vodíku do molekuly nenasycené MK (dnes již téměř nahrazen </a:t>
            </a:r>
            <a:r>
              <a:rPr lang="cs-CZ" b="1" dirty="0" err="1"/>
              <a:t>reesterifikací</a:t>
            </a:r>
            <a:r>
              <a:rPr lang="cs-CZ" dirty="0"/>
              <a:t>)</a:t>
            </a:r>
          </a:p>
          <a:p>
            <a:r>
              <a:rPr lang="cs-CZ" altLang="cs-CZ" b="1" dirty="0"/>
              <a:t>účel</a:t>
            </a:r>
            <a:r>
              <a:rPr lang="en-US" altLang="cs-CZ" b="1" dirty="0"/>
              <a:t>:</a:t>
            </a:r>
            <a:endParaRPr lang="cs-CZ" altLang="cs-CZ" b="1" dirty="0"/>
          </a:p>
          <a:p>
            <a:pPr lvl="1"/>
            <a:r>
              <a:rPr lang="cs-CZ" altLang="cs-CZ" dirty="0"/>
              <a:t>ztužení tekutých tuků</a:t>
            </a:r>
          </a:p>
          <a:p>
            <a:pPr lvl="1"/>
            <a:r>
              <a:rPr lang="cs-CZ" altLang="cs-CZ" dirty="0"/>
              <a:t>produkce chemicky stabilnějších tuků</a:t>
            </a:r>
            <a:endParaRPr lang="cs-CZ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6130" y="3997273"/>
            <a:ext cx="5925708" cy="223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382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384FC2-0E52-4A84-8310-487926A751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23E00B-F86D-4419-B6E5-D82C7132E7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42A01441-B882-41FE-8960-3816A2507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Energie - výdej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B54A451C-8882-4C7B-951E-6AFAF94D0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BAZÁLNÍ METABOLIZMUS: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energie vydaná tělem v naprostém klidu</a:t>
            </a:r>
            <a:r>
              <a:rPr lang="cs-CZ" dirty="0"/>
              <a:t>, která je potřebná pro udržení základních životních funkcí (aktivní transport přes buněčné membrány nebo kontrakce svalových vláken potřebných pro nezbytnou mechanickou práci jako je dýchání, práce srdečního svalu atd.)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vliv</a:t>
            </a:r>
            <a:r>
              <a:rPr lang="cs-CZ" dirty="0"/>
              <a:t>: hmotnost (pro výpočet vztahovat k optimálnější hodnotě BMI), pohlaví, věk, genetické faktory a další (např. nemoc, těhotenství, stres, menstruační cyklus aj.)</a:t>
            </a:r>
          </a:p>
          <a:p>
            <a:r>
              <a:rPr lang="cs-CZ" dirty="0"/>
              <a:t>TERMICKÝ EFEKT POTRAVY (</a:t>
            </a:r>
            <a:r>
              <a:rPr lang="cs-CZ" dirty="0" err="1"/>
              <a:t>postsprandiální</a:t>
            </a:r>
            <a:r>
              <a:rPr lang="cs-CZ" dirty="0"/>
              <a:t> termogeneze)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trvá asi 3–6 hodin </a:t>
            </a:r>
            <a:r>
              <a:rPr lang="cs-CZ" dirty="0"/>
              <a:t>a představuje asi 10 % z energetické hodnoty pokrmu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vyšší termický efekt mají pokrmy obsahující bílkoviny (asi 20–30 %) a sacharidy (asi 5–10 %) než pokrmy s větším podílem tuku (asi 0–3 %)</a:t>
            </a:r>
          </a:p>
          <a:p>
            <a:r>
              <a:rPr lang="cs-CZ" dirty="0"/>
              <a:t>POHYBOVÁ SLOŽKA</a:t>
            </a:r>
          </a:p>
        </p:txBody>
      </p:sp>
      <p:sp>
        <p:nvSpPr>
          <p:cNvPr id="8" name="Řečová bublina: obdélníkový bublinový popisek se zakulacenými rohy 7">
            <a:extLst>
              <a:ext uri="{FF2B5EF4-FFF2-40B4-BE49-F238E27FC236}">
                <a16:creationId xmlns:a16="http://schemas.microsoft.com/office/drawing/2014/main" id="{8413854E-42A3-4619-8E71-B1DED6AEAECE}"/>
              </a:ext>
            </a:extLst>
          </p:cNvPr>
          <p:cNvSpPr/>
          <p:nvPr/>
        </p:nvSpPr>
        <p:spPr bwMode="auto">
          <a:xfrm>
            <a:off x="5402510" y="142613"/>
            <a:ext cx="6224632" cy="1549389"/>
          </a:xfrm>
          <a:prstGeom prst="wedgeRoundRectCallout">
            <a:avLst>
              <a:gd name="adj1" fmla="val -44991"/>
              <a:gd name="adj2" fmla="val 68283"/>
              <a:gd name="adj3" fmla="val 16667"/>
            </a:avLst>
          </a:prstGeom>
          <a:solidFill>
            <a:srgbClr val="FFC000"/>
          </a:solidFill>
          <a:ln>
            <a:solidFill>
              <a:schemeClr val="accent1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2A4E143-98E3-4B85-A37E-19C5BA18D457}"/>
              </a:ext>
            </a:extLst>
          </p:cNvPr>
          <p:cNvSpPr txBox="1"/>
          <p:nvPr/>
        </p:nvSpPr>
        <p:spPr>
          <a:xfrm>
            <a:off x="5468153" y="253290"/>
            <a:ext cx="6082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latin typeface="+mn-lt"/>
              </a:rPr>
              <a:t>Harris-Benedictova</a:t>
            </a:r>
            <a:r>
              <a:rPr lang="cs-CZ" sz="1400" b="1" dirty="0">
                <a:latin typeface="+mn-lt"/>
              </a:rPr>
              <a:t> rovnice:</a:t>
            </a:r>
          </a:p>
          <a:p>
            <a:r>
              <a:rPr lang="cs-CZ" sz="1400" dirty="0">
                <a:latin typeface="+mn-lt"/>
              </a:rPr>
              <a:t>Muži: BMR = 66,473 + (13,7516 × H) + (5,0033 × V) − (6,755 × R) kcal/den </a:t>
            </a:r>
          </a:p>
          <a:p>
            <a:r>
              <a:rPr lang="cs-CZ" sz="1400" dirty="0">
                <a:latin typeface="+mn-lt"/>
              </a:rPr>
              <a:t>Ženy: BMR = 655,0955 + (9,5634 × H) + (1,8496 × V) − (4,6756 × R) kcal/den</a:t>
            </a:r>
          </a:p>
          <a:p>
            <a:endParaRPr lang="cs-CZ" sz="1400" dirty="0">
              <a:latin typeface="+mn-lt"/>
            </a:endParaRPr>
          </a:p>
          <a:p>
            <a:r>
              <a:rPr lang="cs-CZ" sz="1400" dirty="0">
                <a:latin typeface="+mn-lt"/>
              </a:rPr>
              <a:t>Vysvětlivky: H = hmotnost (kg), V = výška (cm), R = věk (roky) </a:t>
            </a:r>
          </a:p>
        </p:txBody>
      </p:sp>
    </p:spTree>
    <p:extLst>
      <p:ext uri="{BB962C8B-B14F-4D97-AF65-F5344CB8AC3E}">
        <p14:creationId xmlns:p14="http://schemas.microsoft.com/office/powerpoint/2010/main" val="273387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60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snižovat TFA?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b="1" dirty="0"/>
              <a:t>TFA prokazatelně zvyšují LDL a snižují HDL cholesterol</a:t>
            </a:r>
          </a:p>
          <a:p>
            <a:r>
              <a:rPr lang="cs-CZ" sz="2400" dirty="0"/>
              <a:t>přívod TFA by měl být </a:t>
            </a:r>
            <a:r>
              <a:rPr lang="cs-CZ" sz="2400" b="1" dirty="0"/>
              <a:t>nejnižší možný</a:t>
            </a:r>
            <a:r>
              <a:rPr lang="cs-CZ" sz="2400" dirty="0"/>
              <a:t> v rámci plnohodnotného jídelníčku</a:t>
            </a:r>
          </a:p>
          <a:p>
            <a:pPr lvl="1"/>
            <a:r>
              <a:rPr lang="cs-CZ" sz="2000" dirty="0"/>
              <a:t>WHO, SPV – &lt;1 % celkové energie (2,5 g/den)</a:t>
            </a:r>
          </a:p>
          <a:p>
            <a:r>
              <a:rPr lang="cs-CZ" sz="2400" dirty="0"/>
              <a:t>snaha o snížení i na straně potravinářského průmyslu</a:t>
            </a:r>
          </a:p>
          <a:p>
            <a:pPr lvl="1"/>
            <a:r>
              <a:rPr lang="cs-CZ" sz="2000"/>
              <a:t>2021 – </a:t>
            </a:r>
            <a:r>
              <a:rPr lang="cs-CZ" sz="2000" dirty="0"/>
              <a:t>potraviny neobsahují více než 2 g TFA/100 </a:t>
            </a:r>
            <a:r>
              <a:rPr lang="cs-CZ" sz="2000"/>
              <a:t>g tuku</a:t>
            </a:r>
            <a:endParaRPr lang="cs-CZ" sz="2000" dirty="0"/>
          </a:p>
          <a:p>
            <a:endParaRPr lang="cs-CZ" sz="2400" b="1" dirty="0"/>
          </a:p>
          <a:p>
            <a:endParaRPr lang="cs-CZ" sz="2400" b="1" dirty="0"/>
          </a:p>
          <a:p>
            <a:r>
              <a:rPr lang="cs-CZ" sz="2400" b="1" dirty="0"/>
              <a:t>přirozeně se vyskytující vs</a:t>
            </a:r>
            <a:r>
              <a:rPr lang="cs-CZ" sz="2400" b="1"/>
              <a:t>. industriální</a:t>
            </a:r>
            <a:endParaRPr lang="cs-CZ" sz="2400" b="1" dirty="0"/>
          </a:p>
        </p:txBody>
      </p:sp>
      <p:sp>
        <p:nvSpPr>
          <p:cNvPr id="8" name="Zaoblený obdélník 3">
            <a:extLst>
              <a:ext uri="{FF2B5EF4-FFF2-40B4-BE49-F238E27FC236}">
                <a16:creationId xmlns:a16="http://schemas.microsoft.com/office/drawing/2014/main" id="{74C31C4C-E1DC-4690-AAB1-76DB158579E6}"/>
              </a:ext>
            </a:extLst>
          </p:cNvPr>
          <p:cNvSpPr/>
          <p:nvPr/>
        </p:nvSpPr>
        <p:spPr>
          <a:xfrm>
            <a:off x="7553273" y="4106974"/>
            <a:ext cx="4053840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1"/>
                </a:solidFill>
              </a:rPr>
              <a:t>POZOR ve složení potravin</a:t>
            </a:r>
          </a:p>
          <a:p>
            <a:pPr algn="ctr"/>
            <a:r>
              <a:rPr lang="cs-CZ" sz="2000" dirty="0">
                <a:solidFill>
                  <a:schemeClr val="tx1"/>
                </a:solidFill>
              </a:rPr>
              <a:t>na ČÁSTEČNĚ ZTUŽENÝ TUK</a:t>
            </a:r>
          </a:p>
        </p:txBody>
      </p:sp>
    </p:spTree>
    <p:extLst>
      <p:ext uri="{BB962C8B-B14F-4D97-AF65-F5344CB8AC3E}">
        <p14:creationId xmlns:p14="http://schemas.microsoft.com/office/powerpoint/2010/main" val="220389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458" t="850" r="935" b="1095"/>
          <a:stretch/>
        </p:blipFill>
        <p:spPr>
          <a:xfrm>
            <a:off x="-1" y="172941"/>
            <a:ext cx="12200121" cy="65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726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t="2119" b="1384"/>
          <a:stretch/>
        </p:blipFill>
        <p:spPr>
          <a:xfrm>
            <a:off x="867624" y="-1"/>
            <a:ext cx="10456752" cy="68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762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cronutrients: A Simple Guide to Macros | Avita Health System">
            <a:extLst>
              <a:ext uri="{FF2B5EF4-FFF2-40B4-BE49-F238E27FC236}">
                <a16:creationId xmlns:a16="http://schemas.microsoft.com/office/drawing/2014/main" id="{4C464EB5-010C-EDEF-B93F-5B19E4AA0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" r="-28"/>
          <a:stretch/>
        </p:blipFill>
        <p:spPr bwMode="auto">
          <a:xfrm>
            <a:off x="955040" y="-6329"/>
            <a:ext cx="10281920" cy="687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4A96A31-7768-701A-47DE-675EF8109870}"/>
              </a:ext>
            </a:extLst>
          </p:cNvPr>
          <p:cNvSpPr/>
          <p:nvPr/>
        </p:nvSpPr>
        <p:spPr bwMode="auto">
          <a:xfrm>
            <a:off x="11236960" y="5892800"/>
            <a:ext cx="609600" cy="965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00824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120B2E1-262E-450E-A980-36C65BB98E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39E240-2116-48FA-85D2-7EFD0AB7BB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65F0D2-0CE2-4FD8-B9D6-06890FF74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Voda</a:t>
            </a:r>
          </a:p>
        </p:txBody>
      </p:sp>
    </p:spTree>
    <p:extLst>
      <p:ext uri="{BB962C8B-B14F-4D97-AF65-F5344CB8AC3E}">
        <p14:creationId xmlns:p14="http://schemas.microsoft.com/office/powerpoint/2010/main" val="36438274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0B6A124-EABE-4BBC-BE13-A2C46BFA2F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FCB876-8FEA-4763-9D70-3FFB4E20A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38E9E48-0210-444A-AC57-5158E24D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nám je voda?</a:t>
            </a:r>
          </a:p>
        </p:txBody>
      </p:sp>
      <p:pic>
        <p:nvPicPr>
          <p:cNvPr id="6" name="Picture 2" descr="Výsledek obrázku pro teplom&amp;ecaron;r">
            <a:extLst>
              <a:ext uri="{FF2B5EF4-FFF2-40B4-BE49-F238E27FC236}">
                <a16:creationId xmlns:a16="http://schemas.microsoft.com/office/drawing/2014/main" id="{E0DC17FC-3E3D-43D7-AB6B-8BE90A05F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590" y="1938965"/>
            <a:ext cx="2221571" cy="295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96B1C92-0C9C-4660-8F23-89B82A5AEAB6}"/>
              </a:ext>
            </a:extLst>
          </p:cNvPr>
          <p:cNvSpPr txBox="1"/>
          <p:nvPr/>
        </p:nvSpPr>
        <p:spPr>
          <a:xfrm>
            <a:off x="1645590" y="5034949"/>
            <a:ext cx="2304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TEPLOTA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5A77467-8DE7-416A-87C6-0C877560067E}"/>
              </a:ext>
            </a:extLst>
          </p:cNvPr>
          <p:cNvSpPr txBox="1"/>
          <p:nvPr/>
        </p:nvSpPr>
        <p:spPr>
          <a:xfrm>
            <a:off x="6430824" y="5028949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ROZPOUŠTĚDLO</a:t>
            </a:r>
          </a:p>
        </p:txBody>
      </p:sp>
      <p:pic>
        <p:nvPicPr>
          <p:cNvPr id="9" name="Picture 4" descr="Výsledek obrázku pro dissolved nacl">
            <a:extLst>
              <a:ext uri="{FF2B5EF4-FFF2-40B4-BE49-F238E27FC236}">
                <a16:creationId xmlns:a16="http://schemas.microsoft.com/office/drawing/2014/main" id="{C909DA17-A781-4E13-8202-43606A151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36" y="1764815"/>
            <a:ext cx="3117731" cy="295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468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0B6A124-EABE-4BBC-BE13-A2C46BFA2F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FCB876-8FEA-4763-9D70-3FFB4E20A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38E9E48-0210-444A-AC57-5158E24D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nám je voda?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6B1C92-0C9C-4660-8F23-89B82A5AEAB6}"/>
              </a:ext>
            </a:extLst>
          </p:cNvPr>
          <p:cNvSpPr txBox="1"/>
          <p:nvPr/>
        </p:nvSpPr>
        <p:spPr>
          <a:xfrm>
            <a:off x="1609016" y="5120649"/>
            <a:ext cx="3211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b="1" dirty="0"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VYLUČOVÁNÍ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5A77467-8DE7-416A-87C6-0C877560067E}"/>
              </a:ext>
            </a:extLst>
          </p:cNvPr>
          <p:cNvSpPr txBox="1"/>
          <p:nvPr/>
        </p:nvSpPr>
        <p:spPr>
          <a:xfrm>
            <a:off x="7014099" y="5114649"/>
            <a:ext cx="3698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b="1" dirty="0"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TRÁVICÍ ŠŤÁVY</a:t>
            </a:r>
          </a:p>
        </p:txBody>
      </p:sp>
      <p:pic>
        <p:nvPicPr>
          <p:cNvPr id="10" name="Picture 2" descr="Výsledek obrázku pro wc door">
            <a:extLst>
              <a:ext uri="{FF2B5EF4-FFF2-40B4-BE49-F238E27FC236}">
                <a16:creationId xmlns:a16="http://schemas.microsoft.com/office/drawing/2014/main" id="{95C8552A-1C2A-4E34-91C0-FE059D7D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04" y="1850515"/>
            <a:ext cx="3028496" cy="302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Výsledek obrázku pro trávicí š&amp;tcaron;ávy">
            <a:extLst>
              <a:ext uri="{FF2B5EF4-FFF2-40B4-BE49-F238E27FC236}">
                <a16:creationId xmlns:a16="http://schemas.microsoft.com/office/drawing/2014/main" id="{4706C5E1-45AA-4A7D-8E60-09FADF0D0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43" y="1914751"/>
            <a:ext cx="2897493" cy="302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7484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0B6A124-EABE-4BBC-BE13-A2C46BFA2F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FCB876-8FEA-4763-9D70-3FFB4E20A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38E9E48-0210-444A-AC57-5158E24D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nám je voda?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6B1C92-0C9C-4660-8F23-89B82A5AEAB6}"/>
              </a:ext>
            </a:extLst>
          </p:cNvPr>
          <p:cNvSpPr txBox="1"/>
          <p:nvPr/>
        </p:nvSpPr>
        <p:spPr>
          <a:xfrm>
            <a:off x="1812789" y="4809026"/>
            <a:ext cx="2563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ACIDOBAZICKÁ</a:t>
            </a:r>
          </a:p>
          <a:p>
            <a:pPr algn="ctr"/>
            <a:r>
              <a:rPr lang="cs-CZ" b="1" dirty="0"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ROVNOVÁHA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5A77467-8DE7-416A-87C6-0C877560067E}"/>
              </a:ext>
            </a:extLst>
          </p:cNvPr>
          <p:cNvSpPr txBox="1"/>
          <p:nvPr/>
        </p:nvSpPr>
        <p:spPr>
          <a:xfrm>
            <a:off x="7597781" y="4803026"/>
            <a:ext cx="2291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MECHANICKÁ</a:t>
            </a:r>
          </a:p>
          <a:p>
            <a:pPr algn="ctr"/>
            <a:r>
              <a:rPr lang="cs-CZ" b="1" dirty="0"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BARIÉRA</a:t>
            </a:r>
          </a:p>
        </p:txBody>
      </p:sp>
      <p:pic>
        <p:nvPicPr>
          <p:cNvPr id="10" name="Picture 2" descr="Výsledek obrázku pro acid base balance">
            <a:extLst>
              <a:ext uri="{FF2B5EF4-FFF2-40B4-BE49-F238E27FC236}">
                <a16:creationId xmlns:a16="http://schemas.microsoft.com/office/drawing/2014/main" id="{5B0E0581-FF7A-4EC7-B2DF-1A666DCE6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06" y="1759552"/>
            <a:ext cx="3849400" cy="28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Výsledek obrázku pro eye anatomy without labels">
            <a:extLst>
              <a:ext uri="{FF2B5EF4-FFF2-40B4-BE49-F238E27FC236}">
                <a16:creationId xmlns:a16="http://schemas.microsoft.com/office/drawing/2014/main" id="{70A3D02B-839D-40AA-9497-24292DBA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75" y="2019408"/>
            <a:ext cx="3225249" cy="241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026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6654BF-A018-44D4-AC97-1291B3FE99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80EA4F-1623-4580-8A24-FCCD9B511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599DBF5-5DA1-4C6B-B8C0-5540EA554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Zastoupení vody v lidském těle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BA458E6-95AB-4798-B895-F4DC7644A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4653280"/>
            <a:ext cx="10753200" cy="1178720"/>
          </a:xfrm>
        </p:spPr>
        <p:txBody>
          <a:bodyPr/>
          <a:lstStyle/>
          <a:p>
            <a:r>
              <a:rPr lang="cs-CZ" dirty="0"/>
              <a:t>může se měnit v souvislosti se zdravotním stavem</a:t>
            </a:r>
          </a:p>
          <a:p>
            <a:r>
              <a:rPr lang="cs-CZ" dirty="0"/>
              <a:t>potíže již při nedostatku v jednotkách %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4C65342-3189-48F5-95E1-265273AA84AC}"/>
              </a:ext>
            </a:extLst>
          </p:cNvPr>
          <p:cNvSpPr txBox="1"/>
          <p:nvPr/>
        </p:nvSpPr>
        <p:spPr>
          <a:xfrm>
            <a:off x="1776207" y="2095585"/>
            <a:ext cx="362951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6600" b="1" dirty="0"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60–70 %</a:t>
            </a:r>
          </a:p>
          <a:p>
            <a:pPr algn="ctr"/>
            <a:r>
              <a:rPr lang="cs-CZ" sz="4800" dirty="0">
                <a:latin typeface="+mn-lt"/>
                <a:cs typeface="Segoe UI" panose="020B0502040204020203" pitchFamily="34" charset="0"/>
              </a:rPr>
              <a:t>dospělý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7587F09-E7AA-453A-BD65-6515EFF72F0F}"/>
              </a:ext>
            </a:extLst>
          </p:cNvPr>
          <p:cNvSpPr txBox="1"/>
          <p:nvPr/>
        </p:nvSpPr>
        <p:spPr>
          <a:xfrm>
            <a:off x="7053020" y="2070822"/>
            <a:ext cx="333456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6600" b="1" dirty="0">
                <a:latin typeface="+mn-lt"/>
                <a:ea typeface="Segoe UI Black" panose="020B0A02040204020203" pitchFamily="34" charset="0"/>
                <a:cs typeface="Segoe UI Black" panose="020B0A02040204020203" pitchFamily="34" charset="0"/>
              </a:rPr>
              <a:t>až 80 %</a:t>
            </a:r>
          </a:p>
          <a:p>
            <a:pPr algn="ctr"/>
            <a:r>
              <a:rPr lang="cs-CZ" sz="4800" dirty="0">
                <a:latin typeface="+mn-lt"/>
                <a:cs typeface="Segoe UI" panose="020B0502040204020203" pitchFamily="34" charset="0"/>
              </a:rPr>
              <a:t>kojenec</a:t>
            </a:r>
          </a:p>
        </p:txBody>
      </p:sp>
      <p:pic>
        <p:nvPicPr>
          <p:cNvPr id="8" name="Picture 2" descr="Výsledek obrázku pro ke&amp;ccaron;up">
            <a:extLst>
              <a:ext uri="{FF2B5EF4-FFF2-40B4-BE49-F238E27FC236}">
                <a16:creationId xmlns:a16="http://schemas.microsoft.com/office/drawing/2014/main" id="{FE367A09-CFCC-46BF-BED1-84B130043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274" y="1717566"/>
            <a:ext cx="2737713" cy="273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ýsledek obrázku pro tvaroh">
            <a:extLst>
              <a:ext uri="{FF2B5EF4-FFF2-40B4-BE49-F238E27FC236}">
                <a16:creationId xmlns:a16="http://schemas.microsoft.com/office/drawing/2014/main" id="{2B3E5999-5006-4BBD-A6C9-7108253E2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08" y="1841998"/>
            <a:ext cx="3393190" cy="259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12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6E153DE-52ED-4845-BA87-56A2AAE781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326509-9091-4BD1-859F-80C82E4361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D87573E-D50E-407D-8E06-86F037C4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Bilance tekutin</a:t>
            </a:r>
          </a:p>
        </p:txBody>
      </p:sp>
      <p:pic>
        <p:nvPicPr>
          <p:cNvPr id="6" name="Picture 2" descr="Výsledek obrázku pro lidské t&amp;ecaron;lo">
            <a:extLst>
              <a:ext uri="{FF2B5EF4-FFF2-40B4-BE49-F238E27FC236}">
                <a16:creationId xmlns:a16="http://schemas.microsoft.com/office/drawing/2014/main" id="{DE511722-1BEF-4E70-80A2-B46100990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06" y="1627236"/>
            <a:ext cx="2058988" cy="452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Šipka doprava 3">
            <a:extLst>
              <a:ext uri="{FF2B5EF4-FFF2-40B4-BE49-F238E27FC236}">
                <a16:creationId xmlns:a16="http://schemas.microsoft.com/office/drawing/2014/main" id="{0BEFDAC0-E293-489E-9CAB-2D21A4DD866A}"/>
              </a:ext>
            </a:extLst>
          </p:cNvPr>
          <p:cNvSpPr/>
          <p:nvPr/>
        </p:nvSpPr>
        <p:spPr>
          <a:xfrm>
            <a:off x="981075" y="2573071"/>
            <a:ext cx="3548063" cy="26289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PŘÍJEM</a:t>
            </a:r>
          </a:p>
        </p:txBody>
      </p:sp>
      <p:sp>
        <p:nvSpPr>
          <p:cNvPr id="8" name="Šipka doprava 5">
            <a:extLst>
              <a:ext uri="{FF2B5EF4-FFF2-40B4-BE49-F238E27FC236}">
                <a16:creationId xmlns:a16="http://schemas.microsoft.com/office/drawing/2014/main" id="{668789B6-D47D-49E3-AAEE-CB2A15383635}"/>
              </a:ext>
            </a:extLst>
          </p:cNvPr>
          <p:cNvSpPr/>
          <p:nvPr/>
        </p:nvSpPr>
        <p:spPr>
          <a:xfrm>
            <a:off x="7662862" y="2573071"/>
            <a:ext cx="3548063" cy="26289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VÝDEJ</a:t>
            </a:r>
          </a:p>
        </p:txBody>
      </p:sp>
    </p:spTree>
    <p:extLst>
      <p:ext uri="{BB962C8B-B14F-4D97-AF65-F5344CB8AC3E}">
        <p14:creationId xmlns:p14="http://schemas.microsoft.com/office/powerpoint/2010/main" val="1140024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FD050D-D09B-4BF0-B44A-215578E16C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6D90D0-606F-4706-A058-6A32CD60F7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4E3DC6A6-D4BF-4B85-99E0-7E68C6FCF46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50108818"/>
              </p:ext>
            </p:extLst>
          </p:nvPr>
        </p:nvGraphicFramePr>
        <p:xfrm>
          <a:off x="414000" y="265797"/>
          <a:ext cx="6588285" cy="563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8935">
                  <a:extLst>
                    <a:ext uri="{9D8B030D-6E8A-4147-A177-3AD203B41FA5}">
                      <a16:colId xmlns:a16="http://schemas.microsoft.com/office/drawing/2014/main" val="720414925"/>
                    </a:ext>
                  </a:extLst>
                </a:gridCol>
                <a:gridCol w="598935">
                  <a:extLst>
                    <a:ext uri="{9D8B030D-6E8A-4147-A177-3AD203B41FA5}">
                      <a16:colId xmlns:a16="http://schemas.microsoft.com/office/drawing/2014/main" val="2166484870"/>
                    </a:ext>
                  </a:extLst>
                </a:gridCol>
                <a:gridCol w="598935">
                  <a:extLst>
                    <a:ext uri="{9D8B030D-6E8A-4147-A177-3AD203B41FA5}">
                      <a16:colId xmlns:a16="http://schemas.microsoft.com/office/drawing/2014/main" val="3305455631"/>
                    </a:ext>
                  </a:extLst>
                </a:gridCol>
                <a:gridCol w="598935">
                  <a:extLst>
                    <a:ext uri="{9D8B030D-6E8A-4147-A177-3AD203B41FA5}">
                      <a16:colId xmlns:a16="http://schemas.microsoft.com/office/drawing/2014/main" val="27542853"/>
                    </a:ext>
                  </a:extLst>
                </a:gridCol>
                <a:gridCol w="598935">
                  <a:extLst>
                    <a:ext uri="{9D8B030D-6E8A-4147-A177-3AD203B41FA5}">
                      <a16:colId xmlns:a16="http://schemas.microsoft.com/office/drawing/2014/main" val="3494235836"/>
                    </a:ext>
                  </a:extLst>
                </a:gridCol>
                <a:gridCol w="598935">
                  <a:extLst>
                    <a:ext uri="{9D8B030D-6E8A-4147-A177-3AD203B41FA5}">
                      <a16:colId xmlns:a16="http://schemas.microsoft.com/office/drawing/2014/main" val="2245215129"/>
                    </a:ext>
                  </a:extLst>
                </a:gridCol>
                <a:gridCol w="598935">
                  <a:extLst>
                    <a:ext uri="{9D8B030D-6E8A-4147-A177-3AD203B41FA5}">
                      <a16:colId xmlns:a16="http://schemas.microsoft.com/office/drawing/2014/main" val="760795756"/>
                    </a:ext>
                  </a:extLst>
                </a:gridCol>
                <a:gridCol w="598935">
                  <a:extLst>
                    <a:ext uri="{9D8B030D-6E8A-4147-A177-3AD203B41FA5}">
                      <a16:colId xmlns:a16="http://schemas.microsoft.com/office/drawing/2014/main" val="1204296715"/>
                    </a:ext>
                  </a:extLst>
                </a:gridCol>
                <a:gridCol w="598935">
                  <a:extLst>
                    <a:ext uri="{9D8B030D-6E8A-4147-A177-3AD203B41FA5}">
                      <a16:colId xmlns:a16="http://schemas.microsoft.com/office/drawing/2014/main" val="2048462591"/>
                    </a:ext>
                  </a:extLst>
                </a:gridCol>
                <a:gridCol w="598935">
                  <a:extLst>
                    <a:ext uri="{9D8B030D-6E8A-4147-A177-3AD203B41FA5}">
                      <a16:colId xmlns:a16="http://schemas.microsoft.com/office/drawing/2014/main" val="3564981098"/>
                    </a:ext>
                  </a:extLst>
                </a:gridCol>
                <a:gridCol w="598935">
                  <a:extLst>
                    <a:ext uri="{9D8B030D-6E8A-4147-A177-3AD203B41FA5}">
                      <a16:colId xmlns:a16="http://schemas.microsoft.com/office/drawing/2014/main" val="395117144"/>
                    </a:ext>
                  </a:extLst>
                </a:gridCol>
              </a:tblGrid>
              <a:tr h="111159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Věk</a:t>
                      </a:r>
                      <a:r>
                        <a:rPr lang="cs-CZ" sz="1000" baseline="30000" dirty="0">
                          <a:effectLst/>
                        </a:rPr>
                        <a:t>(a)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 gridSpan="1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Průměrná potřeba energie v MJ</a:t>
                      </a:r>
                      <a:r>
                        <a:rPr lang="cs-CZ" sz="1000" baseline="30000" dirty="0">
                          <a:effectLst/>
                        </a:rPr>
                        <a:t>(b)</a:t>
                      </a:r>
                      <a:r>
                        <a:rPr lang="cs-CZ" sz="1000" dirty="0">
                          <a:effectLst/>
                        </a:rPr>
                        <a:t>/den při různých ÚFA, dle doporučení EFSA (2013)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293684"/>
                  </a:ext>
                </a:extLst>
              </a:tr>
              <a:tr h="11115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ÚFA=1,4</a:t>
                      </a:r>
                      <a:r>
                        <a:rPr lang="cs-CZ" sz="1000" baseline="30000">
                          <a:effectLst/>
                        </a:rPr>
                        <a:t>(c)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ÚFA=1,6</a:t>
                      </a:r>
                      <a:r>
                        <a:rPr lang="cs-CZ" sz="1000" baseline="30000">
                          <a:effectLst/>
                        </a:rPr>
                        <a:t>(c)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ÚFA=1,8</a:t>
                      </a:r>
                      <a:r>
                        <a:rPr lang="cs-CZ" sz="1000" baseline="30000">
                          <a:effectLst/>
                        </a:rPr>
                        <a:t>(c)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ÚFA=2</a:t>
                      </a:r>
                      <a:r>
                        <a:rPr lang="cs-CZ" sz="1000" baseline="30000">
                          <a:effectLst/>
                        </a:rPr>
                        <a:t>(c)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660572"/>
                  </a:ext>
                </a:extLst>
              </a:tr>
              <a:tr h="11115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muž</a:t>
                      </a: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žena</a:t>
                      </a: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muž</a:t>
                      </a: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žena</a:t>
                      </a: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muž</a:t>
                      </a: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žena</a:t>
                      </a: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muž</a:t>
                      </a: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žena</a:t>
                      </a: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muž</a:t>
                      </a: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žena</a:t>
                      </a: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3452333329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7 </a:t>
                      </a:r>
                      <a:r>
                        <a:rPr lang="cs-CZ" sz="1000" dirty="0" err="1">
                          <a:effectLst/>
                        </a:rPr>
                        <a:t>měs</a:t>
                      </a:r>
                      <a:r>
                        <a:rPr lang="cs-CZ" sz="1000" dirty="0">
                          <a:effectLst/>
                        </a:rPr>
                        <a:t>.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2,7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2,4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3188137965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8 </a:t>
                      </a:r>
                      <a:r>
                        <a:rPr lang="cs-CZ" sz="1000" dirty="0" err="1">
                          <a:effectLst/>
                        </a:rPr>
                        <a:t>měs</a:t>
                      </a:r>
                      <a:r>
                        <a:rPr lang="cs-CZ" sz="1000" dirty="0">
                          <a:effectLst/>
                        </a:rPr>
                        <a:t>.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2,8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1010813810"/>
                  </a:ext>
                </a:extLst>
              </a:tr>
              <a:tr h="1473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9 </a:t>
                      </a:r>
                      <a:r>
                        <a:rPr lang="cs-CZ" sz="1000" dirty="0" err="1">
                          <a:effectLst/>
                        </a:rPr>
                        <a:t>měs</a:t>
                      </a:r>
                      <a:r>
                        <a:rPr lang="cs-CZ" sz="1000" dirty="0">
                          <a:effectLst/>
                        </a:rPr>
                        <a:t>.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2,9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2472089022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10 </a:t>
                      </a:r>
                      <a:r>
                        <a:rPr lang="cs-CZ" sz="1000" dirty="0" err="1">
                          <a:effectLst/>
                        </a:rPr>
                        <a:t>měs</a:t>
                      </a:r>
                      <a:r>
                        <a:rPr lang="cs-CZ" sz="1000" dirty="0">
                          <a:effectLst/>
                        </a:rPr>
                        <a:t>.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3,0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2527987256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11 </a:t>
                      </a:r>
                      <a:r>
                        <a:rPr lang="cs-CZ" sz="1000" dirty="0" err="1">
                          <a:effectLst/>
                        </a:rPr>
                        <a:t>měs</a:t>
                      </a:r>
                      <a:r>
                        <a:rPr lang="cs-CZ" sz="1000" dirty="0">
                          <a:effectLst/>
                        </a:rPr>
                        <a:t>.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3,1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2136675032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 rok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3,3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3,0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1744039076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 roky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4,3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4,0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1155139650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3 roky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4,9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1049583834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 roky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5,3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4,9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6,0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6,3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2936070937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 let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5,2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6,4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5,9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3412167048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6 let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5,9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6,3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502581404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 let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6,3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8,1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717684740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8 let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6,2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746151535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9 let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8,1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8,4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4116272690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 let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8,1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4262935021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 let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8,0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2291522915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12 let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8,4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11,4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1954235026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13 let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11,0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12,2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11,0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1391524795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14 let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13,1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11,4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274771644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15 let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11,3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12,7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10,5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14,1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856875104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16 let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11,9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13,4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14,9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2009632314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17 let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12,3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13,8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15,4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11,9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142723985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18-29 let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11,2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12,6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14,0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11,2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3508244614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30-39 let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12,2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13,5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802492764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40-49 let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12,0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13,4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753123497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50-59 let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11,9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13,2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2171690738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60-69 let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8,4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12,1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3787346004"/>
                  </a:ext>
                </a:extLst>
              </a:tr>
              <a:tr h="111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70-79 let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8,3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6,8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9,5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8,7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11,9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9,6</a:t>
                      </a:r>
                      <a:endParaRPr lang="cs-CZ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extLst>
                  <a:ext uri="{0D108BD9-81ED-4DB2-BD59-A6C34878D82A}">
                    <a16:rowId xmlns:a16="http://schemas.microsoft.com/office/drawing/2014/main" val="2069771478"/>
                  </a:ext>
                </a:extLst>
              </a:tr>
              <a:tr h="444641">
                <a:tc gridSpan="1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Těhotenství: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cs-CZ" sz="1000" dirty="0">
                          <a:effectLst/>
                        </a:rPr>
                        <a:t>trimestr: +0,29</a:t>
                      </a:r>
                      <a:r>
                        <a:rPr lang="cs-CZ" sz="1000" baseline="30000" dirty="0">
                          <a:effectLst/>
                        </a:rPr>
                        <a:t>(d)</a:t>
                      </a:r>
                      <a:endParaRPr lang="cs-CZ" sz="10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cs-CZ" sz="1000" dirty="0">
                          <a:effectLst/>
                        </a:rPr>
                        <a:t>trimestr: +1,1</a:t>
                      </a:r>
                      <a:r>
                        <a:rPr lang="cs-CZ" sz="1000" baseline="30000" dirty="0">
                          <a:effectLst/>
                        </a:rPr>
                        <a:t>(d)</a:t>
                      </a:r>
                      <a:endParaRPr lang="cs-CZ" sz="10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cs-CZ" sz="1000" dirty="0">
                          <a:effectLst/>
                        </a:rPr>
                        <a:t>trimestr: +2,1</a:t>
                      </a:r>
                      <a:r>
                        <a:rPr lang="cs-CZ" sz="1000" baseline="30000" dirty="0">
                          <a:effectLst/>
                        </a:rPr>
                        <a:t>(d)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276100"/>
                  </a:ext>
                </a:extLst>
              </a:tr>
              <a:tr h="222321">
                <a:tc gridSpan="1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Kojení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0-6 měsíců po porodu: +2,1</a:t>
                      </a:r>
                      <a:r>
                        <a:rPr lang="cs-CZ" sz="1000" baseline="30000" dirty="0">
                          <a:effectLst/>
                        </a:rPr>
                        <a:t>(d)</a:t>
                      </a:r>
                      <a:endParaRPr lang="cs-CZ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61" marR="4196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80977"/>
                  </a:ext>
                </a:extLst>
              </a:tr>
            </a:tbl>
          </a:graphicData>
        </a:graphic>
      </p:graphicFrame>
      <p:sp>
        <p:nvSpPr>
          <p:cNvPr id="9" name="Řečová bublina: obdélníkový bublinový popisek se zakulacenými rohy 8">
            <a:extLst>
              <a:ext uri="{FF2B5EF4-FFF2-40B4-BE49-F238E27FC236}">
                <a16:creationId xmlns:a16="http://schemas.microsoft.com/office/drawing/2014/main" id="{99ECA3D1-D139-446B-890C-447D83E0A765}"/>
              </a:ext>
            </a:extLst>
          </p:cNvPr>
          <p:cNvSpPr/>
          <p:nvPr/>
        </p:nvSpPr>
        <p:spPr bwMode="auto">
          <a:xfrm>
            <a:off x="7667537" y="3987600"/>
            <a:ext cx="3548543" cy="1904301"/>
          </a:xfrm>
          <a:prstGeom prst="wedgeRoundRectCallout">
            <a:avLst>
              <a:gd name="adj1" fmla="val -63150"/>
              <a:gd name="adj2" fmla="val -37941"/>
              <a:gd name="adj3" fmla="val 16667"/>
            </a:avLst>
          </a:prstGeom>
          <a:solidFill>
            <a:schemeClr val="bg2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F45263C-F6F9-4753-A49A-780AF715B635}"/>
              </a:ext>
            </a:extLst>
          </p:cNvPr>
          <p:cNvSpPr txBox="1"/>
          <p:nvPr/>
        </p:nvSpPr>
        <p:spPr>
          <a:xfrm>
            <a:off x="7784982" y="4201086"/>
            <a:ext cx="3313651" cy="16312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0"/>
            <a:r>
              <a:rPr lang="cs-CZ" sz="1000" dirty="0">
                <a:latin typeface="+mn-lt"/>
              </a:rPr>
              <a:t>Vysvětlivky:</a:t>
            </a:r>
          </a:p>
          <a:p>
            <a:pPr lvl="0"/>
            <a:r>
              <a:rPr lang="cs-CZ" sz="1000" dirty="0">
                <a:latin typeface="+mn-lt"/>
              </a:rPr>
              <a:t>(a) Hodnoty průměrné potřeby energie byly vypočítány vynásobením odhadů klidového výdeje energie (KVE) hodnotami úrovně fyzické aktivity (ÚFA). Pro odhad KVE byla použita data z národních reprezentativních studií států EU.</a:t>
            </a:r>
          </a:p>
          <a:p>
            <a:pPr lvl="0"/>
            <a:r>
              <a:rPr lang="cs-CZ" sz="1000" dirty="0">
                <a:latin typeface="+mn-lt"/>
              </a:rPr>
              <a:t>(b) 1 MJ = 238,83 kcal</a:t>
            </a:r>
          </a:p>
          <a:p>
            <a:pPr lvl="0"/>
            <a:r>
              <a:rPr lang="cs-CZ" sz="1000" dirty="0">
                <a:latin typeface="+mn-lt"/>
              </a:rPr>
              <a:t>(c) Hodnoty ÚFA: nízká - tzv. sedavý způsob života (1,4), mírně aktivní (1,6), aktivní (1,8) a vysoce aktivní životní styl (2,0).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2C1E095-BC02-4C19-8A1F-71528CD2D7C7}"/>
              </a:ext>
            </a:extLst>
          </p:cNvPr>
          <p:cNvSpPr txBox="1"/>
          <p:nvPr/>
        </p:nvSpPr>
        <p:spPr>
          <a:xfrm>
            <a:off x="7397386" y="378000"/>
            <a:ext cx="4306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b="1" dirty="0">
                <a:solidFill>
                  <a:schemeClr val="accent1"/>
                </a:solidFill>
              </a:rPr>
              <a:t>Kolik energie potřebuji?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9CCD097-E84E-4A47-B416-EAC6F3C03252}"/>
              </a:ext>
            </a:extLst>
          </p:cNvPr>
          <p:cNvSpPr txBox="1"/>
          <p:nvPr/>
        </p:nvSpPr>
        <p:spPr>
          <a:xfrm>
            <a:off x="7667537" y="1884868"/>
            <a:ext cx="3993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800" b="1" dirty="0">
                <a:solidFill>
                  <a:schemeClr val="accent1"/>
                </a:solidFill>
              </a:rPr>
              <a:t>Referenční hodnoty pro určité skupiny populace, dle EFSA 2013 </a:t>
            </a:r>
          </a:p>
          <a:p>
            <a:pPr algn="r"/>
            <a:r>
              <a:rPr lang="cs-CZ" sz="1800" b="1" dirty="0">
                <a:solidFill>
                  <a:schemeClr val="accent2"/>
                </a:solidFill>
              </a:rPr>
              <a:t>versus</a:t>
            </a:r>
            <a:r>
              <a:rPr lang="cs-CZ" sz="1800" b="1" dirty="0">
                <a:solidFill>
                  <a:schemeClr val="accent1"/>
                </a:solidFill>
              </a:rPr>
              <a:t> </a:t>
            </a:r>
          </a:p>
          <a:p>
            <a:pPr algn="r"/>
            <a:r>
              <a:rPr lang="cs-CZ" sz="1800" b="1" dirty="0">
                <a:solidFill>
                  <a:schemeClr val="accent1"/>
                </a:solidFill>
              </a:rPr>
              <a:t>individuální potřeba</a:t>
            </a:r>
          </a:p>
        </p:txBody>
      </p:sp>
    </p:spTree>
    <p:extLst>
      <p:ext uri="{BB962C8B-B14F-4D97-AF65-F5344CB8AC3E}">
        <p14:creationId xmlns:p14="http://schemas.microsoft.com/office/powerpoint/2010/main" val="21922897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E13FB6-7695-4AC5-A1F3-167EAF030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45BBB2-42A0-4DD0-8C9F-D9993DE936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42EDB63-20B5-4A84-BF2D-2AFC12E126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dirty="0"/>
              <a:t>Při příjmu 2 300 ml tekutin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05FF82-89BE-4A27-A4DB-0BDABB2EA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Bilance tekutin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0C991FE-539F-487C-9383-A9D6E5EA2338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b="1" dirty="0"/>
              <a:t>příjem</a:t>
            </a:r>
          </a:p>
          <a:p>
            <a:pPr lvl="1"/>
            <a:r>
              <a:rPr lang="cs-CZ" dirty="0"/>
              <a:t>tekutiny 1 400 ml</a:t>
            </a:r>
          </a:p>
          <a:p>
            <a:pPr lvl="1"/>
            <a:r>
              <a:rPr lang="cs-CZ" dirty="0"/>
              <a:t>potraviny 700 ml</a:t>
            </a:r>
          </a:p>
          <a:p>
            <a:pPr lvl="1"/>
            <a:r>
              <a:rPr lang="cs-CZ" dirty="0"/>
              <a:t>metabolismus 200 ml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B73D56AC-8A0D-4BD4-B274-67B91E19FF5A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cs-CZ" b="1" dirty="0"/>
              <a:t>výdej</a:t>
            </a:r>
          </a:p>
        </p:txBody>
      </p:sp>
    </p:spTree>
    <p:extLst>
      <p:ext uri="{BB962C8B-B14F-4D97-AF65-F5344CB8AC3E}">
        <p14:creationId xmlns:p14="http://schemas.microsoft.com/office/powerpoint/2010/main" val="25915869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007FC1-4120-41F1-92F0-A8D17CAB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3F7516F-2659-4DD3-8439-32EB2BAFAD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71</a:t>
            </a:fld>
            <a:endParaRPr lang="cs-CZ" alt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A9D85256-7ECD-4E5B-B6EF-ADC569D80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Voda v potravinách</a:t>
            </a:r>
          </a:p>
        </p:txBody>
      </p: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CCAEC837-6B9B-496A-9ED4-BBA5BB590A17}"/>
              </a:ext>
            </a:extLst>
          </p:cNvPr>
          <p:cNvGraphicFramePr/>
          <p:nvPr/>
        </p:nvGraphicFramePr>
        <p:xfrm>
          <a:off x="1435358" y="1640552"/>
          <a:ext cx="1769630" cy="1899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FB3D0B85-103B-4A18-AD66-D00772A91AAA}"/>
              </a:ext>
            </a:extLst>
          </p:cNvPr>
          <p:cNvGraphicFramePr/>
          <p:nvPr/>
        </p:nvGraphicFramePr>
        <p:xfrm>
          <a:off x="8696217" y="4183140"/>
          <a:ext cx="1769630" cy="1899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B2636F8E-39D5-4D56-B5AC-39B2D88254F8}"/>
              </a:ext>
            </a:extLst>
          </p:cNvPr>
          <p:cNvGraphicFramePr/>
          <p:nvPr/>
        </p:nvGraphicFramePr>
        <p:xfrm>
          <a:off x="4912379" y="1640553"/>
          <a:ext cx="2076447" cy="1899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56AE43DD-CF3E-428F-901C-4616FC385DE3}"/>
              </a:ext>
            </a:extLst>
          </p:cNvPr>
          <p:cNvGraphicFramePr/>
          <p:nvPr/>
        </p:nvGraphicFramePr>
        <p:xfrm>
          <a:off x="8696217" y="1670528"/>
          <a:ext cx="1769630" cy="1899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Graf 15">
            <a:extLst>
              <a:ext uri="{FF2B5EF4-FFF2-40B4-BE49-F238E27FC236}">
                <a16:creationId xmlns:a16="http://schemas.microsoft.com/office/drawing/2014/main" id="{4290EEAD-1B9A-4F02-9904-895BF8E23297}"/>
              </a:ext>
            </a:extLst>
          </p:cNvPr>
          <p:cNvGraphicFramePr/>
          <p:nvPr/>
        </p:nvGraphicFramePr>
        <p:xfrm>
          <a:off x="1435356" y="4183140"/>
          <a:ext cx="1769630" cy="1899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Graf 16">
            <a:extLst>
              <a:ext uri="{FF2B5EF4-FFF2-40B4-BE49-F238E27FC236}">
                <a16:creationId xmlns:a16="http://schemas.microsoft.com/office/drawing/2014/main" id="{39A27934-27A8-4217-809C-8760BE292539}"/>
              </a:ext>
            </a:extLst>
          </p:cNvPr>
          <p:cNvGraphicFramePr/>
          <p:nvPr/>
        </p:nvGraphicFramePr>
        <p:xfrm>
          <a:off x="5065786" y="4109748"/>
          <a:ext cx="1769631" cy="1899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2262418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E13FB6-7695-4AC5-A1F3-167EAF0306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45BBB2-42A0-4DD0-8C9F-D9993DE936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72</a:t>
            </a:fld>
            <a:endParaRPr lang="cs-CZ" alt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42EDB63-20B5-4A84-BF2D-2AFC12E126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dirty="0"/>
              <a:t>Při příjmu 2 300 ml tekutin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05FF82-89BE-4A27-A4DB-0BDABB2EA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Bilance tekutin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0C991FE-539F-487C-9383-A9D6E5EA2338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b="1" dirty="0"/>
              <a:t>příjem</a:t>
            </a:r>
          </a:p>
          <a:p>
            <a:pPr lvl="1"/>
            <a:r>
              <a:rPr lang="cs-CZ" dirty="0"/>
              <a:t>tekutiny 1 400 ml</a:t>
            </a:r>
          </a:p>
          <a:p>
            <a:pPr lvl="1"/>
            <a:r>
              <a:rPr lang="cs-CZ" dirty="0"/>
              <a:t>potraviny 700 ml</a:t>
            </a:r>
          </a:p>
          <a:p>
            <a:pPr lvl="1"/>
            <a:r>
              <a:rPr lang="cs-CZ" dirty="0"/>
              <a:t>metabolismus 200 ml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B73D56AC-8A0D-4BD4-B274-67B91E19FF5A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cs-CZ" b="1" dirty="0"/>
              <a:t>výdej</a:t>
            </a:r>
          </a:p>
          <a:p>
            <a:pPr lvl="1"/>
            <a:r>
              <a:rPr lang="cs-CZ" dirty="0"/>
              <a:t>moč 1 400 ml</a:t>
            </a:r>
          </a:p>
          <a:p>
            <a:pPr lvl="1"/>
            <a:r>
              <a:rPr lang="cs-CZ" dirty="0"/>
              <a:t>stolice 100 ml</a:t>
            </a:r>
          </a:p>
          <a:p>
            <a:pPr lvl="1"/>
            <a:r>
              <a:rPr lang="cs-CZ" dirty="0"/>
              <a:t>pot 100 ml</a:t>
            </a:r>
          </a:p>
          <a:p>
            <a:pPr lvl="1"/>
            <a:r>
              <a:rPr lang="cs-CZ" dirty="0"/>
              <a:t>dýchání aj. 700 ml</a:t>
            </a:r>
          </a:p>
        </p:txBody>
      </p:sp>
    </p:spTree>
    <p:extLst>
      <p:ext uri="{BB962C8B-B14F-4D97-AF65-F5344CB8AC3E}">
        <p14:creationId xmlns:p14="http://schemas.microsoft.com/office/powerpoint/2010/main" val="51728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77011A-F169-4495-B900-2507106CCE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6E28A6-AB3C-4D93-8216-C9C7A41AC1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CC5089-7205-4364-9F6F-D212630BA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vody mám mít?</a:t>
            </a:r>
          </a:p>
        </p:txBody>
      </p:sp>
      <p:pic>
        <p:nvPicPr>
          <p:cNvPr id="6" name="Picture 2" descr="The Do's and Don'ts of Eating for Energy | HSS">
            <a:extLst>
              <a:ext uri="{FF2B5EF4-FFF2-40B4-BE49-F238E27FC236}">
                <a16:creationId xmlns:a16="http://schemas.microsoft.com/office/drawing/2014/main" id="{C70C1B99-759A-467D-A47A-0E27A48C6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820" y="1743543"/>
            <a:ext cx="7452360" cy="391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929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898E8B-6AD3-446B-BA07-7E2B57CE3F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492AD0-C661-4EB5-AD29-0A50BAF08D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8E4A7E3-DED5-4E1D-A91F-96AD577C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vody potřebuji? </a:t>
            </a:r>
            <a:r>
              <a:rPr lang="cs-CZ" sz="1600" dirty="0">
                <a:solidFill>
                  <a:schemeClr val="accent1"/>
                </a:solidFill>
              </a:rPr>
              <a:t>(adekvátní příjem ze všech zdrojů, dle EFSA 2010)</a:t>
            </a:r>
            <a:r>
              <a:rPr lang="cs-CZ" sz="1600" dirty="0"/>
              <a:t> </a:t>
            </a:r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1A3C9438-B42C-41EC-8D8B-C09A3639BD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9048898"/>
              </p:ext>
            </p:extLst>
          </p:nvPr>
        </p:nvGraphicFramePr>
        <p:xfrm>
          <a:off x="666000" y="1600200"/>
          <a:ext cx="5860828" cy="3657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0414">
                  <a:extLst>
                    <a:ext uri="{9D8B030D-6E8A-4147-A177-3AD203B41FA5}">
                      <a16:colId xmlns:a16="http://schemas.microsoft.com/office/drawing/2014/main" val="4037441252"/>
                    </a:ext>
                  </a:extLst>
                </a:gridCol>
                <a:gridCol w="2930414">
                  <a:extLst>
                    <a:ext uri="{9D8B030D-6E8A-4147-A177-3AD203B41FA5}">
                      <a16:colId xmlns:a16="http://schemas.microsoft.com/office/drawing/2014/main" val="3151379418"/>
                    </a:ext>
                  </a:extLst>
                </a:gridCol>
              </a:tblGrid>
              <a:tr h="372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Věk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Voda (l/den)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muži/ženy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3786391"/>
                  </a:ext>
                </a:extLst>
              </a:tr>
              <a:tr h="186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6-12 měs.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0,8-1,0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5236864"/>
                  </a:ext>
                </a:extLst>
              </a:tr>
              <a:tr h="186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 rok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1,1-1,2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6567520"/>
                  </a:ext>
                </a:extLst>
              </a:tr>
              <a:tr h="186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2-3 roky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1,3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3244779"/>
                  </a:ext>
                </a:extLst>
              </a:tr>
              <a:tr h="186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4-8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1,6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0994893"/>
                  </a:ext>
                </a:extLst>
              </a:tr>
              <a:tr h="186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9-13 let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2,1/1,9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3225089"/>
                  </a:ext>
                </a:extLst>
              </a:tr>
              <a:tr h="186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cs-CZ" sz="2400">
                          <a:effectLst/>
                        </a:rPr>
                        <a:t>14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2,5/2,0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1510395"/>
                  </a:ext>
                </a:extLst>
              </a:tr>
              <a:tr h="186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Těhotné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2,3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6221356"/>
                  </a:ext>
                </a:extLst>
              </a:tr>
              <a:tr h="186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Kojící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2,7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0092211"/>
                  </a:ext>
                </a:extLst>
              </a:tr>
            </a:tbl>
          </a:graphicData>
        </a:graphic>
      </p:graphicFrame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867A9F-30AD-4CFE-B879-D3F71D2D36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7982" y="2141776"/>
            <a:ext cx="3126717" cy="3003439"/>
          </a:xfrm>
          <a:prstGeom prst="rect">
            <a:avLst/>
          </a:prstGeom>
        </p:spPr>
      </p:pic>
      <p:sp>
        <p:nvSpPr>
          <p:cNvPr id="5" name="Řečová bublina: obdélníkový bublinový popisek se zakulacenými rohy 4">
            <a:extLst>
              <a:ext uri="{FF2B5EF4-FFF2-40B4-BE49-F238E27FC236}">
                <a16:creationId xmlns:a16="http://schemas.microsoft.com/office/drawing/2014/main" id="{B64FB890-F2CE-4582-BFE7-E142922AA2F1}"/>
              </a:ext>
            </a:extLst>
          </p:cNvPr>
          <p:cNvSpPr/>
          <p:nvPr/>
        </p:nvSpPr>
        <p:spPr bwMode="auto">
          <a:xfrm>
            <a:off x="4275439" y="5548184"/>
            <a:ext cx="6005384" cy="931816"/>
          </a:xfrm>
          <a:prstGeom prst="wedgeRoundRectCallout">
            <a:avLst>
              <a:gd name="adj1" fmla="val -47518"/>
              <a:gd name="adj2" fmla="val -93979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D56403D-B198-4942-B3AB-558C5DE03E19}"/>
              </a:ext>
            </a:extLst>
          </p:cNvPr>
          <p:cNvSpPr txBox="1"/>
          <p:nvPr/>
        </p:nvSpPr>
        <p:spPr>
          <a:xfrm>
            <a:off x="4522573" y="5800184"/>
            <a:ext cx="5585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DOSPĚLÝ 30 ml/kg optimální tělesné hmotnosti</a:t>
            </a:r>
          </a:p>
        </p:txBody>
      </p:sp>
    </p:spTree>
    <p:extLst>
      <p:ext uri="{BB962C8B-B14F-4D97-AF65-F5344CB8AC3E}">
        <p14:creationId xmlns:p14="http://schemas.microsoft.com/office/powerpoint/2010/main" val="86703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9A57DC-AF78-4C55-9844-14727BE456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EDB8C5C-E734-4CB0-9415-B39CCE41A6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75</a:t>
            </a:fld>
            <a:endParaRPr lang="cs-CZ" alt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B3734BF6-7073-484F-BBA5-B5C9A40F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Zvýšená potřeba tekutin</a:t>
            </a:r>
          </a:p>
        </p:txBody>
      </p:sp>
      <p:pic>
        <p:nvPicPr>
          <p:cNvPr id="11" name="Picture 4" descr="Výsledek obrázku pro nemoc">
            <a:extLst>
              <a:ext uri="{FF2B5EF4-FFF2-40B4-BE49-F238E27FC236}">
                <a16:creationId xmlns:a16="http://schemas.microsoft.com/office/drawing/2014/main" id="{726ACC3A-2110-48DB-B37C-D9131266E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 r="5745"/>
          <a:stretch/>
        </p:blipFill>
        <p:spPr bwMode="auto">
          <a:xfrm>
            <a:off x="6441136" y="3855184"/>
            <a:ext cx="2754957" cy="196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Výsledek obrázku pro pr&amp;uring;jem">
            <a:extLst>
              <a:ext uri="{FF2B5EF4-FFF2-40B4-BE49-F238E27FC236}">
                <a16:creationId xmlns:a16="http://schemas.microsoft.com/office/drawing/2014/main" id="{DE3615A6-D127-4978-81EF-68AB368C3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 r="8005"/>
          <a:stretch/>
        </p:blipFill>
        <p:spPr bwMode="auto">
          <a:xfrm>
            <a:off x="2844441" y="3855255"/>
            <a:ext cx="2928056" cy="196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ýsledek obrázku pro hot day">
            <a:extLst>
              <a:ext uri="{FF2B5EF4-FFF2-40B4-BE49-F238E27FC236}">
                <a16:creationId xmlns:a16="http://schemas.microsoft.com/office/drawing/2014/main" id="{6852227F-21CB-45A2-A428-64986CF76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2095" r="2249" b="2252"/>
          <a:stretch/>
        </p:blipFill>
        <p:spPr bwMode="auto">
          <a:xfrm>
            <a:off x="6441135" y="1579858"/>
            <a:ext cx="2754957" cy="195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Výsledek obrázku pro running">
            <a:extLst>
              <a:ext uri="{FF2B5EF4-FFF2-40B4-BE49-F238E27FC236}">
                <a16:creationId xmlns:a16="http://schemas.microsoft.com/office/drawing/2014/main" id="{F835ABAA-8D15-4BE1-82A6-AFD5FA0A4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39" y="1579858"/>
            <a:ext cx="2928057" cy="195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6397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015DE5-CFCF-4738-9424-8675CA700E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2A9860-9457-42D7-A12C-0291C68CB0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63E2B0-B551-44D6-9A43-9141CD6A5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Nedostatek tekutin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7C9ED6C-9493-403E-92DE-87F63ACA3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cs-CZ" b="1" dirty="0"/>
              <a:t>dehydratace</a:t>
            </a:r>
          </a:p>
          <a:p>
            <a:pPr lvl="1">
              <a:spcAft>
                <a:spcPts val="2400"/>
              </a:spcAft>
            </a:pPr>
            <a:r>
              <a:rPr lang="cs-CZ" dirty="0"/>
              <a:t>žízeň, suché sliznice, koncentrovaná moč</a:t>
            </a:r>
          </a:p>
          <a:p>
            <a:pPr lvl="1">
              <a:lnSpc>
                <a:spcPct val="110000"/>
              </a:lnSpc>
              <a:spcAft>
                <a:spcPts val="2400"/>
              </a:spcAft>
            </a:pPr>
            <a:r>
              <a:rPr lang="cs-CZ" dirty="0"/>
              <a:t>pokles tlaku při vstávání (ortostatická hypotenze), závrať, bolest hlavy, rychlý puls</a:t>
            </a:r>
          </a:p>
          <a:p>
            <a:pPr lvl="1">
              <a:spcAft>
                <a:spcPts val="2400"/>
              </a:spcAft>
            </a:pPr>
            <a:r>
              <a:rPr lang="cs-CZ" dirty="0"/>
              <a:t>trvale rychlý puls, nízké napětí kůže, minimální močení, křeče</a:t>
            </a:r>
          </a:p>
          <a:p>
            <a:pPr lvl="1"/>
            <a:r>
              <a:rPr lang="cs-CZ" dirty="0"/>
              <a:t>zástava močení, smrt</a:t>
            </a:r>
          </a:p>
        </p:txBody>
      </p:sp>
      <p:sp>
        <p:nvSpPr>
          <p:cNvPr id="6" name="Šipka dolů 4">
            <a:extLst>
              <a:ext uri="{FF2B5EF4-FFF2-40B4-BE49-F238E27FC236}">
                <a16:creationId xmlns:a16="http://schemas.microsoft.com/office/drawing/2014/main" id="{30B5D51F-14B1-46ED-B0E3-790E61E10604}"/>
              </a:ext>
            </a:extLst>
          </p:cNvPr>
          <p:cNvSpPr/>
          <p:nvPr/>
        </p:nvSpPr>
        <p:spPr>
          <a:xfrm>
            <a:off x="416618" y="2385150"/>
            <a:ext cx="498763" cy="2085250"/>
          </a:xfrm>
          <a:prstGeom prst="downArrow">
            <a:avLst>
              <a:gd name="adj1" fmla="val 50000"/>
              <a:gd name="adj2" fmla="val 72408"/>
            </a:avLst>
          </a:prstGeom>
          <a:gradFill flip="none" rotWithShape="1">
            <a:gsLst>
              <a:gs pos="0">
                <a:schemeClr val="accent1"/>
              </a:gs>
              <a:gs pos="100000">
                <a:srgbClr val="FF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7180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5379650-FB86-4099-B4A4-0E0BC3F05B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5C25B85-6D1B-4FDF-BF47-A170CC7F5D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E017C69-4E98-47BA-A1F4-A6793679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Mám dost tekutin?</a:t>
            </a:r>
          </a:p>
        </p:txBody>
      </p:sp>
      <p:pic>
        <p:nvPicPr>
          <p:cNvPr id="6" name="Picture 2" descr="Výsledek obrázku pro urine colour">
            <a:extLst>
              <a:ext uri="{FF2B5EF4-FFF2-40B4-BE49-F238E27FC236}">
                <a16:creationId xmlns:a16="http://schemas.microsoft.com/office/drawing/2014/main" id="{7C4C0393-86D9-491D-B4CB-EFAC6D3A6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64" y="1843310"/>
            <a:ext cx="9165872" cy="371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4968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013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1E1D520-DCCA-488B-8919-9F8A4D4E8F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C8AF667-DB15-4BB0-88DF-54067EB375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t>79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8986677-8B5E-460E-8EA9-1CEB002AA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Cukr v nápojích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6D69A5E-6BA8-4DFA-BFBF-57E4CF78F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0" y="2245360"/>
            <a:ext cx="6149360" cy="3576480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/>
              <a:t>11,6 g cukru ve 100 ml</a:t>
            </a:r>
          </a:p>
          <a:p>
            <a:pPr marL="0" indent="0" algn="ctr">
              <a:buNone/>
            </a:pPr>
            <a:r>
              <a:rPr lang="cs-CZ" dirty="0"/>
              <a:t>(oslazený čaj – to samé ve 250 ml)</a:t>
            </a: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b="1" dirty="0">
                <a:solidFill>
                  <a:srgbClr val="FF0000"/>
                </a:solidFill>
              </a:rPr>
              <a:t>224 g cukru ve 2 l</a:t>
            </a:r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dirty="0"/>
              <a:t>(3 800 kJ – cca 2 obědy)</a:t>
            </a:r>
          </a:p>
        </p:txBody>
      </p:sp>
      <p:pic>
        <p:nvPicPr>
          <p:cNvPr id="7" name="Picture 2" descr="2L">
            <a:extLst>
              <a:ext uri="{FF2B5EF4-FFF2-40B4-BE49-F238E27FC236}">
                <a16:creationId xmlns:a16="http://schemas.microsoft.com/office/drawing/2014/main" id="{E1B094AE-A5A5-44DA-84B4-D2B1C99EF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" y="1692002"/>
            <a:ext cx="17145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808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A6356F6-7535-438E-A10F-C81AFD4C2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7" b="18819"/>
          <a:stretch/>
        </p:blipFill>
        <p:spPr>
          <a:xfrm>
            <a:off x="1279598" y="955040"/>
            <a:ext cx="9632804" cy="49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285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1E1D520-DCCA-488B-8919-9F8A4D4E8F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C8AF667-DB15-4BB0-88DF-54067EB375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t>80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8986677-8B5E-460E-8EA9-1CEB002AA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Cukr v nápojích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6D69A5E-6BA8-4DFA-BFBF-57E4CF78F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0" y="2245360"/>
            <a:ext cx="6149360" cy="3576480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/>
              <a:t>11,1 g cukru ve 100 ml</a:t>
            </a:r>
          </a:p>
          <a:p>
            <a:pPr marL="0" indent="0" algn="ctr">
              <a:buNone/>
            </a:pPr>
            <a:r>
              <a:rPr lang="cs-CZ" dirty="0"/>
              <a:t>(oslazený čaj – to samé ve 250 ml)</a:t>
            </a: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b="1" dirty="0">
                <a:solidFill>
                  <a:srgbClr val="FF0000"/>
                </a:solidFill>
              </a:rPr>
              <a:t>222 g cukru ve 2 l</a:t>
            </a:r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dirty="0"/>
              <a:t>(3 800 kJ – cca 2 obědy)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1B094AE-A5A5-44DA-84B4-D2B1C99EF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1640" y="1692002"/>
            <a:ext cx="1714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0833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60E7C94-B27B-4458-898F-7CC3D191EE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EDFBB8-5D7D-409F-A992-07CB4D058B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AB8518-96B2-46F4-BAB5-F41A108F3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Cukr v nápojích</a:t>
            </a:r>
          </a:p>
        </p:txBody>
      </p:sp>
      <p:graphicFrame>
        <p:nvGraphicFramePr>
          <p:cNvPr id="6" name="Zástupný symbol pro obsah 3">
            <a:extLst>
              <a:ext uri="{FF2B5EF4-FFF2-40B4-BE49-F238E27FC236}">
                <a16:creationId xmlns:a16="http://schemas.microsoft.com/office/drawing/2014/main" id="{CB9B1851-1B50-4243-BD12-190109AA58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3642109"/>
              </p:ext>
            </p:extLst>
          </p:nvPr>
        </p:nvGraphicFramePr>
        <p:xfrm>
          <a:off x="838200" y="1751470"/>
          <a:ext cx="10515600" cy="403200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51830600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861648957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  <a:cs typeface="Segoe UI" panose="020B0502040204020203" pitchFamily="34" charset="0"/>
                        </a:rPr>
                        <a:t>Nápoj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  <a:cs typeface="Segoe UI" panose="020B0502040204020203" pitchFamily="34" charset="0"/>
                        </a:rPr>
                        <a:t>Množství cukru na 100 ml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182758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  <a:cs typeface="Segoe UI" panose="020B0502040204020203" pitchFamily="34" charset="0"/>
                        </a:rPr>
                        <a:t>voda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  <a:cs typeface="Segoe UI" panose="020B0502040204020203" pitchFamily="34" charset="0"/>
                        </a:rPr>
                        <a:t>0 g/100 ml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034106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  <a:cs typeface="Segoe UI" panose="020B0502040204020203" pitchFamily="34" charset="0"/>
                        </a:rPr>
                        <a:t>Hanácká kyselka pomeranč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  <a:cs typeface="Segoe UI" panose="020B0502040204020203" pitchFamily="34" charset="0"/>
                        </a:rPr>
                        <a:t>3,2 g/100 ml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04479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  <a:cs typeface="Segoe UI" panose="020B0502040204020203" pitchFamily="34" charset="0"/>
                        </a:rPr>
                        <a:t>hrnek čaje + 2 lžičky cukru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  <a:cs typeface="Segoe UI" panose="020B0502040204020203" pitchFamily="34" charset="0"/>
                        </a:rPr>
                        <a:t>4,8 g/100 ml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646484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  <a:cs typeface="Segoe UI" panose="020B0502040204020203" pitchFamily="34" charset="0"/>
                        </a:rPr>
                        <a:t>pomerančový džus s vodou 1:1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  <a:cs typeface="Segoe UI" panose="020B0502040204020203" pitchFamily="34" charset="0"/>
                        </a:rPr>
                        <a:t>5,1 g/100</a:t>
                      </a:r>
                      <a:r>
                        <a:rPr lang="cs-CZ" sz="2000" baseline="0" dirty="0">
                          <a:latin typeface="+mn-lt"/>
                          <a:cs typeface="Segoe UI" panose="020B0502040204020203" pitchFamily="34" charset="0"/>
                        </a:rPr>
                        <a:t> ml</a:t>
                      </a:r>
                      <a:endParaRPr lang="cs-CZ" sz="2000" dirty="0"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65867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  <a:cs typeface="Segoe UI" panose="020B0502040204020203" pitchFamily="34" charset="0"/>
                        </a:rPr>
                        <a:t>pomerančový džus neředěný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  <a:cs typeface="Segoe UI" panose="020B0502040204020203" pitchFamily="34" charset="0"/>
                        </a:rPr>
                        <a:t>10,2 g/100</a:t>
                      </a:r>
                      <a:r>
                        <a:rPr lang="cs-CZ" sz="2000" baseline="0" dirty="0">
                          <a:latin typeface="+mn-lt"/>
                          <a:cs typeface="Segoe UI" panose="020B0502040204020203" pitchFamily="34" charset="0"/>
                        </a:rPr>
                        <a:t> ml</a:t>
                      </a:r>
                      <a:endParaRPr lang="cs-CZ" sz="2000" dirty="0"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173300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err="1">
                          <a:latin typeface="+mn-lt"/>
                          <a:cs typeface="Segoe UI" panose="020B0502040204020203" pitchFamily="34" charset="0"/>
                        </a:rPr>
                        <a:t>Coca-cola</a:t>
                      </a:r>
                      <a:endParaRPr lang="cs-CZ" sz="2000" dirty="0"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  <a:cs typeface="Segoe UI" panose="020B0502040204020203" pitchFamily="34" charset="0"/>
                        </a:rPr>
                        <a:t>11,6 g/100 ml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7104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  <a:cs typeface="Segoe UI" panose="020B0502040204020203" pitchFamily="34" charset="0"/>
                        </a:rPr>
                        <a:t>Semtex </a:t>
                      </a:r>
                      <a:r>
                        <a:rPr lang="cs-CZ" sz="2000" dirty="0" err="1">
                          <a:latin typeface="+mn-lt"/>
                          <a:cs typeface="Segoe UI" panose="020B0502040204020203" pitchFamily="34" charset="0"/>
                        </a:rPr>
                        <a:t>original</a:t>
                      </a:r>
                      <a:endParaRPr lang="cs-CZ" sz="2000" dirty="0">
                        <a:latin typeface="+mn-lt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latin typeface="+mn-lt"/>
                          <a:cs typeface="Segoe UI" panose="020B0502040204020203" pitchFamily="34" charset="0"/>
                        </a:rPr>
                        <a:t>12 g/100 ml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646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0006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7FB867-F45A-402D-AB2C-1946F967CB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596CB4-239D-4AE9-BE7C-34AAEE4EFC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52C5B4C-361F-46FD-B98E-D005D903C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Nevýhody soft </a:t>
            </a:r>
            <a:r>
              <a:rPr lang="cs-CZ" dirty="0" err="1"/>
              <a:t>drinks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0C6922E-F7CE-4C3D-8B8D-81485846A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velmi vysoký obsah </a:t>
            </a:r>
            <a:r>
              <a:rPr lang="cs-CZ" b="1" dirty="0"/>
              <a:t>cukru</a:t>
            </a:r>
            <a:r>
              <a:rPr lang="cs-CZ" dirty="0"/>
              <a:t> (</a:t>
            </a:r>
            <a:r>
              <a:rPr lang="cs-CZ" dirty="0" err="1"/>
              <a:t>Mirinda</a:t>
            </a:r>
            <a:r>
              <a:rPr lang="cs-CZ" dirty="0"/>
              <a:t> – 13 g/100 ml)</a:t>
            </a:r>
          </a:p>
          <a:p>
            <a:r>
              <a:rPr lang="cs-CZ" b="1" dirty="0"/>
              <a:t>finanční</a:t>
            </a:r>
            <a:r>
              <a:rPr lang="cs-CZ" dirty="0"/>
              <a:t> náročnost</a:t>
            </a:r>
          </a:p>
          <a:p>
            <a:r>
              <a:rPr lang="cs-CZ" dirty="0"/>
              <a:t>vysoké množství </a:t>
            </a:r>
            <a:r>
              <a:rPr lang="cs-CZ" b="1" dirty="0"/>
              <a:t>CO</a:t>
            </a:r>
            <a:r>
              <a:rPr lang="cs-CZ" b="1" baseline="-25000" dirty="0"/>
              <a:t>2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CO</a:t>
            </a:r>
            <a:r>
              <a:rPr lang="cs-CZ" baseline="-25000" dirty="0"/>
              <a:t>2</a:t>
            </a:r>
            <a:r>
              <a:rPr lang="cs-CZ" dirty="0"/>
              <a:t> je odpadní látka metabolismu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potlačuje pocit žízně</a:t>
            </a:r>
          </a:p>
          <a:p>
            <a:pPr lvl="1">
              <a:spcBef>
                <a:spcPts val="1200"/>
              </a:spcBef>
            </a:pPr>
            <a:r>
              <a:rPr lang="cs-CZ" dirty="0"/>
              <a:t>snižuje objem vypité tekutiny</a:t>
            </a:r>
          </a:p>
          <a:p>
            <a:endParaRPr lang="cs-CZ" dirty="0"/>
          </a:p>
        </p:txBody>
      </p:sp>
      <p:pic>
        <p:nvPicPr>
          <p:cNvPr id="6" name="Picture 2" descr="http://a3145z1.americdn.com/wp-content/uploads/2015/02/seven-drinks-you-must-avoid-to-safe-your-health-2-will-shock-you.png">
            <a:extLst>
              <a:ext uri="{FF2B5EF4-FFF2-40B4-BE49-F238E27FC236}">
                <a16:creationId xmlns:a16="http://schemas.microsoft.com/office/drawing/2014/main" id="{1259C9F8-94AD-4CA6-8317-A6040D7E5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311" y="2515480"/>
            <a:ext cx="4601759" cy="34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8222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568E398-9121-4677-B4DF-5C271FAC13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E9FF20-45A4-4711-A1B2-208A9976A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4D7007-9FA6-42A7-A35D-6F4FC389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Kofein v nápojích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CD27918-FCA5-4510-B0A5-729AC48C7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purinový alkaloid</a:t>
            </a:r>
          </a:p>
          <a:p>
            <a:r>
              <a:rPr lang="cs-CZ" dirty="0"/>
              <a:t>nejrozšířenější stimulant</a:t>
            </a:r>
          </a:p>
          <a:p>
            <a:endParaRPr lang="cs-CZ" dirty="0"/>
          </a:p>
          <a:p>
            <a:r>
              <a:rPr lang="cs-CZ" b="1" dirty="0"/>
              <a:t>thein - ?</a:t>
            </a:r>
          </a:p>
          <a:p>
            <a:pPr lvl="1"/>
            <a:r>
              <a:rPr lang="cs-CZ" dirty="0"/>
              <a:t>zastaralé označení, to stejné</a:t>
            </a:r>
          </a:p>
          <a:p>
            <a:endParaRPr lang="cs-CZ" dirty="0"/>
          </a:p>
          <a:p>
            <a:r>
              <a:rPr lang="cs-CZ" b="1" dirty="0"/>
              <a:t>močopudné účinky - ?</a:t>
            </a:r>
          </a:p>
          <a:p>
            <a:pPr lvl="1"/>
            <a:r>
              <a:rPr lang="cs-CZ" dirty="0"/>
              <a:t>méně významné, než se předpokládalo; „kafaři“ adaptace</a:t>
            </a:r>
          </a:p>
        </p:txBody>
      </p:sp>
      <p:pic>
        <p:nvPicPr>
          <p:cNvPr id="6" name="Picture 2" descr="Výsledek obrázku pro kofein">
            <a:extLst>
              <a:ext uri="{FF2B5EF4-FFF2-40B4-BE49-F238E27FC236}">
                <a16:creationId xmlns:a16="http://schemas.microsoft.com/office/drawing/2014/main" id="{BCC3AC8E-4036-4708-B13C-88FA9D6D6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828" y="1171576"/>
            <a:ext cx="2705703" cy="229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66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1328F8-F591-4F81-A58C-C5C602FE1A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08B812-EA8F-4598-934B-E6C75E0631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857BA2-A671-4E74-A563-D6D3B73A8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kofeinu</a:t>
            </a:r>
          </a:p>
        </p:txBody>
      </p:sp>
      <p:pic>
        <p:nvPicPr>
          <p:cNvPr id="6" name="Picture 4" descr="Výsledek obrázku pro kávovník">
            <a:extLst>
              <a:ext uri="{FF2B5EF4-FFF2-40B4-BE49-F238E27FC236}">
                <a16:creationId xmlns:a16="http://schemas.microsoft.com/office/drawing/2014/main" id="{1F915229-E88B-4017-978D-C6766E689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79" y="1868181"/>
            <a:ext cx="5070646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ýsledek obrázku pro &amp;ccaron;ajovník">
            <a:extLst>
              <a:ext uri="{FF2B5EF4-FFF2-40B4-BE49-F238E27FC236}">
                <a16:creationId xmlns:a16="http://schemas.microsoft.com/office/drawing/2014/main" id="{4B4FFC1C-1B56-4E9F-8281-4B0641DC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68181"/>
            <a:ext cx="5619752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1363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11D691-EE39-479F-9A8B-6D93EC68D8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7678D2-CEEC-4A67-876E-6547EAB1A6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125C30B-497E-4917-B706-B14D2E1D9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kofeinu</a:t>
            </a:r>
          </a:p>
        </p:txBody>
      </p:sp>
      <p:pic>
        <p:nvPicPr>
          <p:cNvPr id="6" name="Picture 4" descr="Výsledek obrázku pro cesmína paraguayská">
            <a:extLst>
              <a:ext uri="{FF2B5EF4-FFF2-40B4-BE49-F238E27FC236}">
                <a16:creationId xmlns:a16="http://schemas.microsoft.com/office/drawing/2014/main" id="{3138F63C-6A1B-4AAF-98A8-D449DD818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876133"/>
            <a:ext cx="4867275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Výsledek obrázku pro guarana">
            <a:extLst>
              <a:ext uri="{FF2B5EF4-FFF2-40B4-BE49-F238E27FC236}">
                <a16:creationId xmlns:a16="http://schemas.microsoft.com/office/drawing/2014/main" id="{5B6EF2A3-3E1E-4312-BB1B-7A5640B7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76133"/>
            <a:ext cx="498753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3851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78C1493-ABE4-4C8C-BA90-42FE69A5B4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AC70FC-9A79-4F7A-B9D6-576095AF7E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86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A8045D4-856E-419B-A00E-7E23D7A29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0"/>
            <a:ext cx="9601200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001A051-1746-4DDA-8DB3-C2C3FFC8C890}"/>
              </a:ext>
            </a:extLst>
          </p:cNvPr>
          <p:cNvSpPr txBox="1"/>
          <p:nvPr/>
        </p:nvSpPr>
        <p:spPr>
          <a:xfrm>
            <a:off x="7893956" y="6354000"/>
            <a:ext cx="1942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Zdroj: EFSA</a:t>
            </a:r>
          </a:p>
        </p:txBody>
      </p:sp>
    </p:spTree>
    <p:extLst>
      <p:ext uri="{BB962C8B-B14F-4D97-AF65-F5344CB8AC3E}">
        <p14:creationId xmlns:p14="http://schemas.microsoft.com/office/powerpoint/2010/main" val="30836366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777A45E-A984-4DDD-859B-E9BC53AC2A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BCE2801-4A18-40D6-8CB8-AA16A0BBD0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F8DBF2-4E83-42F9-BA11-A7EA3E86C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 EFSA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E81636-A754-4B63-AAF8-9642DC133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bezpečná denní konzumace </a:t>
            </a:r>
            <a:r>
              <a:rPr lang="cs-CZ" b="1" dirty="0"/>
              <a:t>do 400 mg</a:t>
            </a:r>
          </a:p>
          <a:p>
            <a:r>
              <a:rPr lang="cs-CZ" dirty="0"/>
              <a:t>bezpečná jednorázová konzumace </a:t>
            </a:r>
            <a:r>
              <a:rPr lang="cs-CZ" b="1" dirty="0"/>
              <a:t>do 200 mg</a:t>
            </a:r>
          </a:p>
          <a:p>
            <a:r>
              <a:rPr lang="cs-CZ" dirty="0"/>
              <a:t>u těhotných bezpečná denní konzumace </a:t>
            </a:r>
            <a:r>
              <a:rPr lang="cs-CZ" b="1" dirty="0"/>
              <a:t>do 200 mg</a:t>
            </a:r>
            <a:endParaRPr lang="cs-CZ" dirty="0"/>
          </a:p>
          <a:p>
            <a:r>
              <a:rPr lang="cs-CZ" dirty="0"/>
              <a:t>u dětí a dospívajících nedostatek informací</a:t>
            </a:r>
          </a:p>
          <a:p>
            <a:pPr lvl="1"/>
            <a:r>
              <a:rPr lang="cs-CZ" dirty="0"/>
              <a:t>předpokládaný bezpečný příjem </a:t>
            </a:r>
            <a:r>
              <a:rPr lang="cs-CZ" b="1" dirty="0"/>
              <a:t>do 3 mg/kg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60523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81463F-20EC-4D72-9B8C-2EAB2167AF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16FB9B-1856-4E2B-A5B3-5C764FFD92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736DA1-2A69-4484-9E4C-7EFA29A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Alkohol v pitném režimu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7F6A060-43F2-4B06-B338-9EF934B64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621280"/>
            <a:ext cx="10753200" cy="3210720"/>
          </a:xfrm>
        </p:spPr>
        <p:txBody>
          <a:bodyPr anchor="ctr"/>
          <a:lstStyle/>
          <a:p>
            <a:pPr marL="72000" indent="0" algn="ctr">
              <a:buNone/>
            </a:pPr>
            <a:r>
              <a:rPr lang="cs-CZ" sz="16600" b="1" dirty="0"/>
              <a:t>NE</a:t>
            </a:r>
            <a:endParaRPr lang="cs-CZ" sz="16600" dirty="0"/>
          </a:p>
          <a:p>
            <a:pPr marL="72000" indent="0" algn="ctr">
              <a:buNone/>
            </a:pPr>
            <a:endParaRPr lang="cs-CZ" b="1" dirty="0"/>
          </a:p>
          <a:p>
            <a:pPr marL="72000" indent="0" algn="ctr">
              <a:buNone/>
            </a:pPr>
            <a:r>
              <a:rPr lang="cs-CZ" dirty="0"/>
              <a:t>Ne, ani pivo.</a:t>
            </a:r>
          </a:p>
        </p:txBody>
      </p:sp>
    </p:spTree>
    <p:extLst>
      <p:ext uri="{BB962C8B-B14F-4D97-AF65-F5344CB8AC3E}">
        <p14:creationId xmlns:p14="http://schemas.microsoft.com/office/powerpoint/2010/main" val="308515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FF99E5-45D3-4F95-9897-654043E7CF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EF33C3-43AB-4AAD-B2F3-16E97AC72F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89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92B83CB-02D9-46C5-AAC8-F40B1138C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47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0204A7-3195-756F-D7F3-4EFF931A3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C3C690-5540-1E87-0E2F-FD5B0E928A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54E6AF-30CC-032A-BF2F-B53534E73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Trojpoměr</a:t>
            </a:r>
            <a:r>
              <a:rPr lang="cs-CZ" dirty="0"/>
              <a:t> živin (% CEP) dle EFSA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721408-E1B1-8113-0124-E1E46C4A6B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25" y="2513119"/>
            <a:ext cx="2490934" cy="146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A19C43F-2240-BFE4-B877-C3AEAE50F5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213" y="2126346"/>
            <a:ext cx="2438400" cy="18897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C207422-3451-28FA-A004-E6EE066804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r="10557"/>
          <a:stretch/>
        </p:blipFill>
        <p:spPr>
          <a:xfrm>
            <a:off x="4614192" y="1946196"/>
            <a:ext cx="2771955" cy="225006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3E2448B-8F6C-D1A3-CCFD-499418748FEF}"/>
              </a:ext>
            </a:extLst>
          </p:cNvPr>
          <p:cNvSpPr txBox="1"/>
          <p:nvPr/>
        </p:nvSpPr>
        <p:spPr>
          <a:xfrm flipH="1">
            <a:off x="414000" y="4487914"/>
            <a:ext cx="11695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latin typeface="+mn-lt"/>
              </a:rPr>
              <a:t>cca 10–25     :     20-35     :     45–60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625CB83-415B-4541-8336-817EC7DE9CF6}"/>
              </a:ext>
            </a:extLst>
          </p:cNvPr>
          <p:cNvSpPr txBox="1"/>
          <p:nvPr/>
        </p:nvSpPr>
        <p:spPr>
          <a:xfrm>
            <a:off x="666000" y="5278333"/>
            <a:ext cx="26380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00" dirty="0">
                <a:latin typeface="+mn-lt"/>
              </a:rPr>
              <a:t>propočet potřeby na g/kg tělesné hmotnosti</a:t>
            </a:r>
          </a:p>
        </p:txBody>
      </p:sp>
    </p:spTree>
    <p:extLst>
      <p:ext uri="{BB962C8B-B14F-4D97-AF65-F5344CB8AC3E}">
        <p14:creationId xmlns:p14="http://schemas.microsoft.com/office/powerpoint/2010/main" val="36630811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CE994D-8B2B-4407-89DB-C700D14CFB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72335A-BDC8-4A03-B0F9-84D4BD20D0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1B95809-D8D0-405E-8725-C08FE755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Rizika alkoholu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29A038C-0D46-4262-948D-9932AADFE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b="1" dirty="0"/>
              <a:t>nelze</a:t>
            </a:r>
            <a:r>
              <a:rPr lang="cs-CZ" dirty="0"/>
              <a:t> stanovit naprosto </a:t>
            </a:r>
            <a:r>
              <a:rPr lang="cs-CZ" b="1" dirty="0"/>
              <a:t>bezpečnou</a:t>
            </a:r>
            <a:r>
              <a:rPr lang="cs-CZ" dirty="0"/>
              <a:t> dávku alkoholu</a:t>
            </a:r>
          </a:p>
          <a:p>
            <a:pPr>
              <a:spcAft>
                <a:spcPts val="600"/>
              </a:spcAft>
            </a:pPr>
            <a:r>
              <a:rPr lang="cs-CZ" dirty="0"/>
              <a:t>alkohol obsahuje </a:t>
            </a:r>
            <a:r>
              <a:rPr lang="cs-CZ" b="1" dirty="0"/>
              <a:t>energii</a:t>
            </a:r>
            <a:r>
              <a:rPr lang="cs-CZ" dirty="0"/>
              <a:t> (a ne málo)</a:t>
            </a:r>
          </a:p>
          <a:p>
            <a:pPr>
              <a:spcAft>
                <a:spcPts val="600"/>
              </a:spcAft>
            </a:pPr>
            <a:r>
              <a:rPr lang="cs-CZ" dirty="0"/>
              <a:t>alkohol může </a:t>
            </a:r>
            <a:r>
              <a:rPr lang="cs-CZ" b="1" dirty="0"/>
              <a:t>poškodit funkci </a:t>
            </a:r>
            <a:r>
              <a:rPr lang="cs-CZ" dirty="0"/>
              <a:t>některých orgánů</a:t>
            </a:r>
          </a:p>
          <a:p>
            <a:pPr>
              <a:spcAft>
                <a:spcPts val="600"/>
              </a:spcAft>
            </a:pPr>
            <a:r>
              <a:rPr lang="cs-CZ" dirty="0"/>
              <a:t>alkohol může způsobit ranní </a:t>
            </a:r>
            <a:r>
              <a:rPr lang="cs-CZ" b="1" dirty="0"/>
              <a:t>hypoglykémie</a:t>
            </a:r>
            <a:r>
              <a:rPr lang="cs-CZ" dirty="0"/>
              <a:t> (diabetes!)</a:t>
            </a:r>
          </a:p>
          <a:p>
            <a:pPr>
              <a:spcAft>
                <a:spcPts val="600"/>
              </a:spcAft>
            </a:pPr>
            <a:r>
              <a:rPr lang="cs-CZ" dirty="0"/>
              <a:t>alkohol je rizikový kvůli </a:t>
            </a:r>
            <a:r>
              <a:rPr lang="cs-CZ" b="1" dirty="0"/>
              <a:t>pozornosti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85353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Zástupný obsah 15">
            <a:extLst>
              <a:ext uri="{FF2B5EF4-FFF2-40B4-BE49-F238E27FC236}">
                <a16:creationId xmlns:a16="http://schemas.microsoft.com/office/drawing/2014/main" id="{061B600C-1366-4EF2-A154-2DD173626645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38800" y="2177574"/>
            <a:ext cx="914400" cy="914400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C25A938-42F2-4FE4-BB18-EDCFD5FE0C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BZNT031 – Nutriční terapie a výživa člověka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A4E2C08-9795-4C51-B4C3-B55B0ABBDF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91</a:t>
            </a:fld>
            <a:endParaRPr lang="cs-CZ" alt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DD262E5-2BA8-4143-B235-4F502C597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1279" y="3874692"/>
            <a:ext cx="3312000" cy="142773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2400" dirty="0">
                <a:latin typeface="+mj-lt"/>
                <a:cs typeface="Segoe UI" panose="020B0502040204020203" pitchFamily="34" charset="0"/>
              </a:rPr>
              <a:t>voda</a:t>
            </a:r>
          </a:p>
          <a:p>
            <a:pPr algn="ctr">
              <a:lnSpc>
                <a:spcPct val="100000"/>
              </a:lnSpc>
            </a:pPr>
            <a:r>
              <a:rPr lang="cs-CZ" sz="2400" dirty="0">
                <a:latin typeface="+mj-lt"/>
                <a:cs typeface="Segoe UI" panose="020B0502040204020203" pitchFamily="34" charset="0"/>
              </a:rPr>
              <a:t>neslazené čaje</a:t>
            </a:r>
          </a:p>
          <a:p>
            <a:pPr algn="ctr">
              <a:lnSpc>
                <a:spcPct val="100000"/>
              </a:lnSpc>
            </a:pPr>
            <a:r>
              <a:rPr lang="cs-CZ" sz="2400" dirty="0">
                <a:latin typeface="+mj-lt"/>
                <a:cs typeface="Segoe UI" panose="020B0502040204020203" pitchFamily="34" charset="0"/>
              </a:rPr>
              <a:t>ředěné džusy</a:t>
            </a:r>
          </a:p>
          <a:p>
            <a:pPr>
              <a:lnSpc>
                <a:spcPct val="100000"/>
              </a:lnSpc>
            </a:pPr>
            <a:endParaRPr lang="cs-CZ" sz="2000" dirty="0">
              <a:latin typeface="+mj-lt"/>
            </a:endParaRP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C1CC404-E3B8-4834-9E3C-A561DB4D23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1280" y="3874692"/>
            <a:ext cx="3312000" cy="142773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2400" dirty="0">
                <a:latin typeface="+mj-lt"/>
                <a:cs typeface="Segoe UI" panose="020B0502040204020203" pitchFamily="34" charset="0"/>
              </a:rPr>
              <a:t>minerální vody</a:t>
            </a:r>
          </a:p>
          <a:p>
            <a:pPr algn="ctr">
              <a:lnSpc>
                <a:spcPct val="100000"/>
              </a:lnSpc>
            </a:pPr>
            <a:r>
              <a:rPr lang="cs-CZ" sz="2400" dirty="0">
                <a:latin typeface="+mj-lt"/>
                <a:cs typeface="Segoe UI" panose="020B0502040204020203" pitchFamily="34" charset="0"/>
              </a:rPr>
              <a:t>neředěné džusy</a:t>
            </a:r>
          </a:p>
          <a:p>
            <a:pPr>
              <a:lnSpc>
                <a:spcPct val="100000"/>
              </a:lnSpc>
            </a:pPr>
            <a:endParaRPr lang="cs-CZ" sz="2000" dirty="0">
              <a:latin typeface="+mj-lt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E0E371C5-AB19-48C9-A563-79BE64BE10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42480" y="3874691"/>
            <a:ext cx="3312000" cy="142773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cs-CZ" sz="2400" dirty="0">
                <a:latin typeface="+mj-lt"/>
                <a:cs typeface="Segoe UI" panose="020B0502040204020203" pitchFamily="34" charset="0"/>
              </a:rPr>
              <a:t>energetické nápoje</a:t>
            </a:r>
          </a:p>
          <a:p>
            <a:pPr algn="ctr">
              <a:lnSpc>
                <a:spcPct val="100000"/>
              </a:lnSpc>
            </a:pPr>
            <a:r>
              <a:rPr lang="cs-CZ" sz="2400" dirty="0">
                <a:latin typeface="+mj-lt"/>
                <a:cs typeface="Segoe UI" panose="020B0502040204020203" pitchFamily="34" charset="0"/>
              </a:rPr>
              <a:t>soft </a:t>
            </a:r>
            <a:r>
              <a:rPr lang="cs-CZ" sz="2400" dirty="0" err="1">
                <a:latin typeface="+mj-lt"/>
                <a:cs typeface="Segoe UI" panose="020B0502040204020203" pitchFamily="34" charset="0"/>
              </a:rPr>
              <a:t>drinks</a:t>
            </a:r>
            <a:endParaRPr lang="cs-CZ" sz="2400" dirty="0">
              <a:latin typeface="+mj-lt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cs-CZ" sz="2400" dirty="0">
                <a:latin typeface="+mj-lt"/>
                <a:cs typeface="Segoe UI" panose="020B0502040204020203" pitchFamily="34" charset="0"/>
              </a:rPr>
              <a:t>alkoholické nápoje</a:t>
            </a:r>
          </a:p>
          <a:p>
            <a:pPr>
              <a:lnSpc>
                <a:spcPct val="100000"/>
              </a:lnSpc>
            </a:pPr>
            <a:endParaRPr lang="cs-CZ" sz="2000" dirty="0">
              <a:latin typeface="+mj-lt"/>
            </a:endParaRPr>
          </a:p>
        </p:txBody>
      </p:sp>
      <p:pic>
        <p:nvPicPr>
          <p:cNvPr id="18" name="Zástupný obsah 17">
            <a:extLst>
              <a:ext uri="{FF2B5EF4-FFF2-40B4-BE49-F238E27FC236}">
                <a16:creationId xmlns:a16="http://schemas.microsoft.com/office/drawing/2014/main" id="{EE16EA85-381F-4AA3-8253-D355DC524A74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19287" y="2177574"/>
            <a:ext cx="914400" cy="914400"/>
          </a:xfrm>
        </p:spPr>
      </p:pic>
      <p:pic>
        <p:nvPicPr>
          <p:cNvPr id="20" name="Zástupný obsah 19">
            <a:extLst>
              <a:ext uri="{FF2B5EF4-FFF2-40B4-BE49-F238E27FC236}">
                <a16:creationId xmlns:a16="http://schemas.microsoft.com/office/drawing/2014/main" id="{7804E44C-7EAC-4725-8D4D-3518DD80D501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58312" y="2177574"/>
            <a:ext cx="914400" cy="914400"/>
          </a:xfrm>
        </p:spPr>
      </p:pic>
      <p:sp>
        <p:nvSpPr>
          <p:cNvPr id="14" name="Nadpis 13">
            <a:extLst>
              <a:ext uri="{FF2B5EF4-FFF2-40B4-BE49-F238E27FC236}">
                <a16:creationId xmlns:a16="http://schemas.microsoft.com/office/drawing/2014/main" id="{20876CAE-362E-46C2-98FA-F95090BDE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tedy patří do pitného režimu?</a:t>
            </a:r>
          </a:p>
        </p:txBody>
      </p:sp>
    </p:spTree>
    <p:extLst>
      <p:ext uri="{BB962C8B-B14F-4D97-AF65-F5344CB8AC3E}">
        <p14:creationId xmlns:p14="http://schemas.microsoft.com/office/powerpoint/2010/main" val="254446693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MED MUNI</Template>
  <TotalTime>810</TotalTime>
  <Words>4481</Words>
  <Application>Microsoft Office PowerPoint</Application>
  <PresentationFormat>Širokoúhlá obrazovka</PresentationFormat>
  <Paragraphs>1481</Paragraphs>
  <Slides>91</Slides>
  <Notes>18</Notes>
  <HiddenSlides>2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91</vt:i4>
      </vt:variant>
    </vt:vector>
  </HeadingPairs>
  <TitlesOfParts>
    <vt:vector size="101" baseType="lpstr">
      <vt:lpstr>Arial</vt:lpstr>
      <vt:lpstr>Arial Unicode MS</vt:lpstr>
      <vt:lpstr>Calibri</vt:lpstr>
      <vt:lpstr>Segoe UI</vt:lpstr>
      <vt:lpstr>Segoe UI Black</vt:lpstr>
      <vt:lpstr>Symbol</vt:lpstr>
      <vt:lpstr>Tahoma</vt:lpstr>
      <vt:lpstr>Times New Roman</vt:lpstr>
      <vt:lpstr>Wingdings</vt:lpstr>
      <vt:lpstr>Prezentace_MU_CZ</vt:lpstr>
      <vt:lpstr>BZNT031 – Nutriční terapie a výživa člověka </vt:lpstr>
      <vt:lpstr>Podmínky ukončení předmětu</vt:lpstr>
      <vt:lpstr>Energie, základní živiny a voda</vt:lpstr>
      <vt:lpstr>ENERGIE</vt:lpstr>
      <vt:lpstr>Energie - příjem</vt:lpstr>
      <vt:lpstr>Energie - výdej</vt:lpstr>
      <vt:lpstr>Prezentace aplikace PowerPoint</vt:lpstr>
      <vt:lpstr>Prezentace aplikace PowerPoint</vt:lpstr>
      <vt:lpstr>Trojpoměr živin (% CEP) dle EFSA</vt:lpstr>
      <vt:lpstr>Bílkoviny</vt:lpstr>
      <vt:lpstr>K čemu jsou bílkoviny?</vt:lpstr>
      <vt:lpstr>ZDROJE BÍLKOVIN</vt:lpstr>
      <vt:lpstr>Biologická hodnota bílkovin</vt:lpstr>
      <vt:lpstr>Esenciální versus neesenciální</vt:lpstr>
      <vt:lpstr>Biologická hodnota bílkovin</vt:lpstr>
      <vt:lpstr>ZVÝŠENÍ BIOLOGICKÉ HODNOTY</vt:lpstr>
      <vt:lpstr>Prezentace aplikace PowerPoint</vt:lpstr>
      <vt:lpstr>Prezentace aplikace PowerPoint</vt:lpstr>
      <vt:lpstr>Kolik bílkovin mám mít?</vt:lpstr>
      <vt:lpstr>Sacharidy</vt:lpstr>
      <vt:lpstr>Sacharidy, nikoliv…</vt:lpstr>
      <vt:lpstr>K čemu jsou sacharidy?</vt:lpstr>
      <vt:lpstr>ZDROJE SACHARIDŮ</vt:lpstr>
      <vt:lpstr>Co vše patří do sacharidů?</vt:lpstr>
      <vt:lpstr>Co vše patří do sacharidů?</vt:lpstr>
      <vt:lpstr>Prezentace aplikace PowerPoint</vt:lpstr>
      <vt:lpstr>Kolik sacharidů potřebuji? dle EFSA 2010</vt:lpstr>
      <vt:lpstr>Vláknina</vt:lpstr>
      <vt:lpstr>Vláknina</vt:lpstr>
      <vt:lpstr>Vláknina</vt:lpstr>
      <vt:lpstr>Proč potřebujeme vlákninu?</vt:lpstr>
      <vt:lpstr>Proč potřebujeme vlákninu</vt:lpstr>
      <vt:lpstr>ZDROJE VLÁKNINY</vt:lpstr>
      <vt:lpstr>Kolik vlákniny mám mít? dle EFSA 2010</vt:lpstr>
      <vt:lpstr>Kolik vlákniny potřebuji? (adekvátní příjem, dle EFSA 2010) </vt:lpstr>
      <vt:lpstr>Nadměrný přívod vlákniny</vt:lpstr>
      <vt:lpstr>Tuky</vt:lpstr>
      <vt:lpstr>Prezentace aplikace PowerPoint</vt:lpstr>
      <vt:lpstr>K čemu tuky slouží</vt:lpstr>
      <vt:lpstr>Prezentace aplikace PowerPoint</vt:lpstr>
      <vt:lpstr>K čemu tuky slouží</vt:lpstr>
      <vt:lpstr>Prezentace aplikace PowerPoint</vt:lpstr>
      <vt:lpstr>ZDROJE TUKŮ</vt:lpstr>
      <vt:lpstr>Prezentace aplikace PowerPoint</vt:lpstr>
      <vt:lpstr>Esenciální MK</vt:lpstr>
      <vt:lpstr>Ikosanoidy a KVO</vt:lpstr>
      <vt:lpstr>Kolik tuku potřebuji? dle EFSA, 2010</vt:lpstr>
      <vt:lpstr>Prezentace aplikace PowerPoint</vt:lpstr>
      <vt:lpstr>Složení tuků dle mastných kyselin </vt:lpstr>
      <vt:lpstr>Steroly</vt:lpstr>
      <vt:lpstr>Cholesterol</vt:lpstr>
      <vt:lpstr>Cholesterol ve stravě</vt:lpstr>
      <vt:lpstr>Důležité!</vt:lpstr>
      <vt:lpstr> Vliv MK na hladinu cholesterolu</vt:lpstr>
      <vt:lpstr>Prezentace aplikace PowerPoint</vt:lpstr>
      <vt:lpstr>Bod zakouření</vt:lpstr>
      <vt:lpstr>Body zakouření</vt:lpstr>
      <vt:lpstr>Transmastné kyseliny (TFA)</vt:lpstr>
      <vt:lpstr>Hydrogenace nenasycených MK</vt:lpstr>
      <vt:lpstr>Proč snižovat TFA?</vt:lpstr>
      <vt:lpstr>Prezentace aplikace PowerPoint</vt:lpstr>
      <vt:lpstr>Prezentace aplikace PowerPoint</vt:lpstr>
      <vt:lpstr>Prezentace aplikace PowerPoint</vt:lpstr>
      <vt:lpstr>Voda</vt:lpstr>
      <vt:lpstr>K čemu nám je voda?</vt:lpstr>
      <vt:lpstr>K čemu nám je voda?</vt:lpstr>
      <vt:lpstr>K čemu nám je voda?</vt:lpstr>
      <vt:lpstr>Zastoupení vody v lidském těle</vt:lpstr>
      <vt:lpstr>Bilance tekutin</vt:lpstr>
      <vt:lpstr>Bilance tekutin</vt:lpstr>
      <vt:lpstr>Voda v potravinách</vt:lpstr>
      <vt:lpstr>Bilance tekutin</vt:lpstr>
      <vt:lpstr>Kolik vody mám mít?</vt:lpstr>
      <vt:lpstr>Kolik vody potřebuji? (adekvátní příjem ze všech zdrojů, dle EFSA 2010) </vt:lpstr>
      <vt:lpstr>Zvýšená potřeba tekutin</vt:lpstr>
      <vt:lpstr>Nedostatek tekutin</vt:lpstr>
      <vt:lpstr>Mám dost tekutin?</vt:lpstr>
      <vt:lpstr>Prezentace aplikace PowerPoint</vt:lpstr>
      <vt:lpstr>Cukr v nápojích</vt:lpstr>
      <vt:lpstr>Cukr v nápojích</vt:lpstr>
      <vt:lpstr>Cukr v nápojích</vt:lpstr>
      <vt:lpstr>Nevýhody soft drinks</vt:lpstr>
      <vt:lpstr>Kofein v nápojích</vt:lpstr>
      <vt:lpstr>Zdroje kofeinu</vt:lpstr>
      <vt:lpstr>Zdroje kofeinu</vt:lpstr>
      <vt:lpstr>Prezentace aplikace PowerPoint</vt:lpstr>
      <vt:lpstr>Doporučení EFSA</vt:lpstr>
      <vt:lpstr>Alkohol v pitném režimu</vt:lpstr>
      <vt:lpstr>Prezentace aplikace PowerPoint</vt:lpstr>
      <vt:lpstr>Rizika alkoholu</vt:lpstr>
      <vt:lpstr>Co tedy patří do pitného režimu?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nutrienty, voda</dc:title>
  <dc:creator>Martin Krobot</dc:creator>
  <cp:lastModifiedBy>Zlata Kapounová</cp:lastModifiedBy>
  <cp:revision>69</cp:revision>
  <cp:lastPrinted>1601-01-01T00:00:00Z</cp:lastPrinted>
  <dcterms:created xsi:type="dcterms:W3CDTF">2022-09-13T14:10:45Z</dcterms:created>
  <dcterms:modified xsi:type="dcterms:W3CDTF">2023-11-14T10:58:40Z</dcterms:modified>
</cp:coreProperties>
</file>