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754" autoAdjust="0"/>
  </p:normalViewPr>
  <p:slideViewPr>
    <p:cSldViewPr snapToGrid="0">
      <p:cViewPr varScale="1">
        <p:scale>
          <a:sx n="62" d="100"/>
          <a:sy n="62" d="100"/>
        </p:scale>
        <p:origin x="80" y="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The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affective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component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physical pain is processed cortically by the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dorsal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anterior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cingulate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cortex</a:t>
            </a:r>
            <a:r>
              <a:rPr lang="cs-CZ" sz="1800" b="0" i="0" u="none" strike="noStrike" baseline="0" dirty="0">
                <a:latin typeface="MinionPro-Regular"/>
              </a:rPr>
              <a:t> (</a:t>
            </a:r>
            <a:r>
              <a:rPr lang="cs-CZ" sz="1800" b="0" i="0" u="none" strike="noStrike" baseline="0" dirty="0" err="1">
                <a:latin typeface="MinionPro-Regular"/>
              </a:rPr>
              <a:t>dACC</a:t>
            </a:r>
            <a:r>
              <a:rPr lang="cs-CZ" sz="1800" b="0" i="0" u="none" strike="noStrike" baseline="0" dirty="0">
                <a:latin typeface="MinionPro-Regular"/>
              </a:rPr>
              <a:t>; </a:t>
            </a:r>
            <a:r>
              <a:rPr lang="cs-CZ" sz="1800" b="0" i="0" u="none" strike="noStrike" baseline="0" dirty="0" err="1">
                <a:latin typeface="MinionPro-Regular"/>
              </a:rPr>
              <a:t>defined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here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as Brodmann areas 24 and 32, superior and posterior to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the genu of the corpus callosum) and the anterior insula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(AI)33,34 </a:t>
            </a:r>
            <a:r>
              <a:rPr lang="en-US" sz="1800" b="0" i="0" u="none" strike="noStrike" baseline="0" dirty="0">
                <a:latin typeface="ITCSymbolStd-Book"/>
              </a:rPr>
              <a:t>(FIG. 1)</a:t>
            </a:r>
            <a:r>
              <a:rPr lang="en-US" sz="1800" b="0" i="0" u="none" strike="noStrike" baseline="0" dirty="0">
                <a:latin typeface="MinionPro-Regular"/>
              </a:rPr>
              <a:t>. Following cingulotomy for the treatment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chronic pain, in which a portion of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is surgically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lesioned36, patients are still able to localize pain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sensations but report that the ‘pain no longer bothers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them’37, highlighting a unique role for this region in the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distressing experience of physical pain.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Insular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lesions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produce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similar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outcomes</a:t>
            </a:r>
            <a:r>
              <a:rPr lang="cs-CZ" sz="1800" b="0" i="0" u="none" strike="noStrike" baseline="0" dirty="0">
                <a:latin typeface="MinionPro-Regular"/>
              </a:rPr>
              <a:t>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leading to pain asymbolia, a condition in which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pain is perceived but does not cause distress or suffering40,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or other disruptions of pain affect41.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Following cingulotomy, patients show decrements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 self-consciousness64,65 as well as a reduced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concern about the opinions or social judgements of others65.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471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890088" cy="226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59F203-74D7-444B-BF61-95A819D36F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8AD60A-F679-40CE-BB8A-8819878042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B028AD-55F2-4512-8D83-D0C77508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0" i="0" u="none" strike="noStrike" baseline="0" dirty="0">
                <a:latin typeface="ITCSymbolStd-Medium"/>
              </a:rPr>
              <a:t>The pain of social disconnection:</a:t>
            </a:r>
            <a:br>
              <a:rPr lang="en-US" sz="4400" b="0" i="0" u="none" strike="noStrike" baseline="0" dirty="0">
                <a:latin typeface="ITCSymbolStd-Medium"/>
              </a:rPr>
            </a:br>
            <a:r>
              <a:rPr lang="cs-CZ" sz="4400" b="0" i="0" u="none" strike="noStrike" baseline="0" dirty="0" err="1">
                <a:latin typeface="ITCSymbolStd-Medium"/>
              </a:rPr>
              <a:t>examining</a:t>
            </a:r>
            <a:r>
              <a:rPr lang="cs-CZ" sz="4400" b="0" i="0" u="none" strike="noStrike" baseline="0" dirty="0">
                <a:latin typeface="ITCSymbolStd-Medium"/>
              </a:rPr>
              <a:t> </a:t>
            </a:r>
            <a:r>
              <a:rPr lang="cs-CZ" sz="4400" b="0" i="0" u="none" strike="noStrike" baseline="0" dirty="0" err="1">
                <a:latin typeface="ITCSymbolStd-Medium"/>
              </a:rPr>
              <a:t>the</a:t>
            </a:r>
            <a:r>
              <a:rPr lang="cs-CZ" sz="4400" b="0" i="0" u="none" strike="noStrike" baseline="0" dirty="0">
                <a:latin typeface="ITCSymbolStd-Medium"/>
              </a:rPr>
              <a:t> </a:t>
            </a:r>
            <a:r>
              <a:rPr lang="cs-CZ" sz="4400" b="0" i="0" u="none" strike="noStrike" baseline="0" dirty="0" err="1">
                <a:latin typeface="ITCSymbolStd-Medium"/>
              </a:rPr>
              <a:t>shared</a:t>
            </a:r>
            <a:r>
              <a:rPr lang="cs-CZ" sz="4400" b="0" i="0" u="none" strike="noStrike" baseline="0" dirty="0">
                <a:latin typeface="ITCSymbolStd-Medium"/>
              </a:rPr>
              <a:t> </a:t>
            </a:r>
            <a:r>
              <a:rPr lang="cs-CZ" sz="4400" b="0" i="0" u="none" strike="noStrike" baseline="0" dirty="0" err="1">
                <a:latin typeface="ITCSymbolStd-Medium"/>
              </a:rPr>
              <a:t>neural</a:t>
            </a:r>
            <a:br>
              <a:rPr lang="cs-CZ" sz="4400" b="0" i="0" u="none" strike="noStrike" baseline="0" dirty="0">
                <a:latin typeface="ITCSymbolStd-Medium"/>
              </a:rPr>
            </a:br>
            <a:r>
              <a:rPr lang="en-US" sz="4400" b="0" i="0" u="none" strike="noStrike" baseline="0" dirty="0">
                <a:latin typeface="ITCSymbolStd-Medium"/>
              </a:rPr>
              <a:t>underpinnings of physical and social pain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A69F187F-4CB2-4988-A518-EDCD7790F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4878402"/>
            <a:ext cx="11361600" cy="698497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70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85F164-037A-4B1F-82D2-545A2A4533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23A9CC-72D7-4404-862B-676A4A5F2E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B6C8EF8-CA7C-4D99-A659-1B9DE46E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003E0C-AC56-4814-B53F-5EAB952AB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Moreover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greater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inflammatory activity in response to an inflammatory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challenge has been shown to be associated with greater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activity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in response to an experimental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episode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of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social</a:t>
            </a:r>
            <a:r>
              <a:rPr lang="cs-CZ" sz="1800" b="0" i="0" u="none" strike="noStrike" baseline="0" dirty="0">
                <a:latin typeface="MinionPro-Regular"/>
              </a:rPr>
              <a:t> exclusion115.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640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3AAEE5-07BE-49F9-B9C8-9F60B45C9B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90B5E4-4C57-4EC7-91D2-4F99536773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FE6AC-0E98-48D4-AE35-27125967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D4B9C0-6063-4587-8527-1F5323ED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For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example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viewing</a:t>
            </a:r>
            <a:r>
              <a:rPr lang="cs-CZ" sz="1800" b="0" i="0" u="none" strike="noStrike" baseline="0" dirty="0">
                <a:latin typeface="MinionPro-Regular"/>
              </a:rPr>
              <a:t> a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picture or holding the hand of a loved one (relative to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 stranger or object) leads to reductions in self-reported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pain118–120, as well as reductions in pain-related neural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activity (in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AI)119,120. Thus, the perception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or presence of social support, presumably indicative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a lesser likelihood of social harm, appears to reduce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physical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pain</a:t>
            </a:r>
            <a:r>
              <a:rPr lang="cs-CZ" sz="1800" b="0" i="0" u="none" strike="noStrike" baseline="0" dirty="0">
                <a:latin typeface="MinionPro-Regular"/>
              </a:rPr>
              <a:t> as </a:t>
            </a:r>
            <a:r>
              <a:rPr lang="cs-CZ" sz="1800" b="0" i="0" u="none" strike="noStrike" baseline="0" dirty="0" err="1">
                <a:latin typeface="MinionPro-Regular"/>
              </a:rPr>
              <a:t>well</a:t>
            </a:r>
            <a:r>
              <a:rPr lang="cs-CZ" sz="1800" b="0" i="0" u="none" strike="noStrike" baseline="0" dirty="0">
                <a:latin typeface="Minion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377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DFD5C4-41F4-4039-AAF1-CB88E13A54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203D62A-2430-4971-BF44-FC6A37DF67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CAF0D7-6647-4AF3-A3C1-5F5987CF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75A93FC-D469-4DF3-9E85-BE62C798D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MinionPro-Regular"/>
              </a:rPr>
              <a:t>Thus, in a double-blind, placebo-controlled study, taking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en-US" sz="1800" b="0" i="0" u="none" strike="noStrike" baseline="0" dirty="0">
                <a:latin typeface="MinionPro-Regular"/>
              </a:rPr>
              <a:t>Tylenol (paracetamol; Johnson and Johnson), an </a:t>
            </a:r>
            <a:r>
              <a:rPr lang="en-US" sz="1800" b="0" i="0" u="none" strike="noStrike" baseline="0" dirty="0" err="1">
                <a:latin typeface="MinionPro-Regular"/>
              </a:rPr>
              <a:t>overthe</a:t>
            </a:r>
            <a:r>
              <a:rPr lang="en-US" sz="1800" b="0" i="0" u="none" strike="noStrike" baseline="0" dirty="0">
                <a:latin typeface="MinionPro-Regular"/>
              </a:rPr>
              <a:t>-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counter pain reliever, for a 2‑week period was shown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to reduce daily self-reported hurt feelings and to reduce</a:t>
            </a:r>
          </a:p>
          <a:p>
            <a:pPr algn="l"/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activity in response to an experimental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episode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of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social</a:t>
            </a:r>
            <a:r>
              <a:rPr lang="cs-CZ" sz="1800" b="0" i="0" u="none" strike="noStrike" baseline="0" dirty="0">
                <a:latin typeface="MinionPro-Regular"/>
              </a:rPr>
              <a:t> exclusion66.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Together</a:t>
            </a:r>
            <a:r>
              <a:rPr lang="cs-CZ" sz="1800" b="0" i="0" u="none" strike="noStrike" baseline="0" dirty="0">
                <a:latin typeface="MinionPro-Regular"/>
              </a:rPr>
              <a:t>, these </a:t>
            </a:r>
            <a:r>
              <a:rPr lang="cs-CZ" sz="1800" b="0" i="0" u="none" strike="noStrike" baseline="0" dirty="0" err="1">
                <a:latin typeface="MinionPro-Regular"/>
              </a:rPr>
              <a:t>findings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lend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489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E11CB8-22A5-4F2F-9A06-C7C13098D2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67ED7B-6D8E-4A3C-B3C9-CD95F21835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9E3773-D721-4AB0-B879-6A618167B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i="0" u="none" strike="noStrike" baseline="0" dirty="0" err="1">
                <a:latin typeface="DiverdaSansCom-Black"/>
              </a:rPr>
              <a:t>dACC</a:t>
            </a:r>
            <a:r>
              <a:rPr lang="en-US" sz="4000" b="0" i="0" u="none" strike="noStrike" baseline="0" dirty="0">
                <a:latin typeface="DiverdaSansCom-Black"/>
              </a:rPr>
              <a:t> and AI in health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9970AD-DE1E-44C8-9E57-B784F53ED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MinionPro-Regular"/>
              </a:rPr>
              <a:t>those higher in objective or subjective social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en-US" sz="1800" b="0" i="0" u="none" strike="noStrike" baseline="0" dirty="0">
                <a:latin typeface="MinionPro-Regular"/>
              </a:rPr>
              <a:t>disconnection (that is, those who have fewer social ties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or greater perceived social isolation) have a greater risk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mortality and a greater incidence of physical health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problems (such as coronary heart disease) and negative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mental health-related outcomes (such as depression)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121,122. Given that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are involved in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responding to social disconnection, these regions may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have a role in translating experiences of social disconnection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into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downstream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physiological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responses</a:t>
            </a:r>
            <a:r>
              <a:rPr lang="cs-CZ" sz="1800" b="0" i="0" u="none" strike="noStrike" baseline="0" dirty="0">
                <a:latin typeface="MinionPro-Regular"/>
              </a:rPr>
              <a:t> —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such as heightened inflammatory activity, the immune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system’s first line of </a:t>
            </a:r>
            <a:r>
              <a:rPr lang="en-US" sz="1800" b="0" i="0" u="none" strike="noStrike" baseline="0" dirty="0" err="1">
                <a:latin typeface="MinionPro-Regular"/>
              </a:rPr>
              <a:t>defence</a:t>
            </a:r>
            <a:r>
              <a:rPr lang="en-US" sz="1800" b="0" i="0" u="none" strike="noStrike" baseline="0" dirty="0">
                <a:latin typeface="MinionPro-Regular"/>
              </a:rPr>
              <a:t> against foreign agents and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infection — which have health implications. Indeed,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several lines of research support this hypothesis.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684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948142-B092-4E9F-ADB6-E6DA6444BD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AFE82AB-6C82-44F3-9CAD-D5B69447D0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42E34AA-DBD9-4999-AB93-154F79724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B8F4AD8-9AAD-4676-A5D0-74DCE8CB6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Lonely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individuals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who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perceive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greater levels of social disconnection on a daily basis,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show an upregulation of pro-inflammatory response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genes, which may contribute to their increased risk of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inflammatory</a:t>
            </a:r>
            <a:r>
              <a:rPr lang="cs-CZ" sz="1800" b="0" i="0" u="none" strike="noStrike" baseline="0" dirty="0">
                <a:latin typeface="MinionPro-Regular"/>
              </a:rPr>
              <a:t> disease123. </a:t>
            </a:r>
            <a:r>
              <a:rPr lang="cs-CZ" sz="1800" b="0" i="0" u="none" strike="noStrike" baseline="0" dirty="0" err="1">
                <a:latin typeface="MinionPro-Regular"/>
              </a:rPr>
              <a:t>Social-evaluative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stressors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that involve the possibility of social rejection have been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shown to increase pro-inflammatory activity, and this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effect is heightened for those who feel more evaluated124.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Finally, in guinea pigs, social (maternal) separation has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been shown to lead to increases in the levels of proinflammatory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cytokines125.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590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834985-4FA4-4960-9D13-222261871E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F1E156-D1E0-453E-958D-3BADAF3E39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028317-8E5B-4E38-A381-FBA57C08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E032C2-3F57-4A6C-B35A-47B59565E4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Building</a:t>
            </a:r>
            <a:r>
              <a:rPr lang="cs-CZ" sz="1800" b="0" i="0" u="none" strike="noStrike" baseline="0" dirty="0">
                <a:latin typeface="MinionPro-Regular"/>
              </a:rPr>
              <a:t> on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this evidence, a recent study demonstrated that greater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activity in both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in response to social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exclusion was associated with greater increases in proinflammatory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cytokines in response to a separate social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stressor130. Thus, these regions may have an important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role in translating experiences of social disconnection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into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inflammatory-related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responses</a:t>
            </a:r>
            <a:r>
              <a:rPr lang="cs-CZ" sz="1800" b="0" i="0" u="none" strike="noStrike" baseline="0" dirty="0">
                <a:latin typeface="Minion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343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010508-5E9C-4A2F-B530-D18CC5CC97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B17FE3-D984-4091-8951-D3584EA818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0A2CFD-82A7-4B28-BB55-B2EF3DAA0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D2CA31E-8EB6-481E-BC47-19B4DED968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27319" y="1837177"/>
            <a:ext cx="4538949" cy="385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34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D37ABE-4463-4057-9D11-CF66EFB5BE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A0B50C-48FD-4242-BD64-EDCE2F3522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7C151-26BB-46FD-AEE5-90FECFF87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A06ED8E-E7B0-429D-B7D9-16D424F61C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38336" y="1972134"/>
            <a:ext cx="4516916" cy="358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13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806557-C6C9-446F-AC3B-63A5F1C303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GB" noProof="0"/>
              <a:t>Define footer – presentation title / department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EC2E2F-36CE-40D2-953B-A7EE541ED0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18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D75AAE3-FC70-46BE-A6AB-483EAC286B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502" y="692150"/>
            <a:ext cx="3888407" cy="5139850"/>
          </a:xfrm>
          <a:prstGeom prst="rect">
            <a:avLst/>
          </a:prstGeom>
          <a:noFill/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D36089FD-0A71-4AB6-84B9-03639E91885E}"/>
              </a:ext>
            </a:extLst>
          </p:cNvPr>
          <p:cNvPicPr>
            <a:picLocks noGrp="1" noChangeAspect="1"/>
          </p:cNvPicPr>
          <p:nvPr>
            <p:ph sz="quarter" idx="24"/>
          </p:nvPr>
        </p:nvPicPr>
        <p:blipFill>
          <a:blip r:embed="rId3"/>
          <a:stretch>
            <a:fillRect/>
          </a:stretch>
        </p:blipFill>
        <p:spPr>
          <a:xfrm>
            <a:off x="719137" y="848159"/>
            <a:ext cx="5218413" cy="4587616"/>
          </a:xfrm>
          <a:prstGeom prst="rect">
            <a:avLst/>
          </a:prstGeom>
          <a:noFill/>
        </p:spPr>
      </p:pic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BED9F3F-2F9B-41A2-8AED-057D8536ECD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8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94C143-DF7C-40CE-8740-39D4A45289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DB7FE0-D1C2-48DA-8B50-1AFBBF2AEF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CEFEF7-0A4E-48A2-B870-07509907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1FE56A5-F29C-49E3-930C-EB013E0A2A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672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3A890C-1D91-49FA-88A9-F3E97E12D1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CA778F-6054-400B-BECB-571C2D8687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48EEE0D-8511-487F-81EF-3D6A1709B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56AB50-643B-4396-A9AB-A0BC58B64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Moreover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following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the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en-US" sz="1800" b="0" i="0" u="none" strike="noStrike" baseline="0" dirty="0">
                <a:latin typeface="MinionPro-Regular"/>
              </a:rPr>
              <a:t>death of a loved one — arguably one of the most devastating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en-US" sz="1800" b="0" i="0" u="none" strike="noStrike" baseline="0" dirty="0">
                <a:latin typeface="MinionPro-Regular"/>
              </a:rPr>
              <a:t>forms of social pain — bereaved people report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en-US" sz="1800" b="0" i="0" u="none" strike="noStrike" baseline="0" dirty="0">
                <a:latin typeface="MinionPro-Regular"/>
              </a:rPr>
              <a:t>feeling intense psychological pain and often complain of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somatic</a:t>
            </a:r>
            <a:r>
              <a:rPr lang="cs-CZ" sz="1800" b="0" i="0" u="none" strike="noStrike" baseline="0" dirty="0">
                <a:latin typeface="MinionPro-Regular"/>
              </a:rPr>
              <a:t> symptoms20,21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6591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E14A6A-D6EC-4EAC-8F60-539A8602DA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73A737-F48F-4246-A2AA-A42FA0D42E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94ACC9-C7DF-4426-8093-1C5F0485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i="0" u="none" strike="noStrike" baseline="0" dirty="0">
                <a:latin typeface="DiverdaSansCom-Black"/>
              </a:rPr>
              <a:t>Neurochemical substrates of social pain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F06790-89BF-43E3-8151-84CA79AAD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0" u="none" strike="noStrike" baseline="0" dirty="0">
                <a:latin typeface="MinionPro-Regular"/>
              </a:rPr>
              <a:t>Perhaps the earliest evidence for an overlap in the systems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underlying physical and social pain was the demonstration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that opiates, best known for their pain-relieving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effects, also reduce separation distress </a:t>
            </a:r>
            <a:r>
              <a:rPr lang="en-US" sz="1800" b="0" i="0" u="none" strike="noStrike" baseline="0" dirty="0" err="1">
                <a:latin typeface="MinionPro-Regular"/>
              </a:rPr>
              <a:t>behaviours</a:t>
            </a:r>
            <a:r>
              <a:rPr lang="en-US" sz="1800" b="0" i="0" u="none" strike="noStrike" baseline="0" dirty="0">
                <a:latin typeface="MinionPro-Regular"/>
              </a:rPr>
              <a:t> in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non-</a:t>
            </a:r>
            <a:r>
              <a:rPr lang="cs-CZ" sz="1800" b="0" i="0" u="none" strike="noStrike" baseline="0" dirty="0" err="1">
                <a:latin typeface="MinionPro-Regular"/>
              </a:rPr>
              <a:t>human</a:t>
            </a:r>
            <a:r>
              <a:rPr lang="cs-CZ" sz="1800" b="0" i="0" u="none" strike="noStrike" baseline="0" dirty="0">
                <a:latin typeface="MinionPro-Regular"/>
              </a:rPr>
              <a:t> mammals6.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The pain-relieving effects of opiates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appear to be mediated by the mu-opioid receptor, as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mice lacking the mu-opioid receptor gene (</a:t>
            </a:r>
            <a:r>
              <a:rPr lang="en-US" sz="1800" b="0" i="1" u="none" strike="noStrike" baseline="0" dirty="0">
                <a:latin typeface="MinionPro-It"/>
              </a:rPr>
              <a:t>OPRM1</a:t>
            </a:r>
            <a:r>
              <a:rPr lang="en-US" sz="1800" b="0" i="0" u="none" strike="noStrike" baseline="0" dirty="0">
                <a:latin typeface="MinionPro-Regular"/>
              </a:rPr>
              <a:t>) are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unresponsive to the pain-relieving effects of morphine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and show increased sensitivity to painful stimuli25.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endParaRPr lang="cs-CZ" sz="180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 addition to their pain-relieving effects, opiates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reduce </a:t>
            </a:r>
            <a:r>
              <a:rPr lang="en-US" sz="1800" b="0" i="0" u="none" strike="noStrike" baseline="0" dirty="0" err="1">
                <a:latin typeface="MinionPro-Regular"/>
              </a:rPr>
              <a:t>behaviours</a:t>
            </a:r>
            <a:r>
              <a:rPr lang="en-US" sz="1800" b="0" i="0" u="none" strike="noStrike" baseline="0" dirty="0">
                <a:latin typeface="MinionPro-Regular"/>
              </a:rPr>
              <a:t> associated with the distress of social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separation, such as </a:t>
            </a:r>
            <a:r>
              <a:rPr lang="en-US" sz="1800" b="0" i="0" u="none" strike="noStrike" baseline="0" dirty="0">
                <a:latin typeface="ITCSymbolStd-Book"/>
              </a:rPr>
              <a:t>isolation calls</a:t>
            </a:r>
            <a:r>
              <a:rPr lang="en-US" sz="1800" b="0" i="0" u="none" strike="noStrike" baseline="0" dirty="0">
                <a:latin typeface="MinionPro-Regular"/>
              </a:rPr>
              <a:t>, a type of distress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vocalization emitted by infants upon maternal separation.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38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B3D4CF-86DC-4B6B-B762-19E016617B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B1C26A-7387-46FD-BFF8-2B150CB673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5943F7-CE5A-412F-922E-EA81C082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7F2523-EB25-4817-9EFE-E69573794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naloxone</a:t>
            </a:r>
            <a:r>
              <a:rPr lang="cs-CZ" sz="1800" b="0" i="0" u="none" strike="noStrike" baseline="0" dirty="0">
                <a:latin typeface="MinionPro-Regular"/>
              </a:rPr>
              <a:t>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an opioid receptor antagonist, increases isolation</a:t>
            </a:r>
          </a:p>
          <a:p>
            <a:pPr algn="l"/>
            <a:r>
              <a:rPr lang="cs-CZ" sz="1800" b="0" i="0" u="none" strike="noStrike" baseline="0" dirty="0">
                <a:latin typeface="MinionPro-Regular"/>
              </a:rPr>
              <a:t>calls26–29.</a:t>
            </a:r>
          </a:p>
          <a:p>
            <a:pPr algn="l"/>
            <a:endParaRPr lang="cs-CZ" sz="180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 sum, endogenous brain opioid systems, which are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known to regulate the distress of physical pain, may be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one of the neurochemical regulators of the distress associated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with social separation, as well as the pleasure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associated with social connection. Other neurochemical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systems are likely to be involved as well6.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7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67A8BA-12F5-4812-86DC-5CE804559A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A99ABD-0BBA-44B3-9168-A6A6F97C0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6E0E45-1854-4446-A3FD-EF44FB63E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0" i="1" u="none" strike="noStrike" baseline="0" dirty="0">
                <a:latin typeface="MinionPro-SemiboldIt"/>
              </a:rPr>
              <a:t>Neural substrates of physical pain.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7C6699A-342D-4EF1-AE13-94583B213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findings</a:t>
            </a:r>
            <a:r>
              <a:rPr lang="cs-CZ" sz="1800" b="0" i="0" u="none" strike="noStrike" baseline="0" dirty="0">
                <a:latin typeface="MinionPro-Regular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Hypnotic suggestions to increase the felt unpleasantness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pain lead to specific increases in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activity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without altering activity in the somatosensory cortex,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 sensory-related neural region42. Moreover, there is a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direct correspondence between the magnitude of felt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pain unpleasantness and activity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AI43–47.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Finally, given the profound capacity of opiates to reduce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the affective component of pain24, it is not surprising that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both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have some of the highest densities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mu-opioid receptors in the central nervous system48,49.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The sensory component of pain, however, is largely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09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FC5A7D-5EF9-41F3-A48A-CDCAC03E38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75262DF-3A5F-4DFB-997A-1753024CBF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34F50E-9A3A-4447-8470-3F91CE7C0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AFF364-8860-42BC-BB93-B3D7E549C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Notably</a:t>
            </a:r>
            <a:r>
              <a:rPr lang="cs-CZ" sz="1800" b="0" i="0" u="none" strike="noStrike" baseline="0" dirty="0">
                <a:latin typeface="MinionPro-Regular"/>
              </a:rPr>
              <a:t>, in response to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social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exclusion</a:t>
            </a:r>
            <a:r>
              <a:rPr lang="cs-CZ" sz="1800" b="0" i="0" u="none" strike="noStrike" baseline="0" dirty="0">
                <a:latin typeface="MinionPro-Regular"/>
              </a:rPr>
              <a:t> versus </a:t>
            </a:r>
            <a:r>
              <a:rPr lang="cs-CZ" sz="1800" b="0" i="0" u="none" strike="noStrike" baseline="0" dirty="0" err="1">
                <a:latin typeface="MinionPro-Regular"/>
              </a:rPr>
              <a:t>inclusion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participants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showed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increased activation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 AI </a:t>
            </a:r>
            <a:r>
              <a:rPr lang="en-US" sz="1800" b="0" i="0" u="none" strike="noStrike" baseline="0" dirty="0">
                <a:latin typeface="ITCSymbolStd-Book"/>
              </a:rPr>
              <a:t>(FIG. 2b)</a:t>
            </a:r>
            <a:r>
              <a:rPr lang="en-US" sz="1800" b="0" i="0" u="none" strike="noStrike" baseline="0" dirty="0">
                <a:latin typeface="MinionPro-Regular"/>
              </a:rPr>
              <a:t>.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Moreover, greater activity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was associated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with greater feelings of social distress (for example, “I felt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rejected”) in response to social exclusion </a:t>
            </a:r>
            <a:r>
              <a:rPr lang="en-US" sz="1800" b="0" i="0" u="none" strike="noStrike" baseline="0" dirty="0">
                <a:latin typeface="ITCSymbolStd-Book"/>
              </a:rPr>
              <a:t>(FIG. 2c)</a:t>
            </a:r>
            <a:r>
              <a:rPr lang="en-US" sz="1800" b="0" i="0" u="none" strike="noStrike" baseline="0" dirty="0">
                <a:latin typeface="Minion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669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F841E05-32A9-490D-99D5-90ECE04945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DD86E-F974-4362-85CD-95AC9983B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A972DFD-F128-474B-B33B-937021290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Psychologické faktory a vliv na bolest ze sociálního vyloučení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B279D4-DF4D-49C0-95FA-C6295E2C2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 err="1">
                <a:latin typeface="MinionPro-Regular"/>
              </a:rPr>
              <a:t>Moreover</a:t>
            </a:r>
            <a:r>
              <a:rPr lang="cs-CZ" sz="1800" b="0" i="0" u="none" strike="noStrike" baseline="0" dirty="0">
                <a:latin typeface="MinionPro-Regular"/>
              </a:rPr>
              <a:t>, </a:t>
            </a:r>
            <a:r>
              <a:rPr lang="cs-CZ" sz="1800" b="0" i="0" u="none" strike="noStrike" baseline="0" dirty="0" err="1">
                <a:latin typeface="MinionPro-Regular"/>
              </a:rPr>
              <a:t>factors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typically</a:t>
            </a:r>
            <a:endParaRPr lang="cs-CZ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associated with a greater sensitivity to social exclusion,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such as low self-esteem79, </a:t>
            </a:r>
            <a:r>
              <a:rPr lang="en-US" sz="1800" b="0" i="0" u="none" strike="noStrike" baseline="0" dirty="0">
                <a:latin typeface="ITCSymbolStd-Book"/>
              </a:rPr>
              <a:t>anxious attachment</a:t>
            </a:r>
            <a:r>
              <a:rPr lang="en-US" sz="1800" b="0" i="0" u="none" strike="noStrike" baseline="0" dirty="0">
                <a:latin typeface="MinionPro-Regular"/>
              </a:rPr>
              <a:t>77,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interpersonal sensitivity80 or a tendency to feel socially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disconnected on a daily basis81, have been shown to be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associated with increased neural activity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endParaRPr lang="en-US" sz="1800" b="0" i="0" u="none" strike="noStrike" baseline="0" dirty="0">
              <a:latin typeface="MinionPro-Regular"/>
            </a:endParaRP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and/or AI in response to social exclusion. Likewise,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factors typically associated with a reduced sensitivity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to social exclusion, such as social support67,78 or</a:t>
            </a:r>
          </a:p>
          <a:p>
            <a:pPr algn="l"/>
            <a:r>
              <a:rPr lang="en-US" sz="1800" b="0" i="0" u="none" strike="noStrike" baseline="0" dirty="0">
                <a:latin typeface="ITCSymbolStd-Book"/>
              </a:rPr>
              <a:t>avoidant attachment</a:t>
            </a:r>
            <a:r>
              <a:rPr lang="en-US" sz="1800" b="0" i="0" u="none" strike="noStrike" baseline="0" dirty="0">
                <a:latin typeface="MinionPro-Regular"/>
              </a:rPr>
              <a:t>77, have been shown to be associated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with reduced activity in the </a:t>
            </a:r>
            <a:r>
              <a:rPr lang="en-US" sz="1800" b="0" i="0" u="none" strike="noStrike" baseline="0" dirty="0" err="1">
                <a:latin typeface="MinionPro-Regular"/>
              </a:rPr>
              <a:t>dACC</a:t>
            </a:r>
            <a:r>
              <a:rPr lang="en-US" sz="1800" b="0" i="0" u="none" strike="noStrike" baseline="0" dirty="0">
                <a:latin typeface="MinionPro-Regular"/>
              </a:rPr>
              <a:t> and/or AI.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417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1F41E69-80F8-4FDC-AC85-8118E7B88A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E3E076-762E-4251-B1C2-CE72CDF3D9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3F4C84-4D47-484C-BC95-9E6801CD7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A4D44B-1DCD-47FF-A842-0956CDF42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1800" b="0" i="1" u="none" strike="noStrike" baseline="0" dirty="0">
                <a:latin typeface="MinionPro-SemiboldIt"/>
              </a:rPr>
              <a:t>Factors that enhance or reduce pain. </a:t>
            </a:r>
            <a:r>
              <a:rPr lang="en-US" sz="1800" b="0" i="0" u="none" strike="noStrike" baseline="0" dirty="0">
                <a:latin typeface="MinionPro-Regular"/>
              </a:rPr>
              <a:t>A second consequence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of a physical–social pain overlap is that factors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that increase or decrease one kind of pain should have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 similar effect on the other. For example, factors that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typically increase social pain — such as social trauma,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failure or exclusion — should also increase sensitivity to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physical pain. Indeed, although there are some inconsistencies,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several studies support this premise. Patients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with somatoform pain disorder and fibromyalgia, who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experience pain with no medical explanation, also report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greater levels of early social trauma (including emotional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abuse or family conflict)104, suggesting a potential link</a:t>
            </a:r>
          </a:p>
          <a:p>
            <a:pPr algn="l"/>
            <a:r>
              <a:rPr lang="en-US" sz="1800" b="0" i="0" u="none" strike="noStrike" baseline="0" dirty="0">
                <a:latin typeface="MinionPro-Regular"/>
              </a:rPr>
              <a:t>between these early socially painful experiences and later</a:t>
            </a:r>
          </a:p>
          <a:p>
            <a:pPr algn="l"/>
            <a:r>
              <a:rPr lang="cs-CZ" sz="1800" b="0" i="0" u="none" strike="noStrike" baseline="0" dirty="0" err="1">
                <a:latin typeface="MinionPro-Regular"/>
              </a:rPr>
              <a:t>reports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of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physical</a:t>
            </a:r>
            <a:r>
              <a:rPr lang="cs-CZ" sz="1800" b="0" i="0" u="none" strike="noStrike" baseline="0" dirty="0">
                <a:latin typeface="MinionPro-Regular"/>
              </a:rPr>
              <a:t> </a:t>
            </a:r>
            <a:r>
              <a:rPr lang="cs-CZ" sz="1800" b="0" i="0" u="none" strike="noStrike" baseline="0" dirty="0" err="1">
                <a:latin typeface="MinionPro-Regular"/>
              </a:rPr>
              <a:t>pain</a:t>
            </a:r>
            <a:r>
              <a:rPr lang="cs-CZ" sz="1800" b="0" i="0" u="none" strike="noStrike" baseline="0" dirty="0">
                <a:latin typeface="MinionPro-Regular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57551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6BC89E16-269B-4875-A8A3-7D5D981D44E5}" vid="{F6D460A2-5B48-45E1-BFF4-0DDF8E264AE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1385</Words>
  <Application>Microsoft Office PowerPoint</Application>
  <PresentationFormat>Širokoúhlá obrazovka</PresentationFormat>
  <Paragraphs>179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8" baseType="lpstr">
      <vt:lpstr>Arial</vt:lpstr>
      <vt:lpstr>DiverdaSansCom-Black</vt:lpstr>
      <vt:lpstr>ITCSymbolStd-Book</vt:lpstr>
      <vt:lpstr>ITCSymbolStd-Medium</vt:lpstr>
      <vt:lpstr>MinionPro-It</vt:lpstr>
      <vt:lpstr>MinionPro-Regular</vt:lpstr>
      <vt:lpstr>MinionPro-SemiboldIt</vt:lpstr>
      <vt:lpstr>Tahoma</vt:lpstr>
      <vt:lpstr>Wingdings</vt:lpstr>
      <vt:lpstr>Presentation_MU_EN</vt:lpstr>
      <vt:lpstr>The pain of social disconnection: examining the shared neural underpinnings of physical and social pain</vt:lpstr>
      <vt:lpstr>Prezentace aplikace PowerPoint</vt:lpstr>
      <vt:lpstr>Prezentace aplikace PowerPoint</vt:lpstr>
      <vt:lpstr>Neurochemical substrates of social pain</vt:lpstr>
      <vt:lpstr>Prezentace aplikace PowerPoint</vt:lpstr>
      <vt:lpstr>Neural substrates of physical pain.</vt:lpstr>
      <vt:lpstr>Prezentace aplikace PowerPoint</vt:lpstr>
      <vt:lpstr>Psychologické faktory a vliv na bolest ze sociálního vyloučení</vt:lpstr>
      <vt:lpstr>Prezentace aplikace PowerPoint</vt:lpstr>
      <vt:lpstr>Prezentace aplikace PowerPoint</vt:lpstr>
      <vt:lpstr>Prezentace aplikace PowerPoint</vt:lpstr>
      <vt:lpstr>Prezentace aplikace PowerPoint</vt:lpstr>
      <vt:lpstr>dACC and AI in health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pain of social disconnection: examining the shared neural underpinnings of physical and social pain</dc:title>
  <dc:creator>Miroslav</dc:creator>
  <cp:lastModifiedBy>Miroslav</cp:lastModifiedBy>
  <cp:revision>1</cp:revision>
  <dcterms:created xsi:type="dcterms:W3CDTF">2020-10-08T19:34:09Z</dcterms:created>
  <dcterms:modified xsi:type="dcterms:W3CDTF">2020-10-08T19:34:12Z</dcterms:modified>
</cp:coreProperties>
</file>