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324" r:id="rId2"/>
    <p:sldId id="257" r:id="rId3"/>
    <p:sldId id="297" r:id="rId4"/>
    <p:sldId id="296" r:id="rId5"/>
    <p:sldId id="298" r:id="rId6"/>
    <p:sldId id="269" r:id="rId7"/>
    <p:sldId id="299" r:id="rId8"/>
    <p:sldId id="300" r:id="rId9"/>
    <p:sldId id="304" r:id="rId10"/>
    <p:sldId id="305" r:id="rId11"/>
    <p:sldId id="308" r:id="rId12"/>
    <p:sldId id="306" r:id="rId13"/>
    <p:sldId id="307" r:id="rId14"/>
    <p:sldId id="309" r:id="rId15"/>
    <p:sldId id="310" r:id="rId16"/>
    <p:sldId id="312" r:id="rId17"/>
    <p:sldId id="311" r:id="rId18"/>
    <p:sldId id="286" r:id="rId19"/>
    <p:sldId id="287" r:id="rId20"/>
    <p:sldId id="288" r:id="rId21"/>
    <p:sldId id="313" r:id="rId22"/>
    <p:sldId id="315" r:id="rId23"/>
    <p:sldId id="281" r:id="rId24"/>
    <p:sldId id="316" r:id="rId25"/>
    <p:sldId id="317" r:id="rId26"/>
    <p:sldId id="318" r:id="rId27"/>
    <p:sldId id="322" r:id="rId28"/>
    <p:sldId id="319" r:id="rId29"/>
    <p:sldId id="320" r:id="rId30"/>
    <p:sldId id="314" r:id="rId31"/>
    <p:sldId id="293" r:id="rId32"/>
    <p:sldId id="295" r:id="rId33"/>
    <p:sldId id="321" r:id="rId34"/>
    <p:sldId id="323" r:id="rId35"/>
    <p:sldId id="264" r:id="rId36"/>
  </p:sldIdLst>
  <p:sldSz cx="12192000" cy="6858000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a Macková" userId="79c3ad72-3379-40f8-b15a-8512db7b141e" providerId="ADAL" clId="{FAEEDB8E-E329-4954-BF69-3786445F7F79}"/>
    <pc:docChg chg="custSel modSld">
      <pc:chgData name="Denisa Macková" userId="79c3ad72-3379-40f8-b15a-8512db7b141e" providerId="ADAL" clId="{FAEEDB8E-E329-4954-BF69-3786445F7F79}" dt="2023-09-12T09:55:34.083" v="3" actId="1076"/>
      <pc:docMkLst>
        <pc:docMk/>
      </pc:docMkLst>
      <pc:sldChg chg="addSp delSp modSp mod">
        <pc:chgData name="Denisa Macková" userId="79c3ad72-3379-40f8-b15a-8512db7b141e" providerId="ADAL" clId="{FAEEDB8E-E329-4954-BF69-3786445F7F79}" dt="2023-09-12T09:55:34.083" v="3" actId="1076"/>
        <pc:sldMkLst>
          <pc:docMk/>
          <pc:sldMk cId="1317548518" sldId="257"/>
        </pc:sldMkLst>
        <pc:spChg chg="del">
          <ac:chgData name="Denisa Macková" userId="79c3ad72-3379-40f8-b15a-8512db7b141e" providerId="ADAL" clId="{FAEEDB8E-E329-4954-BF69-3786445F7F79}" dt="2023-09-12T09:55:27.629" v="0" actId="478"/>
          <ac:spMkLst>
            <pc:docMk/>
            <pc:sldMk cId="1317548518" sldId="257"/>
            <ac:spMk id="5" creationId="{70203146-06C9-4338-89C5-E96AFA8C11F9}"/>
          </ac:spMkLst>
        </pc:spChg>
        <pc:spChg chg="add del mod">
          <ac:chgData name="Denisa Macková" userId="79c3ad72-3379-40f8-b15a-8512db7b141e" providerId="ADAL" clId="{FAEEDB8E-E329-4954-BF69-3786445F7F79}" dt="2023-09-12T09:55:29.037" v="1" actId="478"/>
          <ac:spMkLst>
            <pc:docMk/>
            <pc:sldMk cId="1317548518" sldId="257"/>
            <ac:spMk id="8" creationId="{8182FEB3-BFEB-4BCF-B637-D2A71CBC26CE}"/>
          </ac:spMkLst>
        </pc:spChg>
        <pc:spChg chg="add mod">
          <ac:chgData name="Denisa Macková" userId="79c3ad72-3379-40f8-b15a-8512db7b141e" providerId="ADAL" clId="{FAEEDB8E-E329-4954-BF69-3786445F7F79}" dt="2023-09-12T09:55:34.083" v="3" actId="1076"/>
          <ac:spMkLst>
            <pc:docMk/>
            <pc:sldMk cId="1317548518" sldId="257"/>
            <ac:spMk id="9" creationId="{EBF98256-86FA-495A-ADEA-26C136CD557B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emf"/><Relationship Id="rId2" Type="http://schemas.openxmlformats.org/officeDocument/2006/relationships/tags" Target="../tags/tag4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E9zK2QhZYE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bAJtoGo_Er4" TargetMode="Externa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hyperlink" Target="file:///C:\Users\amens\Desktop\Andrejka\Marta%20a%20Andrejka\2.%20t&#253;den\https" TargetMode="External"/><Relationship Id="rId5" Type="http://schemas.openxmlformats.org/officeDocument/2006/relationships/hyperlink" Target="https://www.youtube.com/watch?v=w71V54t1gL4" TargetMode="External"/><Relationship Id="rId4" Type="http://schemas.openxmlformats.org/officeDocument/2006/relationships/hyperlink" Target="https://www.youtube.com/watch?v=hYXYcOHT6aE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hyperlink" Target="https://is.muni.cz/do/rect/el/estud/lf/js19/osetrovatelske_postupy/web/index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95448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64114E-B807-4648-8A60-C80AD89990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130D99-7C72-4279-BD0F-E6E47192F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CDC4676-6DD9-43AC-AC29-993C411C56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1268" y="1842169"/>
            <a:ext cx="5220000" cy="27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00DC"/>
                </a:solidFill>
              </a:rPr>
              <a:t>PACIENT ČÁSTEČNĚ SOBĚSTAČNÝ S POHYBOVÝM REŽIMEM </a:t>
            </a:r>
            <a:r>
              <a:rPr lang="cs-CZ" sz="2800" b="1" dirty="0">
                <a:solidFill>
                  <a:srgbClr val="0000DC"/>
                </a:solidFill>
              </a:rPr>
              <a:t>C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26EB94-6E33-4318-8367-E7F2294D630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419903"/>
            <a:ext cx="10753200" cy="451576"/>
          </a:xfrm>
        </p:spPr>
        <p:txBody>
          <a:bodyPr/>
          <a:lstStyle/>
          <a:p>
            <a:r>
              <a:rPr lang="cs-CZ" dirty="0"/>
              <a:t>Zajištěni hygieny dle pohybového režimu </a:t>
            </a:r>
            <a:br>
              <a:rPr lang="cs-CZ" dirty="0"/>
            </a:br>
            <a:r>
              <a:rPr lang="cs-CZ" dirty="0"/>
              <a:t>a soběstačnosti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5FA2D8B-F8DB-488C-9DEA-1186FEA53A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46749" y="1822127"/>
            <a:ext cx="5220000" cy="27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FF0000"/>
                </a:solidFill>
              </a:rPr>
              <a:t>PACIENT PLNĚ NESOBĚSTAČNÝ, LEŽÍCÍ, </a:t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>S POHYBOVÝM REŽIMEM </a:t>
            </a:r>
            <a:r>
              <a:rPr lang="cs-CZ" sz="2800" b="1" dirty="0">
                <a:solidFill>
                  <a:srgbClr val="FF0000"/>
                </a:solidFill>
              </a:rPr>
              <a:t>D</a:t>
            </a:r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BCF395C-9297-4B5A-9C2E-9C81E373BAD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1270" y="3510849"/>
            <a:ext cx="5219998" cy="4139998"/>
          </a:xfrm>
        </p:spPr>
        <p:txBody>
          <a:bodyPr/>
          <a:lstStyle/>
          <a:p>
            <a:r>
              <a:rPr lang="cs-CZ" dirty="0"/>
              <a:t>vsedě na lůžku nebo na židli </a:t>
            </a:r>
            <a:br>
              <a:rPr lang="cs-CZ" dirty="0"/>
            </a:br>
            <a:r>
              <a:rPr lang="cs-CZ" dirty="0"/>
              <a:t>s přenosným umyvadlem</a:t>
            </a:r>
          </a:p>
          <a:p>
            <a:r>
              <a:rPr lang="cs-CZ" dirty="0"/>
              <a:t>vsedě u umyvadla</a:t>
            </a:r>
          </a:p>
          <a:p>
            <a:r>
              <a:rPr lang="cs-CZ" dirty="0"/>
              <a:t>na sedačce určené k hygieně ve sprše</a:t>
            </a:r>
          </a:p>
          <a:p>
            <a:endParaRPr lang="cs-CZ" dirty="0"/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4CB3074A-52D6-4C1C-A663-CEF528D0C47E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424573" y="3510849"/>
            <a:ext cx="5219998" cy="4139998"/>
          </a:xfrm>
        </p:spPr>
        <p:txBody>
          <a:bodyPr/>
          <a:lstStyle/>
          <a:p>
            <a:r>
              <a:rPr lang="cs-CZ" dirty="0"/>
              <a:t>celková hygiena na lůžku</a:t>
            </a:r>
          </a:p>
          <a:p>
            <a:r>
              <a:rPr lang="cs-CZ" dirty="0"/>
              <a:t>speciální vany (pojízdná vana, vana v koupelně)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1802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F1F1DD-5BD9-4A1A-B72C-FB0868CC56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C36917-88EB-40BA-A2BA-03368DCBB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55827F-1195-4A1D-85AA-2FB4548D17B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Provádění hygienické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4DEDA89-A0B1-4399-B2C0-55851753E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ráno – čas dle zvyklostí oddělení </a:t>
            </a:r>
          </a:p>
          <a:p>
            <a:r>
              <a:rPr lang="cs-CZ" dirty="0"/>
              <a:t>večer – před uložením ke spánku </a:t>
            </a:r>
          </a:p>
          <a:p>
            <a:r>
              <a:rPr lang="cs-CZ" dirty="0"/>
              <a:t>časově náročná, nutno si předem zorganizovat práci </a:t>
            </a:r>
          </a:p>
          <a:p>
            <a:r>
              <a:rPr lang="cs-CZ" dirty="0"/>
              <a:t>dbát na zajištění intimity nemocného (zástěny) </a:t>
            </a:r>
          </a:p>
          <a:p>
            <a:r>
              <a:rPr lang="cs-CZ" dirty="0"/>
              <a:t>dodržovat hygienicko-epidemiologické zásady (rukavice, empír) </a:t>
            </a:r>
          </a:p>
          <a:p>
            <a:r>
              <a:rPr lang="cs-CZ" dirty="0"/>
              <a:t>brát v úvahu zvyklosti nemocného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5956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E61564-9CC9-4F44-B64F-0D755C759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D4AB75-89DD-4CCB-97A8-5106C6467B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9A1F95-C156-4022-9386-E8D683A99EB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Ranní hygienická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6677D6-BDEF-404A-961A-64C6DCE9F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58538"/>
            <a:ext cx="10753200" cy="413999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dirty="0"/>
              <a:t>péče o dutinu ústní </a:t>
            </a:r>
          </a:p>
          <a:p>
            <a:pPr>
              <a:lnSpc>
                <a:spcPct val="110000"/>
              </a:lnSpc>
            </a:pPr>
            <a:r>
              <a:rPr lang="cs-CZ" dirty="0"/>
              <a:t>péče o čistotu těla</a:t>
            </a:r>
          </a:p>
          <a:p>
            <a:pPr>
              <a:lnSpc>
                <a:spcPct val="110000"/>
              </a:lnSpc>
            </a:pPr>
            <a:r>
              <a:rPr lang="cs-CZ" dirty="0"/>
              <a:t>péče o genitál </a:t>
            </a:r>
          </a:p>
          <a:p>
            <a:pPr>
              <a:lnSpc>
                <a:spcPct val="110000"/>
              </a:lnSpc>
            </a:pPr>
            <a:r>
              <a:rPr lang="cs-CZ" dirty="0"/>
              <a:t>česání </a:t>
            </a:r>
          </a:p>
          <a:p>
            <a:pPr>
              <a:lnSpc>
                <a:spcPct val="110000"/>
              </a:lnSpc>
            </a:pPr>
            <a:r>
              <a:rPr lang="cs-CZ" dirty="0"/>
              <a:t>u mužů oholení dle potřeby </a:t>
            </a:r>
          </a:p>
          <a:p>
            <a:pPr>
              <a:lnSpc>
                <a:spcPct val="110000"/>
              </a:lnSpc>
            </a:pPr>
            <a:r>
              <a:rPr lang="cs-CZ" dirty="0"/>
              <a:t>péče o kůži (masáž) </a:t>
            </a:r>
          </a:p>
          <a:p>
            <a:pPr>
              <a:lnSpc>
                <a:spcPct val="110000"/>
              </a:lnSpc>
            </a:pPr>
            <a:r>
              <a:rPr lang="cs-CZ" dirty="0"/>
              <a:t>výměna ložního i osobního prádla dle potřeby</a:t>
            </a:r>
          </a:p>
          <a:p>
            <a:pPr>
              <a:lnSpc>
                <a:spcPct val="110000"/>
              </a:lnSpc>
            </a:pPr>
            <a:r>
              <a:rPr lang="cs-CZ" dirty="0"/>
              <a:t>úprava lůžka </a:t>
            </a:r>
          </a:p>
          <a:p>
            <a:pPr>
              <a:lnSpc>
                <a:spcPct val="110000"/>
              </a:lnSpc>
            </a:pPr>
            <a:r>
              <a:rPr lang="cs-CZ" dirty="0"/>
              <a:t>výměna plen u inkontinentních nemocných </a:t>
            </a:r>
          </a:p>
          <a:p>
            <a:pPr>
              <a:lnSpc>
                <a:spcPct val="110000"/>
              </a:lnSpc>
            </a:pPr>
            <a:r>
              <a:rPr lang="cs-CZ" dirty="0"/>
              <a:t>bandáže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0014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9D4D1D-F9E3-4BA2-A890-55961A0319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07C78D-3C5D-4D64-94FF-38EFCFF0E3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00660BA-F398-4B44-A4B1-78538EDCD5B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Večerní hygienická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77DE113-6581-4DB5-BA5C-1C2D6424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hygiena dutiny ústní </a:t>
            </a:r>
          </a:p>
          <a:p>
            <a:r>
              <a:rPr lang="cs-CZ" dirty="0"/>
              <a:t>hygiena těla dle potřeby a zvyklostí pracoviště </a:t>
            </a:r>
          </a:p>
          <a:p>
            <a:r>
              <a:rPr lang="cs-CZ" dirty="0"/>
              <a:t>péče o kůži (prevence proleženin) </a:t>
            </a:r>
          </a:p>
          <a:p>
            <a:r>
              <a:rPr lang="cs-CZ" dirty="0"/>
              <a:t>úprava lůžka </a:t>
            </a:r>
          </a:p>
          <a:p>
            <a:r>
              <a:rPr lang="cs-CZ" dirty="0"/>
              <a:t>výměna plen u inkontinentních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532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668814-E8C4-4F83-AFB1-E7C79A007B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9AAB98-A950-4330-B599-DED8D8968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639D0C-3AAC-4DBE-AA62-7DBE2620BC1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hygienické péči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13B49DE-3E9B-4DD1-923D-2E10EBC87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93756" y="1692275"/>
            <a:ext cx="7206075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226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BFD6CA-F485-4F21-B3A3-45C9197C0F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FB1E05-D049-45C5-92C4-37C9A73FA8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1A0721-2464-48D2-8A66-3B679CE814E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hygienické péči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F9A0740-B2D6-4987-B99C-82D388995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49884" y="1692603"/>
            <a:ext cx="7693819" cy="4139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909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2D074B-9263-4EE8-9C1C-4D5D0DF6E1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3719B0-C40C-4087-A816-3B7C7C24E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7B90D2-A44A-4579-AA22-6AEFF31E964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hygienické péči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F71CF4C-653C-44CD-89DC-D3D75372F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4228" y="1823679"/>
            <a:ext cx="7145131" cy="3877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507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49F55B-807B-4E63-918E-7A8682D4C8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F5739F-CDB6-419C-89F1-D926123D8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F737AE-6BEF-4A26-B85A-9AF20ACE617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hygienické péči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BD1C78E-E5B2-43A6-ACC3-497A2BDD8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70633" y="1692275"/>
            <a:ext cx="7052322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71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charset="0"/>
                <a:cs typeface="Arial" charset="0"/>
              </a:rPr>
              <a:t>Koupel pacienta na lůžku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příprava prostředí</a:t>
            </a:r>
            <a:r>
              <a:rPr lang="cs-CZ" altLang="cs-CZ" dirty="0">
                <a:latin typeface="Arial" charset="0"/>
                <a:cs typeface="Arial" charset="0"/>
              </a:rPr>
              <a:t> – zavřít okna, dveře, zajistit soukromí, zeptat se, zda  nepotřebuje pacient na toaletu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vhodná poloha pacienta</a:t>
            </a:r>
            <a:r>
              <a:rPr lang="cs-CZ" altLang="cs-CZ" dirty="0">
                <a:latin typeface="Arial" charset="0"/>
                <a:cs typeface="Arial" charset="0"/>
              </a:rPr>
              <a:t> – záhlavní panel – dle možností </a:t>
            </a:r>
            <a:br>
              <a:rPr lang="cs-CZ" altLang="cs-CZ" dirty="0">
                <a:latin typeface="Arial" charset="0"/>
                <a:cs typeface="Arial" charset="0"/>
              </a:rPr>
            </a:br>
            <a:r>
              <a:rPr lang="cs-CZ" altLang="cs-CZ" dirty="0">
                <a:latin typeface="Arial" charset="0"/>
                <a:cs typeface="Arial" charset="0"/>
              </a:rPr>
              <a:t>a pohybového rozsahu nemocného, odstranit pomůcky, přikrývku z lůžka, svléknout nemocného a zajistit intimitu 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tvář </a:t>
            </a:r>
            <a:r>
              <a:rPr lang="cs-CZ" altLang="cs-CZ" dirty="0">
                <a:latin typeface="Arial" charset="0"/>
                <a:cs typeface="Arial" charset="0"/>
              </a:rPr>
              <a:t>– na každé oko jiný roh žínky, postupujte od vnitřního koutku směrem k zevnímu, obličej pouze vodou, uši, krk, dobře osušit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ramena a ruce</a:t>
            </a:r>
            <a:r>
              <a:rPr lang="cs-CZ" altLang="cs-CZ" dirty="0">
                <a:latin typeface="Arial" charset="0"/>
                <a:cs typeface="Arial" charset="0"/>
              </a:rPr>
              <a:t> – podložte  ručníkem, umývejte od konečků prstů směrem k rameni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charset="0"/>
                <a:cs typeface="Arial" charset="0"/>
              </a:rPr>
              <a:t>Koupel pacienta na lůžku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hrudník a břicho</a:t>
            </a:r>
            <a:r>
              <a:rPr lang="cs-CZ" altLang="cs-CZ" dirty="0">
                <a:latin typeface="Arial" charset="0"/>
                <a:cs typeface="Arial" charset="0"/>
              </a:rPr>
              <a:t> – podložte ručníkem hrudník nemocného, umyjte a osušte, věnujte pozornost kožním záhybům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záda </a:t>
            </a:r>
            <a:r>
              <a:rPr lang="cs-CZ" altLang="cs-CZ" dirty="0">
                <a:latin typeface="Arial" charset="0"/>
                <a:cs typeface="Arial" charset="0"/>
              </a:rPr>
              <a:t>– pomozte nemocnému natočit se, podložte ručníkem umyjte a osušte záda (namasírujte)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dolní končetiny</a:t>
            </a:r>
            <a:r>
              <a:rPr lang="cs-CZ" altLang="cs-CZ" dirty="0">
                <a:latin typeface="Arial" charset="0"/>
                <a:cs typeface="Arial" charset="0"/>
              </a:rPr>
              <a:t> – vyměňte vodu, dbejte, aby při mytí DK zůstalo zahalené perineum, podložte ručníkem, nohy umýváme obdobně jako ruce (od prstů směrem do třísel), řádně vysušíme kožní záhyby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0" dirty="0">
                <a:latin typeface="Arial" charset="0"/>
              </a:rPr>
              <a:t>Ošetřovatelský proces při zajištění potřeby hygienické péče ve zdraví a nemoci</a:t>
            </a:r>
            <a:r>
              <a:rPr lang="cs-CZ" altLang="cs-CZ" b="0" dirty="0"/>
              <a:t>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C5E933-B0F0-4FAF-B388-F0FE04093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31" y="5389845"/>
            <a:ext cx="11290771" cy="792549"/>
          </a:xfrm>
          <a:prstGeom prst="rect">
            <a:avLst/>
          </a:prstGeom>
        </p:spPr>
      </p:pic>
      <p:sp>
        <p:nvSpPr>
          <p:cNvPr id="9" name="Podnadpis 4">
            <a:extLst>
              <a:ext uri="{FF2B5EF4-FFF2-40B4-BE49-F238E27FC236}">
                <a16:creationId xmlns:a16="http://schemas.microsoft.com/office/drawing/2014/main" id="{EBF98256-86FA-495A-ADEA-26C136CD557B}"/>
              </a:ext>
            </a:extLst>
          </p:cNvPr>
          <p:cNvSpPr>
            <a:spLocks noGrp="1"/>
          </p:cNvSpPr>
          <p:nvPr/>
        </p:nvSpPr>
        <p:spPr>
          <a:xfrm>
            <a:off x="433916" y="4381646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000" dirty="0"/>
              <a:t>Denisa Macková, Markéta Hartmanová, Patrik </a:t>
            </a:r>
            <a:r>
              <a:rPr lang="cs-CZ" sz="1000" dirty="0" err="1"/>
              <a:t>Mica</a:t>
            </a:r>
            <a:r>
              <a:rPr lang="cs-CZ" sz="1000" dirty="0"/>
              <a:t>, 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charset="0"/>
                <a:cs typeface="Arial" charset="0"/>
              </a:rPr>
              <a:t>Koupel pacienta na lůžku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genitál</a:t>
            </a:r>
            <a:r>
              <a:rPr lang="cs-CZ" altLang="cs-CZ" dirty="0">
                <a:latin typeface="Arial" charset="0"/>
                <a:cs typeface="Arial" charset="0"/>
              </a:rPr>
              <a:t> – opět výměna vody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ženy</a:t>
            </a:r>
            <a:r>
              <a:rPr lang="cs-CZ" altLang="cs-CZ" dirty="0">
                <a:latin typeface="Arial" charset="0"/>
                <a:cs typeface="Arial" charset="0"/>
              </a:rPr>
              <a:t> – všímej si známek zánětu, otoku, výtoku, nejprve omyj velké pysky, ty pak rozevři a pečlivě omyj záhyby mezi labia minor a labia major, na každý pohyb použij nová žínka, postupujeme směrem od genitálií k rektu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muži </a:t>
            </a:r>
            <a:r>
              <a:rPr lang="cs-CZ" altLang="cs-CZ" dirty="0">
                <a:latin typeface="Arial" charset="0"/>
                <a:cs typeface="Arial" charset="0"/>
              </a:rPr>
              <a:t>–stáhni předkožku a umyj žalud penisu, přetáhni předkožku zpět, umyj penis, nakonec umyj skrotum a rektum</a:t>
            </a:r>
          </a:p>
          <a:p>
            <a:pPr algn="just"/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EA055F-45DE-4321-95C5-6B727BFE01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FA526C-9A7B-4D64-B91D-FA31B2131F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4286EC-A9ED-4D9B-A8E2-59E406BD04C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67081"/>
            <a:ext cx="10753200" cy="451576"/>
          </a:xfrm>
        </p:spPr>
        <p:txBody>
          <a:bodyPr/>
          <a:lstStyle/>
          <a:p>
            <a:r>
              <a:rPr lang="cs-CZ" dirty="0"/>
              <a:t>Celková koupel na lůžku – shrnutí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8BA1888-FA8D-4B5C-BA1E-D49CC9747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05619"/>
            <a:ext cx="10753200" cy="4139998"/>
          </a:xfrm>
        </p:spPr>
        <p:txBody>
          <a:bodyPr/>
          <a:lstStyle/>
          <a:p>
            <a:r>
              <a:rPr lang="cs-CZ" dirty="0"/>
              <a:t>uvolníme základ lůžka, odložíme pokrývku, polštář</a:t>
            </a:r>
          </a:p>
          <a:p>
            <a:r>
              <a:rPr lang="cs-CZ" dirty="0"/>
              <a:t>nemocného svlékneme, necháme zakrytého povlakem z deky nebo kabátkem od pyžama</a:t>
            </a:r>
          </a:p>
          <a:p>
            <a:r>
              <a:rPr lang="cs-CZ" dirty="0"/>
              <a:t>odhalujeme jen umývanou část, šetrně umyjeme (postupujeme: obličej, uši, krk, paže, hrudník, záda, dolní končetiny; podkládáme umývané části, nakonec umyjeme genitál, každou část dosucha utřeme)</a:t>
            </a:r>
          </a:p>
          <a:p>
            <a:r>
              <a:rPr lang="cs-CZ" dirty="0"/>
              <a:t>namasírujeme záda (krém, kafrová emulze, Alpa, atd.)</a:t>
            </a:r>
          </a:p>
          <a:p>
            <a:r>
              <a:rPr lang="cs-CZ" dirty="0"/>
              <a:t>oblékneme čisté, suché prádlo, upravíme lůžko</a:t>
            </a:r>
          </a:p>
          <a:p>
            <a:r>
              <a:rPr lang="cs-CZ" dirty="0"/>
              <a:t>podložíme hlavu ručníkem a učešeme vlasy </a:t>
            </a:r>
          </a:p>
          <a:p>
            <a:r>
              <a:rPr lang="cs-CZ" dirty="0"/>
              <a:t>provedeme péči o dutinu ústní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405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253F5F-D1E8-41F4-9DB9-4BFCB4018B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FF75FF-D1C6-45E2-9FD4-49FE86ED7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D20347-5CDA-481F-9535-34A20F3EED8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Sprchování nemocného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999F2F2-9232-4870-B824-F19671B75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může-li nemocný stát vezmeme jej pod sprchu, pacient se drží madel, zajistíme protiskluzový povrch </a:t>
            </a:r>
          </a:p>
          <a:p>
            <a:r>
              <a:rPr lang="cs-CZ" dirty="0"/>
              <a:t>lze využít i plastovou židli, nebo speciální křeslo do sprchy</a:t>
            </a:r>
          </a:p>
          <a:p>
            <a:r>
              <a:rPr lang="cs-CZ" dirty="0"/>
              <a:t>nemocného osprchujeme přiměřeně teplou vodou, dle potřeby umyjeme vlasy, postupně umyjeme namydlenou žínkou od hlavy </a:t>
            </a:r>
            <a:br>
              <a:rPr lang="cs-CZ" dirty="0"/>
            </a:br>
            <a:r>
              <a:rPr lang="cs-CZ" dirty="0"/>
              <a:t>k nohám</a:t>
            </a:r>
          </a:p>
          <a:p>
            <a:r>
              <a:rPr lang="cs-CZ" dirty="0"/>
              <a:t>nakonec znovu osprchujeme, osušíme, ošetříme pokožku </a:t>
            </a:r>
            <a:br>
              <a:rPr lang="cs-CZ" dirty="0"/>
            </a:br>
            <a:r>
              <a:rPr lang="cs-CZ" dirty="0"/>
              <a:t>a oblékneme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20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732881"/>
              </p:ext>
            </p:extLst>
          </p:nvPr>
        </p:nvGraphicFramePr>
        <p:xfrm>
          <a:off x="8035047" y="3306335"/>
          <a:ext cx="3155909" cy="267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otografie" r:id="rId4" imgW="2476190" imgH="2476190" progId="MSPhotoEd.3">
                  <p:embed/>
                </p:oleObj>
              </mc:Choice>
              <mc:Fallback>
                <p:oleObj name="Fotografie" r:id="rId4" imgW="2476190" imgH="2476190" progId="MSPhotoEd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5047" y="3306335"/>
                        <a:ext cx="3155909" cy="26708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A122F04D-929A-4980-9BE1-4BF3279D5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835" y="178036"/>
            <a:ext cx="3231121" cy="25067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DFF17ED-12A4-4CE0-8F01-5AC3FC3B2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00" y="178037"/>
            <a:ext cx="6882664" cy="29688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837256-85C4-4253-9FE1-6313A0E3D8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00" y="3306335"/>
            <a:ext cx="6882664" cy="27309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19D097-E4A7-45F9-B707-EC663653C4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22ABB9-133F-489B-A326-9D37902082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BAD4D2-BEE7-4E68-A27E-D60DC706109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3501" y="469591"/>
            <a:ext cx="10753200" cy="451576"/>
          </a:xfrm>
        </p:spPr>
        <p:txBody>
          <a:bodyPr/>
          <a:lstStyle/>
          <a:p>
            <a:r>
              <a:rPr lang="cs-CZ" dirty="0"/>
              <a:t>Křesla a vozíky do sprchy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1C381A8-953E-4D1A-8924-0CDD77A54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3501" y="3651247"/>
            <a:ext cx="5666209" cy="24441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5EC360C-81BA-4CB5-88DE-D34471DAC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01" y="1248997"/>
            <a:ext cx="5719711" cy="22696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577114D-FA91-4D5C-A8EB-AB1F6E230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6985" y="1171576"/>
            <a:ext cx="2469094" cy="22861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E682B2-39A6-4BE6-830A-86E290FB1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4572" y="861187"/>
            <a:ext cx="2867428" cy="26574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B6FDA32-9DA6-49DD-A061-360E5A7E2D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6985" y="3623581"/>
            <a:ext cx="2438611" cy="24386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BDE5F61-6A6A-44A1-8B2F-626AFFAA4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5596" y="3766427"/>
            <a:ext cx="2847079" cy="1329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550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8757F7-E8A1-4DD0-BB48-DCE881539B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A2F97A-ACC2-4624-91DB-BCDEEC112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069006-6682-40C0-876C-8A2820CD5B5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Pomůcky</a:t>
            </a:r>
            <a:r>
              <a:rPr lang="en-US" dirty="0"/>
              <a:t> k </a:t>
            </a:r>
            <a:r>
              <a:rPr lang="en-US" dirty="0" err="1"/>
              <a:t>péči</a:t>
            </a:r>
            <a:r>
              <a:rPr lang="en-US" dirty="0"/>
              <a:t> o </a:t>
            </a:r>
            <a:r>
              <a:rPr lang="en-US" dirty="0" err="1"/>
              <a:t>dutinu</a:t>
            </a:r>
            <a:r>
              <a:rPr lang="en-US" dirty="0"/>
              <a:t> </a:t>
            </a:r>
            <a:r>
              <a:rPr lang="en-US" dirty="0" err="1"/>
              <a:t>ústní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7C80E43-7263-432B-ADC1-DE4B2735F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5906" y="1468539"/>
            <a:ext cx="7466823" cy="4140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40D330-79FA-4F0C-BD35-B99679AE27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19" t="1744" r="419" b="-1744"/>
          <a:stretch/>
        </p:blipFill>
        <p:spPr>
          <a:xfrm>
            <a:off x="7238663" y="1468539"/>
            <a:ext cx="4698479" cy="4241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55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C4BAB3-752E-43DD-B060-F83D311FB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9DAC8A-EA95-40BC-9879-781E8E854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8C7B6D-3E78-49C8-8B29-461F1B0580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Péče o dutinu ústní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73213BD-934A-40DD-A659-382137BC0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– pacient provede sám</a:t>
            </a:r>
          </a:p>
          <a:p>
            <a:r>
              <a:rPr lang="cs-CZ" dirty="0"/>
              <a:t>pasivní či speciální (provádí místo pacienta personál)</a:t>
            </a:r>
          </a:p>
          <a:p>
            <a:pPr lvl="1"/>
            <a:r>
              <a:rPr lang="cs-CZ" sz="2800" dirty="0"/>
              <a:t>péče o zdravou DÚ</a:t>
            </a:r>
          </a:p>
          <a:p>
            <a:pPr lvl="1"/>
            <a:r>
              <a:rPr lang="cs-CZ" sz="2800" dirty="0"/>
              <a:t>zvláštní péče o DÚ</a:t>
            </a:r>
          </a:p>
          <a:p>
            <a:pPr lvl="1"/>
            <a:r>
              <a:rPr lang="cs-CZ" sz="2800" dirty="0"/>
              <a:t>péče o snímatelnou  zubní náhradu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2E248C-92EB-4495-81AC-7BD38B361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409" y="2911626"/>
            <a:ext cx="3615241" cy="2078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313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2840A4-EA3A-480B-93A3-4ABF3209B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3817C8-7570-4F2D-AB40-1F8045A3E1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19C56B-A2FF-419D-B268-5BE13C5CCCA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Péče o dutinu ústní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3FDD99F-235A-44B2-B913-A0DF85E73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21551"/>
            <a:ext cx="10753200" cy="4139998"/>
          </a:xfrm>
        </p:spPr>
        <p:txBody>
          <a:bodyPr/>
          <a:lstStyle/>
          <a:p>
            <a:r>
              <a:rPr lang="cs-CZ" dirty="0"/>
              <a:t>péče o zdravou DÚ</a:t>
            </a:r>
          </a:p>
          <a:p>
            <a:pPr lvl="1"/>
            <a:r>
              <a:rPr lang="cs-CZ" dirty="0"/>
              <a:t>soběstační – provádí sami</a:t>
            </a:r>
          </a:p>
          <a:p>
            <a:pPr lvl="1"/>
            <a:r>
              <a:rPr lang="cs-CZ" dirty="0"/>
              <a:t>částečně soběstační – připravíme pomůcky, asistujeme dle potřeby – přidržení emitní misky, podání skleničky s vodou</a:t>
            </a:r>
          </a:p>
          <a:p>
            <a:pPr lvl="1"/>
            <a:r>
              <a:rPr lang="cs-CZ" dirty="0"/>
              <a:t>nesoběstační – provedeme sami, řádně vypláchnout ústa, ošetření rtů</a:t>
            </a:r>
          </a:p>
          <a:p>
            <a:pPr lvl="1"/>
            <a:endParaRPr lang="cs-CZ" dirty="0"/>
          </a:p>
          <a:p>
            <a:pPr lvl="1"/>
            <a:r>
              <a:rPr lang="cs-CZ" altLang="cs-CZ" dirty="0"/>
              <a:t>2x denně, </a:t>
            </a:r>
          </a:p>
          <a:p>
            <a:pPr lvl="1"/>
            <a:r>
              <a:rPr lang="cs-CZ" altLang="cs-CZ" dirty="0"/>
              <a:t>kartáček, pasta, ručník, emitní miska, kelímek s vodou</a:t>
            </a:r>
          </a:p>
          <a:p>
            <a:pPr lvl="1"/>
            <a:r>
              <a:rPr lang="cs-CZ" altLang="cs-CZ" dirty="0"/>
              <a:t>kartáček přikládáme v úhlu 45 st., 2 – 3 zuby zároveň, zavibrujeme a stahujeme směrem od dásně + kousací plochy</a:t>
            </a:r>
          </a:p>
          <a:p>
            <a:pPr lvl="1"/>
            <a:r>
              <a:rPr lang="cs-CZ" altLang="cs-CZ" dirty="0"/>
              <a:t>jazyk – vyčistit tahem zezadu dopředu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131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2840A4-EA3A-480B-93A3-4ABF3209B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3817C8-7570-4F2D-AB40-1F8045A3E1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19C56B-A2FF-419D-B268-5BE13C5CCCA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Péče o dutinu ústní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3FDD99F-235A-44B2-B913-A0DF85E73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21551"/>
            <a:ext cx="10753200" cy="4139998"/>
          </a:xfrm>
        </p:spPr>
        <p:txBody>
          <a:bodyPr/>
          <a:lstStyle/>
          <a:p>
            <a:r>
              <a:rPr lang="cs-CZ" dirty="0"/>
              <a:t>zvláštní péče o DÚ</a:t>
            </a:r>
          </a:p>
          <a:p>
            <a:pPr lvl="1"/>
            <a:r>
              <a:rPr lang="cs-CZ" dirty="0"/>
              <a:t>u pacientů nesoběstačných nebo v bezvědomí,</a:t>
            </a:r>
            <a:r>
              <a:rPr lang="cs-CZ" altLang="cs-CZ" dirty="0"/>
              <a:t> patologicky změněná sliznice – suchá sliznice, povlaky v DÚ</a:t>
            </a:r>
          </a:p>
          <a:p>
            <a:pPr lvl="1"/>
            <a:r>
              <a:rPr lang="cs-CZ" altLang="cs-CZ" dirty="0"/>
              <a:t>různé přípravky (štětičky, borax.-glycerinový olej, roztok heřmánku)</a:t>
            </a:r>
          </a:p>
          <a:p>
            <a:pPr lvl="1"/>
            <a:r>
              <a:rPr lang="cs-CZ" altLang="cs-CZ" dirty="0"/>
              <a:t>sterilní tampony, roztok, pinzeta, emitní miska</a:t>
            </a:r>
          </a:p>
          <a:p>
            <a:pPr lvl="1"/>
            <a:r>
              <a:rPr lang="cs-CZ" altLang="cs-CZ" dirty="0"/>
              <a:t>několikrát denně, dle potřeby (4x denně i každé 2 hodiny)</a:t>
            </a:r>
          </a:p>
          <a:p>
            <a:pPr lvl="1"/>
            <a:endParaRPr lang="cs-CZ" dirty="0"/>
          </a:p>
          <a:p>
            <a:r>
              <a:rPr lang="cs-CZ" dirty="0"/>
              <a:t>péče o snímatelnou zubní náhradu</a:t>
            </a:r>
          </a:p>
          <a:p>
            <a:pPr lvl="1"/>
            <a:r>
              <a:rPr lang="cs-CZ" dirty="0"/>
              <a:t>opatrná manipulace, řádné označení</a:t>
            </a:r>
          </a:p>
          <a:p>
            <a:pPr lvl="1"/>
            <a:r>
              <a:rPr lang="cs-CZ" dirty="0"/>
              <a:t>zubní náhrada – opatrně (speciální čistící prostředek + zubní kartáček), vlažná voda, důkladný oplach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751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E9A025-F6C3-4B43-98B1-17E0E2D224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781B35-3B53-464B-A5E1-82974E743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5A81D5-EBDF-474B-B904-60E4D71372E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24306" y="2198154"/>
            <a:ext cx="2285847" cy="451576"/>
          </a:xfrm>
        </p:spPr>
        <p:txBody>
          <a:bodyPr/>
          <a:lstStyle/>
          <a:p>
            <a:r>
              <a:rPr lang="en-US" dirty="0" err="1"/>
              <a:t>Holení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, </a:t>
            </a:r>
            <a:r>
              <a:rPr lang="en-US" dirty="0" err="1"/>
              <a:t>pomůcky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39AF02-BEB9-488F-8400-EDF04DB17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0" y="249900"/>
            <a:ext cx="6925656" cy="34262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F1737B-461C-433B-A77B-97B87B14D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00" y="2649730"/>
            <a:ext cx="6925656" cy="3426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566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06492D-6C49-4AA1-B66C-B1A291FAB0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38E85C-0F04-4627-8BAE-B0F1C9FC2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C3FA0E-9C63-4D30-945B-4DE0CAB1F82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Hygiena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6DE521-2B25-433E-B50C-9B17F9B88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7721"/>
            <a:ext cx="10753200" cy="4139998"/>
          </a:xfrm>
        </p:spPr>
        <p:txBody>
          <a:bodyPr/>
          <a:lstStyle/>
          <a:p>
            <a:r>
              <a:rPr lang="cs-CZ" dirty="0"/>
              <a:t>základní biologická potřeba</a:t>
            </a:r>
          </a:p>
          <a:p>
            <a:r>
              <a:rPr lang="cs-CZ" dirty="0"/>
              <a:t>soubor pravidel a postupů, které vedou k podpoře a ochraně zdraví</a:t>
            </a:r>
          </a:p>
          <a:p>
            <a:r>
              <a:rPr lang="cs-CZ" dirty="0"/>
              <a:t>je dána individuálními hodnotami a návyky, vytváří se postupně od nejútlejšího věku v podobě hygienických návyků</a:t>
            </a:r>
          </a:p>
          <a:p>
            <a:pPr>
              <a:lnSpc>
                <a:spcPct val="110000"/>
              </a:lnSpc>
            </a:pPr>
            <a:r>
              <a:rPr lang="cs-CZ" dirty="0"/>
              <a:t>u různých lidí je potřeba hygieny různě vyjádřena (to, co pro jednoho člověka bude standard, dostatečná péče o čistotu těla, může jiný považovat za nedostačující) </a:t>
            </a:r>
          </a:p>
          <a:p>
            <a:pPr>
              <a:lnSpc>
                <a:spcPct val="110000"/>
              </a:lnSpc>
            </a:pPr>
            <a:r>
              <a:rPr lang="cs-CZ" dirty="0"/>
              <a:t>hygiena je předpokladem pro pocit osobní pohody a tím zasahuje do oblasti potřeb biologických, psychologických a sociálních</a:t>
            </a: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398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6161D8-DBE7-4C7A-BBB5-1E83BDD6CE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BB1CB1-34FB-402F-90DC-17616991C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FA8FA9-1AA5-43AB-8D7A-98BEC95498D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Video – hygienická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3E913DD-C0EF-4ABC-A2D9-BE6299F28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Celková hygiena na lůžku</a:t>
            </a:r>
          </a:p>
          <a:p>
            <a:pPr lvl="0"/>
            <a:r>
              <a:rPr lang="cs-CZ" u="sng" dirty="0">
                <a:hlinkClick r:id="rId4"/>
              </a:rPr>
              <a:t>https://www.youtube.com/watch?v=hYXYcOHT6aE</a:t>
            </a:r>
            <a:endParaRPr lang="cs-CZ" u="sng" dirty="0"/>
          </a:p>
          <a:p>
            <a:pPr marL="72000" lvl="0" indent="0">
              <a:buNone/>
            </a:pPr>
            <a:endParaRPr lang="cs-CZ" dirty="0"/>
          </a:p>
          <a:p>
            <a:r>
              <a:rPr lang="cs-CZ" dirty="0"/>
              <a:t>Hygienická péče ve sprše</a:t>
            </a:r>
          </a:p>
          <a:p>
            <a:r>
              <a:rPr lang="cs-CZ" u="sng" dirty="0">
                <a:hlinkClick r:id="rId5"/>
              </a:rPr>
              <a:t>https://www.youtube.com/watch?v=w71V54t1gL4</a:t>
            </a:r>
            <a:endParaRPr lang="cs-CZ" u="sng" dirty="0"/>
          </a:p>
          <a:p>
            <a:pPr marL="72000" indent="0">
              <a:buNone/>
            </a:pPr>
            <a:endParaRPr lang="cs-CZ" u="sng" dirty="0"/>
          </a:p>
          <a:p>
            <a:r>
              <a:rPr lang="cs-CZ" dirty="0"/>
              <a:t>Mytí vlasů</a:t>
            </a:r>
          </a:p>
          <a:p>
            <a:pPr lvl="0"/>
            <a:r>
              <a:rPr lang="cs-CZ" u="sng" dirty="0">
                <a:hlinkClick r:id="rId6"/>
              </a:rPr>
              <a:t>https</a:t>
            </a:r>
            <a:r>
              <a:rPr lang="cs-CZ" u="sng" dirty="0">
                <a:hlinkClick r:id="rId7"/>
              </a:rPr>
              <a:t>://www.youtube.com/watch?v=bAJtoGo_Er4</a:t>
            </a:r>
            <a:r>
              <a:rPr lang="cs-CZ" dirty="0"/>
              <a:t> </a:t>
            </a:r>
          </a:p>
          <a:p>
            <a:pPr lvl="0"/>
            <a:r>
              <a:rPr lang="cs-CZ" u="sng" dirty="0">
                <a:hlinkClick r:id="rId8"/>
              </a:rPr>
              <a:t>https://www.youtube.com/watch?v=fE9zK2QhZYE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278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Péče o dutinu ústní a chrup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2000" lvl="1">
              <a:lnSpc>
                <a:spcPts val="3600"/>
              </a:lnSpc>
            </a:pPr>
            <a:r>
              <a:rPr lang="cs-CZ" altLang="cs-CZ" sz="2800" dirty="0"/>
              <a:t>2x denně, </a:t>
            </a:r>
          </a:p>
          <a:p>
            <a:r>
              <a:rPr lang="cs-CZ" altLang="cs-CZ" dirty="0"/>
              <a:t>kartáček, pasta, ručník, </a:t>
            </a:r>
            <a:r>
              <a:rPr lang="cs-CZ" altLang="cs-CZ" dirty="0" err="1"/>
              <a:t>emitní</a:t>
            </a:r>
            <a:r>
              <a:rPr lang="cs-CZ" altLang="cs-CZ" dirty="0"/>
              <a:t> miska, kelímek s vodou</a:t>
            </a:r>
          </a:p>
          <a:p>
            <a:r>
              <a:rPr lang="cs-CZ" altLang="cs-CZ" dirty="0"/>
              <a:t>kartáček přikládáme v úhlu 45 stupňů, 2 – 3 zuby zároveň</a:t>
            </a:r>
          </a:p>
          <a:p>
            <a:pPr marL="252000" lvl="1">
              <a:lnSpc>
                <a:spcPts val="3600"/>
              </a:lnSpc>
            </a:pPr>
            <a:r>
              <a:rPr lang="cs-CZ" altLang="cs-CZ" sz="2800" dirty="0"/>
              <a:t>zavibrujeme a stahujeme směrem od dásně + kousací plochy</a:t>
            </a:r>
          </a:p>
          <a:p>
            <a:r>
              <a:rPr lang="cs-CZ" altLang="cs-CZ" dirty="0"/>
              <a:t>jazyk – vyčistit tahem zezadu dopředu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Masáž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slouží k relaxaci, ke snížení napětí, stimulaci cirkulace krve ve tkáních a svalech</a:t>
            </a:r>
          </a:p>
          <a:p>
            <a:r>
              <a:rPr lang="cs-CZ" altLang="cs-CZ" dirty="0"/>
              <a:t>při masáži si všímejte zčervenání, poranění kůže, oděrek a modřin</a:t>
            </a:r>
          </a:p>
          <a:p>
            <a:r>
              <a:rPr lang="cs-CZ" altLang="cs-CZ" dirty="0"/>
              <a:t>používejte krémy, které jsou klientovi příjemné</a:t>
            </a:r>
          </a:p>
          <a:p>
            <a:r>
              <a:rPr lang="cs-CZ" altLang="cs-CZ" dirty="0"/>
              <a:t>používejte krouživé pohyby, postupuj směrem zdola k srdci</a:t>
            </a:r>
          </a:p>
          <a:p>
            <a:r>
              <a:rPr lang="cs-CZ" altLang="cs-CZ" dirty="0"/>
              <a:t>kontraindikací masáže je probíhající zánět</a:t>
            </a:r>
          </a:p>
          <a:p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42415E-D46A-4B04-805A-3E99946E43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FDB9BF-28D0-4741-9725-70EB06CBFA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53F0C2-ABC2-4C56-8E2A-0384289D78E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Literatura, 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03BA453-542A-40ED-9930-3D8F6BF32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Trachtová, E. a kol. : Potřeby nemocného v ošetřovatelském procesu. Brno, IDVPZ 2013.</a:t>
            </a:r>
          </a:p>
          <a:p>
            <a:r>
              <a:rPr lang="cs-CZ" altLang="cs-CZ" dirty="0"/>
              <a:t>Pokorná, A., Komínková, A.,</a:t>
            </a:r>
            <a:r>
              <a:rPr lang="cs-CZ" dirty="0"/>
              <a:t> Menšíková A., Šenkyříková M</a:t>
            </a:r>
            <a:r>
              <a:rPr lang="cs-CZ" altLang="cs-CZ" dirty="0"/>
              <a:t> : Ošetřovatelské postupy založené na důkazech. Brno, Masarykova univerzita 2019.</a:t>
            </a:r>
          </a:p>
          <a:p>
            <a:r>
              <a:rPr lang="cs-CZ" altLang="cs-CZ" dirty="0"/>
              <a:t>Beharková, N., Soldánová, D. : Základy ošetřovatelských postupů a intervencí. </a:t>
            </a:r>
            <a:r>
              <a:rPr lang="cs-CZ" altLang="cs-CZ" dirty="0" err="1"/>
              <a:t>Elportál</a:t>
            </a:r>
            <a:r>
              <a:rPr lang="cs-CZ" altLang="cs-CZ" dirty="0"/>
              <a:t> Brno, Masarykova univerzita 2019. </a:t>
            </a:r>
            <a:r>
              <a:rPr lang="cs-CZ" dirty="0">
                <a:hlinkClick r:id="rId4"/>
              </a:rPr>
              <a:t>Základy ošetřovatelských postupů a intervencí | Lékařská fakulta Masarykovy univerzity (muni.cz)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539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8DCED0-ED98-4CD0-87A8-D36AB8FD56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2CD2E1-4141-426C-AED8-B7E418483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DEA4B21-9FA6-49FD-B569-1187CFB0A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144068"/>
            <a:ext cx="10752138" cy="323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76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77108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7945AC-F565-4199-96B2-14C5536D4A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22DFDE-185A-4634-AE78-0887FEF018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9DD119-E42D-4A02-9D88-586A9199E08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latin typeface="Arial" charset="0"/>
                <a:cs typeface="Arial" charset="0"/>
              </a:rPr>
              <a:t>Roviny potřeby hygienické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9EE18A3-13D7-4F58-8F1F-189868796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>
                <a:latin typeface="Arial" charset="0"/>
                <a:cs typeface="Arial" charset="0"/>
              </a:rPr>
              <a:t>Biologická </a:t>
            </a:r>
            <a:r>
              <a:rPr lang="cs-CZ" altLang="cs-CZ" dirty="0">
                <a:latin typeface="Arial" charset="0"/>
                <a:cs typeface="Arial" charset="0"/>
              </a:rPr>
              <a:t>rovina – podporuje čistotu, odstraňuje mikroorganismy, sekrety a exkrety z těla, brání vzniku </a:t>
            </a:r>
            <a:r>
              <a:rPr lang="cs-CZ" altLang="cs-CZ" dirty="0" err="1">
                <a:latin typeface="Arial" charset="0"/>
                <a:cs typeface="Arial" charset="0"/>
              </a:rPr>
              <a:t>infektů</a:t>
            </a:r>
            <a:endParaRPr lang="cs-CZ" altLang="cs-CZ" dirty="0">
              <a:latin typeface="Arial" charset="0"/>
              <a:cs typeface="Arial" charset="0"/>
            </a:endParaRPr>
          </a:p>
          <a:p>
            <a:r>
              <a:rPr lang="cs-CZ" altLang="cs-CZ" b="1" dirty="0">
                <a:latin typeface="Arial" charset="0"/>
                <a:cs typeface="Arial" charset="0"/>
              </a:rPr>
              <a:t>Psychologická</a:t>
            </a:r>
            <a:r>
              <a:rPr lang="cs-CZ" altLang="cs-CZ" dirty="0">
                <a:latin typeface="Arial" charset="0"/>
                <a:cs typeface="Arial" charset="0"/>
              </a:rPr>
              <a:t> rovina – pozitivní emoce, pocit spokojenosti, relaxace, uvolnění</a:t>
            </a:r>
          </a:p>
          <a:p>
            <a:r>
              <a:rPr lang="cs-CZ" altLang="cs-CZ" b="1" dirty="0">
                <a:latin typeface="Arial" charset="0"/>
                <a:cs typeface="Arial" charset="0"/>
              </a:rPr>
              <a:t>Sociální</a:t>
            </a:r>
            <a:r>
              <a:rPr lang="cs-CZ" altLang="cs-CZ" dirty="0">
                <a:latin typeface="Arial" charset="0"/>
                <a:cs typeface="Arial" charset="0"/>
              </a:rPr>
              <a:t> rovina – vytváří příjemné prostředí, předpoklad pozitivních meziosobních vztahů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7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F18851-A265-47CB-AF81-C7F573EAA5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7191E2-430A-4564-B269-4289E35CEF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68E41B-2603-4956-8782-A3402821235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Význam hygienické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ABBC7B9-DC6D-4589-AB4F-8B5BEE41A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cs-CZ" dirty="0"/>
              <a:t>Prevence vzniku infekcí spojených s hospitalizaci – HAI (</a:t>
            </a:r>
            <a:r>
              <a:rPr lang="cs-CZ" dirty="0" err="1"/>
              <a:t>Hospital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/>
              <a:t>)</a:t>
            </a:r>
            <a:endParaRPr lang="cs-CZ" dirty="0"/>
          </a:p>
          <a:p>
            <a:pPr marL="457200" indent="-457200">
              <a:buAutoNum type="arabicPeriod"/>
            </a:pPr>
            <a:r>
              <a:rPr lang="cs-CZ" dirty="0"/>
              <a:t>Zabraňuje vzniku komplikací, které vznikají z nedostatečné hygieny (např. dekubity, opruzeniny, záněty slinných žláz)</a:t>
            </a:r>
          </a:p>
          <a:p>
            <a:pPr marL="457200" indent="-457200">
              <a:buAutoNum type="arabicPeriod"/>
            </a:pPr>
            <a:r>
              <a:rPr lang="cs-CZ" dirty="0"/>
              <a:t>Zlepšuje subjektivní pocit nemocného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Ve zdravotnickém zařízení lze vytvořit řadu žádoucích hygienických návyků.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52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C6DB7B-0E79-49FB-A48D-FA0B7C754B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3A3DE9-1367-4671-973C-2786C7D58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931586-3D00-408C-BE80-A128A280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57856"/>
            <a:ext cx="11472000" cy="451576"/>
          </a:xfrm>
        </p:spPr>
        <p:txBody>
          <a:bodyPr/>
          <a:lstStyle/>
          <a:p>
            <a:r>
              <a:rPr lang="cs-CZ" altLang="cs-CZ" dirty="0">
                <a:latin typeface="Arial" charset="0"/>
                <a:cs typeface="Arial" charset="0"/>
              </a:rPr>
              <a:t>Faktory ovlivňující hygienickou péči a oblékání</a:t>
            </a:r>
            <a:br>
              <a:rPr lang="cs-CZ" altLang="cs-CZ" dirty="0">
                <a:latin typeface="Arial" charset="0"/>
                <a:cs typeface="Arial" charset="0"/>
              </a:rPr>
            </a:br>
            <a:br>
              <a:rPr lang="cs-CZ" altLang="cs-CZ" dirty="0">
                <a:latin typeface="Arial" charset="0"/>
                <a:cs typeface="Arial" charset="0"/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053A540-57EA-40B9-B753-E0A2E9F3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12690"/>
            <a:ext cx="10753200" cy="3919310"/>
          </a:xfrm>
        </p:spPr>
        <p:txBody>
          <a:bodyPr/>
          <a:lstStyle/>
          <a:p>
            <a:r>
              <a:rPr lang="cs-CZ" b="1" dirty="0"/>
              <a:t>Biologické</a:t>
            </a:r>
            <a:r>
              <a:rPr lang="cs-CZ" dirty="0"/>
              <a:t> – věk, pohlaví, stav, neporušenost a typ kůže (TT, pocení), nemoc, pohybová aktivita (nutno zhodnotit soběstačnost v aktivitách denního života – ADL), </a:t>
            </a:r>
          </a:p>
          <a:p>
            <a:r>
              <a:rPr lang="cs-CZ" b="1" dirty="0"/>
              <a:t>Psychické</a:t>
            </a:r>
            <a:r>
              <a:rPr lang="cs-CZ" dirty="0"/>
              <a:t> – emocionální ladění, nároky na potřebu hygieny, prostředí (intimita, klid apod.), </a:t>
            </a:r>
          </a:p>
          <a:p>
            <a:r>
              <a:rPr lang="cs-CZ" b="1" dirty="0"/>
              <a:t>Sociální</a:t>
            </a:r>
            <a:r>
              <a:rPr lang="cs-CZ" dirty="0"/>
              <a:t> – výchova  hygienické návyky, prostředí (vybavení, zázemí), móda,</a:t>
            </a:r>
          </a:p>
          <a:p>
            <a:r>
              <a:rPr lang="cs-CZ" b="1" dirty="0"/>
              <a:t>Prostředí </a:t>
            </a:r>
            <a:r>
              <a:rPr lang="cs-CZ" dirty="0"/>
              <a:t>– teplota, vlhkost vzduchu na pokoji.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92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DA4EB9-C8D8-46CB-A94A-EB0627A1DC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AF0339-02CE-4CE1-BF05-5B533B83C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B6BB7B-9480-4489-8DFF-CE6049B7F44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78000"/>
            <a:ext cx="10962918" cy="451576"/>
          </a:xfrm>
        </p:spPr>
        <p:txBody>
          <a:bodyPr/>
          <a:lstStyle/>
          <a:p>
            <a:r>
              <a:rPr lang="cs-CZ" dirty="0"/>
              <a:t>Hygienická péče a soběstačnost nemocného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A9F5504-8B72-41DB-AE1B-217891A4C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10962919" cy="413999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Podle toho, kolik pomoci bude při hygieně nemocný od ošetřovatelského personálu vyžadovat, můžeme pacienty rozdělit na: </a:t>
            </a:r>
          </a:p>
          <a:p>
            <a:pPr marL="457200" indent="-457200">
              <a:buAutoNum type="arabicPeriod"/>
            </a:pPr>
            <a:r>
              <a:rPr lang="cs-CZ" dirty="0"/>
              <a:t>Chodící (pohybový režim A),</a:t>
            </a:r>
          </a:p>
          <a:p>
            <a:pPr marL="457200" indent="-457200">
              <a:buAutoNum type="arabicPeriod"/>
            </a:pPr>
            <a:r>
              <a:rPr lang="cs-CZ" dirty="0"/>
              <a:t>Obtížně chodící (pohybový režim B),</a:t>
            </a:r>
          </a:p>
          <a:p>
            <a:pPr marL="457200" indent="-457200">
              <a:buAutoNum type="arabicPeriod"/>
            </a:pPr>
            <a:r>
              <a:rPr lang="cs-CZ" dirty="0"/>
              <a:t>Ti, kteří nemohou opustit lůžko se zachovanou soběstačností  (pohybový režim C),</a:t>
            </a:r>
          </a:p>
          <a:p>
            <a:pPr marL="457200" indent="-457200">
              <a:buAutoNum type="arabicPeriod"/>
            </a:pPr>
            <a:r>
              <a:rPr lang="cs-CZ" dirty="0"/>
              <a:t>Ti, kteří nemohou opustit lůžko a nemají zachovanou soběstačnost (pohybový režim D).</a:t>
            </a:r>
          </a:p>
          <a:p>
            <a:pPr marL="0" indent="0">
              <a:buNone/>
            </a:pPr>
            <a:r>
              <a:rPr lang="cs-CZ" dirty="0"/>
              <a:t>Touto klasifikací(pohybovým režimem) je také dáno pořadí péče o pacienty na pokoji.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347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5BBC5A-A5DB-4F32-8BFD-DD7448AC88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B42C3A-94FB-4305-AEE5-F3F5657FDD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480BB2-33C2-4D3B-8C4E-0E275DE3620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Pohybový režim pacientů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4F99020-4E62-4B3D-ACB0-1382BBE0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81129" y="2076685"/>
            <a:ext cx="9431329" cy="33713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92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64114E-B807-4648-8A60-C80AD89990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130D99-7C72-4279-BD0F-E6E47192F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CDC4676-6DD9-43AC-AC29-993C411C56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1268" y="1842169"/>
            <a:ext cx="5220000" cy="27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FFFF00"/>
                </a:solidFill>
              </a:rPr>
              <a:t>PACIENT PLNĚ SOBĚSTAČNÝ S POHYBOVÝM REŽIMEM </a:t>
            </a:r>
            <a:r>
              <a:rPr lang="cs-CZ" sz="2800" b="1" dirty="0">
                <a:solidFill>
                  <a:srgbClr val="FFFF00"/>
                </a:solidFill>
              </a:rPr>
              <a:t>A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26EB94-6E33-4318-8367-E7F2294D630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419903"/>
            <a:ext cx="10753200" cy="451576"/>
          </a:xfrm>
        </p:spPr>
        <p:txBody>
          <a:bodyPr/>
          <a:lstStyle/>
          <a:p>
            <a:r>
              <a:rPr lang="cs-CZ" dirty="0"/>
              <a:t>Zajištěni hygieny dle pohybového režimu </a:t>
            </a:r>
            <a:br>
              <a:rPr lang="cs-CZ" dirty="0"/>
            </a:br>
            <a:r>
              <a:rPr lang="cs-CZ" dirty="0"/>
              <a:t>a soběstačnosti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5FA2D8B-F8DB-488C-9DEA-1186FEA53A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46749" y="1822127"/>
            <a:ext cx="5220000" cy="27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B050"/>
                </a:solidFill>
              </a:rPr>
              <a:t>PACIENT PLNĚ SOBĚSTAČNÝ S POHYBOVÝM REŽIMEM </a:t>
            </a:r>
            <a:r>
              <a:rPr lang="cs-CZ" sz="2800" b="1" dirty="0">
                <a:solidFill>
                  <a:srgbClr val="00B050"/>
                </a:solidFill>
              </a:rPr>
              <a:t>B</a:t>
            </a:r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BCF395C-9297-4B5A-9C2E-9C81E373BAD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66000" y="3170381"/>
            <a:ext cx="5219998" cy="4139998"/>
          </a:xfrm>
        </p:spPr>
        <p:txBody>
          <a:bodyPr/>
          <a:lstStyle/>
          <a:p>
            <a:r>
              <a:rPr lang="cs-CZ" dirty="0"/>
              <a:t>pacient se umyje sám</a:t>
            </a:r>
          </a:p>
          <a:p>
            <a:r>
              <a:rPr lang="cs-CZ" dirty="0"/>
              <a:t>hygiena ve sprše nebo </a:t>
            </a:r>
            <a:br>
              <a:rPr lang="cs-CZ" dirty="0"/>
            </a:br>
            <a:r>
              <a:rPr lang="cs-CZ" dirty="0"/>
              <a:t>u umyvadla</a:t>
            </a:r>
          </a:p>
          <a:p>
            <a:endParaRPr lang="cs-CZ" dirty="0"/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4CB3074A-52D6-4C1C-A663-CEF528D0C47E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346751" y="3170381"/>
            <a:ext cx="5219998" cy="4139998"/>
          </a:xfrm>
        </p:spPr>
        <p:txBody>
          <a:bodyPr/>
          <a:lstStyle/>
          <a:p>
            <a:r>
              <a:rPr lang="cs-CZ" dirty="0"/>
              <a:t>pacient se umyje sám</a:t>
            </a:r>
          </a:p>
          <a:p>
            <a:r>
              <a:rPr lang="cs-CZ" dirty="0"/>
              <a:t>hygiena ve sprše nebo </a:t>
            </a:r>
            <a:br>
              <a:rPr lang="cs-CZ" dirty="0"/>
            </a:br>
            <a:r>
              <a:rPr lang="cs-CZ" dirty="0"/>
              <a:t>u umyvadla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141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3. přednáška Soběstačnost sebepéče (2) (002)[2021092316124594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347</TotalTime>
  <Words>1853</Words>
  <Application>Microsoft Office PowerPoint</Application>
  <PresentationFormat>Širokoúhlá obrazovka</PresentationFormat>
  <Paragraphs>223</Paragraphs>
  <Slides>35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Tahoma</vt:lpstr>
      <vt:lpstr>Wingdings</vt:lpstr>
      <vt:lpstr>Prezentace_MU_CZ</vt:lpstr>
      <vt:lpstr>Fotografie</vt:lpstr>
      <vt:lpstr>Prezentace aplikace PowerPoint</vt:lpstr>
      <vt:lpstr>Ošetřovatelský proces při zajištění potřeby hygienické péče ve zdraví a nemoci </vt:lpstr>
      <vt:lpstr>Hygiena</vt:lpstr>
      <vt:lpstr>Roviny potřeby hygienické péče</vt:lpstr>
      <vt:lpstr>Význam hygienické péče</vt:lpstr>
      <vt:lpstr>Faktory ovlivňující hygienickou péči a oblékání  </vt:lpstr>
      <vt:lpstr>Hygienická péče a soběstačnost nemocného</vt:lpstr>
      <vt:lpstr>Pohybový režim pacientů</vt:lpstr>
      <vt:lpstr>Zajištěni hygieny dle pohybového režimu  a soběstačnosti</vt:lpstr>
      <vt:lpstr>Zajištěni hygieny dle pohybového režimu  a soběstačnosti</vt:lpstr>
      <vt:lpstr>Provádění hygienické péče</vt:lpstr>
      <vt:lpstr>Ranní hygienická péče</vt:lpstr>
      <vt:lpstr>Večerní hygienická péče</vt:lpstr>
      <vt:lpstr>Pomůcky k hygienické péči</vt:lpstr>
      <vt:lpstr>Pomůcky k hygienické péči</vt:lpstr>
      <vt:lpstr>Pomůcky k hygienické péči</vt:lpstr>
      <vt:lpstr>Pomůcky k hygienické péči</vt:lpstr>
      <vt:lpstr>Koupel pacienta na lůžku</vt:lpstr>
      <vt:lpstr>Koupel pacienta na lůžku</vt:lpstr>
      <vt:lpstr>Koupel pacienta na lůžku</vt:lpstr>
      <vt:lpstr>Celková koupel na lůžku – shrnutí </vt:lpstr>
      <vt:lpstr>Sprchování nemocného</vt:lpstr>
      <vt:lpstr>Prezentace aplikace PowerPoint</vt:lpstr>
      <vt:lpstr>Křesla a vozíky do sprchy</vt:lpstr>
      <vt:lpstr>Pomůcky k péči o dutinu ústní</vt:lpstr>
      <vt:lpstr>Péče o dutinu ústní</vt:lpstr>
      <vt:lpstr>Péče o dutinu ústní</vt:lpstr>
      <vt:lpstr>Péče o dutinu ústní</vt:lpstr>
      <vt:lpstr>Holení pacienta, pomůcky</vt:lpstr>
      <vt:lpstr>Video – hygienická péče</vt:lpstr>
      <vt:lpstr>Péče o dutinu ústní a chrup</vt:lpstr>
      <vt:lpstr>Masáž</vt:lpstr>
      <vt:lpstr>Literatura, 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Denisa Macková</cp:lastModifiedBy>
  <cp:revision>58</cp:revision>
  <cp:lastPrinted>2021-09-09T08:11:12Z</cp:lastPrinted>
  <dcterms:created xsi:type="dcterms:W3CDTF">2021-02-15T10:37:16Z</dcterms:created>
  <dcterms:modified xsi:type="dcterms:W3CDTF">2023-10-04T09:40:00Z</dcterms:modified>
</cp:coreProperties>
</file>