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6" r:id="rId13"/>
    <p:sldId id="409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410" r:id="rId23"/>
    <p:sldId id="284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84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CCC7D-966F-4D64-8472-C751796456AC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6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7AE10-B028-48ED-9123-E61F4A9A0150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14C1B-9B79-40E3-9396-3A1D34248038}" type="slidenum">
              <a:rPr lang="en-US" altLang="cs-CZ"/>
              <a:pPr algn="r" eaLnBrk="1" hangingPunct="1">
                <a:spcBef>
                  <a:spcPct val="0"/>
                </a:spcBef>
              </a:pPr>
              <a:t>3</a:t>
            </a:fld>
            <a:endParaRPr lang="en-US" altLang="cs-CZ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Definujte </a:t>
            </a:r>
            <a:r>
              <a:rPr lang="cs-CZ" dirty="0" err="1"/>
              <a:t>zápaí</a:t>
            </a:r>
            <a:r>
              <a:rPr lang="cs-CZ" dirty="0"/>
              <a:t>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270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30245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4595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9BF6471-E8F5-4194-B5B2-D83CA940F59B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uni.cz/sluzby/wifi" TargetMode="External"/><Relationship Id="rId2" Type="http://schemas.openxmlformats.org/officeDocument/2006/relationships/hyperlink" Target="http://www.internetprovsechny.cz/wif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.ctu.cz/pokryti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l.cz/" TargetMode="External"/><Relationship Id="rId2" Type="http://schemas.openxmlformats.org/officeDocument/2006/relationships/hyperlink" Target="http://nastroje.lupa.cz/mereni-rychlost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etmetr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-adre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U</a:t>
            </a:r>
            <a:r>
              <a:rPr lang="cs-CZ" altLang="cs-CZ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živatel</a:t>
            </a:r>
            <a:r>
              <a:rPr lang="cs-CZ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 počítačové sítě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cs-CZ" dirty="0">
                <a:latin typeface="Arial" panose="020B0604020202020204" pitchFamily="34" charset="0"/>
              </a:rPr>
              <a:t>Daniel </a:t>
            </a:r>
            <a:r>
              <a:rPr lang="en-US" altLang="cs-CZ" dirty="0" err="1">
                <a:latin typeface="Arial" panose="020B0604020202020204" pitchFamily="34" charset="0"/>
              </a:rPr>
              <a:t>Klime</a:t>
            </a:r>
            <a:r>
              <a:rPr lang="cs-CZ" altLang="cs-CZ" dirty="0">
                <a:latin typeface="Arial" panose="020B0604020202020204" pitchFamily="34" charset="0"/>
              </a:rPr>
              <a:t>š, </a:t>
            </a:r>
            <a:r>
              <a:rPr lang="en-US" altLang="cs-CZ" dirty="0">
                <a:latin typeface="Arial" panose="020B0604020202020204" pitchFamily="34" charset="0"/>
              </a:rPr>
              <a:t>Jan </a:t>
            </a:r>
            <a:r>
              <a:rPr lang="en-US" altLang="cs-CZ" dirty="0" err="1">
                <a:latin typeface="Arial" panose="020B0604020202020204" pitchFamily="34" charset="0"/>
              </a:rPr>
              <a:t>Krej</a:t>
            </a:r>
            <a:r>
              <a:rPr lang="cs-CZ" altLang="cs-CZ" dirty="0">
                <a:latin typeface="Arial" panose="020B0604020202020204" pitchFamily="34" charset="0"/>
              </a:rPr>
              <a:t>čí, </a:t>
            </a:r>
            <a:r>
              <a:rPr lang="cs-CZ" altLang="cs-CZ">
                <a:latin typeface="Arial" panose="020B0604020202020204" pitchFamily="34" charset="0"/>
              </a:rPr>
              <a:t>Roman Šmíd</a:t>
            </a:r>
            <a:endParaRPr lang="cs-CZ" altLang="cs-CZ" dirty="0">
              <a:latin typeface="Arial" panose="020B0604020202020204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s://encrypted-tbn3.gstatic.com/images?q=tbn:ANd9GcRJu0CWWj_8t344La6nhfc8vAnBOw09NSUtMmfPJmEQYR6UTC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4" y="3546475"/>
            <a:ext cx="14557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171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Neveřejné IP adresy</a:t>
            </a:r>
            <a:br>
              <a:rPr lang="cs-CZ" altLang="cs-CZ" sz="3600"/>
            </a:br>
            <a:r>
              <a:rPr lang="cs-CZ" altLang="cs-CZ" sz="2800"/>
              <a:t>192.168.</a:t>
            </a:r>
            <a:r>
              <a:rPr lang="en-US" altLang="cs-CZ" sz="2800"/>
              <a:t>*.*</a:t>
            </a:r>
            <a:endParaRPr lang="cs-CZ" altLang="cs-CZ" sz="2800"/>
          </a:p>
        </p:txBody>
      </p:sp>
      <p:sp>
        <p:nvSpPr>
          <p:cNvPr id="24580" name="computr2"/>
          <p:cNvSpPr>
            <a:spLocks noEditPoints="1" noChangeArrowheads="1"/>
          </p:cNvSpPr>
          <p:nvPr/>
        </p:nvSpPr>
        <p:spPr bwMode="auto">
          <a:xfrm>
            <a:off x="2782889" y="2852738"/>
            <a:ext cx="1201737" cy="850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1" name="Line 29"/>
          <p:cNvSpPr>
            <a:spLocks noChangeShapeType="1"/>
          </p:cNvSpPr>
          <p:nvPr/>
        </p:nvSpPr>
        <p:spPr bwMode="auto">
          <a:xfrm flipH="1">
            <a:off x="5591176" y="3284539"/>
            <a:ext cx="720725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2" name="Line 49"/>
          <p:cNvSpPr>
            <a:spLocks noChangeShapeType="1"/>
          </p:cNvSpPr>
          <p:nvPr/>
        </p:nvSpPr>
        <p:spPr bwMode="auto">
          <a:xfrm flipV="1">
            <a:off x="6978651" y="1989138"/>
            <a:ext cx="2212975" cy="111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3" name="Text Box 50"/>
          <p:cNvSpPr txBox="1">
            <a:spLocks noChangeArrowheads="1"/>
          </p:cNvSpPr>
          <p:nvPr/>
        </p:nvSpPr>
        <p:spPr bwMode="auto">
          <a:xfrm>
            <a:off x="3394076" y="1844676"/>
            <a:ext cx="17637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WIFI-router </a:t>
            </a:r>
          </a:p>
        </p:txBody>
      </p:sp>
      <p:sp>
        <p:nvSpPr>
          <p:cNvPr id="24584" name="Line 53"/>
          <p:cNvSpPr>
            <a:spLocks noChangeShapeType="1"/>
          </p:cNvSpPr>
          <p:nvPr/>
        </p:nvSpPr>
        <p:spPr bwMode="auto">
          <a:xfrm>
            <a:off x="4525963" y="2349501"/>
            <a:ext cx="84931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5" name="Text Box 54"/>
          <p:cNvSpPr txBox="1">
            <a:spLocks noChangeArrowheads="1"/>
          </p:cNvSpPr>
          <p:nvPr/>
        </p:nvSpPr>
        <p:spPr bwMode="auto">
          <a:xfrm>
            <a:off x="8307388" y="1193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24586" name="modem"/>
          <p:cNvSpPr>
            <a:spLocks noEditPoints="1" noChangeArrowheads="1"/>
          </p:cNvSpPr>
          <p:nvPr/>
        </p:nvSpPr>
        <p:spPr bwMode="auto">
          <a:xfrm>
            <a:off x="5808664" y="2636839"/>
            <a:ext cx="1169987" cy="6381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7" name="Text Box 50"/>
          <p:cNvSpPr txBox="1">
            <a:spLocks noChangeArrowheads="1"/>
          </p:cNvSpPr>
          <p:nvPr/>
        </p:nvSpPr>
        <p:spPr bwMode="auto">
          <a:xfrm>
            <a:off x="7248526" y="1844676"/>
            <a:ext cx="11414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Modem</a:t>
            </a:r>
          </a:p>
        </p:txBody>
      </p:sp>
      <p:sp>
        <p:nvSpPr>
          <p:cNvPr id="24588" name="Line 53"/>
          <p:cNvSpPr>
            <a:spLocks noChangeShapeType="1"/>
          </p:cNvSpPr>
          <p:nvPr/>
        </p:nvSpPr>
        <p:spPr bwMode="auto">
          <a:xfrm flipH="1">
            <a:off x="6959601" y="2276476"/>
            <a:ext cx="288925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pic>
        <p:nvPicPr>
          <p:cNvPr id="24589" name="Picture 2" descr="https://encrypted-tbn2.gstatic.com/images?q=tbn:ANd9GcRw8_fdfgzHaNwoURTteSWbVzvFjbD-Kz_eiru8imAAbGRrQBCM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213101"/>
            <a:ext cx="1951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4" descr="https://encrypted-tbn1.gstatic.com/images?q=tbn:ANd9GcRh8xgW9w1-tpzx5oUcqjv82ogoRIMvp43TrqY5aMbMtFjDJyZd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4562475"/>
            <a:ext cx="16113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ovéPole 1"/>
          <p:cNvSpPr txBox="1">
            <a:spLocks noChangeArrowheads="1"/>
          </p:cNvSpPr>
          <p:nvPr/>
        </p:nvSpPr>
        <p:spPr bwMode="auto">
          <a:xfrm>
            <a:off x="5511801" y="5003801"/>
            <a:ext cx="1736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>
                <a:solidFill>
                  <a:srgbClr val="FF0000"/>
                </a:solidFill>
              </a:rPr>
              <a:t>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147.251.26.1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     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/>
              <a:t>neveřejná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192.168.1.1</a:t>
            </a:r>
          </a:p>
        </p:txBody>
      </p:sp>
      <p:sp>
        <p:nvSpPr>
          <p:cNvPr id="24592" name="TextovéPole 17"/>
          <p:cNvSpPr txBox="1">
            <a:spLocks noChangeArrowheads="1"/>
          </p:cNvSpPr>
          <p:nvPr/>
        </p:nvSpPr>
        <p:spPr bwMode="auto">
          <a:xfrm>
            <a:off x="2808288" y="3881438"/>
            <a:ext cx="151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192.168.1.2</a:t>
            </a:r>
          </a:p>
        </p:txBody>
      </p:sp>
      <p:sp>
        <p:nvSpPr>
          <p:cNvPr id="24593" name="TextovéPole 18"/>
          <p:cNvSpPr txBox="1">
            <a:spLocks noChangeArrowheads="1"/>
          </p:cNvSpPr>
          <p:nvPr/>
        </p:nvSpPr>
        <p:spPr bwMode="auto">
          <a:xfrm>
            <a:off x="3048000" y="5494338"/>
            <a:ext cx="151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192.168.1.3</a:t>
            </a:r>
          </a:p>
        </p:txBody>
      </p:sp>
      <p:sp>
        <p:nvSpPr>
          <p:cNvPr id="24594" name="TextovéPole 19"/>
          <p:cNvSpPr txBox="1">
            <a:spLocks noChangeArrowheads="1"/>
          </p:cNvSpPr>
          <p:nvPr/>
        </p:nvSpPr>
        <p:spPr bwMode="auto">
          <a:xfrm>
            <a:off x="8701088" y="4689475"/>
            <a:ext cx="1517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192.168.1.4</a:t>
            </a:r>
          </a:p>
        </p:txBody>
      </p:sp>
    </p:spTree>
    <p:extLst>
      <p:ext uri="{BB962C8B-B14F-4D97-AF65-F5344CB8AC3E}">
        <p14:creationId xmlns:p14="http://schemas.microsoft.com/office/powerpoint/2010/main" val="31476593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Fyzické připojení PC do sítě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6563710" cy="4114800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Kabelová televize, pevné optické sítě</a:t>
            </a:r>
          </a:p>
          <a:p>
            <a:pPr lvl="2" eaLnBrk="1" hangingPunct="1"/>
            <a:r>
              <a:rPr lang="cs-CZ" altLang="cs-CZ" dirty="0"/>
              <a:t>Modem</a:t>
            </a:r>
            <a:r>
              <a:rPr lang="en-US" altLang="cs-CZ" dirty="0"/>
              <a:t>, </a:t>
            </a:r>
            <a:r>
              <a:rPr lang="en-US" altLang="cs-CZ" dirty="0" err="1"/>
              <a:t>metalick</a:t>
            </a:r>
            <a:r>
              <a:rPr lang="cs-CZ" altLang="cs-CZ" dirty="0"/>
              <a:t>á síť x optická síť</a:t>
            </a:r>
          </a:p>
          <a:p>
            <a:pPr eaLnBrk="1" hangingPunct="1"/>
            <a:r>
              <a:rPr lang="cs-CZ" altLang="cs-CZ" dirty="0"/>
              <a:t>Telefonní linka</a:t>
            </a:r>
          </a:p>
          <a:p>
            <a:pPr lvl="2" eaLnBrk="1" hangingPunct="1"/>
            <a:r>
              <a:rPr lang="cs-CZ" altLang="cs-CZ" dirty="0"/>
              <a:t>ADSL modem</a:t>
            </a:r>
          </a:p>
          <a:p>
            <a:pPr eaLnBrk="1" hangingPunct="1"/>
            <a:r>
              <a:rPr lang="cs-CZ" altLang="cs-CZ" dirty="0"/>
              <a:t>Mobilní připojení</a:t>
            </a:r>
          </a:p>
          <a:p>
            <a:pPr lvl="2" eaLnBrk="1" hangingPunct="1"/>
            <a:r>
              <a:rPr lang="cs-CZ" altLang="cs-CZ" dirty="0"/>
              <a:t>Modem nebo mobilní telefon</a:t>
            </a:r>
          </a:p>
          <a:p>
            <a:pPr eaLnBrk="1" hangingPunct="1"/>
            <a:r>
              <a:rPr lang="cs-CZ" altLang="cs-CZ" dirty="0"/>
              <a:t>Bezdrátové připojení – WIFI</a:t>
            </a:r>
          </a:p>
          <a:p>
            <a:pPr lvl="2" eaLnBrk="1" hangingPunct="1"/>
            <a:r>
              <a:rPr lang="cs-CZ" altLang="cs-CZ" dirty="0"/>
              <a:t>Speciální zařízení/karta, anténa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0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26826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Kabelová televize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3608" y="1392621"/>
            <a:ext cx="6291262" cy="4114800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V místech dostupnosti kabelové televize</a:t>
            </a:r>
          </a:p>
          <a:p>
            <a:pPr eaLnBrk="1" hangingPunct="1"/>
            <a:r>
              <a:rPr lang="cs-CZ" altLang="cs-CZ" sz="2000" dirty="0"/>
              <a:t>Rychlost až 600 (1000) </a:t>
            </a:r>
            <a:r>
              <a:rPr lang="cs-CZ" altLang="cs-CZ" sz="2000" dirty="0" err="1"/>
              <a:t>Mb</a:t>
            </a:r>
            <a:r>
              <a:rPr lang="cs-CZ" altLang="cs-CZ" sz="2000" dirty="0"/>
              <a:t>/s</a:t>
            </a:r>
          </a:p>
          <a:p>
            <a:pPr eaLnBrk="1" hangingPunct="1"/>
            <a:r>
              <a:rPr lang="cs-CZ" altLang="cs-CZ" sz="2000" dirty="0"/>
              <a:t>Metalické x optické připojení</a:t>
            </a:r>
          </a:p>
          <a:p>
            <a:pPr marL="948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ea typeface="+mn-ea"/>
                <a:cs typeface="+mn-cs"/>
              </a:rPr>
              <a:t>Metalické má výrazně </a:t>
            </a:r>
            <a:r>
              <a:rPr lang="cs-CZ" altLang="cs-CZ" b="1" dirty="0">
                <a:ea typeface="+mn-ea"/>
                <a:cs typeface="+mn-cs"/>
              </a:rPr>
              <a:t>horší </a:t>
            </a:r>
            <a:r>
              <a:rPr lang="cs-CZ" altLang="cs-CZ" b="1" dirty="0" err="1">
                <a:ea typeface="+mn-ea"/>
                <a:cs typeface="+mn-cs"/>
              </a:rPr>
              <a:t>upload</a:t>
            </a:r>
            <a:endParaRPr lang="cs-CZ" altLang="cs-CZ" b="1" dirty="0">
              <a:ea typeface="+mn-ea"/>
              <a:cs typeface="+mn-cs"/>
            </a:endParaRPr>
          </a:p>
          <a:p>
            <a:pPr eaLnBrk="1" hangingPunct="1"/>
            <a:r>
              <a:rPr lang="cs-CZ" altLang="cs-CZ" sz="2000" dirty="0"/>
              <a:t>Speciální modem</a:t>
            </a:r>
          </a:p>
          <a:p>
            <a:r>
              <a:rPr lang="en-US" altLang="cs-CZ" sz="2000" dirty="0"/>
              <a:t>UPC - </a:t>
            </a:r>
            <a:r>
              <a:rPr lang="cs-CZ" altLang="cs-CZ" sz="2000" dirty="0"/>
              <a:t>&gt; Vodafone</a:t>
            </a:r>
          </a:p>
          <a:p>
            <a:r>
              <a:rPr lang="en-US" altLang="cs-CZ" sz="2000" dirty="0"/>
              <a:t>http://</a:t>
            </a:r>
            <a:r>
              <a:rPr lang="cs-CZ" altLang="cs-CZ" sz="2000" dirty="0"/>
              <a:t>www.netbox.cz</a:t>
            </a:r>
            <a:endParaRPr lang="en-US" altLang="cs-CZ" sz="2000" dirty="0"/>
          </a:p>
          <a:p>
            <a:r>
              <a:rPr lang="en-US" altLang="cs-CZ" sz="2000" dirty="0"/>
              <a:t>https://www.nej.cz</a:t>
            </a:r>
            <a:endParaRPr lang="cs-CZ" altLang="cs-CZ" sz="2000" dirty="0"/>
          </a:p>
          <a:p>
            <a:r>
              <a:rPr lang="en-US" altLang="cs-CZ" sz="2000" dirty="0"/>
              <a:t>http://rychlost.cz/pripojeni-internetu/kabelova-tv/</a:t>
            </a:r>
          </a:p>
          <a:p>
            <a:pPr eaLnBrk="1" hangingPunct="1"/>
            <a:endParaRPr lang="cs-CZ" altLang="cs-CZ" sz="2000" dirty="0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2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1829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797C0D-2EC0-4C69-A183-500053778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4A5040D-5351-4C4A-897A-FEDAC71E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R</a:t>
            </a:r>
            <a:r>
              <a:rPr lang="cs-CZ" altLang="cs-CZ" sz="3600" dirty="0" err="1"/>
              <a:t>ychlost</a:t>
            </a:r>
            <a:r>
              <a:rPr lang="cs-CZ" altLang="cs-CZ" sz="3600" dirty="0"/>
              <a:t> připojení v pevných optických sítích</a:t>
            </a:r>
            <a:endParaRPr lang="cs-CZ" sz="3600" dirty="0"/>
          </a:p>
        </p:txBody>
      </p:sp>
      <p:sp>
        <p:nvSpPr>
          <p:cNvPr id="6" name="TextovéPole 2">
            <a:extLst>
              <a:ext uri="{FF2B5EF4-FFF2-40B4-BE49-F238E27FC236}">
                <a16:creationId xmlns:a16="http://schemas.microsoft.com/office/drawing/2014/main" id="{83FA4FC9-1F52-4CE7-BF6A-CA8242DA0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26" y="2102723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  2021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0CF1BAA-F1A9-494C-8468-0EEA4473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9" y="5535454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zdroj: www.dsl.cz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26718"/>
              </p:ext>
            </p:extLst>
          </p:nvPr>
        </p:nvGraphicFramePr>
        <p:xfrm>
          <a:off x="1216617" y="2558573"/>
          <a:ext cx="4393770" cy="2529839"/>
        </p:xfrm>
        <a:graphic>
          <a:graphicData uri="http://schemas.openxmlformats.org/drawingml/2006/table">
            <a:tbl>
              <a:tblPr/>
              <a:tblGrid>
                <a:gridCol w="1169838">
                  <a:extLst>
                    <a:ext uri="{9D8B030D-6E8A-4147-A177-3AD203B41FA5}">
                      <a16:colId xmlns:a16="http://schemas.microsoft.com/office/drawing/2014/main" val="1007485997"/>
                    </a:ext>
                  </a:extLst>
                </a:gridCol>
                <a:gridCol w="1074644">
                  <a:extLst>
                    <a:ext uri="{9D8B030D-6E8A-4147-A177-3AD203B41FA5}">
                      <a16:colId xmlns:a16="http://schemas.microsoft.com/office/drawing/2014/main" val="450422830"/>
                    </a:ext>
                  </a:extLst>
                </a:gridCol>
                <a:gridCol w="1074644">
                  <a:extLst>
                    <a:ext uri="{9D8B030D-6E8A-4147-A177-3AD203B41FA5}">
                      <a16:colId xmlns:a16="http://schemas.microsoft.com/office/drawing/2014/main" val="3920476550"/>
                    </a:ext>
                  </a:extLst>
                </a:gridCol>
                <a:gridCol w="1074644">
                  <a:extLst>
                    <a:ext uri="{9D8B030D-6E8A-4147-A177-3AD203B41FA5}">
                      <a16:colId xmlns:a16="http://schemas.microsoft.com/office/drawing/2014/main" val="3018058978"/>
                    </a:ext>
                  </a:extLst>
                </a:gridCol>
              </a:tblGrid>
              <a:tr h="5107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71413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Centrio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36,25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6745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Cesnet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49,33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47 %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-2 %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04076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Kabel1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39,89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-5 %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56 %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64939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Netbox.cz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44,45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12 %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13 %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08618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T-Systems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18,06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-62 %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-49 %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58563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TETAnet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37,51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0 %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-9 %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96057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OpenSans-Bold"/>
                        </a:rPr>
                        <a:t>Celkem</a:t>
                      </a:r>
                      <a:endParaRPr lang="cs-CZ" sz="1400" b="1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42,74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12 %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dirty="0">
                          <a:effectLst/>
                          <a:latin typeface="inherit"/>
                        </a:rPr>
                        <a:t>11 %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13721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F9B553D-D49E-C080-3DA0-86501D8CF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60884"/>
              </p:ext>
            </p:extLst>
          </p:nvPr>
        </p:nvGraphicFramePr>
        <p:xfrm>
          <a:off x="5886775" y="2558574"/>
          <a:ext cx="4853552" cy="2529840"/>
        </p:xfrm>
        <a:graphic>
          <a:graphicData uri="http://schemas.openxmlformats.org/drawingml/2006/table">
            <a:tbl>
              <a:tblPr/>
              <a:tblGrid>
                <a:gridCol w="1213388">
                  <a:extLst>
                    <a:ext uri="{9D8B030D-6E8A-4147-A177-3AD203B41FA5}">
                      <a16:colId xmlns:a16="http://schemas.microsoft.com/office/drawing/2014/main" val="468433682"/>
                    </a:ext>
                  </a:extLst>
                </a:gridCol>
                <a:gridCol w="1213388">
                  <a:extLst>
                    <a:ext uri="{9D8B030D-6E8A-4147-A177-3AD203B41FA5}">
                      <a16:colId xmlns:a16="http://schemas.microsoft.com/office/drawing/2014/main" val="2414341366"/>
                    </a:ext>
                  </a:extLst>
                </a:gridCol>
                <a:gridCol w="1213388">
                  <a:extLst>
                    <a:ext uri="{9D8B030D-6E8A-4147-A177-3AD203B41FA5}">
                      <a16:colId xmlns:a16="http://schemas.microsoft.com/office/drawing/2014/main" val="3894160055"/>
                    </a:ext>
                  </a:extLst>
                </a:gridCol>
                <a:gridCol w="1213388">
                  <a:extLst>
                    <a:ext uri="{9D8B030D-6E8A-4147-A177-3AD203B41FA5}">
                      <a16:colId xmlns:a16="http://schemas.microsoft.com/office/drawing/2014/main" val="3305867838"/>
                    </a:ext>
                  </a:extLst>
                </a:gridCol>
              </a:tblGrid>
              <a:tr h="4928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76123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 err="1">
                          <a:effectLst/>
                          <a:latin typeface="inherit"/>
                        </a:rPr>
                        <a:t>Centrio</a:t>
                      </a:r>
                      <a:endParaRPr lang="cs-CZ" sz="1400" b="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52,54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12 %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35268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Cesnet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37,80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-4 %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-19 %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126239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Kabel1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47,35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17 %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80188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Netbox.cz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50,16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10 %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15 %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24010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T-Systems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21,06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-57 %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0 %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59699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TETAnet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28,10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-31 %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-14 %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72867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>
                          <a:effectLst/>
                          <a:latin typeface="inherit"/>
                        </a:rPr>
                        <a:t>Celkem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45,40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2 %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dirty="0">
                          <a:effectLst/>
                          <a:latin typeface="inherit"/>
                        </a:rPr>
                        <a:t>7 %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43668"/>
                  </a:ext>
                </a:extLst>
              </a:tr>
            </a:tbl>
          </a:graphicData>
        </a:graphic>
      </p:graphicFrame>
      <p:sp>
        <p:nvSpPr>
          <p:cNvPr id="9" name="TextovéPole 2">
            <a:extLst>
              <a:ext uri="{FF2B5EF4-FFF2-40B4-BE49-F238E27FC236}">
                <a16:creationId xmlns:a16="http://schemas.microsoft.com/office/drawing/2014/main" id="{B69A7065-E043-1CB7-E06A-EF8D02A2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807" y="2102723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Říjen  2023</a:t>
            </a:r>
          </a:p>
        </p:txBody>
      </p:sp>
    </p:spTree>
    <p:extLst>
      <p:ext uri="{BB962C8B-B14F-4D97-AF65-F5344CB8AC3E}">
        <p14:creationId xmlns:p14="http://schemas.microsoft.com/office/powerpoint/2010/main" val="35046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Telefonní linka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265281" y="1807801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dirty="0"/>
              <a:t>ADSL ( až </a:t>
            </a:r>
            <a:r>
              <a:rPr lang="en-US" altLang="cs-CZ" dirty="0"/>
              <a:t>16</a:t>
            </a:r>
            <a:r>
              <a:rPr lang="cs-CZ" altLang="cs-CZ" dirty="0"/>
              <a:t> </a:t>
            </a:r>
            <a:r>
              <a:rPr lang="cs-CZ" altLang="cs-CZ" dirty="0" err="1"/>
              <a:t>Mb</a:t>
            </a:r>
            <a:r>
              <a:rPr lang="cs-CZ" altLang="cs-CZ" dirty="0"/>
              <a:t>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VDSL (</a:t>
            </a:r>
            <a:r>
              <a:rPr lang="cs-CZ" altLang="cs-CZ" dirty="0" err="1"/>
              <a:t>teroreticky</a:t>
            </a:r>
            <a:r>
              <a:rPr lang="cs-CZ" altLang="cs-CZ" dirty="0"/>
              <a:t> až </a:t>
            </a:r>
            <a:r>
              <a:rPr lang="cs-CZ" altLang="cs-CZ" sz="2800" dirty="0"/>
              <a:t>100 </a:t>
            </a:r>
            <a:r>
              <a:rPr lang="cs-CZ" altLang="cs-CZ" sz="2800" dirty="0" err="1"/>
              <a:t>Mb</a:t>
            </a:r>
            <a:r>
              <a:rPr lang="cs-CZ" altLang="cs-CZ" sz="2800" dirty="0"/>
              <a:t>/s)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Nabízeno do 1,3 km od ústředny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Každý typ vyžaduje specifický modem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3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5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6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7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9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5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7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8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8396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x</a:t>
            </a:r>
            <a:r>
              <a:rPr lang="cs-CZ" altLang="cs-CZ"/>
              <a:t>DSL připojení - rychlost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29747" name="TextovéPole 1"/>
          <p:cNvSpPr txBox="1">
            <a:spLocks noChangeArrowheads="1"/>
          </p:cNvSpPr>
          <p:nvPr/>
        </p:nvSpPr>
        <p:spPr bwMode="auto">
          <a:xfrm>
            <a:off x="1524001" y="1899339"/>
            <a:ext cx="1736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 2021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/>
              <a:t> </a:t>
            </a:r>
            <a:endParaRPr lang="cs-CZ" altLang="cs-CZ" sz="1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03664"/>
              </p:ext>
            </p:extLst>
          </p:nvPr>
        </p:nvGraphicFramePr>
        <p:xfrm>
          <a:off x="1524001" y="2530477"/>
          <a:ext cx="4008893" cy="3430301"/>
        </p:xfrm>
        <a:graphic>
          <a:graphicData uri="http://schemas.openxmlformats.org/drawingml/2006/table">
            <a:tbl>
              <a:tblPr/>
              <a:tblGrid>
                <a:gridCol w="1174147">
                  <a:extLst>
                    <a:ext uri="{9D8B030D-6E8A-4147-A177-3AD203B41FA5}">
                      <a16:colId xmlns:a16="http://schemas.microsoft.com/office/drawing/2014/main" val="891670920"/>
                    </a:ext>
                  </a:extLst>
                </a:gridCol>
                <a:gridCol w="830300">
                  <a:extLst>
                    <a:ext uri="{9D8B030D-6E8A-4147-A177-3AD203B41FA5}">
                      <a16:colId xmlns:a16="http://schemas.microsoft.com/office/drawing/2014/main" val="182972422"/>
                    </a:ext>
                  </a:extLst>
                </a:gridCol>
                <a:gridCol w="1002223">
                  <a:extLst>
                    <a:ext uri="{9D8B030D-6E8A-4147-A177-3AD203B41FA5}">
                      <a16:colId xmlns:a16="http://schemas.microsoft.com/office/drawing/2014/main" val="2659384385"/>
                    </a:ext>
                  </a:extLst>
                </a:gridCol>
                <a:gridCol w="1002223">
                  <a:extLst>
                    <a:ext uri="{9D8B030D-6E8A-4147-A177-3AD203B41FA5}">
                      <a16:colId xmlns:a16="http://schemas.microsoft.com/office/drawing/2014/main" val="1498252800"/>
                    </a:ext>
                  </a:extLst>
                </a:gridCol>
              </a:tblGrid>
              <a:tr h="7551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19787"/>
                  </a:ext>
                </a:extLst>
              </a:tr>
              <a:tr h="2877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AVONET</a:t>
                      </a:r>
                    </a:p>
                  </a:txBody>
                  <a:tcPr marL="27203" marR="27203" marT="27203" marB="272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25,97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-2 %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34 %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404340"/>
                  </a:ext>
                </a:extLst>
              </a:tr>
              <a:tr h="2877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GTS</a:t>
                      </a:r>
                    </a:p>
                  </a:txBody>
                  <a:tcPr marL="27203" marR="27203" marT="27203" marB="272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27,08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-2 %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19 %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32014"/>
                  </a:ext>
                </a:extLst>
              </a:tr>
              <a:tr h="4639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O2 Czech Republic, a.s.</a:t>
                      </a:r>
                    </a:p>
                  </a:txBody>
                  <a:tcPr marL="27203" marR="27203" marT="27203" marB="272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27,31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-2 %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17 %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78147"/>
                  </a:ext>
                </a:extLst>
              </a:tr>
              <a:tr h="2877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27203" marR="27203" marT="27203" marB="272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24,16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2 %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9 %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24314"/>
                  </a:ext>
                </a:extLst>
              </a:tr>
              <a:tr h="5214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27203" marR="27203" marT="27203" marB="272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22,46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-19 %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-9 %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26419"/>
                  </a:ext>
                </a:extLst>
              </a:tr>
              <a:tr h="5214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Český Bezdrát</a:t>
                      </a:r>
                    </a:p>
                  </a:txBody>
                  <a:tcPr marL="27203" marR="27203" marT="27203" marB="272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31,07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6 %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8 %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04631"/>
                  </a:ext>
                </a:extLst>
              </a:tr>
              <a:tr h="2877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OpenSans-Bold"/>
                        </a:rPr>
                        <a:t>Celkem</a:t>
                      </a:r>
                      <a:endParaRPr lang="cs-CZ" sz="1400" b="1">
                        <a:effectLst/>
                        <a:latin typeface="inherit"/>
                      </a:endParaRPr>
                    </a:p>
                  </a:txBody>
                  <a:tcPr marL="27203" marR="27203" marT="27203" marB="272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26,49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-1 %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dirty="0">
                          <a:effectLst/>
                          <a:latin typeface="inherit"/>
                        </a:rPr>
                        <a:t>15 %</a:t>
                      </a:r>
                    </a:p>
                  </a:txBody>
                  <a:tcPr marL="27203" marR="27203" marT="27203" marB="27203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03718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A78FD4E-6DD3-39C9-FB6A-FDDE3F2AA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08114"/>
              </p:ext>
            </p:extLst>
          </p:nvPr>
        </p:nvGraphicFramePr>
        <p:xfrm>
          <a:off x="5943599" y="2542174"/>
          <a:ext cx="4582277" cy="3453634"/>
        </p:xfrm>
        <a:graphic>
          <a:graphicData uri="http://schemas.openxmlformats.org/drawingml/2006/table">
            <a:tbl>
              <a:tblPr/>
              <a:tblGrid>
                <a:gridCol w="1139756">
                  <a:extLst>
                    <a:ext uri="{9D8B030D-6E8A-4147-A177-3AD203B41FA5}">
                      <a16:colId xmlns:a16="http://schemas.microsoft.com/office/drawing/2014/main" val="1166350979"/>
                    </a:ext>
                  </a:extLst>
                </a:gridCol>
                <a:gridCol w="1147507">
                  <a:extLst>
                    <a:ext uri="{9D8B030D-6E8A-4147-A177-3AD203B41FA5}">
                      <a16:colId xmlns:a16="http://schemas.microsoft.com/office/drawing/2014/main" val="2213501366"/>
                    </a:ext>
                  </a:extLst>
                </a:gridCol>
                <a:gridCol w="1147507">
                  <a:extLst>
                    <a:ext uri="{9D8B030D-6E8A-4147-A177-3AD203B41FA5}">
                      <a16:colId xmlns:a16="http://schemas.microsoft.com/office/drawing/2014/main" val="1886089809"/>
                    </a:ext>
                  </a:extLst>
                </a:gridCol>
                <a:gridCol w="1147507">
                  <a:extLst>
                    <a:ext uri="{9D8B030D-6E8A-4147-A177-3AD203B41FA5}">
                      <a16:colId xmlns:a16="http://schemas.microsoft.com/office/drawing/2014/main" val="1423133602"/>
                    </a:ext>
                  </a:extLst>
                </a:gridCol>
              </a:tblGrid>
              <a:tr h="7477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7599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AVONET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26,41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13 %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92595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GTS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29,62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-4 %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04987"/>
                  </a:ext>
                </a:extLst>
              </a:tr>
              <a:tr h="74228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dirty="0">
                          <a:effectLst/>
                          <a:latin typeface="inherit"/>
                        </a:rPr>
                        <a:t>O2 Czech Republic, a.s.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29,10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-7 %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-1 %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82714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26,08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-2 %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6 %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77582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25,71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9 %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971924"/>
                  </a:ext>
                </a:extLst>
              </a:tr>
              <a:tr h="5158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Český Bezdrát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33,78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28 %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29 %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73125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>
                          <a:effectLst/>
                          <a:latin typeface="inherit"/>
                        </a:rPr>
                        <a:t>Celkem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28,46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  <a:latin typeface="inherit"/>
                        </a:rPr>
                        <a:t>-5 %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dirty="0">
                          <a:effectLst/>
                          <a:latin typeface="inherit"/>
                        </a:rPr>
                        <a:t>1 %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81120"/>
                  </a:ext>
                </a:extLst>
              </a:tr>
            </a:tbl>
          </a:graphicData>
        </a:graphic>
      </p:graphicFrame>
      <p:sp>
        <p:nvSpPr>
          <p:cNvPr id="5" name="TextovéPole 1">
            <a:extLst>
              <a:ext uri="{FF2B5EF4-FFF2-40B4-BE49-F238E27FC236}">
                <a16:creationId xmlns:a16="http://schemas.microsoft.com/office/drawing/2014/main" id="{98E64174-E4A1-1707-83A3-F794202B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1899339"/>
            <a:ext cx="1326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Říjen 2023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/>
              <a:t> </a:t>
            </a: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92497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WiFi-připojení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8786" y="1662552"/>
            <a:ext cx="7060324" cy="4416425"/>
          </a:xfrm>
          <a:noFill/>
        </p:spPr>
        <p:txBody>
          <a:bodyPr/>
          <a:lstStyle/>
          <a:p>
            <a:pPr eaLnBrk="1" hangingPunct="1"/>
            <a:r>
              <a:rPr lang="cs-CZ" altLang="cs-CZ" sz="1800" dirty="0" err="1"/>
              <a:t>Outdoor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indoor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Komerční/komunitní sítě</a:t>
            </a:r>
          </a:p>
          <a:p>
            <a:pPr eaLnBrk="1" hangingPunct="1"/>
            <a:r>
              <a:rPr lang="cs-CZ" altLang="cs-CZ" sz="1800" dirty="0"/>
              <a:t>Rychlost až 300 </a:t>
            </a:r>
            <a:r>
              <a:rPr lang="cs-CZ" altLang="cs-CZ" sz="1800" dirty="0" err="1"/>
              <a:t>Mb</a:t>
            </a:r>
            <a:r>
              <a:rPr lang="cs-CZ" altLang="cs-CZ" sz="1800" dirty="0"/>
              <a:t>/s</a:t>
            </a:r>
          </a:p>
          <a:p>
            <a:pPr eaLnBrk="1" hangingPunct="1"/>
            <a:r>
              <a:rPr lang="cs-CZ" altLang="cs-CZ" sz="1800" dirty="0"/>
              <a:t>Speciální cenově dostupné vybavení</a:t>
            </a:r>
          </a:p>
          <a:p>
            <a:pPr eaLnBrk="1" hangingPunct="1"/>
            <a:r>
              <a:rPr lang="en-US" altLang="cs-CZ" sz="1800" dirty="0" err="1"/>
              <a:t>Riziko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ru</a:t>
            </a:r>
            <a:r>
              <a:rPr lang="cs-CZ" altLang="cs-CZ" sz="1800" dirty="0" err="1"/>
              <a:t>šení</a:t>
            </a:r>
            <a:r>
              <a:rPr lang="cs-CZ" altLang="cs-CZ" sz="1800" dirty="0"/>
              <a:t>, odposlouchávání, neoprávněného připojení</a:t>
            </a:r>
            <a:endParaRPr lang="en-US" altLang="cs-CZ" sz="1800" dirty="0"/>
          </a:p>
          <a:p>
            <a:pPr eaLnBrk="1" hangingPunct="1"/>
            <a:r>
              <a:rPr lang="cs-CZ" altLang="cs-CZ" sz="1800" dirty="0"/>
              <a:t>Přístupový bod /Access  point/ hot spot</a:t>
            </a:r>
          </a:p>
          <a:p>
            <a:r>
              <a:rPr lang="cs-CZ" altLang="cs-CZ" sz="1800" dirty="0">
                <a:hlinkClick r:id="rId2"/>
              </a:rPr>
              <a:t>http://www.internetprovsechny.cz/wifi/</a:t>
            </a:r>
            <a:endParaRPr lang="cs-CZ" altLang="cs-CZ" sz="1800" dirty="0"/>
          </a:p>
          <a:p>
            <a:r>
              <a:rPr lang="cs-CZ" altLang="cs-CZ" sz="1800" dirty="0">
                <a:hlinkClick r:id="rId3"/>
              </a:rPr>
              <a:t>https://it.muni.cz/sluzby/wifi</a:t>
            </a:r>
            <a:endParaRPr lang="cs-CZ" altLang="cs-CZ" sz="1800" dirty="0"/>
          </a:p>
          <a:p>
            <a:pPr lvl="1"/>
            <a:r>
              <a:rPr lang="en-US" altLang="cs-CZ" sz="1600" dirty="0" err="1"/>
              <a:t>Eduroam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2807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Wi-Fi připojení - rychlost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2772" name="TextovéPole 1"/>
          <p:cNvSpPr txBox="1">
            <a:spLocks noChangeArrowheads="1"/>
          </p:cNvSpPr>
          <p:nvPr/>
        </p:nvSpPr>
        <p:spPr bwMode="auto">
          <a:xfrm>
            <a:off x="4172408" y="1102842"/>
            <a:ext cx="3299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 sz="2000" b="1" dirty="0"/>
              <a:t>V </a:t>
            </a:r>
            <a:r>
              <a:rPr lang="en-US" altLang="cs-CZ" sz="2000" b="1" dirty="0" err="1"/>
              <a:t>ro</a:t>
            </a:r>
            <a:r>
              <a:rPr lang="cs-CZ" altLang="cs-CZ" sz="2000" b="1" dirty="0"/>
              <a:t>zmezí 5 – 30 </a:t>
            </a:r>
            <a:r>
              <a:rPr lang="cs-CZ" altLang="cs-CZ" sz="2000" b="1" dirty="0" err="1"/>
              <a:t>Mb</a:t>
            </a:r>
            <a:r>
              <a:rPr lang="en-US" altLang="cs-CZ" sz="2000" b="1" dirty="0"/>
              <a:t>/s </a:t>
            </a:r>
            <a:endParaRPr lang="cs-CZ" altLang="cs-CZ" sz="2000" b="1" dirty="0"/>
          </a:p>
          <a:p>
            <a:pPr>
              <a:spcBef>
                <a:spcPct val="0"/>
              </a:spcBef>
            </a:pPr>
            <a:r>
              <a:rPr lang="cs-CZ" altLang="cs-CZ" sz="2000" b="1" dirty="0"/>
              <a:t>P</a:t>
            </a:r>
            <a:r>
              <a:rPr lang="en-US" altLang="cs-CZ" sz="2000" b="1" dirty="0"/>
              <a:t>r</a:t>
            </a:r>
            <a:r>
              <a:rPr lang="cs-CZ" altLang="cs-CZ" sz="2000" b="1" dirty="0" err="1"/>
              <a:t>ůměr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kolem</a:t>
            </a:r>
            <a:r>
              <a:rPr lang="en-US" altLang="cs-CZ" sz="2000" b="1" dirty="0"/>
              <a:t> 2</a:t>
            </a:r>
            <a:r>
              <a:rPr lang="cs-CZ" altLang="cs-CZ" sz="2000" b="1" dirty="0"/>
              <a:t>5 </a:t>
            </a:r>
            <a:r>
              <a:rPr lang="en-US" altLang="cs-CZ" sz="2000" b="1" dirty="0"/>
              <a:t>Mb/s</a:t>
            </a:r>
            <a:endParaRPr lang="cs-CZ" alt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60" y="1882400"/>
            <a:ext cx="5120338" cy="36512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3B4842-4431-86DB-108D-6581369C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30" y="1901939"/>
            <a:ext cx="5120338" cy="36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Mobilní připojení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1"/>
            <a:ext cx="6019800" cy="4632325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GPRS ( až 128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 </a:t>
            </a:r>
          </a:p>
          <a:p>
            <a:pPr eaLnBrk="1" hangingPunct="1"/>
            <a:r>
              <a:rPr lang="cs-CZ" altLang="cs-CZ" sz="2000" dirty="0"/>
              <a:t>2G - EDGE ( až 512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</a:t>
            </a:r>
          </a:p>
          <a:p>
            <a:pPr eaLnBrk="1" hangingPunct="1"/>
            <a:r>
              <a:rPr lang="en-US" altLang="cs-CZ" sz="2000" dirty="0"/>
              <a:t>3G</a:t>
            </a:r>
            <a:r>
              <a:rPr lang="cs-CZ" altLang="cs-CZ" sz="2000" dirty="0"/>
              <a:t> </a:t>
            </a:r>
            <a:r>
              <a:rPr lang="en-US" altLang="cs-CZ" sz="2000" dirty="0"/>
              <a:t>-</a:t>
            </a:r>
            <a:r>
              <a:rPr lang="cs-CZ" altLang="cs-CZ" sz="2000" dirty="0"/>
              <a:t> UMTS/HSDPA  (</a:t>
            </a:r>
            <a:r>
              <a:rPr lang="en-US" altLang="cs-CZ" sz="2000" dirty="0"/>
              <a:t>1024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 a více) – </a:t>
            </a:r>
            <a:r>
              <a:rPr lang="cs-CZ" altLang="cs-CZ" sz="2000" b="1" dirty="0"/>
              <a:t>konec v roce 2021</a:t>
            </a:r>
          </a:p>
          <a:p>
            <a:pPr eaLnBrk="1" hangingPunct="1"/>
            <a:r>
              <a:rPr lang="cs-CZ" altLang="cs-CZ" sz="2000" b="1" dirty="0"/>
              <a:t>4G - </a:t>
            </a:r>
            <a:r>
              <a:rPr lang="en-US" altLang="cs-CZ" sz="2000" b="1" dirty="0"/>
              <a:t>LTE (80 Mb/s a v</a:t>
            </a:r>
            <a:r>
              <a:rPr lang="cs-CZ" altLang="cs-CZ" sz="2000" b="1" dirty="0" err="1"/>
              <a:t>íce</a:t>
            </a:r>
            <a:r>
              <a:rPr lang="cs-CZ" altLang="cs-CZ" sz="2000" b="1" dirty="0"/>
              <a:t>)</a:t>
            </a:r>
          </a:p>
          <a:p>
            <a:pPr lvl="1" eaLnBrk="1" hangingPunct="1"/>
            <a:r>
              <a:rPr lang="cs-CZ" altLang="cs-CZ" sz="1600" b="1" dirty="0"/>
              <a:t>Větší pokrytí než 3G</a:t>
            </a:r>
          </a:p>
          <a:p>
            <a:pPr lvl="1" eaLnBrk="1" hangingPunct="1"/>
            <a:r>
              <a:rPr lang="cs-CZ" altLang="cs-CZ" sz="1600" dirty="0"/>
              <a:t>Novější </a:t>
            </a:r>
            <a:r>
              <a:rPr lang="cs-CZ" altLang="cs-CZ" sz="1600" dirty="0" err="1"/>
              <a:t>smartphony</a:t>
            </a:r>
            <a:r>
              <a:rPr lang="cs-CZ" altLang="cs-CZ" sz="1600" dirty="0"/>
              <a:t> a modemy</a:t>
            </a:r>
          </a:p>
          <a:p>
            <a:r>
              <a:rPr lang="cs-CZ" altLang="cs-CZ" sz="2000" dirty="0"/>
              <a:t>5G sítě (až </a:t>
            </a:r>
            <a:r>
              <a:rPr lang="cs-CZ" altLang="cs-CZ" sz="2000" dirty="0" err="1"/>
              <a:t>Gb</a:t>
            </a:r>
            <a:r>
              <a:rPr lang="cs-CZ" altLang="cs-CZ" sz="2000" dirty="0"/>
              <a:t>/s)</a:t>
            </a:r>
          </a:p>
          <a:p>
            <a:pPr lvl="1"/>
            <a:r>
              <a:rPr lang="cs-CZ" altLang="cs-CZ" sz="1600" dirty="0"/>
              <a:t>ve výstavbě</a:t>
            </a:r>
          </a:p>
          <a:p>
            <a:pPr lvl="1" eaLnBrk="1" hangingPunct="1">
              <a:buFontTx/>
              <a:buNone/>
            </a:pPr>
            <a:endParaRPr lang="cs-CZ" altLang="cs-CZ" sz="1800" dirty="0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797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8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0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2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3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9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11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2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74873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Mobilní připojení - rychlost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4888" name="TextovéPole 1"/>
          <p:cNvSpPr txBox="1">
            <a:spLocks noChangeArrowheads="1"/>
          </p:cNvSpPr>
          <p:nvPr/>
        </p:nvSpPr>
        <p:spPr bwMode="auto">
          <a:xfrm>
            <a:off x="962513" y="1638891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 2021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33950"/>
              </p:ext>
            </p:extLst>
          </p:nvPr>
        </p:nvGraphicFramePr>
        <p:xfrm>
          <a:off x="1022888" y="2183677"/>
          <a:ext cx="4858715" cy="3956703"/>
        </p:xfrm>
        <a:graphic>
          <a:graphicData uri="http://schemas.openxmlformats.org/drawingml/2006/table">
            <a:tbl>
              <a:tblPr/>
              <a:tblGrid>
                <a:gridCol w="971743">
                  <a:extLst>
                    <a:ext uri="{9D8B030D-6E8A-4147-A177-3AD203B41FA5}">
                      <a16:colId xmlns:a16="http://schemas.microsoft.com/office/drawing/2014/main" val="3207770992"/>
                    </a:ext>
                  </a:extLst>
                </a:gridCol>
                <a:gridCol w="971743">
                  <a:extLst>
                    <a:ext uri="{9D8B030D-6E8A-4147-A177-3AD203B41FA5}">
                      <a16:colId xmlns:a16="http://schemas.microsoft.com/office/drawing/2014/main" val="1079888799"/>
                    </a:ext>
                  </a:extLst>
                </a:gridCol>
                <a:gridCol w="971743">
                  <a:extLst>
                    <a:ext uri="{9D8B030D-6E8A-4147-A177-3AD203B41FA5}">
                      <a16:colId xmlns:a16="http://schemas.microsoft.com/office/drawing/2014/main" val="3768758171"/>
                    </a:ext>
                  </a:extLst>
                </a:gridCol>
                <a:gridCol w="971743">
                  <a:extLst>
                    <a:ext uri="{9D8B030D-6E8A-4147-A177-3AD203B41FA5}">
                      <a16:colId xmlns:a16="http://schemas.microsoft.com/office/drawing/2014/main" val="728046911"/>
                    </a:ext>
                  </a:extLst>
                </a:gridCol>
                <a:gridCol w="971743">
                  <a:extLst>
                    <a:ext uri="{9D8B030D-6E8A-4147-A177-3AD203B41FA5}">
                      <a16:colId xmlns:a16="http://schemas.microsoft.com/office/drawing/2014/main" val="1499075578"/>
                    </a:ext>
                  </a:extLst>
                </a:gridCol>
              </a:tblGrid>
              <a:tr h="6676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Technologie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60693"/>
                  </a:ext>
                </a:extLst>
              </a:tr>
              <a:tr h="2602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48,12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6 %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40 %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34776"/>
                  </a:ext>
                </a:extLst>
              </a:tr>
              <a:tr h="4610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53,07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17 %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77562"/>
                  </a:ext>
                </a:extLst>
              </a:tr>
              <a:tr h="4610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39,68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-18 %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-26 %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41421"/>
                  </a:ext>
                </a:extLst>
              </a:tr>
              <a:tr h="2602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3G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4,62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-37 %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-36 %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88309"/>
                  </a:ext>
                </a:extLst>
              </a:tr>
              <a:tr h="4610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3G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5,50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25 %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-17 %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52778"/>
                  </a:ext>
                </a:extLst>
              </a:tr>
              <a:tr h="4610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0,12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1 092 %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19 %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32058"/>
                  </a:ext>
                </a:extLst>
              </a:tr>
              <a:tr h="4610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0,09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-31 %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-18 %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821712"/>
                  </a:ext>
                </a:extLst>
              </a:tr>
              <a:tr h="4610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24022" marR="24022" marT="24022" marB="2402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0,09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374 %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35 %</a:t>
                      </a:r>
                    </a:p>
                  </a:txBody>
                  <a:tcPr marL="24022" marR="24022" marT="24022" marB="24022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19597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FDEE062-A461-A89E-27B0-65842EB3B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09713"/>
              </p:ext>
            </p:extLst>
          </p:nvPr>
        </p:nvGraphicFramePr>
        <p:xfrm>
          <a:off x="5966055" y="2183677"/>
          <a:ext cx="5015415" cy="3082452"/>
        </p:xfrm>
        <a:graphic>
          <a:graphicData uri="http://schemas.openxmlformats.org/drawingml/2006/table">
            <a:tbl>
              <a:tblPr/>
              <a:tblGrid>
                <a:gridCol w="1003083">
                  <a:extLst>
                    <a:ext uri="{9D8B030D-6E8A-4147-A177-3AD203B41FA5}">
                      <a16:colId xmlns:a16="http://schemas.microsoft.com/office/drawing/2014/main" val="1562461067"/>
                    </a:ext>
                  </a:extLst>
                </a:gridCol>
                <a:gridCol w="1003083">
                  <a:extLst>
                    <a:ext uri="{9D8B030D-6E8A-4147-A177-3AD203B41FA5}">
                      <a16:colId xmlns:a16="http://schemas.microsoft.com/office/drawing/2014/main" val="3621878258"/>
                    </a:ext>
                  </a:extLst>
                </a:gridCol>
                <a:gridCol w="1003083">
                  <a:extLst>
                    <a:ext uri="{9D8B030D-6E8A-4147-A177-3AD203B41FA5}">
                      <a16:colId xmlns:a16="http://schemas.microsoft.com/office/drawing/2014/main" val="2226421430"/>
                    </a:ext>
                  </a:extLst>
                </a:gridCol>
                <a:gridCol w="1003083">
                  <a:extLst>
                    <a:ext uri="{9D8B030D-6E8A-4147-A177-3AD203B41FA5}">
                      <a16:colId xmlns:a16="http://schemas.microsoft.com/office/drawing/2014/main" val="1378930852"/>
                    </a:ext>
                  </a:extLst>
                </a:gridCol>
                <a:gridCol w="1003083">
                  <a:extLst>
                    <a:ext uri="{9D8B030D-6E8A-4147-A177-3AD203B41FA5}">
                      <a16:colId xmlns:a16="http://schemas.microsoft.com/office/drawing/2014/main" val="2225121327"/>
                    </a:ext>
                  </a:extLst>
                </a:gridCol>
              </a:tblGrid>
              <a:tr h="6060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Technologie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11754"/>
                  </a:ext>
                </a:extLst>
              </a:tr>
              <a:tr h="4127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51,38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88060"/>
                  </a:ext>
                </a:extLst>
              </a:tr>
              <a:tr h="4127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55,55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-7 %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15 %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7225"/>
                  </a:ext>
                </a:extLst>
              </a:tr>
              <a:tr h="4127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41,71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5 %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18 %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540"/>
                  </a:ext>
                </a:extLst>
              </a:tr>
              <a:tr h="4127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dirty="0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0,05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3 %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-53 %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03236"/>
                  </a:ext>
                </a:extLst>
              </a:tr>
              <a:tr h="4127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0,12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70 %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48 %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329396"/>
                  </a:ext>
                </a:extLst>
              </a:tr>
              <a:tr h="4127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>
                          <a:effectLst/>
                          <a:latin typeface="inherit"/>
                        </a:rPr>
                        <a:t>0,05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79 %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dirty="0">
                          <a:effectLst/>
                          <a:latin typeface="inherit"/>
                        </a:rPr>
                        <a:t>7 %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15980"/>
                  </a:ext>
                </a:extLst>
              </a:tr>
            </a:tbl>
          </a:graphicData>
        </a:graphic>
      </p:graphicFrame>
      <p:sp>
        <p:nvSpPr>
          <p:cNvPr id="5" name="TextovéPole 1">
            <a:extLst>
              <a:ext uri="{FF2B5EF4-FFF2-40B4-BE49-F238E27FC236}">
                <a16:creationId xmlns:a16="http://schemas.microsoft.com/office/drawing/2014/main" id="{DE87321B-251B-FA50-578A-0E261E2E6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055" y="1638891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Říjen 2023</a:t>
            </a:r>
          </a:p>
        </p:txBody>
      </p:sp>
    </p:spTree>
    <p:extLst>
      <p:ext uri="{BB962C8B-B14F-4D97-AF65-F5344CB8AC3E}">
        <p14:creationId xmlns:p14="http://schemas.microsoft.com/office/powerpoint/2010/main" val="412699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Organizace kurzu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Podmínky zápočtu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/>
              <a:t> </a:t>
            </a:r>
            <a:r>
              <a:rPr lang="cs-CZ" altLang="cs-CZ" sz="2400" dirty="0"/>
              <a:t>Registrace v is.muni.cz</a:t>
            </a:r>
            <a:endParaRPr lang="en-US" altLang="cs-CZ" sz="2400" dirty="0"/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/>
              <a:t> Se</a:t>
            </a:r>
            <a:r>
              <a:rPr lang="cs-CZ" altLang="cs-CZ" sz="2400" dirty="0" err="1"/>
              <a:t>známení</a:t>
            </a:r>
            <a:r>
              <a:rPr lang="cs-CZ" altLang="cs-CZ" sz="2400" dirty="0"/>
              <a:t> s obsahem jednotlivých dílčích prezentací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/>
              <a:t> </a:t>
            </a:r>
            <a:r>
              <a:rPr lang="cs-CZ" altLang="cs-CZ" sz="2400" dirty="0"/>
              <a:t>Zvládnutí elektronického testu </a:t>
            </a:r>
            <a:br>
              <a:rPr lang="cs-CZ" altLang="cs-CZ" sz="2400" dirty="0"/>
            </a:b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9162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3600"/>
              <a:t>Rychlost připojení přes GSM</a:t>
            </a:r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>
          <a:xfrm>
            <a:off x="1992313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Mnoho termínů a zkratek – GPRS, EDGE, UMTS, HSPA, HSPA+, HSDPA, HSUPA, WCDMA, 3G, 4G, LTE….</a:t>
            </a:r>
          </a:p>
        </p:txBody>
      </p:sp>
      <p:pic>
        <p:nvPicPr>
          <p:cNvPr id="100356" name="Picture 2" descr="http://tasel.files.wordpress.com/2012/03/all-netwo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862264"/>
            <a:ext cx="74231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ovéPole 3"/>
          <p:cNvSpPr txBox="1">
            <a:spLocks noChangeArrowheads="1"/>
          </p:cNvSpPr>
          <p:nvPr/>
        </p:nvSpPr>
        <p:spPr bwMode="auto">
          <a:xfrm>
            <a:off x="2927351" y="6361113"/>
            <a:ext cx="1876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/>
              <a:t>Zdroj: tasel.wordpress.com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25925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Pokrytí LTE, 5G</a:t>
            </a:r>
          </a:p>
        </p:txBody>
      </p:sp>
      <p:sp>
        <p:nvSpPr>
          <p:cNvPr id="3584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400" dirty="0"/>
              <a:t> Stránky poskytovatelů nebo</a:t>
            </a:r>
            <a:br>
              <a:rPr lang="cs-CZ" altLang="cs-CZ" sz="2400" dirty="0"/>
            </a:br>
            <a:endParaRPr lang="cs-CZ" altLang="cs-CZ" sz="2400" dirty="0"/>
          </a:p>
          <a:p>
            <a:pPr lvl="1"/>
            <a:r>
              <a:rPr lang="cs-CZ" altLang="cs-CZ" sz="2400" dirty="0"/>
              <a:t> </a:t>
            </a:r>
            <a:r>
              <a:rPr lang="cs-CZ" altLang="cs-CZ" sz="2400" dirty="0">
                <a:hlinkClick r:id="rId2"/>
              </a:rPr>
              <a:t>https://digi.ctu.cz/pokryti/</a:t>
            </a:r>
            <a:endParaRPr lang="cs-CZ" altLang="cs-CZ" sz="2400" dirty="0"/>
          </a:p>
          <a:p>
            <a:pPr lvl="2"/>
            <a:r>
              <a:rPr lang="cs-CZ" altLang="cs-CZ" sz="1400" dirty="0"/>
              <a:t> Pro všechny operátory</a:t>
            </a:r>
          </a:p>
          <a:p>
            <a:pPr lvl="2"/>
            <a:endParaRPr lang="cs-CZ" altLang="cs-CZ" sz="1600" dirty="0"/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cs-CZ" altLang="cs-CZ" sz="2900" dirty="0"/>
              <a:t>5G sítě  - teoreticky </a:t>
            </a:r>
            <a:r>
              <a:rPr lang="cs-CZ" dirty="0"/>
              <a:t>1–10 G</a:t>
            </a:r>
            <a:r>
              <a:rPr lang="en-US" dirty="0"/>
              <a:t>b</a:t>
            </a:r>
            <a:r>
              <a:rPr lang="cs-CZ" dirty="0"/>
              <a:t>/s</a:t>
            </a:r>
            <a:endParaRPr lang="cs-CZ" altLang="cs-CZ" sz="2900" dirty="0"/>
          </a:p>
          <a:p>
            <a:pPr marL="789750" lvl="1" indent="-285750">
              <a:buFont typeface="Arial" panose="020B0604020202020204" pitchFamily="34" charset="0"/>
              <a:buChar char="•"/>
            </a:pPr>
            <a:r>
              <a:rPr lang="cs-CZ" altLang="cs-CZ" sz="2100" dirty="0"/>
              <a:t>leden 2022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T-Mobile zveřejňuje informaci, že signálem 5G pokrývá 25 % populace.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O2 počty zákazníků neříká, ale zmiňuje, že 5G signál chytneme v 60 krajských a okresních městech. Jeho ambicí je pokrýt celou ČR do konce roku 2023.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Vodafone hovoří o dostupnosti svého 5G signálu až pro 60 % populace. </a:t>
            </a:r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168105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989F22-8B23-E89B-0338-5902BD1BD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17CD1A5-EF77-DCFF-05D3-87C76345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5G Listopad 2023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63267B6-375A-B696-C0AF-8727640CB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00" y="1610900"/>
            <a:ext cx="4910047" cy="2830498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241C11D-3EAA-F055-8F4D-7E75C0FE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64" y="1634267"/>
            <a:ext cx="5440216" cy="289840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0BC4272-02F4-E4CB-4138-FCA443C95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28" y="4107236"/>
            <a:ext cx="4839287" cy="2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Výběr připojení k internetu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07" y="1439754"/>
            <a:ext cx="10753200" cy="4139998"/>
          </a:xfrm>
        </p:spPr>
        <p:txBody>
          <a:bodyPr/>
          <a:lstStyle/>
          <a:p>
            <a:pPr eaLnBrk="1" hangingPunct="1"/>
            <a:r>
              <a:rPr lang="en-US" altLang="cs-CZ" sz="2000" dirty="0" err="1"/>
              <a:t>Zp</a:t>
            </a:r>
            <a:r>
              <a:rPr lang="cs-CZ" altLang="cs-CZ" sz="2000" dirty="0" err="1"/>
              <a:t>ůsob</a:t>
            </a:r>
            <a:r>
              <a:rPr lang="cs-CZ" altLang="cs-CZ" sz="2000" dirty="0"/>
              <a:t> použití</a:t>
            </a:r>
            <a:r>
              <a:rPr lang="en-US" altLang="cs-CZ" sz="2000" dirty="0"/>
              <a:t> – </a:t>
            </a:r>
            <a:r>
              <a:rPr lang="en-US" altLang="cs-CZ" sz="2000" dirty="0" err="1"/>
              <a:t>pevn</a:t>
            </a:r>
            <a:r>
              <a:rPr lang="cs-CZ" altLang="cs-CZ" sz="2000" dirty="0"/>
              <a:t>é</a:t>
            </a:r>
            <a:r>
              <a:rPr lang="en-US" altLang="cs-CZ" sz="2000" dirty="0"/>
              <a:t> PC</a:t>
            </a:r>
            <a:r>
              <a:rPr lang="cs-CZ" altLang="cs-CZ" sz="2000" dirty="0"/>
              <a:t> x</a:t>
            </a:r>
            <a:r>
              <a:rPr lang="en-US" altLang="cs-CZ" sz="2000" dirty="0"/>
              <a:t> notebook</a:t>
            </a:r>
          </a:p>
          <a:p>
            <a:pPr eaLnBrk="1" hangingPunct="1"/>
            <a:r>
              <a:rPr lang="en-US" altLang="cs-CZ" sz="2000" dirty="0" err="1"/>
              <a:t>Dostupnost</a:t>
            </a:r>
            <a:r>
              <a:rPr lang="cs-CZ" altLang="cs-CZ" sz="2000" dirty="0"/>
              <a:t> v daných lokalitách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pokryt</a:t>
            </a:r>
            <a:r>
              <a:rPr lang="cs-CZ" altLang="cs-CZ" sz="2000" dirty="0"/>
              <a:t>í</a:t>
            </a:r>
            <a:endParaRPr lang="en-US" altLang="cs-CZ" sz="2000" dirty="0"/>
          </a:p>
          <a:p>
            <a:pPr eaLnBrk="1" hangingPunct="1"/>
            <a:r>
              <a:rPr lang="cs-CZ" altLang="cs-CZ" sz="2000" dirty="0"/>
              <a:t>Rychlost, většinou v </a:t>
            </a:r>
            <a:r>
              <a:rPr lang="cs-CZ" altLang="cs-CZ" sz="2000" dirty="0" err="1"/>
              <a:t>M</a:t>
            </a:r>
            <a:r>
              <a:rPr lang="cs-CZ" altLang="cs-CZ" sz="2000" dirty="0" err="1">
                <a:solidFill>
                  <a:srgbClr val="FF0000"/>
                </a:solidFill>
              </a:rPr>
              <a:t>b</a:t>
            </a:r>
            <a:r>
              <a:rPr lang="cs-CZ" altLang="cs-CZ" sz="2000" dirty="0"/>
              <a:t>/s</a:t>
            </a:r>
          </a:p>
          <a:p>
            <a:pPr lvl="1" eaLnBrk="1" hangingPunct="1"/>
            <a:r>
              <a:rPr lang="cs-CZ" altLang="cs-CZ" sz="1800" dirty="0"/>
              <a:t>symetrické x </a:t>
            </a:r>
            <a:r>
              <a:rPr lang="cs-CZ" altLang="cs-CZ" sz="1800" b="1" dirty="0"/>
              <a:t>asymetrické</a:t>
            </a:r>
            <a:r>
              <a:rPr lang="cs-CZ" altLang="cs-CZ" sz="1800" dirty="0"/>
              <a:t> </a:t>
            </a:r>
            <a:r>
              <a:rPr lang="en-US" altLang="cs-CZ" sz="1800" dirty="0"/>
              <a:t>(</a:t>
            </a:r>
            <a:r>
              <a:rPr lang="cs-CZ" altLang="cs-CZ" sz="1800" dirty="0" err="1"/>
              <a:t>download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upload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en-US" altLang="cs-CZ" sz="1800" dirty="0"/>
              <a:t>(</a:t>
            </a:r>
            <a:r>
              <a:rPr lang="cs-CZ" altLang="cs-CZ" sz="1800" dirty="0"/>
              <a:t>např.: </a:t>
            </a:r>
            <a:r>
              <a:rPr lang="en-US" altLang="cs-CZ" sz="1800" dirty="0"/>
              <a:t>20/</a:t>
            </a:r>
            <a:r>
              <a:rPr lang="cs-CZ" altLang="cs-CZ" sz="1800" dirty="0"/>
              <a:t>2 </a:t>
            </a:r>
            <a:r>
              <a:rPr lang="cs-CZ" altLang="cs-CZ" sz="1800" dirty="0" err="1"/>
              <a:t>Mb</a:t>
            </a:r>
            <a:r>
              <a:rPr lang="cs-CZ" altLang="cs-CZ" sz="1800" dirty="0"/>
              <a:t>/s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cs-CZ" altLang="cs-CZ" sz="1800" dirty="0"/>
              <a:t>Skutečnou rychlost ověřit v praxi</a:t>
            </a:r>
          </a:p>
          <a:p>
            <a:pPr eaLnBrk="1" hangingPunct="1"/>
            <a:r>
              <a:rPr lang="cs-CZ" altLang="cs-CZ" sz="2000" dirty="0"/>
              <a:t>Fair user </a:t>
            </a:r>
            <a:r>
              <a:rPr lang="cs-CZ" altLang="cs-CZ" sz="2000" dirty="0" err="1"/>
              <a:t>policy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cs-CZ" altLang="cs-CZ" sz="2000" dirty="0"/>
              <a:t>FUP</a:t>
            </a:r>
            <a:r>
              <a:rPr lang="en-US" altLang="cs-CZ" sz="2000" dirty="0"/>
              <a:t>)</a:t>
            </a:r>
            <a:r>
              <a:rPr lang="cs-CZ" altLang="cs-CZ" sz="2000" dirty="0"/>
              <a:t> – omezení rychlosti po přenesení určitého množství dat</a:t>
            </a:r>
            <a:endParaRPr lang="en-US" altLang="cs-CZ" sz="2000" dirty="0"/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Aktuální rychlost mezi dvěma počítači lze orientačně změřit pomocí </a:t>
            </a:r>
            <a:r>
              <a:rPr lang="cs-CZ" altLang="cs-CZ" sz="2000" dirty="0" err="1">
                <a:latin typeface="Times New Roman" panose="02020603050405020304" pitchFamily="18" charset="0"/>
              </a:rPr>
              <a:t>speedmetrů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Např.: 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http://nastroje.lupa.cz/</a:t>
            </a:r>
            <a:r>
              <a:rPr lang="cs-CZ" altLang="cs-CZ" sz="2000" dirty="0" err="1">
                <a:latin typeface="Times New Roman" panose="02020603050405020304" pitchFamily="18" charset="0"/>
                <a:hlinkClick r:id="rId2"/>
              </a:rPr>
              <a:t>mereni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-rychlosti/</a:t>
            </a:r>
            <a:r>
              <a:rPr lang="cs-CZ" altLang="cs-CZ" sz="2000" dirty="0">
                <a:latin typeface="Times New Roman" panose="02020603050405020304" pitchFamily="18" charset="0"/>
              </a:rPr>
              <a:t>, </a:t>
            </a:r>
            <a:r>
              <a:rPr lang="cs-CZ" altLang="cs-CZ" sz="2000" dirty="0">
                <a:latin typeface="Times New Roman" panose="02020603050405020304" pitchFamily="18" charset="0"/>
                <a:hlinkClick r:id="rId3"/>
              </a:rPr>
              <a:t>www.dsl.cz</a:t>
            </a:r>
            <a:r>
              <a:rPr lang="cs-CZ" altLang="cs-CZ" sz="2000" dirty="0">
                <a:latin typeface="Times New Roman" panose="02020603050405020304" pitchFamily="18" charset="0"/>
              </a:rPr>
              <a:t>, </a:t>
            </a:r>
            <a:r>
              <a:rPr lang="cs-CZ" altLang="cs-CZ" sz="2000" dirty="0">
                <a:latin typeface="Times New Roman" panose="02020603050405020304" pitchFamily="18" charset="0"/>
                <a:hlinkClick r:id="rId4"/>
              </a:rPr>
              <a:t>www.netmetr.cz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/>
              <a:t>Od 1.1.2021 vstoupilo v platnost novelizované všeobecné oprávnění VO-S/1/08.2020–9 ČTÚ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/>
              <a:t> - povinnost poskytovatelů uvádět kromě maximální i realistickou běžnou rychlost</a:t>
            </a:r>
          </a:p>
          <a:p>
            <a:pPr>
              <a:spcBef>
                <a:spcPct val="0"/>
              </a:spcBef>
              <a:buNone/>
            </a:pPr>
            <a:endParaRPr lang="cs-CZ" altLang="cs-CZ" sz="2000" dirty="0"/>
          </a:p>
          <a:p>
            <a:pPr>
              <a:spcBef>
                <a:spcPct val="0"/>
              </a:spcBef>
              <a:buNone/>
            </a:pPr>
            <a:endParaRPr lang="cs-CZ" altLang="cs-CZ" sz="2000" dirty="0"/>
          </a:p>
          <a:p>
            <a:pPr eaLnBrk="1" hangingPunct="1"/>
            <a:endParaRPr lang="en-US" altLang="cs-CZ" sz="2000" dirty="0"/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0517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Osnova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81200" y="1163638"/>
            <a:ext cx="8229600" cy="48577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endParaRPr lang="cs-CZ" altLang="cs-CZ" sz="1400" dirty="0"/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1400" b="1" dirty="0">
                <a:solidFill>
                  <a:srgbClr val="FF0000"/>
                </a:solidFill>
              </a:rPr>
              <a:t>Pojmy, termíny</a:t>
            </a:r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cs-CZ" sz="1400" b="1" dirty="0">
                <a:solidFill>
                  <a:srgbClr val="FF0000"/>
                </a:solidFill>
              </a:rPr>
              <a:t>P</a:t>
            </a:r>
            <a:r>
              <a:rPr lang="cs-CZ" altLang="cs-CZ" sz="1400" b="1" dirty="0" err="1">
                <a:solidFill>
                  <a:srgbClr val="FF0000"/>
                </a:solidFill>
              </a:rPr>
              <a:t>řipojení</a:t>
            </a:r>
            <a:r>
              <a:rPr lang="cs-CZ" altLang="cs-CZ" sz="1400" b="1" dirty="0">
                <a:solidFill>
                  <a:srgbClr val="FF0000"/>
                </a:solidFill>
              </a:rPr>
              <a:t> k počítačové síti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200" dirty="0"/>
              <a:t>  Možnosti připojení, co je zapotřebí, srovnání</a:t>
            </a:r>
            <a:endParaRPr lang="cs-CZ" altLang="cs-CZ" sz="1400" dirty="0"/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1400" dirty="0"/>
              <a:t>Síťové služby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200" dirty="0"/>
              <a:t>DHCP, DNS, HTTP,  Email, vzdálený přístup</a:t>
            </a:r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1400" dirty="0"/>
              <a:t>Bezpečnost na síti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200" dirty="0"/>
              <a:t>Hesla, viry, firewall, email, </a:t>
            </a:r>
            <a:r>
              <a:rPr lang="cs-CZ" altLang="cs-CZ" sz="1200" dirty="0" err="1"/>
              <a:t>spyware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phishing</a:t>
            </a:r>
            <a:endParaRPr lang="cs-CZ" altLang="cs-CZ" sz="1200" dirty="0"/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1400" dirty="0"/>
              <a:t>Šifrování, elektronický podpis, elektronická identita a její prokazování</a:t>
            </a:r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1400" dirty="0"/>
              <a:t>Český E-</a:t>
            </a:r>
            <a:r>
              <a:rPr lang="cs-CZ" sz="1400" dirty="0" err="1"/>
              <a:t>government</a:t>
            </a:r>
            <a:endParaRPr lang="cs-CZ" sz="1400" dirty="0"/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1400" dirty="0"/>
              <a:t>Elektronické zdravotnictví ČR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200" dirty="0"/>
              <a:t>Pro DPS studium</a:t>
            </a:r>
          </a:p>
          <a:p>
            <a:pPr marL="414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4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05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1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1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9985804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 a jejich o</a:t>
            </a:r>
            <a:r>
              <a:rPr lang="en-US" altLang="cs-CZ"/>
              <a:t>bjem</a:t>
            </a:r>
            <a:endParaRPr lang="cs-CZ" alt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altLang="cs-CZ" sz="2400" dirty="0"/>
          </a:p>
          <a:p>
            <a:pPr marL="72000" indent="0" eaLnBrk="1" hangingPunct="1">
              <a:buNone/>
              <a:defRPr/>
            </a:pPr>
            <a:r>
              <a:rPr lang="cs-CZ" altLang="cs-CZ" sz="2400" dirty="0"/>
              <a:t>Jak vyjádřit informaci?</a:t>
            </a:r>
          </a:p>
          <a:p>
            <a:pPr eaLnBrk="1" hangingPunct="1">
              <a:defRPr/>
            </a:pPr>
            <a:r>
              <a:rPr lang="cs-CZ" altLang="cs-CZ" sz="2400" b="1" dirty="0"/>
              <a:t>1 bit </a:t>
            </a:r>
            <a:r>
              <a:rPr lang="en-US" altLang="cs-CZ" sz="2400" b="1" dirty="0"/>
              <a:t>(b)  - z</a:t>
            </a:r>
            <a:r>
              <a:rPr lang="cs-CZ" altLang="cs-CZ" sz="2400" b="1" dirty="0" err="1"/>
              <a:t>ákladní</a:t>
            </a:r>
            <a:r>
              <a:rPr lang="cs-CZ" altLang="cs-CZ" sz="2400" b="1" dirty="0"/>
              <a:t> informační jednotka 1/0</a:t>
            </a:r>
          </a:p>
          <a:p>
            <a:pPr eaLnBrk="1" hangingPunct="1">
              <a:defRPr/>
            </a:pPr>
            <a:r>
              <a:rPr lang="cs-CZ" altLang="cs-CZ" sz="2400" b="1" dirty="0"/>
              <a:t>1 Byte </a:t>
            </a:r>
            <a:r>
              <a:rPr lang="en-US" altLang="cs-CZ" sz="2400" b="1" dirty="0"/>
              <a:t>(B) – 8 bit</a:t>
            </a:r>
            <a:r>
              <a:rPr lang="cs-CZ" altLang="cs-CZ" sz="2400" b="1" dirty="0"/>
              <a:t>ů, celé číslo od 0 do 255, </a:t>
            </a:r>
            <a:endParaRPr lang="en-US" altLang="cs-CZ" sz="2400" b="1" dirty="0"/>
          </a:p>
          <a:p>
            <a:pPr lvl="1" eaLnBrk="1" hangingPunct="1">
              <a:defRPr/>
            </a:pPr>
            <a:r>
              <a:rPr lang="cs-CZ" altLang="cs-CZ" b="1" dirty="0"/>
              <a:t>1 textový znak</a:t>
            </a:r>
            <a:r>
              <a:rPr lang="en-US" altLang="cs-CZ" b="1" dirty="0"/>
              <a:t> (ASCII), nap</a:t>
            </a:r>
            <a:r>
              <a:rPr lang="cs-CZ" altLang="cs-CZ" b="1" dirty="0"/>
              <a:t>ř. "A" = 65</a:t>
            </a:r>
          </a:p>
          <a:p>
            <a:pPr eaLnBrk="1" hangingPunct="1">
              <a:defRPr/>
            </a:pPr>
            <a:r>
              <a:rPr lang="cs-CZ" altLang="cs-CZ" sz="2400" dirty="0"/>
              <a:t>1 </a:t>
            </a:r>
            <a:r>
              <a:rPr lang="cs-CZ" altLang="cs-CZ" sz="2400" dirty="0" err="1"/>
              <a:t>Kb</a:t>
            </a:r>
            <a:r>
              <a:rPr lang="cs-CZ" altLang="cs-CZ" sz="2400" dirty="0"/>
              <a:t> </a:t>
            </a:r>
            <a:r>
              <a:rPr lang="en-US" altLang="cs-CZ" sz="2400" dirty="0"/>
              <a:t>=</a:t>
            </a:r>
            <a:r>
              <a:rPr lang="cs-CZ" altLang="cs-CZ" sz="2400" dirty="0"/>
              <a:t> 1024 bitů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1 KB  </a:t>
            </a:r>
            <a:r>
              <a:rPr lang="en-US" altLang="cs-CZ" sz="2400" dirty="0"/>
              <a:t>=</a:t>
            </a:r>
            <a:r>
              <a:rPr lang="cs-CZ" altLang="cs-CZ" sz="2400" dirty="0"/>
              <a:t> 1024 Bytů</a:t>
            </a:r>
          </a:p>
          <a:p>
            <a:pPr eaLnBrk="1" hangingPunct="1">
              <a:defRPr/>
            </a:pPr>
            <a:r>
              <a:rPr lang="cs-CZ" altLang="cs-CZ" sz="2400" dirty="0"/>
              <a:t>1 MB,1 GB, 1 TB</a:t>
            </a:r>
          </a:p>
        </p:txBody>
      </p:sp>
    </p:spTree>
    <p:extLst>
      <p:ext uri="{BB962C8B-B14F-4D97-AF65-F5344CB8AC3E}">
        <p14:creationId xmlns:p14="http://schemas.microsoft.com/office/powerpoint/2010/main" val="330446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Počítačová síť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408223"/>
            <a:ext cx="10753200" cy="413999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Propojení dvou a více </a:t>
            </a:r>
            <a:r>
              <a:rPr lang="cs-CZ" altLang="cs-CZ" sz="2400"/>
              <a:t>počítačů/síťových zařízení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Součástí sítě jsou síťové prvky</a:t>
            </a:r>
            <a:endParaRPr lang="en-US" altLang="cs-CZ" sz="2400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dirty="0"/>
              <a:t>Po</a:t>
            </a:r>
            <a:r>
              <a:rPr lang="cs-CZ" altLang="cs-CZ" dirty="0"/>
              <a:t>čítač (zařízení)</a:t>
            </a:r>
            <a:r>
              <a:rPr lang="en-US" altLang="cs-CZ" dirty="0"/>
              <a:t> se s</a:t>
            </a:r>
            <a:r>
              <a:rPr lang="cs-CZ" altLang="cs-CZ" dirty="0" err="1"/>
              <a:t>íťovou</a:t>
            </a:r>
            <a:r>
              <a:rPr lang="cs-CZ" altLang="cs-CZ" dirty="0"/>
              <a:t> kartou, modemem, </a:t>
            </a:r>
            <a:r>
              <a:rPr lang="cs-CZ" altLang="cs-CZ" dirty="0" err="1"/>
              <a:t>wifi</a:t>
            </a:r>
            <a:r>
              <a:rPr lang="cs-CZ" altLang="cs-CZ" dirty="0"/>
              <a:t> adaptér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Tablety, </a:t>
            </a:r>
            <a:r>
              <a:rPr lang="cs-CZ" altLang="cs-CZ" dirty="0" err="1"/>
              <a:t>smartphony</a:t>
            </a:r>
            <a:endParaRPr lang="cs-CZ" altLang="cs-CZ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Chytrá zařízení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Kabeláž </a:t>
            </a:r>
            <a:r>
              <a:rPr lang="en-US" altLang="cs-CZ" dirty="0"/>
              <a:t>(</a:t>
            </a:r>
            <a:r>
              <a:rPr lang="cs-CZ" altLang="cs-CZ" dirty="0"/>
              <a:t>metalická, optická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Rozbočovače, směrovače a přepínače, </a:t>
            </a:r>
            <a:r>
              <a:rPr lang="cs-CZ" altLang="cs-CZ" dirty="0" err="1"/>
              <a:t>wifiroutery</a:t>
            </a:r>
            <a:r>
              <a:rPr lang="cs-CZ" altLang="cs-CZ" dirty="0"/>
              <a:t>, antény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Zařízení poskytující síťové služby, síťové tiskárny…</a:t>
            </a:r>
          </a:p>
          <a:p>
            <a:pPr eaLnBrk="1" hangingPunct="1"/>
            <a:r>
              <a:rPr lang="cs-CZ" altLang="cs-CZ" sz="2400" dirty="0"/>
              <a:t>Kvalitu sítě, respektive konkrétní cesty v síti, lze hodnotit podle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b="1" dirty="0"/>
              <a:t>Propustnosti</a:t>
            </a:r>
            <a:r>
              <a:rPr lang="cs-CZ" altLang="cs-CZ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rychlosti</a:t>
            </a:r>
            <a:r>
              <a:rPr lang="en-US" altLang="cs-CZ" dirty="0"/>
              <a:t>) s</a:t>
            </a:r>
            <a:r>
              <a:rPr lang="cs-CZ" altLang="cs-CZ" dirty="0" err="1"/>
              <a:t>ítě</a:t>
            </a:r>
            <a:r>
              <a:rPr lang="cs-CZ" altLang="cs-CZ" dirty="0"/>
              <a:t> - (K/</a:t>
            </a:r>
            <a:r>
              <a:rPr lang="en-US" altLang="cs-CZ" dirty="0"/>
              <a:t>M</a:t>
            </a:r>
            <a:r>
              <a:rPr lang="cs-CZ" altLang="cs-CZ" dirty="0"/>
              <a:t>/G) bity za sekundu (</a:t>
            </a:r>
            <a:r>
              <a:rPr lang="cs-CZ" altLang="cs-CZ" b="1" dirty="0"/>
              <a:t>b/s</a:t>
            </a:r>
            <a:r>
              <a:rPr lang="cs-CZ" altLang="cs-CZ" dirty="0"/>
              <a:t>)</a:t>
            </a:r>
            <a:endParaRPr lang="en-US" altLang="cs-CZ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b="1" dirty="0" err="1"/>
              <a:t>Rychlosti</a:t>
            </a:r>
            <a:r>
              <a:rPr lang="en-US" altLang="cs-CZ" b="1" dirty="0"/>
              <a:t> </a:t>
            </a:r>
            <a:r>
              <a:rPr lang="en-US" altLang="cs-CZ" b="1" dirty="0" err="1"/>
              <a:t>odezvy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milisekundy</a:t>
            </a:r>
            <a:r>
              <a:rPr lang="en-US" altLang="cs-CZ" dirty="0"/>
              <a:t>)</a:t>
            </a:r>
            <a:r>
              <a:rPr lang="cs-CZ" altLang="cs-CZ" dirty="0"/>
              <a:t> – program </a:t>
            </a:r>
            <a:r>
              <a:rPr lang="cs-CZ" altLang="cs-CZ" b="1" dirty="0"/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112069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Propojení lokálních sítí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3455988" y="28956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0" name="modem"/>
          <p:cNvSpPr>
            <a:spLocks noEditPoints="1" noChangeArrowheads="1"/>
          </p:cNvSpPr>
          <p:nvPr/>
        </p:nvSpPr>
        <p:spPr bwMode="auto">
          <a:xfrm>
            <a:off x="3079751" y="26670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computr2"/>
          <p:cNvSpPr>
            <a:spLocks noEditPoints="1" noChangeArrowheads="1"/>
          </p:cNvSpPr>
          <p:nvPr/>
        </p:nvSpPr>
        <p:spPr bwMode="auto">
          <a:xfrm>
            <a:off x="24653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2" name="computr2"/>
          <p:cNvSpPr>
            <a:spLocks noEditPoints="1" noChangeArrowheads="1"/>
          </p:cNvSpPr>
          <p:nvPr/>
        </p:nvSpPr>
        <p:spPr bwMode="auto">
          <a:xfrm>
            <a:off x="24653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3" name="computr2"/>
          <p:cNvSpPr>
            <a:spLocks noEditPoints="1" noChangeArrowheads="1"/>
          </p:cNvSpPr>
          <p:nvPr/>
        </p:nvSpPr>
        <p:spPr bwMode="auto">
          <a:xfrm>
            <a:off x="3074988" y="3276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4" name="computr2"/>
          <p:cNvSpPr>
            <a:spLocks noEditPoints="1" noChangeArrowheads="1"/>
          </p:cNvSpPr>
          <p:nvPr/>
        </p:nvSpPr>
        <p:spPr bwMode="auto">
          <a:xfrm>
            <a:off x="34559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5" name="computr2"/>
          <p:cNvSpPr>
            <a:spLocks noEditPoints="1" noChangeArrowheads="1"/>
          </p:cNvSpPr>
          <p:nvPr/>
        </p:nvSpPr>
        <p:spPr bwMode="auto">
          <a:xfrm>
            <a:off x="37607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6" name="computr2"/>
          <p:cNvSpPr>
            <a:spLocks noEditPoints="1" noChangeArrowheads="1"/>
          </p:cNvSpPr>
          <p:nvPr/>
        </p:nvSpPr>
        <p:spPr bwMode="auto">
          <a:xfrm>
            <a:off x="36845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3303588" y="2895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2770188" y="27432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2770188" y="28956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2922588" y="22860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H="1">
            <a:off x="3379788" y="2438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2" name="computr2"/>
          <p:cNvSpPr>
            <a:spLocks noEditPoints="1" noChangeArrowheads="1"/>
          </p:cNvSpPr>
          <p:nvPr/>
        </p:nvSpPr>
        <p:spPr bwMode="auto">
          <a:xfrm>
            <a:off x="27701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 flipH="1">
            <a:off x="3455988" y="26670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>
            <a:off x="5741988" y="45720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5" name="modem"/>
          <p:cNvSpPr>
            <a:spLocks noEditPoints="1" noChangeArrowheads="1"/>
          </p:cNvSpPr>
          <p:nvPr/>
        </p:nvSpPr>
        <p:spPr bwMode="auto">
          <a:xfrm>
            <a:off x="5365751" y="43434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6" name="computr2"/>
          <p:cNvSpPr>
            <a:spLocks noEditPoints="1" noChangeArrowheads="1"/>
          </p:cNvSpPr>
          <p:nvPr/>
        </p:nvSpPr>
        <p:spPr bwMode="auto">
          <a:xfrm>
            <a:off x="47513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7" name="computr2"/>
          <p:cNvSpPr>
            <a:spLocks noEditPoints="1" noChangeArrowheads="1"/>
          </p:cNvSpPr>
          <p:nvPr/>
        </p:nvSpPr>
        <p:spPr bwMode="auto">
          <a:xfrm>
            <a:off x="47513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8" name="computr2"/>
          <p:cNvSpPr>
            <a:spLocks noEditPoints="1" noChangeArrowheads="1"/>
          </p:cNvSpPr>
          <p:nvPr/>
        </p:nvSpPr>
        <p:spPr bwMode="auto">
          <a:xfrm>
            <a:off x="5360988" y="4953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9" name="computr2"/>
          <p:cNvSpPr>
            <a:spLocks noEditPoints="1" noChangeArrowheads="1"/>
          </p:cNvSpPr>
          <p:nvPr/>
        </p:nvSpPr>
        <p:spPr bwMode="auto">
          <a:xfrm>
            <a:off x="60467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0" name="computr2"/>
          <p:cNvSpPr>
            <a:spLocks noEditPoints="1" noChangeArrowheads="1"/>
          </p:cNvSpPr>
          <p:nvPr/>
        </p:nvSpPr>
        <p:spPr bwMode="auto">
          <a:xfrm>
            <a:off x="59705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1" name="Line 26"/>
          <p:cNvSpPr>
            <a:spLocks noChangeShapeType="1"/>
          </p:cNvSpPr>
          <p:nvPr/>
        </p:nvSpPr>
        <p:spPr bwMode="auto">
          <a:xfrm>
            <a:off x="5589588" y="4572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5056188" y="44196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3" name="Line 28"/>
          <p:cNvSpPr>
            <a:spLocks noChangeShapeType="1"/>
          </p:cNvSpPr>
          <p:nvPr/>
        </p:nvSpPr>
        <p:spPr bwMode="auto">
          <a:xfrm flipV="1">
            <a:off x="5056188" y="45720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4" name="Line 29"/>
          <p:cNvSpPr>
            <a:spLocks noChangeShapeType="1"/>
          </p:cNvSpPr>
          <p:nvPr/>
        </p:nvSpPr>
        <p:spPr bwMode="auto">
          <a:xfrm flipH="1">
            <a:off x="5589588" y="40386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5" name="computr2"/>
          <p:cNvSpPr>
            <a:spLocks noEditPoints="1" noChangeArrowheads="1"/>
          </p:cNvSpPr>
          <p:nvPr/>
        </p:nvSpPr>
        <p:spPr bwMode="auto">
          <a:xfrm>
            <a:off x="5513388" y="3810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6" name="Line 31"/>
          <p:cNvSpPr>
            <a:spLocks noChangeShapeType="1"/>
          </p:cNvSpPr>
          <p:nvPr/>
        </p:nvSpPr>
        <p:spPr bwMode="auto">
          <a:xfrm flipH="1">
            <a:off x="5741988" y="43434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7" name="Line 32"/>
          <p:cNvSpPr>
            <a:spLocks noChangeShapeType="1"/>
          </p:cNvSpPr>
          <p:nvPr/>
        </p:nvSpPr>
        <p:spPr bwMode="auto">
          <a:xfrm>
            <a:off x="8866188" y="32004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8" name="modem"/>
          <p:cNvSpPr>
            <a:spLocks noEditPoints="1" noChangeArrowheads="1"/>
          </p:cNvSpPr>
          <p:nvPr/>
        </p:nvSpPr>
        <p:spPr bwMode="auto">
          <a:xfrm>
            <a:off x="8489951" y="29718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9" name="computr2"/>
          <p:cNvSpPr>
            <a:spLocks noEditPoints="1" noChangeArrowheads="1"/>
          </p:cNvSpPr>
          <p:nvPr/>
        </p:nvSpPr>
        <p:spPr bwMode="auto">
          <a:xfrm>
            <a:off x="78755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0" name="computr2"/>
          <p:cNvSpPr>
            <a:spLocks noEditPoints="1" noChangeArrowheads="1"/>
          </p:cNvSpPr>
          <p:nvPr/>
        </p:nvSpPr>
        <p:spPr bwMode="auto">
          <a:xfrm>
            <a:off x="78755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1" name="computr2"/>
          <p:cNvSpPr>
            <a:spLocks noEditPoints="1" noChangeArrowheads="1"/>
          </p:cNvSpPr>
          <p:nvPr/>
        </p:nvSpPr>
        <p:spPr bwMode="auto">
          <a:xfrm>
            <a:off x="8485188" y="3581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2" name="computr2"/>
          <p:cNvSpPr>
            <a:spLocks noEditPoints="1" noChangeArrowheads="1"/>
          </p:cNvSpPr>
          <p:nvPr/>
        </p:nvSpPr>
        <p:spPr bwMode="auto">
          <a:xfrm>
            <a:off x="88661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3" name="computr2"/>
          <p:cNvSpPr>
            <a:spLocks noEditPoints="1" noChangeArrowheads="1"/>
          </p:cNvSpPr>
          <p:nvPr/>
        </p:nvSpPr>
        <p:spPr bwMode="auto">
          <a:xfrm>
            <a:off x="91709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4" name="computr2"/>
          <p:cNvSpPr>
            <a:spLocks noEditPoints="1" noChangeArrowheads="1"/>
          </p:cNvSpPr>
          <p:nvPr/>
        </p:nvSpPr>
        <p:spPr bwMode="auto">
          <a:xfrm>
            <a:off x="90947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5" name="Line 40"/>
          <p:cNvSpPr>
            <a:spLocks noChangeShapeType="1"/>
          </p:cNvSpPr>
          <p:nvPr/>
        </p:nvSpPr>
        <p:spPr bwMode="auto">
          <a:xfrm>
            <a:off x="8713788" y="3200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6" name="Line 41"/>
          <p:cNvSpPr>
            <a:spLocks noChangeShapeType="1"/>
          </p:cNvSpPr>
          <p:nvPr/>
        </p:nvSpPr>
        <p:spPr bwMode="auto">
          <a:xfrm>
            <a:off x="8180388" y="30480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7" name="Line 42"/>
          <p:cNvSpPr>
            <a:spLocks noChangeShapeType="1"/>
          </p:cNvSpPr>
          <p:nvPr/>
        </p:nvSpPr>
        <p:spPr bwMode="auto">
          <a:xfrm flipV="1">
            <a:off x="8180388" y="3200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8" name="Line 43"/>
          <p:cNvSpPr>
            <a:spLocks noChangeShapeType="1"/>
          </p:cNvSpPr>
          <p:nvPr/>
        </p:nvSpPr>
        <p:spPr bwMode="auto">
          <a:xfrm>
            <a:off x="8332788" y="25908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9" name="Line 44"/>
          <p:cNvSpPr>
            <a:spLocks noChangeShapeType="1"/>
          </p:cNvSpPr>
          <p:nvPr/>
        </p:nvSpPr>
        <p:spPr bwMode="auto">
          <a:xfrm flipH="1">
            <a:off x="8789988" y="27432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0" name="computr2"/>
          <p:cNvSpPr>
            <a:spLocks noEditPoints="1" noChangeArrowheads="1"/>
          </p:cNvSpPr>
          <p:nvPr/>
        </p:nvSpPr>
        <p:spPr bwMode="auto">
          <a:xfrm>
            <a:off x="81803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501" name="Line 46"/>
          <p:cNvSpPr>
            <a:spLocks noChangeShapeType="1"/>
          </p:cNvSpPr>
          <p:nvPr/>
        </p:nvSpPr>
        <p:spPr bwMode="auto">
          <a:xfrm flipH="1">
            <a:off x="8866188" y="29718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2" name="Line 47"/>
          <p:cNvSpPr>
            <a:spLocks noChangeShapeType="1"/>
          </p:cNvSpPr>
          <p:nvPr/>
        </p:nvSpPr>
        <p:spPr bwMode="auto">
          <a:xfrm>
            <a:off x="4065588" y="3276600"/>
            <a:ext cx="1524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3" name="Line 48"/>
          <p:cNvSpPr>
            <a:spLocks noChangeShapeType="1"/>
          </p:cNvSpPr>
          <p:nvPr/>
        </p:nvSpPr>
        <p:spPr bwMode="auto">
          <a:xfrm flipV="1">
            <a:off x="5818188" y="3505200"/>
            <a:ext cx="2057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4" name="Line 49"/>
          <p:cNvSpPr>
            <a:spLocks noChangeShapeType="1"/>
          </p:cNvSpPr>
          <p:nvPr/>
        </p:nvSpPr>
        <p:spPr bwMode="auto">
          <a:xfrm>
            <a:off x="5881688" y="4048125"/>
            <a:ext cx="32004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5" name="Text Box 50"/>
          <p:cNvSpPr txBox="1">
            <a:spLocks noChangeArrowheads="1"/>
          </p:cNvSpPr>
          <p:nvPr/>
        </p:nvSpPr>
        <p:spPr bwMode="auto">
          <a:xfrm>
            <a:off x="4656138" y="2133601"/>
            <a:ext cx="2728912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Routery</a:t>
            </a:r>
            <a:r>
              <a:rPr lang="cs-CZ" altLang="cs-CZ" sz="2400" dirty="0">
                <a:latin typeface="Times New Roman" panose="02020603050405020304" pitchFamily="18" charset="0"/>
              </a:rPr>
              <a:t> / směrovače</a:t>
            </a:r>
          </a:p>
        </p:txBody>
      </p:sp>
      <p:sp>
        <p:nvSpPr>
          <p:cNvPr id="19506" name="Line 51"/>
          <p:cNvSpPr>
            <a:spLocks noChangeShapeType="1"/>
          </p:cNvSpPr>
          <p:nvPr/>
        </p:nvSpPr>
        <p:spPr bwMode="auto">
          <a:xfrm flipH="1">
            <a:off x="3989388" y="2667000"/>
            <a:ext cx="838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7" name="Line 52"/>
          <p:cNvSpPr>
            <a:spLocks noChangeShapeType="1"/>
          </p:cNvSpPr>
          <p:nvPr/>
        </p:nvSpPr>
        <p:spPr bwMode="auto">
          <a:xfrm>
            <a:off x="7113588" y="27432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8" name="Line 53"/>
          <p:cNvSpPr>
            <a:spLocks noChangeShapeType="1"/>
          </p:cNvSpPr>
          <p:nvPr/>
        </p:nvSpPr>
        <p:spPr bwMode="auto">
          <a:xfrm flipH="1">
            <a:off x="5741988" y="2667000"/>
            <a:ext cx="152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9" name="Text Box 54"/>
          <p:cNvSpPr txBox="1">
            <a:spLocks noChangeArrowheads="1"/>
          </p:cNvSpPr>
          <p:nvPr/>
        </p:nvSpPr>
        <p:spPr bwMode="auto">
          <a:xfrm>
            <a:off x="6240464" y="5300663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19510" name="Text Box 58"/>
          <p:cNvSpPr txBox="1">
            <a:spLocks noChangeArrowheads="1"/>
          </p:cNvSpPr>
          <p:nvPr/>
        </p:nvSpPr>
        <p:spPr bwMode="auto">
          <a:xfrm>
            <a:off x="3792539" y="5300663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Intranet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1787961" y="4550537"/>
            <a:ext cx="103906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Times New Roman" panose="02020603050405020304" pitchFamily="18" charset="0"/>
              </a:rPr>
              <a:t>Switch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V="1">
            <a:off x="2236787" y="2971800"/>
            <a:ext cx="985837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2859089" y="4571999"/>
            <a:ext cx="2438400" cy="195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1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Identifikace PC v síti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Identifikace síťové karty</a:t>
            </a:r>
          </a:p>
          <a:p>
            <a:pPr lvl="2">
              <a:lnSpc>
                <a:spcPct val="90000"/>
              </a:lnSpc>
            </a:pPr>
            <a:endParaRPr lang="en-US" altLang="cs-CZ" sz="1800" dirty="0"/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Celosvětově „jedinečná“ MAC adresa (fyzická adresa)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00-0A-E4-C0-36-81</a:t>
            </a:r>
            <a:endParaRPr lang="en-US" altLang="cs-CZ" sz="1800" dirty="0"/>
          </a:p>
          <a:p>
            <a:pPr lvl="2"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IP adresa (obdoba IČO nebo telefonu)</a:t>
            </a:r>
          </a:p>
          <a:p>
            <a:pPr lvl="2">
              <a:lnSpc>
                <a:spcPct val="90000"/>
              </a:lnSpc>
            </a:pPr>
            <a:endParaRPr lang="en-US" altLang="cs-CZ" sz="1800" dirty="0"/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Celosvětově „jedinečné“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147.251.14</a:t>
            </a:r>
            <a:r>
              <a:rPr lang="en-US" altLang="cs-CZ" sz="1800" dirty="0"/>
              <a:t>7</a:t>
            </a:r>
            <a:r>
              <a:rPr lang="cs-CZ" altLang="cs-CZ" sz="1800" dirty="0"/>
              <a:t>.</a:t>
            </a:r>
            <a:r>
              <a:rPr lang="en-US" altLang="cs-CZ" sz="1800" dirty="0"/>
              <a:t>76</a:t>
            </a:r>
          </a:p>
          <a:p>
            <a:pPr lvl="2">
              <a:lnSpc>
                <a:spcPct val="90000"/>
              </a:lnSpc>
            </a:pPr>
            <a:endParaRPr lang="cs-CZ" altLang="cs-CZ" sz="18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Internetové jméno (obdoba pošt. adresy) - URL </a:t>
            </a:r>
          </a:p>
          <a:p>
            <a:pPr lvl="2">
              <a:lnSpc>
                <a:spcPct val="90000"/>
              </a:lnSpc>
            </a:pPr>
            <a:endParaRPr lang="en-US" altLang="cs-CZ" sz="1800" dirty="0"/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Celosvětově jedinečné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www.</a:t>
            </a:r>
            <a:r>
              <a:rPr lang="en-US" altLang="cs-CZ" sz="1800" dirty="0" err="1"/>
              <a:t>i</a:t>
            </a:r>
            <a:r>
              <a:rPr lang="cs-CZ" altLang="cs-CZ" sz="1800" dirty="0"/>
              <a:t>ba.muni.cz</a:t>
            </a:r>
          </a:p>
          <a:p>
            <a:pPr lvl="2" eaLnBrk="1" hangingPunct="1"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89007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IP adresa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79650" y="134143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IPv4 x IPv6</a:t>
            </a:r>
            <a:endParaRPr lang="en-US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/>
              <a:t>IPv4: 32b = 2</a:t>
            </a:r>
            <a:r>
              <a:rPr lang="cs-CZ" altLang="cs-CZ" sz="2400" baseline="30000" dirty="0"/>
              <a:t>32</a:t>
            </a:r>
            <a:r>
              <a:rPr lang="en-US" altLang="cs-CZ" sz="2400" dirty="0"/>
              <a:t> </a:t>
            </a:r>
            <a:r>
              <a:rPr lang="cs-CZ" altLang="cs-CZ" sz="2400" dirty="0"/>
              <a:t>IP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r>
              <a:rPr lang="cs-CZ" altLang="cs-CZ" sz="2400" dirty="0"/>
              <a:t>=</a:t>
            </a:r>
            <a:r>
              <a:rPr lang="en-US" altLang="cs-CZ" sz="2400" dirty="0"/>
              <a:t>&gt; cca 4</a:t>
            </a:r>
            <a:r>
              <a:rPr lang="cs-CZ" altLang="cs-CZ" sz="2400" dirty="0"/>
              <a:t> * 10</a:t>
            </a:r>
            <a:r>
              <a:rPr lang="cs-CZ" altLang="cs-CZ" sz="2400" baseline="30000" dirty="0"/>
              <a:t>9</a:t>
            </a:r>
            <a:r>
              <a:rPr lang="en-US" altLang="cs-CZ" sz="2400" dirty="0"/>
              <a:t>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IPv6</a:t>
            </a:r>
            <a:r>
              <a:rPr lang="cs-CZ" altLang="cs-CZ" sz="2400" dirty="0"/>
              <a:t>: </a:t>
            </a:r>
            <a:r>
              <a:rPr lang="en-US" altLang="cs-CZ" sz="2400" dirty="0"/>
              <a:t> </a:t>
            </a:r>
            <a:r>
              <a:rPr lang="cs-CZ" altLang="cs-CZ" sz="2400" dirty="0"/>
              <a:t>postupně zaváděna </a:t>
            </a:r>
            <a:r>
              <a:rPr lang="en-US" altLang="cs-CZ" sz="2400" dirty="0"/>
              <a:t>128b</a:t>
            </a:r>
            <a:r>
              <a:rPr lang="cs-CZ" altLang="cs-CZ" sz="2400" dirty="0"/>
              <a:t> =&gt; 3,4 * 10</a:t>
            </a:r>
            <a:r>
              <a:rPr lang="cs-CZ" altLang="cs-CZ" sz="2400" baseline="30000" dirty="0"/>
              <a:t>38 </a:t>
            </a:r>
            <a:r>
              <a:rPr lang="cs-CZ" altLang="cs-CZ" sz="2400" dirty="0"/>
              <a:t>adres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336988" y="3886200"/>
            <a:ext cx="3095625" cy="1570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Times New Roman" panose="02020603050405020304" pitchFamily="18" charset="0"/>
              </a:rPr>
              <a:t>Stejn</a:t>
            </a:r>
            <a:r>
              <a:rPr lang="cs-CZ" altLang="cs-CZ" sz="2400">
                <a:latin typeface="Times New Roman" panose="02020603050405020304" pitchFamily="18" charset="0"/>
              </a:rPr>
              <a:t>ý počítač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přenesený do jiné sítě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má zpravidla jinou IP adresu!</a:t>
            </a:r>
          </a:p>
        </p:txBody>
      </p:sp>
    </p:spTree>
    <p:extLst>
      <p:ext uri="{BB962C8B-B14F-4D97-AF65-F5344CB8AC3E}">
        <p14:creationId xmlns:p14="http://schemas.microsoft.com/office/powerpoint/2010/main" val="321736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IP adresa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cs-CZ" sz="2400" dirty="0" err="1"/>
              <a:t>Pevn</a:t>
            </a:r>
            <a:r>
              <a:rPr lang="cs-CZ" altLang="cs-CZ" sz="2400" dirty="0"/>
              <a:t>á x dynamická IP adresa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altLang="cs-CZ" sz="2400" dirty="0"/>
              <a:t>Veřejná x neveřejná IP adresa</a:t>
            </a:r>
            <a:endParaRPr lang="en-US" altLang="cs-CZ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altLang="cs-CZ" sz="24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Neveřejná IP není celosvětově unikátní – pouze v rámci lokální podsítě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Neveřejné adresy nemívají přiřazené internetové jméno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Dynamická + neveřejná IP – typický konzument služeb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Pevná + veřejná IP – typický poskytovatel služeb</a:t>
            </a:r>
            <a:endParaRPr lang="en-US" altLang="cs-CZ" dirty="0"/>
          </a:p>
          <a:p>
            <a:pPr lvl="1" eaLnBrk="1" hangingPunct="1">
              <a:lnSpc>
                <a:spcPct val="80000"/>
              </a:lnSpc>
            </a:pPr>
            <a:endParaRPr lang="cs-CZ" altLang="cs-CZ" sz="1800" dirty="0"/>
          </a:p>
          <a:p>
            <a:pPr lvl="1" eaLnBrk="1" hangingPunct="1">
              <a:lnSpc>
                <a:spcPct val="80000"/>
              </a:lnSpc>
            </a:pPr>
            <a:endParaRPr lang="en-US" altLang="cs-CZ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hlinkClick r:id="rId2"/>
              </a:rPr>
              <a:t>http://www.ip-adress.com/</a:t>
            </a:r>
            <a:endParaRPr lang="en-US" altLang="cs-CZ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cs-CZ" b="1" dirty="0" err="1"/>
              <a:t>cmd</a:t>
            </a:r>
            <a:r>
              <a:rPr lang="en-US" altLang="cs-CZ" b="1" dirty="0"/>
              <a:t> - ipconfig</a:t>
            </a:r>
            <a:endParaRPr lang="cs-CZ" altLang="cs-CZ" b="1" dirty="0"/>
          </a:p>
          <a:p>
            <a:pPr marL="72000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7011632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3764</TotalTime>
  <Words>1422</Words>
  <Application>Microsoft Office PowerPoint</Application>
  <PresentationFormat>Širokoúhlá obrazovka</PresentationFormat>
  <Paragraphs>406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Century Schoolbook</vt:lpstr>
      <vt:lpstr>inherit</vt:lpstr>
      <vt:lpstr>OpenSans-Bold</vt:lpstr>
      <vt:lpstr>Tahoma</vt:lpstr>
      <vt:lpstr>Times New Roman</vt:lpstr>
      <vt:lpstr>Wingdings</vt:lpstr>
      <vt:lpstr>Prezentace_MU_CZ</vt:lpstr>
      <vt:lpstr>Uživatel počítačové sítě</vt:lpstr>
      <vt:lpstr>Organizace kurzu</vt:lpstr>
      <vt:lpstr>Osnova</vt:lpstr>
      <vt:lpstr>Data a jejich objem</vt:lpstr>
      <vt:lpstr>Počítačová síť</vt:lpstr>
      <vt:lpstr>Propojení lokálních sítí</vt:lpstr>
      <vt:lpstr>Identifikace PC v síti</vt:lpstr>
      <vt:lpstr>IP adresa</vt:lpstr>
      <vt:lpstr>IP adresa</vt:lpstr>
      <vt:lpstr>Neveřejné IP adresy 192.168.*.*</vt:lpstr>
      <vt:lpstr>Fyzické připojení PC do sítě</vt:lpstr>
      <vt:lpstr>Kabelová televize</vt:lpstr>
      <vt:lpstr>Rychlost připojení v pevných optických sítích</vt:lpstr>
      <vt:lpstr>Telefonní linka</vt:lpstr>
      <vt:lpstr>xDSL připojení - rychlost</vt:lpstr>
      <vt:lpstr>WiFi-připojení</vt:lpstr>
      <vt:lpstr>Wi-Fi připojení - rychlost</vt:lpstr>
      <vt:lpstr>Mobilní připojení</vt:lpstr>
      <vt:lpstr>Mobilní připojení - rychlost</vt:lpstr>
      <vt:lpstr>Rychlost připojení přes GSM</vt:lpstr>
      <vt:lpstr>Pokrytí LTE, 5G</vt:lpstr>
      <vt:lpstr>5G Listopad 2023</vt:lpstr>
      <vt:lpstr>Výběr připojení k internetu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gregor</dc:creator>
  <cp:lastModifiedBy>Klimeš Daniel RNDr. Ph.D.</cp:lastModifiedBy>
  <cp:revision>109</cp:revision>
  <cp:lastPrinted>1601-01-01T00:00:00Z</cp:lastPrinted>
  <dcterms:created xsi:type="dcterms:W3CDTF">2018-11-22T13:20:01Z</dcterms:created>
  <dcterms:modified xsi:type="dcterms:W3CDTF">2023-11-10T13:05:56Z</dcterms:modified>
</cp:coreProperties>
</file>