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a" ContentType="audio/x-ms-wma"/>
  <Default Extension="m4a" ContentType="audio/mp4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1" r:id="rId2"/>
    <p:sldId id="754" r:id="rId3"/>
    <p:sldId id="705" r:id="rId4"/>
    <p:sldId id="747" r:id="rId5"/>
    <p:sldId id="757" r:id="rId6"/>
    <p:sldId id="758" r:id="rId7"/>
    <p:sldId id="675" r:id="rId8"/>
    <p:sldId id="704" r:id="rId9"/>
    <p:sldId id="692" r:id="rId10"/>
    <p:sldId id="694" r:id="rId11"/>
    <p:sldId id="715" r:id="rId12"/>
    <p:sldId id="702" r:id="rId13"/>
    <p:sldId id="693" r:id="rId14"/>
    <p:sldId id="712" r:id="rId15"/>
    <p:sldId id="682" r:id="rId16"/>
    <p:sldId id="710" r:id="rId17"/>
    <p:sldId id="760" r:id="rId18"/>
    <p:sldId id="761" r:id="rId19"/>
    <p:sldId id="762" r:id="rId20"/>
    <p:sldId id="677" r:id="rId21"/>
    <p:sldId id="679" r:id="rId22"/>
    <p:sldId id="678" r:id="rId23"/>
    <p:sldId id="530" r:id="rId24"/>
    <p:sldId id="748" r:id="rId25"/>
    <p:sldId id="594" r:id="rId26"/>
    <p:sldId id="743" r:id="rId27"/>
    <p:sldId id="732" r:id="rId28"/>
    <p:sldId id="735" r:id="rId29"/>
    <p:sldId id="736" r:id="rId30"/>
    <p:sldId id="737" r:id="rId31"/>
    <p:sldId id="738" r:id="rId32"/>
    <p:sldId id="739" r:id="rId33"/>
    <p:sldId id="759" r:id="rId34"/>
  </p:sldIdLst>
  <p:sldSz cx="12192000" cy="6858000"/>
  <p:notesSz cx="7099300" cy="102346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E2626"/>
    <a:srgbClr val="EA4410"/>
    <a:srgbClr val="2972BB"/>
    <a:srgbClr val="2C7CCC"/>
    <a:srgbClr val="FFFFCC"/>
    <a:srgbClr val="3D89D5"/>
    <a:srgbClr val="FF00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86364" autoAdjust="0"/>
  </p:normalViewPr>
  <p:slideViewPr>
    <p:cSldViewPr>
      <p:cViewPr varScale="1">
        <p:scale>
          <a:sx n="59" d="100"/>
          <a:sy n="59" d="100"/>
        </p:scale>
        <p:origin x="72" y="11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294"/>
    </p:cViewPr>
  </p:sorterViewPr>
  <p:notesViewPr>
    <p:cSldViewPr>
      <p:cViewPr varScale="1">
        <p:scale>
          <a:sx n="78" d="100"/>
          <a:sy n="78" d="100"/>
        </p:scale>
        <p:origin x="-2064" y="-9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66DB2EA-DCDF-49B8-ACBE-E99FDE85193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4A24AEA-A6F0-4C99-B228-EB2F5B98034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8173492-2CCB-469B-B8B4-757E3FCACBC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467E0287-1F9C-485B-A374-16BE3C54CF3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pPr>
              <a:defRPr/>
            </a:pPr>
            <a:fld id="{E3FBE9BF-D483-47F1-84F9-AE4A348655A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8652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D8CA55C-006A-4A97-9C1A-ED40B5A3A06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5696459-A5A5-4AD6-87AF-9AA50AB81FF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E9F872DE-A581-4A69-9816-ADF609982F8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8350"/>
            <a:ext cx="68183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1F9DD2C2-C0B4-4D39-AD6E-55D0E7E1611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42869D1F-382A-4DCE-A0E5-13B8BA4A148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5F81D373-6FE5-4E0E-BC8C-3DEE6431B8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5" tIns="46372" rIns="92745" bIns="46372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defRPr sz="1200"/>
            </a:lvl1pPr>
          </a:lstStyle>
          <a:p>
            <a:pPr>
              <a:defRPr/>
            </a:pPr>
            <a:fld id="{8F94E746-04BC-44B8-BC35-9C8B585FAE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20730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>
            <a:extLst>
              <a:ext uri="{FF2B5EF4-FFF2-40B4-BE49-F238E27FC236}">
                <a16:creationId xmlns:a16="http://schemas.microsoft.com/office/drawing/2014/main" id="{208932BA-F30D-48B6-8405-131335785F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17411" name="Zástupný symbol pro poznámky 2">
            <a:extLst>
              <a:ext uri="{FF2B5EF4-FFF2-40B4-BE49-F238E27FC236}">
                <a16:creationId xmlns:a16="http://schemas.microsoft.com/office/drawing/2014/main" id="{442B736B-0A07-428B-BA9D-4E3300AE1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7412" name="Zástupný symbol pro číslo snímku 3">
            <a:extLst>
              <a:ext uri="{FF2B5EF4-FFF2-40B4-BE49-F238E27FC236}">
                <a16:creationId xmlns:a16="http://schemas.microsoft.com/office/drawing/2014/main" id="{2849B438-607C-408F-A201-A8A8D515A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5ADFB9-935A-4E19-AE2F-754673A758D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9824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>
            <a:extLst>
              <a:ext uri="{FF2B5EF4-FFF2-40B4-BE49-F238E27FC236}">
                <a16:creationId xmlns:a16="http://schemas.microsoft.com/office/drawing/2014/main" id="{0135903D-6BE3-4100-88C6-D683088D65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6867" name="Zástupný symbol pro poznámky 2">
            <a:extLst>
              <a:ext uri="{FF2B5EF4-FFF2-40B4-BE49-F238E27FC236}">
                <a16:creationId xmlns:a16="http://schemas.microsoft.com/office/drawing/2014/main" id="{43BB3C75-2DEB-4C40-A793-38973CD81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6868" name="Zástupný symbol pro číslo snímku 3">
            <a:extLst>
              <a:ext uri="{FF2B5EF4-FFF2-40B4-BE49-F238E27FC236}">
                <a16:creationId xmlns:a16="http://schemas.microsoft.com/office/drawing/2014/main" id="{0779EAA9-BA86-43BD-99EA-A7C23C6A14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FD324C-5CA9-4DAD-884F-6E97585A498E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6985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>
            <a:extLst>
              <a:ext uri="{FF2B5EF4-FFF2-40B4-BE49-F238E27FC236}">
                <a16:creationId xmlns:a16="http://schemas.microsoft.com/office/drawing/2014/main" id="{71A9CBDB-B7ED-4686-8EBC-E96C153032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8915" name="Zástupný symbol pro poznámky 2">
            <a:extLst>
              <a:ext uri="{FF2B5EF4-FFF2-40B4-BE49-F238E27FC236}">
                <a16:creationId xmlns:a16="http://schemas.microsoft.com/office/drawing/2014/main" id="{AD964640-E238-4F50-AA01-2BC52CEDC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8916" name="Zástupný symbol pro číslo snímku 3">
            <a:extLst>
              <a:ext uri="{FF2B5EF4-FFF2-40B4-BE49-F238E27FC236}">
                <a16:creationId xmlns:a16="http://schemas.microsoft.com/office/drawing/2014/main" id="{AA37CA48-B8E6-4BAB-A722-3B8112E96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099E2B-7069-418D-A35B-5CC3607291AB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2772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>
            <a:extLst>
              <a:ext uri="{FF2B5EF4-FFF2-40B4-BE49-F238E27FC236}">
                <a16:creationId xmlns:a16="http://schemas.microsoft.com/office/drawing/2014/main" id="{E51B882E-B924-4AD8-87D8-40870F18D8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40963" name="Zástupný symbol pro poznámky 2">
            <a:extLst>
              <a:ext uri="{FF2B5EF4-FFF2-40B4-BE49-F238E27FC236}">
                <a16:creationId xmlns:a16="http://schemas.microsoft.com/office/drawing/2014/main" id="{7E427618-CB14-4910-BE3C-5E33F96BD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964" name="Zástupný symbol pro číslo snímku 3">
            <a:extLst>
              <a:ext uri="{FF2B5EF4-FFF2-40B4-BE49-F238E27FC236}">
                <a16:creationId xmlns:a16="http://schemas.microsoft.com/office/drawing/2014/main" id="{5AF1A72A-BC2D-43AC-9CCC-6A7AB1BC1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29EBBF-2D6C-4846-BE69-6E27ABE3B277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3143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id="{F206A6F1-1B26-4A59-9596-6BC1500062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id="{C1EB054A-306A-4582-90BA-CC2BFC028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id="{1621E7D0-01CD-46A6-A351-CD4907E60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73408D-E5D9-4429-9F8F-23A08BCE7375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0633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id="{75250722-B157-4577-A39F-FBB8F5A6FE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id="{E943271A-BF96-42DB-BC7F-CF312EB23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5060" name="Zástupný symbol pro číslo snímku 3">
            <a:extLst>
              <a:ext uri="{FF2B5EF4-FFF2-40B4-BE49-F238E27FC236}">
                <a16:creationId xmlns:a16="http://schemas.microsoft.com/office/drawing/2014/main" id="{B8FDF65C-4475-455F-B33A-73243AED4C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57E03A-8834-43F6-8A93-5BDD2C25DB3F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145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>
            <a:extLst>
              <a:ext uri="{FF2B5EF4-FFF2-40B4-BE49-F238E27FC236}">
                <a16:creationId xmlns:a16="http://schemas.microsoft.com/office/drawing/2014/main" id="{CF16EB0B-4FA8-45A6-B760-BA36744269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47107" name="Zástupný symbol pro poznámky 2">
            <a:extLst>
              <a:ext uri="{FF2B5EF4-FFF2-40B4-BE49-F238E27FC236}">
                <a16:creationId xmlns:a16="http://schemas.microsoft.com/office/drawing/2014/main" id="{24736D78-13C3-4822-899B-D70F39D2E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7108" name="Zástupný symbol pro číslo snímku 3">
            <a:extLst>
              <a:ext uri="{FF2B5EF4-FFF2-40B4-BE49-F238E27FC236}">
                <a16:creationId xmlns:a16="http://schemas.microsoft.com/office/drawing/2014/main" id="{02E2E72D-98F1-4007-8DE2-7656DE9647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D2AF46-BB4D-46E0-89E4-EF3473376209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3970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>
            <a:extLst>
              <a:ext uri="{FF2B5EF4-FFF2-40B4-BE49-F238E27FC236}">
                <a16:creationId xmlns:a16="http://schemas.microsoft.com/office/drawing/2014/main" id="{1301C3FF-DAC5-4CFA-9E01-73F54E9FA6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73731" name="Zástupný symbol pro poznámky 2">
            <a:extLst>
              <a:ext uri="{FF2B5EF4-FFF2-40B4-BE49-F238E27FC236}">
                <a16:creationId xmlns:a16="http://schemas.microsoft.com/office/drawing/2014/main" id="{B7706810-F879-4370-92E9-292DC7E2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3732" name="Zástupný symbol pro číslo snímku 3">
            <a:extLst>
              <a:ext uri="{FF2B5EF4-FFF2-40B4-BE49-F238E27FC236}">
                <a16:creationId xmlns:a16="http://schemas.microsoft.com/office/drawing/2014/main" id="{BA3819BE-8628-47E2-9184-E10D5A04F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778487-B86D-427C-85EE-46937C3A08DA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1082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>
            <a:extLst>
              <a:ext uri="{FF2B5EF4-FFF2-40B4-BE49-F238E27FC236}">
                <a16:creationId xmlns:a16="http://schemas.microsoft.com/office/drawing/2014/main" id="{5EC285A0-25F3-4728-91E6-43E9F9A228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75779" name="Zástupný symbol pro poznámky 2">
            <a:extLst>
              <a:ext uri="{FF2B5EF4-FFF2-40B4-BE49-F238E27FC236}">
                <a16:creationId xmlns:a16="http://schemas.microsoft.com/office/drawing/2014/main" id="{D3B448F8-44C7-4007-B5F7-EC648D827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5780" name="Zástupný symbol pro číslo snímku 3">
            <a:extLst>
              <a:ext uri="{FF2B5EF4-FFF2-40B4-BE49-F238E27FC236}">
                <a16:creationId xmlns:a16="http://schemas.microsoft.com/office/drawing/2014/main" id="{86391BA8-55EF-47E6-AD95-11675EC49F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BB3E1C-7497-4EFF-A2FA-617AC42136F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6726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obrázek snímku 1">
            <a:extLst>
              <a:ext uri="{FF2B5EF4-FFF2-40B4-BE49-F238E27FC236}">
                <a16:creationId xmlns:a16="http://schemas.microsoft.com/office/drawing/2014/main" id="{EB3E4ABE-BFF9-445F-AC5B-DF258DDD06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77827" name="Zástupný symbol pro poznámky 2">
            <a:extLst>
              <a:ext uri="{FF2B5EF4-FFF2-40B4-BE49-F238E27FC236}">
                <a16:creationId xmlns:a16="http://schemas.microsoft.com/office/drawing/2014/main" id="{7461A27C-7019-4F15-9266-8BB6027FC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7828" name="Zástupný symbol pro číslo snímku 3">
            <a:extLst>
              <a:ext uri="{FF2B5EF4-FFF2-40B4-BE49-F238E27FC236}">
                <a16:creationId xmlns:a16="http://schemas.microsoft.com/office/drawing/2014/main" id="{33DF7326-5CD6-47F8-9F64-BFECFE6DD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937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93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C4B87D-1D1C-4A8C-AA16-1713190C84F6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4163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id="{C5367106-62F1-462C-8532-E22B977A7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57347" name="Zástupný symbol pro poznámky 2">
            <a:extLst>
              <a:ext uri="{FF2B5EF4-FFF2-40B4-BE49-F238E27FC236}">
                <a16:creationId xmlns:a16="http://schemas.microsoft.com/office/drawing/2014/main" id="{D217C0DC-17E4-45BA-A583-22DFE2B2D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id="{F59DE5CE-C7D9-4BFD-9038-408967C25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478770-F878-45BD-BE6A-1427A4785380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8181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>
            <a:extLst>
              <a:ext uri="{FF2B5EF4-FFF2-40B4-BE49-F238E27FC236}">
                <a16:creationId xmlns:a16="http://schemas.microsoft.com/office/drawing/2014/main" id="{DD7A32D1-64C0-4638-BE40-C71A5D8E8E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19459" name="Zástupný symbol pro poznámky 2">
            <a:extLst>
              <a:ext uri="{FF2B5EF4-FFF2-40B4-BE49-F238E27FC236}">
                <a16:creationId xmlns:a16="http://schemas.microsoft.com/office/drawing/2014/main" id="{74D12016-BBE6-49BB-934D-DC1785014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9460" name="Zástupný symbol pro číslo snímku 3">
            <a:extLst>
              <a:ext uri="{FF2B5EF4-FFF2-40B4-BE49-F238E27FC236}">
                <a16:creationId xmlns:a16="http://schemas.microsoft.com/office/drawing/2014/main" id="{A9C9B59C-6BC1-428E-9F36-5DE140282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BC27C3-64F6-45A7-BA0D-CDD2DA4EFF58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07907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>
            <a:extLst>
              <a:ext uri="{FF2B5EF4-FFF2-40B4-BE49-F238E27FC236}">
                <a16:creationId xmlns:a16="http://schemas.microsoft.com/office/drawing/2014/main" id="{03DE6773-9BA0-40EB-9432-88E8A12A29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59395" name="Zástupný symbol pro poznámky 2">
            <a:extLst>
              <a:ext uri="{FF2B5EF4-FFF2-40B4-BE49-F238E27FC236}">
                <a16:creationId xmlns:a16="http://schemas.microsoft.com/office/drawing/2014/main" id="{C1234BBA-ADBA-4C6B-9D94-49354EF81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9396" name="Zástupný symbol pro číslo snímku 3">
            <a:extLst>
              <a:ext uri="{FF2B5EF4-FFF2-40B4-BE49-F238E27FC236}">
                <a16:creationId xmlns:a16="http://schemas.microsoft.com/office/drawing/2014/main" id="{A9817E9B-FA04-4DB4-9F89-DFED13AEE6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F98AC6-ED99-46E5-BFE5-12E394ADACC3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8754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>
            <a:extLst>
              <a:ext uri="{FF2B5EF4-FFF2-40B4-BE49-F238E27FC236}">
                <a16:creationId xmlns:a16="http://schemas.microsoft.com/office/drawing/2014/main" id="{D40243E8-0970-4C93-BD04-80BE1695CE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61443" name="Zástupný symbol pro poznámky 2">
            <a:extLst>
              <a:ext uri="{FF2B5EF4-FFF2-40B4-BE49-F238E27FC236}">
                <a16:creationId xmlns:a16="http://schemas.microsoft.com/office/drawing/2014/main" id="{8A0F82AD-F3AB-41CC-AB49-BD5398A96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id="{B9691DD7-66FE-44EE-BCEE-EDDDB31ED0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AFEBFF2-11B5-49F9-A38D-610044237688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4033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>
            <a:extLst>
              <a:ext uri="{FF2B5EF4-FFF2-40B4-BE49-F238E27FC236}">
                <a16:creationId xmlns:a16="http://schemas.microsoft.com/office/drawing/2014/main" id="{45C040C0-EC63-4ECD-B4FF-A9F6F11314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63491" name="Zástupný symbol pro poznámky 2">
            <a:extLst>
              <a:ext uri="{FF2B5EF4-FFF2-40B4-BE49-F238E27FC236}">
                <a16:creationId xmlns:a16="http://schemas.microsoft.com/office/drawing/2014/main" id="{A3FC686D-8EEA-450B-B206-89E8108CE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3492" name="Zástupný symbol pro číslo snímku 3">
            <a:extLst>
              <a:ext uri="{FF2B5EF4-FFF2-40B4-BE49-F238E27FC236}">
                <a16:creationId xmlns:a16="http://schemas.microsoft.com/office/drawing/2014/main" id="{3FF27285-BCA4-4695-A24C-32245BD184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4541F7-9086-4B39-8FD2-305EFB5D86B1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3087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>
            <a:extLst>
              <a:ext uri="{FF2B5EF4-FFF2-40B4-BE49-F238E27FC236}">
                <a16:creationId xmlns:a16="http://schemas.microsoft.com/office/drawing/2014/main" id="{C6BCD38B-7CE4-417B-8D52-6A21E58FE9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66563" name="Zástupný symbol pro poznámky 2">
            <a:extLst>
              <a:ext uri="{FF2B5EF4-FFF2-40B4-BE49-F238E27FC236}">
                <a16:creationId xmlns:a16="http://schemas.microsoft.com/office/drawing/2014/main" id="{260F7FA0-0099-467E-8418-D2E3B2457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6564" name="Zástupný symbol pro číslo snímku 3">
            <a:extLst>
              <a:ext uri="{FF2B5EF4-FFF2-40B4-BE49-F238E27FC236}">
                <a16:creationId xmlns:a16="http://schemas.microsoft.com/office/drawing/2014/main" id="{AFAB2C89-49D1-4F70-B6A2-BD86919BF1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6DC1A2-D034-448B-B907-5E49E0816EBC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36867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>
            <a:extLst>
              <a:ext uri="{FF2B5EF4-FFF2-40B4-BE49-F238E27FC236}">
                <a16:creationId xmlns:a16="http://schemas.microsoft.com/office/drawing/2014/main" id="{942EFB19-D012-48BB-BC19-6E10C6634D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68611" name="Zástupný symbol pro poznámky 2">
            <a:extLst>
              <a:ext uri="{FF2B5EF4-FFF2-40B4-BE49-F238E27FC236}">
                <a16:creationId xmlns:a16="http://schemas.microsoft.com/office/drawing/2014/main" id="{FFFAAF0C-11BB-4967-A10B-EE2B5A637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8612" name="Zástupný symbol pro číslo snímku 3">
            <a:extLst>
              <a:ext uri="{FF2B5EF4-FFF2-40B4-BE49-F238E27FC236}">
                <a16:creationId xmlns:a16="http://schemas.microsoft.com/office/drawing/2014/main" id="{2310A640-FEAC-4D75-B380-9BE87E56FE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2561E9-3CBF-47E8-BAE6-5441CF253B69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5270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>
            <a:extLst>
              <a:ext uri="{FF2B5EF4-FFF2-40B4-BE49-F238E27FC236}">
                <a16:creationId xmlns:a16="http://schemas.microsoft.com/office/drawing/2014/main" id="{1DF039E4-8387-4993-AD85-EE9EDA22EB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70659" name="Zástupný symbol pro poznámky 2">
            <a:extLst>
              <a:ext uri="{FF2B5EF4-FFF2-40B4-BE49-F238E27FC236}">
                <a16:creationId xmlns:a16="http://schemas.microsoft.com/office/drawing/2014/main" id="{C63C9D92-5499-4DE8-88B3-5F4A7E535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0660" name="Zástupný symbol pro číslo snímku 3">
            <a:extLst>
              <a:ext uri="{FF2B5EF4-FFF2-40B4-BE49-F238E27FC236}">
                <a16:creationId xmlns:a16="http://schemas.microsoft.com/office/drawing/2014/main" id="{967F55D3-DA97-44B9-9BA9-633B46CFF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1BBFE8-ABF1-40DD-81AE-B4FFBC9714C6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7592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>
            <a:extLst>
              <a:ext uri="{FF2B5EF4-FFF2-40B4-BE49-F238E27FC236}">
                <a16:creationId xmlns:a16="http://schemas.microsoft.com/office/drawing/2014/main" id="{86499028-3253-463A-95D1-C43F4C1255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72707" name="Zástupný symbol pro poznámky 2">
            <a:extLst>
              <a:ext uri="{FF2B5EF4-FFF2-40B4-BE49-F238E27FC236}">
                <a16:creationId xmlns:a16="http://schemas.microsoft.com/office/drawing/2014/main" id="{95C4BC36-B227-4EC4-BE3F-E679E6FA2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2708" name="Zástupný symbol pro číslo snímku 3">
            <a:extLst>
              <a:ext uri="{FF2B5EF4-FFF2-40B4-BE49-F238E27FC236}">
                <a16:creationId xmlns:a16="http://schemas.microsoft.com/office/drawing/2014/main" id="{86EF7A1A-5DD0-4C93-A189-E65157399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5D0776-9842-47E4-BC3A-64C8A075E2EF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29281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>
            <a:extLst>
              <a:ext uri="{FF2B5EF4-FFF2-40B4-BE49-F238E27FC236}">
                <a16:creationId xmlns:a16="http://schemas.microsoft.com/office/drawing/2014/main" id="{7CFD0752-E2B2-4701-A07B-ED6B471ED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74755" name="Zástupný symbol pro poznámky 2">
            <a:extLst>
              <a:ext uri="{FF2B5EF4-FFF2-40B4-BE49-F238E27FC236}">
                <a16:creationId xmlns:a16="http://schemas.microsoft.com/office/drawing/2014/main" id="{FAE57E2C-CAA1-436A-9137-B5364042D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4756" name="Zástupný symbol pro číslo snímku 3">
            <a:extLst>
              <a:ext uri="{FF2B5EF4-FFF2-40B4-BE49-F238E27FC236}">
                <a16:creationId xmlns:a16="http://schemas.microsoft.com/office/drawing/2014/main" id="{88087990-B824-40AF-AFC1-DC4F82854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FF30B65-1BB6-4BE9-AFD6-6E28FA8D50B6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2590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>
            <a:extLst>
              <a:ext uri="{FF2B5EF4-FFF2-40B4-BE49-F238E27FC236}">
                <a16:creationId xmlns:a16="http://schemas.microsoft.com/office/drawing/2014/main" id="{E033A783-B286-4F9B-98A9-6782F3869C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76803" name="Zástupný symbol pro poznámky 2">
            <a:extLst>
              <a:ext uri="{FF2B5EF4-FFF2-40B4-BE49-F238E27FC236}">
                <a16:creationId xmlns:a16="http://schemas.microsoft.com/office/drawing/2014/main" id="{C12DA85C-8678-475D-9F4C-AE8E418D7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6804" name="Zástupný symbol pro číslo snímku 3">
            <a:extLst>
              <a:ext uri="{FF2B5EF4-FFF2-40B4-BE49-F238E27FC236}">
                <a16:creationId xmlns:a16="http://schemas.microsoft.com/office/drawing/2014/main" id="{A087FE2B-263C-4990-88D6-F2BFEC01B8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C42581-853D-4CFA-9A96-66A0594EB37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58768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ástupný symbol pro obrázek snímku 1">
            <a:extLst>
              <a:ext uri="{FF2B5EF4-FFF2-40B4-BE49-F238E27FC236}">
                <a16:creationId xmlns:a16="http://schemas.microsoft.com/office/drawing/2014/main" id="{71F90DAC-CB29-45A2-89D1-2A69AB2C37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78851" name="Zástupný symbol pro poznámky 2">
            <a:extLst>
              <a:ext uri="{FF2B5EF4-FFF2-40B4-BE49-F238E27FC236}">
                <a16:creationId xmlns:a16="http://schemas.microsoft.com/office/drawing/2014/main" id="{6D91CCC1-058D-46A4-A67B-53D9955D8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8852" name="Zástupný symbol pro číslo snímku 3">
            <a:extLst>
              <a:ext uri="{FF2B5EF4-FFF2-40B4-BE49-F238E27FC236}">
                <a16:creationId xmlns:a16="http://schemas.microsoft.com/office/drawing/2014/main" id="{6D6AF277-40BD-4EAE-953B-9961E9CEF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B56317-2026-4068-B706-9802A3C7570E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8009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:a16="http://schemas.microsoft.com/office/drawing/2014/main" id="{6EABAF0C-7E4C-4EF0-AA04-651251E821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21507" name="Zástupný symbol pro poznámky 2">
            <a:extLst>
              <a:ext uri="{FF2B5EF4-FFF2-40B4-BE49-F238E27FC236}">
                <a16:creationId xmlns:a16="http://schemas.microsoft.com/office/drawing/2014/main" id="{077BBF3C-FB58-4497-AAB4-68FEA3C4A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:a16="http://schemas.microsoft.com/office/drawing/2014/main" id="{15693647-B4C1-4E81-B161-5A301ADA10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FA5E79-29D9-49D0-AA50-21587900AD9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1797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>
            <a:extLst>
              <a:ext uri="{FF2B5EF4-FFF2-40B4-BE49-F238E27FC236}">
                <a16:creationId xmlns:a16="http://schemas.microsoft.com/office/drawing/2014/main" id="{9AB1D75B-8670-464F-9E6A-5BC7FE1BF5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80899" name="Zástupný symbol pro poznámky 2">
            <a:extLst>
              <a:ext uri="{FF2B5EF4-FFF2-40B4-BE49-F238E27FC236}">
                <a16:creationId xmlns:a16="http://schemas.microsoft.com/office/drawing/2014/main" id="{6774A325-96DA-4E41-9504-D69D06A62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0900" name="Zástupný symbol pro číslo snímku 3">
            <a:extLst>
              <a:ext uri="{FF2B5EF4-FFF2-40B4-BE49-F238E27FC236}">
                <a16:creationId xmlns:a16="http://schemas.microsoft.com/office/drawing/2014/main" id="{624EB82E-822F-4608-A376-F494821518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363044-2737-4B32-8C74-B008DE86BE50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535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BA6749C9-4929-40FC-A709-3579752EA0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8E7BECA6-3C48-4275-B8F1-5B0B128E6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D38C4738-D900-44E9-8B10-40FF8110D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38D34E-2C99-4891-A16C-AD0E24B85F98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932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id="{09068A47-0238-4A03-A023-225A1875ED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id="{09FE9EBC-B392-4118-9202-0C1776D43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BB8ED8D2-B7A5-4EFF-BC19-EFC5C3170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7364D2-BF88-4406-8590-4E4999052476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5816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>
            <a:extLst>
              <a:ext uri="{FF2B5EF4-FFF2-40B4-BE49-F238E27FC236}">
                <a16:creationId xmlns:a16="http://schemas.microsoft.com/office/drawing/2014/main" id="{02A68B57-944E-4560-8BE4-758914A6AD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28675" name="Zástupný symbol pro poznámky 2">
            <a:extLst>
              <a:ext uri="{FF2B5EF4-FFF2-40B4-BE49-F238E27FC236}">
                <a16:creationId xmlns:a16="http://schemas.microsoft.com/office/drawing/2014/main" id="{151A7734-07AC-4DA3-A22B-4B485C73C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8676" name="Zástupný symbol pro číslo snímku 3">
            <a:extLst>
              <a:ext uri="{FF2B5EF4-FFF2-40B4-BE49-F238E27FC236}">
                <a16:creationId xmlns:a16="http://schemas.microsoft.com/office/drawing/2014/main" id="{07ACB0DC-D196-4B34-A553-E9251CEE00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272E7C-A0A3-455F-BA1A-3FE8F5618DE5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0955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>
            <a:extLst>
              <a:ext uri="{FF2B5EF4-FFF2-40B4-BE49-F238E27FC236}">
                <a16:creationId xmlns:a16="http://schemas.microsoft.com/office/drawing/2014/main" id="{6479A285-4F87-4791-A232-F063E60E99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0723" name="Zástupný symbol pro poznámky 2">
            <a:extLst>
              <a:ext uri="{FF2B5EF4-FFF2-40B4-BE49-F238E27FC236}">
                <a16:creationId xmlns:a16="http://schemas.microsoft.com/office/drawing/2014/main" id="{2D448690-C8C7-448A-B1C9-73798AF1E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724" name="Zástupný symbol pro číslo snímku 3">
            <a:extLst>
              <a:ext uri="{FF2B5EF4-FFF2-40B4-BE49-F238E27FC236}">
                <a16:creationId xmlns:a16="http://schemas.microsoft.com/office/drawing/2014/main" id="{AE95E919-0D86-4097-B3BE-4E25193E4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032F5B-0B0F-4519-B94C-517492A1CCF0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8652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>
            <a:extLst>
              <a:ext uri="{FF2B5EF4-FFF2-40B4-BE49-F238E27FC236}">
                <a16:creationId xmlns:a16="http://schemas.microsoft.com/office/drawing/2014/main" id="{717D3ACC-977D-4C4B-B90F-233548065E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2771" name="Zástupný symbol pro poznámky 2">
            <a:extLst>
              <a:ext uri="{FF2B5EF4-FFF2-40B4-BE49-F238E27FC236}">
                <a16:creationId xmlns:a16="http://schemas.microsoft.com/office/drawing/2014/main" id="{9EF579AA-3571-4ECD-BF2D-6DC63EB55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2772" name="Zástupný symbol pro číslo snímku 3">
            <a:extLst>
              <a:ext uri="{FF2B5EF4-FFF2-40B4-BE49-F238E27FC236}">
                <a16:creationId xmlns:a16="http://schemas.microsoft.com/office/drawing/2014/main" id="{2938ED30-CB7E-4873-A7F9-BF0DB27F6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2610BE-2396-4BFD-8AA8-B854DD39409C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2195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1EC0DFFA-B393-4325-ACA7-3C495DDF46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281E42CC-A479-446E-9813-9B36CAC56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4820" name="Zástupný symbol pro číslo snímku 3">
            <a:extLst>
              <a:ext uri="{FF2B5EF4-FFF2-40B4-BE49-F238E27FC236}">
                <a16:creationId xmlns:a16="http://schemas.microsoft.com/office/drawing/2014/main" id="{26EB77A8-6FC5-434A-982B-357BE5C18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0BC248-66D9-4191-906D-09D310E9B469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370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BEF45FA-C642-4536-B3DC-C1A02F1264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5F051-9467-4A2C-8702-2069AD9E2A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1881572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9633062-9F16-4150-B76D-5C9A19332C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58897-8DE2-4113-A039-497397F12D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5815199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81534" y="260351"/>
            <a:ext cx="2783417" cy="58658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27051" y="260351"/>
            <a:ext cx="8151283" cy="58658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4D4BC1E-5B6E-4FFB-9279-0507554024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108CF-8268-4F06-9D00-FDA2320A7B8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4448095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7051" y="260351"/>
            <a:ext cx="11137900" cy="1008063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484313"/>
            <a:ext cx="5384800" cy="464185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484313"/>
            <a:ext cx="5384800" cy="464185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3615ED-9F15-4521-AFB2-0808BB9DC39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AC0EE-2056-413A-97A0-9AB7EF64B5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542230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F2936A-6E7E-45A4-9F44-FEA8D9DD5B2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7771C-02A9-4106-A2A9-487C8F3583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9651462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31E79C-A6DC-42C4-9665-746FAABE140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D86DA-CF23-487C-A095-1391317BDF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7024167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484313"/>
            <a:ext cx="53848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484313"/>
            <a:ext cx="53848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0AE712-3768-4DCB-AC7D-46825F9A56C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D0BAA-BD25-4ACB-8A60-E14EC70204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4227679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8B49AA-B020-4914-A29F-7E36B3FC809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DE59C-65F0-4C99-AFF4-88005C7B98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7334369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89DE74A-BA0B-42F6-9C28-824D1162DE6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D1BDF-5A9A-418A-B2ED-D8BC811141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3365904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0EB4904F-59B8-4684-B804-6368D8EA309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D8E0F-F5CD-4879-B6D7-F3EF865D031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144009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3D11B7F-C9F0-4044-8BF8-C60A8957449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0007A-5485-425C-AFBE-CFD61D3CA3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82671690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466CC84-5C3A-4E21-88C4-756EA288F63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847DA-DC31-4C0E-8169-6063D7AA77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5687410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OLG_obloha">
            <a:extLst>
              <a:ext uri="{FF2B5EF4-FFF2-40B4-BE49-F238E27FC236}">
                <a16:creationId xmlns:a16="http://schemas.microsoft.com/office/drawing/2014/main" id="{AA457A02-C259-4DEE-B991-EF473980A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E8D125BF-5423-463E-ACBB-26AB38B66A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260351"/>
            <a:ext cx="11137900" cy="1008063"/>
          </a:xfrm>
          <a:prstGeom prst="rect">
            <a:avLst/>
          </a:prstGeom>
          <a:solidFill>
            <a:srgbClr val="599ADB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5EB37CD6-C4A1-44CF-BDB5-D004DF5EDB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30767" y="1412875"/>
            <a:ext cx="109728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083215D-AA75-475B-AD74-277DC647C5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96600" y="1341438"/>
            <a:ext cx="78105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E5E7834-23DF-4EDB-B9C9-759CAD92CD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" name="Picture 9" descr="dnbrno">
            <a:extLst>
              <a:ext uri="{FF2B5EF4-FFF2-40B4-BE49-F238E27FC236}">
                <a16:creationId xmlns:a16="http://schemas.microsoft.com/office/drawing/2014/main" id="{0F8B6DFD-0C81-4113-9E21-F77CD1053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967" y="6318250"/>
            <a:ext cx="115146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3" descr="logo-MU">
            <a:extLst>
              <a:ext uri="{FF2B5EF4-FFF2-40B4-BE49-F238E27FC236}">
                <a16:creationId xmlns:a16="http://schemas.microsoft.com/office/drawing/2014/main" id="{01C3FB1A-61EA-4B46-B85E-2972433C5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68" y="6284913"/>
            <a:ext cx="72601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4">
            <a:extLst>
              <a:ext uri="{FF2B5EF4-FFF2-40B4-BE49-F238E27FC236}">
                <a16:creationId xmlns:a16="http://schemas.microsoft.com/office/drawing/2014/main" id="{46FBEFF9-7E5C-4FEA-9150-37DFE1456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584" y="6354763"/>
            <a:ext cx="623993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dirty="0">
                <a:latin typeface="Times New Roman" pitchFamily="18" charset="0"/>
              </a:rPr>
              <a:t>Vytvořilo Oddělení lékařské genetiky FN Brno </a:t>
            </a:r>
          </a:p>
        </p:txBody>
      </p:sp>
      <p:sp>
        <p:nvSpPr>
          <p:cNvPr id="3" name="Line 15">
            <a:extLst>
              <a:ext uri="{FF2B5EF4-FFF2-40B4-BE49-F238E27FC236}">
                <a16:creationId xmlns:a16="http://schemas.microsoft.com/office/drawing/2014/main" id="{6FAC8ACE-B5BC-42A4-BA4B-6A0F271949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418" y="6237288"/>
            <a:ext cx="109431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34" name="Obrázek 2">
            <a:extLst>
              <a:ext uri="{FF2B5EF4-FFF2-40B4-BE49-F238E27FC236}">
                <a16:creationId xmlns:a16="http://schemas.microsoft.com/office/drawing/2014/main" id="{F461212F-6EC2-4A66-9357-7B27A66C73B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6335713"/>
            <a:ext cx="1672167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Obrázek 4">
            <a:extLst>
              <a:ext uri="{FF2B5EF4-FFF2-40B4-BE49-F238E27FC236}">
                <a16:creationId xmlns:a16="http://schemas.microsoft.com/office/drawing/2014/main" id="{35ED6AB3-1E5E-43BE-90BE-0A9D911E8F6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851" y="6318250"/>
            <a:ext cx="95673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CC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audio" Target="../media/media1.wma"/><Relationship Id="rId7" Type="http://schemas.openxmlformats.org/officeDocument/2006/relationships/oleObject" Target="../embeddings/oleObject1.bin"/><Relationship Id="rId2" Type="http://schemas.microsoft.com/office/2007/relationships/media" Target="../media/media1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t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9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9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9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9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9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9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502CDDF-E3B0-4B82-9028-04918A3611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25626" y="1916113"/>
            <a:ext cx="8532813" cy="25908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4000" dirty="0"/>
              <a:t>PRENATÁLNÍ DIAGNOSTIKA</a:t>
            </a:r>
            <a:br>
              <a:rPr lang="cs-CZ" altLang="cs-CZ" sz="4000" dirty="0"/>
            </a:br>
            <a:r>
              <a:rPr lang="cs-CZ" altLang="cs-CZ" sz="4000" dirty="0"/>
              <a:t>(PND)</a:t>
            </a:r>
            <a:br>
              <a:rPr lang="cs-CZ" altLang="cs-CZ" sz="4000" dirty="0"/>
            </a:br>
            <a:r>
              <a:rPr lang="cs-CZ" altLang="cs-CZ" sz="4000" dirty="0"/>
              <a:t>invazivní metody</a:t>
            </a:r>
            <a:endParaRPr lang="en-US" altLang="cs-CZ" sz="4000" dirty="0"/>
          </a:p>
        </p:txBody>
      </p:sp>
      <p:graphicFrame>
        <p:nvGraphicFramePr>
          <p:cNvPr id="16387" name="Object 3">
            <a:extLst>
              <a:ext uri="{FF2B5EF4-FFF2-40B4-BE49-F238E27FC236}">
                <a16:creationId xmlns:a16="http://schemas.microsoft.com/office/drawing/2014/main" id="{1E33E997-8A68-4239-8AB7-A6D6BF338A5A}"/>
              </a:ext>
            </a:extLst>
          </p:cNvPr>
          <p:cNvGraphicFramePr>
            <a:graphicFrameLocks noGrp="1" noChangeAspect="1"/>
          </p:cNvGraphicFramePr>
          <p:nvPr>
            <p:ph type="dgm" idx="4294967295"/>
          </p:nvPr>
        </p:nvGraphicFramePr>
        <p:xfrm>
          <a:off x="1524001" y="5607051"/>
          <a:ext cx="8731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7" name="Graf" r:id="rId7" imgW="1733821" imgH="914762" progId="MSGraph.Chart.8">
                  <p:embed followColorScheme="full"/>
                </p:oleObj>
              </mc:Choice>
              <mc:Fallback>
                <p:oleObj name="Graf" r:id="rId7" imgW="1733821" imgH="914762" progId="MSGraph.Chart.8">
                  <p:embed followColorScheme="full"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5607051"/>
                        <a:ext cx="87313" cy="2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8">
            <a:extLst>
              <a:ext uri="{FF2B5EF4-FFF2-40B4-BE49-F238E27FC236}">
                <a16:creationId xmlns:a16="http://schemas.microsoft.com/office/drawing/2014/main" id="{00B26262-25CA-4BE8-8238-76E2171A8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1" y="5518150"/>
            <a:ext cx="6430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latin typeface="Arial" panose="020B0604020202020204" pitchFamily="34" charset="0"/>
              </a:rPr>
              <a:t>zpracovala Mgr. Navaříková ve spolupráci s RNDr. Makaturovou</a:t>
            </a:r>
          </a:p>
        </p:txBody>
      </p:sp>
      <p:sp>
        <p:nvSpPr>
          <p:cNvPr id="16389" name="Text Box 8">
            <a:extLst>
              <a:ext uri="{FF2B5EF4-FFF2-40B4-BE49-F238E27FC236}">
                <a16:creationId xmlns:a16="http://schemas.microsoft.com/office/drawing/2014/main" id="{56A40D52-EC42-489E-84E9-44CC59837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4941889"/>
            <a:ext cx="271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vytvořilo CMBG FN Brno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56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E605EAE-8E78-49FE-900D-98D24BC66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1"/>
            <a:ext cx="8280400" cy="15843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CHORIOVÉ KLKY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2D05811F-CE6F-4D2A-BD57-1E2F62B6CE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700213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6EC36AA1-5813-4ABA-BB1D-A289FF5A1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2205039"/>
            <a:ext cx="84248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2)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  <a:r>
              <a:rPr lang="cs-CZ" altLang="cs-CZ" sz="2000" u="sng">
                <a:latin typeface="Arial" panose="020B0604020202020204" pitchFamily="34" charset="0"/>
              </a:rPr>
              <a:t>biopsie choriových klků  (chorionic villi sampling, CVS)</a:t>
            </a:r>
            <a:r>
              <a:rPr lang="cs-CZ" altLang="cs-CZ" sz="2000">
                <a:latin typeface="Arial" panose="020B0604020202020204" pitchFamily="34" charset="0"/>
              </a:rPr>
              <a:t> –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    </a:t>
            </a: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</a:rPr>
              <a:t>extraembryonální tkáň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      chorion – vnější obal kolem celého embrya, který se zvrásňuje do podoby klků,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      odběr choriových klků se provádí </a:t>
            </a:r>
            <a:r>
              <a:rPr lang="cs-CZ" altLang="cs-CZ" sz="1400">
                <a:solidFill>
                  <a:srgbClr val="FF0000"/>
                </a:solidFill>
                <a:latin typeface="Arial" panose="020B0604020202020204" pitchFamily="34" charset="0"/>
              </a:rPr>
              <a:t>v místě spojení chorionu s placentou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id="{790AA8AF-9CB0-44B2-9286-9B50B5C5F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1989139"/>
            <a:ext cx="6145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INVAZIVNÍ METODY PRENATÁLNÍ DIAGNOSTIKY</a:t>
            </a:r>
          </a:p>
        </p:txBody>
      </p:sp>
      <p:pic>
        <p:nvPicPr>
          <p:cNvPr id="33798" name="obrázek 7" descr="E10a">
            <a:extLst>
              <a:ext uri="{FF2B5EF4-FFF2-40B4-BE49-F238E27FC236}">
                <a16:creationId xmlns:a16="http://schemas.microsoft.com/office/drawing/2014/main" id="{E3E3B19F-1F82-4033-9365-47A4B8C6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3405188"/>
            <a:ext cx="24606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obrázek 8" descr="E11b">
            <a:extLst>
              <a:ext uri="{FF2B5EF4-FFF2-40B4-BE49-F238E27FC236}">
                <a16:creationId xmlns:a16="http://schemas.microsoft.com/office/drawing/2014/main" id="{B02D10B7-4E48-4A79-9DAD-F1CBD8422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6" y="3408363"/>
            <a:ext cx="24860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77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B499066D-B6C0-46BB-AAB3-EFA8D8D0B5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2925" y="300494"/>
            <a:ext cx="8280400" cy="15843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CHORIOVÉ KLKY</a:t>
            </a:r>
          </a:p>
        </p:txBody>
      </p:sp>
      <p:sp>
        <p:nvSpPr>
          <p:cNvPr id="35843" name="Text Box 4">
            <a:extLst>
              <a:ext uri="{FF2B5EF4-FFF2-40B4-BE49-F238E27FC236}">
                <a16:creationId xmlns:a16="http://schemas.microsoft.com/office/drawing/2014/main" id="{46AAEE65-0012-4BCD-9CF9-84ADAF143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1844676"/>
            <a:ext cx="6145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INVAZIVNÍ METODY PRENATÁLNÍ DIAGNOSTIKY</a:t>
            </a:r>
          </a:p>
        </p:txBody>
      </p:sp>
      <p:sp>
        <p:nvSpPr>
          <p:cNvPr id="35844" name="Text Box 5">
            <a:extLst>
              <a:ext uri="{FF2B5EF4-FFF2-40B4-BE49-F238E27FC236}">
                <a16:creationId xmlns:a16="http://schemas.microsoft.com/office/drawing/2014/main" id="{94CC9B8D-76C2-43CA-A564-19B5BF81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060576"/>
            <a:ext cx="8280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2)</a:t>
            </a: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cs-CZ" altLang="cs-CZ" sz="2000" u="sng">
                <a:latin typeface="Arial" panose="020B0604020202020204" pitchFamily="34" charset="0"/>
              </a:rPr>
              <a:t>biopsie choriových klků  (chorionic villi sampling, CVS)</a:t>
            </a:r>
            <a:r>
              <a:rPr lang="cs-CZ" altLang="cs-CZ" sz="20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</p:txBody>
      </p:sp>
      <p:pic>
        <p:nvPicPr>
          <p:cNvPr id="35845" name="Picture 8" descr="17136DCB">
            <a:extLst>
              <a:ext uri="{FF2B5EF4-FFF2-40B4-BE49-F238E27FC236}">
                <a16:creationId xmlns:a16="http://schemas.microsoft.com/office/drawing/2014/main" id="{73D49CC6-AEC4-4FCC-BAEB-9AD331F6A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1" t="26707" r="3233" b="19876"/>
          <a:stretch>
            <a:fillRect/>
          </a:stretch>
        </p:blipFill>
        <p:spPr bwMode="auto">
          <a:xfrm>
            <a:off x="3432175" y="2563814"/>
            <a:ext cx="5041900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Oval 10">
            <a:extLst>
              <a:ext uri="{FF2B5EF4-FFF2-40B4-BE49-F238E27FC236}">
                <a16:creationId xmlns:a16="http://schemas.microsoft.com/office/drawing/2014/main" id="{AE99344F-22BB-4FEF-9EC3-3A17FD9CA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5" y="4581525"/>
            <a:ext cx="503238" cy="2873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35847" name="Text Box 11">
            <a:extLst>
              <a:ext uri="{FF2B5EF4-FFF2-40B4-BE49-F238E27FC236}">
                <a16:creationId xmlns:a16="http://schemas.microsoft.com/office/drawing/2014/main" id="{083FF8AE-792C-4A68-9350-FD331BCFA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4868864"/>
            <a:ext cx="23764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skládá se ze syncitia + cytotrofoblastu</a:t>
            </a:r>
          </a:p>
        </p:txBody>
      </p:sp>
      <p:sp>
        <p:nvSpPr>
          <p:cNvPr id="35848" name="Text Box 12">
            <a:extLst>
              <a:ext uri="{FF2B5EF4-FFF2-40B4-BE49-F238E27FC236}">
                <a16:creationId xmlns:a16="http://schemas.microsoft.com/office/drawing/2014/main" id="{4DD40786-5606-4885-9396-00768DFC6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638" y="4724401"/>
            <a:ext cx="23923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= povrchová vrstva buněk v blastocystě</a:t>
            </a:r>
          </a:p>
        </p:txBody>
      </p:sp>
      <p:sp>
        <p:nvSpPr>
          <p:cNvPr id="35849" name="Text Box 15">
            <a:extLst>
              <a:ext uri="{FF2B5EF4-FFF2-40B4-BE49-F238E27FC236}">
                <a16:creationId xmlns:a16="http://schemas.microsoft.com/office/drawing/2014/main" id="{4C2CA085-E737-48BD-A13D-6114E1251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3284539"/>
            <a:ext cx="19081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ve vývojové fázi blastocysty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dochází k přichycení embrya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k epitelu endometriální sliznice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dělohy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povrchová vrstva buněk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v blastocystě = trofoblast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chorion vzniká z trofoblastu</a:t>
            </a:r>
          </a:p>
        </p:txBody>
      </p:sp>
      <p:sp>
        <p:nvSpPr>
          <p:cNvPr id="35850" name="Rectangle 17">
            <a:extLst>
              <a:ext uri="{FF2B5EF4-FFF2-40B4-BE49-F238E27FC236}">
                <a16:creationId xmlns:a16="http://schemas.microsoft.com/office/drawing/2014/main" id="{1CAD2625-AECE-455E-8D83-4B39B78D1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6" y="6308725"/>
            <a:ext cx="576263" cy="26828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89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9" descr="klky ve zkumavce">
            <a:extLst>
              <a:ext uri="{FF2B5EF4-FFF2-40B4-BE49-F238E27FC236}">
                <a16:creationId xmlns:a16="http://schemas.microsoft.com/office/drawing/2014/main" id="{50260DBC-F627-4D70-9DE6-535AB5F4E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284539"/>
            <a:ext cx="3744912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11">
            <a:extLst>
              <a:ext uri="{FF2B5EF4-FFF2-40B4-BE49-F238E27FC236}">
                <a16:creationId xmlns:a16="http://schemas.microsoft.com/office/drawing/2014/main" id="{6216D86E-144B-4F64-88D7-358476448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115889"/>
            <a:ext cx="8280400" cy="15843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CHORIOVÉ KLKY</a:t>
            </a:r>
          </a:p>
        </p:txBody>
      </p:sp>
      <p:sp>
        <p:nvSpPr>
          <p:cNvPr id="37892" name="Text Box 12">
            <a:extLst>
              <a:ext uri="{FF2B5EF4-FFF2-40B4-BE49-F238E27FC236}">
                <a16:creationId xmlns:a16="http://schemas.microsoft.com/office/drawing/2014/main" id="{8698E50A-D76F-4AE8-A11C-CF155AF29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1844676"/>
            <a:ext cx="6145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INVAZIVNÍ METODY PRENATÁLNÍ DIAGNOSTIKY</a:t>
            </a:r>
          </a:p>
        </p:txBody>
      </p:sp>
      <p:sp>
        <p:nvSpPr>
          <p:cNvPr id="37893" name="Text Box 13">
            <a:extLst>
              <a:ext uri="{FF2B5EF4-FFF2-40B4-BE49-F238E27FC236}">
                <a16:creationId xmlns:a16="http://schemas.microsoft.com/office/drawing/2014/main" id="{27B2EBB5-142D-4DBA-BE3C-A697F694F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060576"/>
            <a:ext cx="8280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2)</a:t>
            </a: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cs-CZ" altLang="cs-CZ" sz="2000" u="sng">
                <a:latin typeface="Arial" panose="020B0604020202020204" pitchFamily="34" charset="0"/>
              </a:rPr>
              <a:t>biopsie choriových klků  (chorionic villi sampling, CVS)</a:t>
            </a:r>
            <a:r>
              <a:rPr lang="cs-CZ" altLang="cs-CZ" sz="20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37894" name="Text Box 14">
            <a:extLst>
              <a:ext uri="{FF2B5EF4-FFF2-40B4-BE49-F238E27FC236}">
                <a16:creationId xmlns:a16="http://schemas.microsoft.com/office/drawing/2014/main" id="{2E988E77-0818-4E3D-B129-07F7D2F68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1" y="2574926"/>
            <a:ext cx="90836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funkce choriových klků – placenta vzniká ze stěny děložní sliznice zanořením choriových klků do děložní sliznice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                                      - choriové klky zvyšují povrch plodového obalu chorionu, umožňují příjem výživných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                                        látek z matčiny krve</a:t>
            </a:r>
          </a:p>
        </p:txBody>
      </p:sp>
      <p:pic>
        <p:nvPicPr>
          <p:cNvPr id="37895" name="Picture 15" descr="vrůstání klků do děložní stěny">
            <a:extLst>
              <a:ext uri="{FF2B5EF4-FFF2-40B4-BE49-F238E27FC236}">
                <a16:creationId xmlns:a16="http://schemas.microsoft.com/office/drawing/2014/main" id="{7D275443-D0B0-44E8-A276-D762274C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3284538"/>
            <a:ext cx="345757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 Box 17">
            <a:extLst>
              <a:ext uri="{FF2B5EF4-FFF2-40B4-BE49-F238E27FC236}">
                <a16:creationId xmlns:a16="http://schemas.microsoft.com/office/drawing/2014/main" id="{21C33B11-8D08-4A18-B6F6-4988F99DE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5876925"/>
            <a:ext cx="3041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klky připomínají paroží vysoké zvěře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01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EDF858B2-2848-4415-A90E-40FBE9EFE2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115889"/>
            <a:ext cx="8280400" cy="15843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ODBĚR KRVE PLODU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6CAB62A-7DFD-4CE7-8D60-BFCA0D108C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80219A29-F04C-4CB0-BD84-519CDCDF8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349501"/>
            <a:ext cx="84963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3)</a:t>
            </a: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cs-CZ" altLang="cs-CZ" sz="2000" u="sng">
                <a:latin typeface="Arial" panose="020B0604020202020204" pitchFamily="34" charset="0"/>
              </a:rPr>
              <a:t>odběr krve plodu z pupečníku pod kontrolou UZ  (kordocentéza, CC)</a:t>
            </a:r>
            <a:r>
              <a:rPr lang="cs-CZ" altLang="cs-CZ" sz="20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      – po 20. t.g. – časová tíseň, ověření přítomnosti infekce (CMV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      cytomegalovirus)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01DC2DA9-FE5D-40AF-8FBB-068893DCB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1844676"/>
            <a:ext cx="6145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INVAZIVNÍ METODY PRENATÁLNÍ DIAGNOSTIKY</a:t>
            </a:r>
          </a:p>
        </p:txBody>
      </p:sp>
      <p:pic>
        <p:nvPicPr>
          <p:cNvPr id="39942" name="Picture 7" descr="CC">
            <a:extLst>
              <a:ext uri="{FF2B5EF4-FFF2-40B4-BE49-F238E27FC236}">
                <a16:creationId xmlns:a16="http://schemas.microsoft.com/office/drawing/2014/main" id="{DF5B9C4E-3FE0-42FC-8832-F1766B546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3501008"/>
            <a:ext cx="3619170" cy="311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00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44C56063-BCDF-4B7D-A408-0E967BEAAA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6157" y="67829"/>
            <a:ext cx="10272712" cy="194495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Prenatální molekulárně genetické vyšetření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8A30EC1-3F72-47DA-B5C5-7A17D18743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ED651243-6588-4E86-8B42-08EA5E9DB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8" y="2330451"/>
            <a:ext cx="8424862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             </a:t>
            </a:r>
            <a:r>
              <a:rPr lang="cs-CZ" altLang="cs-CZ" sz="2000" b="1" u="sng">
                <a:latin typeface="Arial" panose="020B0604020202020204" pitchFamily="34" charset="0"/>
              </a:rPr>
              <a:t>QF- PCR z DNA plodové vody nebo choriových klků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                </a:t>
            </a:r>
            <a:r>
              <a:rPr lang="cs-CZ" altLang="cs-CZ" sz="1800">
                <a:latin typeface="Arial" panose="020B0604020202020204" pitchFamily="34" charset="0"/>
              </a:rPr>
              <a:t>(Quantitative</a:t>
            </a:r>
            <a:r>
              <a:rPr lang="cs-CZ" altLang="cs-CZ" sz="1800" b="1">
                <a:latin typeface="Arial" panose="020B0604020202020204" pitchFamily="34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</a:rPr>
              <a:t>fluorescent polymerase chain reaction)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Arial" panose="020B0604020202020204" pitchFamily="34" charset="0"/>
              </a:rPr>
              <a:t> </a:t>
            </a:r>
            <a:r>
              <a:rPr lang="cs-CZ" altLang="cs-CZ" sz="1600">
                <a:latin typeface="Arial" panose="020B0604020202020204" pitchFamily="34" charset="0"/>
              </a:rPr>
              <a:t>výsledek 24 – 48 hodin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- kvantitativní fluorescenční PCR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>
                <a:latin typeface="Arial" panose="020B0604020202020204" pitchFamily="34" charset="0"/>
              </a:rPr>
              <a:t> rychlá diagnostika nejčastějších aneuploidií autosomů a gonosomů – 21, 18, 13, X, 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případně dalších souvisejících se SA (15, 16, 22)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>
                <a:latin typeface="Arial" panose="020B0604020202020204" pitchFamily="34" charset="0"/>
              </a:rPr>
              <a:t> STR (Short Tandem Repeats) mikrosatelitní markery v intronech genů (2-6 bp, opakování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2 – 100x) na chromosomech, je analyzováno více STR markerů pro každý chromosom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>
                <a:latin typeface="Arial" panose="020B0604020202020204" pitchFamily="34" charset="0"/>
              </a:rPr>
              <a:t> jedinci a alely různých genů se liší v počtu opakování STR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>
                <a:latin typeface="Arial" panose="020B0604020202020204" pitchFamily="34" charset="0"/>
              </a:rPr>
              <a:t> délka fragmentu závisí na počtu STR opakování, množství produktu na množství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templátové DNA – 2, 3 chromosomy, 1 chromosom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>
                <a:latin typeface="Arial" panose="020B0604020202020204" pitchFamily="34" charset="0"/>
              </a:rPr>
              <a:t> PCR trvá až 4 hodiny, fluorescenčně značené primery – kapilární elektroforéza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>
                <a:latin typeface="Arial" panose="020B0604020202020204" pitchFamily="34" charset="0"/>
              </a:rPr>
              <a:t> případnou kontaminaci krví matky lze touto metodou rozpoznat</a:t>
            </a: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526530CE-5119-4A95-9807-62534555F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1844676"/>
            <a:ext cx="6145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INVAZIVNÍ METODY PRENATÁLNÍ DIAGNOSTIKY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128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1BB8632-7EC4-44F3-9992-8D76D3BDE7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115889"/>
            <a:ext cx="8280400" cy="15843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MOLEKULÁRNĚ CYTOGENETICKÉ PRENATÁLNÍ VYŠETŘENÍ</a:t>
            </a:r>
          </a:p>
        </p:txBody>
      </p:sp>
      <p:sp>
        <p:nvSpPr>
          <p:cNvPr id="44035" name="Text Box 4">
            <a:extLst>
              <a:ext uri="{FF2B5EF4-FFF2-40B4-BE49-F238E27FC236}">
                <a16:creationId xmlns:a16="http://schemas.microsoft.com/office/drawing/2014/main" id="{36A82252-4546-4D71-B0A9-17D318495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189163"/>
            <a:ext cx="842486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                                                      </a:t>
            </a:r>
            <a:r>
              <a:rPr lang="cs-CZ" altLang="cs-CZ" sz="1800" b="1" u="sng" dirty="0">
                <a:latin typeface="Arial" panose="020B0604020202020204" pitchFamily="34" charset="0"/>
              </a:rPr>
              <a:t> </a:t>
            </a:r>
            <a:r>
              <a:rPr lang="cs-CZ" altLang="cs-CZ" sz="1800" b="1" u="sng" dirty="0" err="1">
                <a:latin typeface="Arial" panose="020B0604020202020204" pitchFamily="34" charset="0"/>
              </a:rPr>
              <a:t>array</a:t>
            </a:r>
            <a:r>
              <a:rPr lang="cs-CZ" altLang="cs-CZ" sz="1800" b="1" u="sng" dirty="0">
                <a:latin typeface="Arial" panose="020B0604020202020204" pitchFamily="34" charset="0"/>
              </a:rPr>
              <a:t>- CGH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                                            </a:t>
            </a:r>
            <a:r>
              <a:rPr lang="cs-CZ" altLang="cs-CZ" sz="1400" dirty="0">
                <a:latin typeface="Arial" panose="020B0604020202020204" pitchFamily="34" charset="0"/>
              </a:rPr>
              <a:t>(Komparativní genomová hybridizace na čipu)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Výsledek do 3 dní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</a:t>
            </a:r>
            <a:r>
              <a:rPr lang="cs-CZ" altLang="cs-CZ" sz="1400" u="sng" dirty="0" err="1">
                <a:latin typeface="Arial" panose="020B0604020202020204" pitchFamily="34" charset="0"/>
              </a:rPr>
              <a:t>array</a:t>
            </a:r>
            <a:r>
              <a:rPr lang="cs-CZ" altLang="cs-CZ" sz="1400" u="sng" dirty="0">
                <a:latin typeface="Arial" panose="020B0604020202020204" pitchFamily="34" charset="0"/>
              </a:rPr>
              <a:t> – CGH – DNA čipy</a:t>
            </a:r>
            <a:r>
              <a:rPr lang="cs-CZ" altLang="cs-CZ" sz="1400" dirty="0">
                <a:latin typeface="Arial" panose="020B0604020202020204" pitchFamily="34" charset="0"/>
              </a:rPr>
              <a:t> odhalí nebalancovaný genetický materiál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>
                <a:latin typeface="Arial" panose="020B0604020202020204" pitchFamily="34" charset="0"/>
              </a:rPr>
              <a:t> odhalí o 5,2% patologických nálezů více než klasická cytogenetika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>
                <a:latin typeface="Arial" panose="020B0604020202020204" pitchFamily="34" charset="0"/>
              </a:rPr>
              <a:t> DNA pacienta se </a:t>
            </a:r>
            <a:r>
              <a:rPr lang="cs-CZ" altLang="cs-CZ" sz="1400" dirty="0" err="1">
                <a:latin typeface="Arial" panose="020B0604020202020204" pitchFamily="34" charset="0"/>
              </a:rPr>
              <a:t>hybridizuje</a:t>
            </a:r>
            <a:r>
              <a:rPr lang="cs-CZ" altLang="cs-CZ" sz="1400" dirty="0">
                <a:latin typeface="Arial" panose="020B0604020202020204" pitchFamily="34" charset="0"/>
              </a:rPr>
              <a:t> na sklíčko, na </a:t>
            </a:r>
            <a:r>
              <a:rPr lang="cs-CZ" altLang="cs-CZ" sz="1400" dirty="0" err="1">
                <a:latin typeface="Arial" panose="020B0604020202020204" pitchFamily="34" charset="0"/>
              </a:rPr>
              <a:t>kt</a:t>
            </a:r>
            <a:r>
              <a:rPr lang="cs-CZ" altLang="cs-CZ" sz="1400" dirty="0">
                <a:latin typeface="Arial" panose="020B0604020202020204" pitchFamily="34" charset="0"/>
              </a:rPr>
              <a:t>. jsou </a:t>
            </a:r>
            <a:r>
              <a:rPr lang="cs-CZ" altLang="cs-CZ" sz="1400" dirty="0" err="1">
                <a:latin typeface="Arial" panose="020B0604020202020204" pitchFamily="34" charset="0"/>
              </a:rPr>
              <a:t>naspotovány</a:t>
            </a:r>
            <a:r>
              <a:rPr lang="cs-CZ" altLang="cs-CZ" sz="1400" dirty="0">
                <a:latin typeface="Arial" panose="020B0604020202020204" pitchFamily="34" charset="0"/>
              </a:rPr>
              <a:t> sondy o známé sekvenci – </a:t>
            </a:r>
            <a:r>
              <a:rPr lang="cs-CZ" altLang="cs-CZ" sz="1400" dirty="0">
                <a:solidFill>
                  <a:srgbClr val="FF0000"/>
                </a:solidFill>
                <a:latin typeface="Arial" panose="020B0604020202020204" pitchFamily="34" charset="0"/>
              </a:rPr>
              <a:t>odhalí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latin typeface="Arial" panose="020B0604020202020204" pitchFamily="34" charset="0"/>
              </a:rPr>
              <a:t>  nebalancovaný </a:t>
            </a:r>
            <a:r>
              <a:rPr lang="cs-CZ" altLang="cs-CZ" sz="1400" dirty="0" err="1">
                <a:solidFill>
                  <a:srgbClr val="FF0000"/>
                </a:solidFill>
                <a:latin typeface="Arial" panose="020B0604020202020204" pitchFamily="34" charset="0"/>
              </a:rPr>
              <a:t>genet</a:t>
            </a:r>
            <a:r>
              <a:rPr lang="cs-CZ" altLang="cs-CZ" sz="1400" dirty="0">
                <a:solidFill>
                  <a:srgbClr val="FF0000"/>
                </a:solidFill>
                <a:latin typeface="Arial" panose="020B0604020202020204" pitchFamily="34" charset="0"/>
              </a:rPr>
              <a:t>. materiál na všech chromosomech</a:t>
            </a:r>
            <a:endParaRPr lang="cs-CZ" altLang="cs-CZ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- </a:t>
            </a:r>
            <a:r>
              <a:rPr lang="cs-CZ" altLang="cs-CZ" sz="1400" dirty="0">
                <a:solidFill>
                  <a:srgbClr val="FF0000"/>
                </a:solidFill>
                <a:latin typeface="Arial" panose="020B0604020202020204" pitchFamily="34" charset="0"/>
              </a:rPr>
              <a:t>detekce malých změn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>
                <a:latin typeface="Arial" panose="020B0604020202020204" pitchFamily="34" charset="0"/>
              </a:rPr>
              <a:t> z AMC a CVS bez kultivace, tkáň potracených plodů (izolace DNA)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400" dirty="0">
                <a:latin typeface="Arial" panose="020B0604020202020204" pitchFamily="34" charset="0"/>
              </a:rPr>
              <a:t> potíže s interpretací nálezů – ne všechny souvisejí s postižením (polymorfismy bez fenotypového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projevu - Copy </a:t>
            </a:r>
            <a:r>
              <a:rPr lang="cs-CZ" altLang="cs-CZ" sz="1400" dirty="0" err="1">
                <a:latin typeface="Arial" panose="020B0604020202020204" pitchFamily="34" charset="0"/>
              </a:rPr>
              <a:t>Number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</a:rPr>
              <a:t>Variation</a:t>
            </a:r>
            <a:r>
              <a:rPr lang="cs-CZ" altLang="cs-CZ" sz="1400" dirty="0">
                <a:latin typeface="Arial" panose="020B0604020202020204" pitchFamily="34" charset="0"/>
              </a:rPr>
              <a:t>), nutné ověření nálezu u rodičů, ev. </a:t>
            </a:r>
            <a:r>
              <a:rPr lang="cs-CZ" altLang="cs-CZ" sz="1400" dirty="0" err="1">
                <a:latin typeface="Arial" panose="020B0604020202020204" pitchFamily="34" charset="0"/>
              </a:rPr>
              <a:t>genotypovo</a:t>
            </a:r>
            <a:r>
              <a:rPr lang="cs-CZ" altLang="cs-CZ" sz="1400" dirty="0">
                <a:latin typeface="Arial" panose="020B0604020202020204" pitchFamily="34" charset="0"/>
              </a:rPr>
              <a:t>-fenotypová korelace</a:t>
            </a:r>
          </a:p>
        </p:txBody>
      </p:sp>
      <p:sp>
        <p:nvSpPr>
          <p:cNvPr id="44036" name="Text Box 5">
            <a:extLst>
              <a:ext uri="{FF2B5EF4-FFF2-40B4-BE49-F238E27FC236}">
                <a16:creationId xmlns:a16="http://schemas.microsoft.com/office/drawing/2014/main" id="{27E1E151-EFD3-4CB1-9C35-839D5ABD4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084764"/>
            <a:ext cx="43926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Nelze zachytit – balancované přestavby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                        - polyploidie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                        - malé mozaiky menší než 10, 20%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                        - bodové mutace</a:t>
            </a:r>
          </a:p>
        </p:txBody>
      </p:sp>
      <p:sp>
        <p:nvSpPr>
          <p:cNvPr id="44037" name="Text Box 7">
            <a:extLst>
              <a:ext uri="{FF2B5EF4-FFF2-40B4-BE49-F238E27FC236}">
                <a16:creationId xmlns:a16="http://schemas.microsoft.com/office/drawing/2014/main" id="{8CAE047D-F5A7-42D2-A840-A02CAE5C4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088" y="1806576"/>
            <a:ext cx="614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INVAZIVNÍ METODY PRENATÁLNÍ DIAGNOSTIKY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228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ED00E76-B021-454A-B4CD-D44AD56210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43198"/>
            <a:ext cx="8280400" cy="15843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Stanovení karyotypu plodu </a:t>
            </a:r>
            <a:br>
              <a:rPr lang="cs-CZ" altLang="cs-CZ" dirty="0"/>
            </a:br>
            <a:r>
              <a:rPr lang="cs-CZ" altLang="cs-CZ" sz="2400" dirty="0"/>
              <a:t>(ověření přítomnosti / nepřítomnosti VCA)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C0139681-B276-4DB8-9919-BFCB5D577F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46084" name="Text Box 4">
            <a:extLst>
              <a:ext uri="{FF2B5EF4-FFF2-40B4-BE49-F238E27FC236}">
                <a16:creationId xmlns:a16="http://schemas.microsoft.com/office/drawing/2014/main" id="{998A3456-4B88-4F26-A31E-77EA116DB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204864"/>
            <a:ext cx="864235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       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</a:rPr>
              <a:t>   </a:t>
            </a:r>
            <a:r>
              <a:rPr lang="cs-CZ" altLang="cs-CZ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délka kultivace </a:t>
            </a:r>
            <a:r>
              <a:rPr lang="cs-CZ" altLang="cs-CZ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plodové </a:t>
            </a:r>
            <a:r>
              <a:rPr lang="cs-CZ" altLang="cs-CZ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vody a choriových klků je přibližně 10 </a:t>
            </a:r>
            <a:r>
              <a:rPr lang="cs-CZ" altLang="cs-CZ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dnů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               délka kultivace krve plodu z pupečníku je 72 hodin (jako u periferní krve)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                </a:t>
            </a:r>
            <a:r>
              <a:rPr lang="cs-CZ" altLang="cs-CZ" sz="1400" b="1" dirty="0">
                <a:solidFill>
                  <a:srgbClr val="FF0000"/>
                </a:solidFill>
                <a:latin typeface="Arial" panose="020B0604020202020204" pitchFamily="34" charset="0"/>
              </a:rPr>
              <a:t>STANOVENÍ KARYOTYPU (metodami klasické cytogenetiky)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FF0000"/>
                </a:solidFill>
                <a:latin typeface="Arial" panose="020B0604020202020204" pitchFamily="34" charset="0"/>
              </a:rPr>
              <a:t>                </a:t>
            </a:r>
            <a:r>
              <a:rPr lang="cs-CZ" altLang="cs-CZ" sz="1400" b="1" dirty="0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r>
              <a:rPr lang="cs-CZ" altLang="cs-CZ" sz="1400" b="1" dirty="0">
                <a:solidFill>
                  <a:srgbClr val="FF0000"/>
                </a:solidFill>
                <a:latin typeface="Arial" panose="020B0604020202020204" pitchFamily="34" charset="0"/>
              </a:rPr>
              <a:t>+ následné potvrzení patologických nálezů metodou FISH (molekulární cytogenetika)</a:t>
            </a: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1E0691D0-2CC9-4D56-BC90-7580C79AB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914526"/>
            <a:ext cx="614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INVAZIVNÍ METODY PRENATÁLNÍ DIAGNOSTIKY</a:t>
            </a:r>
          </a:p>
        </p:txBody>
      </p:sp>
      <p:pic>
        <p:nvPicPr>
          <p:cNvPr id="46086" name="Picture 6" descr="dlouhý2">
            <a:extLst>
              <a:ext uri="{FF2B5EF4-FFF2-40B4-BE49-F238E27FC236}">
                <a16:creationId xmlns:a16="http://schemas.microsoft.com/office/drawing/2014/main" id="{F0E26F5F-4601-4EAF-B41B-CB468C572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1" r="12700"/>
          <a:stretch>
            <a:fillRect/>
          </a:stretch>
        </p:blipFill>
        <p:spPr bwMode="auto">
          <a:xfrm>
            <a:off x="1755775" y="3641726"/>
            <a:ext cx="20716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 descr="norm mužský">
            <a:extLst>
              <a:ext uri="{FF2B5EF4-FFF2-40B4-BE49-F238E27FC236}">
                <a16:creationId xmlns:a16="http://schemas.microsoft.com/office/drawing/2014/main" id="{B2DCC214-8EC0-4741-9E19-DFCB1F03A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4" y="3609975"/>
            <a:ext cx="3241675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 descr="Zemna tel 11">
            <a:extLst>
              <a:ext uri="{FF2B5EF4-FFF2-40B4-BE49-F238E27FC236}">
                <a16:creationId xmlns:a16="http://schemas.microsoft.com/office/drawing/2014/main" id="{37605665-EC47-4C5D-8FA0-4219F370D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2" t="14012" r="16643" b="12852"/>
          <a:stretch>
            <a:fillRect/>
          </a:stretch>
        </p:blipFill>
        <p:spPr bwMode="auto">
          <a:xfrm>
            <a:off x="7453313" y="3673476"/>
            <a:ext cx="29527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351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982F260-25D4-4781-A4BB-FE08DE3F0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849" y="220618"/>
            <a:ext cx="11953328" cy="175105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400" dirty="0"/>
              <a:t>MOZAICISMUS – prenatální diagnostika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996C619-4212-4733-ACB4-495AAC407C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47EED5C4-9A63-4609-A589-9D5043F76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73238"/>
            <a:ext cx="91440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       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1800" b="1" dirty="0">
                <a:latin typeface="Arial" panose="020B0604020202020204" pitchFamily="34" charset="0"/>
              </a:rPr>
              <a:t> AMC</a:t>
            </a:r>
            <a:r>
              <a:rPr lang="cs-CZ" altLang="cs-CZ" sz="1600" dirty="0">
                <a:latin typeface="Arial" panose="020B0604020202020204" pitchFamily="34" charset="0"/>
              </a:rPr>
              <a:t> – </a:t>
            </a:r>
            <a:r>
              <a:rPr lang="cs-CZ" altLang="cs-CZ" sz="1800" b="1" u="sng" dirty="0">
                <a:latin typeface="Arial" panose="020B0604020202020204" pitchFamily="34" charset="0"/>
              </a:rPr>
              <a:t>odběr plodové vody</a:t>
            </a:r>
            <a:r>
              <a:rPr lang="cs-CZ" altLang="cs-CZ" sz="1800" b="1" dirty="0">
                <a:latin typeface="Arial" panose="020B0604020202020204" pitchFamily="34" charset="0"/>
              </a:rPr>
              <a:t>     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        – </a:t>
            </a:r>
            <a:r>
              <a:rPr lang="cs-CZ" altLang="cs-CZ" sz="1400" dirty="0">
                <a:latin typeface="Arial" panose="020B0604020202020204" pitchFamily="34" charset="0"/>
              </a:rPr>
              <a:t>přítomnost </a:t>
            </a:r>
            <a:r>
              <a:rPr lang="cs-CZ" altLang="cs-CZ" sz="1400" b="1" dirty="0">
                <a:latin typeface="Arial" panose="020B0604020202020204" pitchFamily="34" charset="0"/>
              </a:rPr>
              <a:t>pravého </a:t>
            </a:r>
            <a:r>
              <a:rPr lang="cs-CZ" altLang="cs-CZ" sz="1400" b="1" dirty="0" err="1">
                <a:latin typeface="Arial" panose="020B0604020202020204" pitchFamily="34" charset="0"/>
              </a:rPr>
              <a:t>mozaicismu</a:t>
            </a:r>
            <a:r>
              <a:rPr lang="cs-CZ" altLang="cs-CZ" sz="1400" dirty="0">
                <a:latin typeface="Arial" panose="020B0604020202020204" pitchFamily="34" charset="0"/>
              </a:rPr>
              <a:t> u plodu (v těle plodu jsou přítomny 2 nebo více buněčných linií,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jejichž karyotyp je odlišný) např. 47,XX,+21 [10] / 46,XX [20]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– riziko vzniku </a:t>
            </a:r>
            <a:r>
              <a:rPr lang="cs-CZ" altLang="cs-CZ" sz="1400" b="1" dirty="0" err="1">
                <a:latin typeface="Arial" panose="020B0604020202020204" pitchFamily="34" charset="0"/>
              </a:rPr>
              <a:t>pseudomozaiky</a:t>
            </a:r>
            <a:r>
              <a:rPr lang="cs-CZ" altLang="cs-CZ" sz="1400" b="1" dirty="0">
                <a:latin typeface="Arial" panose="020B0604020202020204" pitchFamily="34" charset="0"/>
              </a:rPr>
              <a:t> kultivačního původu</a:t>
            </a:r>
            <a:r>
              <a:rPr lang="cs-CZ" altLang="cs-CZ" sz="1400" dirty="0">
                <a:latin typeface="Arial" panose="020B0604020202020204" pitchFamily="34" charset="0"/>
              </a:rPr>
              <a:t> (kultivační artefakt) (např. přítomnost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nadbytečného chromosomu nebo strukturní přestavby v 1 mitóze)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vyloučení kultivačního artefaktu - kultivace 2 paralelních kultur z AMC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                                                    - opakovaný odběr (AMC, CVS)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- riziko </a:t>
            </a:r>
            <a:r>
              <a:rPr lang="cs-CZ" altLang="cs-CZ" sz="1400" b="1" dirty="0">
                <a:latin typeface="Arial" panose="020B0604020202020204" pitchFamily="34" charset="0"/>
              </a:rPr>
              <a:t>kontaminace mateřskou krví</a:t>
            </a:r>
            <a:r>
              <a:rPr lang="cs-CZ" altLang="cs-CZ" sz="1400" dirty="0">
                <a:latin typeface="Arial" panose="020B0604020202020204" pitchFamily="34" charset="0"/>
              </a:rPr>
              <a:t> při odběru - </a:t>
            </a:r>
            <a:r>
              <a:rPr lang="cs-CZ" altLang="cs-CZ" sz="1400" b="1" dirty="0">
                <a:latin typeface="Arial" panose="020B0604020202020204" pitchFamily="34" charset="0"/>
              </a:rPr>
              <a:t>po kultivaci </a:t>
            </a:r>
            <a:r>
              <a:rPr lang="cs-CZ" altLang="cs-CZ" sz="1400" b="1" u="sng" dirty="0">
                <a:latin typeface="Arial" panose="020B0604020202020204" pitchFamily="34" charset="0"/>
              </a:rPr>
              <a:t>nemohou</a:t>
            </a:r>
            <a:r>
              <a:rPr lang="cs-CZ" altLang="cs-CZ" sz="1400" b="1" dirty="0">
                <a:latin typeface="Arial" panose="020B0604020202020204" pitchFamily="34" charset="0"/>
              </a:rPr>
              <a:t> buňky mateřské krve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            ovlivnit výsledek karyotypu plodu</a:t>
            </a:r>
            <a:r>
              <a:rPr lang="cs-CZ" altLang="cs-CZ" sz="1400" dirty="0">
                <a:latin typeface="Arial" panose="020B0604020202020204" pitchFamily="34" charset="0"/>
              </a:rPr>
              <a:t>, protože buňky mateřské krve se </a:t>
            </a:r>
            <a:r>
              <a:rPr lang="cs-CZ" altLang="cs-CZ" sz="1400" dirty="0" err="1">
                <a:latin typeface="Arial" panose="020B0604020202020204" pitchFamily="34" charset="0"/>
              </a:rPr>
              <a:t>nenakultivují</a:t>
            </a:r>
            <a:r>
              <a:rPr lang="cs-CZ" altLang="cs-CZ" sz="1400" dirty="0">
                <a:latin typeface="Arial" panose="020B0604020202020204" pitchFamily="34" charset="0"/>
              </a:rPr>
              <a:t> v médiu specifickém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pro fibroblasty z kůže a sliznic plodu (</a:t>
            </a:r>
            <a:r>
              <a:rPr lang="cs-CZ" altLang="cs-CZ" sz="1400" dirty="0" err="1">
                <a:latin typeface="Arial" panose="020B0604020202020204" pitchFamily="34" charset="0"/>
              </a:rPr>
              <a:t>amniocyty</a:t>
            </a:r>
            <a:r>
              <a:rPr lang="cs-CZ" altLang="cs-CZ" sz="1400" dirty="0">
                <a:latin typeface="Arial" panose="020B0604020202020204" pitchFamily="34" charset="0"/>
              </a:rPr>
              <a:t>), (ale mohou </a:t>
            </a:r>
            <a:r>
              <a:rPr lang="cs-CZ" altLang="cs-CZ" sz="1400" b="1" dirty="0">
                <a:latin typeface="Arial" panose="020B0604020202020204" pitchFamily="34" charset="0"/>
              </a:rPr>
              <a:t>ovlivnit výsledek analýzy metodou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            PCR</a:t>
            </a:r>
            <a:r>
              <a:rPr lang="cs-CZ" altLang="cs-CZ" sz="1400" dirty="0">
                <a:latin typeface="Arial" panose="020B0604020202020204" pitchFamily="34" charset="0"/>
              </a:rPr>
              <a:t> – izolovaná DNA je směsí DNA kožních fibroblastů plodu a krevních buněk matky, proto při tomto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typu vyšetření zařazujeme DNA matky jako jeden z kontrolních vzorků)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- riziko </a:t>
            </a:r>
            <a:r>
              <a:rPr lang="cs-CZ" altLang="cs-CZ" sz="1400" b="1" dirty="0">
                <a:latin typeface="Arial" panose="020B0604020202020204" pitchFamily="34" charset="0"/>
              </a:rPr>
              <a:t>kontaminace mateřskou tkání</a:t>
            </a:r>
            <a:r>
              <a:rPr lang="cs-CZ" altLang="cs-CZ" sz="1400" dirty="0">
                <a:latin typeface="Arial" panose="020B0604020202020204" pitchFamily="34" charset="0"/>
              </a:rPr>
              <a:t> při odběru – při používané technice odběru je minimální riziko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kontaminace vzorku mateřskou tkání a kultivační médium je specifické pro </a:t>
            </a:r>
            <a:r>
              <a:rPr lang="cs-CZ" altLang="cs-CZ" sz="1400" dirty="0" err="1">
                <a:latin typeface="Arial" panose="020B0604020202020204" pitchFamily="34" charset="0"/>
              </a:rPr>
              <a:t>amniocyty</a:t>
            </a:r>
            <a:r>
              <a:rPr lang="cs-CZ" altLang="cs-CZ" sz="1400" dirty="0">
                <a:latin typeface="Arial" panose="020B0604020202020204" pitchFamily="34" charset="0"/>
              </a:rPr>
              <a:t>. Riziko,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           že </a:t>
            </a:r>
            <a:r>
              <a:rPr lang="cs-CZ" altLang="cs-CZ" sz="1400" dirty="0" err="1">
                <a:latin typeface="Arial" panose="020B0604020202020204" pitchFamily="34" charset="0"/>
              </a:rPr>
              <a:t>nakultivujeme</a:t>
            </a:r>
            <a:r>
              <a:rPr lang="cs-CZ" altLang="cs-CZ" sz="1400" dirty="0">
                <a:latin typeface="Arial" panose="020B0604020202020204" pitchFamily="34" charset="0"/>
              </a:rPr>
              <a:t> spolu s tkání plodu i tkáň matky je minimální</a:t>
            </a:r>
            <a:r>
              <a:rPr lang="cs-CZ" altLang="cs-CZ" sz="1400" dirty="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</a:rPr>
              <a:t>         </a:t>
            </a:r>
            <a:r>
              <a:rPr lang="cs-CZ" altLang="cs-CZ" sz="1400" dirty="0">
                <a:latin typeface="Arial" panose="020B0604020202020204" pitchFamily="34" charset="0"/>
              </a:rPr>
              <a:t>- paralelně se stanovením karyotypu provádíme vyšetření QF-PCR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latin typeface="Arial" panose="020B0604020202020204" pitchFamily="34" charset="0"/>
            </a:endParaRPr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id="{C234369B-1AF0-446B-B873-B852E6FF7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7" y="2533066"/>
            <a:ext cx="85328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0000"/>
                </a:solidFill>
                <a:latin typeface="Arial" panose="020B0604020202020204" pitchFamily="34" charset="0"/>
              </a:rPr>
              <a:t>mozaicismus</a:t>
            </a: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 - přítomnost 2 nebo více buněčných linií ve vyšetřované tkáni, které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panose="020B0604020202020204" pitchFamily="34" charset="0"/>
              </a:rPr>
              <a:t>se liší karyotypem - NE VŽDY SE JEDNÁ O PRAVÝ MOZAICISMUS</a:t>
            </a:r>
          </a:p>
        </p:txBody>
      </p:sp>
      <p:sp>
        <p:nvSpPr>
          <p:cNvPr id="72710" name="Text Box 6">
            <a:extLst>
              <a:ext uri="{FF2B5EF4-FFF2-40B4-BE49-F238E27FC236}">
                <a16:creationId xmlns:a16="http://schemas.microsoft.com/office/drawing/2014/main" id="{CA2AADFA-6386-4EFD-8E88-D304A4545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625" y="1773239"/>
            <a:ext cx="6145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INVAZIVNÍ METODY PRENATÁLNÍ DIAGNOSTIKY</a:t>
            </a:r>
          </a:p>
        </p:txBody>
      </p:sp>
      <p:sp>
        <p:nvSpPr>
          <p:cNvPr id="72711" name="Text Box 7">
            <a:extLst>
              <a:ext uri="{FF2B5EF4-FFF2-40B4-BE49-F238E27FC236}">
                <a16:creationId xmlns:a16="http://schemas.microsoft.com/office/drawing/2014/main" id="{946C450F-2AA6-45AC-826A-70E2D8B42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693" y="2129842"/>
            <a:ext cx="2432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>
                <a:solidFill>
                  <a:srgbClr val="FF0000"/>
                </a:solidFill>
                <a:latin typeface="Arial" panose="020B0604020202020204" pitchFamily="34" charset="0"/>
              </a:rPr>
              <a:t>analýza buněk plodu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75D1CA0-052A-42BA-97E9-53AE73D3E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15922"/>
      </p:ext>
    </p:extLst>
  </p:cSld>
  <p:clrMapOvr>
    <a:masterClrMapping/>
  </p:clrMapOvr>
  <p:transition advTm="21114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91731087-D19D-4930-AAE2-3722500648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4" y="283029"/>
            <a:ext cx="11856640" cy="19511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400" dirty="0"/>
              <a:t>MOZAICISMUS – prenatální diagnostika</a:t>
            </a:r>
          </a:p>
        </p:txBody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17F25AB0-B43C-4436-8FEB-137136D5E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3429001"/>
            <a:ext cx="925252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         </a:t>
            </a:r>
            <a:r>
              <a:rPr lang="cs-CZ" altLang="cs-CZ" sz="1600" dirty="0">
                <a:latin typeface="Arial" panose="020B0604020202020204" pitchFamily="34" charset="0"/>
              </a:rPr>
              <a:t>-  riziko vzniku </a:t>
            </a:r>
            <a:r>
              <a:rPr lang="cs-CZ" altLang="cs-CZ" sz="1600" b="1" dirty="0" err="1">
                <a:latin typeface="Arial" panose="020B0604020202020204" pitchFamily="34" charset="0"/>
              </a:rPr>
              <a:t>pseudomozaiky</a:t>
            </a:r>
            <a:r>
              <a:rPr lang="cs-CZ" altLang="cs-CZ" sz="1600" b="1" dirty="0">
                <a:latin typeface="Arial" panose="020B0604020202020204" pitchFamily="34" charset="0"/>
              </a:rPr>
              <a:t> kultivačního původu hrozí </a:t>
            </a:r>
            <a:r>
              <a:rPr lang="cs-CZ" altLang="cs-CZ" sz="1600" dirty="0">
                <a:latin typeface="Arial" panose="020B0604020202020204" pitchFamily="34" charset="0"/>
              </a:rPr>
              <a:t>u dlouhodobě kultivovaných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            vzorků</a:t>
            </a:r>
            <a:r>
              <a:rPr lang="cs-CZ" altLang="cs-CZ" sz="1600" b="1" dirty="0"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</a:rPr>
              <a:t>(za dlouhodobou je považována délka kultivace +/- 10 dnů)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        -</a:t>
            </a:r>
            <a:r>
              <a:rPr lang="cs-CZ" altLang="cs-CZ" sz="1400" dirty="0">
                <a:latin typeface="Arial" panose="020B0604020202020204" pitchFamily="34" charset="0"/>
              </a:rPr>
              <a:t>  </a:t>
            </a: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v dnešní době paralelně s vyšetřením karyotypu choriových klků vždy provádíme QF-PCR.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           Při tomto vyšetření srovnáváme výsledky z DNA choriových klků s DNA matky pro odhalení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</a:rPr>
              <a:t>            případné </a:t>
            </a:r>
            <a:r>
              <a:rPr lang="cs-CZ" altLang="cs-CZ" sz="1600" b="1" dirty="0">
                <a:solidFill>
                  <a:srgbClr val="FF0000"/>
                </a:solidFill>
                <a:latin typeface="Arial" panose="020B0604020202020204" pitchFamily="34" charset="0"/>
              </a:rPr>
              <a:t>kontaminace mateřskou krví či tkání.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          </a:t>
            </a:r>
            <a:r>
              <a:rPr lang="cs-CZ" altLang="cs-CZ" sz="1200" dirty="0">
                <a:latin typeface="Arial" panose="020B0604020202020204" pitchFamily="34" charset="0"/>
              </a:rPr>
              <a:t>-</a:t>
            </a:r>
            <a:r>
              <a:rPr lang="cs-CZ" altLang="cs-CZ" sz="2000" dirty="0">
                <a:latin typeface="Arial" panose="020B0604020202020204" pitchFamily="34" charset="0"/>
              </a:rPr>
              <a:t>  </a:t>
            </a:r>
            <a:r>
              <a:rPr lang="cs-CZ" altLang="cs-CZ" sz="1200" dirty="0">
                <a:latin typeface="Arial" panose="020B0604020202020204" pitchFamily="34" charset="0"/>
              </a:rPr>
              <a:t>při dlouhodobé kultivaci existuje riziko vzniku </a:t>
            </a:r>
            <a:r>
              <a:rPr lang="cs-CZ" altLang="cs-CZ" sz="1200" dirty="0" err="1">
                <a:latin typeface="Arial" panose="020B0604020202020204" pitchFamily="34" charset="0"/>
              </a:rPr>
              <a:t>pseudomozaiky</a:t>
            </a:r>
            <a:r>
              <a:rPr lang="cs-CZ" altLang="cs-CZ" sz="1200" dirty="0">
                <a:latin typeface="Arial" panose="020B0604020202020204" pitchFamily="34" charset="0"/>
              </a:rPr>
              <a:t> způsobené </a:t>
            </a:r>
            <a:r>
              <a:rPr lang="cs-CZ" altLang="cs-CZ" sz="1200" b="1" dirty="0">
                <a:latin typeface="Arial" panose="020B0604020202020204" pitchFamily="34" charset="0"/>
              </a:rPr>
              <a:t>kontaminací mateřskou tkání </a:t>
            </a:r>
            <a:r>
              <a:rPr lang="cs-CZ" altLang="cs-CZ" sz="1200" dirty="0">
                <a:latin typeface="Arial" panose="020B0604020202020204" pitchFamily="34" charset="0"/>
              </a:rPr>
              <a:t>(pouze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u plodů ženského pohlaví, plod má stejné </a:t>
            </a:r>
            <a:r>
              <a:rPr lang="cs-CZ" altLang="cs-CZ" sz="1200" dirty="0" err="1">
                <a:latin typeface="Arial" panose="020B0604020202020204" pitchFamily="34" charset="0"/>
              </a:rPr>
              <a:t>gonosomy</a:t>
            </a:r>
            <a:r>
              <a:rPr lang="cs-CZ" altLang="cs-CZ" sz="1200" dirty="0">
                <a:latin typeface="Arial" panose="020B0604020202020204" pitchFamily="34" charset="0"/>
              </a:rPr>
              <a:t> jako matka, neodlišíme mitózy od matky a plodu) – prevence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pečlivé oddělení mateřské tkáně před kultivací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-   </a:t>
            </a:r>
            <a:r>
              <a:rPr lang="cs-CZ" altLang="cs-CZ" sz="1200" b="1" dirty="0">
                <a:latin typeface="Arial" panose="020B0604020202020204" pitchFamily="34" charset="0"/>
              </a:rPr>
              <a:t>kontaminace mateřskou krví</a:t>
            </a:r>
            <a:r>
              <a:rPr lang="cs-CZ" altLang="cs-CZ" sz="1200" dirty="0">
                <a:latin typeface="Arial" panose="020B0604020202020204" pitchFamily="34" charset="0"/>
              </a:rPr>
              <a:t> pro </a:t>
            </a:r>
            <a:r>
              <a:rPr lang="cs-CZ" altLang="cs-CZ" sz="1200" b="1" dirty="0">
                <a:latin typeface="Arial" panose="020B0604020202020204" pitchFamily="34" charset="0"/>
              </a:rPr>
              <a:t>cytogenetické</a:t>
            </a:r>
            <a:r>
              <a:rPr lang="cs-CZ" altLang="cs-CZ" sz="1200" dirty="0">
                <a:latin typeface="Arial" panose="020B0604020202020204" pitchFamily="34" charset="0"/>
              </a:rPr>
              <a:t> vyšetření </a:t>
            </a:r>
            <a:r>
              <a:rPr lang="cs-CZ" altLang="cs-CZ" sz="1200" b="1" dirty="0">
                <a:latin typeface="Arial" panose="020B0604020202020204" pitchFamily="34" charset="0"/>
              </a:rPr>
              <a:t>nevadí</a:t>
            </a:r>
            <a:r>
              <a:rPr lang="cs-CZ" altLang="cs-CZ" sz="1200" dirty="0">
                <a:latin typeface="Arial" panose="020B0604020202020204" pitchFamily="34" charset="0"/>
              </a:rPr>
              <a:t> (buňky krve se </a:t>
            </a:r>
            <a:r>
              <a:rPr lang="cs-CZ" altLang="cs-CZ" sz="1200" dirty="0" err="1">
                <a:latin typeface="Arial" panose="020B0604020202020204" pitchFamily="34" charset="0"/>
              </a:rPr>
              <a:t>nenakultivují</a:t>
            </a:r>
            <a:r>
              <a:rPr lang="cs-CZ" altLang="cs-CZ" sz="1200" dirty="0">
                <a:latin typeface="Arial" panose="020B0604020202020204" pitchFamily="34" charset="0"/>
              </a:rPr>
              <a:t> za podmínek kultivace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choriových klků); pro molekulárně genetické vyšetření je kontaminace krví matky na závadu – izolujeme DNA současně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               z krve i klků – směs DNA plodu a matky.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id="{01D9C267-BF7C-4224-A760-E5C7675D2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1935252"/>
            <a:ext cx="6145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INVAZIVNÍ METODY PRENATÁLNÍ DIAGNOSTIKY</a:t>
            </a:r>
          </a:p>
        </p:txBody>
      </p:sp>
      <p:sp>
        <p:nvSpPr>
          <p:cNvPr id="74758" name="Text Box 6">
            <a:extLst>
              <a:ext uri="{FF2B5EF4-FFF2-40B4-BE49-F238E27FC236}">
                <a16:creationId xmlns:a16="http://schemas.microsoft.com/office/drawing/2014/main" id="{9B5AF152-52E9-40C6-B4B0-A596150EE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720" y="2332126"/>
            <a:ext cx="6804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</a:rPr>
              <a:t>CVS - </a:t>
            </a:r>
            <a:r>
              <a:rPr lang="cs-CZ" altLang="cs-CZ" sz="2000" u="sng" dirty="0">
                <a:latin typeface="Arial" panose="020B0604020202020204" pitchFamily="34" charset="0"/>
              </a:rPr>
              <a:t>biopsie choriových klků  (</a:t>
            </a:r>
            <a:r>
              <a:rPr lang="cs-CZ" altLang="cs-CZ" sz="2000" u="sng" dirty="0" err="1">
                <a:latin typeface="Arial" panose="020B0604020202020204" pitchFamily="34" charset="0"/>
              </a:rPr>
              <a:t>chorionic</a:t>
            </a:r>
            <a:r>
              <a:rPr lang="cs-CZ" altLang="cs-CZ" sz="2000" u="sng" dirty="0">
                <a:latin typeface="Arial" panose="020B0604020202020204" pitchFamily="34" charset="0"/>
              </a:rPr>
              <a:t> </a:t>
            </a:r>
            <a:r>
              <a:rPr lang="cs-CZ" altLang="cs-CZ" sz="2000" u="sng" dirty="0" err="1">
                <a:latin typeface="Arial" panose="020B0604020202020204" pitchFamily="34" charset="0"/>
              </a:rPr>
              <a:t>villi</a:t>
            </a:r>
            <a:r>
              <a:rPr lang="cs-CZ" altLang="cs-CZ" sz="2000" u="sng" dirty="0">
                <a:latin typeface="Arial" panose="020B0604020202020204" pitchFamily="34" charset="0"/>
              </a:rPr>
              <a:t> </a:t>
            </a:r>
            <a:r>
              <a:rPr lang="cs-CZ" altLang="cs-CZ" sz="2000" u="sng" dirty="0" err="1">
                <a:latin typeface="Arial" panose="020B0604020202020204" pitchFamily="34" charset="0"/>
              </a:rPr>
              <a:t>sampling</a:t>
            </a:r>
            <a:r>
              <a:rPr lang="cs-CZ" altLang="cs-CZ" sz="2000" u="sng" dirty="0">
                <a:latin typeface="Arial" panose="020B0604020202020204" pitchFamily="34" charset="0"/>
              </a:rPr>
              <a:t>)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74759" name="Text Box 7">
            <a:extLst>
              <a:ext uri="{FF2B5EF4-FFF2-40B4-BE49-F238E27FC236}">
                <a16:creationId xmlns:a16="http://schemas.microsoft.com/office/drawing/2014/main" id="{055B7207-DD72-44F4-8D06-43CD6C5CB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2797176"/>
            <a:ext cx="616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analýza </a:t>
            </a:r>
            <a:r>
              <a:rPr lang="cs-CZ" altLang="cs-CZ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extraembryonální</a:t>
            </a: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tkáně (plodový obal chorion)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9C116BA-3530-4838-8C87-7836118CB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22997"/>
      </p:ext>
    </p:extLst>
  </p:cSld>
  <p:clrMapOvr>
    <a:masterClrMapping/>
  </p:clrMapOvr>
  <p:transition advTm="10057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14C081B7-D3C4-4149-B3ED-BD92F045E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4" y="115889"/>
            <a:ext cx="11737304" cy="185968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VROZENÉ CHROMOSOMOVÉ </a:t>
            </a:r>
            <a:r>
              <a:rPr lang="cs-CZ" altLang="cs-CZ" dirty="0" smtClean="0"/>
              <a:t>ABNORMALITY </a:t>
            </a:r>
            <a:r>
              <a:rPr lang="cs-CZ" altLang="cs-CZ" dirty="0"/>
              <a:t>(VCA)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400" dirty="0"/>
              <a:t>MOZAICISMUS – prenatální diagnostika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B3EDBF39-9AFA-427F-9FE8-BA7C6F457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 dirty="0"/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>
              <a:buFontTx/>
              <a:buNone/>
            </a:pPr>
            <a:endParaRPr lang="cs-CZ" altLang="cs-CZ" dirty="0"/>
          </a:p>
        </p:txBody>
      </p:sp>
      <p:sp>
        <p:nvSpPr>
          <p:cNvPr id="76804" name="Text Box 5">
            <a:extLst>
              <a:ext uri="{FF2B5EF4-FFF2-40B4-BE49-F238E27FC236}">
                <a16:creationId xmlns:a16="http://schemas.microsoft.com/office/drawing/2014/main" id="{7AFFA34E-BB00-4553-8F62-E4342B196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524" y="4934027"/>
            <a:ext cx="5616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panose="020B0604020202020204" pitchFamily="34" charset="0"/>
              </a:rPr>
              <a:t>       </a:t>
            </a:r>
            <a:r>
              <a:rPr lang="cs-CZ" altLang="cs-CZ" sz="1200" dirty="0">
                <a:latin typeface="Arial" panose="020B0604020202020204" pitchFamily="34" charset="0"/>
              </a:rPr>
              <a:t>– je možný rozdílný nález karyotypu embrya a </a:t>
            </a:r>
            <a:r>
              <a:rPr lang="cs-CZ" altLang="cs-CZ" sz="1200" dirty="0" err="1">
                <a:latin typeface="Arial" panose="020B0604020202020204" pitchFamily="34" charset="0"/>
              </a:rPr>
              <a:t>extraembryonální</a:t>
            </a:r>
            <a:r>
              <a:rPr lang="cs-CZ" altLang="cs-CZ" sz="1200" dirty="0">
                <a:latin typeface="Arial" panose="020B0604020202020204" pitchFamily="34" charset="0"/>
              </a:rPr>
              <a:t> tkáně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- riziko, že placenta má normální karyotyp a plod </a:t>
            </a:r>
            <a:r>
              <a:rPr lang="cs-CZ" altLang="cs-CZ" sz="1200" dirty="0" err="1">
                <a:latin typeface="Arial" panose="020B0604020202020204" pitchFamily="34" charset="0"/>
              </a:rPr>
              <a:t>trisomii</a:t>
            </a:r>
            <a:r>
              <a:rPr lang="cs-CZ" altLang="cs-CZ" sz="1200" dirty="0">
                <a:latin typeface="Arial" panose="020B0604020202020204" pitchFamily="34" charset="0"/>
              </a:rPr>
              <a:t> je minimální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      - sporné nálezy jsou potvrzovány AMC</a:t>
            </a:r>
          </a:p>
        </p:txBody>
      </p:sp>
      <p:sp>
        <p:nvSpPr>
          <p:cNvPr id="76805" name="Text Box 6">
            <a:extLst>
              <a:ext uri="{FF2B5EF4-FFF2-40B4-BE49-F238E27FC236}">
                <a16:creationId xmlns:a16="http://schemas.microsoft.com/office/drawing/2014/main" id="{0BCF9951-4F88-4F8B-9707-75DD32D00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934027"/>
            <a:ext cx="2305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placentární </a:t>
            </a:r>
            <a:r>
              <a:rPr lang="cs-CZ" altLang="cs-CZ" sz="1200" b="1" dirty="0" err="1">
                <a:latin typeface="Arial" panose="020B0604020202020204" pitchFamily="34" charset="0"/>
              </a:rPr>
              <a:t>mozaicismus</a:t>
            </a:r>
            <a:r>
              <a:rPr lang="cs-CZ" altLang="cs-CZ" sz="1200" b="1" dirty="0">
                <a:latin typeface="Arial" panose="020B0604020202020204" pitchFamily="34" charset="0"/>
              </a:rPr>
              <a:t>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latin typeface="Arial" panose="020B0604020202020204" pitchFamily="34" charset="0"/>
              </a:rPr>
              <a:t>možný zdroj falešně pozitivních výsledků</a:t>
            </a:r>
          </a:p>
        </p:txBody>
      </p:sp>
      <p:pic>
        <p:nvPicPr>
          <p:cNvPr id="76806" name="Picture 7" descr="klky">
            <a:extLst>
              <a:ext uri="{FF2B5EF4-FFF2-40B4-BE49-F238E27FC236}">
                <a16:creationId xmlns:a16="http://schemas.microsoft.com/office/drawing/2014/main" id="{E38D6FA3-528C-4A2E-A483-51C951493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512" y="2400278"/>
            <a:ext cx="4461397" cy="247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Rectangle 11">
            <a:extLst>
              <a:ext uri="{FF2B5EF4-FFF2-40B4-BE49-F238E27FC236}">
                <a16:creationId xmlns:a16="http://schemas.microsoft.com/office/drawing/2014/main" id="{056D1EEF-BDBE-4A56-A9B3-806D7D77D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524" y="4246788"/>
            <a:ext cx="685628" cy="23586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66D62ED6-0538-4C23-8DB1-AF58AE8B5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256" y="5737521"/>
            <a:ext cx="828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Přibližně 2% vyšetření vzorků z CVS přinášejí nejednoznačný výsledek v důsledku chromosomového </a:t>
            </a:r>
            <a:r>
              <a:rPr lang="cs-CZ" altLang="cs-CZ" sz="1200" dirty="0" err="1">
                <a:latin typeface="Arial" panose="020B0604020202020204" pitchFamily="34" charset="0"/>
              </a:rPr>
              <a:t>mozaicismu</a:t>
            </a:r>
            <a:r>
              <a:rPr lang="cs-CZ" altLang="cs-CZ" sz="1200" dirty="0">
                <a:latin typeface="Arial" panose="020B0604020202020204" pitchFamily="34" charset="0"/>
              </a:rPr>
              <a:t> (zahrnuje pravý </a:t>
            </a:r>
            <a:r>
              <a:rPr lang="cs-CZ" altLang="cs-CZ" sz="1200" dirty="0" err="1">
                <a:latin typeface="Arial" panose="020B0604020202020204" pitchFamily="34" charset="0"/>
              </a:rPr>
              <a:t>mozaicismus</a:t>
            </a:r>
            <a:r>
              <a:rPr lang="cs-CZ" altLang="cs-CZ" sz="1200" dirty="0">
                <a:latin typeface="Arial" panose="020B0604020202020204" pitchFamily="34" charset="0"/>
              </a:rPr>
              <a:t> a </a:t>
            </a:r>
            <a:r>
              <a:rPr lang="cs-CZ" altLang="cs-CZ" sz="1200" dirty="0" err="1">
                <a:latin typeface="Arial" panose="020B0604020202020204" pitchFamily="34" charset="0"/>
              </a:rPr>
              <a:t>pseudomozaicismus</a:t>
            </a:r>
            <a:r>
              <a:rPr lang="cs-CZ" altLang="cs-CZ" sz="1200" dirty="0">
                <a:latin typeface="Arial" panose="020B0604020202020204" pitchFamily="34" charset="0"/>
              </a:rPr>
              <a:t>). V těchto případech je pro potvrzení případné chromosomové aberace doporučeno indikovat AMC.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332366D-063D-44E0-AE51-66FA20C0C2E1}"/>
              </a:ext>
            </a:extLst>
          </p:cNvPr>
          <p:cNvSpPr txBox="1"/>
          <p:nvPr/>
        </p:nvSpPr>
        <p:spPr>
          <a:xfrm>
            <a:off x="2010055" y="1624673"/>
            <a:ext cx="8244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1400" b="1" dirty="0"/>
              <a:t>pravý </a:t>
            </a:r>
            <a:r>
              <a:rPr lang="cs-CZ" altLang="cs-CZ" sz="1400" b="1" dirty="0" err="1"/>
              <a:t>mozaicismus</a:t>
            </a:r>
            <a:r>
              <a:rPr lang="cs-CZ" altLang="cs-CZ" sz="1400" dirty="0"/>
              <a:t> – </a:t>
            </a:r>
            <a:r>
              <a:rPr lang="cs-CZ" altLang="cs-CZ" sz="1400" b="1" dirty="0"/>
              <a:t>rozdílný karyotyp u embrya a v </a:t>
            </a:r>
            <a:r>
              <a:rPr lang="cs-CZ" altLang="cs-CZ" sz="1400" b="1" dirty="0" err="1"/>
              <a:t>extraembryonální</a:t>
            </a:r>
            <a:r>
              <a:rPr lang="cs-CZ" altLang="cs-CZ" sz="1400" b="1" dirty="0"/>
              <a:t> tkáni choriových klků</a:t>
            </a:r>
          </a:p>
          <a:p>
            <a:pPr eaLnBrk="1" hangingPunct="1"/>
            <a:r>
              <a:rPr lang="cs-CZ" altLang="cs-CZ" sz="1400" b="1" dirty="0"/>
              <a:t>                                     </a:t>
            </a:r>
            <a:r>
              <a:rPr lang="cs-CZ" altLang="cs-CZ" sz="1400" dirty="0"/>
              <a:t>(kromě toho jak u plodu, tak v klcích, může být karyotyp s pravou mozaikou </a:t>
            </a:r>
          </a:p>
          <a:p>
            <a:pPr eaLnBrk="1" hangingPunct="1"/>
            <a:r>
              <a:rPr lang="cs-CZ" altLang="cs-CZ" sz="1400" dirty="0"/>
              <a:t>                                     nebo bez mozaiky)</a:t>
            </a:r>
          </a:p>
          <a:p>
            <a:endParaRPr lang="cs-CZ" sz="1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613FA06-2966-4F0A-9CBB-EEA610FC0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04874"/>
      </p:ext>
    </p:extLst>
  </p:cSld>
  <p:clrMapOvr>
    <a:masterClrMapping/>
  </p:clrMapOvr>
  <p:transition advTm="6018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43C1F39-7F3D-4068-8EE9-09B5D7E7AE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3238" y="692696"/>
            <a:ext cx="8496300" cy="100806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2800" dirty="0"/>
              <a:t>INVAZIVNÍ METODY </a:t>
            </a:r>
            <a:br>
              <a:rPr lang="cs-CZ" altLang="cs-CZ" sz="2800" dirty="0"/>
            </a:br>
            <a:r>
              <a:rPr lang="cs-CZ" altLang="cs-CZ" sz="2800" dirty="0"/>
              <a:t>PRENATÁLNÍ DIAGNOSTIKY</a:t>
            </a:r>
          </a:p>
        </p:txBody>
      </p:sp>
      <p:sp>
        <p:nvSpPr>
          <p:cNvPr id="14339" name="Text Box 4">
            <a:extLst>
              <a:ext uri="{FF2B5EF4-FFF2-40B4-BE49-F238E27FC236}">
                <a16:creationId xmlns:a16="http://schemas.microsoft.com/office/drawing/2014/main" id="{0E8309FD-AF26-4A5A-9166-BF13F3362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2133600"/>
            <a:ext cx="864235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- biopsie choriových klků (CVS) – chorion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villi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sampling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odběr plodové vody (AMC) -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amniocentesis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odběr krve plodu (CC) –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cordocentesis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      (PUBS) –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percutaneous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umbilical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blood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sampling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      (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umbilical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vein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sampling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umbilical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cord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blood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                                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sampling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fetal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blood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sampling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odběr buněk trofoblastu pronikajících do cervikálního kanálu (TRIC) - </a:t>
            </a:r>
            <a:r>
              <a:rPr lang="cs-CZ" altLang="cs-CZ" sz="2000" b="1" dirty="0" err="1">
                <a:latin typeface="Arial" panose="020B0604020202020204" pitchFamily="34" charset="0"/>
              </a:rPr>
              <a:t>Trophoblast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Retrieval</a:t>
            </a:r>
            <a:r>
              <a:rPr lang="cs-CZ" altLang="cs-CZ" sz="2000" b="1" dirty="0">
                <a:latin typeface="Arial" panose="020B0604020202020204" pitchFamily="34" charset="0"/>
              </a:rPr>
              <a:t> and </a:t>
            </a:r>
            <a:r>
              <a:rPr lang="cs-CZ" altLang="cs-CZ" sz="2000" b="1" dirty="0" err="1">
                <a:latin typeface="Arial" panose="020B0604020202020204" pitchFamily="34" charset="0"/>
              </a:rPr>
              <a:t>Isolation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from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</a:rPr>
              <a:t> Cervix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cs-CZ" sz="2000" b="1" dirty="0">
                <a:latin typeface="Arial" panose="020B0604020202020204" pitchFamily="34" charset="0"/>
              </a:rPr>
              <a:t>odběr tkáně plodu z abortu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b="1" dirty="0">
              <a:latin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74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5EECEDF7-18EE-4CD0-A3F4-16B884423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115889"/>
            <a:ext cx="8280400" cy="15843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METODY INVAZIVNÍ PRENATÁLNÍ DIAGNOSTIKY</a:t>
            </a:r>
          </a:p>
        </p:txBody>
      </p:sp>
      <p:sp>
        <p:nvSpPr>
          <p:cNvPr id="56323" name="Text Box 5">
            <a:extLst>
              <a:ext uri="{FF2B5EF4-FFF2-40B4-BE49-F238E27FC236}">
                <a16:creationId xmlns:a16="http://schemas.microsoft.com/office/drawing/2014/main" id="{23D412EE-DB67-4B5D-B4B1-7CD397078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2516188"/>
            <a:ext cx="8815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rizika invazivních metod: - odtok PV po AMC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                                - klasická AMC, CVS, CC  – 0,3 - 0,5% riziko odtoku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                                  PV a abortu (u abortu do 2 týdnů po odběru je uvažováno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                                  o souvislosti s AMC, CVS, CC) </a:t>
            </a:r>
          </a:p>
        </p:txBody>
      </p:sp>
      <p:sp>
        <p:nvSpPr>
          <p:cNvPr id="56324" name="Text Box 6">
            <a:extLst>
              <a:ext uri="{FF2B5EF4-FFF2-40B4-BE49-F238E27FC236}">
                <a16:creationId xmlns:a16="http://schemas.microsoft.com/office/drawing/2014/main" id="{D44CD45C-1497-468C-B59C-B6B4FC70A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868863"/>
            <a:ext cx="3308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u="sng">
                <a:latin typeface="Arial" panose="020B0604020202020204" pitchFamily="34" charset="0"/>
              </a:rPr>
              <a:t>klasická cytogenetika – délka trvání vyšetření: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AMC - výsledek za 2 -3 týdny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CVS – 2 – 3 týdny (dlouhodobá kultivace)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CC – výsledek do týdne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u="sng">
                <a:latin typeface="Arial" panose="020B0604020202020204" pitchFamily="34" charset="0"/>
              </a:rPr>
              <a:t>molekulární genetika – délka trvání vyšetření: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QF-PCR – za 24 – 48 hodin</a:t>
            </a:r>
          </a:p>
        </p:txBody>
      </p:sp>
      <p:sp>
        <p:nvSpPr>
          <p:cNvPr id="56325" name="Text Box 7">
            <a:extLst>
              <a:ext uri="{FF2B5EF4-FFF2-40B4-BE49-F238E27FC236}">
                <a16:creationId xmlns:a16="http://schemas.microsoft.com/office/drawing/2014/main" id="{DE14D7CD-DB87-440C-84C6-5F1850AB6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014" y="3716339"/>
            <a:ext cx="807402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Hodnoty rizika jsou orientační: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>
                <a:latin typeface="Arial" panose="020B0604020202020204" pitchFamily="34" charset="0"/>
              </a:rPr>
              <a:t> zkušenost lékaře odebírajícího materiál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>
                <a:latin typeface="Arial" panose="020B0604020202020204" pitchFamily="34" charset="0"/>
              </a:rPr>
              <a:t> míra sledování zdravotního stavu těhotné a plodu (včasným podchycením případných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komplikací lze předejít abortu)</a:t>
            </a:r>
          </a:p>
        </p:txBody>
      </p:sp>
      <p:sp>
        <p:nvSpPr>
          <p:cNvPr id="56326" name="Text Box 8">
            <a:extLst>
              <a:ext uri="{FF2B5EF4-FFF2-40B4-BE49-F238E27FC236}">
                <a16:creationId xmlns:a16="http://schemas.microsoft.com/office/drawing/2014/main" id="{BC74CC3D-9B22-4CCE-92C4-830396F7F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1844676"/>
            <a:ext cx="6145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INVAZIVNÍ METODY PRENATÁLNÍ DIAGNOSTIKY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57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83A841B-C877-4368-B001-05B6653EFC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512" y="548680"/>
            <a:ext cx="8280400" cy="15843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FETÁLNÍ TERAPIE</a:t>
            </a:r>
          </a:p>
        </p:txBody>
      </p:sp>
      <p:sp>
        <p:nvSpPr>
          <p:cNvPr id="58371" name="Text Box 4">
            <a:extLst>
              <a:ext uri="{FF2B5EF4-FFF2-40B4-BE49-F238E27FC236}">
                <a16:creationId xmlns:a16="http://schemas.microsoft.com/office/drawing/2014/main" id="{03A601A9-A86C-4DCC-B06D-ACCECAFD6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2636838"/>
            <a:ext cx="6337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není běžným postupem v souvislosti s dědičnými chorobami plodu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34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6D38D6F3-CFE9-49B3-A329-5DB98E084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4858" y="296863"/>
            <a:ext cx="8280400" cy="15843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UPT (umělé přerušení těhotenství) z genetické indikace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D043DCC5-3082-4557-A257-8F10797319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F80BF61F-90B5-417E-B7FC-77E77A17E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989138"/>
            <a:ext cx="8280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Ukončení gravidity pro VVV z genetické indikace je možné do </a:t>
            </a: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</a:rPr>
              <a:t>24. t.g.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>
                <a:latin typeface="Arial" panose="020B0604020202020204" pitchFamily="34" charset="0"/>
              </a:rPr>
              <a:t> interrupce – do 12.t.g.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>
                <a:latin typeface="Arial" panose="020B0604020202020204" pitchFamily="34" charset="0"/>
              </a:rPr>
              <a:t> indukce abortu později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Pozdní záchyt VV (po 24. t.g.) – mezioborová komise – gynekolog,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                                                    odborný lékař (vada plodu), genetik,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                                                    psycholog – ve výjimečných případech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                                                    UPT i později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                                                 - individuální poradenství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12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77A9E4D4-B7F2-43C4-AD44-71C0AE0DE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1916114"/>
            <a:ext cx="8351837" cy="136683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VROZENÉ CHROMOSOMOVÉ ABNORMALITY U PLODU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52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66C39C70-4B9F-4144-B518-FEADCD0542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altLang="cs-CZ"/>
              <a:t>Zastoupení chromosomových změn plodů</a:t>
            </a:r>
          </a:p>
        </p:txBody>
      </p:sp>
      <p:pic>
        <p:nvPicPr>
          <p:cNvPr id="64515" name="Zástupný symbol pro obsah 4">
            <a:extLst>
              <a:ext uri="{FF2B5EF4-FFF2-40B4-BE49-F238E27FC236}">
                <a16:creationId xmlns:a16="http://schemas.microsoft.com/office/drawing/2014/main" id="{C75338A0-E0E2-44AE-ACEF-5A8AE796AC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" r="49899" b="3181"/>
          <a:stretch>
            <a:fillRect/>
          </a:stretch>
        </p:blipFill>
        <p:spPr>
          <a:xfrm>
            <a:off x="4746625" y="1484314"/>
            <a:ext cx="2698750" cy="4403725"/>
          </a:xfrm>
        </p:spPr>
      </p:pic>
      <p:sp>
        <p:nvSpPr>
          <p:cNvPr id="64516" name="Obdélník 5">
            <a:extLst>
              <a:ext uri="{FF2B5EF4-FFF2-40B4-BE49-F238E27FC236}">
                <a16:creationId xmlns:a16="http://schemas.microsoft.com/office/drawing/2014/main" id="{1D29C5B9-CCDE-490A-8DE5-DA8A923B9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4979989"/>
            <a:ext cx="431800" cy="32067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190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2875B16B-F0C0-4A63-83BD-13FAF72C4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9588" y="336050"/>
            <a:ext cx="8367712" cy="14478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 CHROMOSOMOVÉ ABNORMALITY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1B0A0AAA-9697-4AAD-8F47-F7776E1ADB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2205038"/>
            <a:ext cx="7632700" cy="2449512"/>
          </a:xfrm>
        </p:spPr>
        <p:txBody>
          <a:bodyPr/>
          <a:lstStyle/>
          <a:p>
            <a:pPr eaLnBrk="1" hangingPunct="1"/>
            <a:r>
              <a:rPr lang="cs-CZ" altLang="cs-CZ" sz="2400" b="1" u="sng"/>
              <a:t>vrozené</a:t>
            </a:r>
            <a:r>
              <a:rPr lang="cs-CZ" altLang="cs-CZ" sz="2400" b="1"/>
              <a:t> chromosomové abnormality (VCA) – </a:t>
            </a:r>
            <a:r>
              <a:rPr lang="cs-CZ" altLang="cs-CZ" sz="1600" b="1"/>
              <a:t>viz prezentace „vrozené chromosomové abnormality“</a:t>
            </a:r>
          </a:p>
          <a:p>
            <a:pPr eaLnBrk="1" hangingPunct="1">
              <a:buFontTx/>
              <a:buNone/>
            </a:pPr>
            <a:r>
              <a:rPr lang="cs-CZ" altLang="cs-CZ" sz="3600"/>
              <a:t>   </a:t>
            </a:r>
            <a:r>
              <a:rPr lang="cs-CZ" altLang="cs-CZ" sz="2000" b="1"/>
              <a:t>vyšetření konstitučního karyotypu – početní</a:t>
            </a:r>
          </a:p>
          <a:p>
            <a:pPr eaLnBrk="1" hangingPunct="1">
              <a:buFontTx/>
              <a:buNone/>
            </a:pPr>
            <a:r>
              <a:rPr lang="cs-CZ" altLang="cs-CZ" sz="2000" b="1"/>
              <a:t>                                                               - strukturní</a:t>
            </a:r>
            <a:r>
              <a:rPr lang="cs-CZ" altLang="cs-CZ" sz="3200"/>
              <a:t> </a:t>
            </a:r>
            <a:endParaRPr lang="cs-CZ" altLang="cs-CZ" sz="3200" b="1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5AD09F28-125B-45CA-A80B-B4D6FE8E0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5084764"/>
            <a:ext cx="87852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Kterákoli abnormalita může být přítomna i v mozaice, ale prenatální záchyt mozaiek není příliš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400"/>
              <a:t>častý.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41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>
            <a:extLst>
              <a:ext uri="{FF2B5EF4-FFF2-40B4-BE49-F238E27FC236}">
                <a16:creationId xmlns:a16="http://schemas.microsoft.com/office/drawing/2014/main" id="{5B7C48EF-7F82-496D-B38B-A97ECDD857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476251"/>
            <a:ext cx="8497888" cy="16557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PREIMPLANTAČNÍ GENETICKÉ TESTOVÁNÍ embryí </a:t>
            </a:r>
            <a:br>
              <a:rPr lang="cs-CZ" altLang="cs-CZ"/>
            </a:br>
            <a:r>
              <a:rPr lang="cs-CZ" altLang="cs-CZ"/>
              <a:t>(asistovaná reprodukce)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009DEB0-9671-4C62-8C1D-1DCDF7DFD724}"/>
              </a:ext>
            </a:extLst>
          </p:cNvPr>
          <p:cNvSpPr txBox="1"/>
          <p:nvPr/>
        </p:nvSpPr>
        <p:spPr>
          <a:xfrm>
            <a:off x="1847851" y="2698750"/>
            <a:ext cx="8367713" cy="1600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dirty="0">
                <a:latin typeface="+mn-lt"/>
              </a:rPr>
              <a:t>PGT-A: </a:t>
            </a:r>
            <a:r>
              <a:rPr lang="cs-CZ" sz="1400" dirty="0" err="1">
                <a:latin typeface="+mn-lt"/>
              </a:rPr>
              <a:t>preimplantační</a:t>
            </a:r>
            <a:r>
              <a:rPr lang="cs-CZ" sz="1400" dirty="0">
                <a:latin typeface="+mn-lt"/>
              </a:rPr>
              <a:t> genetické testování </a:t>
            </a:r>
            <a:r>
              <a:rPr lang="cs-CZ" sz="1400" b="1" dirty="0">
                <a:latin typeface="+mn-lt"/>
              </a:rPr>
              <a:t>aneuploidií</a:t>
            </a:r>
            <a:r>
              <a:rPr lang="cs-CZ" sz="1400" dirty="0">
                <a:latin typeface="+mn-lt"/>
              </a:rPr>
              <a:t> </a:t>
            </a:r>
          </a:p>
          <a:p>
            <a:pPr>
              <a:defRPr/>
            </a:pPr>
            <a:r>
              <a:rPr lang="cs-CZ" sz="1400" dirty="0">
                <a:latin typeface="+mn-lt"/>
              </a:rPr>
              <a:t>           (dříve PGS – </a:t>
            </a:r>
            <a:r>
              <a:rPr lang="cs-CZ" sz="1400" dirty="0" err="1">
                <a:latin typeface="+mn-lt"/>
              </a:rPr>
              <a:t>preimplantační</a:t>
            </a:r>
            <a:r>
              <a:rPr lang="cs-CZ" sz="1400" dirty="0">
                <a:latin typeface="+mn-lt"/>
              </a:rPr>
              <a:t> genetický </a:t>
            </a:r>
            <a:r>
              <a:rPr lang="cs-CZ" sz="1400" dirty="0" err="1">
                <a:latin typeface="+mn-lt"/>
              </a:rPr>
              <a:t>screening</a:t>
            </a:r>
            <a:r>
              <a:rPr lang="cs-CZ" sz="1400" dirty="0">
                <a:latin typeface="+mn-lt"/>
              </a:rPr>
              <a:t>)</a:t>
            </a:r>
          </a:p>
          <a:p>
            <a:pPr>
              <a:defRPr/>
            </a:pPr>
            <a:r>
              <a:rPr lang="cs-CZ" sz="1400" dirty="0">
                <a:latin typeface="+mn-lt"/>
              </a:rPr>
              <a:t>PGT-M: </a:t>
            </a:r>
            <a:r>
              <a:rPr lang="cs-CZ" sz="1400" dirty="0" err="1">
                <a:latin typeface="+mn-lt"/>
              </a:rPr>
              <a:t>preimplantační</a:t>
            </a:r>
            <a:r>
              <a:rPr lang="cs-CZ" sz="1400" dirty="0">
                <a:latin typeface="+mn-lt"/>
              </a:rPr>
              <a:t> genetické testování </a:t>
            </a:r>
            <a:r>
              <a:rPr lang="cs-CZ" sz="1400" b="1" dirty="0" err="1">
                <a:latin typeface="+mn-lt"/>
              </a:rPr>
              <a:t>monogenních</a:t>
            </a:r>
            <a:r>
              <a:rPr lang="cs-CZ" sz="1400" b="1" dirty="0">
                <a:latin typeface="+mn-lt"/>
              </a:rPr>
              <a:t> chorob </a:t>
            </a:r>
          </a:p>
          <a:p>
            <a:pPr>
              <a:defRPr/>
            </a:pPr>
            <a:r>
              <a:rPr lang="cs-CZ" sz="1400" dirty="0">
                <a:latin typeface="+mn-lt"/>
              </a:rPr>
              <a:t>           (dříve PGD – </a:t>
            </a:r>
            <a:r>
              <a:rPr lang="cs-CZ" sz="1400" dirty="0" err="1">
                <a:latin typeface="+mn-lt"/>
              </a:rPr>
              <a:t>preimplantační</a:t>
            </a:r>
            <a:r>
              <a:rPr lang="cs-CZ" sz="1400" dirty="0">
                <a:latin typeface="+mn-lt"/>
              </a:rPr>
              <a:t> genetická diagnostika)</a:t>
            </a:r>
          </a:p>
          <a:p>
            <a:pPr>
              <a:defRPr/>
            </a:pPr>
            <a:r>
              <a:rPr lang="cs-CZ" sz="1400" dirty="0">
                <a:latin typeface="+mn-lt"/>
              </a:rPr>
              <a:t>PGT-SR: </a:t>
            </a:r>
            <a:r>
              <a:rPr lang="cs-CZ" sz="1400" dirty="0" err="1">
                <a:latin typeface="+mn-lt"/>
              </a:rPr>
              <a:t>preimplantační</a:t>
            </a:r>
            <a:r>
              <a:rPr lang="cs-CZ" sz="1400" dirty="0">
                <a:latin typeface="+mn-lt"/>
              </a:rPr>
              <a:t> genetické testování </a:t>
            </a:r>
            <a:r>
              <a:rPr lang="cs-CZ" sz="1400" b="1" dirty="0">
                <a:latin typeface="+mn-lt"/>
              </a:rPr>
              <a:t>strukturních chromosomových přestaveb</a:t>
            </a:r>
          </a:p>
          <a:p>
            <a:pPr>
              <a:defRPr/>
            </a:pPr>
            <a:r>
              <a:rPr lang="cs-CZ" sz="1400" b="1" dirty="0">
                <a:latin typeface="+mn-lt"/>
              </a:rPr>
              <a:t>             </a:t>
            </a:r>
            <a:r>
              <a:rPr lang="cs-CZ" sz="1400" dirty="0">
                <a:latin typeface="+mn-lt"/>
              </a:rPr>
              <a:t>(</a:t>
            </a:r>
            <a:r>
              <a:rPr lang="cs-CZ" sz="1400" dirty="0" err="1">
                <a:latin typeface="+mn-lt"/>
              </a:rPr>
              <a:t>structural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rearrangement</a:t>
            </a:r>
            <a:r>
              <a:rPr lang="cs-CZ" sz="1400" dirty="0">
                <a:latin typeface="+mn-lt"/>
              </a:rPr>
              <a:t>) </a:t>
            </a:r>
          </a:p>
          <a:p>
            <a:pPr>
              <a:defRPr/>
            </a:pPr>
            <a:r>
              <a:rPr lang="cs-CZ" sz="1400" dirty="0">
                <a:latin typeface="+mn-lt"/>
              </a:rPr>
              <a:t>             (dříve PGD – </a:t>
            </a:r>
            <a:r>
              <a:rPr lang="cs-CZ" sz="1400" dirty="0" err="1">
                <a:latin typeface="+mn-lt"/>
              </a:rPr>
              <a:t>preimplantační</a:t>
            </a:r>
            <a:r>
              <a:rPr lang="cs-CZ" sz="1400" dirty="0">
                <a:latin typeface="+mn-lt"/>
              </a:rPr>
              <a:t> genetická diagnostika)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3BD2B5F-1C16-4FF6-A5DD-892A1A5F6A96}"/>
              </a:ext>
            </a:extLst>
          </p:cNvPr>
          <p:cNvSpPr txBox="1"/>
          <p:nvPr/>
        </p:nvSpPr>
        <p:spPr>
          <a:xfrm>
            <a:off x="1971675" y="4581525"/>
            <a:ext cx="5386388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400" dirty="0">
                <a:latin typeface="+mn-lt"/>
              </a:rPr>
              <a:t>PGT-A: </a:t>
            </a:r>
            <a:r>
              <a:rPr lang="cs-CZ" sz="1400" dirty="0" err="1">
                <a:latin typeface="+mn-lt"/>
              </a:rPr>
              <a:t>array</a:t>
            </a:r>
            <a:r>
              <a:rPr lang="cs-CZ" sz="1400" dirty="0">
                <a:latin typeface="+mn-lt"/>
              </a:rPr>
              <a:t>-CGH, MPS (masivně paralelní </a:t>
            </a:r>
            <a:r>
              <a:rPr lang="cs-CZ" sz="1400" dirty="0" err="1">
                <a:latin typeface="+mn-lt"/>
              </a:rPr>
              <a:t>sekvenování</a:t>
            </a:r>
            <a:r>
              <a:rPr lang="cs-CZ" sz="1400" dirty="0">
                <a:latin typeface="+mn-lt"/>
              </a:rPr>
              <a:t>) </a:t>
            </a:r>
          </a:p>
          <a:p>
            <a:pPr>
              <a:defRPr/>
            </a:pPr>
            <a:r>
              <a:rPr lang="cs-CZ" sz="1400" dirty="0">
                <a:latin typeface="+mn-lt"/>
              </a:rPr>
              <a:t>           </a:t>
            </a:r>
          </a:p>
          <a:p>
            <a:pPr>
              <a:defRPr/>
            </a:pPr>
            <a:r>
              <a:rPr lang="cs-CZ" sz="1400" dirty="0">
                <a:latin typeface="+mn-lt"/>
              </a:rPr>
              <a:t>PGT-M: </a:t>
            </a:r>
            <a:r>
              <a:rPr lang="cs-CZ" sz="1400" b="1" dirty="0">
                <a:latin typeface="+mn-lt"/>
              </a:rPr>
              <a:t> </a:t>
            </a:r>
            <a:r>
              <a:rPr lang="cs-CZ" sz="1400" dirty="0">
                <a:latin typeface="+mn-lt"/>
              </a:rPr>
              <a:t>MPS</a:t>
            </a:r>
          </a:p>
          <a:p>
            <a:pPr>
              <a:defRPr/>
            </a:pPr>
            <a:r>
              <a:rPr lang="cs-CZ" sz="1400" dirty="0">
                <a:latin typeface="+mn-lt"/>
              </a:rPr>
              <a:t>        </a:t>
            </a:r>
          </a:p>
          <a:p>
            <a:pPr>
              <a:defRPr/>
            </a:pPr>
            <a:r>
              <a:rPr lang="cs-CZ" sz="1400" dirty="0">
                <a:latin typeface="+mn-lt"/>
              </a:rPr>
              <a:t>PGT-SR: </a:t>
            </a:r>
            <a:r>
              <a:rPr lang="cs-CZ" sz="1400" b="1" dirty="0">
                <a:latin typeface="+mn-lt"/>
              </a:rPr>
              <a:t> </a:t>
            </a:r>
            <a:r>
              <a:rPr lang="cs-CZ" sz="1400" dirty="0">
                <a:latin typeface="+mn-lt"/>
              </a:rPr>
              <a:t>MPS, SNP </a:t>
            </a:r>
            <a:r>
              <a:rPr lang="cs-CZ" sz="1400" dirty="0" err="1">
                <a:latin typeface="+mn-lt"/>
              </a:rPr>
              <a:t>array</a:t>
            </a:r>
            <a:r>
              <a:rPr lang="cs-CZ" sz="1400" dirty="0">
                <a:latin typeface="+mn-lt"/>
              </a:rPr>
              <a:t> (</a:t>
            </a:r>
            <a:r>
              <a:rPr lang="cs-CZ" sz="1400" dirty="0" err="1">
                <a:latin typeface="+mn-lt"/>
              </a:rPr>
              <a:t>Karyomapping</a:t>
            </a:r>
            <a:r>
              <a:rPr lang="cs-CZ" sz="1400" dirty="0">
                <a:latin typeface="+mn-lt"/>
              </a:rPr>
              <a:t>)</a:t>
            </a:r>
          </a:p>
          <a:p>
            <a:pPr>
              <a:defRPr/>
            </a:pPr>
            <a:r>
              <a:rPr lang="cs-CZ" sz="1400" dirty="0">
                <a:latin typeface="+mn-lt"/>
              </a:rPr>
              <a:t>             </a:t>
            </a:r>
          </a:p>
        </p:txBody>
      </p:sp>
      <p:sp>
        <p:nvSpPr>
          <p:cNvPr id="67589" name="TextovéPole 2">
            <a:extLst>
              <a:ext uri="{FF2B5EF4-FFF2-40B4-BE49-F238E27FC236}">
                <a16:creationId xmlns:a16="http://schemas.microsoft.com/office/drawing/2014/main" id="{D71E7CA5-3C67-46D2-A616-59F5208D6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314" y="5445126"/>
            <a:ext cx="4283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Karyomapping – metoda umožňuje nepřímou DNA diagnostiku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pro všechny lokusy lidského genomu. Podstatou je propojení SNP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markerů s hledanou mutací. Lze detekovat aneuploidie i mutace v genu.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Porovnáváme SNP profily rodičů a embrya.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725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>
            <a:extLst>
              <a:ext uri="{FF2B5EF4-FFF2-40B4-BE49-F238E27FC236}">
                <a16:creationId xmlns:a16="http://schemas.microsoft.com/office/drawing/2014/main" id="{85063E9E-49BE-4CCB-8FA9-736E4CBCC7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260649"/>
            <a:ext cx="8497192" cy="172849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PREIMPLANTAČNÍ GENETICKÉ TESTOVÁNÍ embryí </a:t>
            </a:r>
            <a:br>
              <a:rPr lang="cs-CZ" altLang="cs-CZ"/>
            </a:br>
            <a:r>
              <a:rPr lang="cs-CZ" altLang="cs-CZ"/>
              <a:t>(asistovaná reprodukce)</a:t>
            </a:r>
          </a:p>
        </p:txBody>
      </p:sp>
      <p:sp>
        <p:nvSpPr>
          <p:cNvPr id="69635" name="Text Box 5">
            <a:extLst>
              <a:ext uri="{FF2B5EF4-FFF2-40B4-BE49-F238E27FC236}">
                <a16:creationId xmlns:a16="http://schemas.microsoft.com/office/drawing/2014/main" id="{CDA5002B-7A96-43F5-8F92-8E40D2A8D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220913"/>
            <a:ext cx="88090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analýza několika buněk 5 - 6 denního embrya = blastocysty (odběr </a:t>
            </a:r>
            <a:r>
              <a:rPr lang="cs-CZ" altLang="cs-CZ" sz="1800" dirty="0" err="1">
                <a:latin typeface="Arial" panose="020B0604020202020204" pitchFamily="34" charset="0"/>
              </a:rPr>
              <a:t>trofektodermu</a:t>
            </a:r>
            <a:r>
              <a:rPr lang="cs-CZ" altLang="cs-CZ" sz="1800" dirty="0">
                <a:latin typeface="Arial" panose="020B0604020202020204" pitchFamily="34" charset="0"/>
              </a:rPr>
              <a:t>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  v některých případech odběr </a:t>
            </a:r>
            <a:r>
              <a:rPr lang="cs-CZ" altLang="cs-CZ" sz="1800" dirty="0">
                <a:latin typeface="Arial" panose="020B0604020202020204" pitchFamily="34" charset="0"/>
              </a:rPr>
              <a:t>buněk (blastomer) z </a:t>
            </a:r>
            <a:r>
              <a:rPr lang="cs-CZ" altLang="cs-CZ" sz="1800" dirty="0">
                <a:latin typeface="Arial" panose="020B0604020202020204" pitchFamily="34" charset="0"/>
              </a:rPr>
              <a:t>3 denního embrya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možnost detekce genetických abnormalit embrya – aneuploidie chromosomů,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  detekce nebalancovaného genetického materiálu u embryí nosičů balancované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  přestavby, analýza mutací v genech (</a:t>
            </a:r>
            <a:r>
              <a:rPr lang="cs-CZ" altLang="cs-CZ" sz="1800" dirty="0" err="1">
                <a:latin typeface="Arial" panose="020B0604020202020204" pitchFamily="34" charset="0"/>
              </a:rPr>
              <a:t>monogenní</a:t>
            </a:r>
            <a:r>
              <a:rPr lang="cs-CZ" altLang="cs-CZ" sz="1800" dirty="0">
                <a:latin typeface="Arial" panose="020B0604020202020204" pitchFamily="34" charset="0"/>
              </a:rPr>
              <a:t> choroby)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do dělohy matky je implantováno embryo bez genetické zátěže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zvýšení pravděpodobnosti úspěšného těhotenství a narození zdravého dítěte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vyšetření je možné doplnit vyšetřením z plodové vody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Arial" panose="020B0604020202020204" pitchFamily="34" charset="0"/>
              </a:rPr>
              <a:t> není vyloučena jiná genetická vada než ta, která je vyšetřena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294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ee1">
            <a:extLst>
              <a:ext uri="{FF2B5EF4-FFF2-40B4-BE49-F238E27FC236}">
                <a16:creationId xmlns:a16="http://schemas.microsoft.com/office/drawing/2014/main" id="{9CF25E5C-F0CF-47EE-A87D-CD959A908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063" y="0"/>
            <a:ext cx="8318500" cy="60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05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ee2">
            <a:extLst>
              <a:ext uri="{FF2B5EF4-FFF2-40B4-BE49-F238E27FC236}">
                <a16:creationId xmlns:a16="http://schemas.microsoft.com/office/drawing/2014/main" id="{DA3C49F6-E4B0-4FB4-91B5-8FF8D9630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0"/>
            <a:ext cx="8512528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08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1B003B7-8720-44DF-9DB3-A6BE54719D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325439"/>
            <a:ext cx="8280400" cy="15843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2800"/>
              <a:t>Klinické indikace </a:t>
            </a:r>
            <a:br>
              <a:rPr lang="cs-CZ" altLang="cs-CZ" sz="2800"/>
            </a:br>
            <a:r>
              <a:rPr lang="cs-CZ" altLang="cs-CZ" sz="2800"/>
              <a:t>k prenatálnímu stanovení karyotypu invazivními diagnostickými metodami 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364CAAF-2C78-419E-89EF-1FB9488579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5CF678E0-2A64-4B89-9F8A-D9A420D42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205038"/>
            <a:ext cx="828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invazivní metody vyšetření karyotypu plodu jsou indikovány </a:t>
            </a:r>
            <a:r>
              <a:rPr lang="cs-CZ" altLang="cs-CZ" sz="1800">
                <a:solidFill>
                  <a:srgbClr val="EE2626"/>
                </a:solidFill>
                <a:latin typeface="Arial" panose="020B0604020202020204" pitchFamily="34" charset="0"/>
              </a:rPr>
              <a:t>při vyšším riziku narození dítěte s VCA (vrozenou chromosomovou abnormalitou)</a:t>
            </a: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56D21F00-55A0-4C12-B6B8-3A69F9F7E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4" y="3284539"/>
            <a:ext cx="84042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hodnoty biochemických markerů mimo normu (screening I., II. trimestru)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Arial" panose="020B0604020202020204" pitchFamily="34" charset="0"/>
              </a:rPr>
              <a:t>- věková indikace </a:t>
            </a:r>
            <a:r>
              <a:rPr lang="cs-CZ" altLang="cs-CZ" sz="1800">
                <a:latin typeface="Arial" panose="020B0604020202020204" pitchFamily="34" charset="0"/>
              </a:rPr>
              <a:t>(v kombinaci s dalšími rizikovými faktory)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věk matky – 35-37 let v roce porodu  </a:t>
            </a:r>
            <a:endParaRPr lang="cs-CZ" altLang="cs-CZ" sz="1800">
              <a:solidFill>
                <a:srgbClr val="EE2626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věk otce – nad 40 let (riziko vyššího výskytu monogenních chorob)</a:t>
            </a:r>
            <a:r>
              <a:rPr lang="cs-CZ" altLang="cs-CZ" sz="18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součet věku rodičů – nad 70 let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Arial" panose="020B0604020202020204" pitchFamily="34" charset="0"/>
              </a:rPr>
              <a:t>- VVV nalezené na UZ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rgbClr val="FF0000"/>
                </a:solidFill>
                <a:latin typeface="Arial" panose="020B0604020202020204" pitchFamily="34" charset="0"/>
              </a:rPr>
              <a:t> balancovaná VCA u rodičů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rgbClr val="FF0000"/>
                </a:solidFill>
                <a:latin typeface="Arial" panose="020B0604020202020204" pitchFamily="34" charset="0"/>
              </a:rPr>
              <a:t> výskyt VCA v rodině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rgbClr val="FF0000"/>
                </a:solidFill>
                <a:latin typeface="Arial" panose="020B0604020202020204" pitchFamily="34" charset="0"/>
              </a:rPr>
              <a:t> předchozí porod dítěte s VCA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515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ee3">
            <a:extLst>
              <a:ext uri="{FF2B5EF4-FFF2-40B4-BE49-F238E27FC236}">
                <a16:creationId xmlns:a16="http://schemas.microsoft.com/office/drawing/2014/main" id="{697ECBB9-F905-460F-80BD-E51A2A7B9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88" y="-27455"/>
            <a:ext cx="8208912" cy="604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56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ee4">
            <a:extLst>
              <a:ext uri="{FF2B5EF4-FFF2-40B4-BE49-F238E27FC236}">
                <a16:creationId xmlns:a16="http://schemas.microsoft.com/office/drawing/2014/main" id="{78DC25D5-77D1-46CE-A9E9-FD9164909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0"/>
            <a:ext cx="8458614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62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ee6">
            <a:extLst>
              <a:ext uri="{FF2B5EF4-FFF2-40B4-BE49-F238E27FC236}">
                <a16:creationId xmlns:a16="http://schemas.microsoft.com/office/drawing/2014/main" id="{99AEA268-1615-4F42-9135-F81BA76D8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0"/>
            <a:ext cx="8489776" cy="601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53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Obdélník 1">
            <a:extLst>
              <a:ext uri="{FF2B5EF4-FFF2-40B4-BE49-F238E27FC236}">
                <a16:creationId xmlns:a16="http://schemas.microsoft.com/office/drawing/2014/main" id="{60B03493-2979-449A-8154-FB9450797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25" y="2276476"/>
            <a:ext cx="58864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Obsah prezentace je v souladu s aktuálními doporučeními Společnosti lékařské genetiky a genomiky ČLS JEP (www.slg.cz)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27168C6-1C75-4DBB-B1F7-0BCA84A658EC}"/>
              </a:ext>
            </a:extLst>
          </p:cNvPr>
          <p:cNvSpPr txBox="1">
            <a:spLocks/>
          </p:cNvSpPr>
          <p:nvPr/>
        </p:nvSpPr>
        <p:spPr>
          <a:xfrm>
            <a:off x="2905125" y="3573464"/>
            <a:ext cx="6059488" cy="4333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cs-CZ" altLang="cs-CZ" sz="1800" kern="0" dirty="0"/>
              <a:t>Kontakt pro dotazy: Navarikova.Marta@fnbrno.cz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A09219BE-EFEB-4C11-9D95-5AC58D095F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260350"/>
            <a:ext cx="8424862" cy="12969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cs-CZ" altLang="cs-CZ"/>
              <a:t>Riziko Downova syndromu </a:t>
            </a:r>
            <a:br>
              <a:rPr lang="cs-CZ" altLang="cs-CZ"/>
            </a:br>
            <a:r>
              <a:rPr lang="cs-CZ" altLang="cs-CZ"/>
              <a:t>v souvislosti s věkem matky</a:t>
            </a:r>
          </a:p>
        </p:txBody>
      </p:sp>
      <p:pic>
        <p:nvPicPr>
          <p:cNvPr id="22531" name="Zástupný symbol pro obsah 4">
            <a:extLst>
              <a:ext uri="{FF2B5EF4-FFF2-40B4-BE49-F238E27FC236}">
                <a16:creationId xmlns:a16="http://schemas.microsoft.com/office/drawing/2014/main" id="{A4B2EDB3-A83D-4134-9E1E-C7F5B3A628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9" t="1207" r="1563" b="57773"/>
          <a:stretch>
            <a:fillRect/>
          </a:stretch>
        </p:blipFill>
        <p:spPr>
          <a:xfrm>
            <a:off x="3656014" y="1844675"/>
            <a:ext cx="4879975" cy="3455988"/>
          </a:xfrm>
        </p:spPr>
      </p:pic>
      <p:sp>
        <p:nvSpPr>
          <p:cNvPr id="22532" name="TextovéPole 5">
            <a:extLst>
              <a:ext uri="{FF2B5EF4-FFF2-40B4-BE49-F238E27FC236}">
                <a16:creationId xmlns:a16="http://schemas.microsoft.com/office/drawing/2014/main" id="{9879427A-A691-40D1-BE2A-4584D00BC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5445125"/>
            <a:ext cx="8247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Zvyšování rizika narození plodu s Downovým syndromem v souvislosti s věkem matky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(Hájek Z. a kol. 2014)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A36803F-124B-4A69-8BC0-31C136FA7041}"/>
              </a:ext>
            </a:extLst>
          </p:cNvPr>
          <p:cNvSpPr/>
          <p:nvPr/>
        </p:nvSpPr>
        <p:spPr bwMode="auto">
          <a:xfrm>
            <a:off x="3935414" y="2060575"/>
            <a:ext cx="720725" cy="2159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latin typeface="Arial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59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FCD787A-9920-470A-A6CD-C34FE074A0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377" y="188914"/>
            <a:ext cx="11305256" cy="179992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2800" dirty="0"/>
              <a:t>INVAZIVNÍ METODY </a:t>
            </a:r>
            <a:r>
              <a:rPr lang="cs-CZ" altLang="cs-CZ" sz="2800" dirty="0" smtClean="0"/>
              <a:t>PRENATÁLNÍ </a:t>
            </a:r>
            <a:r>
              <a:rPr lang="cs-CZ" altLang="cs-CZ" sz="2800" dirty="0"/>
              <a:t>DIAGNOSTIKY </a:t>
            </a:r>
            <a:br>
              <a:rPr lang="cs-CZ" altLang="cs-CZ" sz="2800" dirty="0"/>
            </a:br>
            <a:r>
              <a:rPr lang="cs-CZ" altLang="cs-CZ" sz="2800" dirty="0"/>
              <a:t>– postup vyšetření</a:t>
            </a:r>
          </a:p>
        </p:txBody>
      </p:sp>
      <p:sp>
        <p:nvSpPr>
          <p:cNvPr id="23555" name="TextovéPole 1">
            <a:extLst>
              <a:ext uri="{FF2B5EF4-FFF2-40B4-BE49-F238E27FC236}">
                <a16:creationId xmlns:a16="http://schemas.microsoft.com/office/drawing/2014/main" id="{56903699-167E-4CF9-8A6D-F74175ABB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2178051"/>
            <a:ext cx="7445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Základním vyšetřením při PND jakékoliv indikace je vyšetření nebalancovaných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chromosomových (genomových) aberací, které nejčastěji vznikají de novo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a většinou mají závažný klinický obraz. </a:t>
            </a:r>
          </a:p>
        </p:txBody>
      </p:sp>
      <p:sp>
        <p:nvSpPr>
          <p:cNvPr id="23556" name="TextovéPole 2">
            <a:extLst>
              <a:ext uri="{FF2B5EF4-FFF2-40B4-BE49-F238E27FC236}">
                <a16:creationId xmlns:a16="http://schemas.microsoft.com/office/drawing/2014/main" id="{10F1D30D-91C8-413E-BDC3-BABDF0824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4" y="1795463"/>
            <a:ext cx="2276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u="sng">
                <a:latin typeface="Arial" panose="020B0604020202020204" pitchFamily="34" charset="0"/>
              </a:rPr>
              <a:t>Základní vyšetření: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40D38D6-DA0E-45C4-B138-288590A244B2}"/>
              </a:ext>
            </a:extLst>
          </p:cNvPr>
          <p:cNvSpPr txBox="1"/>
          <p:nvPr/>
        </p:nvSpPr>
        <p:spPr>
          <a:xfrm>
            <a:off x="2049464" y="3030538"/>
            <a:ext cx="7616825" cy="3416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sz="1200" dirty="0"/>
              <a:t>– QF- PCR zaměřená na STR polymorfismy (</a:t>
            </a:r>
            <a:r>
              <a:rPr lang="cs-CZ" sz="1200" dirty="0" err="1"/>
              <a:t>Short</a:t>
            </a:r>
            <a:r>
              <a:rPr lang="cs-CZ" sz="1200" dirty="0"/>
              <a:t> Tandem </a:t>
            </a:r>
            <a:r>
              <a:rPr lang="cs-CZ" sz="1200" dirty="0" err="1"/>
              <a:t>Repeats</a:t>
            </a:r>
            <a:r>
              <a:rPr lang="cs-CZ" sz="1200" dirty="0"/>
              <a:t>)</a:t>
            </a:r>
          </a:p>
          <a:p>
            <a:pPr>
              <a:defRPr/>
            </a:pPr>
            <a:r>
              <a:rPr lang="cs-CZ" sz="1200" dirty="0"/>
              <a:t>         Stanovení počtu chromosomů 13, 18, 21, X, Y, (případně 15, 16, 22, kde je souvislost </a:t>
            </a:r>
          </a:p>
          <a:p>
            <a:pPr>
              <a:defRPr/>
            </a:pPr>
            <a:r>
              <a:rPr lang="cs-CZ" sz="1200" dirty="0"/>
              <a:t>         se samovolnými aborty). Porovnáním DNA profilů plodu a matky lze odhalit i přítomnost</a:t>
            </a:r>
          </a:p>
          <a:p>
            <a:pPr>
              <a:defRPr/>
            </a:pPr>
            <a:r>
              <a:rPr lang="cs-CZ" sz="1200" dirty="0"/>
              <a:t>         </a:t>
            </a:r>
            <a:r>
              <a:rPr lang="cs-CZ" sz="1200" dirty="0" err="1"/>
              <a:t>maternální</a:t>
            </a:r>
            <a:r>
              <a:rPr lang="cs-CZ" sz="1200" dirty="0"/>
              <a:t> kontaminace v odebraném materiálu plodu.</a:t>
            </a:r>
          </a:p>
          <a:p>
            <a:pPr>
              <a:defRPr/>
            </a:pPr>
            <a:r>
              <a:rPr lang="cs-CZ" sz="1200" dirty="0"/>
              <a:t>         Toto vyšetření je indikováno při pozitivním výsledku </a:t>
            </a:r>
            <a:r>
              <a:rPr lang="cs-CZ" sz="1200" dirty="0" err="1"/>
              <a:t>screeningu</a:t>
            </a:r>
            <a:r>
              <a:rPr lang="cs-CZ" sz="1200" dirty="0"/>
              <a:t> na časté aneuploidie </a:t>
            </a:r>
          </a:p>
          <a:p>
            <a:pPr>
              <a:defRPr/>
            </a:pPr>
            <a:r>
              <a:rPr lang="cs-CZ" sz="1200" dirty="0"/>
              <a:t>         nebo při suspektním UZ nálezu. Výsledek do 1 – 2 pracovních dnů.</a:t>
            </a:r>
          </a:p>
          <a:p>
            <a:pPr marL="342900" indent="-342900">
              <a:buFontTx/>
              <a:buAutoNum type="arabicPeriod" startAt="2"/>
              <a:defRPr/>
            </a:pPr>
            <a:r>
              <a:rPr lang="cs-CZ" sz="1200" dirty="0"/>
              <a:t>- </a:t>
            </a:r>
            <a:r>
              <a:rPr lang="cs-CZ" sz="1200" dirty="0" err="1"/>
              <a:t>Celogenomová</a:t>
            </a:r>
            <a:r>
              <a:rPr lang="cs-CZ" sz="1200" dirty="0"/>
              <a:t> chromosomová </a:t>
            </a:r>
            <a:r>
              <a:rPr lang="cs-CZ" sz="1200" dirty="0" err="1"/>
              <a:t>mikroarray</a:t>
            </a:r>
            <a:r>
              <a:rPr lang="cs-CZ" sz="1200" dirty="0"/>
              <a:t> (</a:t>
            </a:r>
            <a:r>
              <a:rPr lang="cs-CZ" sz="1200" dirty="0" err="1"/>
              <a:t>Chromosomal</a:t>
            </a:r>
            <a:r>
              <a:rPr lang="cs-CZ" sz="1200" dirty="0"/>
              <a:t> </a:t>
            </a:r>
            <a:r>
              <a:rPr lang="cs-CZ" sz="1200" dirty="0" err="1"/>
              <a:t>Microarray</a:t>
            </a:r>
            <a:r>
              <a:rPr lang="cs-CZ" sz="1200" dirty="0"/>
              <a:t> </a:t>
            </a:r>
            <a:r>
              <a:rPr lang="cs-CZ" sz="1200" dirty="0" err="1"/>
              <a:t>analysis</a:t>
            </a:r>
            <a:r>
              <a:rPr lang="cs-CZ" sz="1200" dirty="0"/>
              <a:t>, CMA).</a:t>
            </a:r>
          </a:p>
          <a:p>
            <a:pPr>
              <a:defRPr/>
            </a:pPr>
            <a:r>
              <a:rPr lang="cs-CZ" sz="1200" dirty="0"/>
              <a:t>         CMA submikroskopické změny počtu kopií úseků na chromosomech – </a:t>
            </a:r>
            <a:r>
              <a:rPr lang="cs-CZ" sz="1200" dirty="0" err="1"/>
              <a:t>mikrodelece</a:t>
            </a:r>
            <a:r>
              <a:rPr lang="cs-CZ" sz="1200" dirty="0"/>
              <a:t>/ </a:t>
            </a:r>
            <a:r>
              <a:rPr lang="cs-CZ" sz="1200" dirty="0" err="1"/>
              <a:t>mikroduplikace</a:t>
            </a:r>
            <a:r>
              <a:rPr lang="cs-CZ" sz="1200" dirty="0"/>
              <a:t> – </a:t>
            </a:r>
          </a:p>
          <a:p>
            <a:pPr>
              <a:defRPr/>
            </a:pPr>
            <a:r>
              <a:rPr lang="cs-CZ" sz="1200" dirty="0"/>
              <a:t>         CNV (Copy </a:t>
            </a:r>
            <a:r>
              <a:rPr lang="cs-CZ" sz="1200" dirty="0" err="1"/>
              <a:t>Number</a:t>
            </a:r>
            <a:r>
              <a:rPr lang="cs-CZ" sz="1200" dirty="0"/>
              <a:t> </a:t>
            </a:r>
            <a:r>
              <a:rPr lang="cs-CZ" sz="1200" dirty="0" err="1"/>
              <a:t>Variation</a:t>
            </a:r>
            <a:r>
              <a:rPr lang="cs-CZ" sz="1200" dirty="0"/>
              <a:t>) s citlivostí 50 – 100 </a:t>
            </a:r>
            <a:r>
              <a:rPr lang="cs-CZ" sz="1200" dirty="0" err="1"/>
              <a:t>kb</a:t>
            </a:r>
            <a:r>
              <a:rPr lang="cs-CZ" sz="1200" dirty="0"/>
              <a:t>. Touto metodou jsou detekovány nebalancované</a:t>
            </a:r>
          </a:p>
          <a:p>
            <a:pPr>
              <a:defRPr/>
            </a:pPr>
            <a:r>
              <a:rPr lang="cs-CZ" sz="1200" dirty="0"/>
              <a:t>         chromosomové abnormality od velkých, viditelných ve světelném mikroskopu až po submikroskopické </a:t>
            </a:r>
          </a:p>
          <a:p>
            <a:pPr>
              <a:defRPr/>
            </a:pPr>
            <a:r>
              <a:rPr lang="cs-CZ" sz="1200" dirty="0"/>
              <a:t>         v souladu s rozlišovací schopností metody.</a:t>
            </a:r>
          </a:p>
          <a:p>
            <a:pPr>
              <a:defRPr/>
            </a:pPr>
            <a:r>
              <a:rPr lang="cs-CZ" sz="1200" dirty="0"/>
              <a:t>         Existují dvě techniky CMA: </a:t>
            </a:r>
            <a:r>
              <a:rPr lang="cs-CZ" sz="1200" dirty="0" err="1"/>
              <a:t>array</a:t>
            </a:r>
            <a:r>
              <a:rPr lang="cs-CZ" sz="1200" dirty="0"/>
              <a:t>-CGH (komparativní genomová hybridizace kontrolní a vyšetřované</a:t>
            </a:r>
          </a:p>
          <a:p>
            <a:pPr>
              <a:defRPr/>
            </a:pPr>
            <a:r>
              <a:rPr lang="cs-CZ" sz="1200" dirty="0"/>
              <a:t>         DNA) a SNP </a:t>
            </a:r>
            <a:r>
              <a:rPr lang="cs-CZ" sz="1200" dirty="0" err="1"/>
              <a:t>array</a:t>
            </a:r>
            <a:r>
              <a:rPr lang="cs-CZ" sz="1200" dirty="0"/>
              <a:t> (kvantitativní </a:t>
            </a:r>
            <a:r>
              <a:rPr lang="cs-CZ" sz="1200" dirty="0" err="1"/>
              <a:t>genotypizace</a:t>
            </a:r>
            <a:r>
              <a:rPr lang="cs-CZ" sz="1200" dirty="0"/>
              <a:t> </a:t>
            </a:r>
            <a:r>
              <a:rPr lang="cs-CZ" sz="1200" dirty="0" err="1"/>
              <a:t>jednonukleotidových</a:t>
            </a:r>
            <a:r>
              <a:rPr lang="cs-CZ" sz="1200" dirty="0"/>
              <a:t> polymorfismů) – metody se doplňují.</a:t>
            </a:r>
          </a:p>
          <a:p>
            <a:pPr>
              <a:defRPr/>
            </a:pPr>
            <a:r>
              <a:rPr lang="cs-CZ" sz="1200" dirty="0"/>
              <a:t>         Klinicky významné CNV jsou prokazovány u 5 – 10% vyšetřovaných plodů s mnohočetnými vadami </a:t>
            </a:r>
          </a:p>
          <a:p>
            <a:pPr>
              <a:defRPr/>
            </a:pPr>
            <a:r>
              <a:rPr lang="cs-CZ" sz="1200" dirty="0"/>
              <a:t>         a normálním karyotypem. Nález potenciálně klinicky významné CNV by měl být verifikován u rodičů </a:t>
            </a:r>
          </a:p>
          <a:p>
            <a:pPr>
              <a:defRPr/>
            </a:pPr>
            <a:r>
              <a:rPr lang="cs-CZ" sz="1200" dirty="0"/>
              <a:t>         stejnou technikou nebo jinými metodami.</a:t>
            </a:r>
          </a:p>
          <a:p>
            <a:pPr>
              <a:defRPr/>
            </a:pPr>
            <a:endParaRPr lang="cs-CZ" sz="1200" dirty="0"/>
          </a:p>
          <a:p>
            <a:pPr>
              <a:defRPr/>
            </a:pPr>
            <a:endParaRPr lang="cs-CZ" sz="12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968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09FCE62-B5D2-4352-A2F2-0839A1E0FA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7368" y="74159"/>
            <a:ext cx="11233248" cy="20889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sz="2800" dirty="0"/>
              <a:t>INVAZIVNÍ METODY </a:t>
            </a:r>
            <a:r>
              <a:rPr lang="cs-CZ" altLang="cs-CZ" sz="2800" dirty="0" smtClean="0"/>
              <a:t>PRENATÁLNÍ </a:t>
            </a:r>
            <a:r>
              <a:rPr lang="cs-CZ" altLang="cs-CZ" sz="2800" dirty="0"/>
              <a:t>DIAGNOSTIKY </a:t>
            </a:r>
            <a:br>
              <a:rPr lang="cs-CZ" altLang="cs-CZ" sz="2800" dirty="0"/>
            </a:br>
            <a:r>
              <a:rPr lang="cs-CZ" altLang="cs-CZ" sz="2800" dirty="0"/>
              <a:t>– postup vyšetření</a:t>
            </a:r>
          </a:p>
        </p:txBody>
      </p:sp>
      <p:sp>
        <p:nvSpPr>
          <p:cNvPr id="25603" name="TextovéPole 2">
            <a:extLst>
              <a:ext uri="{FF2B5EF4-FFF2-40B4-BE49-F238E27FC236}">
                <a16:creationId xmlns:a16="http://schemas.microsoft.com/office/drawing/2014/main" id="{F14A7B4E-B4C1-472C-BE1D-7926D1FE4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9639" y="2068513"/>
            <a:ext cx="2274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u="sng">
                <a:latin typeface="Arial" panose="020B0604020202020204" pitchFamily="34" charset="0"/>
              </a:rPr>
              <a:t>Základní vyšetření: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CD15D45-4B0F-458E-A8FB-03B3DDE05D38}"/>
              </a:ext>
            </a:extLst>
          </p:cNvPr>
          <p:cNvSpPr txBox="1"/>
          <p:nvPr/>
        </p:nvSpPr>
        <p:spPr>
          <a:xfrm>
            <a:off x="2124075" y="2703513"/>
            <a:ext cx="786288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indent="-228600">
              <a:buFontTx/>
              <a:buAutoNum type="arabicPeriod" startAt="3"/>
              <a:defRPr/>
            </a:pPr>
            <a:r>
              <a:rPr lang="cs-CZ" sz="1200" dirty="0"/>
              <a:t>- Při určitých indikacích je doporučeno klasické vyšetření karyotypu plodu (např. při familiární translokaci </a:t>
            </a:r>
          </a:p>
          <a:p>
            <a:pPr>
              <a:defRPr/>
            </a:pPr>
            <a:r>
              <a:rPr lang="cs-CZ" sz="1200" dirty="0"/>
              <a:t>        nebo verifikaci nálezu jinou metodou.)</a:t>
            </a:r>
          </a:p>
          <a:p>
            <a:pPr marL="228600" indent="-228600">
              <a:buFontTx/>
              <a:buAutoNum type="arabicPeriod" startAt="4"/>
              <a:defRPr/>
            </a:pPr>
            <a:r>
              <a:rPr lang="cs-CZ" sz="1200" dirty="0"/>
              <a:t>- </a:t>
            </a:r>
            <a:r>
              <a:rPr lang="cs-CZ" sz="1200" dirty="0" err="1"/>
              <a:t>Sekvenování</a:t>
            </a:r>
            <a:r>
              <a:rPr lang="cs-CZ" sz="1200" dirty="0"/>
              <a:t> nové generace (NGS), prenatální vyšetření </a:t>
            </a:r>
            <a:r>
              <a:rPr lang="cs-CZ" sz="1200" dirty="0" err="1"/>
              <a:t>exomu</a:t>
            </a:r>
            <a:r>
              <a:rPr lang="cs-CZ" sz="1200" dirty="0"/>
              <a:t> (WES) – vyšetření v indikovaných případech</a:t>
            </a:r>
          </a:p>
          <a:p>
            <a:pPr>
              <a:defRPr/>
            </a:pPr>
            <a:endParaRPr lang="cs-CZ" sz="1200" dirty="0"/>
          </a:p>
        </p:txBody>
      </p:sp>
      <p:sp>
        <p:nvSpPr>
          <p:cNvPr id="25605" name="TextovéPole 5">
            <a:extLst>
              <a:ext uri="{FF2B5EF4-FFF2-40B4-BE49-F238E27FC236}">
                <a16:creationId xmlns:a16="http://schemas.microsoft.com/office/drawing/2014/main" id="{FD729004-7C39-49A2-84E9-0195F10F6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5038" y="3556000"/>
            <a:ext cx="209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u="sng">
                <a:latin typeface="Arial" panose="020B0604020202020204" pitchFamily="34" charset="0"/>
              </a:rPr>
              <a:t>Cílená vyšetření:</a:t>
            </a:r>
          </a:p>
        </p:txBody>
      </p:sp>
      <p:sp>
        <p:nvSpPr>
          <p:cNvPr id="25606" name="TextovéPole 6">
            <a:extLst>
              <a:ext uri="{FF2B5EF4-FFF2-40B4-BE49-F238E27FC236}">
                <a16:creationId xmlns:a16="http://schemas.microsoft.com/office/drawing/2014/main" id="{39BA9C27-F9F4-483A-8856-7F7564697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4264026"/>
            <a:ext cx="4806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Výběr konkrétních vyšetřovacích metod určuje klinický genetik.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2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64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6856628-E04F-48B0-B785-71A468C15A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47652"/>
            <a:ext cx="8280400" cy="15843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 dirty="0"/>
              <a:t>ODBĚR PLODOVÉ VODY</a:t>
            </a:r>
            <a:endParaRPr lang="cs-CZ" altLang="cs-CZ" sz="2400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1C10361-F3E3-4676-89D5-AE650BE56B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3213B867-4D74-4F03-96F1-B302A3C0C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492376"/>
            <a:ext cx="82804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1)</a:t>
            </a: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cs-CZ" altLang="cs-CZ" sz="2000" b="1" u="sng">
                <a:solidFill>
                  <a:srgbClr val="FF0000"/>
                </a:solidFill>
                <a:latin typeface="Arial" panose="020B0604020202020204" pitchFamily="34" charset="0"/>
              </a:rPr>
              <a:t>odběr plodové vody (amniocentéza, AMC) – klasická 16.- 20. t.g.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    (punkce amniální tekutiny pod kontrolou UZ) 16-20 ml</a:t>
            </a:r>
            <a:endParaRPr lang="cs-CZ" altLang="cs-CZ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27653" name="Text Box 7">
            <a:extLst>
              <a:ext uri="{FF2B5EF4-FFF2-40B4-BE49-F238E27FC236}">
                <a16:creationId xmlns:a16="http://schemas.microsoft.com/office/drawing/2014/main" id="{8A99E472-DA2B-4C65-94F2-930B1CC9F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1989139"/>
            <a:ext cx="6145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INVAZIVNÍ METODY PRENATÁLNÍ DIAGNOSTIKY</a:t>
            </a:r>
          </a:p>
        </p:txBody>
      </p:sp>
      <p:pic>
        <p:nvPicPr>
          <p:cNvPr id="27654" name="Picture 8" descr="AMC">
            <a:extLst>
              <a:ext uri="{FF2B5EF4-FFF2-40B4-BE49-F238E27FC236}">
                <a16:creationId xmlns:a16="http://schemas.microsoft.com/office/drawing/2014/main" id="{D035D7D6-4A84-44EE-AD67-BF498F8B1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3284538"/>
            <a:ext cx="4176713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9">
            <a:extLst>
              <a:ext uri="{FF2B5EF4-FFF2-40B4-BE49-F238E27FC236}">
                <a16:creationId xmlns:a16="http://schemas.microsoft.com/office/drawing/2014/main" id="{79DD2ADD-4CDA-47A6-82F1-588E60BBD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1" y="4652963"/>
            <a:ext cx="3998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jsou analyzovány </a:t>
            </a:r>
            <a:r>
              <a:rPr lang="cs-CZ" altLang="cs-CZ" sz="1800" b="1">
                <a:latin typeface="Arial" panose="020B0604020202020204" pitchFamily="34" charset="0"/>
              </a:rPr>
              <a:t>amniocyty</a:t>
            </a:r>
            <a:r>
              <a:rPr lang="cs-CZ" altLang="cs-CZ" sz="1800">
                <a:latin typeface="Arial" panose="020B0604020202020204" pitchFamily="34" charset="0"/>
              </a:rPr>
              <a:t> (</a:t>
            </a:r>
            <a:r>
              <a:rPr lang="cs-CZ" altLang="cs-CZ" sz="1800" b="1">
                <a:latin typeface="Arial" panose="020B0604020202020204" pitchFamily="34" charset="0"/>
              </a:rPr>
              <a:t>kožní fibroblasty, </a:t>
            </a:r>
            <a:r>
              <a:rPr lang="cs-CZ" altLang="cs-CZ" sz="1800">
                <a:latin typeface="Arial" panose="020B0604020202020204" pitchFamily="34" charset="0"/>
              </a:rPr>
              <a:t>epiteloidní a fibroepiteloidní buňky) odloučené přímo z těla plodu (</a:t>
            </a: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buňky plodu</a:t>
            </a:r>
            <a:r>
              <a:rPr lang="cs-CZ" altLang="cs-CZ" sz="180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7656" name="Text Box 10">
            <a:extLst>
              <a:ext uri="{FF2B5EF4-FFF2-40B4-BE49-F238E27FC236}">
                <a16:creationId xmlns:a16="http://schemas.microsoft.com/office/drawing/2014/main" id="{F200DD3F-DE42-4110-954C-196DDD201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3429001"/>
            <a:ext cx="2305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počet odebraných ml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by měl odpovídat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týdnu gravidity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071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09C92D9-1E03-48AC-8C66-F562D02CE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2782" y="184151"/>
            <a:ext cx="8280400" cy="15843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PLODOVÁ VODA</a:t>
            </a:r>
            <a:endParaRPr lang="cs-CZ" altLang="cs-CZ" sz="240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90BF896E-AEB1-48F6-AE5E-784B3B483A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80400" cy="4392612"/>
          </a:xfrm>
        </p:spPr>
        <p:txBody>
          <a:bodyPr/>
          <a:lstStyle/>
          <a:p>
            <a:pPr eaLnBrk="1" hangingPunct="1"/>
            <a:endParaRPr lang="cs-CZ" altLang="cs-CZ" sz="1800" b="1"/>
          </a:p>
          <a:p>
            <a:pPr eaLnBrk="1" hangingPunct="1">
              <a:buFontTx/>
              <a:buNone/>
            </a:pPr>
            <a:endParaRPr lang="cs-CZ" altLang="cs-CZ"/>
          </a:p>
          <a:p>
            <a:pPr eaLnBrk="1" hangingPunct="1">
              <a:buFontTx/>
              <a:buNone/>
            </a:pPr>
            <a:endParaRPr lang="cs-CZ" altLang="cs-CZ"/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11CBFBCD-D32B-4DE2-8B5F-E128F7BC4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2152650"/>
            <a:ext cx="7273925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1)</a:t>
            </a:r>
            <a:r>
              <a:rPr lang="cs-CZ" altLang="cs-CZ" sz="1800">
                <a:latin typeface="Arial" panose="020B0604020202020204" pitchFamily="34" charset="0"/>
              </a:rPr>
              <a:t> </a:t>
            </a:r>
            <a:r>
              <a:rPr lang="cs-CZ" altLang="cs-CZ" sz="1800" u="sng">
                <a:latin typeface="Arial" panose="020B0604020202020204" pitchFamily="34" charset="0"/>
              </a:rPr>
              <a:t>odběr plodové vody (PV) - amniocentéza, AMC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  funkce plodové vody: - prostředí pro pohyb plodu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                                     - ochrana před vlivy zevního prostředí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                                       (nárazy, tlaky, zvuky)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                                     - reguluje teplotu plodu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                                     - polykání PV, vylučování moči – příprava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                                       trávicí soustavy na fungování po porodu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                                     - zdroj informací o plodu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  složení plodové vody: - je nažloutlá, při přenášení i nazelenalá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                                     - 99% voda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                                     - organické i anorganické látky – např. glukóza,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                                       bílkoviny, močovina, kreatinin, minerální látky,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                                         </a:t>
            </a: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buňky kůže</a:t>
            </a:r>
            <a:r>
              <a:rPr lang="cs-CZ" altLang="cs-CZ" sz="1600">
                <a:latin typeface="Arial" panose="020B0604020202020204" pitchFamily="34" charset="0"/>
              </a:rPr>
              <a:t> a gastrointestinálního traktu </a:t>
            </a:r>
            <a:r>
              <a:rPr lang="cs-CZ" altLang="cs-CZ" sz="1600" b="1">
                <a:solidFill>
                  <a:srgbClr val="FF0000"/>
                </a:solidFill>
                <a:latin typeface="Arial" panose="020B0604020202020204" pitchFamily="34" charset="0"/>
              </a:rPr>
              <a:t>plodu</a:t>
            </a:r>
            <a:endParaRPr lang="cs-CZ" altLang="cs-CZ" sz="1600">
              <a:latin typeface="Arial" panose="020B0604020202020204" pitchFamily="34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AC14E1C7-FC89-4C0A-8B63-3997C84BE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1844676"/>
            <a:ext cx="6145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INVAZIVNÍ METODY PRENATÁLNÍ DIAGNOSTIKY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00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1D9BDAFB-12F9-47DA-B170-0B8763D634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2450" y="430167"/>
            <a:ext cx="11137900" cy="10080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cs-CZ" altLang="cs-CZ"/>
              <a:t>ODBĚR CHORIOVÝCH KLKŮ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389FFAE-CB5D-4A64-A5F9-2B9BB50D133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altLang="cs-CZ" sz="1600" b="1"/>
          </a:p>
          <a:p>
            <a:pPr eaLnBrk="1" hangingPunct="1">
              <a:buFontTx/>
              <a:buNone/>
            </a:pPr>
            <a:endParaRPr lang="cs-CZ" altLang="cs-CZ" sz="2400"/>
          </a:p>
          <a:p>
            <a:pPr eaLnBrk="1" hangingPunct="1">
              <a:buFontTx/>
              <a:buNone/>
            </a:pPr>
            <a:endParaRPr lang="cs-CZ" altLang="cs-CZ" sz="2400"/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40E6DB8E-1B4A-46CB-8DD1-1A2CE768C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349501"/>
            <a:ext cx="84248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2)</a:t>
            </a: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cs-CZ" altLang="cs-CZ" sz="2000" u="sng">
                <a:latin typeface="Arial" panose="020B0604020202020204" pitchFamily="34" charset="0"/>
              </a:rPr>
              <a:t>biopsie choriových klků  (chorionic villi sampling, CVS) – 11. – 14.t.g.</a:t>
            </a:r>
            <a:r>
              <a:rPr lang="cs-CZ" altLang="cs-CZ" sz="2000">
                <a:latin typeface="Arial" panose="020B0604020202020204" pitchFamily="34" charset="0"/>
              </a:rPr>
              <a:t>          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27FF6EF0-923D-4673-B7FB-A32AE9C9D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1700214"/>
            <a:ext cx="6145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INVAZIVNÍ METODY PRENATÁLNÍ DIAGNOSTIKY</a:t>
            </a:r>
          </a:p>
        </p:txBody>
      </p:sp>
      <p:pic>
        <p:nvPicPr>
          <p:cNvPr id="31750" name="Picture 6" descr="cvs">
            <a:extLst>
              <a:ext uri="{FF2B5EF4-FFF2-40B4-BE49-F238E27FC236}">
                <a16:creationId xmlns:a16="http://schemas.microsoft.com/office/drawing/2014/main" id="{D1A4E5DA-0C1C-47AB-B0C9-D0A3343E2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997200"/>
            <a:ext cx="420211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23" descr="klky4">
            <a:extLst>
              <a:ext uri="{FF2B5EF4-FFF2-40B4-BE49-F238E27FC236}">
                <a16:creationId xmlns:a16="http://schemas.microsoft.com/office/drawing/2014/main" id="{C4E59C69-D03D-4107-B7B0-DCF8C30C0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2525" b="833"/>
          <a:stretch>
            <a:fillRect/>
          </a:stretch>
        </p:blipFill>
        <p:spPr bwMode="auto">
          <a:xfrm>
            <a:off x="5951538" y="2997200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93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10604</TotalTime>
  <Words>2461</Words>
  <Application>Microsoft Office PowerPoint</Application>
  <PresentationFormat>Širokoúhlá obrazovka</PresentationFormat>
  <Paragraphs>314</Paragraphs>
  <Slides>33</Slides>
  <Notes>30</Notes>
  <HiddenSlides>0</HiddenSlides>
  <MMClips>32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Arial</vt:lpstr>
      <vt:lpstr>Times New Roman</vt:lpstr>
      <vt:lpstr>Verdana</vt:lpstr>
      <vt:lpstr>Výchozí návrh</vt:lpstr>
      <vt:lpstr>Graf</vt:lpstr>
      <vt:lpstr>PRENATÁLNÍ DIAGNOSTIKA (PND) invazivní metody</vt:lpstr>
      <vt:lpstr>INVAZIVNÍ METODY  PRENATÁLNÍ DIAGNOSTIKY</vt:lpstr>
      <vt:lpstr>Klinické indikace  k prenatálnímu stanovení karyotypu invazivními diagnostickými metodami </vt:lpstr>
      <vt:lpstr>Riziko Downova syndromu  v souvislosti s věkem matky</vt:lpstr>
      <vt:lpstr>INVAZIVNÍ METODY PRENATÁLNÍ DIAGNOSTIKY  – postup vyšetření</vt:lpstr>
      <vt:lpstr>INVAZIVNÍ METODY PRENATÁLNÍ DIAGNOSTIKY  – postup vyšetření</vt:lpstr>
      <vt:lpstr>ODBĚR PLODOVÉ VODY</vt:lpstr>
      <vt:lpstr>PLODOVÁ VODA</vt:lpstr>
      <vt:lpstr>ODBĚR CHORIOVÝCH KLKŮ</vt:lpstr>
      <vt:lpstr>CHORIOVÉ KLKY</vt:lpstr>
      <vt:lpstr>CHORIOVÉ KLKY</vt:lpstr>
      <vt:lpstr>CHORIOVÉ KLKY</vt:lpstr>
      <vt:lpstr>ODBĚR KRVE PLODU</vt:lpstr>
      <vt:lpstr>Prenatální molekulárně genetické vyšetření</vt:lpstr>
      <vt:lpstr>MOLEKULÁRNĚ CYTOGENETICKÉ PRENATÁLNÍ VYŠETŘENÍ</vt:lpstr>
      <vt:lpstr>Stanovení karyotypu plodu  (ověření přítomnosti / nepřítomnosti VCA)</vt:lpstr>
      <vt:lpstr>VROZENÉ CHROMOSOMOVÉ ABNORMALITY (VCA) MOZAICISMUS – prenatální diagnostika</vt:lpstr>
      <vt:lpstr>VROZENÉ CHROMOSOMOVÉ ABNORMALITY (VCA) MOZAICISMUS – prenatální diagnostika</vt:lpstr>
      <vt:lpstr>VROZENÉ CHROMOSOMOVÉ ABNORMALITY (VCA) MOZAICISMUS – prenatální diagnostika</vt:lpstr>
      <vt:lpstr>METODY INVAZIVNÍ PRENATÁLNÍ DIAGNOSTIKY</vt:lpstr>
      <vt:lpstr>FETÁLNÍ TERAPIE</vt:lpstr>
      <vt:lpstr>UPT (umělé přerušení těhotenství) z genetické indikace</vt:lpstr>
      <vt:lpstr>VROZENÉ CHROMOSOMOVÉ ABNORMALITY U PLODU</vt:lpstr>
      <vt:lpstr>Zastoupení chromosomových změn plodů</vt:lpstr>
      <vt:lpstr> CHROMOSOMOVÉ ABNORMALITY</vt:lpstr>
      <vt:lpstr>PREIMPLANTAČNÍ GENETICKÉ TESTOVÁNÍ embryí  (asistovaná reprodukce)</vt:lpstr>
      <vt:lpstr>PREIMPLANTAČNÍ GENETICKÉ TESTOVÁNÍ embryí  (asistovaná reprodukce)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TCN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ii</dc:creator>
  <cp:lastModifiedBy>Navaříková Marta</cp:lastModifiedBy>
  <cp:revision>1129</cp:revision>
  <cp:lastPrinted>2004-10-08T11:35:14Z</cp:lastPrinted>
  <dcterms:created xsi:type="dcterms:W3CDTF">2004-09-03T10:48:34Z</dcterms:created>
  <dcterms:modified xsi:type="dcterms:W3CDTF">2021-02-19T14:04:17Z</dcterms:modified>
</cp:coreProperties>
</file>