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wma" ContentType="audio/x-ms-wma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Action1.xml" ContentType="application/vnd.ms-office.inkAction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ink/inkAction2.xml" ContentType="application/vnd.ms-office.inkAction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530" r:id="rId2"/>
    <p:sldId id="654" r:id="rId3"/>
    <p:sldId id="655" r:id="rId4"/>
    <p:sldId id="656" r:id="rId5"/>
    <p:sldId id="657" r:id="rId6"/>
    <p:sldId id="595" r:id="rId7"/>
    <p:sldId id="618" r:id="rId8"/>
    <p:sldId id="594" r:id="rId9"/>
    <p:sldId id="663" r:id="rId10"/>
    <p:sldId id="301" r:id="rId11"/>
    <p:sldId id="304" r:id="rId12"/>
    <p:sldId id="305" r:id="rId13"/>
    <p:sldId id="306" r:id="rId14"/>
    <p:sldId id="307" r:id="rId15"/>
    <p:sldId id="308" r:id="rId16"/>
    <p:sldId id="580" r:id="rId17"/>
    <p:sldId id="311" r:id="rId18"/>
    <p:sldId id="672" r:id="rId19"/>
    <p:sldId id="662" r:id="rId20"/>
    <p:sldId id="410" r:id="rId21"/>
    <p:sldId id="607" r:id="rId22"/>
    <p:sldId id="608" r:id="rId23"/>
    <p:sldId id="646" r:id="rId24"/>
    <p:sldId id="647" r:id="rId25"/>
    <p:sldId id="648" r:id="rId26"/>
    <p:sldId id="649" r:id="rId27"/>
    <p:sldId id="650" r:id="rId28"/>
    <p:sldId id="652" r:id="rId29"/>
    <p:sldId id="659" r:id="rId30"/>
    <p:sldId id="660" r:id="rId31"/>
    <p:sldId id="617" r:id="rId32"/>
    <p:sldId id="539" r:id="rId33"/>
    <p:sldId id="673" r:id="rId34"/>
  </p:sldIdLst>
  <p:sldSz cx="12192000" cy="6858000"/>
  <p:notesSz cx="6781800" cy="9926638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C7CCC"/>
    <a:srgbClr val="FFFFCC"/>
    <a:srgbClr val="EE2626"/>
    <a:srgbClr val="EA4410"/>
    <a:srgbClr val="2972BB"/>
    <a:srgbClr val="3D89D5"/>
    <a:srgbClr val="990033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63" autoAdjust="0"/>
    <p:restoredTop sz="99671" autoAdjust="0"/>
  </p:normalViewPr>
  <p:slideViewPr>
    <p:cSldViewPr>
      <p:cViewPr varScale="1">
        <p:scale>
          <a:sx n="64" d="100"/>
          <a:sy n="64" d="100"/>
        </p:scale>
        <p:origin x="72" y="10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0488"/>
    </p:cViewPr>
  </p:sorterViewPr>
  <p:notesViewPr>
    <p:cSldViewPr>
      <p:cViewPr varScale="1">
        <p:scale>
          <a:sx n="78" d="100"/>
          <a:sy n="78" d="100"/>
        </p:scale>
        <p:origin x="-2064" y="-90"/>
      </p:cViewPr>
      <p:guideLst>
        <p:guide orient="horz" pos="3126"/>
        <p:guide pos="21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CFEAD878-FE9B-446F-94CF-BD53DED3AA0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t" anchorCtr="0" compatLnSpc="1">
            <a:prstTxWarp prst="textNoShape">
              <a:avLst/>
            </a:prstTxWarp>
          </a:bodyPr>
          <a:lstStyle>
            <a:lvl1pPr defTabSz="89376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42C126A-AD4F-4D08-94A3-0EBFC9A412E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175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t" anchorCtr="0" compatLnSpc="1">
            <a:prstTxWarp prst="textNoShape">
              <a:avLst/>
            </a:prstTxWarp>
          </a:bodyPr>
          <a:lstStyle>
            <a:lvl1pPr algn="r" defTabSz="89376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1FB716DB-9270-4D25-A94B-59C584F22E3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b" anchorCtr="0" compatLnSpc="1">
            <a:prstTxWarp prst="textNoShape">
              <a:avLst/>
            </a:prstTxWarp>
          </a:bodyPr>
          <a:lstStyle>
            <a:lvl1pPr defTabSz="89376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1D03D8D0-F2B5-4D4F-960D-3B521D46C30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1750" y="942975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b" anchorCtr="0" compatLnSpc="1">
            <a:prstTxWarp prst="textNoShape">
              <a:avLst/>
            </a:prstTxWarp>
          </a:bodyPr>
          <a:lstStyle>
            <a:lvl1pPr algn="r" defTabSz="893763" eaLnBrk="1" hangingPunct="1">
              <a:defRPr sz="1200"/>
            </a:lvl1pPr>
          </a:lstStyle>
          <a:p>
            <a:pPr>
              <a:defRPr/>
            </a:pPr>
            <a:fld id="{120EC0EF-FBDE-4759-950B-FA9064F63FC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462455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15T09:16:58.38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60524">
    <iact:property name="dataType"/>
    <iact:actionData xml:id="d0">
      <inkml:trace xmlns:inkml="http://www.w3.org/2003/InkML" xml:id="stk0" contextRef="#ctx0" brushRef="#br0">11901 7172 0,'-28'0'177,"28"0"-162,0 0 1,0 0-8,28 0 0,0 0 0,-28 0-4,28 0 4,-28 0 0,28 0-4,-28 0 4,28 0 0,0 0-4,-28 0 4,28 0 8,-28 28-6,28-28 16,0 0-14,-28 28 53,28-28-58,-28 28 1,28-28-4,-28 0 0,28 0 0,0 28 8,-28-28 64,28 0-56,-28 0 76,28 28-92,0-28 0,-28 28 0,29-28 4,-29 0 8,0 0 480,28 0-484,-28 0 92,0-28-95,28 28-2,-28 0 13,0-28-8,0 28-4,0-28 0,0 28-4,28 0 5</inkml:trace>
    </iact:actionData>
  </iact:action>
  <iact:action type="add" startTime="70377">
    <iact:property name="dataType"/>
    <iact:actionData xml:id="d1">
      <inkml:trace xmlns:inkml="http://www.w3.org/2003/InkML" xml:id="stk1" contextRef="#ctx0" brushRef="#br0">12658 7312 0</inkml:trace>
    </iact:actionData>
  </iact:action>
  <iact:action type="add" startTime="79869">
    <iact:property name="dataType"/>
    <iact:actionData xml:id="d2">
      <inkml:trace xmlns:inkml="http://www.w3.org/2003/InkML" xml:id="stk2" contextRef="#ctx0" brushRef="#br0">13134 7144 0,'0'0'255,"0"0"-251,28 0 4,-28 0 16,28 0-19,-28 0-2,0 0 2,28 0 3,-28 0 31,28 0-28,0 0-1,-28 0 53,28 0-55,-28 0 8,28 0 0,-28 0-8,28 0 12,0 0-2,-28 0-12,28 0 10,-28 0-8,28 0 2,0 0 0,-28 0 2,28-28-3,-28 0-1,28 28-2,-28 0 3,28 0 11,0 0 25,-28 0-38,28 0 10,-28 0 14,28 0-22,0 0 15,-28 0 19,28 0-35,-28 0 28,28 0-3,-28 0-30,28 0 6,0 0-4,-28 0 1,0 0 6,28 0 1</inkml:trace>
    </iact:actionData>
  </iact:action>
  <iact:action type="add" startTime="87288">
    <iact:property name="dataType"/>
    <iact:actionData xml:id="d3">
      <inkml:trace xmlns:inkml="http://www.w3.org/2003/InkML" xml:id="stk3" contextRef="#ctx0" brushRef="#br0">13974 7172 0,'0'0'264,"0"0"-252,28 0-3,-28 0 10,28 0-14,-28 0 2,28 0-3,-28 0 0,28 0 5,0 0 2,-28 0 5,28 0-7,-28 0 10,28 0-14,0 0 3,-28 0 15,28 0 14,-28 0-30,28 0 6,-28 0 30,28 0-34,0 0 31</inkml:trace>
    </iact:actionData>
  </iact:action>
  <iact:action type="add" startTime="91958">
    <iact:property name="dataType"/>
    <iact:actionData xml:id="d4">
      <inkml:trace xmlns:inkml="http://www.w3.org/2003/InkML" xml:id="stk4" contextRef="#ctx0" brushRef="#br0">14702 7032 0,'0'0'252,"0"0"-248,0 0 0,28 0 1,-28 0 2,28 0 2,0 0-5,0 0 0,-28 0-1,28 0 2,0 0 3,-28 0-5,28 0 10,-28 0 70,28 0-74,0 0 2,-28 0 1,28 0-3,-28 0 6,28 0 2,-28 0-10,28 0 46,0 0-45,-28 0-1,28 0 14,-28 0-6,28 0-6,-28 0 6,28 0-10,0 0 0,-28 0 1,28 0 30,-28 0-28,28 0 28,-28 0-32,28 0 1,-28 0-2,28 0 9,-28 0-8,28 0 4,-28 28 1,28-28-2,0 0 6,-28 0 2,28 0-6,-28 0-2,28 28-3,0-28 41,-28 0-38,28 0 6,-28 0-6,28 28-3,-28-28 0,0 0 0,28 0 1,-28 28 0,28-28-3,-28 0 6,28 28 33,-28-28 42,28 0-75,0 0-4,-28 0 0,0 0 0,28 0 36,-28 0 96,28 0-126,-28 0 16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37.06564" units="1/cm"/>
          <inkml:channelProperty channel="Y" name="resolution" value="37.03704" units="1/cm"/>
          <inkml:channelProperty channel="T" name="resolution" value="1" units="1/dev"/>
        </inkml:channelProperties>
      </inkml:inkSource>
      <inkml:timestamp xml:id="ts0" timeString="2020-10-20T11:04:52.773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284131">
    <iact:property name="dataType"/>
    <iact:actionData xml:id="d0">
      <inkml:trace xmlns:inkml="http://www.w3.org/2003/InkML" xml:id="stk0" contextRef="#ctx0" brushRef="#br0">6083 13977 0,'0'-20'31,"19"20"79,1 0-102,-1 0 4,1 0 4,19 0-2,-20 0-5,0-19 10,1 19-4</inkml:trace>
    </iact:actionData>
  </iact:action>
  <iact:action type="add" startTime="291539">
    <iact:property name="dataType"/>
    <iact:actionData xml:id="d1">
      <inkml:trace xmlns:inkml="http://www.w3.org/2003/InkML" xml:id="stk1" contextRef="#ctx0" brushRef="#br0">5383 13957 0,'20'0'747,"-1"0"-692,1 0 38,-1 0-83,1 0 10,-1 0 46,0 0-55,1 0 82,-1 0 30,20 0-74,-19 0-27,-1 0 52,0 0-48,1 0 42,-1 0-52,1 0 10,-1 0-10,1 0 10,-1 0 62,0 0 120,1 0-127,-1 0-40,1 0 77,-1 0-102,1 0-6,-1 0 124,0 0 1221,1 0-563,-1 0-783,1 0 43</inkml:trace>
    </iact:actionData>
  </iact:action>
  <iact:action type="add" startTime="299721">
    <iact:property name="dataType"/>
    <iact:actionData xml:id="d2">
      <inkml:trace xmlns:inkml="http://www.w3.org/2003/InkML" xml:id="stk2" contextRef="#ctx0" brushRef="#br0">7890 13957 0,'0'-19'77,"20"19"13,19 0-85,-20 0 36,0 0-25,1 0-8,-1 0 8,1 0 0,-1 0 24,20 0-14,-19 19-2,-1-19-7,0 0 21,1 0-23,19 0-5,-20 0 2,1 0-8,18 0 6,-18 0 37,-1 0-28,-19 20-5,20-20-8,19 0 20,-20 0-16,0 0-5,1 0 14,-1 0 9,20 0 0,-19 0 40,-1 0-52,0 0 5,1 0-4,19 0 47,-20 0-48,1 0-12,-1 0 33,1 0-21,-1 0 61,0 0-61,1 0-2,-1 0-4,1 0 16,-1 0 32,20 0 12,-20 0-36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31F68282-5DDA-4055-86BE-0DFF13C3519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t" anchorCtr="0" compatLnSpc="1">
            <a:prstTxWarp prst="textNoShape">
              <a:avLst/>
            </a:prstTxWarp>
          </a:bodyPr>
          <a:lstStyle>
            <a:lvl1pPr defTabSz="89376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0C087F9B-5B04-4F05-93B9-B13B3364A8E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175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t" anchorCtr="0" compatLnSpc="1">
            <a:prstTxWarp prst="textNoShape">
              <a:avLst/>
            </a:prstTxWarp>
          </a:bodyPr>
          <a:lstStyle>
            <a:lvl1pPr algn="r" defTabSz="89376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13843C5B-78E5-4F6D-83F3-F0F12181518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4138" y="744538"/>
            <a:ext cx="6615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E4576EA3-3BFA-44F5-B657-91AC8CFA9DF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4875"/>
            <a:ext cx="54260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6751F717-3710-4F9D-832F-05F04C15086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b" anchorCtr="0" compatLnSpc="1">
            <a:prstTxWarp prst="textNoShape">
              <a:avLst/>
            </a:prstTxWarp>
          </a:bodyPr>
          <a:lstStyle>
            <a:lvl1pPr defTabSz="89376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09DDC662-4515-41EF-9876-2C9E248E86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1750" y="942975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b" anchorCtr="0" compatLnSpc="1">
            <a:prstTxWarp prst="textNoShape">
              <a:avLst/>
            </a:prstTxWarp>
          </a:bodyPr>
          <a:lstStyle>
            <a:lvl1pPr algn="r" defTabSz="893763" eaLnBrk="1" hangingPunct="1">
              <a:defRPr sz="1200"/>
            </a:lvl1pPr>
          </a:lstStyle>
          <a:p>
            <a:pPr>
              <a:defRPr/>
            </a:pPr>
            <a:fld id="{8E5B9DF4-8E6E-4C79-A36B-836260E718A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468527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id="{9C8949E6-2120-41D0-AB44-CAB512AF24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id="{2671044B-D556-405C-957D-E41090247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id="{8CB91CD6-4D0B-4D2E-BD07-114671335D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026EDE8-E22D-43FC-9C90-73E966E19615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1977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rázek snímku 1">
            <a:extLst>
              <a:ext uri="{FF2B5EF4-FFF2-40B4-BE49-F238E27FC236}">
                <a16:creationId xmlns:a16="http://schemas.microsoft.com/office/drawing/2014/main" id="{B44196AD-297C-49E2-BA69-8BD2B3E021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34819" name="Zástupný symbol pro poznámky 2">
            <a:extLst>
              <a:ext uri="{FF2B5EF4-FFF2-40B4-BE49-F238E27FC236}">
                <a16:creationId xmlns:a16="http://schemas.microsoft.com/office/drawing/2014/main" id="{98BE8BFD-5460-498A-939F-54C1F617DA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4820" name="Zástupný symbol pro číslo snímku 3">
            <a:extLst>
              <a:ext uri="{FF2B5EF4-FFF2-40B4-BE49-F238E27FC236}">
                <a16:creationId xmlns:a16="http://schemas.microsoft.com/office/drawing/2014/main" id="{B88D0607-22EE-4781-85BF-C148FEC560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0D97065-ED4E-4D2D-B2C2-3FCBDC999103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54113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obrázek snímku 1">
            <a:extLst>
              <a:ext uri="{FF2B5EF4-FFF2-40B4-BE49-F238E27FC236}">
                <a16:creationId xmlns:a16="http://schemas.microsoft.com/office/drawing/2014/main" id="{7B2A9455-92F9-4B47-984D-29E4D4D367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36867" name="Zástupný symbol pro poznámky 2">
            <a:extLst>
              <a:ext uri="{FF2B5EF4-FFF2-40B4-BE49-F238E27FC236}">
                <a16:creationId xmlns:a16="http://schemas.microsoft.com/office/drawing/2014/main" id="{A0238741-22E6-4590-AEAF-B995EB9316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6868" name="Zástupný symbol pro číslo snímku 3">
            <a:extLst>
              <a:ext uri="{FF2B5EF4-FFF2-40B4-BE49-F238E27FC236}">
                <a16:creationId xmlns:a16="http://schemas.microsoft.com/office/drawing/2014/main" id="{6332890E-DA98-4009-BB54-9C1BB3AC3B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4A552CB-D2FB-48F3-B442-1F84AE674F8F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90590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obrázek snímku 1">
            <a:extLst>
              <a:ext uri="{FF2B5EF4-FFF2-40B4-BE49-F238E27FC236}">
                <a16:creationId xmlns:a16="http://schemas.microsoft.com/office/drawing/2014/main" id="{3F6DC82A-B40C-420F-AE5A-E6D4518BE2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38915" name="Zástupný symbol pro poznámky 2">
            <a:extLst>
              <a:ext uri="{FF2B5EF4-FFF2-40B4-BE49-F238E27FC236}">
                <a16:creationId xmlns:a16="http://schemas.microsoft.com/office/drawing/2014/main" id="{4E57D5A1-B22C-436F-91AB-6863DF3CFC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8916" name="Zástupný symbol pro číslo snímku 3">
            <a:extLst>
              <a:ext uri="{FF2B5EF4-FFF2-40B4-BE49-F238E27FC236}">
                <a16:creationId xmlns:a16="http://schemas.microsoft.com/office/drawing/2014/main" id="{A9FF4C34-1D34-4C1D-BD05-63C0BBA988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07D039A-43A4-43C9-BBA4-AC42DE3BDA9E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522580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obrázek snímku 1">
            <a:extLst>
              <a:ext uri="{FF2B5EF4-FFF2-40B4-BE49-F238E27FC236}">
                <a16:creationId xmlns:a16="http://schemas.microsoft.com/office/drawing/2014/main" id="{75468E76-8A4C-4982-B084-A889B00FF7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40963" name="Zástupný symbol pro poznámky 2">
            <a:extLst>
              <a:ext uri="{FF2B5EF4-FFF2-40B4-BE49-F238E27FC236}">
                <a16:creationId xmlns:a16="http://schemas.microsoft.com/office/drawing/2014/main" id="{CED55CD1-E15A-4F75-A62A-AF1A2BB22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0964" name="Zástupný symbol pro číslo snímku 3">
            <a:extLst>
              <a:ext uri="{FF2B5EF4-FFF2-40B4-BE49-F238E27FC236}">
                <a16:creationId xmlns:a16="http://schemas.microsoft.com/office/drawing/2014/main" id="{29E6F555-B9B7-4E88-82FF-DCD6BC4879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CA95371-C30C-4FAB-8560-00BE9ECDCC94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21211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obrázek snímku 1">
            <a:extLst>
              <a:ext uri="{FF2B5EF4-FFF2-40B4-BE49-F238E27FC236}">
                <a16:creationId xmlns:a16="http://schemas.microsoft.com/office/drawing/2014/main" id="{24DCFF3B-9657-456B-87A2-119875B99B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43011" name="Zástupný symbol pro poznámky 2">
            <a:extLst>
              <a:ext uri="{FF2B5EF4-FFF2-40B4-BE49-F238E27FC236}">
                <a16:creationId xmlns:a16="http://schemas.microsoft.com/office/drawing/2014/main" id="{B9D66BAC-C26A-4273-B885-5AB70B559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3012" name="Zástupný symbol pro číslo snímku 3">
            <a:extLst>
              <a:ext uri="{FF2B5EF4-FFF2-40B4-BE49-F238E27FC236}">
                <a16:creationId xmlns:a16="http://schemas.microsoft.com/office/drawing/2014/main" id="{2015A02C-E47A-49CB-8A05-DD260237FB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583BD6A-7907-4087-8541-9A1945C07114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779339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obrázek snímku 1">
            <a:extLst>
              <a:ext uri="{FF2B5EF4-FFF2-40B4-BE49-F238E27FC236}">
                <a16:creationId xmlns:a16="http://schemas.microsoft.com/office/drawing/2014/main" id="{5139852D-42E4-44B6-B7F4-94AACE3695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45059" name="Zástupný symbol pro poznámky 2">
            <a:extLst>
              <a:ext uri="{FF2B5EF4-FFF2-40B4-BE49-F238E27FC236}">
                <a16:creationId xmlns:a16="http://schemas.microsoft.com/office/drawing/2014/main" id="{13F683F6-3B1B-4B92-8B2A-8A8CEFFD0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5060" name="Zástupný symbol pro číslo snímku 3">
            <a:extLst>
              <a:ext uri="{FF2B5EF4-FFF2-40B4-BE49-F238E27FC236}">
                <a16:creationId xmlns:a16="http://schemas.microsoft.com/office/drawing/2014/main" id="{C17041F0-5089-4663-B60D-04D8F82703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16EF256-AAEB-46DF-8908-F2FCC697BB86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885647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obrázek snímku 1">
            <a:extLst>
              <a:ext uri="{FF2B5EF4-FFF2-40B4-BE49-F238E27FC236}">
                <a16:creationId xmlns:a16="http://schemas.microsoft.com/office/drawing/2014/main" id="{9DA5BE6C-CBF0-45FB-9274-18D146F414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47107" name="Zástupný symbol pro poznámky 2">
            <a:extLst>
              <a:ext uri="{FF2B5EF4-FFF2-40B4-BE49-F238E27FC236}">
                <a16:creationId xmlns:a16="http://schemas.microsoft.com/office/drawing/2014/main" id="{41723CBA-F88E-4A92-A8D4-A9949475A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7108" name="Zástupný symbol pro číslo snímku 3">
            <a:extLst>
              <a:ext uri="{FF2B5EF4-FFF2-40B4-BE49-F238E27FC236}">
                <a16:creationId xmlns:a16="http://schemas.microsoft.com/office/drawing/2014/main" id="{46B70F6D-CCD5-4634-961C-3606E4007B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954AFD0-6EE1-4AC7-B2F3-915D96C31661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613621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obrázek snímku 1">
            <a:extLst>
              <a:ext uri="{FF2B5EF4-FFF2-40B4-BE49-F238E27FC236}">
                <a16:creationId xmlns:a16="http://schemas.microsoft.com/office/drawing/2014/main" id="{1CD7C709-DAF6-4A2C-A048-470315A386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49155" name="Zástupný symbol pro poznámky 2">
            <a:extLst>
              <a:ext uri="{FF2B5EF4-FFF2-40B4-BE49-F238E27FC236}">
                <a16:creationId xmlns:a16="http://schemas.microsoft.com/office/drawing/2014/main" id="{B22579AD-88C4-43F9-B3FC-7AC5E9E5B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9156" name="Zástupný symbol pro číslo snímku 3">
            <a:extLst>
              <a:ext uri="{FF2B5EF4-FFF2-40B4-BE49-F238E27FC236}">
                <a16:creationId xmlns:a16="http://schemas.microsoft.com/office/drawing/2014/main" id="{7C91C743-3A37-4A38-85D0-AF9CEA8BFA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56C72F8-2345-4B01-83A0-41618A2A291A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11966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>
            <a:extLst>
              <a:ext uri="{FF2B5EF4-FFF2-40B4-BE49-F238E27FC236}">
                <a16:creationId xmlns:a16="http://schemas.microsoft.com/office/drawing/2014/main" id="{76A984DD-2C9E-4F7E-AF07-D04CEB4DE2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51203" name="Zástupný symbol pro poznámky 2">
            <a:extLst>
              <a:ext uri="{FF2B5EF4-FFF2-40B4-BE49-F238E27FC236}">
                <a16:creationId xmlns:a16="http://schemas.microsoft.com/office/drawing/2014/main" id="{A449640D-5C55-417E-ACBC-B173C1D0F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1204" name="Zástupný symbol pro číslo snímku 3">
            <a:extLst>
              <a:ext uri="{FF2B5EF4-FFF2-40B4-BE49-F238E27FC236}">
                <a16:creationId xmlns:a16="http://schemas.microsoft.com/office/drawing/2014/main" id="{73F52868-3E3D-42BD-84F6-63FDB2F281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5E1ADC2-D96F-4490-A0CC-7B0A2AA025DF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615622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>
            <a:extLst>
              <a:ext uri="{FF2B5EF4-FFF2-40B4-BE49-F238E27FC236}">
                <a16:creationId xmlns:a16="http://schemas.microsoft.com/office/drawing/2014/main" id="{F3328D9F-CC7E-4B1C-BE6D-72C57B11C7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53251" name="Zástupný symbol pro poznámky 2">
            <a:extLst>
              <a:ext uri="{FF2B5EF4-FFF2-40B4-BE49-F238E27FC236}">
                <a16:creationId xmlns:a16="http://schemas.microsoft.com/office/drawing/2014/main" id="{BC9DB7A7-B2EF-49AF-9D93-13CBC5433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3252" name="Zástupný symbol pro číslo snímku 3">
            <a:extLst>
              <a:ext uri="{FF2B5EF4-FFF2-40B4-BE49-F238E27FC236}">
                <a16:creationId xmlns:a16="http://schemas.microsoft.com/office/drawing/2014/main" id="{41204200-83E1-4D21-98BF-2FCEBDC305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9A786BE-FBEE-4C37-8677-8FA7BEEF5CE7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32760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obrázek snímku 1">
            <a:extLst>
              <a:ext uri="{FF2B5EF4-FFF2-40B4-BE49-F238E27FC236}">
                <a16:creationId xmlns:a16="http://schemas.microsoft.com/office/drawing/2014/main" id="{9ABDCAEA-0A1D-4C9E-A69B-639B0C8644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18435" name="Zástupný symbol pro poznámky 2">
            <a:extLst>
              <a:ext uri="{FF2B5EF4-FFF2-40B4-BE49-F238E27FC236}">
                <a16:creationId xmlns:a16="http://schemas.microsoft.com/office/drawing/2014/main" id="{5AC387D5-F02B-428C-9C99-EE4C5B3AE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8436" name="Zástupný symbol pro číslo snímku 3">
            <a:extLst>
              <a:ext uri="{FF2B5EF4-FFF2-40B4-BE49-F238E27FC236}">
                <a16:creationId xmlns:a16="http://schemas.microsoft.com/office/drawing/2014/main" id="{ECADB0D0-A3A7-49A2-A9C0-109ABF4AE5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C124C46-6A57-4B6B-A511-96F8609B32FF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41571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obrázek snímku 1">
            <a:extLst>
              <a:ext uri="{FF2B5EF4-FFF2-40B4-BE49-F238E27FC236}">
                <a16:creationId xmlns:a16="http://schemas.microsoft.com/office/drawing/2014/main" id="{8D7536C3-492D-4E86-81BA-D03E1EF122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55299" name="Zástupný symbol pro poznámky 2">
            <a:extLst>
              <a:ext uri="{FF2B5EF4-FFF2-40B4-BE49-F238E27FC236}">
                <a16:creationId xmlns:a16="http://schemas.microsoft.com/office/drawing/2014/main" id="{92EB45D1-8CE0-4E7F-A252-1437F4DE1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5300" name="Zástupný symbol pro číslo snímku 3">
            <a:extLst>
              <a:ext uri="{FF2B5EF4-FFF2-40B4-BE49-F238E27FC236}">
                <a16:creationId xmlns:a16="http://schemas.microsoft.com/office/drawing/2014/main" id="{E462B48C-1A09-43C4-A570-1F88D57459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9FCBA38-1FAD-4DD5-ACF6-984BEACD510A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612013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rázek snímku 1">
            <a:extLst>
              <a:ext uri="{FF2B5EF4-FFF2-40B4-BE49-F238E27FC236}">
                <a16:creationId xmlns:a16="http://schemas.microsoft.com/office/drawing/2014/main" id="{C7C6E449-1F3B-402F-A1EF-658E5A6886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57347" name="Zástupný symbol pro poznámky 2">
            <a:extLst>
              <a:ext uri="{FF2B5EF4-FFF2-40B4-BE49-F238E27FC236}">
                <a16:creationId xmlns:a16="http://schemas.microsoft.com/office/drawing/2014/main" id="{5447844C-DBE6-4066-A649-8DE179071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7348" name="Zástupný symbol pro číslo snímku 3">
            <a:extLst>
              <a:ext uri="{FF2B5EF4-FFF2-40B4-BE49-F238E27FC236}">
                <a16:creationId xmlns:a16="http://schemas.microsoft.com/office/drawing/2014/main" id="{6D9BF146-D788-4285-9010-503D642BF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47A9C08-841F-44DD-B423-0993D1B58710}" type="slidenum">
              <a:rPr lang="cs-CZ" altLang="cs-CZ" smtClean="0"/>
              <a:pPr/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786123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>
            <a:extLst>
              <a:ext uri="{FF2B5EF4-FFF2-40B4-BE49-F238E27FC236}">
                <a16:creationId xmlns:a16="http://schemas.microsoft.com/office/drawing/2014/main" id="{AC469630-A155-4581-B15E-46622A6D91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59395" name="Zástupný symbol pro poznámky 2">
            <a:extLst>
              <a:ext uri="{FF2B5EF4-FFF2-40B4-BE49-F238E27FC236}">
                <a16:creationId xmlns:a16="http://schemas.microsoft.com/office/drawing/2014/main" id="{03541E78-FA62-437B-9779-E3AAFB5028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9396" name="Zástupný symbol pro číslo snímku 3">
            <a:extLst>
              <a:ext uri="{FF2B5EF4-FFF2-40B4-BE49-F238E27FC236}">
                <a16:creationId xmlns:a16="http://schemas.microsoft.com/office/drawing/2014/main" id="{B8FAE663-922A-4E31-997D-19DA12003B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9B0444E-FDC5-4F64-B1D3-4DF20DA4BFD6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394969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obrázek snímku 1">
            <a:extLst>
              <a:ext uri="{FF2B5EF4-FFF2-40B4-BE49-F238E27FC236}">
                <a16:creationId xmlns:a16="http://schemas.microsoft.com/office/drawing/2014/main" id="{304B0D46-A00E-4626-BFB2-5AF65AE0AB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61443" name="Zástupný symbol pro poznámky 2">
            <a:extLst>
              <a:ext uri="{FF2B5EF4-FFF2-40B4-BE49-F238E27FC236}">
                <a16:creationId xmlns:a16="http://schemas.microsoft.com/office/drawing/2014/main" id="{C9B6C271-F411-442F-B74E-A608838CE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1444" name="Zástupný symbol pro číslo snímku 3">
            <a:extLst>
              <a:ext uri="{FF2B5EF4-FFF2-40B4-BE49-F238E27FC236}">
                <a16:creationId xmlns:a16="http://schemas.microsoft.com/office/drawing/2014/main" id="{13FF0CE9-549D-4A44-920E-D9F558011A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CC752D5-157E-4A96-8313-8009A0BBB8D2}" type="slidenum">
              <a:rPr lang="cs-CZ" altLang="cs-CZ" smtClean="0"/>
              <a:pPr/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108486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Zástupný symbol pro obrázek snímku 1">
            <a:extLst>
              <a:ext uri="{FF2B5EF4-FFF2-40B4-BE49-F238E27FC236}">
                <a16:creationId xmlns:a16="http://schemas.microsoft.com/office/drawing/2014/main" id="{8BA97689-84D1-470C-A7E6-409BFE60F6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63491" name="Zástupný symbol pro poznámky 2">
            <a:extLst>
              <a:ext uri="{FF2B5EF4-FFF2-40B4-BE49-F238E27FC236}">
                <a16:creationId xmlns:a16="http://schemas.microsoft.com/office/drawing/2014/main" id="{80A5DDBF-8439-4E0A-98A4-4230E9CD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3492" name="Zástupný symbol pro číslo snímku 3">
            <a:extLst>
              <a:ext uri="{FF2B5EF4-FFF2-40B4-BE49-F238E27FC236}">
                <a16:creationId xmlns:a16="http://schemas.microsoft.com/office/drawing/2014/main" id="{8F83455F-4F8F-499F-B5D7-21333E5E9A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3050D1A-484F-40E0-8EC8-0BEC481671B5}" type="slidenum">
              <a:rPr lang="cs-CZ" altLang="cs-CZ" smtClean="0"/>
              <a:pPr/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971067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Zástupný symbol pro obrázek snímku 1">
            <a:extLst>
              <a:ext uri="{FF2B5EF4-FFF2-40B4-BE49-F238E27FC236}">
                <a16:creationId xmlns:a16="http://schemas.microsoft.com/office/drawing/2014/main" id="{E67EA88E-8B9A-47B4-B32E-D83992D392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65539" name="Zástupný symbol pro poznámky 2">
            <a:extLst>
              <a:ext uri="{FF2B5EF4-FFF2-40B4-BE49-F238E27FC236}">
                <a16:creationId xmlns:a16="http://schemas.microsoft.com/office/drawing/2014/main" id="{0F3FADFF-5C85-462A-8BEB-C2FD0174B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5540" name="Zástupný symbol pro číslo snímku 3">
            <a:extLst>
              <a:ext uri="{FF2B5EF4-FFF2-40B4-BE49-F238E27FC236}">
                <a16:creationId xmlns:a16="http://schemas.microsoft.com/office/drawing/2014/main" id="{150E5BBC-F59B-44DE-AF1B-ACDA48222B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BFB826D-94F4-4059-9180-027A8C689E95}" type="slidenum">
              <a:rPr lang="cs-CZ" altLang="cs-CZ" smtClean="0"/>
              <a:pPr/>
              <a:t>25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634450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Zástupný symbol pro obrázek snímku 1">
            <a:extLst>
              <a:ext uri="{FF2B5EF4-FFF2-40B4-BE49-F238E27FC236}">
                <a16:creationId xmlns:a16="http://schemas.microsoft.com/office/drawing/2014/main" id="{DCF241DA-3742-4625-92CC-A3FB1E7F78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67587" name="Zástupný symbol pro poznámky 2">
            <a:extLst>
              <a:ext uri="{FF2B5EF4-FFF2-40B4-BE49-F238E27FC236}">
                <a16:creationId xmlns:a16="http://schemas.microsoft.com/office/drawing/2014/main" id="{F752F69F-46D1-41E2-A881-6335BA167B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7588" name="Zástupný symbol pro číslo snímku 3">
            <a:extLst>
              <a:ext uri="{FF2B5EF4-FFF2-40B4-BE49-F238E27FC236}">
                <a16:creationId xmlns:a16="http://schemas.microsoft.com/office/drawing/2014/main" id="{2D3AB040-B7CB-4278-9CBE-419CAAB712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6BF496B-91A3-4D3D-B3E8-4DA998F292C4}" type="slidenum">
              <a:rPr lang="cs-CZ" altLang="cs-CZ" smtClean="0"/>
              <a:pPr/>
              <a:t>26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66336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ástupný symbol pro obrázek snímku 1">
            <a:extLst>
              <a:ext uri="{FF2B5EF4-FFF2-40B4-BE49-F238E27FC236}">
                <a16:creationId xmlns:a16="http://schemas.microsoft.com/office/drawing/2014/main" id="{D5F0B010-1012-484F-A167-2D169DA01C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69635" name="Zástupný symbol pro poznámky 2">
            <a:extLst>
              <a:ext uri="{FF2B5EF4-FFF2-40B4-BE49-F238E27FC236}">
                <a16:creationId xmlns:a16="http://schemas.microsoft.com/office/drawing/2014/main" id="{477B46C4-0319-4E0A-9392-879EF99C65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9636" name="Zástupný symbol pro číslo snímku 3">
            <a:extLst>
              <a:ext uri="{FF2B5EF4-FFF2-40B4-BE49-F238E27FC236}">
                <a16:creationId xmlns:a16="http://schemas.microsoft.com/office/drawing/2014/main" id="{7C5BFF08-51A9-4DC4-B9FF-A5B0E76D82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ED880BA-3678-404E-813F-3E021A965102}" type="slidenum">
              <a:rPr lang="cs-CZ" altLang="cs-CZ" smtClean="0"/>
              <a:pPr/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515756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Zástupný symbol pro obrázek snímku 1">
            <a:extLst>
              <a:ext uri="{FF2B5EF4-FFF2-40B4-BE49-F238E27FC236}">
                <a16:creationId xmlns:a16="http://schemas.microsoft.com/office/drawing/2014/main" id="{12A65D35-2520-4AC4-8850-9E3795F181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71683" name="Zástupný symbol pro poznámky 2">
            <a:extLst>
              <a:ext uri="{FF2B5EF4-FFF2-40B4-BE49-F238E27FC236}">
                <a16:creationId xmlns:a16="http://schemas.microsoft.com/office/drawing/2014/main" id="{DEAAA636-65FD-4577-BE5D-BB9CB0DEF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71684" name="Zástupný symbol pro číslo snímku 3">
            <a:extLst>
              <a:ext uri="{FF2B5EF4-FFF2-40B4-BE49-F238E27FC236}">
                <a16:creationId xmlns:a16="http://schemas.microsoft.com/office/drawing/2014/main" id="{ACA1D797-738E-4DF7-A051-67727860A6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1ECDDA4-A853-44CE-976C-21690B0C19DE}" type="slidenum">
              <a:rPr lang="cs-CZ" altLang="cs-CZ" smtClean="0"/>
              <a:pPr/>
              <a:t>28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099834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Zástupný symbol pro obrázek snímku 1">
            <a:extLst>
              <a:ext uri="{FF2B5EF4-FFF2-40B4-BE49-F238E27FC236}">
                <a16:creationId xmlns:a16="http://schemas.microsoft.com/office/drawing/2014/main" id="{1301C3FF-DAC5-4CFA-9E01-73F54E9FA6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73731" name="Zástupný symbol pro poznámky 2">
            <a:extLst>
              <a:ext uri="{FF2B5EF4-FFF2-40B4-BE49-F238E27FC236}">
                <a16:creationId xmlns:a16="http://schemas.microsoft.com/office/drawing/2014/main" id="{B7706810-F879-4370-92E9-292DC7E29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73732" name="Zástupný symbol pro číslo snímku 3">
            <a:extLst>
              <a:ext uri="{FF2B5EF4-FFF2-40B4-BE49-F238E27FC236}">
                <a16:creationId xmlns:a16="http://schemas.microsoft.com/office/drawing/2014/main" id="{BA3819BE-8628-47E2-9184-E10D5A04FA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4778487-B86D-427C-85EE-46937C3A08DA}" type="slidenum">
              <a:rPr lang="cs-CZ" altLang="cs-CZ" smtClean="0"/>
              <a:pPr/>
              <a:t>29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8642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>
            <a:extLst>
              <a:ext uri="{FF2B5EF4-FFF2-40B4-BE49-F238E27FC236}">
                <a16:creationId xmlns:a16="http://schemas.microsoft.com/office/drawing/2014/main" id="{42F06C05-4BF4-485A-A860-F659FE1A32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20483" name="Zástupný symbol pro poznámky 2">
            <a:extLst>
              <a:ext uri="{FF2B5EF4-FFF2-40B4-BE49-F238E27FC236}">
                <a16:creationId xmlns:a16="http://schemas.microsoft.com/office/drawing/2014/main" id="{CDAB0974-649F-4F74-A6CC-3E778FCCB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0484" name="Zástupný symbol pro číslo snímku 3">
            <a:extLst>
              <a:ext uri="{FF2B5EF4-FFF2-40B4-BE49-F238E27FC236}">
                <a16:creationId xmlns:a16="http://schemas.microsoft.com/office/drawing/2014/main" id="{759D947D-3427-48F3-BE9B-4BD0E6D45E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2E5530F-FAA8-483D-BD53-B8C270DC9B8E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332367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Zástupný symbol pro obrázek snímku 1">
            <a:extLst>
              <a:ext uri="{FF2B5EF4-FFF2-40B4-BE49-F238E27FC236}">
                <a16:creationId xmlns:a16="http://schemas.microsoft.com/office/drawing/2014/main" id="{5EC285A0-25F3-4728-91E6-43E9F9A228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75779" name="Zástupný symbol pro poznámky 2">
            <a:extLst>
              <a:ext uri="{FF2B5EF4-FFF2-40B4-BE49-F238E27FC236}">
                <a16:creationId xmlns:a16="http://schemas.microsoft.com/office/drawing/2014/main" id="{D3B448F8-44C7-4007-B5F7-EC648D827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75780" name="Zástupný symbol pro číslo snímku 3">
            <a:extLst>
              <a:ext uri="{FF2B5EF4-FFF2-40B4-BE49-F238E27FC236}">
                <a16:creationId xmlns:a16="http://schemas.microsoft.com/office/drawing/2014/main" id="{86391BA8-55EF-47E6-AD95-11675EC49F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BBB3E1C-7497-4EFF-A2FA-617AC42136FD}" type="slidenum">
              <a:rPr lang="cs-CZ" altLang="cs-CZ" smtClean="0"/>
              <a:pPr/>
              <a:t>30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899669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Zástupný symbol pro obrázek snímku 1">
            <a:extLst>
              <a:ext uri="{FF2B5EF4-FFF2-40B4-BE49-F238E27FC236}">
                <a16:creationId xmlns:a16="http://schemas.microsoft.com/office/drawing/2014/main" id="{EB3E4ABE-BFF9-445F-AC5B-DF258DDD06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77827" name="Zástupný symbol pro poznámky 2">
            <a:extLst>
              <a:ext uri="{FF2B5EF4-FFF2-40B4-BE49-F238E27FC236}">
                <a16:creationId xmlns:a16="http://schemas.microsoft.com/office/drawing/2014/main" id="{7461A27C-7019-4F15-9266-8BB6027FC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77828" name="Zástupný symbol pro číslo snímku 3">
            <a:extLst>
              <a:ext uri="{FF2B5EF4-FFF2-40B4-BE49-F238E27FC236}">
                <a16:creationId xmlns:a16="http://schemas.microsoft.com/office/drawing/2014/main" id="{33DF7326-5CD6-47F8-9F64-BFECFE6DDB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5C4B87D-1D1C-4A8C-AA16-1713190C84F6}" type="slidenum">
              <a:rPr lang="cs-CZ" altLang="cs-CZ" smtClean="0"/>
              <a:pPr/>
              <a:t>31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281907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Zástupný symbol pro obrázek snímku 1">
            <a:extLst>
              <a:ext uri="{FF2B5EF4-FFF2-40B4-BE49-F238E27FC236}">
                <a16:creationId xmlns:a16="http://schemas.microsoft.com/office/drawing/2014/main" id="{FD179DB6-C5F9-4AFE-B58C-7B129899D6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79875" name="Zástupný symbol pro poznámky 2">
            <a:extLst>
              <a:ext uri="{FF2B5EF4-FFF2-40B4-BE49-F238E27FC236}">
                <a16:creationId xmlns:a16="http://schemas.microsoft.com/office/drawing/2014/main" id="{AAAF6650-0B26-487D-A230-23A90E2D7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79876" name="Zástupný symbol pro číslo snímku 3">
            <a:extLst>
              <a:ext uri="{FF2B5EF4-FFF2-40B4-BE49-F238E27FC236}">
                <a16:creationId xmlns:a16="http://schemas.microsoft.com/office/drawing/2014/main" id="{35884369-A239-4F16-9DD9-336FB791C9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A543238-1ED3-469F-9A3A-6427880701B4}" type="slidenum">
              <a:rPr lang="cs-CZ" altLang="cs-CZ" smtClean="0"/>
              <a:pPr/>
              <a:t>32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8369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obrázek snímku 1">
            <a:extLst>
              <a:ext uri="{FF2B5EF4-FFF2-40B4-BE49-F238E27FC236}">
                <a16:creationId xmlns:a16="http://schemas.microsoft.com/office/drawing/2014/main" id="{60DB2D37-6AC7-484F-B70C-D520037796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22531" name="Zástupný symbol pro poznámky 2">
            <a:extLst>
              <a:ext uri="{FF2B5EF4-FFF2-40B4-BE49-F238E27FC236}">
                <a16:creationId xmlns:a16="http://schemas.microsoft.com/office/drawing/2014/main" id="{D1375CB6-934D-4759-9172-2DACA0631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2532" name="Zástupný symbol pro číslo snímku 3">
            <a:extLst>
              <a:ext uri="{FF2B5EF4-FFF2-40B4-BE49-F238E27FC236}">
                <a16:creationId xmlns:a16="http://schemas.microsoft.com/office/drawing/2014/main" id="{3DA56749-D4C6-45F7-9276-C8AB30916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0ECA6EF-D71C-47A8-B3EC-30FD15E26436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0379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>
            <a:extLst>
              <a:ext uri="{FF2B5EF4-FFF2-40B4-BE49-F238E27FC236}">
                <a16:creationId xmlns:a16="http://schemas.microsoft.com/office/drawing/2014/main" id="{9A7412A9-71BD-4612-A4FB-11795D7779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24579" name="Zástupný symbol pro poznámky 2">
            <a:extLst>
              <a:ext uri="{FF2B5EF4-FFF2-40B4-BE49-F238E27FC236}">
                <a16:creationId xmlns:a16="http://schemas.microsoft.com/office/drawing/2014/main" id="{C712B470-4E13-4E53-87B8-E05F68E70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4580" name="Zástupný symbol pro číslo snímku 3">
            <a:extLst>
              <a:ext uri="{FF2B5EF4-FFF2-40B4-BE49-F238E27FC236}">
                <a16:creationId xmlns:a16="http://schemas.microsoft.com/office/drawing/2014/main" id="{39F07BBC-70BC-44DD-9A72-D9084E9F15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98F2E65-3EEA-447B-B7E2-1F4103F3158F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45505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>
            <a:extLst>
              <a:ext uri="{FF2B5EF4-FFF2-40B4-BE49-F238E27FC236}">
                <a16:creationId xmlns:a16="http://schemas.microsoft.com/office/drawing/2014/main" id="{51159211-9AC5-445B-8514-C129D6A24A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26627" name="Zástupný symbol pro poznámky 2">
            <a:extLst>
              <a:ext uri="{FF2B5EF4-FFF2-40B4-BE49-F238E27FC236}">
                <a16:creationId xmlns:a16="http://schemas.microsoft.com/office/drawing/2014/main" id="{8162895F-531D-409D-A6E7-E713F3988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6628" name="Zástupný symbol pro číslo snímku 3">
            <a:extLst>
              <a:ext uri="{FF2B5EF4-FFF2-40B4-BE49-F238E27FC236}">
                <a16:creationId xmlns:a16="http://schemas.microsoft.com/office/drawing/2014/main" id="{5750B3D5-B169-4010-8AE7-CB1D776F87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3442C68-7AD0-44EA-BADC-E6BB59E3A5BC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67072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obrázek snímku 1">
            <a:extLst>
              <a:ext uri="{FF2B5EF4-FFF2-40B4-BE49-F238E27FC236}">
                <a16:creationId xmlns:a16="http://schemas.microsoft.com/office/drawing/2014/main" id="{FB4BBFF4-A6D0-4B69-A94C-B8E269B441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28675" name="Zástupný symbol pro poznámky 2">
            <a:extLst>
              <a:ext uri="{FF2B5EF4-FFF2-40B4-BE49-F238E27FC236}">
                <a16:creationId xmlns:a16="http://schemas.microsoft.com/office/drawing/2014/main" id="{01AA5ED5-C941-4EEA-983A-8243CD24C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8676" name="Zástupný symbol pro číslo snímku 3">
            <a:extLst>
              <a:ext uri="{FF2B5EF4-FFF2-40B4-BE49-F238E27FC236}">
                <a16:creationId xmlns:a16="http://schemas.microsoft.com/office/drawing/2014/main" id="{E3FAD85B-39D6-4E49-BBF7-AFB46D24C6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DE612E0-3E81-45E6-B922-51D47ED22B0E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30304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>
            <a:extLst>
              <a:ext uri="{FF2B5EF4-FFF2-40B4-BE49-F238E27FC236}">
                <a16:creationId xmlns:a16="http://schemas.microsoft.com/office/drawing/2014/main" id="{607CFA40-DE2B-4781-A965-8292F156C8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30723" name="Zástupný symbol pro poznámky 2">
            <a:extLst>
              <a:ext uri="{FF2B5EF4-FFF2-40B4-BE49-F238E27FC236}">
                <a16:creationId xmlns:a16="http://schemas.microsoft.com/office/drawing/2014/main" id="{B8BCACDD-F570-4D57-8968-54EAAC374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0724" name="Zástupný symbol pro číslo snímku 3">
            <a:extLst>
              <a:ext uri="{FF2B5EF4-FFF2-40B4-BE49-F238E27FC236}">
                <a16:creationId xmlns:a16="http://schemas.microsoft.com/office/drawing/2014/main" id="{16A5437F-9E6B-4911-98D3-3569C0FC32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BBCF31C-BAB6-41CE-9DA7-9F252F8C311E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52317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obrázek snímku 1">
            <a:extLst>
              <a:ext uri="{FF2B5EF4-FFF2-40B4-BE49-F238E27FC236}">
                <a16:creationId xmlns:a16="http://schemas.microsoft.com/office/drawing/2014/main" id="{BE9011FE-2B77-4186-965F-906E422DFC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8" y="744538"/>
            <a:ext cx="6615112" cy="3722687"/>
          </a:xfrm>
          <a:ln/>
        </p:spPr>
      </p:sp>
      <p:sp>
        <p:nvSpPr>
          <p:cNvPr id="32771" name="Zástupný symbol pro poznámky 2">
            <a:extLst>
              <a:ext uri="{FF2B5EF4-FFF2-40B4-BE49-F238E27FC236}">
                <a16:creationId xmlns:a16="http://schemas.microsoft.com/office/drawing/2014/main" id="{24526B26-1B9A-4622-89B0-4AAE67606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2772" name="Zástupný symbol pro číslo snímku 3">
            <a:extLst>
              <a:ext uri="{FF2B5EF4-FFF2-40B4-BE49-F238E27FC236}">
                <a16:creationId xmlns:a16="http://schemas.microsoft.com/office/drawing/2014/main" id="{66B328F4-49CC-4A87-B859-2E5FD6E08C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FB7E25F-4468-4D5A-9A94-F4CA5F14B023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96904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F4C247C-C0CA-43A4-B8F3-AA0F512F3F9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6B2CB-E120-4EAD-BF65-26EF01782B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04084290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D9AC56A-32C2-4A0A-8D31-EC619573D7A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3AE8C-D7DF-44E4-9613-362BD953055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33408002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81534" y="260351"/>
            <a:ext cx="2783417" cy="5865813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27051" y="260351"/>
            <a:ext cx="8151283" cy="5865813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EC8E992-419D-4109-A62B-7EFDF1C9F80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CE1D5-CD12-48BC-96E0-940A0427A46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94400539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769B5F2-11EF-45A6-88C1-102261052B5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0F76C-5AB6-45CA-B17B-08E08785DEC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29923800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B9DFE16-810A-4767-A57D-656FA19C5C1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18365-FE3E-4903-A5FC-2E06B09E724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60053838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484313"/>
            <a:ext cx="53848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484313"/>
            <a:ext cx="53848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80B4B27-36C0-4741-891A-21A401D05E8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9DEF0-3730-4EF9-8759-AFA5B9E0732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14054309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9C651E-D53D-474B-B420-F52A4D8774E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4C66C-5B60-49C0-B654-B2D6DDC4099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58886149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0069C6A9-D516-4B51-B490-D4740CE5BC4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C9507-2A13-4B35-BF65-F7D750163D1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23901272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525FEAEF-0B4F-4E04-B9C8-9D4168DF0A5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B2DB6-2890-470B-ABCA-08CE77362DE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91037474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8753AAF-EED5-4BF0-84C0-7336662C3A3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83030-93C8-4245-907D-5B8E19EC8F6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42972771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8D5B882-1C26-465F-8CD8-4D20E96F75D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88DCB-DF5B-4737-B96E-ACF32A6CBD3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45730542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OLG_obloha">
            <a:extLst>
              <a:ext uri="{FF2B5EF4-FFF2-40B4-BE49-F238E27FC236}">
                <a16:creationId xmlns:a16="http://schemas.microsoft.com/office/drawing/2014/main" id="{3C4230A6-5D13-4905-A1B0-BAA68DBED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lum bright="3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id="{0D52E0FF-5BB6-4351-B08E-E25B7ECB42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27051" y="260351"/>
            <a:ext cx="11137900" cy="1008063"/>
          </a:xfrm>
          <a:prstGeom prst="rect">
            <a:avLst/>
          </a:prstGeom>
          <a:solidFill>
            <a:srgbClr val="599ADB"/>
          </a:solidFill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E7EA0286-EDFD-43E4-8F9F-B039709384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484313"/>
            <a:ext cx="10972800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24B05D7-532E-462E-94DA-F32D22DF771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96600" y="1341438"/>
            <a:ext cx="781051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DA242C4-B31C-4A16-A776-43981191EA9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pic>
        <p:nvPicPr>
          <p:cNvPr id="2" name="Picture 9" descr="dnbrno">
            <a:extLst>
              <a:ext uri="{FF2B5EF4-FFF2-40B4-BE49-F238E27FC236}">
                <a16:creationId xmlns:a16="http://schemas.microsoft.com/office/drawing/2014/main" id="{D70C4FC7-AED4-4B52-917F-87F8162AD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884" y="6303964"/>
            <a:ext cx="126153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3" descr="logo-MU">
            <a:extLst>
              <a:ext uri="{FF2B5EF4-FFF2-40B4-BE49-F238E27FC236}">
                <a16:creationId xmlns:a16="http://schemas.microsoft.com/office/drawing/2014/main" id="{F65F6DC2-1A2B-488F-B575-A84E5DD9C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984" y="6311901"/>
            <a:ext cx="65828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Text Box 14">
            <a:extLst>
              <a:ext uri="{FF2B5EF4-FFF2-40B4-BE49-F238E27FC236}">
                <a16:creationId xmlns:a16="http://schemas.microsoft.com/office/drawing/2014/main" id="{BA7D13F8-47B3-4156-85E2-1B3D386C0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0267" y="6329363"/>
            <a:ext cx="617431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dirty="0">
                <a:latin typeface="Times New Roman" pitchFamily="18" charset="0"/>
              </a:rPr>
              <a:t>Vytvořilo Oddělení lékařské genetiky FN Brno </a:t>
            </a:r>
          </a:p>
        </p:txBody>
      </p:sp>
      <p:sp>
        <p:nvSpPr>
          <p:cNvPr id="3" name="Line 15">
            <a:extLst>
              <a:ext uri="{FF2B5EF4-FFF2-40B4-BE49-F238E27FC236}">
                <a16:creationId xmlns:a16="http://schemas.microsoft.com/office/drawing/2014/main" id="{E7037650-71A1-4A84-AF0D-DAE4EFAF0E75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418" y="6237288"/>
            <a:ext cx="1094316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034" name="Obrázek 2">
            <a:extLst>
              <a:ext uri="{FF2B5EF4-FFF2-40B4-BE49-F238E27FC236}">
                <a16:creationId xmlns:a16="http://schemas.microsoft.com/office/drawing/2014/main" id="{8F2A0B5D-1CA4-420E-AB0F-28EEAC5807F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8" y="6345238"/>
            <a:ext cx="150918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Obrázek 3">
            <a:extLst>
              <a:ext uri="{FF2B5EF4-FFF2-40B4-BE49-F238E27FC236}">
                <a16:creationId xmlns:a16="http://schemas.microsoft.com/office/drawing/2014/main" id="{DCAC02F5-EC0D-4494-BECE-64E7090DEE34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0" y="6302375"/>
            <a:ext cx="1026584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ti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11/relationships/inkAction" Target="../ink/inkAction1.xml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8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8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8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8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2.png"/><Relationship Id="rId5" Type="http://schemas.microsoft.com/office/2011/relationships/inkAction" Target="../ink/inkAction2.xml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8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jpe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8.pn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FF92CE08-4DAC-4831-9911-B9881EF8C9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4" y="1916114"/>
            <a:ext cx="8351837" cy="1366837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VROZENÉ CHROMOSOMOVÉ ABNORMALITY (VCA)</a:t>
            </a:r>
          </a:p>
        </p:txBody>
      </p:sp>
      <p:sp>
        <p:nvSpPr>
          <p:cNvPr id="15363" name="Text Box 4">
            <a:extLst>
              <a:ext uri="{FF2B5EF4-FFF2-40B4-BE49-F238E27FC236}">
                <a16:creationId xmlns:a16="http://schemas.microsoft.com/office/drawing/2014/main" id="{C251CE90-9EE3-4551-AF99-93D2E3754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076" y="3716339"/>
            <a:ext cx="49815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vrozené patologické změny v karyotypu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latin typeface="Arial" panose="020B0604020202020204" pitchFamily="34" charset="0"/>
            </a:endParaRPr>
          </a:p>
        </p:txBody>
      </p:sp>
      <p:sp>
        <p:nvSpPr>
          <p:cNvPr id="15364" name="Text Box 5">
            <a:extLst>
              <a:ext uri="{FF2B5EF4-FFF2-40B4-BE49-F238E27FC236}">
                <a16:creationId xmlns:a16="http://schemas.microsoft.com/office/drawing/2014/main" id="{A32BD973-414B-44DD-8985-1A4D3FD30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0" y="4438651"/>
            <a:ext cx="6584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  <a:latin typeface="Arial" panose="020B0604020202020204" pitchFamily="34" charset="0"/>
              </a:rPr>
              <a:t>VYŠETŘENÍ KONSTITUČNÍHO KARYOTYPU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6C361A3-9820-4A40-AF9C-EB9B8A17FB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28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5C80BD9C-316D-4526-B7AA-A7672B0D3E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3654" y="260350"/>
            <a:ext cx="12000656" cy="194468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VROZENÉ CHROMOSOMOVÉ ABNORMALITY (VCA)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0AB3BE40-9FB2-42D7-9A71-877F1193AA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63750" y="2205038"/>
            <a:ext cx="8280400" cy="45085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b="1" u="sng"/>
              <a:t>změny počtu chromosomů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 b="1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/>
              <a:t>   -</a:t>
            </a:r>
            <a:r>
              <a:rPr lang="cs-CZ" altLang="cs-CZ" sz="1000" b="1"/>
              <a:t> </a:t>
            </a:r>
            <a:r>
              <a:rPr lang="cs-CZ" altLang="cs-CZ" sz="2000" b="1" u="sng">
                <a:solidFill>
                  <a:srgbClr val="EE2626"/>
                </a:solidFill>
              </a:rPr>
              <a:t>aneuploidie</a:t>
            </a:r>
            <a:r>
              <a:rPr lang="cs-CZ" altLang="cs-CZ" sz="1800"/>
              <a:t> </a:t>
            </a:r>
            <a:r>
              <a:rPr lang="cs-CZ" altLang="cs-CZ" sz="1600"/>
              <a:t>– nejčastější a klinicky velmi významný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                          typ chromosomových poruch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                        - </a:t>
            </a:r>
            <a:r>
              <a:rPr lang="cs-CZ" altLang="cs-CZ" sz="1600" b="1"/>
              <a:t>odchylky v počtu jednotlivých chromosomů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b="1"/>
              <a:t>                                 v karyotypu (2n +/- 1)</a:t>
            </a:r>
            <a:endParaRPr lang="cs-CZ" altLang="cs-CZ" sz="1600" b="1">
              <a:solidFill>
                <a:srgbClr val="EE2626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                        - tento stav je v naprosté většině případů spojen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                          s poruchou fyzického nebo mentálního vývoje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                           - TRISOMIE (přítomnost nadbytečného chromosomu)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                           - MONOSOMIE (chybění chromosomu)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0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C23D42E-D99A-4835-BC07-504ACA90B6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071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347E0CF7-DD80-43FF-A77B-6FB3F199EB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9336" y="476250"/>
            <a:ext cx="11712624" cy="196215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VROZENÉ CHROMOSOMOVÉ ABNORMALITY (VCA)</a:t>
            </a:r>
            <a:br>
              <a:rPr lang="cs-CZ" altLang="cs-CZ" dirty="0"/>
            </a:br>
            <a:r>
              <a:rPr lang="cs-CZ" altLang="cs-CZ" sz="2400" dirty="0"/>
              <a:t>změny počtu chromosomů</a:t>
            </a:r>
            <a:br>
              <a:rPr lang="cs-CZ" altLang="cs-CZ" sz="2400" dirty="0"/>
            </a:br>
            <a:r>
              <a:rPr lang="cs-CZ" altLang="cs-CZ" sz="2000" dirty="0"/>
              <a:t>aneuploidie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9E349C04-2539-4371-A537-76E7CEABE8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79650" y="2438400"/>
            <a:ext cx="7913688" cy="4419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1600" b="1" u="sng"/>
              <a:t>trisomie</a:t>
            </a:r>
            <a:r>
              <a:rPr lang="cs-CZ" altLang="cs-CZ" sz="1600"/>
              <a:t> – nejčastější porucha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(přítomnost </a:t>
            </a:r>
            <a:r>
              <a:rPr lang="cs-CZ" altLang="cs-CZ" sz="1600" b="1"/>
              <a:t>nadbytečného</a:t>
            </a:r>
            <a:r>
              <a:rPr lang="cs-CZ" altLang="cs-CZ" sz="1600"/>
              <a:t> chromosomu v karyotypu 2n+1)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- </a:t>
            </a:r>
            <a:r>
              <a:rPr lang="cs-CZ" altLang="cs-CZ" sz="1400" b="1" u="sng"/>
              <a:t>trisomie autosomů</a:t>
            </a:r>
            <a:r>
              <a:rPr lang="cs-CZ" altLang="cs-CZ" sz="1600"/>
              <a:t> </a:t>
            </a:r>
            <a:r>
              <a:rPr lang="cs-CZ" altLang="cs-CZ" sz="1400"/>
              <a:t>(trisomie celého chromosomu je jen vzácně slučitelná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/>
              <a:t>                                      se životem)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/>
              <a:t>                                    </a:t>
            </a:r>
            <a:r>
              <a:rPr lang="cs-CZ" altLang="cs-CZ" sz="1400" b="1"/>
              <a:t>- Downův syndrom 47,XX,+21   47,XY, +21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 b="1"/>
              <a:t>                                     - Edwardsův syndrom 47,XX,+18   47,XY, +18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 b="1"/>
              <a:t>                                     - Patauův syndrom 47,XX, +13   47,XY, +13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/>
              <a:t>        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/>
              <a:t>    </a:t>
            </a:r>
            <a:r>
              <a:rPr lang="cs-CZ" altLang="cs-CZ" sz="1600"/>
              <a:t>- </a:t>
            </a:r>
            <a:r>
              <a:rPr lang="cs-CZ" altLang="cs-CZ" sz="1400" b="1" u="sng"/>
              <a:t>aneuploidie gonosomů</a:t>
            </a:r>
            <a:r>
              <a:rPr lang="cs-CZ" altLang="cs-CZ" sz="1600" b="1" u="sng"/>
              <a:t> </a:t>
            </a:r>
            <a:r>
              <a:rPr lang="cs-CZ" altLang="cs-CZ" sz="1400"/>
              <a:t>(fenotypové důsledky jsou méně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/>
              <a:t>                                              závažné než u trisomie autosomů) </a:t>
            </a:r>
            <a:endParaRPr lang="cs-CZ" altLang="cs-CZ" sz="1400" b="1" u="sng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/>
              <a:t>                                            </a:t>
            </a:r>
            <a:r>
              <a:rPr lang="cs-CZ" altLang="cs-CZ" sz="1400" b="1"/>
              <a:t>- Klinefelterův syndrom 47,XXY (muž)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/>
              <a:t>                                            - XXX syndrom (žena)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/>
              <a:t>                                            - XYY syndrom  (muž)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/>
              <a:t>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   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/>
          </a:p>
          <a:p>
            <a:pPr eaLnBrk="1" hangingPunct="1">
              <a:lnSpc>
                <a:spcPct val="80000"/>
              </a:lnSpc>
            </a:pPr>
            <a:endParaRPr lang="cs-CZ" altLang="cs-CZ" sz="1800"/>
          </a:p>
          <a:p>
            <a:pPr eaLnBrk="1" hangingPunct="1">
              <a:lnSpc>
                <a:spcPct val="80000"/>
              </a:lnSpc>
            </a:pPr>
            <a:endParaRPr lang="cs-CZ" altLang="cs-CZ" sz="18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7194A8E-AE2F-40E0-B8F5-B92FDB171A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626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BC4A4838-4954-4946-BE6B-7F15DEF683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9336" y="260350"/>
            <a:ext cx="11784632" cy="187325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VROZENÉ CHROMOSOMOVÉ ABNORMALITY (VCA)</a:t>
            </a:r>
            <a:br>
              <a:rPr lang="cs-CZ" altLang="cs-CZ" dirty="0"/>
            </a:br>
            <a:r>
              <a:rPr lang="cs-CZ" altLang="cs-CZ" sz="2400" dirty="0"/>
              <a:t>aneuploidie </a:t>
            </a:r>
            <a:r>
              <a:rPr lang="cs-CZ" altLang="cs-CZ" sz="2400" dirty="0" err="1"/>
              <a:t>autosomů</a:t>
            </a:r>
            <a:r>
              <a:rPr lang="cs-CZ" altLang="cs-CZ" sz="2400" dirty="0"/>
              <a:t> - </a:t>
            </a:r>
            <a:r>
              <a:rPr lang="cs-CZ" altLang="cs-CZ" sz="2400" dirty="0" err="1"/>
              <a:t>trisomie</a:t>
            </a:r>
            <a:endParaRPr lang="cs-CZ" altLang="cs-CZ" sz="2000" dirty="0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3C7FD524-A284-4396-A0A6-3AE2C69632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927351" y="2133600"/>
            <a:ext cx="6983413" cy="4397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000" b="1"/>
              <a:t>Downův syndrom</a:t>
            </a:r>
            <a:r>
              <a:rPr lang="cs-CZ" altLang="cs-CZ" sz="2000"/>
              <a:t>  47, XX, +21 – volná trisomie</a:t>
            </a:r>
          </a:p>
        </p:txBody>
      </p:sp>
      <p:pic>
        <p:nvPicPr>
          <p:cNvPr id="37892" name="Picture 4" descr="Down">
            <a:extLst>
              <a:ext uri="{FF2B5EF4-FFF2-40B4-BE49-F238E27FC236}">
                <a16:creationId xmlns:a16="http://schemas.microsoft.com/office/drawing/2014/main" id="{CFD698F9-A678-4A85-80A8-9893CED2F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2725739"/>
            <a:ext cx="4953000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D3582C83-B281-473E-A76D-27E74A964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763" y="3716339"/>
            <a:ext cx="234315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Char char="-"/>
              <a:defRPr/>
            </a:pPr>
            <a:r>
              <a:rPr lang="cs-CZ" altLang="cs-CZ" sz="1200" kern="0" dirty="0"/>
              <a:t>Mentální retardace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1200" kern="0" dirty="0" err="1"/>
              <a:t>Dysmorfické</a:t>
            </a:r>
            <a:r>
              <a:rPr lang="cs-CZ" altLang="cs-CZ" sz="1200" kern="0" dirty="0"/>
              <a:t> rysy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1200" kern="0" dirty="0"/>
              <a:t>Hypotonie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1200" kern="0" dirty="0"/>
              <a:t>Malá postava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1200" kern="0" dirty="0" err="1"/>
              <a:t>Brachycephalie</a:t>
            </a:r>
            <a:endParaRPr lang="cs-CZ" altLang="cs-CZ" sz="1200" kern="0" dirty="0"/>
          </a:p>
          <a:p>
            <a:pPr eaLnBrk="1" hangingPunct="1">
              <a:buFontTx/>
              <a:buChar char="-"/>
              <a:defRPr/>
            </a:pPr>
            <a:r>
              <a:rPr lang="cs-CZ" altLang="cs-CZ" sz="1200" kern="0" dirty="0"/>
              <a:t>Srdeční vady…..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C208EC9D-3F21-4A18-B668-449B17AD713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798280" y="2531520"/>
              <a:ext cx="1381680" cy="111240"/>
            </p14:xfrm>
          </p:contentPart>
        </mc:Choice>
        <mc:Fallback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C208EC9D-3F21-4A18-B668-449B17AD713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82440" y="2468160"/>
                <a:ext cx="1413360" cy="2379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E0FB9075-3E29-4CCE-853C-A09D5ACD68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1725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BD595645-DB81-4E96-A6D6-6F2D31A04A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9336" y="269108"/>
            <a:ext cx="11809312" cy="1949451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VROZENÉ CHROMOSOMOVÉ ABNORMALITY (VCA)</a:t>
            </a:r>
            <a:br>
              <a:rPr lang="cs-CZ" altLang="cs-CZ"/>
            </a:br>
            <a:r>
              <a:rPr lang="cs-CZ" altLang="cs-CZ" sz="2400"/>
              <a:t>aneuploidie autosomů - trisomie</a:t>
            </a:r>
            <a:endParaRPr lang="cs-CZ" altLang="cs-CZ" sz="2000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74221EAF-7D2D-43A9-9159-3BA4DDECBC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40175" y="2209801"/>
            <a:ext cx="4840288" cy="4349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000" b="1"/>
              <a:t>Edwardsův syndrom</a:t>
            </a:r>
            <a:r>
              <a:rPr lang="cs-CZ" altLang="cs-CZ" sz="2000"/>
              <a:t> 47,XY,+18</a:t>
            </a:r>
          </a:p>
        </p:txBody>
      </p:sp>
      <p:pic>
        <p:nvPicPr>
          <p:cNvPr id="39940" name="Picture 4" descr="Edwards">
            <a:extLst>
              <a:ext uri="{FF2B5EF4-FFF2-40B4-BE49-F238E27FC236}">
                <a16:creationId xmlns:a16="http://schemas.microsoft.com/office/drawing/2014/main" id="{43A3237D-89E1-4D12-B9F8-D68F611A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2924175"/>
            <a:ext cx="4724400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0F61A43D-B65D-45FC-9C69-52EDBB017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169" y="3400876"/>
            <a:ext cx="251301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Char char="-"/>
              <a:defRPr/>
            </a:pPr>
            <a:r>
              <a:rPr lang="cs-CZ" altLang="cs-CZ" sz="1200" kern="0" dirty="0"/>
              <a:t>Intrauterinní růstová retardace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1200" kern="0" dirty="0" err="1"/>
              <a:t>Kraniofaciální</a:t>
            </a:r>
            <a:r>
              <a:rPr lang="cs-CZ" altLang="cs-CZ" sz="1200" kern="0" dirty="0"/>
              <a:t> dysmorfie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1200" kern="0" dirty="0"/>
              <a:t>Vady srdce, mozku a dalších orgánů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1200" kern="0" dirty="0"/>
              <a:t>Těžká PMR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1200" kern="0" dirty="0"/>
              <a:t>Překřížené prsty…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36F61C2-AE22-4105-98B2-8D494F6DFA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635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BC3A6857-132D-4941-8D95-0E85084FD9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341" y="332656"/>
            <a:ext cx="12072664" cy="204408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VROZENÉ CHROMOSOMOVÉ ABNORMMALITY (VCA)</a:t>
            </a:r>
            <a:br>
              <a:rPr lang="cs-CZ" altLang="cs-CZ" dirty="0"/>
            </a:br>
            <a:r>
              <a:rPr lang="cs-CZ" altLang="cs-CZ" sz="2400" dirty="0"/>
              <a:t>aneuploidie </a:t>
            </a:r>
            <a:r>
              <a:rPr lang="cs-CZ" altLang="cs-CZ" sz="2400" dirty="0" err="1"/>
              <a:t>autosomů</a:t>
            </a:r>
            <a:r>
              <a:rPr lang="cs-CZ" altLang="cs-CZ" sz="2400" dirty="0"/>
              <a:t> - </a:t>
            </a:r>
            <a:r>
              <a:rPr lang="cs-CZ" altLang="cs-CZ" sz="2400" dirty="0" err="1"/>
              <a:t>trisomie</a:t>
            </a:r>
            <a:endParaRPr lang="cs-CZ" altLang="cs-CZ" sz="2000" dirty="0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71F5BE39-AA52-46DD-B7FA-F522F5C505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79876" y="2170113"/>
            <a:ext cx="4321175" cy="431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000" b="1"/>
              <a:t>Patauův syndrom</a:t>
            </a:r>
            <a:r>
              <a:rPr lang="cs-CZ" altLang="cs-CZ" sz="2000"/>
              <a:t> 47,XY,+13</a:t>
            </a:r>
          </a:p>
        </p:txBody>
      </p:sp>
      <p:pic>
        <p:nvPicPr>
          <p:cNvPr id="41988" name="Picture 4" descr="Patau">
            <a:extLst>
              <a:ext uri="{FF2B5EF4-FFF2-40B4-BE49-F238E27FC236}">
                <a16:creationId xmlns:a16="http://schemas.microsoft.com/office/drawing/2014/main" id="{2E0FEFE2-3AF0-481B-A0D3-EC2009601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2781300"/>
            <a:ext cx="5029200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8D606194-4A45-4B61-967D-C9E2041F2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25" y="3852864"/>
            <a:ext cx="234315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Char char="-"/>
              <a:defRPr/>
            </a:pPr>
            <a:r>
              <a:rPr lang="cs-CZ" altLang="cs-CZ" sz="1200" kern="0" dirty="0"/>
              <a:t>Mikrocefalie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1200" kern="0" dirty="0"/>
              <a:t>Rozštěpové vady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1200" kern="0" dirty="0"/>
              <a:t>Srdeční vady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1200" kern="0" dirty="0" err="1"/>
              <a:t>Holoprosencephalie</a:t>
            </a:r>
            <a:endParaRPr lang="cs-CZ" altLang="cs-CZ" sz="1200" kern="0" dirty="0"/>
          </a:p>
          <a:p>
            <a:pPr eaLnBrk="1" hangingPunct="1">
              <a:buFontTx/>
              <a:buChar char="-"/>
              <a:defRPr/>
            </a:pPr>
            <a:r>
              <a:rPr lang="cs-CZ" altLang="cs-CZ" sz="1200" kern="0" dirty="0"/>
              <a:t>Kyklopie…</a:t>
            </a:r>
          </a:p>
          <a:p>
            <a:pPr marL="0" indent="0" eaLnBrk="1" hangingPunct="1">
              <a:buNone/>
              <a:defRPr/>
            </a:pPr>
            <a:endParaRPr lang="cs-CZ" altLang="cs-CZ" sz="1200" kern="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7F57AF2-A2CA-4983-8E2A-7A60B2A662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416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94E1CA29-6D51-4D0E-8451-44302E0126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344" y="222367"/>
            <a:ext cx="11856640" cy="187007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VROZENÉ CHROMOSOMOVÉ ABNORMALITY (VCA)</a:t>
            </a:r>
            <a:br>
              <a:rPr lang="cs-CZ" altLang="cs-CZ"/>
            </a:br>
            <a:r>
              <a:rPr lang="cs-CZ" altLang="cs-CZ" sz="2400"/>
              <a:t>aneuploidie gonosomů</a:t>
            </a:r>
            <a:endParaRPr lang="cs-CZ" altLang="cs-CZ" sz="2000"/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76E0ABD8-7B9F-40B0-B447-FC5A372500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224338" y="2241550"/>
            <a:ext cx="4183062" cy="431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/>
              <a:t>Klinefelterův syndrom</a:t>
            </a:r>
            <a:r>
              <a:rPr lang="cs-CZ" altLang="cs-CZ" sz="1800"/>
              <a:t> 47,XXY</a:t>
            </a:r>
          </a:p>
        </p:txBody>
      </p:sp>
      <p:pic>
        <p:nvPicPr>
          <p:cNvPr id="44036" name="Picture 6" descr="C:\Users\3750\Desktop\mitózy\47,XXY.jpg">
            <a:extLst>
              <a:ext uri="{FF2B5EF4-FFF2-40B4-BE49-F238E27FC236}">
                <a16:creationId xmlns:a16="http://schemas.microsoft.com/office/drawing/2014/main" id="{7E9F8027-7DD5-4F2E-B393-F13B69E78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2816225"/>
            <a:ext cx="4624388" cy="34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991390F0-E738-4918-9A98-A0D4FBF1D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5513" y="3935413"/>
            <a:ext cx="299720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200" kern="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200" kern="0" dirty="0" err="1"/>
              <a:t>Eunuchoidní</a:t>
            </a:r>
            <a:r>
              <a:rPr lang="cs-CZ" altLang="cs-CZ" sz="1200" kern="0" dirty="0"/>
              <a:t> habitus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200" kern="0" dirty="0"/>
              <a:t>Malý penis, </a:t>
            </a:r>
            <a:r>
              <a:rPr lang="cs-CZ" altLang="cs-CZ" sz="1200" kern="0" dirty="0" err="1"/>
              <a:t>hypoplastická</a:t>
            </a:r>
            <a:r>
              <a:rPr lang="cs-CZ" altLang="cs-CZ" sz="1200" kern="0" dirty="0"/>
              <a:t> varlata, gynekomastie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200" kern="0" dirty="0"/>
              <a:t>Infertilita, azoospermie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382433A-76A4-4E1D-A07F-93270E1B8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327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1DD84DD6-C80D-46FD-A689-3FE2936D37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8155" y="309561"/>
            <a:ext cx="11856640" cy="197644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VROZENÉ CHROMOSOMOVÉ ABNORMALITY (VCA)</a:t>
            </a:r>
            <a:br>
              <a:rPr lang="cs-CZ" altLang="cs-CZ" dirty="0"/>
            </a:br>
            <a:r>
              <a:rPr lang="cs-CZ" altLang="cs-CZ" sz="2400" dirty="0"/>
              <a:t>aneuploidie </a:t>
            </a:r>
            <a:r>
              <a:rPr lang="cs-CZ" altLang="cs-CZ" sz="2400" dirty="0" err="1"/>
              <a:t>gonosomů</a:t>
            </a:r>
            <a:r>
              <a:rPr lang="cs-CZ" altLang="cs-CZ" sz="2400" dirty="0"/>
              <a:t/>
            </a:r>
            <a:br>
              <a:rPr lang="cs-CZ" altLang="cs-CZ" sz="2400" dirty="0"/>
            </a:br>
            <a:r>
              <a:rPr lang="cs-CZ" altLang="cs-CZ" sz="2400" dirty="0"/>
              <a:t>méně časté nálezy</a:t>
            </a:r>
            <a:endParaRPr lang="cs-CZ" altLang="cs-CZ" sz="2000" dirty="0"/>
          </a:p>
        </p:txBody>
      </p:sp>
      <p:pic>
        <p:nvPicPr>
          <p:cNvPr id="46083" name="Picture 6" descr="Novák">
            <a:extLst>
              <a:ext uri="{FF2B5EF4-FFF2-40B4-BE49-F238E27FC236}">
                <a16:creationId xmlns:a16="http://schemas.microsoft.com/office/drawing/2014/main" id="{FA595A6B-C71A-4493-A719-0DEDA23E2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2205039"/>
            <a:ext cx="2809875" cy="204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7" descr="Stojanová">
            <a:extLst>
              <a:ext uri="{FF2B5EF4-FFF2-40B4-BE49-F238E27FC236}">
                <a16:creationId xmlns:a16="http://schemas.microsoft.com/office/drawing/2014/main" id="{8AEFAC84-F303-4B4B-B7B2-5F27E9DCF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205039"/>
            <a:ext cx="2808288" cy="204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9" descr="Ryšánek">
            <a:extLst>
              <a:ext uri="{FF2B5EF4-FFF2-40B4-BE49-F238E27FC236}">
                <a16:creationId xmlns:a16="http://schemas.microsoft.com/office/drawing/2014/main" id="{2961B70B-F345-46E9-BADC-001D1B436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4292601"/>
            <a:ext cx="2592388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Text Box 11">
            <a:extLst>
              <a:ext uri="{FF2B5EF4-FFF2-40B4-BE49-F238E27FC236}">
                <a16:creationId xmlns:a16="http://schemas.microsoft.com/office/drawing/2014/main" id="{4DF19424-6C91-466F-BBD5-B4B175D0B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3141663"/>
            <a:ext cx="787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47,XXX</a:t>
            </a:r>
          </a:p>
        </p:txBody>
      </p:sp>
      <p:sp>
        <p:nvSpPr>
          <p:cNvPr id="46087" name="Text Box 12">
            <a:extLst>
              <a:ext uri="{FF2B5EF4-FFF2-40B4-BE49-F238E27FC236}">
                <a16:creationId xmlns:a16="http://schemas.microsoft.com/office/drawing/2014/main" id="{7F04BA8F-B272-4FF4-901A-7F8398B2A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750" y="3141663"/>
            <a:ext cx="787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47,XYY</a:t>
            </a:r>
          </a:p>
        </p:txBody>
      </p:sp>
      <p:sp>
        <p:nvSpPr>
          <p:cNvPr id="46088" name="Text Box 13">
            <a:extLst>
              <a:ext uri="{FF2B5EF4-FFF2-40B4-BE49-F238E27FC236}">
                <a16:creationId xmlns:a16="http://schemas.microsoft.com/office/drawing/2014/main" id="{9FA3C5C9-A414-46EE-9B4D-E5D2B4C5E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5157788"/>
            <a:ext cx="9064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48,XXYY</a:t>
            </a: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C5790FA5-098D-4C2C-A3BC-690E1E20A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6475" y="4629150"/>
            <a:ext cx="373538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400" dirty="0">
              <a:latin typeface="Arial" panose="020B0604020202020204" pitchFamily="34" charset="0"/>
            </a:endParaRPr>
          </a:p>
          <a:p>
            <a:pPr marL="285750" indent="-285750" eaLnBrk="1" hangingPunct="1">
              <a:spcBef>
                <a:spcPct val="0"/>
              </a:spcBef>
              <a:buFontTx/>
              <a:buChar char="-"/>
              <a:defRPr/>
            </a:pPr>
            <a:r>
              <a:rPr lang="cs-CZ" altLang="cs-CZ" sz="1400" dirty="0">
                <a:latin typeface="Arial" panose="020B0604020202020204" pitchFamily="34" charset="0"/>
              </a:rPr>
              <a:t>Bez potíží nebo potíže mírnějšího rázu –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>
                <a:latin typeface="Arial" panose="020B0604020202020204" pitchFamily="34" charset="0"/>
              </a:rPr>
              <a:t>      poruchy učení……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7CB141A-00B6-4916-A02B-D81B8EA0BB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292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A209A72D-E6D0-44D3-8AA3-A6A2CDD72D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3044" y="250019"/>
            <a:ext cx="11449272" cy="201612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VROZENÉ CHROMOSOMOVÉ ABNORMALITY (VCA)</a:t>
            </a:r>
            <a:r>
              <a:rPr lang="cs-CZ" altLang="cs-CZ" sz="2400"/>
              <a:t/>
            </a:r>
            <a:br>
              <a:rPr lang="cs-CZ" altLang="cs-CZ" sz="2400"/>
            </a:br>
            <a:r>
              <a:rPr lang="cs-CZ" altLang="cs-CZ" sz="2000"/>
              <a:t>aneuploidie - </a:t>
            </a:r>
            <a:r>
              <a:rPr lang="cs-CZ" altLang="cs-CZ" sz="2000" dirty="0" err="1"/>
              <a:t>monosomie</a:t>
            </a:r>
            <a:endParaRPr lang="cs-CZ" altLang="cs-CZ" sz="2000" dirty="0"/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68629378-E480-4CAE-A83A-6B14AB0639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2276476"/>
            <a:ext cx="7848600" cy="16351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1400" b="1" u="sng" dirty="0" err="1"/>
              <a:t>monosomie</a:t>
            </a:r>
            <a:r>
              <a:rPr lang="cs-CZ" altLang="cs-CZ" sz="1400" dirty="0"/>
              <a:t>     – méně častá porucha (chybění chromosomu v karyotypu 2n-1)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/>
              <a:t>                              - </a:t>
            </a:r>
            <a:r>
              <a:rPr lang="cs-CZ" altLang="cs-CZ" sz="1400" b="1" dirty="0" err="1"/>
              <a:t>monosomie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gonosomu</a:t>
            </a:r>
            <a:r>
              <a:rPr lang="cs-CZ" altLang="cs-CZ" sz="1400" b="1" dirty="0"/>
              <a:t> X</a:t>
            </a:r>
            <a:r>
              <a:rPr lang="cs-CZ" altLang="cs-CZ" sz="1400" dirty="0"/>
              <a:t> - </a:t>
            </a:r>
            <a:r>
              <a:rPr lang="cs-CZ" altLang="cs-CZ" sz="1400" dirty="0" err="1"/>
              <a:t>Turnerův</a:t>
            </a:r>
            <a:r>
              <a:rPr lang="cs-CZ" altLang="cs-CZ" sz="1400" dirty="0"/>
              <a:t> syndrom)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/>
              <a:t>                                </a:t>
            </a:r>
            <a:r>
              <a:rPr lang="cs-CZ" altLang="cs-CZ" sz="1400" b="1" dirty="0"/>
              <a:t>45,X</a:t>
            </a:r>
            <a:r>
              <a:rPr lang="cs-CZ" altLang="cs-CZ" sz="1400" dirty="0"/>
              <a:t> (ženský </a:t>
            </a:r>
            <a:r>
              <a:rPr lang="cs-CZ" altLang="cs-CZ" sz="1400" dirty="0"/>
              <a:t>fenotyp), </a:t>
            </a:r>
            <a:r>
              <a:rPr lang="cs-CZ" altLang="cs-CZ" sz="1400" dirty="0"/>
              <a:t>častý výskyt</a:t>
            </a:r>
            <a:endParaRPr lang="cs-CZ" altLang="cs-CZ" sz="1400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800" dirty="0"/>
              <a:t>                              </a:t>
            </a:r>
          </a:p>
        </p:txBody>
      </p:sp>
      <p:pic>
        <p:nvPicPr>
          <p:cNvPr id="48132" name="Picture 4" descr="turner">
            <a:extLst>
              <a:ext uri="{FF2B5EF4-FFF2-40B4-BE49-F238E27FC236}">
                <a16:creationId xmlns:a16="http://schemas.microsoft.com/office/drawing/2014/main" id="{6245CCC5-3287-46F1-AAD6-66D4E9108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7" y="3284984"/>
            <a:ext cx="434657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AutoShape 5">
            <a:extLst>
              <a:ext uri="{FF2B5EF4-FFF2-40B4-BE49-F238E27FC236}">
                <a16:creationId xmlns:a16="http://schemas.microsoft.com/office/drawing/2014/main" id="{0AB51A04-C7EF-4731-B8EB-23977A7F033A}"/>
              </a:ext>
            </a:extLst>
          </p:cNvPr>
          <p:cNvSpPr>
            <a:spLocks noChangeArrowheads="1"/>
          </p:cNvSpPr>
          <p:nvPr/>
        </p:nvSpPr>
        <p:spPr bwMode="auto">
          <a:xfrm rot="-2072019">
            <a:off x="5742782" y="5996776"/>
            <a:ext cx="201612" cy="109537"/>
          </a:xfrm>
          <a:prstGeom prst="leftArrow">
            <a:avLst>
              <a:gd name="adj1" fmla="val 50000"/>
              <a:gd name="adj2" fmla="val 8223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C986E51A-8111-47AD-AB3C-CA2678E96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2185" y="3911600"/>
            <a:ext cx="182562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400" dirty="0">
                <a:latin typeface="Arial" panose="020B0604020202020204" pitchFamily="34" charset="0"/>
              </a:rPr>
              <a:t>Malý vzrůst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400" dirty="0">
                <a:latin typeface="Arial" panose="020B0604020202020204" pitchFamily="34" charset="0"/>
              </a:rPr>
              <a:t>Abnormality skeletu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400" dirty="0" err="1">
                <a:latin typeface="Arial" panose="020B0604020202020204" pitchFamily="34" charset="0"/>
              </a:rPr>
              <a:t>Pterygium</a:t>
            </a:r>
            <a:r>
              <a:rPr lang="cs-CZ" altLang="cs-CZ" sz="1400" dirty="0">
                <a:latin typeface="Arial" panose="020B0604020202020204" pitchFamily="34" charset="0"/>
              </a:rPr>
              <a:t> coli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400" dirty="0">
                <a:latin typeface="Arial" panose="020B0604020202020204" pitchFamily="34" charset="0"/>
              </a:rPr>
              <a:t>Neplodnost…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F1C9193-A86F-4752-9C00-D5D4889D47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028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Obdélník 4">
            <a:extLst>
              <a:ext uri="{FF2B5EF4-FFF2-40B4-BE49-F238E27FC236}">
                <a16:creationId xmlns:a16="http://schemas.microsoft.com/office/drawing/2014/main" id="{FC9248CC-E521-4DA6-9B08-4BF60B3EE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665" y="3641725"/>
            <a:ext cx="7843835" cy="2627314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F9F79007-8F9B-4BFE-B627-EA9E5033B2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260350"/>
            <a:ext cx="11593288" cy="208915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VROZENÉ CHROMOSOMOVÉ ABNORMALITY (VCA)</a:t>
            </a:r>
            <a:br>
              <a:rPr lang="cs-CZ" altLang="cs-CZ"/>
            </a:br>
            <a:r>
              <a:rPr lang="cs-CZ" altLang="cs-CZ" sz="2400"/>
              <a:t>aneuploidie - monosomie</a:t>
            </a:r>
            <a:endParaRPr lang="cs-CZ" altLang="cs-CZ" sz="200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DC35BB7-C892-4DD9-A055-17CE8818F529}"/>
              </a:ext>
            </a:extLst>
          </p:cNvPr>
          <p:cNvSpPr txBox="1"/>
          <p:nvPr/>
        </p:nvSpPr>
        <p:spPr>
          <a:xfrm>
            <a:off x="1703388" y="2349501"/>
            <a:ext cx="8964612" cy="1255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1400" b="1" dirty="0" err="1">
                <a:latin typeface="+mn-lt"/>
              </a:rPr>
              <a:t>monosomie</a:t>
            </a:r>
            <a:r>
              <a:rPr lang="cs-CZ" altLang="cs-CZ" sz="1400" b="1" dirty="0">
                <a:latin typeface="+mn-lt"/>
              </a:rPr>
              <a:t> </a:t>
            </a:r>
            <a:r>
              <a:rPr lang="cs-CZ" altLang="cs-CZ" sz="1400" b="1" dirty="0" err="1">
                <a:latin typeface="+mn-lt"/>
              </a:rPr>
              <a:t>autosomů</a:t>
            </a:r>
            <a:r>
              <a:rPr lang="cs-CZ" altLang="cs-CZ" sz="1400" dirty="0">
                <a:latin typeface="+mn-lt"/>
              </a:rPr>
              <a:t> – </a:t>
            </a:r>
            <a:r>
              <a:rPr lang="cs-CZ" altLang="cs-CZ" sz="1400" b="1" dirty="0">
                <a:latin typeface="+mn-lt"/>
              </a:rPr>
              <a:t>výjimečně</a:t>
            </a:r>
            <a:r>
              <a:rPr lang="cs-CZ" altLang="cs-CZ" sz="1400" dirty="0">
                <a:latin typeface="+mn-lt"/>
              </a:rPr>
              <a:t> se vyskytující porucha, slučitelná se životem jen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400" dirty="0">
                <a:latin typeface="+mn-lt"/>
              </a:rPr>
              <a:t>                                        u některých chromosomů a to v </a:t>
            </a:r>
            <a:r>
              <a:rPr lang="cs-CZ" altLang="cs-CZ" sz="1400" b="1" dirty="0">
                <a:latin typeface="+mn-lt"/>
              </a:rPr>
              <a:t>mozaice </a:t>
            </a:r>
            <a:r>
              <a:rPr lang="cs-CZ" altLang="cs-CZ" sz="1400" dirty="0">
                <a:latin typeface="+mn-lt"/>
              </a:rPr>
              <a:t>o nízkém zastoupení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400" dirty="0">
                <a:latin typeface="+mn-lt"/>
              </a:rPr>
              <a:t>                                        (v těle jedince mohou být přítomny 2 buněčné linie (nebo i více)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400" dirty="0">
                <a:latin typeface="+mn-lt"/>
              </a:rPr>
              <a:t>                                        s různou chromosomovou sestavou, např. linie s normálním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400" dirty="0">
                <a:latin typeface="+mn-lt"/>
              </a:rPr>
              <a:t>                                        karyotypem a linie s </a:t>
            </a:r>
            <a:r>
              <a:rPr lang="cs-CZ" altLang="cs-CZ" sz="1400" dirty="0" err="1">
                <a:latin typeface="+mn-lt"/>
              </a:rPr>
              <a:t>monosomií</a:t>
            </a:r>
            <a:r>
              <a:rPr lang="cs-CZ" altLang="cs-CZ" sz="1400" dirty="0">
                <a:latin typeface="+mn-lt"/>
              </a:rPr>
              <a:t> chromosomu č.18)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400" dirty="0">
                <a:latin typeface="+mn-lt"/>
              </a:rPr>
              <a:t>                                                   </a:t>
            </a:r>
            <a:r>
              <a:rPr lang="cs-CZ" altLang="cs-CZ" sz="1400" b="1" dirty="0">
                <a:latin typeface="+mn-lt"/>
              </a:rPr>
              <a:t>45,XX,-18[1]/46,XX,r(18)[29]</a:t>
            </a:r>
          </a:p>
        </p:txBody>
      </p:sp>
      <p:pic>
        <p:nvPicPr>
          <p:cNvPr id="50181" name="Picture 3" descr="karyotyp Heb malý ring">
            <a:extLst>
              <a:ext uri="{FF2B5EF4-FFF2-40B4-BE49-F238E27FC236}">
                <a16:creationId xmlns:a16="http://schemas.microsoft.com/office/drawing/2014/main" id="{F6A08D21-014D-4822-8717-0E888F853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3" y="3605213"/>
            <a:ext cx="34163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3" descr="monosomie 18">
            <a:extLst>
              <a:ext uri="{FF2B5EF4-FFF2-40B4-BE49-F238E27FC236}">
                <a16:creationId xmlns:a16="http://schemas.microsoft.com/office/drawing/2014/main" id="{0E9DCBD9-96D6-4B87-9D9B-3A2667E72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3605213"/>
            <a:ext cx="3424237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1BBD602-2577-4A8B-847B-EB94E5D20100}"/>
              </a:ext>
            </a:extLst>
          </p:cNvPr>
          <p:cNvSpPr txBox="1"/>
          <p:nvPr/>
        </p:nvSpPr>
        <p:spPr>
          <a:xfrm>
            <a:off x="2362201" y="5992814"/>
            <a:ext cx="3548063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200" dirty="0">
                <a:latin typeface="+mn-lt"/>
              </a:rPr>
              <a:t>Buněčná linie s </a:t>
            </a:r>
            <a:r>
              <a:rPr lang="cs-CZ" sz="1200" dirty="0" err="1">
                <a:latin typeface="+mn-lt"/>
              </a:rPr>
              <a:t>monosomií</a:t>
            </a:r>
            <a:r>
              <a:rPr lang="cs-CZ" sz="1200" dirty="0">
                <a:latin typeface="+mn-lt"/>
              </a:rPr>
              <a:t> chromosomu 18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ABCA7C1-A328-41A3-A711-8E8FD298E88A}"/>
              </a:ext>
            </a:extLst>
          </p:cNvPr>
          <p:cNvSpPr txBox="1"/>
          <p:nvPr/>
        </p:nvSpPr>
        <p:spPr>
          <a:xfrm>
            <a:off x="6280151" y="5995989"/>
            <a:ext cx="36290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200" dirty="0">
                <a:latin typeface="+mn-lt"/>
              </a:rPr>
              <a:t>Buněčná linie s kruhovým chromosomem 18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A07ACB25-71F4-418B-8732-26DC6896E3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368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0B48AD08-1BF5-452B-979B-2E432EEECC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7368" y="404664"/>
            <a:ext cx="11161240" cy="172849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VZNIK POČETNÍCH CHROMOSOMOVÝCH ZMĚN</a:t>
            </a:r>
            <a:br>
              <a:rPr lang="cs-CZ" altLang="cs-CZ"/>
            </a:br>
            <a:r>
              <a:rPr lang="cs-CZ" altLang="cs-CZ"/>
              <a:t> DE NOVO -PORUCHY V MEIÓZE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5FB38330-F524-444F-9FD2-E2F314D8D8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63750" y="2492376"/>
            <a:ext cx="8064500" cy="10080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1600"/>
              <a:t>aneuploidie jsou nejčastějším mutačním mechanismem našeho druhu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600"/>
              <a:t>mechanismů, které podmiňují vznik aneuploidií, bylo odhaleno více, výzkum v této oblasti stále probíhá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2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6C6D5C2-F4F6-44D2-90DA-B2BE393C8E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573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8C318CFE-05B1-43DB-BE88-F2F1F05146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66900" y="692696"/>
            <a:ext cx="8280400" cy="187325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sz="2800" dirty="0"/>
              <a:t>Postnatální stanovení karyotypu</a:t>
            </a:r>
            <a:br>
              <a:rPr lang="cs-CZ" altLang="cs-CZ" sz="2800" dirty="0"/>
            </a:br>
            <a:r>
              <a:rPr lang="cs-CZ" altLang="cs-CZ" sz="2800" dirty="0"/>
              <a:t>(ověřujeme přítomnost / nepřítomnost VCA u dětí a dospělých)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7F1EA4E1-2F00-477B-A91C-FEB8070BE8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773238"/>
            <a:ext cx="8280400" cy="4392612"/>
          </a:xfrm>
        </p:spPr>
        <p:txBody>
          <a:bodyPr/>
          <a:lstStyle/>
          <a:p>
            <a:pPr eaLnBrk="1" hangingPunct="1"/>
            <a:endParaRPr lang="cs-CZ" altLang="cs-CZ" sz="1800" b="1"/>
          </a:p>
          <a:p>
            <a:pPr eaLnBrk="1" hangingPunct="1">
              <a:buFontTx/>
              <a:buNone/>
            </a:pPr>
            <a:endParaRPr lang="cs-CZ" altLang="cs-CZ"/>
          </a:p>
          <a:p>
            <a:pPr eaLnBrk="1" hangingPunct="1">
              <a:buFontTx/>
              <a:buNone/>
            </a:pPr>
            <a:endParaRPr lang="cs-CZ" altLang="cs-CZ"/>
          </a:p>
        </p:txBody>
      </p:sp>
      <p:sp>
        <p:nvSpPr>
          <p:cNvPr id="17412" name="Text Box 4">
            <a:extLst>
              <a:ext uri="{FF2B5EF4-FFF2-40B4-BE49-F238E27FC236}">
                <a16:creationId xmlns:a16="http://schemas.microsoft.com/office/drawing/2014/main" id="{8B57807B-385F-4239-ABF9-A8EAEF7AB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6" y="2708276"/>
            <a:ext cx="5616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 </a:t>
            </a:r>
            <a:r>
              <a:rPr lang="cs-CZ" altLang="cs-CZ" sz="2000" b="1">
                <a:latin typeface="Arial" panose="020B0604020202020204" pitchFamily="34" charset="0"/>
              </a:rPr>
              <a:t>-</a:t>
            </a:r>
            <a:r>
              <a:rPr lang="cs-CZ" altLang="cs-CZ" sz="2000">
                <a:latin typeface="Arial" panose="020B0604020202020204" pitchFamily="34" charset="0"/>
              </a:rPr>
              <a:t> odběr periferní krve dětí a dospělých</a:t>
            </a:r>
            <a:r>
              <a:rPr lang="cs-CZ" altLang="cs-CZ" sz="1800">
                <a:latin typeface="Arial" panose="020B0604020202020204" pitchFamily="34" charset="0"/>
              </a:rPr>
              <a:t>        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00F3F7A-32B6-4884-92F7-AF543318E7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551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A2C81517-311B-49D5-A44C-13C3C0D86A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3353" y="260351"/>
            <a:ext cx="11737304" cy="194451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VROZENÉ CHROMOSOMOVÉ ABNORMALITY (VCA)</a:t>
            </a:r>
            <a:br>
              <a:rPr lang="cs-CZ" altLang="cs-CZ"/>
            </a:br>
            <a:r>
              <a:rPr lang="cs-CZ" altLang="cs-CZ" sz="2800"/>
              <a:t>MOZAICISMUS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8BA37E88-A6AD-440F-9D4E-B9C80D0049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9" y="2060575"/>
            <a:ext cx="8497887" cy="42481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1400" dirty="0"/>
              <a:t>má – </a:t>
            </a:r>
            <a:r>
              <a:rPr lang="cs-CZ" altLang="cs-CZ" sz="1400" dirty="0" err="1"/>
              <a:t>li</a:t>
            </a:r>
            <a:r>
              <a:rPr lang="cs-CZ" altLang="cs-CZ" sz="1400" dirty="0"/>
              <a:t> osoba chromosomovou abnormalitu, bývá většinou aberace přítomna ve všech jejích buňkách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400" dirty="0" err="1"/>
              <a:t>mozaicismus</a:t>
            </a:r>
            <a:r>
              <a:rPr lang="cs-CZ" altLang="cs-CZ" sz="1400" dirty="0"/>
              <a:t> = v těle jedince jsou přítomny 2 nebo více linie buněk s odlišnou chromosomovou konstitucí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/>
              <a:t>    - </a:t>
            </a:r>
            <a:r>
              <a:rPr lang="cs-CZ" altLang="cs-CZ" sz="1400" u="sng" dirty="0"/>
              <a:t>nejčastější je výskyt malé mozaiky </a:t>
            </a:r>
            <a:r>
              <a:rPr lang="cs-CZ" altLang="cs-CZ" sz="1400" u="sng" dirty="0" err="1"/>
              <a:t>gonosomů</a:t>
            </a:r>
            <a:r>
              <a:rPr lang="cs-CZ" altLang="cs-CZ" sz="1400" dirty="0"/>
              <a:t> (pacienti s normálním fenotypem a poruchou plodnosti, možný výskyt i u jedinců bez reprodukčních poruch)</a:t>
            </a:r>
            <a:endParaRPr lang="cs-CZ" altLang="cs-CZ" sz="1400" u="sng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/>
              <a:t>      45,X[2]/47,XXX[1]/46,XX[30] – malá mozaika aneuploidie chromosomu X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/>
              <a:t>       u žen (aneuploidie </a:t>
            </a:r>
            <a:r>
              <a:rPr lang="cs-CZ" altLang="cs-CZ" sz="1400" dirty="0" err="1"/>
              <a:t>gonosomů</a:t>
            </a:r>
            <a:r>
              <a:rPr lang="cs-CZ" altLang="cs-CZ" sz="1400" dirty="0"/>
              <a:t> u mužů), 3- 10%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/>
              <a:t>    - mozaiky větší než 10% s potenciálním klinickým významem, vliv na fenotyp pacienta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/>
              <a:t>    - </a:t>
            </a:r>
            <a:r>
              <a:rPr lang="cs-CZ" altLang="cs-CZ" sz="1400" u="sng" dirty="0"/>
              <a:t>mozaika </a:t>
            </a:r>
            <a:r>
              <a:rPr lang="cs-CZ" altLang="cs-CZ" sz="1400" u="sng" dirty="0" err="1"/>
              <a:t>autosomů</a:t>
            </a:r>
            <a:endParaRPr lang="cs-CZ" altLang="cs-CZ" sz="14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/>
              <a:t>      - Downův syndrom v mozaice s normálním karyotypem (i malé mozaiky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/>
              <a:t>        mohou souviset s postižením pacientů)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dirty="0"/>
              <a:t>        47,XY,+21[2]/46,XY[28]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400" dirty="0"/>
              <a:t>ve formě mozaiky mohou být přítomny numerické aberace i strukturní přestavby, početní se vyskytují výrazně častěji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400" dirty="0"/>
              <a:t>mozaika v cytogenetickém slova smyslu vzniká na úrovni dělení somatických buněk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sz="1400" dirty="0"/>
              <a:t>      (zygoty, embrya, plodu..) – tedy během procesu </a:t>
            </a:r>
            <a:r>
              <a:rPr lang="cs-CZ" altLang="cs-CZ" sz="1400" dirty="0">
                <a:solidFill>
                  <a:srgbClr val="FF0000"/>
                </a:solidFill>
              </a:rPr>
              <a:t>MITÓZY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600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B28B1CDB-19D7-483F-AB6B-F544B9A8F37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461880" y="5017680"/>
              <a:ext cx="1259640" cy="14400"/>
            </p14:xfrm>
          </p:contentPart>
        </mc:Choice>
        <mc:Fallback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B28B1CDB-19D7-483F-AB6B-F544B9A8F3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52520" y="5008320"/>
                <a:ext cx="1278360" cy="331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521AA5C5-373F-4B40-AC87-FD0B04A0A3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3546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36496FC8-99A8-4AB5-9C9E-228E9615FC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344" y="548680"/>
            <a:ext cx="11881817" cy="1740099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VROZENÉ CHROMOSOMOVÉ </a:t>
            </a:r>
            <a:r>
              <a:rPr lang="cs-CZ" altLang="cs-CZ" dirty="0" smtClean="0"/>
              <a:t>ABNORMALITY </a:t>
            </a:r>
            <a:r>
              <a:rPr lang="cs-CZ" altLang="cs-CZ" dirty="0"/>
              <a:t>(VCA)</a:t>
            </a:r>
            <a:r>
              <a:rPr lang="cs-CZ" altLang="cs-CZ" sz="2400" dirty="0"/>
              <a:t/>
            </a:r>
            <a:br>
              <a:rPr lang="cs-CZ" altLang="cs-CZ" sz="2400" dirty="0"/>
            </a:br>
            <a:r>
              <a:rPr lang="cs-CZ" altLang="cs-CZ" sz="2000" dirty="0"/>
              <a:t>MOZAIKA x CHIMÉRA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EBBC8B84-FF1C-4635-8366-4B131C86CE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71813" y="2492896"/>
            <a:ext cx="6768603" cy="2015604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600" dirty="0"/>
              <a:t>Mozaika: jedinec nebo tkáň obsahuje 2 nebo více buněčných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600" dirty="0"/>
              <a:t>              linií s odlišným karyotypem pocházejících </a:t>
            </a:r>
            <a:r>
              <a:rPr lang="cs-CZ" altLang="cs-CZ" sz="1600" dirty="0">
                <a:solidFill>
                  <a:srgbClr val="EE2626"/>
                </a:solidFill>
              </a:rPr>
              <a:t>z jedné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600" dirty="0">
                <a:solidFill>
                  <a:srgbClr val="EE2626"/>
                </a:solidFill>
              </a:rPr>
              <a:t>              zygoty</a:t>
            </a:r>
            <a:r>
              <a:rPr lang="cs-CZ" altLang="cs-CZ" sz="1600" dirty="0"/>
              <a:t>, které vznikly během mitotickém dělení.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6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600" dirty="0"/>
              <a:t>Chiméra: buněčné linie pocházejí z více zygot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5F8B241-DF8F-4998-BB52-146C64B8BC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922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F8731540-F740-4432-8B2E-2C4096755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2133601"/>
            <a:ext cx="7704138" cy="28797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27A456AC-CBDE-42C2-A161-884B05A1EE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4868863"/>
            <a:ext cx="9144000" cy="1223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400" dirty="0"/>
              <a:t>                               </a:t>
            </a:r>
            <a:r>
              <a:rPr lang="cs-CZ" altLang="cs-CZ" sz="1600" dirty="0"/>
              <a:t>45,X[2]/46,XX[8]</a:t>
            </a:r>
          </a:p>
          <a:p>
            <a:pPr eaLnBrk="1" hangingPunct="1">
              <a:buFontTx/>
              <a:buNone/>
            </a:pPr>
            <a:r>
              <a:rPr lang="cs-CZ" altLang="cs-CZ" sz="1200" dirty="0"/>
              <a:t>Karyotyp vyšetřujeme metodou analýzy chromosomů s G – pruhy. Při nálezu alespoň 1 mitózy s abnormálním</a:t>
            </a:r>
          </a:p>
          <a:p>
            <a:pPr eaLnBrk="1" hangingPunct="1">
              <a:buFontTx/>
              <a:buNone/>
            </a:pPr>
            <a:r>
              <a:rPr lang="cs-CZ" altLang="cs-CZ" sz="1200" dirty="0"/>
              <a:t>počtem </a:t>
            </a:r>
            <a:r>
              <a:rPr lang="cs-CZ" altLang="cs-CZ" sz="1200" dirty="0" err="1"/>
              <a:t>gonosomů</a:t>
            </a:r>
            <a:r>
              <a:rPr lang="cs-CZ" altLang="cs-CZ" sz="1200" dirty="0"/>
              <a:t> materiál vyšetříme metodou I-FISH (analýza </a:t>
            </a:r>
            <a:r>
              <a:rPr lang="cs-CZ" altLang="cs-CZ" sz="1200" dirty="0" err="1"/>
              <a:t>interfázních</a:t>
            </a:r>
            <a:r>
              <a:rPr lang="cs-CZ" altLang="cs-CZ" sz="1200" dirty="0"/>
              <a:t> jader) za použití sond pro </a:t>
            </a:r>
            <a:r>
              <a:rPr lang="cs-CZ" altLang="cs-CZ" sz="1200" dirty="0" err="1"/>
              <a:t>gonosomy</a:t>
            </a:r>
            <a:r>
              <a:rPr lang="cs-CZ" altLang="cs-CZ" sz="1200" dirty="0"/>
              <a:t>. </a:t>
            </a:r>
          </a:p>
          <a:p>
            <a:pPr eaLnBrk="1" hangingPunct="1">
              <a:buFontTx/>
              <a:buNone/>
            </a:pPr>
            <a:r>
              <a:rPr lang="cs-CZ" altLang="cs-CZ" sz="1200" dirty="0"/>
              <a:t>Touto metodou stanovíme zastoupení patologické linie v karyotypu vyšetřované tkáně.</a:t>
            </a:r>
          </a:p>
        </p:txBody>
      </p:sp>
      <p:sp>
        <p:nvSpPr>
          <p:cNvPr id="58372" name="Rectangle 4">
            <a:extLst>
              <a:ext uri="{FF2B5EF4-FFF2-40B4-BE49-F238E27FC236}">
                <a16:creationId xmlns:a16="http://schemas.microsoft.com/office/drawing/2014/main" id="{2EC9894C-4C63-440A-A9F9-D22D2AF10B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345" y="260350"/>
            <a:ext cx="11809312" cy="1865311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VROZENÉ CHROMOSOMOVÉ </a:t>
            </a:r>
            <a:r>
              <a:rPr lang="cs-CZ" altLang="cs-CZ" dirty="0" smtClean="0"/>
              <a:t>ABNORMALITY </a:t>
            </a:r>
            <a:r>
              <a:rPr lang="cs-CZ" altLang="cs-CZ" dirty="0"/>
              <a:t>(VCA)</a:t>
            </a:r>
            <a:r>
              <a:rPr lang="cs-CZ" altLang="cs-CZ" sz="2800" dirty="0"/>
              <a:t/>
            </a:r>
            <a:br>
              <a:rPr lang="cs-CZ" altLang="cs-CZ" sz="2800" dirty="0"/>
            </a:br>
            <a:r>
              <a:rPr lang="cs-CZ" altLang="cs-CZ" sz="2400" dirty="0"/>
              <a:t>MOZAICISMUS - </a:t>
            </a:r>
            <a:r>
              <a:rPr lang="cs-CZ" altLang="cs-CZ" sz="2400" dirty="0" err="1"/>
              <a:t>gonosomy</a:t>
            </a:r>
            <a:endParaRPr lang="cs-CZ" altLang="cs-CZ" sz="2400" dirty="0"/>
          </a:p>
        </p:txBody>
      </p:sp>
      <p:pic>
        <p:nvPicPr>
          <p:cNvPr id="58373" name="Picture 5" descr="46,XX">
            <a:extLst>
              <a:ext uri="{FF2B5EF4-FFF2-40B4-BE49-F238E27FC236}">
                <a16:creationId xmlns:a16="http://schemas.microsoft.com/office/drawing/2014/main" id="{5F04EFC7-B9C6-4664-A233-382CAB725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33600"/>
            <a:ext cx="3887788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6" descr="45,X">
            <a:extLst>
              <a:ext uri="{FF2B5EF4-FFF2-40B4-BE49-F238E27FC236}">
                <a16:creationId xmlns:a16="http://schemas.microsoft.com/office/drawing/2014/main" id="{20FDD3B6-33EB-4BEA-93EB-B6D9376A1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2205038"/>
            <a:ext cx="3798887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Text Box 7">
            <a:extLst>
              <a:ext uri="{FF2B5EF4-FFF2-40B4-BE49-F238E27FC236}">
                <a16:creationId xmlns:a16="http://schemas.microsoft.com/office/drawing/2014/main" id="{E13AA37D-32AB-4932-A8F9-BC6A45B0D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5" y="5949950"/>
            <a:ext cx="32527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EE2626"/>
                </a:solidFill>
                <a:latin typeface="Arial" panose="020B0604020202020204" pitchFamily="34" charset="0"/>
              </a:rPr>
              <a:t>3% = hraniční patologický nález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75F2D3F-1246-4B0C-992C-EB04C9E3AA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247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136BC2D2-A865-44FB-B498-5D83540222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344" y="164520"/>
            <a:ext cx="11712625" cy="186055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VROZENÉ CHROMOSOMOVÉ </a:t>
            </a:r>
            <a:r>
              <a:rPr lang="cs-CZ" altLang="cs-CZ" dirty="0" smtClean="0"/>
              <a:t>ABNORMALITY </a:t>
            </a:r>
            <a:r>
              <a:rPr lang="cs-CZ" altLang="cs-CZ" dirty="0"/>
              <a:t>(VCA)</a:t>
            </a:r>
            <a:r>
              <a:rPr lang="cs-CZ" altLang="cs-CZ" sz="2800" dirty="0"/>
              <a:t/>
            </a:r>
            <a:br>
              <a:rPr lang="cs-CZ" altLang="cs-CZ" sz="2800" dirty="0"/>
            </a:br>
            <a:r>
              <a:rPr lang="cs-CZ" altLang="cs-CZ" sz="2400" dirty="0"/>
              <a:t>MOZAICISMUS - </a:t>
            </a:r>
            <a:r>
              <a:rPr lang="cs-CZ" altLang="cs-CZ" sz="2400" dirty="0" err="1"/>
              <a:t>gonosomy</a:t>
            </a:r>
            <a:endParaRPr lang="cs-CZ" altLang="cs-CZ" sz="2400" dirty="0"/>
          </a:p>
        </p:txBody>
      </p:sp>
      <p:pic>
        <p:nvPicPr>
          <p:cNvPr id="60419" name="Picture 3" descr="Mozaika X">
            <a:extLst>
              <a:ext uri="{FF2B5EF4-FFF2-40B4-BE49-F238E27FC236}">
                <a16:creationId xmlns:a16="http://schemas.microsoft.com/office/drawing/2014/main" id="{AAFD2B7B-9088-44EF-BA9C-5A018BADC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809" y="1780383"/>
            <a:ext cx="3816350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Rectangle 4">
            <a:extLst>
              <a:ext uri="{FF2B5EF4-FFF2-40B4-BE49-F238E27FC236}">
                <a16:creationId xmlns:a16="http://schemas.microsoft.com/office/drawing/2014/main" id="{6DDFFC0C-2BF2-4C54-B005-8083BCC181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95673" y="4902472"/>
            <a:ext cx="9036621" cy="1407546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</a:t>
            </a:r>
            <a:r>
              <a:rPr lang="cs-CZ" altLang="cs-CZ" sz="1600" dirty="0"/>
              <a:t>vyšetření % zastoupení jednotlivých linií buněk v periferní krvi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dirty="0"/>
              <a:t>                    pacientky metodou FISH z </a:t>
            </a:r>
            <a:r>
              <a:rPr lang="cs-CZ" altLang="cs-CZ" sz="1600" dirty="0" err="1"/>
              <a:t>interfázních</a:t>
            </a:r>
            <a:r>
              <a:rPr lang="cs-CZ" altLang="cs-CZ" sz="1600" dirty="0"/>
              <a:t> jader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</a:t>
            </a:r>
            <a:r>
              <a:rPr lang="cs-CZ" altLang="cs-CZ" sz="1400" dirty="0"/>
              <a:t>za patologickou buněčnou linii je považována taková, kterou detekujeme alespoň ve </a:t>
            </a:r>
            <a:r>
              <a:rPr lang="cs-CZ" altLang="cs-CZ" sz="1400" dirty="0">
                <a:solidFill>
                  <a:srgbClr val="FF0000"/>
                </a:solidFill>
              </a:rPr>
              <a:t>3% buněk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 dirty="0"/>
              <a:t>       </a:t>
            </a:r>
            <a:r>
              <a:rPr lang="cs-CZ" altLang="cs-CZ" sz="1400" dirty="0">
                <a:solidFill>
                  <a:srgbClr val="FF0000"/>
                </a:solidFill>
              </a:rPr>
              <a:t>detekováno 6 buněk s 1 signálem pro chromosom X, 194 buněk se dvěma signály</a:t>
            </a:r>
          </a:p>
        </p:txBody>
      </p:sp>
      <p:sp>
        <p:nvSpPr>
          <p:cNvPr id="60421" name="AutoShape 5">
            <a:extLst>
              <a:ext uri="{FF2B5EF4-FFF2-40B4-BE49-F238E27FC236}">
                <a16:creationId xmlns:a16="http://schemas.microsoft.com/office/drawing/2014/main" id="{E0CAF342-725F-4DA5-9FB1-CFFCB003F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1604" y="4238257"/>
            <a:ext cx="1366837" cy="71437"/>
          </a:xfrm>
          <a:prstGeom prst="rightArrow">
            <a:avLst>
              <a:gd name="adj1" fmla="val 50000"/>
              <a:gd name="adj2" fmla="val 478337"/>
            </a:avLst>
          </a:prstGeom>
          <a:solidFill>
            <a:srgbClr val="FF0000"/>
          </a:solidFill>
          <a:ln w="9525">
            <a:solidFill>
              <a:srgbClr val="EE262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60422" name="Text Box 6">
            <a:extLst>
              <a:ext uri="{FF2B5EF4-FFF2-40B4-BE49-F238E27FC236}">
                <a16:creationId xmlns:a16="http://schemas.microsoft.com/office/drawing/2014/main" id="{DAD60BC5-9462-4CEF-8CE5-DD0C42BC2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2202" y="4007605"/>
            <a:ext cx="133882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1 signál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(přítomen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1 chromosom 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(1 centromera)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v jádře buňky)</a:t>
            </a:r>
          </a:p>
        </p:txBody>
      </p:sp>
      <p:sp>
        <p:nvSpPr>
          <p:cNvPr id="60423" name="AutoShape 7">
            <a:extLst>
              <a:ext uri="{FF2B5EF4-FFF2-40B4-BE49-F238E27FC236}">
                <a16:creationId xmlns:a16="http://schemas.microsoft.com/office/drawing/2014/main" id="{3FC40FDB-F223-433B-A896-7601EF0ED2CD}"/>
              </a:ext>
            </a:extLst>
          </p:cNvPr>
          <p:cNvSpPr>
            <a:spLocks noChangeArrowheads="1"/>
          </p:cNvSpPr>
          <p:nvPr/>
        </p:nvSpPr>
        <p:spPr bwMode="auto">
          <a:xfrm rot="10034066">
            <a:off x="7216036" y="3625236"/>
            <a:ext cx="1366838" cy="71438"/>
          </a:xfrm>
          <a:prstGeom prst="rightArrow">
            <a:avLst>
              <a:gd name="adj1" fmla="val 50000"/>
              <a:gd name="adj2" fmla="val 478330"/>
            </a:avLst>
          </a:prstGeom>
          <a:solidFill>
            <a:srgbClr val="FF0000"/>
          </a:solidFill>
          <a:ln w="9525">
            <a:solidFill>
              <a:srgbClr val="EE262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60424" name="Text Box 8">
            <a:extLst>
              <a:ext uri="{FF2B5EF4-FFF2-40B4-BE49-F238E27FC236}">
                <a16:creationId xmlns:a16="http://schemas.microsoft.com/office/drawing/2014/main" id="{3CB25750-D8D5-4BB9-86C5-B40179498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4126" y="3096188"/>
            <a:ext cx="15231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2 signály (přítomny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2 chromosomy X</a:t>
            </a:r>
            <a:r>
              <a:rPr lang="cs-CZ" altLang="cs-CZ" sz="1200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(2 centromery)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v jádře T-lymfocytu)</a:t>
            </a:r>
          </a:p>
        </p:txBody>
      </p:sp>
      <p:sp>
        <p:nvSpPr>
          <p:cNvPr id="60425" name="Text Box 10">
            <a:extLst>
              <a:ext uri="{FF2B5EF4-FFF2-40B4-BE49-F238E27FC236}">
                <a16:creationId xmlns:a16="http://schemas.microsoft.com/office/drawing/2014/main" id="{38E691BB-35F9-42DE-8F52-86FA87AB2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2708276"/>
            <a:ext cx="212725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Při vyšetření použita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centromerická sonda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chromosomu 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(cep X)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3789D8F-A888-4ACB-B150-4F49446970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395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C933506D-1118-4DD2-A673-F3B027082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060575"/>
            <a:ext cx="9144000" cy="3816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1F3982FF-5707-4888-A074-42ACFF7D55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344" y="260351"/>
            <a:ext cx="11737303" cy="1644649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VROZENÉ CHROMOSOMOVÉ </a:t>
            </a:r>
            <a:r>
              <a:rPr lang="cs-CZ" altLang="cs-CZ" dirty="0" smtClean="0"/>
              <a:t>ABNORMALITY </a:t>
            </a:r>
            <a:r>
              <a:rPr lang="cs-CZ" altLang="cs-CZ" dirty="0"/>
              <a:t>(VCA)</a:t>
            </a:r>
            <a:r>
              <a:rPr lang="cs-CZ" altLang="cs-CZ" sz="2800" dirty="0"/>
              <a:t/>
            </a:r>
            <a:br>
              <a:rPr lang="cs-CZ" altLang="cs-CZ" sz="2800" dirty="0"/>
            </a:br>
            <a:r>
              <a:rPr lang="cs-CZ" altLang="cs-CZ" sz="2000" dirty="0"/>
              <a:t>MOZAICISMUS – kombinace početní a strukturní změny</a:t>
            </a:r>
            <a:br>
              <a:rPr lang="cs-CZ" altLang="cs-CZ" sz="2000" dirty="0"/>
            </a:br>
            <a:r>
              <a:rPr lang="cs-CZ" altLang="cs-CZ" sz="2000" dirty="0"/>
              <a:t>12 letý pacient s diagnózou malý vzrůst</a:t>
            </a:r>
          </a:p>
        </p:txBody>
      </p:sp>
      <p:pic>
        <p:nvPicPr>
          <p:cNvPr id="62468" name="Picture 4" descr="Kapitančík1">
            <a:extLst>
              <a:ext uri="{FF2B5EF4-FFF2-40B4-BE49-F238E27FC236}">
                <a16:creationId xmlns:a16="http://schemas.microsoft.com/office/drawing/2014/main" id="{DDBAB842-5C66-43C6-A31A-D0C24028F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2349500"/>
            <a:ext cx="3529013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5" descr="kap4">
            <a:extLst>
              <a:ext uri="{FF2B5EF4-FFF2-40B4-BE49-F238E27FC236}">
                <a16:creationId xmlns:a16="http://schemas.microsoft.com/office/drawing/2014/main" id="{8F3291CD-C0A2-4E8F-9D4B-E254FF4EC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2251075"/>
            <a:ext cx="3095625" cy="26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Text Box 6">
            <a:extLst>
              <a:ext uri="{FF2B5EF4-FFF2-40B4-BE49-F238E27FC236}">
                <a16:creationId xmlns:a16="http://schemas.microsoft.com/office/drawing/2014/main" id="{EBFB583F-158A-43CE-ADDC-593866963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939" y="5516563"/>
            <a:ext cx="2085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buněčná linie 46,X,r(Y)?</a:t>
            </a:r>
          </a:p>
        </p:txBody>
      </p:sp>
      <p:sp>
        <p:nvSpPr>
          <p:cNvPr id="62471" name="Obdélník 2">
            <a:extLst>
              <a:ext uri="{FF2B5EF4-FFF2-40B4-BE49-F238E27FC236}">
                <a16:creationId xmlns:a16="http://schemas.microsoft.com/office/drawing/2014/main" id="{8B4A5619-CAA8-425C-99F3-105765EFE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7664" y="2357438"/>
            <a:ext cx="649287" cy="207962"/>
          </a:xfrm>
          <a:prstGeom prst="rect">
            <a:avLst/>
          </a:prstGeom>
          <a:solidFill>
            <a:schemeClr val="tx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5C97615-6578-493B-A228-E5D1E477AF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323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1F8B9CD9-A58E-4EF9-90FB-8DF522621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060575"/>
            <a:ext cx="9144000" cy="3816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7CCDD5C8-37BC-4122-BA98-AA4E06E5B1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050" y="290513"/>
            <a:ext cx="12072664" cy="205422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VROZENÉ CHROMOSOMOVÉ </a:t>
            </a:r>
            <a:r>
              <a:rPr lang="cs-CZ" altLang="cs-CZ" dirty="0" smtClean="0"/>
              <a:t>ABNORMALITY </a:t>
            </a:r>
            <a:r>
              <a:rPr lang="cs-CZ" altLang="cs-CZ" dirty="0"/>
              <a:t>(VCA)</a:t>
            </a:r>
            <a:r>
              <a:rPr lang="cs-CZ" altLang="cs-CZ" sz="2800" dirty="0"/>
              <a:t/>
            </a:r>
            <a:br>
              <a:rPr lang="cs-CZ" altLang="cs-CZ" sz="2800" dirty="0"/>
            </a:br>
            <a:r>
              <a:rPr lang="cs-CZ" altLang="cs-CZ" sz="2000" dirty="0"/>
              <a:t>MOZAICISMUS – kombinace početní a strukturní změny</a:t>
            </a:r>
          </a:p>
        </p:txBody>
      </p:sp>
      <p:pic>
        <p:nvPicPr>
          <p:cNvPr id="64516" name="Picture 4" descr="Kapitančík2">
            <a:extLst>
              <a:ext uri="{FF2B5EF4-FFF2-40B4-BE49-F238E27FC236}">
                <a16:creationId xmlns:a16="http://schemas.microsoft.com/office/drawing/2014/main" id="{C18074CD-57CB-4D7D-B9B4-AA3D2CE8C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2205038"/>
            <a:ext cx="4394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5" descr="1461-08 g foto">
            <a:extLst>
              <a:ext uri="{FF2B5EF4-FFF2-40B4-BE49-F238E27FC236}">
                <a16:creationId xmlns:a16="http://schemas.microsoft.com/office/drawing/2014/main" id="{B810DEFC-CBE4-4A51-8212-477F889D3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205039"/>
            <a:ext cx="3168650" cy="312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Text Box 6">
            <a:extLst>
              <a:ext uri="{FF2B5EF4-FFF2-40B4-BE49-F238E27FC236}">
                <a16:creationId xmlns:a16="http://schemas.microsoft.com/office/drawing/2014/main" id="{FB23D42B-5B1F-4F1C-A5FC-C172B92F6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939" y="5516563"/>
            <a:ext cx="23320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buněčná linie 46,X,mar(Y)?</a:t>
            </a:r>
          </a:p>
        </p:txBody>
      </p:sp>
      <p:sp>
        <p:nvSpPr>
          <p:cNvPr id="64519" name="Obdélník 7">
            <a:extLst>
              <a:ext uri="{FF2B5EF4-FFF2-40B4-BE49-F238E27FC236}">
                <a16:creationId xmlns:a16="http://schemas.microsoft.com/office/drawing/2014/main" id="{404A3629-8443-4CF4-AF77-B44511682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1625" y="2500313"/>
            <a:ext cx="649288" cy="207962"/>
          </a:xfrm>
          <a:prstGeom prst="rect">
            <a:avLst/>
          </a:prstGeom>
          <a:solidFill>
            <a:schemeClr val="tx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D8B39AA-B64F-46E5-A8E9-CAC96A7C1C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408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83698535-AEA1-4636-BFA4-7F1DC4459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496" y="2060575"/>
            <a:ext cx="9073008" cy="383633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44505341-037C-4CB7-82EA-6B4636EA71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672" y="260649"/>
            <a:ext cx="12000656" cy="199360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VROZENÉ CHROMOSOMOVÉ </a:t>
            </a:r>
            <a:r>
              <a:rPr lang="cs-CZ" altLang="cs-CZ" dirty="0" smtClean="0"/>
              <a:t>ABNORMALITY </a:t>
            </a:r>
            <a:r>
              <a:rPr lang="cs-CZ" altLang="cs-CZ" dirty="0"/>
              <a:t>(VCA)</a:t>
            </a:r>
            <a:r>
              <a:rPr lang="cs-CZ" altLang="cs-CZ" sz="2800" dirty="0"/>
              <a:t/>
            </a:r>
            <a:br>
              <a:rPr lang="cs-CZ" altLang="cs-CZ" sz="2800" dirty="0"/>
            </a:br>
            <a:r>
              <a:rPr lang="cs-CZ" altLang="cs-CZ" sz="2000" dirty="0"/>
              <a:t>MOZAICISMUS – kombinace početní a strukturní změny</a:t>
            </a:r>
          </a:p>
        </p:txBody>
      </p:sp>
      <p:pic>
        <p:nvPicPr>
          <p:cNvPr id="66564" name="Picture 4" descr="Kapitančík4">
            <a:extLst>
              <a:ext uri="{FF2B5EF4-FFF2-40B4-BE49-F238E27FC236}">
                <a16:creationId xmlns:a16="http://schemas.microsoft.com/office/drawing/2014/main" id="{0B7FAC3C-80CB-4CCE-9424-C24FBD659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2060576"/>
            <a:ext cx="3743325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5" descr="1461-08 b foto">
            <a:extLst>
              <a:ext uri="{FF2B5EF4-FFF2-40B4-BE49-F238E27FC236}">
                <a16:creationId xmlns:a16="http://schemas.microsoft.com/office/drawing/2014/main" id="{4003154E-1EAC-4ED5-A06F-221634A89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2060575"/>
            <a:ext cx="31369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ext Box 6">
            <a:extLst>
              <a:ext uri="{FF2B5EF4-FFF2-40B4-BE49-F238E27FC236}">
                <a16:creationId xmlns:a16="http://schemas.microsoft.com/office/drawing/2014/main" id="{C2CCE97A-C2EC-40C0-98A2-56F886BF1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5229225"/>
            <a:ext cx="3146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buněčná linie </a:t>
            </a:r>
            <a:r>
              <a:rPr lang="cs-CZ" altLang="cs-CZ" sz="1400" b="1">
                <a:latin typeface="Arial" panose="020B0604020202020204" pitchFamily="34" charset="0"/>
              </a:rPr>
              <a:t>46,X,t(Y;9)(p11?;q12?)</a:t>
            </a:r>
          </a:p>
        </p:txBody>
      </p:sp>
      <p:sp>
        <p:nvSpPr>
          <p:cNvPr id="66567" name="Text Box 7">
            <a:extLst>
              <a:ext uri="{FF2B5EF4-FFF2-40B4-BE49-F238E27FC236}">
                <a16:creationId xmlns:a16="http://schemas.microsoft.com/office/drawing/2014/main" id="{0FD64713-D1C6-413C-A6F1-120AA0C62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888" y="5373688"/>
            <a:ext cx="25055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t(Y;?), přítomna oblast SRY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buněčná linie</a:t>
            </a:r>
          </a:p>
        </p:txBody>
      </p:sp>
      <p:sp>
        <p:nvSpPr>
          <p:cNvPr id="66568" name="AutoShape 8">
            <a:extLst>
              <a:ext uri="{FF2B5EF4-FFF2-40B4-BE49-F238E27FC236}">
                <a16:creationId xmlns:a16="http://schemas.microsoft.com/office/drawing/2014/main" id="{E0C5A513-D782-4488-AEB0-689FBE068B79}"/>
              </a:ext>
            </a:extLst>
          </p:cNvPr>
          <p:cNvSpPr>
            <a:spLocks noChangeArrowheads="1"/>
          </p:cNvSpPr>
          <p:nvPr/>
        </p:nvSpPr>
        <p:spPr bwMode="auto">
          <a:xfrm rot="6313865" flipH="1">
            <a:off x="7258845" y="4364833"/>
            <a:ext cx="2085975" cy="71437"/>
          </a:xfrm>
          <a:prstGeom prst="rightArrow">
            <a:avLst>
              <a:gd name="adj1" fmla="val 50000"/>
              <a:gd name="adj2" fmla="val 730005"/>
            </a:avLst>
          </a:prstGeom>
          <a:solidFill>
            <a:srgbClr val="FF0000"/>
          </a:solidFill>
          <a:ln w="9525">
            <a:solidFill>
              <a:srgbClr val="EE262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66569" name="AutoShape 9">
            <a:extLst>
              <a:ext uri="{FF2B5EF4-FFF2-40B4-BE49-F238E27FC236}">
                <a16:creationId xmlns:a16="http://schemas.microsoft.com/office/drawing/2014/main" id="{B9351D07-5801-4E0C-BAE4-28D089B09F9A}"/>
              </a:ext>
            </a:extLst>
          </p:cNvPr>
          <p:cNvSpPr>
            <a:spLocks noChangeArrowheads="1"/>
          </p:cNvSpPr>
          <p:nvPr/>
        </p:nvSpPr>
        <p:spPr bwMode="auto">
          <a:xfrm rot="-4234977">
            <a:off x="3958432" y="4856957"/>
            <a:ext cx="793750" cy="93663"/>
          </a:xfrm>
          <a:prstGeom prst="rightArrow">
            <a:avLst>
              <a:gd name="adj1" fmla="val 50000"/>
              <a:gd name="adj2" fmla="val 211863"/>
            </a:avLst>
          </a:prstGeom>
          <a:solidFill>
            <a:srgbClr val="FF0000"/>
          </a:solidFill>
          <a:ln w="9525">
            <a:solidFill>
              <a:srgbClr val="EE262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66570" name="Picture 10" descr="kap1a">
            <a:extLst>
              <a:ext uri="{FF2B5EF4-FFF2-40B4-BE49-F238E27FC236}">
                <a16:creationId xmlns:a16="http://schemas.microsoft.com/office/drawing/2014/main" id="{3B380B58-A4E4-4DBD-91C5-023806080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5" t="10959" r="22810" b="19633"/>
          <a:stretch>
            <a:fillRect/>
          </a:stretch>
        </p:blipFill>
        <p:spPr bwMode="auto">
          <a:xfrm>
            <a:off x="4800600" y="4149725"/>
            <a:ext cx="2160588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71" name="AutoShape 11">
            <a:extLst>
              <a:ext uri="{FF2B5EF4-FFF2-40B4-BE49-F238E27FC236}">
                <a16:creationId xmlns:a16="http://schemas.microsoft.com/office/drawing/2014/main" id="{9CD279D6-7188-49F0-8082-B6D6898B67C4}"/>
              </a:ext>
            </a:extLst>
          </p:cNvPr>
          <p:cNvSpPr>
            <a:spLocks noChangeArrowheads="1"/>
          </p:cNvSpPr>
          <p:nvPr/>
        </p:nvSpPr>
        <p:spPr bwMode="auto">
          <a:xfrm rot="-146064">
            <a:off x="4727576" y="5300663"/>
            <a:ext cx="1223963" cy="93662"/>
          </a:xfrm>
          <a:prstGeom prst="rightArrow">
            <a:avLst>
              <a:gd name="adj1" fmla="val 50000"/>
              <a:gd name="adj2" fmla="val 326697"/>
            </a:avLst>
          </a:prstGeom>
          <a:solidFill>
            <a:srgbClr val="FF0000"/>
          </a:solidFill>
          <a:ln w="9525">
            <a:solidFill>
              <a:srgbClr val="EE262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66572" name="Obdélník 12">
            <a:extLst>
              <a:ext uri="{FF2B5EF4-FFF2-40B4-BE49-F238E27FC236}">
                <a16:creationId xmlns:a16="http://schemas.microsoft.com/office/drawing/2014/main" id="{7387A43C-AF0A-4448-9E75-7FE51ABAC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0550" y="2254251"/>
            <a:ext cx="647700" cy="207963"/>
          </a:xfrm>
          <a:prstGeom prst="rect">
            <a:avLst/>
          </a:prstGeom>
          <a:solidFill>
            <a:schemeClr val="tx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CD1DE6B-9172-471C-92D9-A8752EA412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94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1FE4D483-655F-422F-8802-38D01E48B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989138"/>
            <a:ext cx="9144000" cy="3816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BCA0D351-C85A-48C1-B0D4-5508E0F9C0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4110" y="419534"/>
            <a:ext cx="12072664" cy="155748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VROZENÉ CHROMOSOMOVÉ </a:t>
            </a:r>
            <a:r>
              <a:rPr lang="cs-CZ" altLang="cs-CZ" dirty="0" smtClean="0"/>
              <a:t>ABNORMALITY </a:t>
            </a:r>
            <a:r>
              <a:rPr lang="cs-CZ" altLang="cs-CZ" dirty="0"/>
              <a:t>(VCA)</a:t>
            </a:r>
            <a:r>
              <a:rPr lang="cs-CZ" altLang="cs-CZ" sz="2800" dirty="0"/>
              <a:t/>
            </a:r>
            <a:br>
              <a:rPr lang="cs-CZ" altLang="cs-CZ" sz="2800" dirty="0"/>
            </a:br>
            <a:r>
              <a:rPr lang="cs-CZ" altLang="cs-CZ" sz="2000" dirty="0"/>
              <a:t>MOZAICISMUS – kombinace početní a strukturní změny</a:t>
            </a:r>
          </a:p>
        </p:txBody>
      </p:sp>
      <p:pic>
        <p:nvPicPr>
          <p:cNvPr id="68612" name="Picture 4" descr="Kapitančík3">
            <a:extLst>
              <a:ext uri="{FF2B5EF4-FFF2-40B4-BE49-F238E27FC236}">
                <a16:creationId xmlns:a16="http://schemas.microsoft.com/office/drawing/2014/main" id="{01C72190-97A9-418E-80AD-BF0D37862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2205038"/>
            <a:ext cx="4608512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5" descr="1461-08 d foto">
            <a:extLst>
              <a:ext uri="{FF2B5EF4-FFF2-40B4-BE49-F238E27FC236}">
                <a16:creationId xmlns:a16="http://schemas.microsoft.com/office/drawing/2014/main" id="{75232B4B-10F8-4300-BE49-17EF87A84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6" y="2205038"/>
            <a:ext cx="279241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Text Box 6">
            <a:extLst>
              <a:ext uri="{FF2B5EF4-FFF2-40B4-BE49-F238E27FC236}">
                <a16:creationId xmlns:a16="http://schemas.microsoft.com/office/drawing/2014/main" id="{62A4EF82-2048-4AEE-B859-E2CF65DDC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938" y="5516563"/>
            <a:ext cx="16430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buněčná linie </a:t>
            </a:r>
            <a:r>
              <a:rPr lang="cs-CZ" altLang="cs-CZ" sz="1400" b="1">
                <a:latin typeface="Arial" panose="020B0604020202020204" pitchFamily="34" charset="0"/>
              </a:rPr>
              <a:t>45,X</a:t>
            </a:r>
          </a:p>
        </p:txBody>
      </p:sp>
      <p:sp>
        <p:nvSpPr>
          <p:cNvPr id="68615" name="Obdélník 7">
            <a:extLst>
              <a:ext uri="{FF2B5EF4-FFF2-40B4-BE49-F238E27FC236}">
                <a16:creationId xmlns:a16="http://schemas.microsoft.com/office/drawing/2014/main" id="{F33A5089-8AE3-49CA-928E-06CB9C12E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4288" y="2357438"/>
            <a:ext cx="647700" cy="207962"/>
          </a:xfrm>
          <a:prstGeom prst="rect">
            <a:avLst/>
          </a:prstGeom>
          <a:solidFill>
            <a:schemeClr val="tx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ED17F83-DC15-42CA-8B09-129A75C659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45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3213CCE6-B883-4292-B4C9-792C0708BF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344" y="430523"/>
            <a:ext cx="11856640" cy="2088529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VROZENÉ CHROMOSOMOVÉ </a:t>
            </a:r>
            <a:r>
              <a:rPr lang="cs-CZ" altLang="cs-CZ" dirty="0" smtClean="0"/>
              <a:t>ABNORMALITY </a:t>
            </a:r>
            <a:r>
              <a:rPr lang="cs-CZ" altLang="cs-CZ" dirty="0"/>
              <a:t>(VCA)</a:t>
            </a:r>
            <a:r>
              <a:rPr lang="cs-CZ" altLang="cs-CZ" sz="2800" dirty="0"/>
              <a:t/>
            </a:r>
            <a:br>
              <a:rPr lang="cs-CZ" altLang="cs-CZ" sz="2800" dirty="0"/>
            </a:br>
            <a:r>
              <a:rPr lang="cs-CZ" altLang="cs-CZ" sz="2400" dirty="0"/>
              <a:t>MOZAICISMUS - význam</a:t>
            </a:r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5C2D771C-BC37-4424-BAD9-075AB4C569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2565400"/>
            <a:ext cx="8686800" cy="2376488"/>
          </a:xfrm>
        </p:spPr>
        <p:txBody>
          <a:bodyPr/>
          <a:lstStyle/>
          <a:p>
            <a:pPr eaLnBrk="1" hangingPunct="1"/>
            <a:r>
              <a:rPr lang="cs-CZ" altLang="cs-CZ" sz="1800"/>
              <a:t>je </a:t>
            </a:r>
            <a:r>
              <a:rPr lang="cs-CZ" altLang="cs-CZ" sz="1800" b="1"/>
              <a:t>obtížné posoudit</a:t>
            </a:r>
            <a:r>
              <a:rPr lang="cs-CZ" altLang="cs-CZ" sz="1800"/>
              <a:t> význam nálezu mozaiky</a:t>
            </a:r>
          </a:p>
          <a:p>
            <a:pPr eaLnBrk="1" hangingPunct="1">
              <a:buFontTx/>
              <a:buNone/>
            </a:pPr>
            <a:r>
              <a:rPr lang="cs-CZ" altLang="cs-CZ" sz="1800"/>
              <a:t>    - záleží na typu chromosomové abnormality</a:t>
            </a:r>
          </a:p>
          <a:p>
            <a:pPr eaLnBrk="1" hangingPunct="1">
              <a:buFontTx/>
              <a:buNone/>
            </a:pPr>
            <a:r>
              <a:rPr lang="cs-CZ" altLang="cs-CZ" sz="1800"/>
              <a:t>    - význam má % zastoupení linie s patologickým karyotypem</a:t>
            </a:r>
          </a:p>
          <a:p>
            <a:pPr eaLnBrk="1" hangingPunct="1">
              <a:buFontTx/>
              <a:buNone/>
            </a:pPr>
            <a:r>
              <a:rPr lang="cs-CZ" altLang="cs-CZ" sz="1800"/>
              <a:t>    - % zastoupení jednotlivých buněčných linií může být v různých</a:t>
            </a:r>
          </a:p>
          <a:p>
            <a:pPr eaLnBrk="1" hangingPunct="1">
              <a:buFontTx/>
              <a:buNone/>
            </a:pPr>
            <a:r>
              <a:rPr lang="cs-CZ" altLang="cs-CZ" sz="1800"/>
              <a:t>      tkáních rozdílné (vyšetření z periferní krve, stěru z bukální sliznice</a:t>
            </a:r>
          </a:p>
          <a:p>
            <a:pPr eaLnBrk="1" hangingPunct="1">
              <a:buFontTx/>
              <a:buNone/>
            </a:pPr>
            <a:r>
              <a:rPr lang="cs-CZ" altLang="cs-CZ" sz="1800"/>
              <a:t>      pro ověření a porovnání)</a:t>
            </a:r>
          </a:p>
          <a:p>
            <a:pPr eaLnBrk="1" hangingPunct="1">
              <a:buFontTx/>
              <a:buNone/>
            </a:pPr>
            <a:r>
              <a:rPr lang="cs-CZ" altLang="cs-CZ" sz="1800"/>
              <a:t>  </a:t>
            </a:r>
          </a:p>
          <a:p>
            <a:pPr eaLnBrk="1" hangingPunct="1">
              <a:buFontTx/>
              <a:buNone/>
            </a:pPr>
            <a:endParaRPr lang="cs-CZ" altLang="cs-CZ" sz="1800"/>
          </a:p>
          <a:p>
            <a:pPr eaLnBrk="1" hangingPunct="1">
              <a:buFontTx/>
              <a:buNone/>
            </a:pPr>
            <a:endParaRPr lang="cs-CZ" altLang="cs-CZ" sz="1800"/>
          </a:p>
          <a:p>
            <a:pPr eaLnBrk="1" hangingPunct="1"/>
            <a:endParaRPr lang="cs-CZ" altLang="cs-CZ" sz="18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46B6C0D-A03A-453E-B8A7-62AB5C66FE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598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982F260-25D4-4781-A4BB-FE08DE3F0F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9336" y="115889"/>
            <a:ext cx="11809312" cy="1823809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VROZENÉ CHROMOSOMOVÉ </a:t>
            </a:r>
            <a:r>
              <a:rPr lang="cs-CZ" altLang="cs-CZ" dirty="0" smtClean="0"/>
              <a:t>ABNORMALITY </a:t>
            </a:r>
            <a:r>
              <a:rPr lang="cs-CZ" altLang="cs-CZ" dirty="0"/>
              <a:t>(VCA)</a:t>
            </a:r>
            <a:r>
              <a:rPr lang="cs-CZ" altLang="cs-CZ" sz="2800" dirty="0"/>
              <a:t/>
            </a:r>
            <a:br>
              <a:rPr lang="cs-CZ" altLang="cs-CZ" sz="2800" dirty="0"/>
            </a:br>
            <a:r>
              <a:rPr lang="cs-CZ" altLang="cs-CZ" sz="2400" dirty="0"/>
              <a:t>MOZAICISMUS – prenatální diagnostika</a:t>
            </a: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996C619-4212-4733-ACB4-495AAC407C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773238"/>
            <a:ext cx="8280400" cy="4392612"/>
          </a:xfrm>
        </p:spPr>
        <p:txBody>
          <a:bodyPr/>
          <a:lstStyle/>
          <a:p>
            <a:pPr eaLnBrk="1" hangingPunct="1"/>
            <a:endParaRPr lang="cs-CZ" altLang="cs-CZ" sz="1800" b="1"/>
          </a:p>
          <a:p>
            <a:pPr eaLnBrk="1" hangingPunct="1">
              <a:buFontTx/>
              <a:buNone/>
            </a:pPr>
            <a:endParaRPr lang="cs-CZ" altLang="cs-CZ"/>
          </a:p>
          <a:p>
            <a:pPr eaLnBrk="1" hangingPunct="1">
              <a:buFontTx/>
              <a:buNone/>
            </a:pPr>
            <a:endParaRPr lang="cs-CZ" altLang="cs-CZ"/>
          </a:p>
        </p:txBody>
      </p:sp>
      <p:sp>
        <p:nvSpPr>
          <p:cNvPr id="72708" name="Text Box 4">
            <a:extLst>
              <a:ext uri="{FF2B5EF4-FFF2-40B4-BE49-F238E27FC236}">
                <a16:creationId xmlns:a16="http://schemas.microsoft.com/office/drawing/2014/main" id="{47EED5C4-9A63-4609-A589-9D5043F76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773238"/>
            <a:ext cx="9144000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                         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       </a:t>
            </a: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cs-CZ" altLang="cs-CZ" sz="1800" b="1" dirty="0">
                <a:latin typeface="Arial" panose="020B0604020202020204" pitchFamily="34" charset="0"/>
              </a:rPr>
              <a:t> AMC</a:t>
            </a:r>
            <a:r>
              <a:rPr lang="cs-CZ" altLang="cs-CZ" sz="1600" dirty="0">
                <a:latin typeface="Arial" panose="020B0604020202020204" pitchFamily="34" charset="0"/>
              </a:rPr>
              <a:t> – </a:t>
            </a:r>
            <a:r>
              <a:rPr lang="cs-CZ" altLang="cs-CZ" sz="1800" b="1" u="sng" dirty="0">
                <a:latin typeface="Arial" panose="020B0604020202020204" pitchFamily="34" charset="0"/>
              </a:rPr>
              <a:t>odběr plodové vody</a:t>
            </a:r>
            <a:r>
              <a:rPr lang="cs-CZ" altLang="cs-CZ" sz="1800" b="1" dirty="0">
                <a:latin typeface="Arial" panose="020B0604020202020204" pitchFamily="34" charset="0"/>
              </a:rPr>
              <a:t>     </a:t>
            </a:r>
            <a:r>
              <a:rPr lang="cs-CZ" altLang="cs-CZ" sz="1600" dirty="0">
                <a:latin typeface="Arial" panose="020B0604020202020204" pitchFamily="34" charset="0"/>
              </a:rPr>
              <a:t> 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  </a:t>
            </a:r>
            <a:endParaRPr lang="cs-CZ" altLang="cs-CZ" sz="1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</a:rPr>
              <a:t>        – </a:t>
            </a:r>
            <a:r>
              <a:rPr lang="cs-CZ" altLang="cs-CZ" sz="1400" dirty="0">
                <a:latin typeface="Arial" panose="020B0604020202020204" pitchFamily="34" charset="0"/>
              </a:rPr>
              <a:t>přítomnost </a:t>
            </a:r>
            <a:r>
              <a:rPr lang="cs-CZ" altLang="cs-CZ" sz="1400" b="1" dirty="0">
                <a:latin typeface="Arial" panose="020B0604020202020204" pitchFamily="34" charset="0"/>
              </a:rPr>
              <a:t>pravého </a:t>
            </a:r>
            <a:r>
              <a:rPr lang="cs-CZ" altLang="cs-CZ" sz="1400" b="1" dirty="0" err="1">
                <a:latin typeface="Arial" panose="020B0604020202020204" pitchFamily="34" charset="0"/>
              </a:rPr>
              <a:t>mozaicismu</a:t>
            </a:r>
            <a:r>
              <a:rPr lang="cs-CZ" altLang="cs-CZ" sz="1400" dirty="0">
                <a:latin typeface="Arial" panose="020B0604020202020204" pitchFamily="34" charset="0"/>
              </a:rPr>
              <a:t> u plodu (v těle plodu jsou přítomny 2 nebo více buněčných linií,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           jejichž karyotyp je odlišný) např. 47,XX,+21 [10] / 46,XX [20]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        – riziko vzniku </a:t>
            </a:r>
            <a:r>
              <a:rPr lang="cs-CZ" altLang="cs-CZ" sz="1400" b="1" dirty="0" err="1">
                <a:latin typeface="Arial" panose="020B0604020202020204" pitchFamily="34" charset="0"/>
              </a:rPr>
              <a:t>pseudomozaiky</a:t>
            </a:r>
            <a:r>
              <a:rPr lang="cs-CZ" altLang="cs-CZ" sz="1400" b="1" dirty="0">
                <a:latin typeface="Arial" panose="020B0604020202020204" pitchFamily="34" charset="0"/>
              </a:rPr>
              <a:t> kultivačního původu</a:t>
            </a:r>
            <a:r>
              <a:rPr lang="cs-CZ" altLang="cs-CZ" sz="1400" dirty="0">
                <a:latin typeface="Arial" panose="020B0604020202020204" pitchFamily="34" charset="0"/>
              </a:rPr>
              <a:t> (kultivační artefakt) (např. přítomnost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           nadbytečného chromosomu nebo strukturní přestavby v 1 mitóze)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           vyloučení kultivačního artefaktu - kultivace 2 paralelních kultur z AMC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                                                              - opakovaný odběr (AMC, CVS)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        - riziko </a:t>
            </a:r>
            <a:r>
              <a:rPr lang="cs-CZ" altLang="cs-CZ" sz="1400" b="1" dirty="0">
                <a:latin typeface="Arial" panose="020B0604020202020204" pitchFamily="34" charset="0"/>
              </a:rPr>
              <a:t>kontaminace mateřskou krví</a:t>
            </a:r>
            <a:r>
              <a:rPr lang="cs-CZ" altLang="cs-CZ" sz="1400" dirty="0">
                <a:latin typeface="Arial" panose="020B0604020202020204" pitchFamily="34" charset="0"/>
              </a:rPr>
              <a:t> při odběru - </a:t>
            </a:r>
            <a:r>
              <a:rPr lang="cs-CZ" altLang="cs-CZ" sz="1400" b="1" dirty="0">
                <a:latin typeface="Arial" panose="020B0604020202020204" pitchFamily="34" charset="0"/>
              </a:rPr>
              <a:t>po kultivaci </a:t>
            </a:r>
            <a:r>
              <a:rPr lang="cs-CZ" altLang="cs-CZ" sz="1400" b="1" u="sng" dirty="0">
                <a:latin typeface="Arial" panose="020B0604020202020204" pitchFamily="34" charset="0"/>
              </a:rPr>
              <a:t>nemohou</a:t>
            </a:r>
            <a:r>
              <a:rPr lang="cs-CZ" altLang="cs-CZ" sz="1400" b="1" dirty="0">
                <a:latin typeface="Arial" panose="020B0604020202020204" pitchFamily="34" charset="0"/>
              </a:rPr>
              <a:t> buňky mateřské krve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>
                <a:latin typeface="Arial" panose="020B0604020202020204" pitchFamily="34" charset="0"/>
              </a:rPr>
              <a:t>            ovlivnit výsledek karyotypu plodu</a:t>
            </a:r>
            <a:r>
              <a:rPr lang="cs-CZ" altLang="cs-CZ" sz="1400" dirty="0">
                <a:latin typeface="Arial" panose="020B0604020202020204" pitchFamily="34" charset="0"/>
              </a:rPr>
              <a:t>, protože buňky mateřské krve se </a:t>
            </a:r>
            <a:r>
              <a:rPr lang="cs-CZ" altLang="cs-CZ" sz="1400" dirty="0" err="1">
                <a:latin typeface="Arial" panose="020B0604020202020204" pitchFamily="34" charset="0"/>
              </a:rPr>
              <a:t>nenakultivují</a:t>
            </a:r>
            <a:r>
              <a:rPr lang="cs-CZ" altLang="cs-CZ" sz="1400" dirty="0">
                <a:latin typeface="Arial" panose="020B0604020202020204" pitchFamily="34" charset="0"/>
              </a:rPr>
              <a:t> v médiu specifickém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          pro fibroblasty z kůže a sliznic plodu (</a:t>
            </a:r>
            <a:r>
              <a:rPr lang="cs-CZ" altLang="cs-CZ" sz="1400" dirty="0" err="1">
                <a:latin typeface="Arial" panose="020B0604020202020204" pitchFamily="34" charset="0"/>
              </a:rPr>
              <a:t>amniocyty</a:t>
            </a:r>
            <a:r>
              <a:rPr lang="cs-CZ" altLang="cs-CZ" sz="1400" dirty="0">
                <a:latin typeface="Arial" panose="020B0604020202020204" pitchFamily="34" charset="0"/>
              </a:rPr>
              <a:t>), (ale mohou </a:t>
            </a:r>
            <a:r>
              <a:rPr lang="cs-CZ" altLang="cs-CZ" sz="1400" b="1" dirty="0">
                <a:latin typeface="Arial" panose="020B0604020202020204" pitchFamily="34" charset="0"/>
              </a:rPr>
              <a:t>ovlivnit výsledek analýzy metodou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>
                <a:latin typeface="Arial" panose="020B0604020202020204" pitchFamily="34" charset="0"/>
              </a:rPr>
              <a:t>            PCR</a:t>
            </a:r>
            <a:r>
              <a:rPr lang="cs-CZ" altLang="cs-CZ" sz="1400" dirty="0">
                <a:latin typeface="Arial" panose="020B0604020202020204" pitchFamily="34" charset="0"/>
              </a:rPr>
              <a:t> – izolovaná DNA je směsí DNA kožních fibroblastů plodu a krevních buněk matky, proto při tomto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          typu vyšetření zařazujeme DNA matky jako jeden z kontrolních vzorků)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        - riziko </a:t>
            </a:r>
            <a:r>
              <a:rPr lang="cs-CZ" altLang="cs-CZ" sz="1400" b="1" dirty="0">
                <a:latin typeface="Arial" panose="020B0604020202020204" pitchFamily="34" charset="0"/>
              </a:rPr>
              <a:t>kontaminace mateřskou tkání</a:t>
            </a:r>
            <a:r>
              <a:rPr lang="cs-CZ" altLang="cs-CZ" sz="1400" dirty="0">
                <a:latin typeface="Arial" panose="020B0604020202020204" pitchFamily="34" charset="0"/>
              </a:rPr>
              <a:t> při odběru – při používané technice odběru je minimální riziko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          kontaminace vzorku mateřskou tkání a kultivační médium je specifické pro </a:t>
            </a:r>
            <a:r>
              <a:rPr lang="cs-CZ" altLang="cs-CZ" sz="1400" dirty="0" err="1">
                <a:latin typeface="Arial" panose="020B0604020202020204" pitchFamily="34" charset="0"/>
              </a:rPr>
              <a:t>amniocyty</a:t>
            </a:r>
            <a:r>
              <a:rPr lang="cs-CZ" altLang="cs-CZ" sz="1400" dirty="0">
                <a:latin typeface="Arial" panose="020B0604020202020204" pitchFamily="34" charset="0"/>
              </a:rPr>
              <a:t>. Riziko,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          že </a:t>
            </a:r>
            <a:r>
              <a:rPr lang="cs-CZ" altLang="cs-CZ" sz="1400" dirty="0" err="1">
                <a:latin typeface="Arial" panose="020B0604020202020204" pitchFamily="34" charset="0"/>
              </a:rPr>
              <a:t>nakultivujeme</a:t>
            </a:r>
            <a:r>
              <a:rPr lang="cs-CZ" altLang="cs-CZ" sz="1400" dirty="0">
                <a:latin typeface="Arial" panose="020B0604020202020204" pitchFamily="34" charset="0"/>
              </a:rPr>
              <a:t> spolu s tkání plodu i tkáň matky je minimální</a:t>
            </a:r>
            <a:r>
              <a:rPr lang="cs-CZ" altLang="cs-CZ" sz="1400" dirty="0">
                <a:latin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</a:t>
            </a:r>
            <a:r>
              <a:rPr lang="cs-CZ" altLang="cs-CZ" sz="1400" dirty="0">
                <a:latin typeface="Arial" panose="020B0604020202020204" pitchFamily="34" charset="0"/>
              </a:rPr>
              <a:t>         </a:t>
            </a:r>
            <a:r>
              <a:rPr lang="cs-CZ" altLang="cs-CZ" sz="1400" dirty="0">
                <a:latin typeface="Arial" panose="020B0604020202020204" pitchFamily="34" charset="0"/>
              </a:rPr>
              <a:t>- paralelně se stanovením karyotypu provádíme vyšetření QF-PCR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dirty="0">
              <a:latin typeface="Arial" panose="020B0604020202020204" pitchFamily="34" charset="0"/>
            </a:endParaRPr>
          </a:p>
        </p:txBody>
      </p:sp>
      <p:sp>
        <p:nvSpPr>
          <p:cNvPr id="72709" name="Text Box 5">
            <a:extLst>
              <a:ext uri="{FF2B5EF4-FFF2-40B4-BE49-F238E27FC236}">
                <a16:creationId xmlns:a16="http://schemas.microsoft.com/office/drawing/2014/main" id="{C234369B-1AF0-446B-B873-B852E6FF7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7" y="2533066"/>
            <a:ext cx="85328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solidFill>
                  <a:srgbClr val="FF0000"/>
                </a:solidFill>
                <a:latin typeface="Arial" panose="020B0604020202020204" pitchFamily="34" charset="0"/>
              </a:rPr>
              <a:t>mozaicismus</a:t>
            </a: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</a:rPr>
              <a:t> - přítomnost 2 nebo více buněčných linií ve vyšetřované tkáni, které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</a:rPr>
              <a:t>se liší karyotypem - NE VŽDY SE JEDNÁ O PRAVÝ MOZAICISMUS</a:t>
            </a:r>
          </a:p>
        </p:txBody>
      </p:sp>
      <p:sp>
        <p:nvSpPr>
          <p:cNvPr id="72710" name="Text Box 6">
            <a:extLst>
              <a:ext uri="{FF2B5EF4-FFF2-40B4-BE49-F238E27FC236}">
                <a16:creationId xmlns:a16="http://schemas.microsoft.com/office/drawing/2014/main" id="{CA2AADFA-6386-4EFD-8E88-D304A4545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625" y="1773239"/>
            <a:ext cx="6145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INVAZIVNÍ METODY PRENATÁLNÍ DIAGNOSTIKY</a:t>
            </a:r>
          </a:p>
        </p:txBody>
      </p:sp>
      <p:sp>
        <p:nvSpPr>
          <p:cNvPr id="72711" name="Text Box 7">
            <a:extLst>
              <a:ext uri="{FF2B5EF4-FFF2-40B4-BE49-F238E27FC236}">
                <a16:creationId xmlns:a16="http://schemas.microsoft.com/office/drawing/2014/main" id="{946C450F-2AA6-45AC-826A-70E2D8B42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5693" y="2129842"/>
            <a:ext cx="2432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u="sng" dirty="0">
                <a:solidFill>
                  <a:srgbClr val="FF0000"/>
                </a:solidFill>
                <a:latin typeface="Arial" panose="020B0604020202020204" pitchFamily="34" charset="0"/>
              </a:rPr>
              <a:t>analýza buněk plodu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75D1CA0-052A-42BA-97E9-53AE73D3EF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1114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C139B132-EA6F-4D02-890F-38BFEB3773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9496" y="115889"/>
            <a:ext cx="9289280" cy="1657349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Klinické indikace </a:t>
            </a:r>
            <a:br>
              <a:rPr lang="cs-CZ" altLang="cs-CZ"/>
            </a:br>
            <a:r>
              <a:rPr lang="cs-CZ" altLang="cs-CZ"/>
              <a:t>k postnatálnímu stanovení karyotypu 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5CBD6D7F-8B35-4D10-B7AA-F8A010FC25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773238"/>
            <a:ext cx="8280400" cy="4392612"/>
          </a:xfrm>
        </p:spPr>
        <p:txBody>
          <a:bodyPr/>
          <a:lstStyle/>
          <a:p>
            <a:pPr eaLnBrk="1" hangingPunct="1"/>
            <a:r>
              <a:rPr lang="cs-CZ" altLang="cs-CZ" sz="1800" b="1"/>
              <a:t>problémy časného růstu a vývoje</a:t>
            </a:r>
            <a:r>
              <a:rPr lang="cs-CZ" altLang="cs-CZ" sz="1800"/>
              <a:t> </a:t>
            </a:r>
          </a:p>
          <a:p>
            <a:pPr eaLnBrk="1" hangingPunct="1">
              <a:buFontTx/>
              <a:buNone/>
            </a:pPr>
            <a:r>
              <a:rPr lang="cs-CZ" altLang="cs-CZ" sz="1800"/>
              <a:t>    neprospívání, opoždění vývoje, dysmorfická facies, mnohočetné malformace, malá postava, obojetný genitál, mentální retardace</a:t>
            </a:r>
          </a:p>
          <a:p>
            <a:pPr eaLnBrk="1" hangingPunct="1"/>
            <a:r>
              <a:rPr lang="cs-CZ" altLang="cs-CZ" sz="1800" b="1"/>
              <a:t>narození mrtvého plodu a úmrtí novorozence</a:t>
            </a:r>
          </a:p>
          <a:p>
            <a:pPr eaLnBrk="1" hangingPunct="1">
              <a:buFontTx/>
              <a:buNone/>
            </a:pPr>
            <a:r>
              <a:rPr lang="cs-CZ" altLang="cs-CZ" sz="1800"/>
              <a:t>    výskyt chromosomových abnormalit je vyšší u případů narození mrtvého plodu (téměř 10%) než u živě narozených dětí (asi 0,7%), zvýšený výskyt také u dětí, které umírají v novorozeneckém období (okolo 10%)</a:t>
            </a:r>
          </a:p>
          <a:p>
            <a:pPr eaLnBrk="1" hangingPunct="1"/>
            <a:r>
              <a:rPr lang="cs-CZ" altLang="cs-CZ" sz="1800" b="1"/>
              <a:t>problémy s fertilitou</a:t>
            </a:r>
          </a:p>
          <a:p>
            <a:pPr eaLnBrk="1" hangingPunct="1">
              <a:buFontTx/>
              <a:buNone/>
            </a:pPr>
            <a:r>
              <a:rPr lang="cs-CZ" altLang="cs-CZ" sz="1800"/>
              <a:t>    ženy s amenoreou, infertilní páry, opakované spontánní aborty, partneři před IVF</a:t>
            </a:r>
          </a:p>
          <a:p>
            <a:pPr eaLnBrk="1" hangingPunct="1"/>
            <a:r>
              <a:rPr lang="cs-CZ" altLang="cs-CZ" sz="1800" b="1"/>
              <a:t>rodinná anamnéza</a:t>
            </a:r>
          </a:p>
          <a:p>
            <a:pPr eaLnBrk="1" hangingPunct="1">
              <a:buFontTx/>
              <a:buNone/>
            </a:pPr>
            <a:r>
              <a:rPr lang="cs-CZ" altLang="cs-CZ" sz="1800"/>
              <a:t>    známá nebo suspektní chromosomová abnormalita u příbuzných</a:t>
            </a:r>
          </a:p>
          <a:p>
            <a:pPr eaLnBrk="1" hangingPunct="1"/>
            <a:r>
              <a:rPr lang="cs-CZ" altLang="cs-CZ" sz="1800" b="1"/>
              <a:t>dárci gamet</a:t>
            </a:r>
          </a:p>
          <a:p>
            <a:pPr eaLnBrk="1" hangingPunct="1">
              <a:buFontTx/>
              <a:buNone/>
            </a:pPr>
            <a:endParaRPr lang="cs-CZ" altLang="cs-CZ" sz="1800"/>
          </a:p>
          <a:p>
            <a:pPr eaLnBrk="1" hangingPunct="1">
              <a:buFontTx/>
              <a:buNone/>
            </a:pPr>
            <a:endParaRPr lang="cs-CZ" altLang="cs-CZ" sz="18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088ECD4-E0ED-4CBE-8BB2-A09E7783FD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084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91731087-D19D-4930-AAE2-3722500648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0659" y="281320"/>
            <a:ext cx="12025336" cy="163847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VROZENÉ CHROMOSOMOVÉ </a:t>
            </a:r>
            <a:r>
              <a:rPr lang="cs-CZ" altLang="cs-CZ" dirty="0" smtClean="0"/>
              <a:t>ABNORMALITY </a:t>
            </a:r>
            <a:r>
              <a:rPr lang="cs-CZ" altLang="cs-CZ" dirty="0"/>
              <a:t>(VCA)</a:t>
            </a:r>
            <a:r>
              <a:rPr lang="cs-CZ" altLang="cs-CZ" sz="2800" dirty="0"/>
              <a:t/>
            </a:r>
            <a:br>
              <a:rPr lang="cs-CZ" altLang="cs-CZ" sz="2800" dirty="0"/>
            </a:br>
            <a:r>
              <a:rPr lang="cs-CZ" altLang="cs-CZ" sz="2400" dirty="0"/>
              <a:t>MOZAICISMUS – prenatální diagnostika</a:t>
            </a:r>
          </a:p>
        </p:txBody>
      </p:sp>
      <p:sp>
        <p:nvSpPr>
          <p:cNvPr id="74755" name="Text Box 3">
            <a:extLst>
              <a:ext uri="{FF2B5EF4-FFF2-40B4-BE49-F238E27FC236}">
                <a16:creationId xmlns:a16="http://schemas.microsoft.com/office/drawing/2014/main" id="{17F25AB0-B43C-4436-8FEB-137136D5E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472" y="3429001"/>
            <a:ext cx="925252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latin typeface="Arial" panose="020B0604020202020204" pitchFamily="34" charset="0"/>
              </a:rPr>
              <a:t>         </a:t>
            </a:r>
            <a:r>
              <a:rPr lang="cs-CZ" altLang="cs-CZ" sz="1600" dirty="0">
                <a:latin typeface="Arial" panose="020B0604020202020204" pitchFamily="34" charset="0"/>
              </a:rPr>
              <a:t>-  riziko vzniku </a:t>
            </a:r>
            <a:r>
              <a:rPr lang="cs-CZ" altLang="cs-CZ" sz="1600" b="1" dirty="0" err="1">
                <a:latin typeface="Arial" panose="020B0604020202020204" pitchFamily="34" charset="0"/>
              </a:rPr>
              <a:t>pseudomozaiky</a:t>
            </a:r>
            <a:r>
              <a:rPr lang="cs-CZ" altLang="cs-CZ" sz="1600" b="1" dirty="0">
                <a:latin typeface="Arial" panose="020B0604020202020204" pitchFamily="34" charset="0"/>
              </a:rPr>
              <a:t> kultivačního původu hrozí </a:t>
            </a:r>
            <a:r>
              <a:rPr lang="cs-CZ" altLang="cs-CZ" sz="1600" dirty="0">
                <a:latin typeface="Arial" panose="020B0604020202020204" pitchFamily="34" charset="0"/>
              </a:rPr>
              <a:t>u dlouhodobě kultivovaných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</a:rPr>
              <a:t>            vzorků</a:t>
            </a:r>
            <a:r>
              <a:rPr lang="cs-CZ" altLang="cs-CZ" sz="1600" b="1" dirty="0">
                <a:latin typeface="Arial" panose="020B0604020202020204" pitchFamily="34" charset="0"/>
              </a:rPr>
              <a:t> </a:t>
            </a:r>
            <a:r>
              <a:rPr lang="cs-CZ" altLang="cs-CZ" sz="1600" dirty="0">
                <a:latin typeface="Arial" panose="020B0604020202020204" pitchFamily="34" charset="0"/>
              </a:rPr>
              <a:t>(za dlouhodobou je považována délka kultivace +/- 10 dnů)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FF0000"/>
                </a:solidFill>
                <a:latin typeface="Arial" panose="020B0604020202020204" pitchFamily="34" charset="0"/>
              </a:rPr>
              <a:t>         -</a:t>
            </a:r>
            <a:r>
              <a:rPr lang="cs-CZ" altLang="cs-CZ" sz="1400" dirty="0">
                <a:latin typeface="Arial" panose="020B0604020202020204" pitchFamily="34" charset="0"/>
              </a:rPr>
              <a:t>  </a:t>
            </a:r>
            <a:r>
              <a:rPr lang="cs-CZ" altLang="cs-CZ" sz="1600" dirty="0">
                <a:solidFill>
                  <a:srgbClr val="FF0000"/>
                </a:solidFill>
                <a:latin typeface="Arial" panose="020B0604020202020204" pitchFamily="34" charset="0"/>
              </a:rPr>
              <a:t>v dnešní době paralelně s vyšetřením karyotypu choriových klků vždy provádíme QF-PCR.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FF0000"/>
                </a:solidFill>
                <a:latin typeface="Arial" panose="020B0604020202020204" pitchFamily="34" charset="0"/>
              </a:rPr>
              <a:t>            Při tomto vyšetření srovnáváme výsledky z DNA choriových klků s DNA matky pro odhalení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FF0000"/>
                </a:solidFill>
                <a:latin typeface="Arial" panose="020B0604020202020204" pitchFamily="34" charset="0"/>
              </a:rPr>
              <a:t>            případné </a:t>
            </a:r>
            <a:r>
              <a:rPr lang="cs-CZ" altLang="cs-CZ" sz="1600" b="1" dirty="0">
                <a:solidFill>
                  <a:srgbClr val="FF0000"/>
                </a:solidFill>
                <a:latin typeface="Arial" panose="020B0604020202020204" pitchFamily="34" charset="0"/>
              </a:rPr>
              <a:t>kontaminace mateřskou krví či tkání.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          </a:t>
            </a:r>
            <a:r>
              <a:rPr lang="cs-CZ" altLang="cs-CZ" sz="1200" dirty="0">
                <a:latin typeface="Arial" panose="020B0604020202020204" pitchFamily="34" charset="0"/>
              </a:rPr>
              <a:t>-</a:t>
            </a:r>
            <a:r>
              <a:rPr lang="cs-CZ" altLang="cs-CZ" sz="2000" dirty="0">
                <a:latin typeface="Arial" panose="020B0604020202020204" pitchFamily="34" charset="0"/>
              </a:rPr>
              <a:t>  </a:t>
            </a:r>
            <a:r>
              <a:rPr lang="cs-CZ" altLang="cs-CZ" sz="1200" dirty="0">
                <a:latin typeface="Arial" panose="020B0604020202020204" pitchFamily="34" charset="0"/>
              </a:rPr>
              <a:t>při dlouhodobé kultivaci existuje riziko vzniku </a:t>
            </a:r>
            <a:r>
              <a:rPr lang="cs-CZ" altLang="cs-CZ" sz="1200" dirty="0" err="1">
                <a:latin typeface="Arial" panose="020B0604020202020204" pitchFamily="34" charset="0"/>
              </a:rPr>
              <a:t>pseudomozaiky</a:t>
            </a:r>
            <a:r>
              <a:rPr lang="cs-CZ" altLang="cs-CZ" sz="1200" dirty="0">
                <a:latin typeface="Arial" panose="020B0604020202020204" pitchFamily="34" charset="0"/>
              </a:rPr>
              <a:t> způsobené </a:t>
            </a:r>
            <a:r>
              <a:rPr lang="cs-CZ" altLang="cs-CZ" sz="1200" b="1" dirty="0">
                <a:latin typeface="Arial" panose="020B0604020202020204" pitchFamily="34" charset="0"/>
              </a:rPr>
              <a:t>kontaminací mateřskou tkání </a:t>
            </a:r>
            <a:r>
              <a:rPr lang="cs-CZ" altLang="cs-CZ" sz="1200" dirty="0">
                <a:latin typeface="Arial" panose="020B0604020202020204" pitchFamily="34" charset="0"/>
              </a:rPr>
              <a:t>(pouze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                     u plodů ženského pohlaví, plod má stejné </a:t>
            </a:r>
            <a:r>
              <a:rPr lang="cs-CZ" altLang="cs-CZ" sz="1200" dirty="0" err="1">
                <a:latin typeface="Arial" panose="020B0604020202020204" pitchFamily="34" charset="0"/>
              </a:rPr>
              <a:t>gonosomy</a:t>
            </a:r>
            <a:r>
              <a:rPr lang="cs-CZ" altLang="cs-CZ" sz="1200" dirty="0">
                <a:latin typeface="Arial" panose="020B0604020202020204" pitchFamily="34" charset="0"/>
              </a:rPr>
              <a:t> jako matka, neodlišíme mitózy od matky a plodu) – prevence –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                     pečlivé oddělení mateřské tkáně před kultivací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                 -   </a:t>
            </a:r>
            <a:r>
              <a:rPr lang="cs-CZ" altLang="cs-CZ" sz="1200" b="1" dirty="0">
                <a:latin typeface="Arial" panose="020B0604020202020204" pitchFamily="34" charset="0"/>
              </a:rPr>
              <a:t>kontaminace mateřskou krví</a:t>
            </a:r>
            <a:r>
              <a:rPr lang="cs-CZ" altLang="cs-CZ" sz="1200" dirty="0">
                <a:latin typeface="Arial" panose="020B0604020202020204" pitchFamily="34" charset="0"/>
              </a:rPr>
              <a:t> pro </a:t>
            </a:r>
            <a:r>
              <a:rPr lang="cs-CZ" altLang="cs-CZ" sz="1200" b="1" dirty="0">
                <a:latin typeface="Arial" panose="020B0604020202020204" pitchFamily="34" charset="0"/>
              </a:rPr>
              <a:t>cytogenetické</a:t>
            </a:r>
            <a:r>
              <a:rPr lang="cs-CZ" altLang="cs-CZ" sz="1200" dirty="0">
                <a:latin typeface="Arial" panose="020B0604020202020204" pitchFamily="34" charset="0"/>
              </a:rPr>
              <a:t> vyšetření </a:t>
            </a:r>
            <a:r>
              <a:rPr lang="cs-CZ" altLang="cs-CZ" sz="1200" b="1" dirty="0">
                <a:latin typeface="Arial" panose="020B0604020202020204" pitchFamily="34" charset="0"/>
              </a:rPr>
              <a:t>nevadí</a:t>
            </a:r>
            <a:r>
              <a:rPr lang="cs-CZ" altLang="cs-CZ" sz="1200" dirty="0">
                <a:latin typeface="Arial" panose="020B0604020202020204" pitchFamily="34" charset="0"/>
              </a:rPr>
              <a:t> (buňky krve se </a:t>
            </a:r>
            <a:r>
              <a:rPr lang="cs-CZ" altLang="cs-CZ" sz="1200" dirty="0" err="1">
                <a:latin typeface="Arial" panose="020B0604020202020204" pitchFamily="34" charset="0"/>
              </a:rPr>
              <a:t>nenakultivují</a:t>
            </a:r>
            <a:r>
              <a:rPr lang="cs-CZ" altLang="cs-CZ" sz="1200" dirty="0">
                <a:latin typeface="Arial" panose="020B0604020202020204" pitchFamily="34" charset="0"/>
              </a:rPr>
              <a:t> za podmínek kultivace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                     choriových klků); pro molekulárně genetické vyšetření je kontaminace krví matky na závadu – izolujeme DNA současně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                     z krve i klků – směs DNA plodu a matky. 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4757" name="Text Box 5">
            <a:extLst>
              <a:ext uri="{FF2B5EF4-FFF2-40B4-BE49-F238E27FC236}">
                <a16:creationId xmlns:a16="http://schemas.microsoft.com/office/drawing/2014/main" id="{01D9C267-BF7C-4224-A760-E5C7675D2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7988" y="1935252"/>
            <a:ext cx="6145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INVAZIVNÍ METODY PRENATÁLNÍ DIAGNOSTIKY</a:t>
            </a:r>
          </a:p>
        </p:txBody>
      </p:sp>
      <p:sp>
        <p:nvSpPr>
          <p:cNvPr id="74758" name="Text Box 6">
            <a:extLst>
              <a:ext uri="{FF2B5EF4-FFF2-40B4-BE49-F238E27FC236}">
                <a16:creationId xmlns:a16="http://schemas.microsoft.com/office/drawing/2014/main" id="{9B5AF152-52E9-40C6-B4B0-A596150EE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720" y="2332126"/>
            <a:ext cx="68040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</a:rPr>
              <a:t>CVS - </a:t>
            </a:r>
            <a:r>
              <a:rPr lang="cs-CZ" altLang="cs-CZ" sz="2000" u="sng" dirty="0">
                <a:latin typeface="Arial" panose="020B0604020202020204" pitchFamily="34" charset="0"/>
              </a:rPr>
              <a:t>biopsie choriových klků  (</a:t>
            </a:r>
            <a:r>
              <a:rPr lang="cs-CZ" altLang="cs-CZ" sz="2000" u="sng" dirty="0" err="1">
                <a:latin typeface="Arial" panose="020B0604020202020204" pitchFamily="34" charset="0"/>
              </a:rPr>
              <a:t>chorionic</a:t>
            </a:r>
            <a:r>
              <a:rPr lang="cs-CZ" altLang="cs-CZ" sz="2000" u="sng" dirty="0">
                <a:latin typeface="Arial" panose="020B0604020202020204" pitchFamily="34" charset="0"/>
              </a:rPr>
              <a:t> </a:t>
            </a:r>
            <a:r>
              <a:rPr lang="cs-CZ" altLang="cs-CZ" sz="2000" u="sng" dirty="0" err="1">
                <a:latin typeface="Arial" panose="020B0604020202020204" pitchFamily="34" charset="0"/>
              </a:rPr>
              <a:t>villi</a:t>
            </a:r>
            <a:r>
              <a:rPr lang="cs-CZ" altLang="cs-CZ" sz="2000" u="sng" dirty="0">
                <a:latin typeface="Arial" panose="020B0604020202020204" pitchFamily="34" charset="0"/>
              </a:rPr>
              <a:t> </a:t>
            </a:r>
            <a:r>
              <a:rPr lang="cs-CZ" altLang="cs-CZ" sz="2000" u="sng" dirty="0" err="1">
                <a:latin typeface="Arial" panose="020B0604020202020204" pitchFamily="34" charset="0"/>
              </a:rPr>
              <a:t>sampling</a:t>
            </a:r>
            <a:r>
              <a:rPr lang="cs-CZ" altLang="cs-CZ" sz="2000" u="sng" dirty="0">
                <a:latin typeface="Arial" panose="020B0604020202020204" pitchFamily="34" charset="0"/>
              </a:rPr>
              <a:t>)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74759" name="Text Box 7">
            <a:extLst>
              <a:ext uri="{FF2B5EF4-FFF2-40B4-BE49-F238E27FC236}">
                <a16:creationId xmlns:a16="http://schemas.microsoft.com/office/drawing/2014/main" id="{055B7207-DD72-44F4-8D06-43CD6C5CB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0" y="2797176"/>
            <a:ext cx="6165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  <a:latin typeface="Arial" panose="020B0604020202020204" pitchFamily="34" charset="0"/>
              </a:rPr>
              <a:t>analýza </a:t>
            </a:r>
            <a:r>
              <a:rPr lang="cs-CZ" altLang="cs-CZ" sz="1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extraembryonální</a:t>
            </a:r>
            <a:r>
              <a:rPr lang="cs-CZ" altLang="cs-CZ" sz="1800" b="1" dirty="0">
                <a:solidFill>
                  <a:srgbClr val="FF0000"/>
                </a:solidFill>
                <a:latin typeface="Arial" panose="020B0604020202020204" pitchFamily="34" charset="0"/>
              </a:rPr>
              <a:t> tkáně (plodový obal chorion)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9C116BA-3530-4838-8C87-7836118CB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057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14C081B7-D3C4-4149-B3ED-BD92F045EA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156" y="197131"/>
            <a:ext cx="12000656" cy="2011887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VROZENÉ CHROMOSOMOVÉ </a:t>
            </a:r>
            <a:r>
              <a:rPr lang="cs-CZ" altLang="cs-CZ" dirty="0" smtClean="0"/>
              <a:t>ABNORMALITY </a:t>
            </a:r>
            <a:r>
              <a:rPr lang="cs-CZ" altLang="cs-CZ" dirty="0"/>
              <a:t>(VCA)</a:t>
            </a:r>
            <a:r>
              <a:rPr lang="cs-CZ" altLang="cs-CZ" sz="2800" dirty="0"/>
              <a:t/>
            </a:r>
            <a:br>
              <a:rPr lang="cs-CZ" altLang="cs-CZ" sz="2800" dirty="0"/>
            </a:br>
            <a:r>
              <a:rPr lang="cs-CZ" altLang="cs-CZ" sz="2400" dirty="0"/>
              <a:t>MOZAICISMUS – prenatální diagnostika</a:t>
            </a:r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B3EDBF39-9AFA-427F-9FE8-BA7C6F4573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773238"/>
            <a:ext cx="8280400" cy="4392612"/>
          </a:xfrm>
        </p:spPr>
        <p:txBody>
          <a:bodyPr/>
          <a:lstStyle/>
          <a:p>
            <a:pPr eaLnBrk="1" hangingPunct="1"/>
            <a:endParaRPr lang="cs-CZ" altLang="cs-CZ" sz="1800" b="1" dirty="0"/>
          </a:p>
          <a:p>
            <a:pPr eaLnBrk="1" hangingPunct="1">
              <a:buFontTx/>
              <a:buNone/>
            </a:pPr>
            <a:endParaRPr lang="cs-CZ" altLang="cs-CZ" dirty="0"/>
          </a:p>
          <a:p>
            <a:pPr eaLnBrk="1" hangingPunct="1">
              <a:buFontTx/>
              <a:buNone/>
            </a:pPr>
            <a:endParaRPr lang="cs-CZ" altLang="cs-CZ" dirty="0"/>
          </a:p>
        </p:txBody>
      </p:sp>
      <p:sp>
        <p:nvSpPr>
          <p:cNvPr id="76804" name="Text Box 5">
            <a:extLst>
              <a:ext uri="{FF2B5EF4-FFF2-40B4-BE49-F238E27FC236}">
                <a16:creationId xmlns:a16="http://schemas.microsoft.com/office/drawing/2014/main" id="{7AFFA34E-BB00-4553-8F62-E4342B196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2912" y="4995365"/>
            <a:ext cx="56165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dirty="0">
                <a:latin typeface="Arial" panose="020B0604020202020204" pitchFamily="34" charset="0"/>
              </a:rPr>
              <a:t>       </a:t>
            </a:r>
            <a:r>
              <a:rPr lang="cs-CZ" altLang="cs-CZ" sz="1200" dirty="0">
                <a:latin typeface="Arial" panose="020B0604020202020204" pitchFamily="34" charset="0"/>
              </a:rPr>
              <a:t>– je možný rozdílný nález karyotypu embrya a </a:t>
            </a:r>
            <a:r>
              <a:rPr lang="cs-CZ" altLang="cs-CZ" sz="1200" dirty="0" err="1">
                <a:latin typeface="Arial" panose="020B0604020202020204" pitchFamily="34" charset="0"/>
              </a:rPr>
              <a:t>extraembryonální</a:t>
            </a:r>
            <a:r>
              <a:rPr lang="cs-CZ" altLang="cs-CZ" sz="1200" dirty="0">
                <a:latin typeface="Arial" panose="020B0604020202020204" pitchFamily="34" charset="0"/>
              </a:rPr>
              <a:t> tkáně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      - riziko, že placenta má normální karyotyp a plod </a:t>
            </a:r>
            <a:r>
              <a:rPr lang="cs-CZ" altLang="cs-CZ" sz="1200" dirty="0" err="1">
                <a:latin typeface="Arial" panose="020B0604020202020204" pitchFamily="34" charset="0"/>
              </a:rPr>
              <a:t>trisomii</a:t>
            </a:r>
            <a:r>
              <a:rPr lang="cs-CZ" altLang="cs-CZ" sz="1200" dirty="0">
                <a:latin typeface="Arial" panose="020B0604020202020204" pitchFamily="34" charset="0"/>
              </a:rPr>
              <a:t> je minimální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      - sporné nálezy jsou potvrzovány AMC</a:t>
            </a:r>
          </a:p>
        </p:txBody>
      </p:sp>
      <p:sp>
        <p:nvSpPr>
          <p:cNvPr id="76805" name="Text Box 6">
            <a:extLst>
              <a:ext uri="{FF2B5EF4-FFF2-40B4-BE49-F238E27FC236}">
                <a16:creationId xmlns:a16="http://schemas.microsoft.com/office/drawing/2014/main" id="{0BCF9951-4F88-4F8B-9707-75DD32D00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3679" y="5025348"/>
            <a:ext cx="23050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placentární </a:t>
            </a:r>
            <a:r>
              <a:rPr lang="cs-CZ" altLang="cs-CZ" sz="1200" b="1" dirty="0" err="1">
                <a:latin typeface="Arial" panose="020B0604020202020204" pitchFamily="34" charset="0"/>
              </a:rPr>
              <a:t>mozaicismus</a:t>
            </a:r>
            <a:r>
              <a:rPr lang="cs-CZ" altLang="cs-CZ" sz="1200" b="1" dirty="0">
                <a:latin typeface="Arial" panose="020B0604020202020204" pitchFamily="34" charset="0"/>
              </a:rPr>
              <a:t> –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možný zdroj falešně pozitivních výsledků</a:t>
            </a:r>
          </a:p>
        </p:txBody>
      </p:sp>
      <p:pic>
        <p:nvPicPr>
          <p:cNvPr id="76806" name="Picture 7" descr="klky">
            <a:extLst>
              <a:ext uri="{FF2B5EF4-FFF2-40B4-BE49-F238E27FC236}">
                <a16:creationId xmlns:a16="http://schemas.microsoft.com/office/drawing/2014/main" id="{E38D6FA3-528C-4A2E-A483-51C951493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726" y="2518798"/>
            <a:ext cx="4461397" cy="247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8" name="Rectangle 11">
            <a:extLst>
              <a:ext uri="{FF2B5EF4-FFF2-40B4-BE49-F238E27FC236}">
                <a16:creationId xmlns:a16="http://schemas.microsoft.com/office/drawing/2014/main" id="{056D1EEF-BDBE-4A56-A9B3-806D7D77D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4902" y="4461325"/>
            <a:ext cx="507653" cy="14525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66D62ED6-0538-4C23-8DB1-AF58AE8B5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225" y="5739317"/>
            <a:ext cx="8280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Přibližně 2% vyšetření vzorků z CVS přinášejí nejednoznačný výsledek v důsledku chromosomového </a:t>
            </a:r>
            <a:r>
              <a:rPr lang="cs-CZ" altLang="cs-CZ" sz="1200" dirty="0" err="1">
                <a:latin typeface="Arial" panose="020B0604020202020204" pitchFamily="34" charset="0"/>
              </a:rPr>
              <a:t>mozaicismu</a:t>
            </a:r>
            <a:r>
              <a:rPr lang="cs-CZ" altLang="cs-CZ" sz="1200" dirty="0">
                <a:latin typeface="Arial" panose="020B0604020202020204" pitchFamily="34" charset="0"/>
              </a:rPr>
              <a:t> (zahrnuje pravý </a:t>
            </a:r>
            <a:r>
              <a:rPr lang="cs-CZ" altLang="cs-CZ" sz="1200" dirty="0" err="1">
                <a:latin typeface="Arial" panose="020B0604020202020204" pitchFamily="34" charset="0"/>
              </a:rPr>
              <a:t>mozaicismus</a:t>
            </a:r>
            <a:r>
              <a:rPr lang="cs-CZ" altLang="cs-CZ" sz="1200" dirty="0">
                <a:latin typeface="Arial" panose="020B0604020202020204" pitchFamily="34" charset="0"/>
              </a:rPr>
              <a:t> a </a:t>
            </a:r>
            <a:r>
              <a:rPr lang="cs-CZ" altLang="cs-CZ" sz="1200" dirty="0" err="1">
                <a:latin typeface="Arial" panose="020B0604020202020204" pitchFamily="34" charset="0"/>
              </a:rPr>
              <a:t>pseudomozaicismus</a:t>
            </a:r>
            <a:r>
              <a:rPr lang="cs-CZ" altLang="cs-CZ" sz="1200" dirty="0">
                <a:latin typeface="Arial" panose="020B0604020202020204" pitchFamily="34" charset="0"/>
              </a:rPr>
              <a:t>). V těchto případech je pro potvrzení případné chromosomové aberace doporučeno indikovat AMC.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332366D-063D-44E0-AE51-66FA20C0C2E1}"/>
              </a:ext>
            </a:extLst>
          </p:cNvPr>
          <p:cNvSpPr txBox="1"/>
          <p:nvPr/>
        </p:nvSpPr>
        <p:spPr>
          <a:xfrm>
            <a:off x="1992312" y="1782763"/>
            <a:ext cx="82449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1400" b="1" dirty="0"/>
              <a:t>pravý </a:t>
            </a:r>
            <a:r>
              <a:rPr lang="cs-CZ" altLang="cs-CZ" sz="1400" b="1" dirty="0" err="1"/>
              <a:t>mozaicismus</a:t>
            </a:r>
            <a:r>
              <a:rPr lang="cs-CZ" altLang="cs-CZ" sz="1400" dirty="0"/>
              <a:t> – </a:t>
            </a:r>
            <a:r>
              <a:rPr lang="cs-CZ" altLang="cs-CZ" sz="1400" b="1" dirty="0"/>
              <a:t>rozdílný karyotyp u embrya a v </a:t>
            </a:r>
            <a:r>
              <a:rPr lang="cs-CZ" altLang="cs-CZ" sz="1400" b="1" dirty="0" err="1"/>
              <a:t>extraembryonální</a:t>
            </a:r>
            <a:r>
              <a:rPr lang="cs-CZ" altLang="cs-CZ" sz="1400" b="1" dirty="0"/>
              <a:t> tkáni choriových klků</a:t>
            </a:r>
          </a:p>
          <a:p>
            <a:pPr eaLnBrk="1" hangingPunct="1"/>
            <a:r>
              <a:rPr lang="cs-CZ" altLang="cs-CZ" sz="1400" b="1" dirty="0"/>
              <a:t>                                     </a:t>
            </a:r>
            <a:r>
              <a:rPr lang="cs-CZ" altLang="cs-CZ" sz="1400" dirty="0"/>
              <a:t>(kromě toho jak u plodu, tak v klcích, může být karyotyp s pravou mozaikou </a:t>
            </a:r>
          </a:p>
          <a:p>
            <a:pPr eaLnBrk="1" hangingPunct="1"/>
            <a:r>
              <a:rPr lang="cs-CZ" altLang="cs-CZ" sz="1400" dirty="0"/>
              <a:t>                                     nebo bez mozaiky)</a:t>
            </a:r>
          </a:p>
          <a:p>
            <a:endParaRPr lang="cs-CZ" sz="14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613FA06-2966-4F0A-9CBB-EEA610FC0B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018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24229180-0358-4EA0-84C9-F409393BD3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552" y="836712"/>
            <a:ext cx="8280400" cy="158273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VZNIK MOZAIKY </a:t>
            </a:r>
            <a:br>
              <a:rPr lang="cs-CZ" altLang="cs-CZ"/>
            </a:br>
            <a:r>
              <a:rPr lang="cs-CZ" altLang="cs-CZ"/>
              <a:t>(vždy de novo, nedědí se)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B2329A0-4268-47F4-AF4E-08CE28F300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8764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Zástupný symbol pro obsah 2">
            <a:extLst>
              <a:ext uri="{FF2B5EF4-FFF2-40B4-BE49-F238E27FC236}">
                <a16:creationId xmlns:a16="http://schemas.microsoft.com/office/drawing/2014/main" id="{742B6D25-B44D-4AD8-AE82-B3D8B09DF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7350" y="2852739"/>
            <a:ext cx="6059488" cy="433387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1800"/>
              <a:t>Kontakt pro dotazy: Navarikova.Marta@fnbrno.cz</a:t>
            </a:r>
          </a:p>
        </p:txBody>
      </p:sp>
    </p:spTree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A1146877-D47F-4FC6-802F-4B3589DD9B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54731" y="586337"/>
            <a:ext cx="8280400" cy="158432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Prenatální stanovení karyotypu </a:t>
            </a:r>
            <a:br>
              <a:rPr lang="cs-CZ" altLang="cs-CZ" dirty="0"/>
            </a:br>
            <a:r>
              <a:rPr lang="cs-CZ" altLang="cs-CZ" dirty="0"/>
              <a:t> (ověřujeme přítomnost / nepřítomnost VCA u plodu)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F09EB010-5020-4B74-A94C-9E4D6DFA25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4" y="1773239"/>
            <a:ext cx="8207375" cy="2808287"/>
          </a:xfrm>
        </p:spPr>
        <p:txBody>
          <a:bodyPr/>
          <a:lstStyle/>
          <a:p>
            <a:pPr eaLnBrk="1" hangingPunct="1"/>
            <a:endParaRPr lang="cs-CZ" altLang="cs-CZ" sz="1800" b="1"/>
          </a:p>
          <a:p>
            <a:pPr eaLnBrk="1" hangingPunct="1">
              <a:buFontTx/>
              <a:buNone/>
            </a:pPr>
            <a:endParaRPr lang="cs-CZ" altLang="cs-CZ"/>
          </a:p>
          <a:p>
            <a:pPr eaLnBrk="1" hangingPunct="1">
              <a:buFontTx/>
              <a:buNone/>
            </a:pPr>
            <a:endParaRPr lang="cs-CZ" altLang="cs-CZ"/>
          </a:p>
        </p:txBody>
      </p:sp>
      <p:sp>
        <p:nvSpPr>
          <p:cNvPr id="21508" name="Text Box 4">
            <a:extLst>
              <a:ext uri="{FF2B5EF4-FFF2-40B4-BE49-F238E27FC236}">
                <a16:creationId xmlns:a16="http://schemas.microsoft.com/office/drawing/2014/main" id="{09CFE9AC-13E4-4F66-9CCA-41AFFB47C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2276476"/>
            <a:ext cx="82804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600" u="sng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u="sng">
                <a:solidFill>
                  <a:schemeClr val="accent2"/>
                </a:solidFill>
                <a:latin typeface="Arial" panose="020B0604020202020204" pitchFamily="34" charset="0"/>
              </a:rPr>
              <a:t>invazivní metody vyšetření karyotypu plodu: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000">
                <a:latin typeface="Arial" panose="020B0604020202020204" pitchFamily="34" charset="0"/>
              </a:rPr>
              <a:t> biopsie choriových klků  (CVS) – časná CVS – 11. – 14. t.g.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                                                     - pozdní CVS – II. a III. trimestr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000">
                <a:latin typeface="Arial" panose="020B0604020202020204" pitchFamily="34" charset="0"/>
              </a:rPr>
              <a:t> odběr plodové vody (amniocentéza, AMC) – klasická 16.-20.t.g.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000">
                <a:latin typeface="Arial" panose="020B0604020202020204" pitchFamily="34" charset="0"/>
              </a:rPr>
              <a:t> odběr krve plodu z pupečníku (kordocentéza, CC) – po 20. t.g.</a:t>
            </a:r>
            <a:r>
              <a:rPr lang="cs-CZ" altLang="cs-CZ" sz="1800">
                <a:latin typeface="Arial" panose="020B0604020202020204" pitchFamily="34" charset="0"/>
              </a:rPr>
              <a:t>   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5777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A9B1F395-F354-42D8-A869-2809C262B7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8085" y="223044"/>
            <a:ext cx="10369152" cy="181451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Klinické indikace </a:t>
            </a:r>
            <a:br>
              <a:rPr lang="cs-CZ" altLang="cs-CZ" dirty="0"/>
            </a:br>
            <a:r>
              <a:rPr lang="cs-CZ" altLang="cs-CZ" dirty="0"/>
              <a:t>k prenatálnímu stanovení karyotypu (VCA)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D2E5952D-1AFA-445E-AF79-2E03A14F40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773238"/>
            <a:ext cx="8280400" cy="4392612"/>
          </a:xfrm>
        </p:spPr>
        <p:txBody>
          <a:bodyPr/>
          <a:lstStyle/>
          <a:p>
            <a:pPr eaLnBrk="1" hangingPunct="1"/>
            <a:endParaRPr lang="cs-CZ" altLang="cs-CZ" sz="1800" b="1"/>
          </a:p>
          <a:p>
            <a:pPr eaLnBrk="1" hangingPunct="1">
              <a:buFontTx/>
              <a:buNone/>
            </a:pPr>
            <a:endParaRPr lang="cs-CZ" altLang="cs-CZ"/>
          </a:p>
          <a:p>
            <a:pPr eaLnBrk="1" hangingPunct="1">
              <a:buFontTx/>
              <a:buNone/>
            </a:pPr>
            <a:endParaRPr lang="cs-CZ" altLang="cs-CZ"/>
          </a:p>
        </p:txBody>
      </p:sp>
      <p:sp>
        <p:nvSpPr>
          <p:cNvPr id="23556" name="Text Box 4">
            <a:extLst>
              <a:ext uri="{FF2B5EF4-FFF2-40B4-BE49-F238E27FC236}">
                <a16:creationId xmlns:a16="http://schemas.microsoft.com/office/drawing/2014/main" id="{C236A279-77E7-4B7F-A215-0C05BE99E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2461" y="2301876"/>
            <a:ext cx="8280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invazivní metody vyšetření karyotypu plodu – </a:t>
            </a:r>
            <a:r>
              <a:rPr lang="cs-CZ" altLang="cs-CZ" sz="1800" dirty="0">
                <a:solidFill>
                  <a:srgbClr val="EE2626"/>
                </a:solidFill>
                <a:latin typeface="Arial" panose="020B0604020202020204" pitchFamily="34" charset="0"/>
              </a:rPr>
              <a:t>při vyšším riziku narození dítěte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EE2626"/>
                </a:solidFill>
                <a:latin typeface="Arial" panose="020B0604020202020204" pitchFamily="34" charset="0"/>
              </a:rPr>
              <a:t>                                                                         s VCA</a:t>
            </a:r>
          </a:p>
        </p:txBody>
      </p:sp>
      <p:sp>
        <p:nvSpPr>
          <p:cNvPr id="23557" name="Text Box 5">
            <a:extLst>
              <a:ext uri="{FF2B5EF4-FFF2-40B4-BE49-F238E27FC236}">
                <a16:creationId xmlns:a16="http://schemas.microsoft.com/office/drawing/2014/main" id="{6D75B7FE-BDEF-4EC3-919B-0D2F1D62A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3068638"/>
            <a:ext cx="81724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rgbClr val="EE2626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latin typeface="Arial" panose="020B0604020202020204" pitchFamily="34" charset="0"/>
              </a:rPr>
              <a:t> patologické hodnoty biochemických markerů (screening I., event. II. trimestru)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latin typeface="Arial" panose="020B0604020202020204" pitchFamily="34" charset="0"/>
              </a:rPr>
              <a:t> VVV nalezené na UZ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latin typeface="Arial" panose="020B0604020202020204" pitchFamily="34" charset="0"/>
              </a:rPr>
              <a:t> balancovaná VCA u rodičů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latin typeface="Arial" panose="020B0604020202020204" pitchFamily="34" charset="0"/>
              </a:rPr>
              <a:t> výskyt VCA v rodině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latin typeface="Arial" panose="020B0604020202020204" pitchFamily="34" charset="0"/>
              </a:rPr>
              <a:t> předchozí porod dítěte s VCA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- věk matky – 35 let v roce porodu – </a:t>
            </a:r>
            <a:r>
              <a:rPr lang="cs-CZ" altLang="cs-CZ" sz="1800" dirty="0">
                <a:solidFill>
                  <a:srgbClr val="EE2626"/>
                </a:solidFill>
                <a:latin typeface="Arial" panose="020B0604020202020204" pitchFamily="34" charset="0"/>
              </a:rPr>
              <a:t>pouze vyšší věk není indikací k vyšetření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- věk otce – nad 40 let (riziko vyššího výskytu </a:t>
            </a:r>
            <a:r>
              <a:rPr lang="cs-CZ" altLang="cs-CZ" sz="1800" dirty="0" err="1">
                <a:latin typeface="Arial" panose="020B0604020202020204" pitchFamily="34" charset="0"/>
              </a:rPr>
              <a:t>monogenních</a:t>
            </a:r>
            <a:r>
              <a:rPr lang="cs-CZ" altLang="cs-CZ" sz="1800" dirty="0">
                <a:latin typeface="Arial" panose="020B0604020202020204" pitchFamily="34" charset="0"/>
              </a:rPr>
              <a:t> chorob) - </a:t>
            </a:r>
            <a:r>
              <a:rPr lang="cs-CZ" altLang="cs-CZ" sz="1800" dirty="0">
                <a:solidFill>
                  <a:srgbClr val="EE2626"/>
                </a:solidFill>
                <a:latin typeface="Arial" panose="020B0604020202020204" pitchFamily="34" charset="0"/>
              </a:rPr>
              <a:t>-II-</a:t>
            </a:r>
            <a:endParaRPr lang="cs-CZ" altLang="cs-CZ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- součet věku rodičů – nad 70 let - </a:t>
            </a:r>
            <a:r>
              <a:rPr lang="cs-CZ" altLang="cs-CZ" sz="1800" dirty="0">
                <a:solidFill>
                  <a:srgbClr val="EE2626"/>
                </a:solidFill>
                <a:latin typeface="Arial" panose="020B0604020202020204" pitchFamily="34" charset="0"/>
              </a:rPr>
              <a:t>pouze vyšší věk není indikací k vyšetření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800" dirty="0">
              <a:latin typeface="Arial" panose="020B0604020202020204" pitchFamily="34" charset="0"/>
            </a:endParaRP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94486287-EB15-46C6-978C-603E6586E5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230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FAB9561C-1E50-4C70-A336-1D59AB5454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3352" y="620688"/>
            <a:ext cx="11712624" cy="158345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VROZENÉ CHROMOSOMOVÉ ABNORMALITY (VCA)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DADB293E-CB79-4B5A-8DC1-1FC071FF3E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74826" y="2997200"/>
            <a:ext cx="8893175" cy="1727200"/>
          </a:xfrm>
        </p:spPr>
        <p:txBody>
          <a:bodyPr/>
          <a:lstStyle/>
          <a:p>
            <a:pPr eaLnBrk="1" hangingPunct="1"/>
            <a:r>
              <a:rPr lang="cs-CZ" altLang="cs-CZ" sz="2000"/>
              <a:t>významně se podílejí na mnoha případech poruch reprodukce, vrozených malformací, mentálních retardací, vývojových vad</a:t>
            </a:r>
          </a:p>
          <a:p>
            <a:pPr eaLnBrk="1" hangingPunct="1"/>
            <a:r>
              <a:rPr lang="cs-CZ" altLang="cs-CZ" sz="2000"/>
              <a:t>cytogenetické poruchy jsou přítomny přibližně u </a:t>
            </a:r>
            <a:r>
              <a:rPr lang="cs-CZ" altLang="cs-CZ" sz="2000">
                <a:solidFill>
                  <a:srgbClr val="EE2626"/>
                </a:solidFill>
              </a:rPr>
              <a:t>0,6% živě narozených dětí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13D1C4F-5FF6-4429-B164-D5078CAADC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252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F652F28E-1D83-43EE-BF4B-8222238EB5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434975"/>
            <a:ext cx="8353425" cy="172878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VÝZNAM VYŠETŘENÍ VCA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8A33E64F-D13C-4EBE-B185-6257EAD77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2492375"/>
            <a:ext cx="82804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latin typeface="Arial" panose="020B0604020202020204" pitchFamily="34" charset="0"/>
              </a:rPr>
              <a:t> objasnit </a:t>
            </a: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</a:rPr>
              <a:t>příčinu</a:t>
            </a:r>
            <a:r>
              <a:rPr lang="cs-CZ" altLang="cs-CZ" sz="1800" dirty="0">
                <a:latin typeface="Arial" panose="020B0604020202020204" pitchFamily="34" charset="0"/>
              </a:rPr>
              <a:t> zdravotních potíží pacienta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latin typeface="Arial" panose="020B0604020202020204" pitchFamily="34" charset="0"/>
              </a:rPr>
              <a:t> stanovit </a:t>
            </a: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</a:rPr>
              <a:t>prognózu</a:t>
            </a:r>
            <a:r>
              <a:rPr lang="cs-CZ" altLang="cs-CZ" sz="1800" dirty="0">
                <a:latin typeface="Arial" panose="020B0604020202020204" pitchFamily="34" charset="0"/>
              </a:rPr>
              <a:t> onemocnění, nabídnout pacientovi </a:t>
            </a: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</a:rPr>
              <a:t>možnosti léčby</a:t>
            </a:r>
            <a:r>
              <a:rPr lang="cs-CZ" altLang="cs-CZ" sz="1800" dirty="0">
                <a:latin typeface="Arial" panose="020B0604020202020204" pitchFamily="34" charset="0"/>
              </a:rPr>
              <a:t> a péče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</a:rPr>
              <a:t>prevence</a:t>
            </a: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</a:rPr>
              <a:t>výskytu</a:t>
            </a:r>
            <a:r>
              <a:rPr lang="cs-CZ" altLang="cs-CZ" sz="1800" dirty="0">
                <a:latin typeface="Arial" panose="020B0604020202020204" pitchFamily="34" charset="0"/>
              </a:rPr>
              <a:t> vrozených chromosomových abnormalit v rodině</a:t>
            </a:r>
          </a:p>
        </p:txBody>
      </p:sp>
      <p:sp>
        <p:nvSpPr>
          <p:cNvPr id="27652" name="Text Box 4">
            <a:extLst>
              <a:ext uri="{FF2B5EF4-FFF2-40B4-BE49-F238E27FC236}">
                <a16:creationId xmlns:a16="http://schemas.microsoft.com/office/drawing/2014/main" id="{61A6D2D4-425C-4B6D-9636-42754C319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3638" y="4340225"/>
            <a:ext cx="72517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FF0000"/>
                </a:solidFill>
                <a:latin typeface="Arial" panose="020B0604020202020204" pitchFamily="34" charset="0"/>
              </a:rPr>
              <a:t>VCA zůstávají přítomny v konstitučním karyotypu pacienta po celý život.</a:t>
            </a:r>
            <a:endParaRPr lang="cs-CZ" altLang="cs-CZ" sz="16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58C7754-866F-4D19-9C18-1DBA023F8B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645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B9BB2B22-01C1-4D43-8190-1A8CA69327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9588" y="548680"/>
            <a:ext cx="8367712" cy="14478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 CHROMOSOMOVÉ ABNORMALITY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D70F7806-86AA-4F8B-AB20-D3A7638F84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63751" y="2276476"/>
            <a:ext cx="8353425" cy="3673475"/>
          </a:xfrm>
        </p:spPr>
        <p:txBody>
          <a:bodyPr/>
          <a:lstStyle/>
          <a:p>
            <a:pPr eaLnBrk="1" hangingPunct="1"/>
            <a:r>
              <a:rPr lang="cs-CZ" altLang="cs-CZ" sz="2400" b="1" u="sng"/>
              <a:t>vrozené</a:t>
            </a:r>
            <a:r>
              <a:rPr lang="cs-CZ" altLang="cs-CZ" sz="2400" b="1"/>
              <a:t> chromosomové abnormality (VCA)</a:t>
            </a:r>
          </a:p>
          <a:p>
            <a:pPr eaLnBrk="1" hangingPunct="1">
              <a:buFontTx/>
              <a:buNone/>
            </a:pPr>
            <a:r>
              <a:rPr lang="cs-CZ" altLang="cs-CZ" sz="3600"/>
              <a:t>   </a:t>
            </a:r>
            <a:r>
              <a:rPr lang="cs-CZ" altLang="cs-CZ" sz="2000" b="1"/>
              <a:t>(vyšetření karyotypu) – početní</a:t>
            </a:r>
          </a:p>
          <a:p>
            <a:pPr eaLnBrk="1" hangingPunct="1">
              <a:buFontTx/>
              <a:buNone/>
            </a:pPr>
            <a:r>
              <a:rPr lang="cs-CZ" altLang="cs-CZ" sz="2000" b="1"/>
              <a:t>                                           - strukturní</a:t>
            </a:r>
            <a:r>
              <a:rPr lang="cs-CZ" altLang="cs-CZ" sz="3200"/>
              <a:t> </a:t>
            </a:r>
          </a:p>
          <a:p>
            <a:pPr eaLnBrk="1" hangingPunct="1">
              <a:buFontTx/>
              <a:buNone/>
            </a:pPr>
            <a:r>
              <a:rPr lang="cs-CZ" altLang="cs-CZ" sz="3200"/>
              <a:t>  </a:t>
            </a:r>
            <a:r>
              <a:rPr lang="cs-CZ" altLang="cs-CZ" sz="2000"/>
              <a:t>prenatální a postnatální stanovení karyotypu</a:t>
            </a:r>
            <a:r>
              <a:rPr lang="cs-CZ" altLang="cs-CZ" sz="3200"/>
              <a:t> </a:t>
            </a:r>
            <a:endParaRPr lang="cs-CZ" altLang="cs-CZ" sz="1800"/>
          </a:p>
          <a:p>
            <a:pPr eaLnBrk="1" hangingPunct="1">
              <a:buFontTx/>
              <a:buNone/>
            </a:pPr>
            <a:endParaRPr lang="cs-CZ" altLang="cs-CZ" sz="3200" b="1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2B6ECEA-5566-405B-A47B-EE7880C488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29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bdélník 2">
            <a:extLst>
              <a:ext uri="{FF2B5EF4-FFF2-40B4-BE49-F238E27FC236}">
                <a16:creationId xmlns:a16="http://schemas.microsoft.com/office/drawing/2014/main" id="{6817CFC4-58BB-4CE2-9B60-C49A357C5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911601"/>
            <a:ext cx="8100392" cy="2230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62A8A18F-A72E-4574-87C0-4975813B23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9" y="260350"/>
            <a:ext cx="8497887" cy="187325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VROZENÉ CHROMOSOMOVÉ ABNORMALITY (VCA)</a:t>
            </a:r>
          </a:p>
        </p:txBody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045E5A8E-1CF8-46C3-B999-59B761A30D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5188" y="2205038"/>
            <a:ext cx="8280400" cy="45085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b="1" u="sng"/>
              <a:t>změny počtu chromosomů</a:t>
            </a:r>
            <a:endParaRPr lang="cs-CZ" altLang="cs-CZ" sz="20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   </a:t>
            </a:r>
            <a:r>
              <a:rPr lang="cs-CZ" altLang="cs-CZ" sz="1800" b="1"/>
              <a:t>-</a:t>
            </a:r>
            <a:r>
              <a:rPr lang="cs-CZ" altLang="cs-CZ" sz="1000"/>
              <a:t> </a:t>
            </a:r>
            <a:r>
              <a:rPr lang="cs-CZ" altLang="cs-CZ" sz="2000" b="1" u="sng"/>
              <a:t>polyploidie</a:t>
            </a:r>
            <a:r>
              <a:rPr lang="cs-CZ" altLang="cs-CZ" sz="1800"/>
              <a:t>    </a:t>
            </a:r>
            <a:r>
              <a:rPr lang="cs-CZ" altLang="cs-CZ" sz="1400"/>
              <a:t>– </a:t>
            </a:r>
            <a:r>
              <a:rPr lang="cs-CZ" altLang="cs-CZ" sz="1600" b="1"/>
              <a:t>změny počtu chromosomových </a:t>
            </a:r>
            <a:r>
              <a:rPr lang="cs-CZ" altLang="cs-CZ" sz="1600" b="1">
                <a:solidFill>
                  <a:srgbClr val="EE2626"/>
                </a:solidFill>
              </a:rPr>
              <a:t>sad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                          - počet chromosomů v jádrech somatických buněk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                            je více než dvojnásobkem haploidního počtu (n = 23)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                            (triploidie 3n= 69, tetraploidie 4n = 92)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                            </a:t>
            </a:r>
            <a:r>
              <a:rPr lang="cs-CZ" altLang="cs-CZ" sz="1600" b="1"/>
              <a:t>většinou pouze u plodů </a:t>
            </a:r>
            <a:r>
              <a:rPr lang="cs-CZ" altLang="cs-CZ" sz="1600"/>
              <a:t>(samovolné aborty)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000"/>
          </a:p>
        </p:txBody>
      </p:sp>
      <p:pic>
        <p:nvPicPr>
          <p:cNvPr id="31749" name="Picture 2" descr="F:\triploidie k.jpg">
            <a:extLst>
              <a:ext uri="{FF2B5EF4-FFF2-40B4-BE49-F238E27FC236}">
                <a16:creationId xmlns:a16="http://schemas.microsoft.com/office/drawing/2014/main" id="{6AEAF8A1-C9F2-48E4-8997-22EA04369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3914776"/>
            <a:ext cx="2952750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Obrázek 1">
            <a:extLst>
              <a:ext uri="{FF2B5EF4-FFF2-40B4-BE49-F238E27FC236}">
                <a16:creationId xmlns:a16="http://schemas.microsoft.com/office/drawing/2014/main" id="{32A68799-7062-4698-9250-860FBBF1B6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1" y="3911600"/>
            <a:ext cx="28797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TextovéPole 4">
            <a:extLst>
              <a:ext uri="{FF2B5EF4-FFF2-40B4-BE49-F238E27FC236}">
                <a16:creationId xmlns:a16="http://schemas.microsoft.com/office/drawing/2014/main" id="{4FC1AB2A-52A1-4BE4-B80D-6C8787E1F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2538" y="5976939"/>
            <a:ext cx="7937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69,XXX</a:t>
            </a:r>
          </a:p>
        </p:txBody>
      </p:sp>
      <p:sp>
        <p:nvSpPr>
          <p:cNvPr id="31752" name="TextovéPole 8">
            <a:extLst>
              <a:ext uri="{FF2B5EF4-FFF2-40B4-BE49-F238E27FC236}">
                <a16:creationId xmlns:a16="http://schemas.microsoft.com/office/drawing/2014/main" id="{95EBEE9F-F9B7-452F-A059-385BB5560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0463" y="5973764"/>
            <a:ext cx="914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92,XXXX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6D3C476-407C-42B4-98F6-E6830951DB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797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3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9749</TotalTime>
  <Words>2163</Words>
  <Application>Microsoft Office PowerPoint</Application>
  <PresentationFormat>Širokoúhlá obrazovka</PresentationFormat>
  <Paragraphs>303</Paragraphs>
  <Slides>33</Slides>
  <Notes>32</Notes>
  <HiddenSlides>0</HiddenSlides>
  <MMClips>32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7" baseType="lpstr">
      <vt:lpstr>Arial</vt:lpstr>
      <vt:lpstr>Times New Roman</vt:lpstr>
      <vt:lpstr>Verdana</vt:lpstr>
      <vt:lpstr>Výchozí návrh</vt:lpstr>
      <vt:lpstr>VROZENÉ CHROMOSOMOVÉ ABNORMALITY (VCA)</vt:lpstr>
      <vt:lpstr>Postnatální stanovení karyotypu (ověřujeme přítomnost / nepřítomnost VCA u dětí a dospělých)</vt:lpstr>
      <vt:lpstr>Klinické indikace  k postnatálnímu stanovení karyotypu </vt:lpstr>
      <vt:lpstr>Prenatální stanovení karyotypu   (ověřujeme přítomnost / nepřítomnost VCA u plodu)</vt:lpstr>
      <vt:lpstr>Klinické indikace  k prenatálnímu stanovení karyotypu (VCA)</vt:lpstr>
      <vt:lpstr>VROZENÉ CHROMOSOMOVÉ ABNORMALITY (VCA)</vt:lpstr>
      <vt:lpstr>VÝZNAM VYŠETŘENÍ VCA</vt:lpstr>
      <vt:lpstr> CHROMOSOMOVÉ ABNORMALITY</vt:lpstr>
      <vt:lpstr>VROZENÉ CHROMOSOMOVÉ ABNORMALITY (VCA)</vt:lpstr>
      <vt:lpstr>VROZENÉ CHROMOSOMOVÉ ABNORMALITY (VCA)</vt:lpstr>
      <vt:lpstr>VROZENÉ CHROMOSOMOVÉ ABNORMALITY (VCA) změny počtu chromosomů aneuploidie</vt:lpstr>
      <vt:lpstr>VROZENÉ CHROMOSOMOVÉ ABNORMALITY (VCA) aneuploidie autosomů - trisomie</vt:lpstr>
      <vt:lpstr>VROZENÉ CHROMOSOMOVÉ ABNORMALITY (VCA) aneuploidie autosomů - trisomie</vt:lpstr>
      <vt:lpstr>VROZENÉ CHROMOSOMOVÉ ABNORMMALITY (VCA) aneuploidie autosomů - trisomie</vt:lpstr>
      <vt:lpstr>VROZENÉ CHROMOSOMOVÉ ABNORMALITY (VCA) aneuploidie gonosomů</vt:lpstr>
      <vt:lpstr>VROZENÉ CHROMOSOMOVÉ ABNORMALITY (VCA) aneuploidie gonosomů méně časté nálezy</vt:lpstr>
      <vt:lpstr>VROZENÉ CHROMOSOMOVÉ ABNORMALITY (VCA) aneuploidie - monosomie</vt:lpstr>
      <vt:lpstr>VROZENÉ CHROMOSOMOVÉ ABNORMALITY (VCA) aneuploidie - monosomie</vt:lpstr>
      <vt:lpstr>VZNIK POČETNÍCH CHROMOSOMOVÝCH ZMĚN  DE NOVO -PORUCHY V MEIÓZE</vt:lpstr>
      <vt:lpstr>VROZENÉ CHROMOSOMOVÉ ABNORMALITY (VCA) MOZAICISMUS</vt:lpstr>
      <vt:lpstr>VROZENÉ CHROMOSOMOVÉ ABNORMALITY (VCA) MOZAIKA x CHIMÉRA</vt:lpstr>
      <vt:lpstr>VROZENÉ CHROMOSOMOVÉ ABNORMALITY (VCA) MOZAICISMUS - gonosomy</vt:lpstr>
      <vt:lpstr>VROZENÉ CHROMOSOMOVÉ ABNORMALITY (VCA) MOZAICISMUS - gonosomy</vt:lpstr>
      <vt:lpstr>VROZENÉ CHROMOSOMOVÉ ABNORMALITY (VCA) MOZAICISMUS – kombinace početní a strukturní změny 12 letý pacient s diagnózou malý vzrůst</vt:lpstr>
      <vt:lpstr>VROZENÉ CHROMOSOMOVÉ ABNORMALITY (VCA) MOZAICISMUS – kombinace početní a strukturní změny</vt:lpstr>
      <vt:lpstr>VROZENÉ CHROMOSOMOVÉ ABNORMALITY (VCA) MOZAICISMUS – kombinace početní a strukturní změny</vt:lpstr>
      <vt:lpstr>VROZENÉ CHROMOSOMOVÉ ABNORMALITY (VCA) MOZAICISMUS – kombinace početní a strukturní změny</vt:lpstr>
      <vt:lpstr>VROZENÉ CHROMOSOMOVÉ ABNORMALITY (VCA) MOZAICISMUS - význam</vt:lpstr>
      <vt:lpstr>VROZENÉ CHROMOSOMOVÉ ABNORMALITY (VCA) MOZAICISMUS – prenatální diagnostika</vt:lpstr>
      <vt:lpstr>VROZENÉ CHROMOSOMOVÉ ABNORMALITY (VCA) MOZAICISMUS – prenatální diagnostika</vt:lpstr>
      <vt:lpstr>VROZENÉ CHROMOSOMOVÉ ABNORMALITY (VCA) MOZAICISMUS – prenatální diagnostika</vt:lpstr>
      <vt:lpstr>VZNIK MOZAIKY  (vždy de novo, nedědí se)</vt:lpstr>
      <vt:lpstr>Prezentace aplikace PowerPoint</vt:lpstr>
    </vt:vector>
  </TitlesOfParts>
  <Company>TCN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ii</dc:creator>
  <cp:lastModifiedBy>Navaříková Marta</cp:lastModifiedBy>
  <cp:revision>1000</cp:revision>
  <cp:lastPrinted>2004-10-08T11:35:14Z</cp:lastPrinted>
  <dcterms:created xsi:type="dcterms:W3CDTF">2004-09-03T10:48:34Z</dcterms:created>
  <dcterms:modified xsi:type="dcterms:W3CDTF">2021-02-15T15:26:15Z</dcterms:modified>
</cp:coreProperties>
</file>